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0" r:id="rId3"/>
    <p:sldId id="261" r:id="rId4"/>
    <p:sldId id="262" r:id="rId5"/>
    <p:sldId id="263" r:id="rId6"/>
    <p:sldId id="268" r:id="rId7"/>
    <p:sldId id="264" r:id="rId8"/>
    <p:sldId id="265" r:id="rId9"/>
    <p:sldId id="272" r:id="rId10"/>
    <p:sldId id="270" r:id="rId11"/>
    <p:sldId id="266" r:id="rId12"/>
    <p:sldId id="269" r:id="rId13"/>
    <p:sldId id="267" r:id="rId14"/>
    <p:sldId id="271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1" autoAdjust="0"/>
    <p:restoredTop sz="89723" autoAdjust="0"/>
  </p:normalViewPr>
  <p:slideViewPr>
    <p:cSldViewPr>
      <p:cViewPr>
        <p:scale>
          <a:sx n="125" d="100"/>
          <a:sy n="125" d="100"/>
        </p:scale>
        <p:origin x="1488" y="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D2320-5F86-4772-A617-DA8D2763856F}" type="datetimeFigureOut">
              <a:rPr lang="en-US" smtClean="0"/>
              <a:t>10/6/2008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09C8A-67C8-4D44-ABAE-0F569997C11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09C8A-67C8-4D44-ABAE-0F569997C116}" type="slidenum">
              <a:rPr lang="en-GB" smtClean="0"/>
              <a:t>14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t>10/3/2008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t>10/3/2008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t>10/3/2008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t>10/3/2008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t>10/3/2008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t>10/3/2008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t>10/3/2008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t>10/3/2008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t>10/3/2008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t>10/3/2008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E8-96DB-4663-9EE8-231E6BF57D4A}" type="datetimeFigureOut">
              <a:rPr lang="en-US" smtClean="0"/>
              <a:t>10/3/2008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808C-A025-4EE8-8DA8-6555DC96ADE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3EFE8-96DB-4663-9EE8-231E6BF57D4A}" type="datetimeFigureOut">
              <a:rPr lang="en-US" smtClean="0"/>
              <a:t>10/3/2008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8808C-A025-4EE8-8DA8-6555DC96ADE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87" y="288882"/>
            <a:ext cx="8215425" cy="1971702"/>
          </a:xfrm>
        </p:spPr>
        <p:txBody>
          <a:bodyPr/>
          <a:lstStyle/>
          <a:p>
            <a:r>
              <a:rPr lang="en-US" dirty="0" smtClean="0"/>
              <a:t>Safety issues for underground structures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6291" y="3976695"/>
            <a:ext cx="6400800" cy="674703"/>
          </a:xfrm>
        </p:spPr>
        <p:txBody>
          <a:bodyPr/>
          <a:lstStyle/>
          <a:p>
            <a:r>
              <a:rPr lang="en-US" dirty="0" smtClean="0"/>
              <a:t>Fabio Corsanego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162142" y="2443149"/>
            <a:ext cx="5440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issues:</a:t>
            </a:r>
          </a:p>
          <a:p>
            <a:r>
              <a:rPr lang="en-US" dirty="0" smtClean="0"/>
              <a:t>-Safety norms, who are the stakeholders?</a:t>
            </a:r>
          </a:p>
          <a:p>
            <a:r>
              <a:rPr lang="en-US" dirty="0" smtClean="0"/>
              <a:t>-A specific layout aspect related to evacuation and fire control?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900617" y="5948397"/>
            <a:ext cx="3979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-Safety Commission</a:t>
            </a:r>
          </a:p>
          <a:p>
            <a:r>
              <a:rPr lang="en-US" dirty="0" smtClean="0"/>
              <a:t>Fabio.corsanego@cern.ch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Layout and fire escape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89201"/>
            <a:ext cx="8229600" cy="3536962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 rot="21400892">
            <a:off x="738135" y="3209922"/>
            <a:ext cx="6937470" cy="219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431882" y="2589201"/>
            <a:ext cx="219078" cy="839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945345" y="2589201"/>
            <a:ext cx="182565" cy="4381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1650960" y="2406636"/>
            <a:ext cx="251939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827591" y="2443149"/>
            <a:ext cx="2293971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78663" y="2114532"/>
            <a:ext cx="1186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5 km!</a:t>
            </a:r>
            <a:endParaRPr lang="en-GB" sz="2800" b="1" dirty="0"/>
          </a:p>
        </p:txBody>
      </p:sp>
      <p:pic>
        <p:nvPicPr>
          <p:cNvPr id="27652" name="Picture 4" descr="C:\Documents and Settings\Fcorsane\Local Settings\Temporary Internet Files\Content.IE5\H0SEH7EP\MPj043877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0298" y="3429000"/>
            <a:ext cx="466555" cy="547694"/>
          </a:xfrm>
          <a:prstGeom prst="rect">
            <a:avLst/>
          </a:prstGeom>
          <a:noFill/>
        </p:spPr>
      </p:pic>
      <p:sp>
        <p:nvSpPr>
          <p:cNvPr id="30" name="Notched Right Arrow 29"/>
          <p:cNvSpPr/>
          <p:nvPr/>
        </p:nvSpPr>
        <p:spPr>
          <a:xfrm rot="21371320">
            <a:off x="3874166" y="3260052"/>
            <a:ext cx="693747" cy="146052"/>
          </a:xfrm>
          <a:prstGeom prst="notched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653" name="Picture 5" descr="C:\Documents and Settings\Fcorsane\Local Settings\Temporary Internet Files\Content.IE5\9LCB6TD9\MPj0341359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937129" y="3246435"/>
            <a:ext cx="454483" cy="1204929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1614447" y="3976695"/>
            <a:ext cx="2263806" cy="4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FIRE in the tunnel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03903" y="1347759"/>
            <a:ext cx="2848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Run fast for an 1hr hoping to beat the smoke motion!?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05556E-6 -1.11111E-6 L 0.20295 -0.0611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" y="-3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765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20295 -0.06111 L 0.20295 -0.24491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519057" y="2479662"/>
            <a:ext cx="8069373" cy="949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838201" y="2479662"/>
            <a:ext cx="3870960" cy="9036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519056" y="1384272"/>
            <a:ext cx="8105887" cy="94933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tunnel integration, including transport, cooling and ventilation, and safety issues</a:t>
            </a:r>
            <a:endParaRPr lang="en-GB" sz="3200" dirty="0"/>
          </a:p>
        </p:txBody>
      </p:sp>
      <p:sp>
        <p:nvSpPr>
          <p:cNvPr id="5" name="Rectangle 4"/>
          <p:cNvSpPr/>
          <p:nvPr/>
        </p:nvSpPr>
        <p:spPr>
          <a:xfrm>
            <a:off x="558913" y="3395661"/>
            <a:ext cx="8088370" cy="14605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loud 5"/>
          <p:cNvSpPr/>
          <p:nvPr/>
        </p:nvSpPr>
        <p:spPr>
          <a:xfrm>
            <a:off x="2133600" y="2743200"/>
            <a:ext cx="1447800" cy="457200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smoke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16780" y="3398520"/>
            <a:ext cx="152400" cy="9144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60081" y="3383280"/>
            <a:ext cx="152400" cy="9144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2" descr="C:\Documents and Settings\Fcorsane\Local Settings\Temporary Internet Files\Content.IE5\H0SEH7EP\MCj0433932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2743200"/>
            <a:ext cx="609600" cy="6096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527815" y="2333610"/>
            <a:ext cx="8088370" cy="14605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loud 23"/>
          <p:cNvSpPr/>
          <p:nvPr/>
        </p:nvSpPr>
        <p:spPr>
          <a:xfrm>
            <a:off x="920700" y="2479662"/>
            <a:ext cx="3651300" cy="949338"/>
          </a:xfrm>
          <a:prstGeom prst="clou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smoke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434758" y="3398520"/>
            <a:ext cx="152400" cy="9144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3" name="Picture 5" descr="D:\AAA_MIEIFILES\BIBLIOTECA ANTINCENDI\PHOTOS for presentations on fire\alarm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41740" y="1749402"/>
            <a:ext cx="576361" cy="563553"/>
          </a:xfrm>
          <a:prstGeom prst="rect">
            <a:avLst/>
          </a:prstGeom>
          <a:noFill/>
        </p:spPr>
      </p:pic>
      <p:pic>
        <p:nvPicPr>
          <p:cNvPr id="2055" name="Picture 7" descr="http://av.rds.yahoo.com/_ylt=A0geulrB1OlI8E8BTjWHBqMX;_ylu=X3oDMTBwanIybjRqBHBndANhdHdfaW1nX3Jlc3VsdARzZWMDc3I-/SIG=12eqbne4m/EXP=1223370305/**http%3a/www.personalarms.com/surveillance/images/ST-15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27272" y="1785915"/>
            <a:ext cx="466311" cy="446105"/>
          </a:xfrm>
          <a:prstGeom prst="rect">
            <a:avLst/>
          </a:prstGeom>
          <a:noFill/>
        </p:spPr>
      </p:pic>
      <p:cxnSp>
        <p:nvCxnSpPr>
          <p:cNvPr id="36" name="Straight Arrow Connector 35"/>
          <p:cNvCxnSpPr/>
          <p:nvPr/>
        </p:nvCxnSpPr>
        <p:spPr>
          <a:xfrm>
            <a:off x="3330558" y="4378338"/>
            <a:ext cx="12414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>
            <a:off x="957213" y="4378338"/>
            <a:ext cx="1065225" cy="63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271681" y="4232286"/>
            <a:ext cx="87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</a:t>
            </a:r>
            <a:r>
              <a:rPr lang="en-US" dirty="0" smtClean="0"/>
              <a:t>500m</a:t>
            </a:r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409518" y="3538539"/>
            <a:ext cx="8226482" cy="266544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5703903" y="2735253"/>
            <a:ext cx="2592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Tunnel standard section</a:t>
            </a:r>
            <a:endParaRPr lang="en-GB" dirty="0"/>
          </a:p>
        </p:txBody>
      </p:sp>
      <p:sp>
        <p:nvSpPr>
          <p:cNvPr id="50" name="Notched Right Arrow 49"/>
          <p:cNvSpPr/>
          <p:nvPr/>
        </p:nvSpPr>
        <p:spPr>
          <a:xfrm>
            <a:off x="3147993" y="2004993"/>
            <a:ext cx="547695" cy="10953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Notched Right Arrow 50"/>
          <p:cNvSpPr/>
          <p:nvPr/>
        </p:nvSpPr>
        <p:spPr>
          <a:xfrm rot="9339764">
            <a:off x="1028474" y="2112980"/>
            <a:ext cx="547695" cy="10953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Notched Right Arrow 51"/>
          <p:cNvSpPr/>
          <p:nvPr/>
        </p:nvSpPr>
        <p:spPr>
          <a:xfrm rot="2642994">
            <a:off x="7931196" y="2078019"/>
            <a:ext cx="547695" cy="10953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Notched Right Arrow 52"/>
          <p:cNvSpPr/>
          <p:nvPr/>
        </p:nvSpPr>
        <p:spPr>
          <a:xfrm rot="6657339">
            <a:off x="4739343" y="2006467"/>
            <a:ext cx="547695" cy="10953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2819376" y="4049721"/>
            <a:ext cx="3505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Motorized Fire doors 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20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6" presetClass="emph" presetSubtype="0" repeatCount="2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20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9556E-7 L 0 -0.1332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46068E-6 L 4.16667E-6 -0.1332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81481E-6 L -1.11111E-6 -0.1333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03333 -0.0495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13321 L 0 -2.46068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34 -0.04953 L 0.31094 -0.0141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1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-0.00139 -0.1349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6" presetClass="emph" presetSubtype="0" repeatCount="3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0"/>
                            </p:stCondLst>
                            <p:childTnLst>
                              <p:par>
                                <p:cTn id="5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093 -0.01412 L 0.42708 -0.01273 " pathEditMode="relative" rAng="0" ptsTypes="AA">
                                      <p:cBhvr>
                                        <p:cTn id="5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6" grpId="0" animBg="1"/>
      <p:bldP spid="7" grpId="0" animBg="1"/>
      <p:bldP spid="50" grpId="0" animBg="1"/>
      <p:bldP spid="51" grpId="0" animBg="1"/>
      <p:bldP spid="52" grpId="0" animBg="1"/>
      <p:bldP spid="53" grpId="0" animBg="1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 descr="http://mediaarchive.cern.ch/MediaArchive/Photo/Public/2008/0801016/0801016_01/0801016_01-A4-at-144-dp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351" y="363519"/>
            <a:ext cx="9210701" cy="6130962"/>
          </a:xfrm>
          <a:prstGeom prst="rect">
            <a:avLst/>
          </a:prstGeom>
          <a:solidFill>
            <a:schemeClr val="accent1"/>
          </a:solidFill>
        </p:spPr>
      </p:pic>
      <p:cxnSp>
        <p:nvCxnSpPr>
          <p:cNvPr id="79" name="Straight Connector 78"/>
          <p:cNvCxnSpPr/>
          <p:nvPr/>
        </p:nvCxnSpPr>
        <p:spPr>
          <a:xfrm flipH="1">
            <a:off x="3472545" y="4071938"/>
            <a:ext cx="280305" cy="196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Freeform 92"/>
          <p:cNvSpPr/>
          <p:nvPr/>
        </p:nvSpPr>
        <p:spPr>
          <a:xfrm>
            <a:off x="3514725" y="2343150"/>
            <a:ext cx="2562225" cy="1743075"/>
          </a:xfrm>
          <a:custGeom>
            <a:avLst/>
            <a:gdLst>
              <a:gd name="connsiteX0" fmla="*/ 9525 w 2562225"/>
              <a:gd name="connsiteY0" fmla="*/ 1000125 h 1743075"/>
              <a:gd name="connsiteX1" fmla="*/ 52388 w 2562225"/>
              <a:gd name="connsiteY1" fmla="*/ 733425 h 1743075"/>
              <a:gd name="connsiteX2" fmla="*/ 114300 w 2562225"/>
              <a:gd name="connsiteY2" fmla="*/ 581025 h 1743075"/>
              <a:gd name="connsiteX3" fmla="*/ 242888 w 2562225"/>
              <a:gd name="connsiteY3" fmla="*/ 395288 h 1743075"/>
              <a:gd name="connsiteX4" fmla="*/ 357188 w 2562225"/>
              <a:gd name="connsiteY4" fmla="*/ 442913 h 1743075"/>
              <a:gd name="connsiteX5" fmla="*/ 447675 w 2562225"/>
              <a:gd name="connsiteY5" fmla="*/ 438150 h 1743075"/>
              <a:gd name="connsiteX6" fmla="*/ 438150 w 2562225"/>
              <a:gd name="connsiteY6" fmla="*/ 333375 h 1743075"/>
              <a:gd name="connsiteX7" fmla="*/ 371475 w 2562225"/>
              <a:gd name="connsiteY7" fmla="*/ 290513 h 1743075"/>
              <a:gd name="connsiteX8" fmla="*/ 495300 w 2562225"/>
              <a:gd name="connsiteY8" fmla="*/ 200025 h 1743075"/>
              <a:gd name="connsiteX9" fmla="*/ 676275 w 2562225"/>
              <a:gd name="connsiteY9" fmla="*/ 104775 h 1743075"/>
              <a:gd name="connsiteX10" fmla="*/ 904875 w 2562225"/>
              <a:gd name="connsiteY10" fmla="*/ 47625 h 1743075"/>
              <a:gd name="connsiteX11" fmla="*/ 1152525 w 2562225"/>
              <a:gd name="connsiteY11" fmla="*/ 0 h 1743075"/>
              <a:gd name="connsiteX12" fmla="*/ 1176338 w 2562225"/>
              <a:gd name="connsiteY12" fmla="*/ 95250 h 1743075"/>
              <a:gd name="connsiteX13" fmla="*/ 1381125 w 2562225"/>
              <a:gd name="connsiteY13" fmla="*/ 90488 h 1743075"/>
              <a:gd name="connsiteX14" fmla="*/ 1381125 w 2562225"/>
              <a:gd name="connsiteY14" fmla="*/ 157163 h 1743075"/>
              <a:gd name="connsiteX15" fmla="*/ 1628775 w 2562225"/>
              <a:gd name="connsiteY15" fmla="*/ 157163 h 1743075"/>
              <a:gd name="connsiteX16" fmla="*/ 1619250 w 2562225"/>
              <a:gd name="connsiteY16" fmla="*/ 200025 h 1743075"/>
              <a:gd name="connsiteX17" fmla="*/ 1914525 w 2562225"/>
              <a:gd name="connsiteY17" fmla="*/ 195263 h 1743075"/>
              <a:gd name="connsiteX18" fmla="*/ 1909763 w 2562225"/>
              <a:gd name="connsiteY18" fmla="*/ 266700 h 1743075"/>
              <a:gd name="connsiteX19" fmla="*/ 2228850 w 2562225"/>
              <a:gd name="connsiteY19" fmla="*/ 271463 h 1743075"/>
              <a:gd name="connsiteX20" fmla="*/ 2314575 w 2562225"/>
              <a:gd name="connsiteY20" fmla="*/ 357188 h 1743075"/>
              <a:gd name="connsiteX21" fmla="*/ 2376488 w 2562225"/>
              <a:gd name="connsiteY21" fmla="*/ 438150 h 1743075"/>
              <a:gd name="connsiteX22" fmla="*/ 2386013 w 2562225"/>
              <a:gd name="connsiteY22" fmla="*/ 466725 h 1743075"/>
              <a:gd name="connsiteX23" fmla="*/ 2324100 w 2562225"/>
              <a:gd name="connsiteY23" fmla="*/ 504825 h 1743075"/>
              <a:gd name="connsiteX24" fmla="*/ 2395538 w 2562225"/>
              <a:gd name="connsiteY24" fmla="*/ 661988 h 1743075"/>
              <a:gd name="connsiteX25" fmla="*/ 2462213 w 2562225"/>
              <a:gd name="connsiteY25" fmla="*/ 638175 h 1743075"/>
              <a:gd name="connsiteX26" fmla="*/ 2490788 w 2562225"/>
              <a:gd name="connsiteY26" fmla="*/ 704850 h 1743075"/>
              <a:gd name="connsiteX27" fmla="*/ 2419350 w 2562225"/>
              <a:gd name="connsiteY27" fmla="*/ 728663 h 1743075"/>
              <a:gd name="connsiteX28" fmla="*/ 2409825 w 2562225"/>
              <a:gd name="connsiteY28" fmla="*/ 757238 h 1743075"/>
              <a:gd name="connsiteX29" fmla="*/ 2428875 w 2562225"/>
              <a:gd name="connsiteY29" fmla="*/ 790575 h 1743075"/>
              <a:gd name="connsiteX30" fmla="*/ 2524125 w 2562225"/>
              <a:gd name="connsiteY30" fmla="*/ 785813 h 1743075"/>
              <a:gd name="connsiteX31" fmla="*/ 2547938 w 2562225"/>
              <a:gd name="connsiteY31" fmla="*/ 881063 h 1743075"/>
              <a:gd name="connsiteX32" fmla="*/ 2447925 w 2562225"/>
              <a:gd name="connsiteY32" fmla="*/ 890588 h 1743075"/>
              <a:gd name="connsiteX33" fmla="*/ 2443163 w 2562225"/>
              <a:gd name="connsiteY33" fmla="*/ 942975 h 1743075"/>
              <a:gd name="connsiteX34" fmla="*/ 2443163 w 2562225"/>
              <a:gd name="connsiteY34" fmla="*/ 942975 h 1743075"/>
              <a:gd name="connsiteX35" fmla="*/ 2552700 w 2562225"/>
              <a:gd name="connsiteY35" fmla="*/ 957263 h 1743075"/>
              <a:gd name="connsiteX36" fmla="*/ 2562225 w 2562225"/>
              <a:gd name="connsiteY36" fmla="*/ 1081088 h 1743075"/>
              <a:gd name="connsiteX37" fmla="*/ 2452688 w 2562225"/>
              <a:gd name="connsiteY37" fmla="*/ 1066800 h 1743075"/>
              <a:gd name="connsiteX38" fmla="*/ 2433638 w 2562225"/>
              <a:gd name="connsiteY38" fmla="*/ 1109663 h 1743075"/>
              <a:gd name="connsiteX39" fmla="*/ 2447925 w 2562225"/>
              <a:gd name="connsiteY39" fmla="*/ 1147763 h 1743075"/>
              <a:gd name="connsiteX40" fmla="*/ 2557463 w 2562225"/>
              <a:gd name="connsiteY40" fmla="*/ 1166813 h 1743075"/>
              <a:gd name="connsiteX41" fmla="*/ 2557463 w 2562225"/>
              <a:gd name="connsiteY41" fmla="*/ 1247775 h 1743075"/>
              <a:gd name="connsiteX42" fmla="*/ 2543175 w 2562225"/>
              <a:gd name="connsiteY42" fmla="*/ 1285875 h 1743075"/>
              <a:gd name="connsiteX43" fmla="*/ 2428875 w 2562225"/>
              <a:gd name="connsiteY43" fmla="*/ 1247775 h 1743075"/>
              <a:gd name="connsiteX44" fmla="*/ 2386013 w 2562225"/>
              <a:gd name="connsiteY44" fmla="*/ 1285875 h 1743075"/>
              <a:gd name="connsiteX45" fmla="*/ 2371725 w 2562225"/>
              <a:gd name="connsiteY45" fmla="*/ 1323975 h 1743075"/>
              <a:gd name="connsiteX46" fmla="*/ 2386013 w 2562225"/>
              <a:gd name="connsiteY46" fmla="*/ 1376363 h 1743075"/>
              <a:gd name="connsiteX47" fmla="*/ 2419350 w 2562225"/>
              <a:gd name="connsiteY47" fmla="*/ 1400175 h 1743075"/>
              <a:gd name="connsiteX48" fmla="*/ 2495550 w 2562225"/>
              <a:gd name="connsiteY48" fmla="*/ 1423988 h 1743075"/>
              <a:gd name="connsiteX49" fmla="*/ 2471738 w 2562225"/>
              <a:gd name="connsiteY49" fmla="*/ 1495425 h 1743075"/>
              <a:gd name="connsiteX50" fmla="*/ 2447925 w 2562225"/>
              <a:gd name="connsiteY50" fmla="*/ 1519238 h 1743075"/>
              <a:gd name="connsiteX51" fmla="*/ 2433638 w 2562225"/>
              <a:gd name="connsiteY51" fmla="*/ 1543050 h 1743075"/>
              <a:gd name="connsiteX52" fmla="*/ 2300288 w 2562225"/>
              <a:gd name="connsiteY52" fmla="*/ 1471613 h 1743075"/>
              <a:gd name="connsiteX53" fmla="*/ 2200275 w 2562225"/>
              <a:gd name="connsiteY53" fmla="*/ 1466850 h 1743075"/>
              <a:gd name="connsiteX54" fmla="*/ 2071688 w 2562225"/>
              <a:gd name="connsiteY54" fmla="*/ 1485900 h 1743075"/>
              <a:gd name="connsiteX55" fmla="*/ 1990725 w 2562225"/>
              <a:gd name="connsiteY55" fmla="*/ 1524000 h 1743075"/>
              <a:gd name="connsiteX56" fmla="*/ 1909763 w 2562225"/>
              <a:gd name="connsiteY56" fmla="*/ 1590675 h 1743075"/>
              <a:gd name="connsiteX57" fmla="*/ 1852613 w 2562225"/>
              <a:gd name="connsiteY57" fmla="*/ 1666875 h 1743075"/>
              <a:gd name="connsiteX58" fmla="*/ 1847850 w 2562225"/>
              <a:gd name="connsiteY58" fmla="*/ 1709738 h 1743075"/>
              <a:gd name="connsiteX59" fmla="*/ 1876425 w 2562225"/>
              <a:gd name="connsiteY59" fmla="*/ 1743075 h 1743075"/>
              <a:gd name="connsiteX60" fmla="*/ 1828800 w 2562225"/>
              <a:gd name="connsiteY60" fmla="*/ 1733550 h 1743075"/>
              <a:gd name="connsiteX61" fmla="*/ 1676400 w 2562225"/>
              <a:gd name="connsiteY61" fmla="*/ 1733550 h 1743075"/>
              <a:gd name="connsiteX62" fmla="*/ 1690688 w 2562225"/>
              <a:gd name="connsiteY62" fmla="*/ 1690688 h 1743075"/>
              <a:gd name="connsiteX63" fmla="*/ 1733550 w 2562225"/>
              <a:gd name="connsiteY63" fmla="*/ 1662113 h 1743075"/>
              <a:gd name="connsiteX64" fmla="*/ 1733550 w 2562225"/>
              <a:gd name="connsiteY64" fmla="*/ 1638300 h 1743075"/>
              <a:gd name="connsiteX65" fmla="*/ 1776413 w 2562225"/>
              <a:gd name="connsiteY65" fmla="*/ 1628775 h 1743075"/>
              <a:gd name="connsiteX66" fmla="*/ 1728788 w 2562225"/>
              <a:gd name="connsiteY66" fmla="*/ 1581150 h 1743075"/>
              <a:gd name="connsiteX67" fmla="*/ 1423988 w 2562225"/>
              <a:gd name="connsiteY67" fmla="*/ 1595438 h 1743075"/>
              <a:gd name="connsiteX68" fmla="*/ 1409700 w 2562225"/>
              <a:gd name="connsiteY68" fmla="*/ 1485900 h 1743075"/>
              <a:gd name="connsiteX69" fmla="*/ 1443038 w 2562225"/>
              <a:gd name="connsiteY69" fmla="*/ 1609725 h 1743075"/>
              <a:gd name="connsiteX70" fmla="*/ 1323975 w 2562225"/>
              <a:gd name="connsiteY70" fmla="*/ 1609725 h 1743075"/>
              <a:gd name="connsiteX71" fmla="*/ 1233488 w 2562225"/>
              <a:gd name="connsiteY71" fmla="*/ 1619250 h 1743075"/>
              <a:gd name="connsiteX72" fmla="*/ 1138238 w 2562225"/>
              <a:gd name="connsiteY72" fmla="*/ 1595438 h 1743075"/>
              <a:gd name="connsiteX73" fmla="*/ 1162050 w 2562225"/>
              <a:gd name="connsiteY73" fmla="*/ 1524000 h 1743075"/>
              <a:gd name="connsiteX74" fmla="*/ 862013 w 2562225"/>
              <a:gd name="connsiteY74" fmla="*/ 1524000 h 1743075"/>
              <a:gd name="connsiteX75" fmla="*/ 723900 w 2562225"/>
              <a:gd name="connsiteY75" fmla="*/ 1733550 h 1743075"/>
              <a:gd name="connsiteX76" fmla="*/ 233363 w 2562225"/>
              <a:gd name="connsiteY76" fmla="*/ 1728788 h 1743075"/>
              <a:gd name="connsiteX77" fmla="*/ 123825 w 2562225"/>
              <a:gd name="connsiteY77" fmla="*/ 1566863 h 1743075"/>
              <a:gd name="connsiteX78" fmla="*/ 14288 w 2562225"/>
              <a:gd name="connsiteY78" fmla="*/ 1366838 h 1743075"/>
              <a:gd name="connsiteX79" fmla="*/ 0 w 2562225"/>
              <a:gd name="connsiteY79" fmla="*/ 1185863 h 1743075"/>
              <a:gd name="connsiteX80" fmla="*/ 9525 w 2562225"/>
              <a:gd name="connsiteY80" fmla="*/ 1000125 h 174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2562225" h="1743075">
                <a:moveTo>
                  <a:pt x="9525" y="1000125"/>
                </a:moveTo>
                <a:cubicBezTo>
                  <a:pt x="24066" y="911266"/>
                  <a:pt x="52388" y="823466"/>
                  <a:pt x="52388" y="733425"/>
                </a:cubicBezTo>
                <a:lnTo>
                  <a:pt x="114300" y="581025"/>
                </a:lnTo>
                <a:lnTo>
                  <a:pt x="242888" y="395288"/>
                </a:lnTo>
                <a:lnTo>
                  <a:pt x="357188" y="442913"/>
                </a:lnTo>
                <a:lnTo>
                  <a:pt x="447675" y="438150"/>
                </a:lnTo>
                <a:cubicBezTo>
                  <a:pt x="442841" y="331789"/>
                  <a:pt x="477874" y="333375"/>
                  <a:pt x="438150" y="333375"/>
                </a:cubicBezTo>
                <a:lnTo>
                  <a:pt x="371475" y="290513"/>
                </a:lnTo>
                <a:lnTo>
                  <a:pt x="495300" y="200025"/>
                </a:lnTo>
                <a:lnTo>
                  <a:pt x="676275" y="104775"/>
                </a:lnTo>
                <a:cubicBezTo>
                  <a:pt x="752379" y="85344"/>
                  <a:pt x="826330" y="47625"/>
                  <a:pt x="904875" y="47625"/>
                </a:cubicBezTo>
                <a:lnTo>
                  <a:pt x="1152525" y="0"/>
                </a:lnTo>
                <a:lnTo>
                  <a:pt x="1176338" y="95250"/>
                </a:lnTo>
                <a:lnTo>
                  <a:pt x="1381125" y="90488"/>
                </a:lnTo>
                <a:lnTo>
                  <a:pt x="1381125" y="157163"/>
                </a:lnTo>
                <a:lnTo>
                  <a:pt x="1628775" y="157163"/>
                </a:lnTo>
                <a:lnTo>
                  <a:pt x="1619250" y="200025"/>
                </a:lnTo>
                <a:lnTo>
                  <a:pt x="1914525" y="195263"/>
                </a:lnTo>
                <a:lnTo>
                  <a:pt x="1909763" y="266700"/>
                </a:lnTo>
                <a:lnTo>
                  <a:pt x="2228850" y="271463"/>
                </a:lnTo>
                <a:lnTo>
                  <a:pt x="2314575" y="357188"/>
                </a:lnTo>
                <a:lnTo>
                  <a:pt x="2376488" y="438150"/>
                </a:lnTo>
                <a:lnTo>
                  <a:pt x="2386013" y="466725"/>
                </a:lnTo>
                <a:cubicBezTo>
                  <a:pt x="2317960" y="505613"/>
                  <a:pt x="2293740" y="504825"/>
                  <a:pt x="2324100" y="504825"/>
                </a:cubicBezTo>
                <a:lnTo>
                  <a:pt x="2395538" y="661988"/>
                </a:lnTo>
                <a:lnTo>
                  <a:pt x="2462213" y="638175"/>
                </a:lnTo>
                <a:lnTo>
                  <a:pt x="2490788" y="704850"/>
                </a:lnTo>
                <a:lnTo>
                  <a:pt x="2419350" y="728663"/>
                </a:lnTo>
                <a:cubicBezTo>
                  <a:pt x="2404353" y="758658"/>
                  <a:pt x="2394414" y="757238"/>
                  <a:pt x="2409825" y="757238"/>
                </a:cubicBezTo>
                <a:lnTo>
                  <a:pt x="2428875" y="790575"/>
                </a:lnTo>
                <a:lnTo>
                  <a:pt x="2524125" y="785813"/>
                </a:lnTo>
                <a:lnTo>
                  <a:pt x="2547938" y="881063"/>
                </a:lnTo>
                <a:lnTo>
                  <a:pt x="2447925" y="890588"/>
                </a:lnTo>
                <a:lnTo>
                  <a:pt x="2443163" y="942975"/>
                </a:lnTo>
                <a:lnTo>
                  <a:pt x="2443163" y="942975"/>
                </a:lnTo>
                <a:lnTo>
                  <a:pt x="2552700" y="957263"/>
                </a:lnTo>
                <a:lnTo>
                  <a:pt x="2562225" y="1081088"/>
                </a:lnTo>
                <a:lnTo>
                  <a:pt x="2452688" y="1066800"/>
                </a:lnTo>
                <a:lnTo>
                  <a:pt x="2433638" y="1109663"/>
                </a:lnTo>
                <a:lnTo>
                  <a:pt x="2447925" y="1147763"/>
                </a:lnTo>
                <a:lnTo>
                  <a:pt x="2557463" y="1166813"/>
                </a:lnTo>
                <a:lnTo>
                  <a:pt x="2557463" y="1247775"/>
                </a:lnTo>
                <a:lnTo>
                  <a:pt x="2543175" y="1285875"/>
                </a:lnTo>
                <a:lnTo>
                  <a:pt x="2428875" y="1247775"/>
                </a:lnTo>
                <a:lnTo>
                  <a:pt x="2386013" y="1285875"/>
                </a:lnTo>
                <a:lnTo>
                  <a:pt x="2371725" y="1323975"/>
                </a:lnTo>
                <a:cubicBezTo>
                  <a:pt x="2381534" y="1377925"/>
                  <a:pt x="2363501" y="1376363"/>
                  <a:pt x="2386013" y="1376363"/>
                </a:cubicBezTo>
                <a:lnTo>
                  <a:pt x="2419350" y="1400175"/>
                </a:lnTo>
                <a:lnTo>
                  <a:pt x="2495550" y="1423988"/>
                </a:lnTo>
                <a:lnTo>
                  <a:pt x="2471738" y="1495425"/>
                </a:lnTo>
                <a:lnTo>
                  <a:pt x="2447925" y="1519238"/>
                </a:lnTo>
                <a:cubicBezTo>
                  <a:pt x="2432928" y="1549233"/>
                  <a:pt x="2433638" y="1558462"/>
                  <a:pt x="2433638" y="1543050"/>
                </a:cubicBezTo>
                <a:lnTo>
                  <a:pt x="2300288" y="1471613"/>
                </a:lnTo>
                <a:lnTo>
                  <a:pt x="2200275" y="1466850"/>
                </a:lnTo>
                <a:lnTo>
                  <a:pt x="2071688" y="1485900"/>
                </a:lnTo>
                <a:cubicBezTo>
                  <a:pt x="1989257" y="1519842"/>
                  <a:pt x="1990725" y="1490052"/>
                  <a:pt x="1990725" y="1524000"/>
                </a:cubicBezTo>
                <a:lnTo>
                  <a:pt x="1909763" y="1590675"/>
                </a:lnTo>
                <a:lnTo>
                  <a:pt x="1852613" y="1666875"/>
                </a:lnTo>
                <a:lnTo>
                  <a:pt x="1847850" y="1709738"/>
                </a:lnTo>
                <a:lnTo>
                  <a:pt x="1876425" y="1743075"/>
                </a:lnTo>
                <a:lnTo>
                  <a:pt x="1828800" y="1733550"/>
                </a:lnTo>
                <a:lnTo>
                  <a:pt x="1676400" y="1733550"/>
                </a:lnTo>
                <a:cubicBezTo>
                  <a:pt x="1686269" y="1689138"/>
                  <a:pt x="1671289" y="1690688"/>
                  <a:pt x="1690688" y="1690688"/>
                </a:cubicBezTo>
                <a:lnTo>
                  <a:pt x="1733550" y="1662113"/>
                </a:lnTo>
                <a:lnTo>
                  <a:pt x="1733550" y="1638300"/>
                </a:lnTo>
                <a:lnTo>
                  <a:pt x="1776413" y="1628775"/>
                </a:lnTo>
                <a:lnTo>
                  <a:pt x="1728788" y="1581150"/>
                </a:lnTo>
                <a:lnTo>
                  <a:pt x="1423988" y="1595438"/>
                </a:lnTo>
                <a:lnTo>
                  <a:pt x="1409700" y="1485900"/>
                </a:lnTo>
                <a:lnTo>
                  <a:pt x="1443038" y="1609725"/>
                </a:lnTo>
                <a:lnTo>
                  <a:pt x="1323975" y="1609725"/>
                </a:lnTo>
                <a:lnTo>
                  <a:pt x="1233488" y="1619250"/>
                </a:lnTo>
                <a:lnTo>
                  <a:pt x="1138238" y="1595438"/>
                </a:lnTo>
                <a:lnTo>
                  <a:pt x="1162050" y="1524000"/>
                </a:lnTo>
                <a:lnTo>
                  <a:pt x="862013" y="1524000"/>
                </a:lnTo>
                <a:lnTo>
                  <a:pt x="723900" y="1733550"/>
                </a:lnTo>
                <a:lnTo>
                  <a:pt x="233363" y="1728788"/>
                </a:lnTo>
                <a:lnTo>
                  <a:pt x="123825" y="1566863"/>
                </a:lnTo>
                <a:lnTo>
                  <a:pt x="14288" y="1366838"/>
                </a:lnTo>
                <a:lnTo>
                  <a:pt x="0" y="1185863"/>
                </a:lnTo>
                <a:lnTo>
                  <a:pt x="9525" y="1000125"/>
                </a:lnTo>
                <a:close/>
              </a:path>
            </a:pathLst>
          </a:custGeom>
          <a:blipFill dpi="0" rotWithShape="1">
            <a:blip r:embed="rId3">
              <a:alphaModFix amt="94000"/>
              <a:grayscl/>
              <a:lum bright="9000" contrast="-73000"/>
            </a:blip>
            <a:srcRect/>
            <a:stretch>
              <a:fillRect t="-28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FIREWALL</a:t>
            </a:r>
            <a:endParaRPr lang="en-GB" dirty="0"/>
          </a:p>
        </p:txBody>
      </p:sp>
      <p:sp>
        <p:nvSpPr>
          <p:cNvPr id="92" name="Freeform 91"/>
          <p:cNvSpPr/>
          <p:nvPr/>
        </p:nvSpPr>
        <p:spPr>
          <a:xfrm>
            <a:off x="3768714" y="2954331"/>
            <a:ext cx="730260" cy="1098557"/>
          </a:xfrm>
          <a:custGeom>
            <a:avLst/>
            <a:gdLst>
              <a:gd name="connsiteX0" fmla="*/ 0 w 730260"/>
              <a:gd name="connsiteY0" fmla="*/ 0 h 1095390"/>
              <a:gd name="connsiteX1" fmla="*/ 730260 w 730260"/>
              <a:gd name="connsiteY1" fmla="*/ 0 h 1095390"/>
              <a:gd name="connsiteX2" fmla="*/ 730260 w 730260"/>
              <a:gd name="connsiteY2" fmla="*/ 1095390 h 1095390"/>
              <a:gd name="connsiteX3" fmla="*/ 0 w 730260"/>
              <a:gd name="connsiteY3" fmla="*/ 1095390 h 1095390"/>
              <a:gd name="connsiteX4" fmla="*/ 0 w 730260"/>
              <a:gd name="connsiteY4" fmla="*/ 0 h 1095390"/>
              <a:gd name="connsiteX0" fmla="*/ 0 w 730260"/>
              <a:gd name="connsiteY0" fmla="*/ 0 h 1098557"/>
              <a:gd name="connsiteX1" fmla="*/ 730260 w 730260"/>
              <a:gd name="connsiteY1" fmla="*/ 0 h 1098557"/>
              <a:gd name="connsiteX2" fmla="*/ 730260 w 730260"/>
              <a:gd name="connsiteY2" fmla="*/ 1095390 h 1098557"/>
              <a:gd name="connsiteX3" fmla="*/ 493724 w 730260"/>
              <a:gd name="connsiteY3" fmla="*/ 1098557 h 1098557"/>
              <a:gd name="connsiteX4" fmla="*/ 0 w 730260"/>
              <a:gd name="connsiteY4" fmla="*/ 1095390 h 1098557"/>
              <a:gd name="connsiteX5" fmla="*/ 0 w 730260"/>
              <a:gd name="connsiteY5" fmla="*/ 0 h 1098557"/>
              <a:gd name="connsiteX0" fmla="*/ 0 w 730260"/>
              <a:gd name="connsiteY0" fmla="*/ 0 h 1098557"/>
              <a:gd name="connsiteX1" fmla="*/ 730260 w 730260"/>
              <a:gd name="connsiteY1" fmla="*/ 0 h 1098557"/>
              <a:gd name="connsiteX2" fmla="*/ 628596 w 730260"/>
              <a:gd name="connsiteY2" fmla="*/ 909603 h 1098557"/>
              <a:gd name="connsiteX3" fmla="*/ 493724 w 730260"/>
              <a:gd name="connsiteY3" fmla="*/ 1098557 h 1098557"/>
              <a:gd name="connsiteX4" fmla="*/ 0 w 730260"/>
              <a:gd name="connsiteY4" fmla="*/ 1095390 h 1098557"/>
              <a:gd name="connsiteX5" fmla="*/ 0 w 730260"/>
              <a:gd name="connsiteY5" fmla="*/ 0 h 1098557"/>
              <a:gd name="connsiteX0" fmla="*/ 0 w 730260"/>
              <a:gd name="connsiteY0" fmla="*/ 0 h 1098557"/>
              <a:gd name="connsiteX1" fmla="*/ 730260 w 730260"/>
              <a:gd name="connsiteY1" fmla="*/ 0 h 1098557"/>
              <a:gd name="connsiteX2" fmla="*/ 641361 w 730260"/>
              <a:gd name="connsiteY2" fmla="*/ 793757 h 1098557"/>
              <a:gd name="connsiteX3" fmla="*/ 628596 w 730260"/>
              <a:gd name="connsiteY3" fmla="*/ 909603 h 1098557"/>
              <a:gd name="connsiteX4" fmla="*/ 493724 w 730260"/>
              <a:gd name="connsiteY4" fmla="*/ 1098557 h 1098557"/>
              <a:gd name="connsiteX5" fmla="*/ 0 w 730260"/>
              <a:gd name="connsiteY5" fmla="*/ 1095390 h 1098557"/>
              <a:gd name="connsiteX6" fmla="*/ 0 w 730260"/>
              <a:gd name="connsiteY6" fmla="*/ 0 h 1098557"/>
              <a:gd name="connsiteX0" fmla="*/ 0 w 785763"/>
              <a:gd name="connsiteY0" fmla="*/ 0 h 1098557"/>
              <a:gd name="connsiteX1" fmla="*/ 730260 w 785763"/>
              <a:gd name="connsiteY1" fmla="*/ 0 h 1098557"/>
              <a:gd name="connsiteX2" fmla="*/ 641361 w 785763"/>
              <a:gd name="connsiteY2" fmla="*/ 793757 h 1098557"/>
              <a:gd name="connsiteX3" fmla="*/ 785763 w 785763"/>
              <a:gd name="connsiteY3" fmla="*/ 900074 h 1098557"/>
              <a:gd name="connsiteX4" fmla="*/ 628596 w 785763"/>
              <a:gd name="connsiteY4" fmla="*/ 909603 h 1098557"/>
              <a:gd name="connsiteX5" fmla="*/ 493724 w 785763"/>
              <a:gd name="connsiteY5" fmla="*/ 1098557 h 1098557"/>
              <a:gd name="connsiteX6" fmla="*/ 0 w 785763"/>
              <a:gd name="connsiteY6" fmla="*/ 1095390 h 1098557"/>
              <a:gd name="connsiteX7" fmla="*/ 0 w 785763"/>
              <a:gd name="connsiteY7" fmla="*/ 0 h 1098557"/>
              <a:gd name="connsiteX0" fmla="*/ 0 w 785763"/>
              <a:gd name="connsiteY0" fmla="*/ 0 h 1098557"/>
              <a:gd name="connsiteX1" fmla="*/ 730260 w 785763"/>
              <a:gd name="connsiteY1" fmla="*/ 0 h 1098557"/>
              <a:gd name="connsiteX2" fmla="*/ 785763 w 785763"/>
              <a:gd name="connsiteY2" fmla="*/ 900074 h 1098557"/>
              <a:gd name="connsiteX3" fmla="*/ 628596 w 785763"/>
              <a:gd name="connsiteY3" fmla="*/ 909603 h 1098557"/>
              <a:gd name="connsiteX4" fmla="*/ 493724 w 785763"/>
              <a:gd name="connsiteY4" fmla="*/ 1098557 h 1098557"/>
              <a:gd name="connsiteX5" fmla="*/ 0 w 785763"/>
              <a:gd name="connsiteY5" fmla="*/ 1095390 h 1098557"/>
              <a:gd name="connsiteX6" fmla="*/ 0 w 785763"/>
              <a:gd name="connsiteY6" fmla="*/ 0 h 1098557"/>
              <a:gd name="connsiteX0" fmla="*/ 0 w 785763"/>
              <a:gd name="connsiteY0" fmla="*/ 0 h 1098557"/>
              <a:gd name="connsiteX1" fmla="*/ 730260 w 785763"/>
              <a:gd name="connsiteY1" fmla="*/ 0 h 1098557"/>
              <a:gd name="connsiteX2" fmla="*/ 785763 w 785763"/>
              <a:gd name="connsiteY2" fmla="*/ 900074 h 1098557"/>
              <a:gd name="connsiteX3" fmla="*/ 719085 w 785763"/>
              <a:gd name="connsiteY3" fmla="*/ 898532 h 1098557"/>
              <a:gd name="connsiteX4" fmla="*/ 628596 w 785763"/>
              <a:gd name="connsiteY4" fmla="*/ 909603 h 1098557"/>
              <a:gd name="connsiteX5" fmla="*/ 493724 w 785763"/>
              <a:gd name="connsiteY5" fmla="*/ 1098557 h 1098557"/>
              <a:gd name="connsiteX6" fmla="*/ 0 w 785763"/>
              <a:gd name="connsiteY6" fmla="*/ 1095390 h 1098557"/>
              <a:gd name="connsiteX7" fmla="*/ 0 w 785763"/>
              <a:gd name="connsiteY7" fmla="*/ 0 h 1098557"/>
              <a:gd name="connsiteX0" fmla="*/ 0 w 785763"/>
              <a:gd name="connsiteY0" fmla="*/ 0 h 1098557"/>
              <a:gd name="connsiteX1" fmla="*/ 730260 w 785763"/>
              <a:gd name="connsiteY1" fmla="*/ 0 h 1098557"/>
              <a:gd name="connsiteX2" fmla="*/ 785763 w 785763"/>
              <a:gd name="connsiteY2" fmla="*/ 900074 h 1098557"/>
              <a:gd name="connsiteX3" fmla="*/ 628596 w 785763"/>
              <a:gd name="connsiteY3" fmla="*/ 909603 h 1098557"/>
              <a:gd name="connsiteX4" fmla="*/ 493724 w 785763"/>
              <a:gd name="connsiteY4" fmla="*/ 1098557 h 1098557"/>
              <a:gd name="connsiteX5" fmla="*/ 0 w 785763"/>
              <a:gd name="connsiteY5" fmla="*/ 1095390 h 1098557"/>
              <a:gd name="connsiteX6" fmla="*/ 0 w 785763"/>
              <a:gd name="connsiteY6" fmla="*/ 0 h 1098557"/>
              <a:gd name="connsiteX0" fmla="*/ 0 w 730260"/>
              <a:gd name="connsiteY0" fmla="*/ 0 h 1098557"/>
              <a:gd name="connsiteX1" fmla="*/ 730260 w 730260"/>
              <a:gd name="connsiteY1" fmla="*/ 0 h 1098557"/>
              <a:gd name="connsiteX2" fmla="*/ 720612 w 730260"/>
              <a:gd name="connsiteY2" fmla="*/ 900074 h 1098557"/>
              <a:gd name="connsiteX3" fmla="*/ 628596 w 730260"/>
              <a:gd name="connsiteY3" fmla="*/ 909603 h 1098557"/>
              <a:gd name="connsiteX4" fmla="*/ 493724 w 730260"/>
              <a:gd name="connsiteY4" fmla="*/ 1098557 h 1098557"/>
              <a:gd name="connsiteX5" fmla="*/ 0 w 730260"/>
              <a:gd name="connsiteY5" fmla="*/ 1095390 h 1098557"/>
              <a:gd name="connsiteX6" fmla="*/ 0 w 730260"/>
              <a:gd name="connsiteY6" fmla="*/ 0 h 1098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0260" h="1098557">
                <a:moveTo>
                  <a:pt x="0" y="0"/>
                </a:moveTo>
                <a:lnTo>
                  <a:pt x="730260" y="0"/>
                </a:lnTo>
                <a:lnTo>
                  <a:pt x="720612" y="900074"/>
                </a:lnTo>
                <a:lnTo>
                  <a:pt x="628596" y="909603"/>
                </a:lnTo>
                <a:lnTo>
                  <a:pt x="493724" y="1098557"/>
                </a:lnTo>
                <a:lnTo>
                  <a:pt x="0" y="109539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duotone>
                <a:prstClr val="black"/>
                <a:srgbClr val="D9C3A5">
                  <a:tint val="50000"/>
                  <a:satMod val="180000"/>
                </a:srgbClr>
              </a:duotone>
              <a:lum bright="48000" contrast="25000"/>
            </a:blip>
            <a:tile tx="0" ty="0" sx="100000" sy="100000" flip="none" algn="tl"/>
          </a:blipFill>
          <a:ln>
            <a:noFill/>
          </a:ln>
          <a:effectLst>
            <a:outerShdw dist="508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Fire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Door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8" name="Can 107"/>
          <p:cNvSpPr/>
          <p:nvPr/>
        </p:nvSpPr>
        <p:spPr>
          <a:xfrm>
            <a:off x="3695688" y="2735253"/>
            <a:ext cx="109539" cy="219078"/>
          </a:xfrm>
          <a:prstGeom prst="can">
            <a:avLst/>
          </a:prstGeom>
          <a:blipFill>
            <a:blip r:embed="rId5"/>
            <a:tile tx="0" ty="0" sx="100000" sy="100000" flip="none" algn="tl"/>
          </a:blipFill>
          <a:ln w="6350" cmpd="dbl">
            <a:prstDash val="sysDash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0" name="Straight Connector 109"/>
          <p:cNvCxnSpPr>
            <a:stCxn id="108" idx="3"/>
          </p:cNvCxnSpPr>
          <p:nvPr/>
        </p:nvCxnSpPr>
        <p:spPr>
          <a:xfrm rot="5400000" flipH="1">
            <a:off x="3631790" y="2835664"/>
            <a:ext cx="36513" cy="200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92" idx="0"/>
          </p:cNvCxnSpPr>
          <p:nvPr/>
        </p:nvCxnSpPr>
        <p:spPr>
          <a:xfrm>
            <a:off x="3768714" y="2954331"/>
            <a:ext cx="146846" cy="794"/>
          </a:xfrm>
          <a:prstGeom prst="line">
            <a:avLst/>
          </a:prstGeom>
          <a:ln w="34925"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6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92" idx="0"/>
          </p:cNvCxnSpPr>
          <p:nvPr/>
        </p:nvCxnSpPr>
        <p:spPr>
          <a:xfrm>
            <a:off x="3768714" y="2954331"/>
            <a:ext cx="54769" cy="1588"/>
          </a:xfrm>
          <a:prstGeom prst="line">
            <a:avLst/>
          </a:prstGeom>
          <a:ln w="34925"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6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/>
          <p:cNvSpPr/>
          <p:nvPr/>
        </p:nvSpPr>
        <p:spPr>
          <a:xfrm>
            <a:off x="519056" y="1238220"/>
            <a:ext cx="8105887" cy="109539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>
            <a:off x="409518" y="3538539"/>
            <a:ext cx="8226482" cy="16430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09599" y="3429001"/>
            <a:ext cx="8088370" cy="146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754565" y="2514600"/>
            <a:ext cx="152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38135" y="2514600"/>
            <a:ext cx="152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loud 7"/>
          <p:cNvSpPr/>
          <p:nvPr/>
        </p:nvSpPr>
        <p:spPr>
          <a:xfrm>
            <a:off x="884187" y="2479662"/>
            <a:ext cx="3870378" cy="949338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200C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7815" y="2333610"/>
            <a:ext cx="8088370" cy="146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5" name="Picture 3" descr="C:\Documents and Settings\Fcorsane\Local Settings\Temporary Internet Files\Content.IE5\00W9E453\MPj0409422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4908" y="2698740"/>
            <a:ext cx="189327" cy="730260"/>
          </a:xfrm>
          <a:prstGeom prst="rect">
            <a:avLst/>
          </a:prstGeom>
          <a:noFill/>
        </p:spPr>
      </p:pic>
      <p:cxnSp>
        <p:nvCxnSpPr>
          <p:cNvPr id="15" name="Straight Arrow Connector 14"/>
          <p:cNvCxnSpPr/>
          <p:nvPr/>
        </p:nvCxnSpPr>
        <p:spPr>
          <a:xfrm>
            <a:off x="4900617" y="2735253"/>
            <a:ext cx="803286" cy="3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900617" y="2844792"/>
            <a:ext cx="693747" cy="27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864104" y="2954331"/>
            <a:ext cx="584208" cy="23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900617" y="3063870"/>
            <a:ext cx="40164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937130" y="2625714"/>
            <a:ext cx="8763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900617" y="3173409"/>
            <a:ext cx="255591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900617" y="3282948"/>
            <a:ext cx="1460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922981" y="2844792"/>
            <a:ext cx="2884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Delta P ~10^1 to 10^4 Pascal</a:t>
            </a:r>
            <a:endParaRPr lang="en-GB" dirty="0"/>
          </a:p>
        </p:txBody>
      </p:sp>
      <p:sp>
        <p:nvSpPr>
          <p:cNvPr id="30" name="Cloud 29"/>
          <p:cNvSpPr/>
          <p:nvPr/>
        </p:nvSpPr>
        <p:spPr>
          <a:xfrm>
            <a:off x="4754565" y="2406636"/>
            <a:ext cx="3870378" cy="182565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200C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519057" y="1457298"/>
            <a:ext cx="8471016" cy="876312"/>
            <a:chOff x="519057" y="1457298"/>
            <a:chExt cx="8471016" cy="876312"/>
          </a:xfrm>
        </p:grpSpPr>
        <p:grpSp>
          <p:nvGrpSpPr>
            <p:cNvPr id="79" name="Group 78"/>
            <p:cNvGrpSpPr/>
            <p:nvPr/>
          </p:nvGrpSpPr>
          <p:grpSpPr>
            <a:xfrm>
              <a:off x="519057" y="1457298"/>
              <a:ext cx="8471016" cy="876312"/>
              <a:chOff x="519057" y="1457298"/>
              <a:chExt cx="8471016" cy="876312"/>
            </a:xfrm>
          </p:grpSpPr>
          <p:grpSp>
            <p:nvGrpSpPr>
              <p:cNvPr id="76" name="Group 75"/>
              <p:cNvGrpSpPr/>
              <p:nvPr/>
            </p:nvGrpSpPr>
            <p:grpSpPr>
              <a:xfrm>
                <a:off x="519057" y="1457298"/>
                <a:ext cx="8471016" cy="876312"/>
                <a:chOff x="519057" y="1457298"/>
                <a:chExt cx="8471016" cy="876312"/>
              </a:xfrm>
            </p:grpSpPr>
            <p:sp>
              <p:nvSpPr>
                <p:cNvPr id="31" name="Round Single Corner Rectangle 30"/>
                <p:cNvSpPr/>
                <p:nvPr/>
              </p:nvSpPr>
              <p:spPr>
                <a:xfrm>
                  <a:off x="519057" y="1457298"/>
                  <a:ext cx="8471016" cy="438156"/>
                </a:xfrm>
                <a:prstGeom prst="round1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1030239" y="1895454"/>
                  <a:ext cx="474669" cy="438156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3549636" y="1895454"/>
                  <a:ext cx="474669" cy="438156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5448312" y="1895454"/>
                  <a:ext cx="474669" cy="438156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7273962" y="1895454"/>
                  <a:ext cx="474669" cy="438156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0" name="TextBox 69"/>
              <p:cNvSpPr txBox="1"/>
              <p:nvPr/>
            </p:nvSpPr>
            <p:spPr>
              <a:xfrm>
                <a:off x="4243383" y="1457298"/>
                <a:ext cx="17161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Extraction duct</a:t>
                </a:r>
                <a:endParaRPr lang="en-GB" dirty="0"/>
              </a:p>
            </p:txBody>
          </p:sp>
        </p:grpSp>
        <p:sp>
          <p:nvSpPr>
            <p:cNvPr id="32" name="Notched Right Arrow 31"/>
            <p:cNvSpPr/>
            <p:nvPr/>
          </p:nvSpPr>
          <p:spPr>
            <a:xfrm>
              <a:off x="6178572" y="1566837"/>
              <a:ext cx="1570059" cy="219078"/>
            </a:xfrm>
            <a:prstGeom prst="notched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" name="Bent Arrow 42"/>
          <p:cNvSpPr/>
          <p:nvPr/>
        </p:nvSpPr>
        <p:spPr>
          <a:xfrm>
            <a:off x="1176291" y="1530324"/>
            <a:ext cx="547695" cy="620721"/>
          </a:xfrm>
          <a:prstGeom prst="ben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Bent Arrow 43"/>
          <p:cNvSpPr/>
          <p:nvPr/>
        </p:nvSpPr>
        <p:spPr>
          <a:xfrm>
            <a:off x="3695688" y="1566837"/>
            <a:ext cx="547695" cy="620721"/>
          </a:xfrm>
          <a:prstGeom prst="ben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229234" y="2078019"/>
            <a:ext cx="474669" cy="730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2" name="Group 81"/>
          <p:cNvGrpSpPr/>
          <p:nvPr/>
        </p:nvGrpSpPr>
        <p:grpSpPr>
          <a:xfrm>
            <a:off x="336492" y="3575052"/>
            <a:ext cx="8471016" cy="1099592"/>
            <a:chOff x="336492" y="3575052"/>
            <a:chExt cx="8471016" cy="1099592"/>
          </a:xfrm>
        </p:grpSpPr>
        <p:grpSp>
          <p:nvGrpSpPr>
            <p:cNvPr id="78" name="Group 77"/>
            <p:cNvGrpSpPr/>
            <p:nvPr/>
          </p:nvGrpSpPr>
          <p:grpSpPr>
            <a:xfrm>
              <a:off x="336492" y="3575052"/>
              <a:ext cx="8471016" cy="1099592"/>
              <a:chOff x="336492" y="3575052"/>
              <a:chExt cx="8471016" cy="1099592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7346988" y="3575052"/>
                <a:ext cx="511182" cy="65723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>
                <a:off x="336492" y="3575052"/>
                <a:ext cx="8471016" cy="1099592"/>
                <a:chOff x="336492" y="3575052"/>
                <a:chExt cx="8471016" cy="1099592"/>
              </a:xfrm>
            </p:grpSpPr>
            <p:sp>
              <p:nvSpPr>
                <p:cNvPr id="38" name="Round Single Corner Rectangle 37"/>
                <p:cNvSpPr/>
                <p:nvPr/>
              </p:nvSpPr>
              <p:spPr>
                <a:xfrm>
                  <a:off x="336492" y="4232286"/>
                  <a:ext cx="8471016" cy="438156"/>
                </a:xfrm>
                <a:prstGeom prst="round1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1066752" y="3575052"/>
                  <a:ext cx="511182" cy="657234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3586149" y="3575052"/>
                  <a:ext cx="511182" cy="657234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5448312" y="3575052"/>
                  <a:ext cx="511182" cy="657234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TextBox 70"/>
                <p:cNvSpPr txBox="1"/>
                <p:nvPr/>
              </p:nvSpPr>
              <p:spPr>
                <a:xfrm>
                  <a:off x="1943064" y="4305312"/>
                  <a:ext cx="15518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Fresh air duct</a:t>
                  </a:r>
                  <a:endParaRPr lang="en-GB" dirty="0"/>
                </a:p>
              </p:txBody>
            </p:sp>
          </p:grpSp>
        </p:grpSp>
        <p:sp>
          <p:nvSpPr>
            <p:cNvPr id="55" name="Notched Right Arrow 54"/>
            <p:cNvSpPr/>
            <p:nvPr/>
          </p:nvSpPr>
          <p:spPr>
            <a:xfrm>
              <a:off x="519057" y="4378338"/>
              <a:ext cx="839799" cy="182565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8" name="Rectangle 57"/>
          <p:cNvSpPr/>
          <p:nvPr/>
        </p:nvSpPr>
        <p:spPr>
          <a:xfrm>
            <a:off x="7054884" y="2078019"/>
            <a:ext cx="474669" cy="730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3330558" y="2114532"/>
            <a:ext cx="474669" cy="730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811161" y="2114532"/>
            <a:ext cx="474669" cy="730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5192721" y="3867156"/>
            <a:ext cx="474669" cy="730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7091397" y="3867156"/>
            <a:ext cx="474669" cy="730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811161" y="3830643"/>
            <a:ext cx="474669" cy="730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3330558" y="3867156"/>
            <a:ext cx="474669" cy="730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Bent Arrow 65"/>
          <p:cNvSpPr/>
          <p:nvPr/>
        </p:nvSpPr>
        <p:spPr>
          <a:xfrm rot="5400000" flipH="1">
            <a:off x="5320516" y="3885413"/>
            <a:ext cx="657234" cy="474668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7" name="Bent Arrow 66"/>
          <p:cNvSpPr/>
          <p:nvPr/>
        </p:nvSpPr>
        <p:spPr>
          <a:xfrm rot="5400000" flipH="1">
            <a:off x="7219192" y="3848900"/>
            <a:ext cx="657234" cy="474668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8" name="Bent Arrow 67"/>
          <p:cNvSpPr/>
          <p:nvPr/>
        </p:nvSpPr>
        <p:spPr>
          <a:xfrm rot="5400000" flipH="1">
            <a:off x="3546462" y="4016382"/>
            <a:ext cx="657234" cy="21273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9" name="Bent Arrow 68"/>
          <p:cNvSpPr/>
          <p:nvPr/>
        </p:nvSpPr>
        <p:spPr>
          <a:xfrm rot="5400000" flipH="1">
            <a:off x="1100091" y="4016382"/>
            <a:ext cx="657234" cy="21273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47674" y="5218137"/>
            <a:ext cx="78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natural overpressure of fire can be contrasted by over-pressurizing the side compartments</a:t>
            </a:r>
            <a:endParaRPr lang="en-GB" sz="2400" dirty="0"/>
          </a:p>
        </p:txBody>
      </p:sp>
      <p:pic>
        <p:nvPicPr>
          <p:cNvPr id="3077" name="Picture 5" descr="C:\Documents and Settings\Fcorsane\Local Settings\Temporary Internet Files\Content.IE5\2U6P8KX4\MCj021732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7012" y="2954331"/>
            <a:ext cx="454509" cy="299537"/>
          </a:xfrm>
          <a:prstGeom prst="rect">
            <a:avLst/>
          </a:prstGeom>
          <a:noFill/>
        </p:spPr>
      </p:pic>
      <p:sp>
        <p:nvSpPr>
          <p:cNvPr id="75" name="Cloud 74"/>
          <p:cNvSpPr/>
          <p:nvPr/>
        </p:nvSpPr>
        <p:spPr>
          <a:xfrm flipV="1">
            <a:off x="3841740" y="3282948"/>
            <a:ext cx="985850" cy="14605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/>
          <p:cNvSpPr txBox="1"/>
          <p:nvPr/>
        </p:nvSpPr>
        <p:spPr>
          <a:xfrm>
            <a:off x="738135" y="215856"/>
            <a:ext cx="79598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The ventilation system has a role to play in controlling smoke within one sector:</a:t>
            </a:r>
            <a:endParaRPr lang="en-GB" sz="3200" b="1" dirty="0"/>
          </a:p>
        </p:txBody>
      </p:sp>
      <p:sp>
        <p:nvSpPr>
          <p:cNvPr id="83" name="Rounded Rectangle 82"/>
          <p:cNvSpPr/>
          <p:nvPr/>
        </p:nvSpPr>
        <p:spPr>
          <a:xfrm>
            <a:off x="2235168" y="2479662"/>
            <a:ext cx="949338" cy="40164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100C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4" name="Trapezoid 83"/>
          <p:cNvSpPr/>
          <p:nvPr/>
        </p:nvSpPr>
        <p:spPr>
          <a:xfrm flipV="1">
            <a:off x="1322343" y="2479662"/>
            <a:ext cx="584208" cy="620721"/>
          </a:xfrm>
          <a:prstGeom prst="trapezoid">
            <a:avLst/>
          </a:prstGeom>
          <a:solidFill>
            <a:srgbClr val="FF0000">
              <a:alpha val="73000"/>
            </a:srgbClr>
          </a:solidFill>
          <a:ln>
            <a:noFill/>
          </a:ln>
          <a:effectLst>
            <a:innerShdw blurRad="393700" dir="14640000">
              <a:prstClr val="black">
                <a:alpha val="88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5" name="TextBox 84"/>
          <p:cNvSpPr txBox="1"/>
          <p:nvPr/>
        </p:nvSpPr>
        <p:spPr>
          <a:xfrm>
            <a:off x="1285831" y="2479662"/>
            <a:ext cx="803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1000C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63" presetClass="path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0.0243 -3.33333E-6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63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0.0243 -3.33333E-6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63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L -0.0257 -4.81481E-6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63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L -0.0257 -4.81481E-6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3" presetClass="path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L -0.0257 -4.81481E-6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63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L -0.0257 -4.81481E-6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0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63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111E-6 L 0.01527 1.11111E-6 " pathEditMode="relative" rAng="0" ptsTypes="AA">
                                      <p:cBhvr>
                                        <p:cTn id="11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63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2.96296E-6 L 0.01545 -2.96296E-6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0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2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3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4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2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4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5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2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5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5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0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77778E-6 4.44033E-6 L -0.00121 -0.04626 " pathEditMode="relative" rAng="0" ptsTypes="AA">
                                      <p:cBhvr>
                                        <p:cTn id="16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29" grpId="0"/>
      <p:bldP spid="29" grpId="1"/>
      <p:bldP spid="30" grpId="0" animBg="1"/>
      <p:bldP spid="30" grpId="1" animBg="1"/>
      <p:bldP spid="43" grpId="0" animBg="1"/>
      <p:bldP spid="44" grpId="0" animBg="1"/>
      <p:bldP spid="49" grpId="0" animBg="1"/>
      <p:bldP spid="49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6" grpId="0" animBg="1"/>
      <p:bldP spid="67" grpId="0" animBg="1"/>
      <p:bldP spid="68" grpId="0" animBg="1"/>
      <p:bldP spid="69" grpId="0" animBg="1"/>
      <p:bldP spid="72" grpId="0"/>
      <p:bldP spid="75" grpId="0" animBg="1"/>
      <p:bldP spid="83" grpId="0" animBg="1"/>
      <p:bldP spid="84" grpId="0" animBg="1"/>
      <p:bldP spid="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4864104" y="2479663"/>
            <a:ext cx="3760839" cy="9493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7530"/>
          </a:xfrm>
        </p:spPr>
        <p:txBody>
          <a:bodyPr>
            <a:noAutofit/>
          </a:bodyPr>
          <a:lstStyle/>
          <a:p>
            <a:r>
              <a:rPr lang="en-US" sz="2800" dirty="0" smtClean="0"/>
              <a:t>Fire compartment enhance greatly fire brigade capacity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609599" y="3429001"/>
            <a:ext cx="8088370" cy="146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754565" y="2479662"/>
            <a:ext cx="109539" cy="949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11160" y="2479662"/>
            <a:ext cx="182565" cy="949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27815" y="2333610"/>
            <a:ext cx="8088370" cy="146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674" name="Picture 2" descr="C:\Documents and Settings\Fcorsane\Local Settings\Temporary Internet Files\Content.IE5\00W9E453\MCj04339280000[1]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56208" y="2735253"/>
            <a:ext cx="693747" cy="693747"/>
          </a:xfrm>
          <a:prstGeom prst="rect">
            <a:avLst/>
          </a:prstGeom>
          <a:noFill/>
        </p:spPr>
      </p:pic>
      <p:pic>
        <p:nvPicPr>
          <p:cNvPr id="45" name="Picture 2" descr="C:\Documents and Settings\Fcorsane\Local Settings\Temporary Internet Files\Content.IE5\00W9E453\MCj0433928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94364" y="2735253"/>
            <a:ext cx="693747" cy="693747"/>
          </a:xfrm>
          <a:prstGeom prst="rect">
            <a:avLst/>
          </a:prstGeom>
          <a:noFill/>
        </p:spPr>
      </p:pic>
      <p:sp>
        <p:nvSpPr>
          <p:cNvPr id="54" name="Rectangle 53"/>
          <p:cNvSpPr/>
          <p:nvPr/>
        </p:nvSpPr>
        <p:spPr>
          <a:xfrm>
            <a:off x="957213" y="2479662"/>
            <a:ext cx="3797352" cy="94933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1" name="Group 70"/>
          <p:cNvGrpSpPr/>
          <p:nvPr/>
        </p:nvGrpSpPr>
        <p:grpSpPr>
          <a:xfrm>
            <a:off x="3367071" y="2370123"/>
            <a:ext cx="693747" cy="693747"/>
            <a:chOff x="4572000" y="3940182"/>
            <a:chExt cx="693747" cy="693747"/>
          </a:xfrm>
        </p:grpSpPr>
        <p:sp>
          <p:nvSpPr>
            <p:cNvPr id="72" name="Flowchart: Magnetic Disk 71"/>
            <p:cNvSpPr/>
            <p:nvPr/>
          </p:nvSpPr>
          <p:spPr>
            <a:xfrm>
              <a:off x="5010156" y="4195773"/>
              <a:ext cx="146052" cy="401643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3" name="Picture 2" descr="C:\Documents and Settings\Fcorsane\Local Settings\Temporary Internet Files\Content.IE5\00W9E453\MCj04339280000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0" y="3940182"/>
              <a:ext cx="693747" cy="693747"/>
            </a:xfrm>
            <a:prstGeom prst="rect">
              <a:avLst/>
            </a:prstGeom>
            <a:noFill/>
          </p:spPr>
        </p:pic>
        <p:sp>
          <p:nvSpPr>
            <p:cNvPr id="74" name="Freeform 73"/>
            <p:cNvSpPr/>
            <p:nvPr/>
          </p:nvSpPr>
          <p:spPr>
            <a:xfrm>
              <a:off x="4757733" y="4202895"/>
              <a:ext cx="204788" cy="130968"/>
            </a:xfrm>
            <a:custGeom>
              <a:avLst/>
              <a:gdLst>
                <a:gd name="connsiteX0" fmla="*/ 0 w 204788"/>
                <a:gd name="connsiteY0" fmla="*/ 2381 h 130968"/>
                <a:gd name="connsiteX1" fmla="*/ 76200 w 204788"/>
                <a:gd name="connsiteY1" fmla="*/ 19050 h 130968"/>
                <a:gd name="connsiteX2" fmla="*/ 135731 w 204788"/>
                <a:gd name="connsiteY2" fmla="*/ 14287 h 130968"/>
                <a:gd name="connsiteX3" fmla="*/ 195263 w 204788"/>
                <a:gd name="connsiteY3" fmla="*/ 0 h 130968"/>
                <a:gd name="connsiteX4" fmla="*/ 204788 w 204788"/>
                <a:gd name="connsiteY4" fmla="*/ 7143 h 130968"/>
                <a:gd name="connsiteX5" fmla="*/ 204788 w 204788"/>
                <a:gd name="connsiteY5" fmla="*/ 57150 h 130968"/>
                <a:gd name="connsiteX6" fmla="*/ 195263 w 204788"/>
                <a:gd name="connsiteY6" fmla="*/ 83343 h 130968"/>
                <a:gd name="connsiteX7" fmla="*/ 171450 w 204788"/>
                <a:gd name="connsiteY7" fmla="*/ 109537 h 130968"/>
                <a:gd name="connsiteX8" fmla="*/ 142875 w 204788"/>
                <a:gd name="connsiteY8" fmla="*/ 128587 h 130968"/>
                <a:gd name="connsiteX9" fmla="*/ 119063 w 204788"/>
                <a:gd name="connsiteY9" fmla="*/ 130968 h 130968"/>
                <a:gd name="connsiteX10" fmla="*/ 54769 w 204788"/>
                <a:gd name="connsiteY10" fmla="*/ 114300 h 130968"/>
                <a:gd name="connsiteX11" fmla="*/ 11906 w 204788"/>
                <a:gd name="connsiteY11" fmla="*/ 64293 h 130968"/>
                <a:gd name="connsiteX12" fmla="*/ 0 w 204788"/>
                <a:gd name="connsiteY12" fmla="*/ 2381 h 13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788" h="130968">
                  <a:moveTo>
                    <a:pt x="0" y="2381"/>
                  </a:moveTo>
                  <a:lnTo>
                    <a:pt x="76200" y="19050"/>
                  </a:lnTo>
                  <a:lnTo>
                    <a:pt x="135731" y="14287"/>
                  </a:lnTo>
                  <a:lnTo>
                    <a:pt x="195263" y="0"/>
                  </a:lnTo>
                  <a:lnTo>
                    <a:pt x="204788" y="7143"/>
                  </a:lnTo>
                  <a:lnTo>
                    <a:pt x="204788" y="57150"/>
                  </a:lnTo>
                  <a:lnTo>
                    <a:pt x="195263" y="83343"/>
                  </a:lnTo>
                  <a:cubicBezTo>
                    <a:pt x="170889" y="107717"/>
                    <a:pt x="171450" y="95930"/>
                    <a:pt x="171450" y="109537"/>
                  </a:cubicBezTo>
                  <a:lnTo>
                    <a:pt x="142875" y="128587"/>
                  </a:lnTo>
                  <a:lnTo>
                    <a:pt x="119063" y="130968"/>
                  </a:lnTo>
                  <a:lnTo>
                    <a:pt x="54769" y="114300"/>
                  </a:lnTo>
                  <a:cubicBezTo>
                    <a:pt x="13788" y="63676"/>
                    <a:pt x="35734" y="64293"/>
                    <a:pt x="11906" y="64293"/>
                  </a:cubicBezTo>
                  <a:lnTo>
                    <a:pt x="0" y="238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4820046" y="4238625"/>
              <a:ext cx="252017" cy="234553"/>
            </a:xfrm>
            <a:custGeom>
              <a:avLst/>
              <a:gdLst>
                <a:gd name="connsiteX0" fmla="*/ 21035 w 252017"/>
                <a:gd name="connsiteY0" fmla="*/ 71438 h 234553"/>
                <a:gd name="connsiteX1" fmla="*/ 11510 w 252017"/>
                <a:gd name="connsiteY1" fmla="*/ 152400 h 234553"/>
                <a:gd name="connsiteX2" fmla="*/ 90092 w 252017"/>
                <a:gd name="connsiteY2" fmla="*/ 228600 h 234553"/>
                <a:gd name="connsiteX3" fmla="*/ 218679 w 252017"/>
                <a:gd name="connsiteY3" fmla="*/ 116681 h 234553"/>
                <a:gd name="connsiteX4" fmla="*/ 213917 w 252017"/>
                <a:gd name="connsiteY4" fmla="*/ 30956 h 234553"/>
                <a:gd name="connsiteX5" fmla="*/ 252017 w 252017"/>
                <a:gd name="connsiteY5" fmla="*/ 0 h 234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17" h="234553">
                  <a:moveTo>
                    <a:pt x="21035" y="71438"/>
                  </a:moveTo>
                  <a:cubicBezTo>
                    <a:pt x="10517" y="98822"/>
                    <a:pt x="0" y="126206"/>
                    <a:pt x="11510" y="152400"/>
                  </a:cubicBezTo>
                  <a:cubicBezTo>
                    <a:pt x="23020" y="178594"/>
                    <a:pt x="55564" y="234553"/>
                    <a:pt x="90092" y="228600"/>
                  </a:cubicBezTo>
                  <a:cubicBezTo>
                    <a:pt x="124620" y="222647"/>
                    <a:pt x="198042" y="149622"/>
                    <a:pt x="218679" y="116681"/>
                  </a:cubicBezTo>
                  <a:cubicBezTo>
                    <a:pt x="239316" y="83740"/>
                    <a:pt x="208361" y="50403"/>
                    <a:pt x="213917" y="30956"/>
                  </a:cubicBezTo>
                  <a:cubicBezTo>
                    <a:pt x="219473" y="11509"/>
                    <a:pt x="244080" y="5159"/>
                    <a:pt x="252017" y="0"/>
                  </a:cubicBezTo>
                </a:path>
              </a:pathLst>
            </a:cu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878253" y="2406636"/>
            <a:ext cx="693747" cy="693747"/>
            <a:chOff x="4572000" y="3940182"/>
            <a:chExt cx="693747" cy="693747"/>
          </a:xfrm>
        </p:grpSpPr>
        <p:sp>
          <p:nvSpPr>
            <p:cNvPr id="77" name="Flowchart: Magnetic Disk 76"/>
            <p:cNvSpPr/>
            <p:nvPr/>
          </p:nvSpPr>
          <p:spPr>
            <a:xfrm>
              <a:off x="5010156" y="4195773"/>
              <a:ext cx="146052" cy="401643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8" name="Picture 2" descr="C:\Documents and Settings\Fcorsane\Local Settings\Temporary Internet Files\Content.IE5\00W9E453\MCj04339280000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0" y="3940182"/>
              <a:ext cx="693747" cy="693747"/>
            </a:xfrm>
            <a:prstGeom prst="rect">
              <a:avLst/>
            </a:prstGeom>
            <a:noFill/>
          </p:spPr>
        </p:pic>
        <p:sp>
          <p:nvSpPr>
            <p:cNvPr id="79" name="Freeform 78"/>
            <p:cNvSpPr/>
            <p:nvPr/>
          </p:nvSpPr>
          <p:spPr>
            <a:xfrm>
              <a:off x="4757733" y="4202895"/>
              <a:ext cx="204788" cy="130968"/>
            </a:xfrm>
            <a:custGeom>
              <a:avLst/>
              <a:gdLst>
                <a:gd name="connsiteX0" fmla="*/ 0 w 204788"/>
                <a:gd name="connsiteY0" fmla="*/ 2381 h 130968"/>
                <a:gd name="connsiteX1" fmla="*/ 76200 w 204788"/>
                <a:gd name="connsiteY1" fmla="*/ 19050 h 130968"/>
                <a:gd name="connsiteX2" fmla="*/ 135731 w 204788"/>
                <a:gd name="connsiteY2" fmla="*/ 14287 h 130968"/>
                <a:gd name="connsiteX3" fmla="*/ 195263 w 204788"/>
                <a:gd name="connsiteY3" fmla="*/ 0 h 130968"/>
                <a:gd name="connsiteX4" fmla="*/ 204788 w 204788"/>
                <a:gd name="connsiteY4" fmla="*/ 7143 h 130968"/>
                <a:gd name="connsiteX5" fmla="*/ 204788 w 204788"/>
                <a:gd name="connsiteY5" fmla="*/ 57150 h 130968"/>
                <a:gd name="connsiteX6" fmla="*/ 195263 w 204788"/>
                <a:gd name="connsiteY6" fmla="*/ 83343 h 130968"/>
                <a:gd name="connsiteX7" fmla="*/ 171450 w 204788"/>
                <a:gd name="connsiteY7" fmla="*/ 109537 h 130968"/>
                <a:gd name="connsiteX8" fmla="*/ 142875 w 204788"/>
                <a:gd name="connsiteY8" fmla="*/ 128587 h 130968"/>
                <a:gd name="connsiteX9" fmla="*/ 119063 w 204788"/>
                <a:gd name="connsiteY9" fmla="*/ 130968 h 130968"/>
                <a:gd name="connsiteX10" fmla="*/ 54769 w 204788"/>
                <a:gd name="connsiteY10" fmla="*/ 114300 h 130968"/>
                <a:gd name="connsiteX11" fmla="*/ 11906 w 204788"/>
                <a:gd name="connsiteY11" fmla="*/ 64293 h 130968"/>
                <a:gd name="connsiteX12" fmla="*/ 0 w 204788"/>
                <a:gd name="connsiteY12" fmla="*/ 2381 h 13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788" h="130968">
                  <a:moveTo>
                    <a:pt x="0" y="2381"/>
                  </a:moveTo>
                  <a:lnTo>
                    <a:pt x="76200" y="19050"/>
                  </a:lnTo>
                  <a:lnTo>
                    <a:pt x="135731" y="14287"/>
                  </a:lnTo>
                  <a:lnTo>
                    <a:pt x="195263" y="0"/>
                  </a:lnTo>
                  <a:lnTo>
                    <a:pt x="204788" y="7143"/>
                  </a:lnTo>
                  <a:lnTo>
                    <a:pt x="204788" y="57150"/>
                  </a:lnTo>
                  <a:lnTo>
                    <a:pt x="195263" y="83343"/>
                  </a:lnTo>
                  <a:cubicBezTo>
                    <a:pt x="170889" y="107717"/>
                    <a:pt x="171450" y="95930"/>
                    <a:pt x="171450" y="109537"/>
                  </a:cubicBezTo>
                  <a:lnTo>
                    <a:pt x="142875" y="128587"/>
                  </a:lnTo>
                  <a:lnTo>
                    <a:pt x="119063" y="130968"/>
                  </a:lnTo>
                  <a:lnTo>
                    <a:pt x="54769" y="114300"/>
                  </a:lnTo>
                  <a:cubicBezTo>
                    <a:pt x="13788" y="63676"/>
                    <a:pt x="35734" y="64293"/>
                    <a:pt x="11906" y="64293"/>
                  </a:cubicBezTo>
                  <a:lnTo>
                    <a:pt x="0" y="238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Freeform 79"/>
            <p:cNvSpPr/>
            <p:nvPr/>
          </p:nvSpPr>
          <p:spPr>
            <a:xfrm>
              <a:off x="4820046" y="4238625"/>
              <a:ext cx="252017" cy="234553"/>
            </a:xfrm>
            <a:custGeom>
              <a:avLst/>
              <a:gdLst>
                <a:gd name="connsiteX0" fmla="*/ 21035 w 252017"/>
                <a:gd name="connsiteY0" fmla="*/ 71438 h 234553"/>
                <a:gd name="connsiteX1" fmla="*/ 11510 w 252017"/>
                <a:gd name="connsiteY1" fmla="*/ 152400 h 234553"/>
                <a:gd name="connsiteX2" fmla="*/ 90092 w 252017"/>
                <a:gd name="connsiteY2" fmla="*/ 228600 h 234553"/>
                <a:gd name="connsiteX3" fmla="*/ 218679 w 252017"/>
                <a:gd name="connsiteY3" fmla="*/ 116681 h 234553"/>
                <a:gd name="connsiteX4" fmla="*/ 213917 w 252017"/>
                <a:gd name="connsiteY4" fmla="*/ 30956 h 234553"/>
                <a:gd name="connsiteX5" fmla="*/ 252017 w 252017"/>
                <a:gd name="connsiteY5" fmla="*/ 0 h 234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17" h="234553">
                  <a:moveTo>
                    <a:pt x="21035" y="71438"/>
                  </a:moveTo>
                  <a:cubicBezTo>
                    <a:pt x="10517" y="98822"/>
                    <a:pt x="0" y="126206"/>
                    <a:pt x="11510" y="152400"/>
                  </a:cubicBezTo>
                  <a:cubicBezTo>
                    <a:pt x="23020" y="178594"/>
                    <a:pt x="55564" y="234553"/>
                    <a:pt x="90092" y="228600"/>
                  </a:cubicBezTo>
                  <a:cubicBezTo>
                    <a:pt x="124620" y="222647"/>
                    <a:pt x="198042" y="149622"/>
                    <a:pt x="218679" y="116681"/>
                  </a:cubicBezTo>
                  <a:cubicBezTo>
                    <a:pt x="239316" y="83740"/>
                    <a:pt x="208361" y="50403"/>
                    <a:pt x="213917" y="30956"/>
                  </a:cubicBezTo>
                  <a:cubicBezTo>
                    <a:pt x="219473" y="11509"/>
                    <a:pt x="244080" y="5159"/>
                    <a:pt x="252017" y="0"/>
                  </a:cubicBezTo>
                </a:path>
              </a:pathLst>
            </a:cu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1" name="Pie 80"/>
          <p:cNvSpPr/>
          <p:nvPr/>
        </p:nvSpPr>
        <p:spPr>
          <a:xfrm>
            <a:off x="3622662" y="3063870"/>
            <a:ext cx="693747" cy="547695"/>
          </a:xfrm>
          <a:prstGeom prst="pie">
            <a:avLst>
              <a:gd name="adj1" fmla="val 16318753"/>
              <a:gd name="adj2" fmla="val 1480789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20’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38135" y="1676376"/>
            <a:ext cx="3833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Engaged team autonomy ~20’ can be fully spent for active work </a:t>
            </a:r>
            <a:r>
              <a:rPr lang="en-US" dirty="0" smtClean="0"/>
              <a:t>on the fire</a:t>
            </a:r>
            <a:endParaRPr lang="en-GB" dirty="0"/>
          </a:p>
        </p:txBody>
      </p:sp>
      <p:sp>
        <p:nvSpPr>
          <p:cNvPr id="83" name="TextBox 82"/>
          <p:cNvSpPr txBox="1"/>
          <p:nvPr/>
        </p:nvSpPr>
        <p:spPr>
          <a:xfrm>
            <a:off x="4754565" y="1457298"/>
            <a:ext cx="39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Safety-relay team at &lt;500m-not consuming their air bottles</a:t>
            </a:r>
            <a:endParaRPr lang="en-GB" dirty="0"/>
          </a:p>
        </p:txBody>
      </p:sp>
      <p:cxnSp>
        <p:nvCxnSpPr>
          <p:cNvPr id="85" name="Straight Connector 84"/>
          <p:cNvCxnSpPr/>
          <p:nvPr/>
        </p:nvCxnSpPr>
        <p:spPr>
          <a:xfrm flipV="1">
            <a:off x="318235" y="4560903"/>
            <a:ext cx="8507529" cy="36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1066752" y="4597415"/>
            <a:ext cx="219078" cy="76677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>
            <a:off x="7310474" y="4597416"/>
            <a:ext cx="255591" cy="76677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/>
          <p:cNvSpPr/>
          <p:nvPr/>
        </p:nvSpPr>
        <p:spPr>
          <a:xfrm>
            <a:off x="665109" y="5327676"/>
            <a:ext cx="7485165" cy="32861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9" name="Picture 2" descr="C:\Documents and Settings\Fcorsane\Local Settings\Temporary Internet Files\Content.IE5\00W9E453\MCj0433928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3501" y="4962546"/>
            <a:ext cx="328617" cy="328617"/>
          </a:xfrm>
          <a:prstGeom prst="rect">
            <a:avLst/>
          </a:prstGeom>
          <a:noFill/>
        </p:spPr>
      </p:pic>
      <p:pic>
        <p:nvPicPr>
          <p:cNvPr id="90" name="Picture 2" descr="C:\Documents and Settings\Fcorsane\Local Settings\Temporary Internet Files\Content.IE5\00W9E453\MCj0433928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423" y="4962546"/>
            <a:ext cx="328617" cy="328617"/>
          </a:xfrm>
          <a:prstGeom prst="rect">
            <a:avLst/>
          </a:prstGeom>
          <a:noFill/>
        </p:spPr>
      </p:pic>
      <p:sp>
        <p:nvSpPr>
          <p:cNvPr id="91" name="Rectangle 90"/>
          <p:cNvSpPr/>
          <p:nvPr/>
        </p:nvSpPr>
        <p:spPr>
          <a:xfrm>
            <a:off x="5703903" y="4633929"/>
            <a:ext cx="3065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Safety-relay team at ~5000m!?</a:t>
            </a:r>
            <a:endParaRPr lang="en-GB" dirty="0"/>
          </a:p>
        </p:txBody>
      </p:sp>
      <p:grpSp>
        <p:nvGrpSpPr>
          <p:cNvPr id="103" name="Group 102"/>
          <p:cNvGrpSpPr/>
          <p:nvPr/>
        </p:nvGrpSpPr>
        <p:grpSpPr>
          <a:xfrm>
            <a:off x="6762780" y="5181624"/>
            <a:ext cx="1168416" cy="876312"/>
            <a:chOff x="4225126" y="3830643"/>
            <a:chExt cx="1204929" cy="1241442"/>
          </a:xfrm>
        </p:grpSpPr>
        <p:grpSp>
          <p:nvGrpSpPr>
            <p:cNvPr id="92" name="Group 91"/>
            <p:cNvGrpSpPr/>
            <p:nvPr/>
          </p:nvGrpSpPr>
          <p:grpSpPr>
            <a:xfrm>
              <a:off x="4225126" y="3830643"/>
              <a:ext cx="693747" cy="693747"/>
              <a:chOff x="4572000" y="3940182"/>
              <a:chExt cx="693747" cy="693747"/>
            </a:xfrm>
          </p:grpSpPr>
          <p:sp>
            <p:nvSpPr>
              <p:cNvPr id="93" name="Flowchart: Magnetic Disk 92"/>
              <p:cNvSpPr/>
              <p:nvPr/>
            </p:nvSpPr>
            <p:spPr>
              <a:xfrm>
                <a:off x="5010156" y="4195773"/>
                <a:ext cx="146052" cy="401643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94" name="Picture 2" descr="C:\Documents and Settings\Fcorsane\Local Settings\Temporary Internet Files\Content.IE5\00W9E453\MCj04339280000[1]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72000" y="3940182"/>
                <a:ext cx="693747" cy="693747"/>
              </a:xfrm>
              <a:prstGeom prst="rect">
                <a:avLst/>
              </a:prstGeom>
              <a:noFill/>
            </p:spPr>
          </p:pic>
          <p:sp>
            <p:nvSpPr>
              <p:cNvPr id="95" name="Freeform 94"/>
              <p:cNvSpPr/>
              <p:nvPr/>
            </p:nvSpPr>
            <p:spPr>
              <a:xfrm>
                <a:off x="4757733" y="4202895"/>
                <a:ext cx="204788" cy="130968"/>
              </a:xfrm>
              <a:custGeom>
                <a:avLst/>
                <a:gdLst>
                  <a:gd name="connsiteX0" fmla="*/ 0 w 204788"/>
                  <a:gd name="connsiteY0" fmla="*/ 2381 h 130968"/>
                  <a:gd name="connsiteX1" fmla="*/ 76200 w 204788"/>
                  <a:gd name="connsiteY1" fmla="*/ 19050 h 130968"/>
                  <a:gd name="connsiteX2" fmla="*/ 135731 w 204788"/>
                  <a:gd name="connsiteY2" fmla="*/ 14287 h 130968"/>
                  <a:gd name="connsiteX3" fmla="*/ 195263 w 204788"/>
                  <a:gd name="connsiteY3" fmla="*/ 0 h 130968"/>
                  <a:gd name="connsiteX4" fmla="*/ 204788 w 204788"/>
                  <a:gd name="connsiteY4" fmla="*/ 7143 h 130968"/>
                  <a:gd name="connsiteX5" fmla="*/ 204788 w 204788"/>
                  <a:gd name="connsiteY5" fmla="*/ 57150 h 130968"/>
                  <a:gd name="connsiteX6" fmla="*/ 195263 w 204788"/>
                  <a:gd name="connsiteY6" fmla="*/ 83343 h 130968"/>
                  <a:gd name="connsiteX7" fmla="*/ 171450 w 204788"/>
                  <a:gd name="connsiteY7" fmla="*/ 109537 h 130968"/>
                  <a:gd name="connsiteX8" fmla="*/ 142875 w 204788"/>
                  <a:gd name="connsiteY8" fmla="*/ 128587 h 130968"/>
                  <a:gd name="connsiteX9" fmla="*/ 119063 w 204788"/>
                  <a:gd name="connsiteY9" fmla="*/ 130968 h 130968"/>
                  <a:gd name="connsiteX10" fmla="*/ 54769 w 204788"/>
                  <a:gd name="connsiteY10" fmla="*/ 114300 h 130968"/>
                  <a:gd name="connsiteX11" fmla="*/ 11906 w 204788"/>
                  <a:gd name="connsiteY11" fmla="*/ 64293 h 130968"/>
                  <a:gd name="connsiteX12" fmla="*/ 0 w 204788"/>
                  <a:gd name="connsiteY12" fmla="*/ 2381 h 130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4788" h="130968">
                    <a:moveTo>
                      <a:pt x="0" y="2381"/>
                    </a:moveTo>
                    <a:lnTo>
                      <a:pt x="76200" y="19050"/>
                    </a:lnTo>
                    <a:lnTo>
                      <a:pt x="135731" y="14287"/>
                    </a:lnTo>
                    <a:lnTo>
                      <a:pt x="195263" y="0"/>
                    </a:lnTo>
                    <a:lnTo>
                      <a:pt x="204788" y="7143"/>
                    </a:lnTo>
                    <a:lnTo>
                      <a:pt x="204788" y="57150"/>
                    </a:lnTo>
                    <a:lnTo>
                      <a:pt x="195263" y="83343"/>
                    </a:lnTo>
                    <a:cubicBezTo>
                      <a:pt x="170889" y="107717"/>
                      <a:pt x="171450" y="95930"/>
                      <a:pt x="171450" y="109537"/>
                    </a:cubicBezTo>
                    <a:lnTo>
                      <a:pt x="142875" y="128587"/>
                    </a:lnTo>
                    <a:lnTo>
                      <a:pt x="119063" y="130968"/>
                    </a:lnTo>
                    <a:lnTo>
                      <a:pt x="54769" y="114300"/>
                    </a:lnTo>
                    <a:cubicBezTo>
                      <a:pt x="13788" y="63676"/>
                      <a:pt x="35734" y="64293"/>
                      <a:pt x="11906" y="64293"/>
                    </a:cubicBezTo>
                    <a:lnTo>
                      <a:pt x="0" y="238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Freeform 95"/>
              <p:cNvSpPr/>
              <p:nvPr/>
            </p:nvSpPr>
            <p:spPr>
              <a:xfrm>
                <a:off x="4820046" y="4238625"/>
                <a:ext cx="252017" cy="234553"/>
              </a:xfrm>
              <a:custGeom>
                <a:avLst/>
                <a:gdLst>
                  <a:gd name="connsiteX0" fmla="*/ 21035 w 252017"/>
                  <a:gd name="connsiteY0" fmla="*/ 71438 h 234553"/>
                  <a:gd name="connsiteX1" fmla="*/ 11510 w 252017"/>
                  <a:gd name="connsiteY1" fmla="*/ 152400 h 234553"/>
                  <a:gd name="connsiteX2" fmla="*/ 90092 w 252017"/>
                  <a:gd name="connsiteY2" fmla="*/ 228600 h 234553"/>
                  <a:gd name="connsiteX3" fmla="*/ 218679 w 252017"/>
                  <a:gd name="connsiteY3" fmla="*/ 116681 h 234553"/>
                  <a:gd name="connsiteX4" fmla="*/ 213917 w 252017"/>
                  <a:gd name="connsiteY4" fmla="*/ 30956 h 234553"/>
                  <a:gd name="connsiteX5" fmla="*/ 252017 w 252017"/>
                  <a:gd name="connsiteY5" fmla="*/ 0 h 23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017" h="234553">
                    <a:moveTo>
                      <a:pt x="21035" y="71438"/>
                    </a:moveTo>
                    <a:cubicBezTo>
                      <a:pt x="10517" y="98822"/>
                      <a:pt x="0" y="126206"/>
                      <a:pt x="11510" y="152400"/>
                    </a:cubicBezTo>
                    <a:cubicBezTo>
                      <a:pt x="23020" y="178594"/>
                      <a:pt x="55564" y="234553"/>
                      <a:pt x="90092" y="228600"/>
                    </a:cubicBezTo>
                    <a:cubicBezTo>
                      <a:pt x="124620" y="222647"/>
                      <a:pt x="198042" y="149622"/>
                      <a:pt x="218679" y="116681"/>
                    </a:cubicBezTo>
                    <a:cubicBezTo>
                      <a:pt x="239316" y="83740"/>
                      <a:pt x="208361" y="50403"/>
                      <a:pt x="213917" y="30956"/>
                    </a:cubicBezTo>
                    <a:cubicBezTo>
                      <a:pt x="219473" y="11509"/>
                      <a:pt x="244080" y="5159"/>
                      <a:pt x="252017" y="0"/>
                    </a:cubicBezTo>
                  </a:path>
                </a:pathLst>
              </a:cu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4736308" y="3867156"/>
              <a:ext cx="693747" cy="693747"/>
              <a:chOff x="4572000" y="3940182"/>
              <a:chExt cx="693747" cy="693747"/>
            </a:xfrm>
          </p:grpSpPr>
          <p:sp>
            <p:nvSpPr>
              <p:cNvPr id="98" name="Flowchart: Magnetic Disk 97"/>
              <p:cNvSpPr/>
              <p:nvPr/>
            </p:nvSpPr>
            <p:spPr>
              <a:xfrm>
                <a:off x="5010156" y="4195773"/>
                <a:ext cx="146052" cy="401643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99" name="Picture 2" descr="C:\Documents and Settings\Fcorsane\Local Settings\Temporary Internet Files\Content.IE5\00W9E453\MCj04339280000[1]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72000" y="3940182"/>
                <a:ext cx="693747" cy="693747"/>
              </a:xfrm>
              <a:prstGeom prst="rect">
                <a:avLst/>
              </a:prstGeom>
              <a:noFill/>
            </p:spPr>
          </p:pic>
          <p:sp>
            <p:nvSpPr>
              <p:cNvPr id="100" name="Freeform 99"/>
              <p:cNvSpPr/>
              <p:nvPr/>
            </p:nvSpPr>
            <p:spPr>
              <a:xfrm>
                <a:off x="4757733" y="4202895"/>
                <a:ext cx="204788" cy="130968"/>
              </a:xfrm>
              <a:custGeom>
                <a:avLst/>
                <a:gdLst>
                  <a:gd name="connsiteX0" fmla="*/ 0 w 204788"/>
                  <a:gd name="connsiteY0" fmla="*/ 2381 h 130968"/>
                  <a:gd name="connsiteX1" fmla="*/ 76200 w 204788"/>
                  <a:gd name="connsiteY1" fmla="*/ 19050 h 130968"/>
                  <a:gd name="connsiteX2" fmla="*/ 135731 w 204788"/>
                  <a:gd name="connsiteY2" fmla="*/ 14287 h 130968"/>
                  <a:gd name="connsiteX3" fmla="*/ 195263 w 204788"/>
                  <a:gd name="connsiteY3" fmla="*/ 0 h 130968"/>
                  <a:gd name="connsiteX4" fmla="*/ 204788 w 204788"/>
                  <a:gd name="connsiteY4" fmla="*/ 7143 h 130968"/>
                  <a:gd name="connsiteX5" fmla="*/ 204788 w 204788"/>
                  <a:gd name="connsiteY5" fmla="*/ 57150 h 130968"/>
                  <a:gd name="connsiteX6" fmla="*/ 195263 w 204788"/>
                  <a:gd name="connsiteY6" fmla="*/ 83343 h 130968"/>
                  <a:gd name="connsiteX7" fmla="*/ 171450 w 204788"/>
                  <a:gd name="connsiteY7" fmla="*/ 109537 h 130968"/>
                  <a:gd name="connsiteX8" fmla="*/ 142875 w 204788"/>
                  <a:gd name="connsiteY8" fmla="*/ 128587 h 130968"/>
                  <a:gd name="connsiteX9" fmla="*/ 119063 w 204788"/>
                  <a:gd name="connsiteY9" fmla="*/ 130968 h 130968"/>
                  <a:gd name="connsiteX10" fmla="*/ 54769 w 204788"/>
                  <a:gd name="connsiteY10" fmla="*/ 114300 h 130968"/>
                  <a:gd name="connsiteX11" fmla="*/ 11906 w 204788"/>
                  <a:gd name="connsiteY11" fmla="*/ 64293 h 130968"/>
                  <a:gd name="connsiteX12" fmla="*/ 0 w 204788"/>
                  <a:gd name="connsiteY12" fmla="*/ 2381 h 130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4788" h="130968">
                    <a:moveTo>
                      <a:pt x="0" y="2381"/>
                    </a:moveTo>
                    <a:lnTo>
                      <a:pt x="76200" y="19050"/>
                    </a:lnTo>
                    <a:lnTo>
                      <a:pt x="135731" y="14287"/>
                    </a:lnTo>
                    <a:lnTo>
                      <a:pt x="195263" y="0"/>
                    </a:lnTo>
                    <a:lnTo>
                      <a:pt x="204788" y="7143"/>
                    </a:lnTo>
                    <a:lnTo>
                      <a:pt x="204788" y="57150"/>
                    </a:lnTo>
                    <a:lnTo>
                      <a:pt x="195263" y="83343"/>
                    </a:lnTo>
                    <a:cubicBezTo>
                      <a:pt x="170889" y="107717"/>
                      <a:pt x="171450" y="95930"/>
                      <a:pt x="171450" y="109537"/>
                    </a:cubicBezTo>
                    <a:lnTo>
                      <a:pt x="142875" y="128587"/>
                    </a:lnTo>
                    <a:lnTo>
                      <a:pt x="119063" y="130968"/>
                    </a:lnTo>
                    <a:lnTo>
                      <a:pt x="54769" y="114300"/>
                    </a:lnTo>
                    <a:cubicBezTo>
                      <a:pt x="13788" y="63676"/>
                      <a:pt x="35734" y="64293"/>
                      <a:pt x="11906" y="64293"/>
                    </a:cubicBezTo>
                    <a:lnTo>
                      <a:pt x="0" y="238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Freeform 100"/>
              <p:cNvSpPr/>
              <p:nvPr/>
            </p:nvSpPr>
            <p:spPr>
              <a:xfrm>
                <a:off x="4820046" y="4238625"/>
                <a:ext cx="252017" cy="234553"/>
              </a:xfrm>
              <a:custGeom>
                <a:avLst/>
                <a:gdLst>
                  <a:gd name="connsiteX0" fmla="*/ 21035 w 252017"/>
                  <a:gd name="connsiteY0" fmla="*/ 71438 h 234553"/>
                  <a:gd name="connsiteX1" fmla="*/ 11510 w 252017"/>
                  <a:gd name="connsiteY1" fmla="*/ 152400 h 234553"/>
                  <a:gd name="connsiteX2" fmla="*/ 90092 w 252017"/>
                  <a:gd name="connsiteY2" fmla="*/ 228600 h 234553"/>
                  <a:gd name="connsiteX3" fmla="*/ 218679 w 252017"/>
                  <a:gd name="connsiteY3" fmla="*/ 116681 h 234553"/>
                  <a:gd name="connsiteX4" fmla="*/ 213917 w 252017"/>
                  <a:gd name="connsiteY4" fmla="*/ 30956 h 234553"/>
                  <a:gd name="connsiteX5" fmla="*/ 252017 w 252017"/>
                  <a:gd name="connsiteY5" fmla="*/ 0 h 23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017" h="234553">
                    <a:moveTo>
                      <a:pt x="21035" y="71438"/>
                    </a:moveTo>
                    <a:cubicBezTo>
                      <a:pt x="10517" y="98822"/>
                      <a:pt x="0" y="126206"/>
                      <a:pt x="11510" y="152400"/>
                    </a:cubicBezTo>
                    <a:cubicBezTo>
                      <a:pt x="23020" y="178594"/>
                      <a:pt x="55564" y="234553"/>
                      <a:pt x="90092" y="228600"/>
                    </a:cubicBezTo>
                    <a:cubicBezTo>
                      <a:pt x="124620" y="222647"/>
                      <a:pt x="198042" y="149622"/>
                      <a:pt x="218679" y="116681"/>
                    </a:cubicBezTo>
                    <a:cubicBezTo>
                      <a:pt x="239316" y="83740"/>
                      <a:pt x="208361" y="50403"/>
                      <a:pt x="213917" y="30956"/>
                    </a:cubicBezTo>
                    <a:cubicBezTo>
                      <a:pt x="219473" y="11509"/>
                      <a:pt x="244080" y="5159"/>
                      <a:pt x="252017" y="0"/>
                    </a:cubicBezTo>
                  </a:path>
                </a:pathLst>
              </a:cu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2" name="Pie 101"/>
            <p:cNvSpPr/>
            <p:nvPr/>
          </p:nvSpPr>
          <p:spPr>
            <a:xfrm>
              <a:off x="4480717" y="4524390"/>
              <a:ext cx="693747" cy="547695"/>
            </a:xfrm>
            <a:prstGeom prst="pie">
              <a:avLst>
                <a:gd name="adj1" fmla="val 16318753"/>
                <a:gd name="adj2" fmla="val 1480789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20’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1614447" y="6021423"/>
            <a:ext cx="7120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go as far as they can within~20’: available time for  intervening is shrunk by distance</a:t>
            </a:r>
            <a:endParaRPr lang="en-GB" dirty="0"/>
          </a:p>
        </p:txBody>
      </p:sp>
      <p:sp>
        <p:nvSpPr>
          <p:cNvPr id="105" name="U-Turn Arrow 104"/>
          <p:cNvSpPr/>
          <p:nvPr/>
        </p:nvSpPr>
        <p:spPr>
          <a:xfrm rot="16200000">
            <a:off x="6388523" y="5227264"/>
            <a:ext cx="365130" cy="1296213"/>
          </a:xfrm>
          <a:prstGeom prst="uturnArrow">
            <a:avLst>
              <a:gd name="adj1" fmla="val 25000"/>
              <a:gd name="adj2" fmla="val 18044"/>
              <a:gd name="adj3" fmla="val 39420"/>
              <a:gd name="adj4" fmla="val 43750"/>
              <a:gd name="adj5" fmla="val 985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7" name="Multiply 106"/>
          <p:cNvSpPr/>
          <p:nvPr/>
        </p:nvSpPr>
        <p:spPr>
          <a:xfrm>
            <a:off x="4243383" y="4962546"/>
            <a:ext cx="1168416" cy="124144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TextBox 107"/>
          <p:cNvSpPr txBox="1"/>
          <p:nvPr/>
        </p:nvSpPr>
        <p:spPr>
          <a:xfrm>
            <a:off x="2855889" y="1055655"/>
            <a:ext cx="3030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CASE a: fire doors every 500m </a:t>
            </a:r>
            <a:endParaRPr lang="en-GB" dirty="0"/>
          </a:p>
        </p:txBody>
      </p:sp>
      <p:sp>
        <p:nvSpPr>
          <p:cNvPr id="109" name="TextBox 108"/>
          <p:cNvSpPr txBox="1"/>
          <p:nvPr/>
        </p:nvSpPr>
        <p:spPr>
          <a:xfrm>
            <a:off x="3056710" y="4159260"/>
            <a:ext cx="3030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CASE b: access every 5000m </a:t>
            </a:r>
            <a:endParaRPr lang="en-GB" dirty="0"/>
          </a:p>
        </p:txBody>
      </p:sp>
      <p:pic>
        <p:nvPicPr>
          <p:cNvPr id="110" name="Picture 4" descr="C:\Documents and Settings\Fcorsane\Local Settings\Temporary Internet Files\Content.IE5\H0SEH7EP\MPj0438774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84506" y="5327675"/>
            <a:ext cx="255591" cy="292103"/>
          </a:xfrm>
          <a:prstGeom prst="rect">
            <a:avLst/>
          </a:prstGeom>
          <a:noFill/>
        </p:spPr>
      </p:pic>
      <p:pic>
        <p:nvPicPr>
          <p:cNvPr id="111" name="Picture 4" descr="C:\Documents and Settings\Fcorsane\Local Settings\Temporary Internet Files\Content.IE5\H0SEH7EP\MPj0438774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2603" y="2698740"/>
            <a:ext cx="320503" cy="730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repeatCount="3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repeatCount="3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4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repeatCount="3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6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5" presetClass="exit" presetSubtype="0" fill="hold" nodeType="withEffect">
                                  <p:stCondLst>
                                    <p:cond delay="58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33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33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32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92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0" dur="5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4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4" grpId="0" animBg="1"/>
      <p:bldP spid="5" grpId="0" animBg="1"/>
      <p:bldP spid="6" grpId="0" animBg="1"/>
      <p:bldP spid="8" grpId="0" animBg="1"/>
      <p:bldP spid="54" grpId="0" animBg="1"/>
      <p:bldP spid="81" grpId="0" animBg="1"/>
      <p:bldP spid="81" grpId="1" animBg="1"/>
      <p:bldP spid="82" grpId="0"/>
      <p:bldP spid="83" grpId="0"/>
      <p:bldP spid="86" grpId="0" animBg="1"/>
      <p:bldP spid="87" grpId="0" animBg="1"/>
      <p:bldP spid="88" grpId="0" animBg="1"/>
      <p:bldP spid="91" grpId="0"/>
      <p:bldP spid="104" grpId="0"/>
      <p:bldP spid="105" grpId="0" animBg="1"/>
      <p:bldP spid="10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Sectorization</a:t>
            </a:r>
            <a:r>
              <a:rPr lang="en-US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8312" y="1457298"/>
            <a:ext cx="3275001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Safest approach for personnel evacuation</a:t>
            </a:r>
          </a:p>
          <a:p>
            <a:r>
              <a:rPr lang="en-US" dirty="0" smtClean="0"/>
              <a:t>Confines equipment damage</a:t>
            </a:r>
          </a:p>
          <a:p>
            <a:r>
              <a:rPr lang="en-US" dirty="0" smtClean="0"/>
              <a:t>Reduces dispersion of isotopes</a:t>
            </a:r>
          </a:p>
          <a:p>
            <a:r>
              <a:rPr lang="en-US" dirty="0" smtClean="0"/>
              <a:t>Allows effective intervention of fire brigade</a:t>
            </a:r>
          </a:p>
          <a:p>
            <a:r>
              <a:rPr lang="en-US" dirty="0" smtClean="0"/>
              <a:t>Reduces recovery time and costs</a:t>
            </a:r>
          </a:p>
          <a:p>
            <a:r>
              <a:rPr lang="en-US" dirty="0" smtClean="0"/>
              <a:t>Allows compliance with benchmark codes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92083" y="1439041"/>
            <a:ext cx="3249658" cy="46554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Has to be decided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 early layout </a:t>
            </a:r>
            <a:r>
              <a:rPr lang="en-US" sz="3200" dirty="0" smtClean="0"/>
              <a:t>stage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Integration of walls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equipment assembly, disassembly, calibration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Integration with transportation</a:t>
            </a:r>
            <a:endParaRPr lang="en-US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Requires </a:t>
            </a:r>
            <a:r>
              <a:rPr lang="en-US" sz="3200" dirty="0"/>
              <a:t>additional </a:t>
            </a:r>
            <a:r>
              <a:rPr lang="en-US" sz="3200" dirty="0" smtClean="0"/>
              <a:t>ducts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Has a c</a:t>
            </a:r>
            <a:r>
              <a:rPr lang="en-US" sz="3200" baseline="0" dirty="0" smtClean="0"/>
              <a:t>ost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Stakeholders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0" y="2971799"/>
            <a:ext cx="3124200" cy="1371601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971800" y="2438400"/>
            <a:ext cx="2362200" cy="1905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3200400" y="2667000"/>
            <a:ext cx="1981200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SAFETY FUNCTIONS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82863" y="1128681"/>
            <a:ext cx="44180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a) </a:t>
            </a:r>
            <a:r>
              <a:rPr lang="en-US" dirty="0" smtClean="0"/>
              <a:t>Owner of the territory </a:t>
            </a:r>
            <a:r>
              <a:rPr lang="en-US" sz="1400" dirty="0" smtClean="0"/>
              <a:t>(typically a government).</a:t>
            </a:r>
          </a:p>
          <a:p>
            <a:r>
              <a:rPr lang="en-US" sz="1400" dirty="0" smtClean="0">
                <a:solidFill>
                  <a:schemeClr val="accent1"/>
                </a:solidFill>
              </a:rPr>
              <a:t>Focus on:</a:t>
            </a:r>
            <a:endParaRPr lang="en-US" sz="1400" dirty="0" smtClean="0">
              <a:solidFill>
                <a:schemeClr val="accent1"/>
              </a:solidFill>
            </a:endParaRPr>
          </a:p>
          <a:p>
            <a:r>
              <a:rPr lang="en-US" sz="1400" dirty="0" smtClean="0">
                <a:solidFill>
                  <a:schemeClr val="accent1"/>
                </a:solidFill>
              </a:rPr>
              <a:t>-environment</a:t>
            </a:r>
          </a:p>
          <a:p>
            <a:r>
              <a:rPr lang="en-US" sz="1400" dirty="0">
                <a:solidFill>
                  <a:schemeClr val="accent1"/>
                </a:solidFill>
              </a:rPr>
              <a:t>-</a:t>
            </a:r>
            <a:r>
              <a:rPr lang="en-US" sz="1400" dirty="0" smtClean="0">
                <a:solidFill>
                  <a:schemeClr val="accent1"/>
                </a:solidFill>
              </a:rPr>
              <a:t>Population</a:t>
            </a:r>
            <a:endParaRPr lang="en-GB" dirty="0" smtClean="0">
              <a:solidFill>
                <a:schemeClr val="accent1"/>
              </a:solidFill>
            </a:endParaRPr>
          </a:p>
          <a:p>
            <a:r>
              <a:rPr lang="en-US" sz="1400" dirty="0" smtClean="0">
                <a:solidFill>
                  <a:schemeClr val="accent1"/>
                </a:solidFill>
              </a:rPr>
              <a:t>-consensus</a:t>
            </a:r>
            <a:endParaRPr lang="en-US" sz="1400" dirty="0" smtClean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0200" y="2667000"/>
            <a:ext cx="32004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b) “Owner” of the facility (typically  a research center):</a:t>
            </a: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Focus on:</a:t>
            </a:r>
            <a:endParaRPr lang="en-US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- </a:t>
            </a:r>
            <a:r>
              <a:rPr lang="en-US" sz="1400" dirty="0" smtClean="0">
                <a:solidFill>
                  <a:schemeClr val="accent1"/>
                </a:solidFill>
              </a:rPr>
              <a:t>Safety of member of personnel</a:t>
            </a:r>
          </a:p>
          <a:p>
            <a:pPr>
              <a:buNone/>
            </a:pPr>
            <a:r>
              <a:rPr lang="en-US" sz="1400" dirty="0" smtClean="0">
                <a:solidFill>
                  <a:schemeClr val="accent1"/>
                </a:solidFill>
              </a:rPr>
              <a:t>-assets of the organization</a:t>
            </a:r>
            <a:endParaRPr lang="en-US" sz="1400" dirty="0" smtClean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2667000"/>
            <a:ext cx="2362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d) Financing institutions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Focus on:</a:t>
            </a:r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sz="1200" dirty="0" smtClean="0">
                <a:solidFill>
                  <a:schemeClr val="accent1"/>
                </a:solidFill>
              </a:rPr>
              <a:t>-scientific findings</a:t>
            </a:r>
          </a:p>
          <a:p>
            <a:r>
              <a:rPr lang="en-US" sz="1200" dirty="0" smtClean="0">
                <a:solidFill>
                  <a:schemeClr val="accent1"/>
                </a:solidFill>
              </a:rPr>
              <a:t>-respect of planning</a:t>
            </a:r>
            <a:endParaRPr lang="en-GB" sz="1200" dirty="0" smtClean="0">
              <a:solidFill>
                <a:schemeClr val="accent1"/>
              </a:solidFill>
            </a:endParaRPr>
          </a:p>
          <a:p>
            <a:r>
              <a:rPr lang="en-US" sz="1200" dirty="0" smtClean="0">
                <a:solidFill>
                  <a:schemeClr val="accent1"/>
                </a:solidFill>
              </a:rPr>
              <a:t>-operation continuity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43200" y="4419600"/>
            <a:ext cx="3733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c) Service Provider (typically enterprise or collaborations providing  people and  physical resources): </a:t>
            </a: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focus on:</a:t>
            </a:r>
          </a:p>
          <a:p>
            <a:pPr>
              <a:buNone/>
            </a:pPr>
            <a:r>
              <a:rPr lang="en-US" sz="1400" dirty="0" smtClean="0">
                <a:solidFill>
                  <a:schemeClr val="accent1"/>
                </a:solidFill>
              </a:rPr>
              <a:t>-safety of their workers</a:t>
            </a:r>
          </a:p>
          <a:p>
            <a:pPr>
              <a:buNone/>
            </a:pPr>
            <a:r>
              <a:rPr lang="en-US" sz="1400" dirty="0" smtClean="0">
                <a:solidFill>
                  <a:schemeClr val="accent1"/>
                </a:solidFill>
              </a:rPr>
              <a:t>-contractual responsibilities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30877" y="1603350"/>
            <a:ext cx="2519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Forgot any?</a:t>
            </a:r>
          </a:p>
          <a:p>
            <a:r>
              <a:rPr lang="en-US" dirty="0" smtClean="0"/>
              <a:t>Your feedback welcomed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repeatCount="indefinite" autoRev="1" fill="hold" grpId="2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6" presetClass="emph" presetSubtype="0" repeatCount="3000" autoRev="1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0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56" dur="500" autoRev="1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autoRev="1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500" autoRev="1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5" grpId="2" animBg="1"/>
      <p:bldP spid="7" grpId="0" bldLvl="3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343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a) Owner of territory: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518" y="914400"/>
            <a:ext cx="7515282" cy="43335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Diplomatic negotiation or standard authorization procedures?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8000" y="1600200"/>
            <a:ext cx="5638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9518" y="3429000"/>
            <a:ext cx="6572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hosting government mediates between: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interest in fostering scientific development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n</a:t>
            </a:r>
            <a:r>
              <a:rPr lang="en-US" dirty="0" smtClean="0"/>
              <a:t>eed to protect citizens, assets, and consensus</a:t>
            </a:r>
            <a:endParaRPr lang="en-GB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92083" y="4487877"/>
            <a:ext cx="6353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…can imply our need to consider national legislations as either: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-directly applicable (if standard procedures)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-reference benchmark (if negotiated procedures)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3466" y="5546754"/>
            <a:ext cx="8215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Host state, or supranational regulation is rarely  made for a particle accelerators: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- Case by case,  integrated by direct discussion with experts of domestic agencies</a:t>
            </a:r>
            <a:r>
              <a:rPr lang="en-US" dirty="0" smtClean="0"/>
              <a:t>  </a:t>
            </a:r>
            <a:endParaRPr lang="en-GB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336492" y="1457298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may imagine that the government owning of the territory will either:</a:t>
            </a:r>
          </a:p>
          <a:p>
            <a:r>
              <a:rPr lang="en-US" dirty="0" smtClean="0"/>
              <a:t>  </a:t>
            </a:r>
            <a:r>
              <a:rPr lang="en-US" dirty="0" smtClean="0">
                <a:solidFill>
                  <a:schemeClr val="accent1"/>
                </a:solidFill>
              </a:rPr>
              <a:t>- issue formal approvals by use of existing procedure ( construction permits, etc.),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 -or take a position in the </a:t>
            </a:r>
            <a:r>
              <a:rPr lang="en-US" dirty="0" smtClean="0">
                <a:solidFill>
                  <a:schemeClr val="accent1"/>
                </a:solidFill>
              </a:rPr>
              <a:t>diplomatic </a:t>
            </a:r>
            <a:r>
              <a:rPr lang="en-US" dirty="0" smtClean="0">
                <a:solidFill>
                  <a:schemeClr val="accent1"/>
                </a:solidFill>
              </a:rPr>
              <a:t>negotiation, basing on feedback from its </a:t>
            </a:r>
            <a:r>
              <a:rPr lang="en-US" dirty="0" smtClean="0">
                <a:solidFill>
                  <a:schemeClr val="accent1"/>
                </a:solidFill>
              </a:rPr>
              <a:t>safety </a:t>
            </a:r>
            <a:r>
              <a:rPr lang="en-US" dirty="0" smtClean="0">
                <a:solidFill>
                  <a:schemeClr val="accent1"/>
                </a:solidFill>
              </a:rPr>
              <a:t>agencies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4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build="p" bldLvl="2"/>
      <p:bldP spid="12" grpId="0" build="p" bldLvl="2"/>
      <p:bldP spid="13" grpId="0" build="p" bldLvl="2"/>
      <p:bldP spid="15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05800" cy="122869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large project can be in the need to communicate in a technical language  understandable  by the </a:t>
            </a:r>
            <a:r>
              <a:rPr lang="en-US" sz="2400" dirty="0" smtClean="0"/>
              <a:t>territorial authority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60584"/>
            <a:ext cx="9144000" cy="233683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Dossiers showing compliance with the </a:t>
            </a:r>
            <a:r>
              <a:rPr lang="en-US" sz="2800" b="1" dirty="0" smtClean="0">
                <a:solidFill>
                  <a:srgbClr val="FF0000"/>
                </a:solidFill>
              </a:rPr>
              <a:t>basic principles</a:t>
            </a:r>
            <a:r>
              <a:rPr lang="en-US" sz="2800" dirty="0" smtClean="0"/>
              <a:t> contained in the regulations and guidelines, where :</a:t>
            </a:r>
          </a:p>
          <a:p>
            <a:pPr lvl="1"/>
            <a:r>
              <a:rPr lang="en-US" sz="2400" dirty="0" smtClean="0"/>
              <a:t>We can make use of a reasonable freedom of interpretation;</a:t>
            </a:r>
          </a:p>
          <a:p>
            <a:pPr lvl="1"/>
            <a:r>
              <a:rPr lang="en-US" sz="2400" dirty="0" smtClean="0"/>
              <a:t>We have to fulfill the gaps existing in the reference regulation, and produce sounding justifications, typically by  risk analyses.</a:t>
            </a:r>
            <a:endParaRPr lang="en-US" sz="2400" dirty="0"/>
          </a:p>
          <a:p>
            <a:pPr>
              <a:buNone/>
            </a:pP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b) Owner of the facility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4272"/>
            <a:ext cx="8229600" cy="492925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400" dirty="0" smtClean="0"/>
              <a:t>Should the “owner” be CERN, we would have: </a:t>
            </a:r>
          </a:p>
          <a:p>
            <a:r>
              <a:rPr lang="en-US" dirty="0" smtClean="0"/>
              <a:t>Need to prove compliance with regulation applicable at CERN.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List of codes and instructions  available online</a:t>
            </a:r>
          </a:p>
          <a:p>
            <a:r>
              <a:rPr lang="en-US" dirty="0" smtClean="0"/>
              <a:t>Need to assess the risk and prove efficacy of measures for subjects not covered in details 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(again, benchmark laws and directives, and risk analyses)</a:t>
            </a:r>
          </a:p>
          <a:p>
            <a:r>
              <a:rPr lang="en-US" dirty="0" smtClean="0"/>
              <a:t>Need to obtain approval of the Safety Commission, 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one or more Safety file(s) for the project to be submitted for approvals and  technical reviews </a:t>
            </a:r>
            <a:endParaRPr lang="en-US" dirty="0">
              <a:solidFill>
                <a:schemeClr val="accent1"/>
              </a:solidFill>
            </a:endParaRP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Guidelines available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“Service Providers”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Two distinct cases:</a:t>
            </a:r>
          </a:p>
          <a:p>
            <a:pPr lvl="1"/>
            <a:r>
              <a:rPr lang="en-US" dirty="0" smtClean="0"/>
              <a:t>Private enterprises and their workers</a:t>
            </a:r>
            <a:r>
              <a:rPr lang="en-GB" dirty="0" smtClean="0"/>
              <a:t>, </a:t>
            </a:r>
          </a:p>
          <a:p>
            <a:pPr lvl="2"/>
            <a:r>
              <a:rPr lang="en-GB" dirty="0" smtClean="0">
                <a:solidFill>
                  <a:schemeClr val="accent1"/>
                </a:solidFill>
              </a:rPr>
              <a:t>at CERN, are subjected to national legislation enforced in the host states</a:t>
            </a:r>
          </a:p>
          <a:p>
            <a:pPr lvl="1"/>
            <a:r>
              <a:rPr lang="en-US" dirty="0" smtClean="0"/>
              <a:t>Collaborating Institutions </a:t>
            </a:r>
          </a:p>
          <a:p>
            <a:pPr lvl="2"/>
            <a:r>
              <a:rPr lang="en-US" dirty="0">
                <a:solidFill>
                  <a:schemeClr val="accent1"/>
                </a:solidFill>
              </a:rPr>
              <a:t>m</a:t>
            </a:r>
            <a:r>
              <a:rPr lang="en-US" dirty="0" smtClean="0">
                <a:solidFill>
                  <a:schemeClr val="accent1"/>
                </a:solidFill>
              </a:rPr>
              <a:t>ay  be required to grant that their  employees assigned abroad are exposed to hazards  not larger than those acceptable in their home country (I.E: detached US Government  Agency Employees)</a:t>
            </a:r>
          </a:p>
          <a:p>
            <a:pPr lvl="2"/>
            <a:endParaRPr lang="en-US" dirty="0" smtClean="0"/>
          </a:p>
          <a:p>
            <a:pPr lvl="1">
              <a:buNone/>
            </a:pPr>
            <a:r>
              <a:rPr lang="en-US" dirty="0" smtClean="0"/>
              <a:t>This may impact indirectly also on layout of the facility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Financing  Institutions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3865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Protection of the scientific program against risks of different nature (</a:t>
            </a:r>
            <a:r>
              <a:rPr lang="en-US" sz="2000" dirty="0" err="1" smtClean="0"/>
              <a:t>incl</a:t>
            </a:r>
            <a:r>
              <a:rPr lang="en-US" sz="2000" dirty="0" smtClean="0"/>
              <a:t> financial ones</a:t>
            </a:r>
            <a:r>
              <a:rPr lang="en-US" dirty="0" smtClean="0"/>
              <a:t>) . </a:t>
            </a:r>
          </a:p>
          <a:p>
            <a:r>
              <a:rPr lang="en-US" dirty="0" smtClean="0"/>
              <a:t>Focus is on:</a:t>
            </a:r>
          </a:p>
          <a:p>
            <a:pPr lvl="1"/>
            <a:r>
              <a:rPr lang="en-US" dirty="0" smtClean="0"/>
              <a:t>Scientific return on investment</a:t>
            </a:r>
          </a:p>
          <a:p>
            <a:pPr lvl="1"/>
            <a:r>
              <a:rPr lang="en-US" dirty="0" smtClean="0"/>
              <a:t>Continuity of operation</a:t>
            </a:r>
            <a:endParaRPr lang="en-US" dirty="0" smtClean="0"/>
          </a:p>
          <a:p>
            <a:pPr lvl="1"/>
            <a:r>
              <a:rPr lang="en-US" dirty="0" smtClean="0"/>
              <a:t>Recovery capacity </a:t>
            </a:r>
            <a:endParaRPr lang="en-GB" dirty="0" smtClean="0"/>
          </a:p>
          <a:p>
            <a:pPr lvl="1"/>
            <a:r>
              <a:rPr lang="en-US" dirty="0" smtClean="0"/>
              <a:t>containment of damage in case of sinister</a:t>
            </a:r>
          </a:p>
          <a:p>
            <a:pPr lvl="1">
              <a:buNone/>
            </a:pPr>
            <a:r>
              <a:rPr lang="en-US" dirty="0" smtClean="0"/>
              <a:t>Safety requirements aimed to achieve this goal may be quantitatively stricter than the “prescriptions by law” 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Salient aspects of integration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199"/>
            <a:ext cx="8229600" cy="538643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Identify the agencies supporting political decisions  in the host states. Typically:  </a:t>
            </a:r>
          </a:p>
          <a:p>
            <a:pPr lvl="2"/>
            <a:r>
              <a:rPr lang="en-US" dirty="0" smtClean="0"/>
              <a:t>m</a:t>
            </a:r>
            <a:r>
              <a:rPr lang="en-US" dirty="0" smtClean="0"/>
              <a:t>unicipalities and makers of </a:t>
            </a:r>
            <a:r>
              <a:rPr lang="en-US" dirty="0" smtClean="0"/>
              <a:t>construction rules, </a:t>
            </a:r>
          </a:p>
          <a:p>
            <a:pPr lvl="2"/>
            <a:r>
              <a:rPr lang="en-US" dirty="0" smtClean="0"/>
              <a:t>fire brigades, </a:t>
            </a:r>
          </a:p>
          <a:p>
            <a:pPr lvl="2"/>
            <a:r>
              <a:rPr lang="en-US" dirty="0" smtClean="0"/>
              <a:t>health and safety agencies, </a:t>
            </a:r>
          </a:p>
          <a:p>
            <a:pPr lvl="2"/>
            <a:r>
              <a:rPr lang="en-US" dirty="0" smtClean="0"/>
              <a:t>nuclear safety agencies</a:t>
            </a:r>
          </a:p>
          <a:p>
            <a:r>
              <a:rPr lang="en-US" dirty="0" smtClean="0"/>
              <a:t>Identify their reference codes and standards</a:t>
            </a:r>
          </a:p>
          <a:p>
            <a:endParaRPr lang="en-US" dirty="0" smtClean="0"/>
          </a:p>
          <a:p>
            <a:r>
              <a:rPr lang="en-US" dirty="0" smtClean="0"/>
              <a:t>Define areas that shall undergo to risk analysis with the most appropriate techniques:</a:t>
            </a:r>
          </a:p>
          <a:p>
            <a:pPr lvl="2"/>
            <a:r>
              <a:rPr lang="en-US" dirty="0" smtClean="0"/>
              <a:t>“what if” </a:t>
            </a:r>
          </a:p>
          <a:p>
            <a:pPr lvl="2"/>
            <a:r>
              <a:rPr lang="en-US" dirty="0" smtClean="0"/>
              <a:t>“accident scenarios” </a:t>
            </a:r>
          </a:p>
          <a:p>
            <a:pPr lvl="2"/>
            <a:r>
              <a:rPr lang="en-US" dirty="0" smtClean="0"/>
              <a:t>Quantitative methods (</a:t>
            </a:r>
            <a:r>
              <a:rPr lang="en-US" dirty="0" err="1" smtClean="0"/>
              <a:t>Fmeca</a:t>
            </a:r>
            <a:r>
              <a:rPr lang="en-US" dirty="0" smtClean="0"/>
              <a:t>, </a:t>
            </a:r>
            <a:r>
              <a:rPr lang="en-US" dirty="0" err="1" smtClean="0"/>
              <a:t>Hazop</a:t>
            </a:r>
            <a:r>
              <a:rPr lang="en-US" dirty="0" smtClean="0"/>
              <a:t>, etc)</a:t>
            </a:r>
          </a:p>
          <a:p>
            <a:r>
              <a:rPr lang="en-US" dirty="0" smtClean="0"/>
              <a:t>Identify  safety requirements internal to the owning organization</a:t>
            </a:r>
          </a:p>
          <a:p>
            <a:endParaRPr lang="en-US" dirty="0" smtClean="0"/>
          </a:p>
          <a:p>
            <a:r>
              <a:rPr lang="en-US" dirty="0" smtClean="0"/>
              <a:t>Identify requirements arising from Labor </a:t>
            </a:r>
            <a:r>
              <a:rPr lang="en-US" dirty="0"/>
              <a:t>C</a:t>
            </a:r>
            <a:r>
              <a:rPr lang="en-US" dirty="0" smtClean="0"/>
              <a:t>odes for hosted workers</a:t>
            </a:r>
          </a:p>
          <a:p>
            <a:endParaRPr lang="en-US" dirty="0" smtClean="0"/>
          </a:p>
          <a:p>
            <a:r>
              <a:rPr lang="en-US" dirty="0" smtClean="0"/>
              <a:t>Identify needs to assure protection of </a:t>
            </a:r>
            <a:r>
              <a:rPr lang="en-US" dirty="0" smtClean="0"/>
              <a:t>mission continuity and recovery capacity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Distance between access pits for different machines: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8142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SPS~=1200m</a:t>
            </a:r>
          </a:p>
          <a:p>
            <a:r>
              <a:rPr lang="en-US" dirty="0" smtClean="0"/>
              <a:t>LEP-LHC~=3000m</a:t>
            </a:r>
          </a:p>
          <a:p>
            <a:r>
              <a:rPr lang="en-US" dirty="0" smtClean="0"/>
              <a:t>ILC-CLIC~=5000m</a:t>
            </a:r>
          </a:p>
          <a:p>
            <a:pPr>
              <a:buNone/>
            </a:pPr>
            <a:r>
              <a:rPr lang="en-US" dirty="0" smtClean="0"/>
              <a:t>Cost reduction requires to reduce number of access pits…law of the double every 20 years?</a:t>
            </a:r>
          </a:p>
          <a:p>
            <a:pPr>
              <a:buNone/>
            </a:pPr>
            <a:r>
              <a:rPr lang="en-US" dirty="0" smtClean="0"/>
              <a:t>Need to assure quick and easy evacuation of personnel in case of accident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7278</TotalTime>
  <Words>930</Words>
  <Application>Microsoft Office PowerPoint</Application>
  <PresentationFormat>On-screen Show (4:3)</PresentationFormat>
  <Paragraphs>141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Safety issues for underground structures</vt:lpstr>
      <vt:lpstr>Stakeholders</vt:lpstr>
      <vt:lpstr>a) Owner of territory:</vt:lpstr>
      <vt:lpstr>A large project can be in the need to communicate in a technical language  understandable  by the territorial authority</vt:lpstr>
      <vt:lpstr>b) Owner of the facility</vt:lpstr>
      <vt:lpstr>“Service Providers”</vt:lpstr>
      <vt:lpstr>Financing  Institutions</vt:lpstr>
      <vt:lpstr>Salient aspects of integration</vt:lpstr>
      <vt:lpstr>Distance between access pits for different machines:</vt:lpstr>
      <vt:lpstr>Layout and fire escape</vt:lpstr>
      <vt:lpstr>tunnel integration, including transport, cooling and ventilation, and safety issues</vt:lpstr>
      <vt:lpstr>Slide 12</vt:lpstr>
      <vt:lpstr>Slide 13</vt:lpstr>
      <vt:lpstr>Fire compartment enhance greatly fire brigade capacity</vt:lpstr>
      <vt:lpstr>Sectorization: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issues for underground structures</dc:title>
  <dc:creator>Fcorsane</dc:creator>
  <cp:lastModifiedBy>Fcorsane</cp:lastModifiedBy>
  <cp:revision>505</cp:revision>
  <dcterms:created xsi:type="dcterms:W3CDTF">2008-10-03T08:40:58Z</dcterms:created>
  <dcterms:modified xsi:type="dcterms:W3CDTF">2008-10-08T09:59:00Z</dcterms:modified>
</cp:coreProperties>
</file>