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6" r:id="rId5"/>
    <p:sldId id="285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59" r:id="rId17"/>
    <p:sldId id="261" r:id="rId18"/>
    <p:sldId id="266" r:id="rId19"/>
    <p:sldId id="293" r:id="rId20"/>
    <p:sldId id="262" r:id="rId21"/>
    <p:sldId id="263" r:id="rId22"/>
    <p:sldId id="264" r:id="rId23"/>
    <p:sldId id="265" r:id="rId24"/>
    <p:sldId id="267" r:id="rId25"/>
    <p:sldId id="288" r:id="rId26"/>
    <p:sldId id="282" r:id="rId27"/>
    <p:sldId id="291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529E-C81B-40E8-AF46-DBD7B9810679}" type="datetimeFigureOut">
              <a:rPr lang="en-US" smtClean="0"/>
              <a:pPr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F6104-725E-4A40-A93F-437C54F34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MODULE TRANSPORT AND INSTALLATION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Keith Kershaw</a:t>
            </a:r>
          </a:p>
          <a:p>
            <a:r>
              <a:rPr lang="en-US" dirty="0" smtClean="0"/>
              <a:t>CES, 8 October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2tunnel before modul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663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Tunnel before module installation</a:t>
            </a:r>
          </a:p>
          <a:p>
            <a:r>
              <a:rPr lang="en-US"/>
              <a:t>- Prepare propagation network reference and pre-align supports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58750" y="434975"/>
            <a:ext cx="1973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4</a:t>
            </a:r>
          </a:p>
        </p:txBody>
      </p:sp>
      <p:sp>
        <p:nvSpPr>
          <p:cNvPr id="7173" name="Line 9"/>
          <p:cNvSpPr>
            <a:spLocks noChangeShapeType="1"/>
          </p:cNvSpPr>
          <p:nvPr/>
        </p:nvSpPr>
        <p:spPr bwMode="auto">
          <a:xfrm flipV="1">
            <a:off x="2700338" y="5876925"/>
            <a:ext cx="4318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4" name="Line 10"/>
          <p:cNvSpPr>
            <a:spLocks noChangeShapeType="1"/>
          </p:cNvSpPr>
          <p:nvPr/>
        </p:nvSpPr>
        <p:spPr bwMode="auto">
          <a:xfrm flipH="1">
            <a:off x="4859338" y="4005263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5" name="Line 11"/>
          <p:cNvSpPr>
            <a:spLocks noChangeShapeType="1"/>
          </p:cNvSpPr>
          <p:nvPr/>
        </p:nvSpPr>
        <p:spPr bwMode="auto">
          <a:xfrm flipH="1">
            <a:off x="7092950" y="4797425"/>
            <a:ext cx="6477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29375" y="4429125"/>
            <a:ext cx="642938" cy="714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72250" y="4500563"/>
            <a:ext cx="285750" cy="642937"/>
          </a:xfrm>
          <a:prstGeom prst="ellipse">
            <a:avLst/>
          </a:prstGeom>
          <a:solidFill>
            <a:srgbClr val="288C2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2b_moduleattheInstallationpoin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4988"/>
            <a:ext cx="9144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86550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Module at the installation point. </a:t>
            </a:r>
          </a:p>
          <a:p>
            <a:r>
              <a:rPr lang="en-US" dirty="0"/>
              <a:t>- Use temporary supports for installation</a:t>
            </a:r>
            <a:r>
              <a:rPr lang="en-US" dirty="0" smtClean="0"/>
              <a:t>.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8750" y="188913"/>
            <a:ext cx="1973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5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3419475" y="5229225"/>
            <a:ext cx="4318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6084888" y="19891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4284663" y="3068638"/>
            <a:ext cx="0" cy="5048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2b_moduleattheInstallationpoin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80513" cy="665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8" descr="2b_moduleattheInstallationpoin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3200"/>
            <a:ext cx="9180513" cy="665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4925" y="-26988"/>
            <a:ext cx="2347913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5b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2627313" y="5734050"/>
            <a:ext cx="4318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6372225" y="4076700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8027988" y="5516563"/>
            <a:ext cx="6477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107950" y="1052513"/>
            <a:ext cx="434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Module at the installation point.</a:t>
            </a:r>
          </a:p>
          <a:p>
            <a:r>
              <a:rPr lang="en-US"/>
              <a:t>- Use temporary supports for installation.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858125" y="4500563"/>
            <a:ext cx="642938" cy="714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001000" y="4572000"/>
            <a:ext cx="285750" cy="642938"/>
          </a:xfrm>
          <a:prstGeom prst="ellipse">
            <a:avLst/>
          </a:prstGeom>
          <a:solidFill>
            <a:srgbClr val="288C2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2b_installationtrajectory_with_transportation_envelope"/>
          <p:cNvPicPr>
            <a:picLocks noChangeAspect="1" noChangeArrowheads="1"/>
          </p:cNvPicPr>
          <p:nvPr/>
        </p:nvPicPr>
        <p:blipFill>
          <a:blip r:embed="rId2"/>
          <a:srcRect b="4317"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4925" y="-100013"/>
            <a:ext cx="1973263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6</a:t>
            </a: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107950" y="627062"/>
            <a:ext cx="2559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Module installation </a:t>
            </a:r>
            <a:r>
              <a:rPr lang="en-US" dirty="0" smtClean="0"/>
              <a:t>trajectory</a:t>
            </a:r>
          </a:p>
        </p:txBody>
      </p:sp>
      <p:sp>
        <p:nvSpPr>
          <p:cNvPr id="10245" name="Line 10"/>
          <p:cNvSpPr>
            <a:spLocks noChangeShapeType="1"/>
          </p:cNvSpPr>
          <p:nvPr/>
        </p:nvSpPr>
        <p:spPr bwMode="auto">
          <a:xfrm flipV="1">
            <a:off x="7786688" y="2357438"/>
            <a:ext cx="0" cy="1227137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Text Box 11"/>
          <p:cNvSpPr txBox="1">
            <a:spLocks noChangeArrowheads="1"/>
          </p:cNvSpPr>
          <p:nvPr/>
        </p:nvSpPr>
        <p:spPr bwMode="auto">
          <a:xfrm rot="-5400000">
            <a:off x="7687469" y="2742407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500</a:t>
            </a:r>
          </a:p>
        </p:txBody>
      </p:sp>
      <p:sp>
        <p:nvSpPr>
          <p:cNvPr id="7" name="Rectangle 6"/>
          <p:cNvSpPr/>
          <p:nvPr/>
        </p:nvSpPr>
        <p:spPr>
          <a:xfrm>
            <a:off x="7786688" y="4357688"/>
            <a:ext cx="642937" cy="714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29563" y="4429125"/>
            <a:ext cx="285750" cy="642938"/>
          </a:xfrm>
          <a:prstGeom prst="ellipse">
            <a:avLst/>
          </a:prstGeom>
          <a:solidFill>
            <a:srgbClr val="288C2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34925" y="-100013"/>
            <a:ext cx="1973263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7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107950" y="901700"/>
            <a:ext cx="4391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Installed module with temporary supports</a:t>
            </a:r>
          </a:p>
        </p:txBody>
      </p:sp>
      <p:pic>
        <p:nvPicPr>
          <p:cNvPr id="11268" name="Picture 7" descr="3Installed_module withsuppor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2613"/>
            <a:ext cx="91440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Line 8"/>
          <p:cNvSpPr>
            <a:spLocks noChangeShapeType="1"/>
          </p:cNvSpPr>
          <p:nvPr/>
        </p:nvSpPr>
        <p:spPr bwMode="auto">
          <a:xfrm flipH="1">
            <a:off x="1258888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0" name="Line 10"/>
          <p:cNvSpPr>
            <a:spLocks noChangeShapeType="1"/>
          </p:cNvSpPr>
          <p:nvPr/>
        </p:nvSpPr>
        <p:spPr bwMode="auto">
          <a:xfrm flipH="1">
            <a:off x="971550" y="2060575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Line 11"/>
          <p:cNvSpPr>
            <a:spLocks noChangeShapeType="1"/>
          </p:cNvSpPr>
          <p:nvPr/>
        </p:nvSpPr>
        <p:spPr bwMode="auto">
          <a:xfrm flipH="1">
            <a:off x="205105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Line 12"/>
          <p:cNvSpPr>
            <a:spLocks noChangeShapeType="1"/>
          </p:cNvSpPr>
          <p:nvPr/>
        </p:nvSpPr>
        <p:spPr bwMode="auto">
          <a:xfrm flipH="1">
            <a:off x="277177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13"/>
          <p:cNvSpPr>
            <a:spLocks noChangeShapeType="1"/>
          </p:cNvSpPr>
          <p:nvPr/>
        </p:nvSpPr>
        <p:spPr bwMode="auto">
          <a:xfrm flipH="1">
            <a:off x="385127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14"/>
          <p:cNvSpPr>
            <a:spLocks noChangeShapeType="1"/>
          </p:cNvSpPr>
          <p:nvPr/>
        </p:nvSpPr>
        <p:spPr bwMode="auto">
          <a:xfrm flipH="1">
            <a:off x="457200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15"/>
          <p:cNvSpPr>
            <a:spLocks noChangeShapeType="1"/>
          </p:cNvSpPr>
          <p:nvPr/>
        </p:nvSpPr>
        <p:spPr bwMode="auto">
          <a:xfrm flipH="1">
            <a:off x="5364163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Line 16"/>
          <p:cNvSpPr>
            <a:spLocks noChangeShapeType="1"/>
          </p:cNvSpPr>
          <p:nvPr/>
        </p:nvSpPr>
        <p:spPr bwMode="auto">
          <a:xfrm flipH="1">
            <a:off x="637222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7" name="Line 17"/>
          <p:cNvSpPr>
            <a:spLocks noChangeShapeType="1"/>
          </p:cNvSpPr>
          <p:nvPr/>
        </p:nvSpPr>
        <p:spPr bwMode="auto">
          <a:xfrm flipH="1">
            <a:off x="7164388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8" name="Line 18"/>
          <p:cNvSpPr>
            <a:spLocks noChangeShapeType="1"/>
          </p:cNvSpPr>
          <p:nvPr/>
        </p:nvSpPr>
        <p:spPr bwMode="auto">
          <a:xfrm flipH="1">
            <a:off x="795655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9" name="Line 19"/>
          <p:cNvSpPr>
            <a:spLocks noChangeShapeType="1"/>
          </p:cNvSpPr>
          <p:nvPr/>
        </p:nvSpPr>
        <p:spPr bwMode="auto">
          <a:xfrm flipH="1">
            <a:off x="6156325" y="2060575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4925" y="-100013"/>
            <a:ext cx="2347913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7b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7950" y="901700"/>
            <a:ext cx="33226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Installed module</a:t>
            </a:r>
          </a:p>
          <a:p>
            <a:r>
              <a:rPr lang="en-US"/>
              <a:t>- Temporary supports removed</a:t>
            </a:r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 flipH="1">
            <a:off x="1258888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 flipH="1">
            <a:off x="971550" y="2060575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 flipH="1">
            <a:off x="205105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 flipH="1">
            <a:off x="277177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 flipH="1">
            <a:off x="385127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 flipH="1">
            <a:off x="457200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 flipH="1">
            <a:off x="5364163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 flipH="1">
            <a:off x="6372225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 flipH="1">
            <a:off x="7164388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 flipH="1">
            <a:off x="7956550" y="242093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 flipH="1">
            <a:off x="6156325" y="2060575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2303" name="Picture 16" descr="3bInstalledmod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31975"/>
            <a:ext cx="91440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1219200"/>
            <a:ext cx="841845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600" b="1" dirty="0"/>
              <a:t>CLIC</a:t>
            </a:r>
          </a:p>
          <a:p>
            <a:r>
              <a:rPr lang="en-US" sz="4600" b="1" dirty="0" smtClean="0"/>
              <a:t> 3-D Studies </a:t>
            </a:r>
            <a:r>
              <a:rPr lang="en-US" sz="4600" b="1" dirty="0"/>
              <a:t>for </a:t>
            </a:r>
            <a:r>
              <a:rPr lang="en-US" sz="4600" b="1" dirty="0" smtClean="0"/>
              <a:t>module Transport</a:t>
            </a:r>
          </a:p>
          <a:p>
            <a:r>
              <a:rPr lang="en-US" sz="4600" b="1" dirty="0" smtClean="0"/>
              <a:t> and Installation</a:t>
            </a:r>
            <a:endParaRPr lang="en-US" sz="4600" b="1" dirty="0"/>
          </a:p>
          <a:p>
            <a:r>
              <a:rPr lang="en-US" sz="4600" b="1" dirty="0">
                <a:solidFill>
                  <a:schemeClr val="bg1"/>
                </a:solidFill>
              </a:rPr>
              <a:t>INSTALLATION MODULES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625600" y="3886200"/>
            <a:ext cx="3381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00"/>
              <a:t>Keith Kershaw / John Osborne / A.Kosmicki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791200" y="5334000"/>
            <a:ext cx="240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990000"/>
                </a:solidFill>
              </a:rPr>
              <a:t>2008 Sept. 25th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38950"/>
          </a:xfrm>
          <a:prstGeom prst="rect">
            <a:avLst/>
          </a:prstGeom>
          <a:noFill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95288" y="5984875"/>
            <a:ext cx="3516312" cy="42545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990000"/>
                </a:solidFill>
              </a:rPr>
              <a:t>RIGHT VIEW</a:t>
            </a:r>
          </a:p>
          <a:p>
            <a:r>
              <a:rPr lang="en-US" sz="1400" b="1">
                <a:solidFill>
                  <a:srgbClr val="990000"/>
                </a:solidFill>
              </a:rPr>
              <a:t>TYPICAL CROSS SECTION CLIC TUNNEL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mag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Vehicle conceptual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Floor – running vehicles with on-board (un)loading cranes.</a:t>
            </a:r>
          </a:p>
          <a:p>
            <a:r>
              <a:rPr lang="en-US" dirty="0" smtClean="0"/>
              <a:t>Transport several modules at a time</a:t>
            </a:r>
          </a:p>
          <a:p>
            <a:r>
              <a:rPr lang="en-US" dirty="0" smtClean="0"/>
              <a:t>Avoid requirement for reserved space below beams / girders</a:t>
            </a:r>
          </a:p>
          <a:p>
            <a:r>
              <a:rPr lang="en-US" dirty="0" smtClean="0"/>
              <a:t>Modular: vehicle base with separate operator cabins and interchangeable lifting equipment modules</a:t>
            </a:r>
          </a:p>
          <a:p>
            <a:r>
              <a:rPr lang="en-US" dirty="0" smtClean="0"/>
              <a:t>Monorail for power (+ buffer batteries)</a:t>
            </a:r>
          </a:p>
          <a:p>
            <a:r>
              <a:rPr lang="en-US" dirty="0" smtClean="0"/>
              <a:t>1200 wide x 2270 high x 12m long (+ 2.5m for cabs)</a:t>
            </a:r>
          </a:p>
          <a:p>
            <a:r>
              <a:rPr lang="en-US" dirty="0" smtClean="0"/>
              <a:t>Allows </a:t>
            </a:r>
            <a:r>
              <a:rPr lang="en-US" dirty="0" smtClean="0"/>
              <a:t>reservation of space in tunnel for transport and transfer of </a:t>
            </a:r>
            <a:r>
              <a:rPr lang="en-US" dirty="0" smtClean="0"/>
              <a:t>modules (however module beam offset issues may change transfer height)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REVIEW REQUIREMENTS AND PROPOSE CONCEPTUAL SOLUTION FOR LOWERING AND UNDERGROUND TRANSPORT / INSTALLATION OF CLIC MODULES.</a:t>
            </a:r>
          </a:p>
          <a:p>
            <a:r>
              <a:rPr lang="en-US" dirty="0" smtClean="0"/>
              <a:t>THIS CONCEPTUAL DESIGN WILL BE AN INPUT INTO THE TUNNEL INTEGRATION </a:t>
            </a:r>
            <a:r>
              <a:rPr lang="en-US" dirty="0" smtClean="0"/>
              <a:t>STUDIES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5" name="Picture 45" descr="Imag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219200" y="1676400"/>
            <a:ext cx="123348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3 cable trays 520mm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2133600" y="4041775"/>
            <a:ext cx="1069975" cy="730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935038" y="4038600"/>
            <a:ext cx="1116012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600mm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133600" y="838200"/>
            <a:ext cx="1116013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250mm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248400" y="533400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232025" y="5589588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505200" y="5334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7315200" y="59436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001000" y="5029200"/>
            <a:ext cx="8064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Safe passage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543800" y="5562600"/>
            <a:ext cx="9017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Transport train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239000" y="914400"/>
            <a:ext cx="10160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Turnaround loop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V="1">
            <a:off x="2133600" y="3429000"/>
            <a:ext cx="998538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2484438" y="1736725"/>
            <a:ext cx="900112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2484438" y="1736725"/>
            <a:ext cx="107950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2484438" y="1736725"/>
            <a:ext cx="755650" cy="10795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3276600" y="908050"/>
            <a:ext cx="863600" cy="792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3276600" y="908050"/>
            <a:ext cx="1187450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4176713" y="620713"/>
            <a:ext cx="719137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 flipH="1">
            <a:off x="5616575" y="620713"/>
            <a:ext cx="611188" cy="9001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 flipH="1">
            <a:off x="6192838" y="981075"/>
            <a:ext cx="1008062" cy="6842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 flipH="1" flipV="1">
            <a:off x="7127875" y="4184650"/>
            <a:ext cx="828675" cy="9366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 flipH="1" flipV="1">
            <a:off x="6335713" y="4149725"/>
            <a:ext cx="1189037" cy="1511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 flipH="1" flipV="1">
            <a:off x="5148263" y="3536950"/>
            <a:ext cx="2124075" cy="24844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 flipV="1">
            <a:off x="2951163" y="3573463"/>
            <a:ext cx="1296987" cy="21240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395288" y="5984875"/>
            <a:ext cx="3516312" cy="42545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990000"/>
                </a:solidFill>
              </a:rPr>
              <a:t>RIGHT VIEW</a:t>
            </a:r>
          </a:p>
          <a:p>
            <a:r>
              <a:rPr lang="en-US" sz="1400" b="1">
                <a:solidFill>
                  <a:srgbClr val="990000"/>
                </a:solidFill>
              </a:rPr>
              <a:t>TYPICAL CROSS SECTION CLIC TUNNEL</a:t>
            </a:r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7634288" y="1490663"/>
            <a:ext cx="528637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Monorail</a:t>
            </a:r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 flipH="1">
            <a:off x="6948488" y="1557338"/>
            <a:ext cx="647700" cy="684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98" name="Picture 30" descr="Imag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219200" y="1676400"/>
            <a:ext cx="123348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3 cable trays 520mm</a:t>
            </a: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V="1">
            <a:off x="2133600" y="4041775"/>
            <a:ext cx="1069975" cy="730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935038" y="4038600"/>
            <a:ext cx="1116012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600mm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133600" y="838200"/>
            <a:ext cx="1116013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250mm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248400" y="533400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232025" y="5589588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505200" y="5334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315200" y="59436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8001000" y="5029200"/>
            <a:ext cx="8064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Safe passage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7543800" y="5562600"/>
            <a:ext cx="9017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Transport train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7239000" y="914400"/>
            <a:ext cx="10160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Turnaround loop</a:t>
            </a:r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 flipV="1">
            <a:off x="2133600" y="3429000"/>
            <a:ext cx="998538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2484438" y="1736725"/>
            <a:ext cx="900112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2484438" y="1736725"/>
            <a:ext cx="107950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5" name="Line 17"/>
          <p:cNvSpPr>
            <a:spLocks noChangeShapeType="1"/>
          </p:cNvSpPr>
          <p:nvPr/>
        </p:nvSpPr>
        <p:spPr bwMode="auto">
          <a:xfrm>
            <a:off x="2484438" y="1736725"/>
            <a:ext cx="755650" cy="10795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>
            <a:off x="3276600" y="908050"/>
            <a:ext cx="863600" cy="792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3276600" y="908050"/>
            <a:ext cx="1187450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4176713" y="620713"/>
            <a:ext cx="719137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 flipH="1">
            <a:off x="5616575" y="620713"/>
            <a:ext cx="611188" cy="9001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 flipH="1">
            <a:off x="6192838" y="981075"/>
            <a:ext cx="1008062" cy="6842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 flipH="1" flipV="1">
            <a:off x="7127875" y="4184650"/>
            <a:ext cx="828675" cy="9366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 flipH="1" flipV="1">
            <a:off x="6335713" y="4149725"/>
            <a:ext cx="1189037" cy="1511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 flipH="1" flipV="1">
            <a:off x="5148263" y="3536950"/>
            <a:ext cx="2124075" cy="24844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 flipV="1">
            <a:off x="2951163" y="3573463"/>
            <a:ext cx="1296987" cy="21240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395288" y="5984875"/>
            <a:ext cx="3516312" cy="42545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990000"/>
                </a:solidFill>
              </a:rPr>
              <a:t>RIGHT VIEW</a:t>
            </a:r>
          </a:p>
          <a:p>
            <a:r>
              <a:rPr lang="en-US" sz="1400" b="1">
                <a:solidFill>
                  <a:srgbClr val="990000"/>
                </a:solidFill>
              </a:rPr>
              <a:t>TYPICAL CROSS SECTION CLIC TUNNEL</a:t>
            </a:r>
          </a:p>
        </p:txBody>
      </p:sp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7634288" y="1490663"/>
            <a:ext cx="528637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Monorail</a:t>
            </a:r>
          </a:p>
        </p:txBody>
      </p:sp>
      <p:sp>
        <p:nvSpPr>
          <p:cNvPr id="32797" name="Line 29"/>
          <p:cNvSpPr>
            <a:spLocks noChangeShapeType="1"/>
          </p:cNvSpPr>
          <p:nvPr/>
        </p:nvSpPr>
        <p:spPr bwMode="auto">
          <a:xfrm flipH="1">
            <a:off x="6948488" y="1557338"/>
            <a:ext cx="647700" cy="684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22" name="Picture 30" descr="Imag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219200" y="1676400"/>
            <a:ext cx="123348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3 cable trays 520mm</a:t>
            </a: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2133600" y="4041775"/>
            <a:ext cx="1069975" cy="730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935038" y="4038600"/>
            <a:ext cx="1116012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600mm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133600" y="838200"/>
            <a:ext cx="1116013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250mm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248400" y="533400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232025" y="5589588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505200" y="5334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315200" y="59436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8001000" y="5029200"/>
            <a:ext cx="8064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Safe passage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7543800" y="5562600"/>
            <a:ext cx="9017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Transport train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7239000" y="914400"/>
            <a:ext cx="10160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Turnaround loop</a:t>
            </a:r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 flipV="1">
            <a:off x="2133600" y="3429000"/>
            <a:ext cx="998538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2484438" y="1736725"/>
            <a:ext cx="900112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2484438" y="1736725"/>
            <a:ext cx="107950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2484438" y="1736725"/>
            <a:ext cx="755650" cy="10795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3276600" y="908050"/>
            <a:ext cx="863600" cy="792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3276600" y="908050"/>
            <a:ext cx="1187450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4176713" y="620713"/>
            <a:ext cx="719137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H="1">
            <a:off x="5616575" y="620713"/>
            <a:ext cx="611188" cy="9001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>
            <a:off x="6192838" y="981075"/>
            <a:ext cx="1008062" cy="6842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H="1" flipV="1">
            <a:off x="7127875" y="4184650"/>
            <a:ext cx="828675" cy="9366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H="1" flipV="1">
            <a:off x="6335713" y="4149725"/>
            <a:ext cx="1189037" cy="1511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 flipH="1" flipV="1">
            <a:off x="5148263" y="3536950"/>
            <a:ext cx="2124075" cy="24844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V="1">
            <a:off x="2951163" y="3573463"/>
            <a:ext cx="1296987" cy="21240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395288" y="5984875"/>
            <a:ext cx="3516312" cy="42545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990000"/>
                </a:solidFill>
              </a:rPr>
              <a:t>RIGHT VIEW</a:t>
            </a:r>
          </a:p>
          <a:p>
            <a:r>
              <a:rPr lang="en-US" sz="1400" b="1">
                <a:solidFill>
                  <a:srgbClr val="990000"/>
                </a:solidFill>
              </a:rPr>
              <a:t>TYPICAL CROSS SECTION CLIC TUNNEL</a:t>
            </a:r>
          </a:p>
        </p:txBody>
      </p:sp>
      <p:sp>
        <p:nvSpPr>
          <p:cNvPr id="33820" name="Text Box 28"/>
          <p:cNvSpPr txBox="1">
            <a:spLocks noChangeArrowheads="1"/>
          </p:cNvSpPr>
          <p:nvPr/>
        </p:nvSpPr>
        <p:spPr bwMode="auto">
          <a:xfrm>
            <a:off x="7634288" y="1490663"/>
            <a:ext cx="528637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Monorail</a:t>
            </a:r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 flipH="1">
            <a:off x="6948488" y="1557338"/>
            <a:ext cx="647700" cy="684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46" name="Picture 30" descr="Image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219200" y="1676400"/>
            <a:ext cx="123348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3 cable trays 520mm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2133600" y="4041775"/>
            <a:ext cx="1069975" cy="730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935038" y="4038600"/>
            <a:ext cx="1116012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600mm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133600" y="838200"/>
            <a:ext cx="1116013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2 CV pipes 250mm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248400" y="533400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232025" y="5589588"/>
            <a:ext cx="681038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Drive beam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505200" y="5334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315200" y="5943600"/>
            <a:ext cx="6540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Main beam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8001000" y="5029200"/>
            <a:ext cx="80645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Safe passage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7543800" y="5562600"/>
            <a:ext cx="9017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Transport train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7239000" y="914400"/>
            <a:ext cx="1016000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Turnaround loop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V="1">
            <a:off x="2133600" y="3429000"/>
            <a:ext cx="998538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2484438" y="1736725"/>
            <a:ext cx="900112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2484438" y="1736725"/>
            <a:ext cx="107950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2484438" y="1736725"/>
            <a:ext cx="755650" cy="10795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3276600" y="908050"/>
            <a:ext cx="863600" cy="792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3276600" y="908050"/>
            <a:ext cx="1187450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4176713" y="620713"/>
            <a:ext cx="719137" cy="8286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H="1">
            <a:off x="5616575" y="620713"/>
            <a:ext cx="611188" cy="9001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H="1">
            <a:off x="6192838" y="981075"/>
            <a:ext cx="1008062" cy="6842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H="1" flipV="1">
            <a:off x="7127875" y="4184650"/>
            <a:ext cx="828675" cy="9366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 flipV="1">
            <a:off x="6335713" y="4149725"/>
            <a:ext cx="1189037" cy="1511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H="1" flipV="1">
            <a:off x="5148263" y="3536950"/>
            <a:ext cx="2124075" cy="24844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2951163" y="3573463"/>
            <a:ext cx="1296987" cy="21240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395288" y="5984875"/>
            <a:ext cx="3516312" cy="42545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990000"/>
                </a:solidFill>
              </a:rPr>
              <a:t>RIGHT VIEW</a:t>
            </a:r>
          </a:p>
          <a:p>
            <a:r>
              <a:rPr lang="en-US" sz="1400" b="1">
                <a:solidFill>
                  <a:srgbClr val="990000"/>
                </a:solidFill>
              </a:rPr>
              <a:t>TYPICAL CROSS SECTION CLIC TUNNEL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7634288" y="1490663"/>
            <a:ext cx="528637" cy="152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990000"/>
                </a:solidFill>
              </a:rPr>
              <a:t>Monorail</a:t>
            </a:r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 flipH="1">
            <a:off x="6948488" y="1557338"/>
            <a:ext cx="647700" cy="684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Imag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Lowering of modules etc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lifts for fast lowering of modules</a:t>
            </a:r>
          </a:p>
          <a:p>
            <a:r>
              <a:rPr lang="en-US" dirty="0" smtClean="0"/>
              <a:t>Method of fast loading of modules onto vehicles</a:t>
            </a:r>
          </a:p>
          <a:p>
            <a:r>
              <a:rPr lang="en-US" dirty="0" smtClean="0"/>
              <a:t>Space to allow loaded vehicles to queue before driving along tunnel (-e.g. grouped passage through interconnection work sites)</a:t>
            </a:r>
          </a:p>
          <a:p>
            <a:r>
              <a:rPr lang="en-US" dirty="0" smtClean="0"/>
              <a:t>Space for maintenance /repair</a:t>
            </a:r>
          </a:p>
          <a:p>
            <a:r>
              <a:rPr lang="en-US" dirty="0" smtClean="0"/>
              <a:t>Passing places to allow sorting of vehicles/modules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066800"/>
            <a:ext cx="9142412" cy="6465887"/>
            <a:chOff x="725" y="-743"/>
            <a:chExt cx="5759" cy="4073"/>
          </a:xfrm>
        </p:grpSpPr>
        <p:pic>
          <p:nvPicPr>
            <p:cNvPr id="15363" name="Picture 3" descr="17100001A CLIC-UTRC Cavern+DriveBeamLoop+BeamDum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25" y="-743"/>
              <a:ext cx="5759" cy="4073"/>
            </a:xfrm>
            <a:prstGeom prst="rect">
              <a:avLst/>
            </a:prstGeom>
            <a:noFill/>
          </p:spPr>
        </p:pic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 rot="-5400000">
              <a:off x="1383" y="2296"/>
              <a:ext cx="1474" cy="4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 rot="2751530">
              <a:off x="1417" y="1823"/>
              <a:ext cx="635" cy="15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 rot="8100000">
              <a:off x="2177" y="1820"/>
              <a:ext cx="635" cy="15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2789" y="1842"/>
              <a:ext cx="658" cy="726"/>
            </a:xfrm>
            <a:prstGeom prst="lin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 flipV="1">
              <a:off x="2812" y="1797"/>
              <a:ext cx="658" cy="771"/>
            </a:xfrm>
            <a:prstGeom prst="lin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 flipH="1" flipV="1">
              <a:off x="1406" y="1684"/>
              <a:ext cx="476" cy="4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 flipH="1" flipV="1">
              <a:off x="1633" y="1684"/>
              <a:ext cx="249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 flipV="1">
              <a:off x="2358" y="1684"/>
              <a:ext cx="250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 flipV="1">
              <a:off x="2358" y="1661"/>
              <a:ext cx="477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3" name="Rectangle 13"/>
            <p:cNvSpPr>
              <a:spLocks noChangeArrowheads="1"/>
            </p:cNvSpPr>
            <p:nvPr/>
          </p:nvSpPr>
          <p:spPr bwMode="auto">
            <a:xfrm rot="-5400000">
              <a:off x="1270" y="1502"/>
              <a:ext cx="362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 rot="-5400000">
              <a:off x="2608" y="1502"/>
              <a:ext cx="362" cy="4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5" name="Oval 15"/>
            <p:cNvSpPr>
              <a:spLocks noChangeArrowheads="1"/>
            </p:cNvSpPr>
            <p:nvPr/>
          </p:nvSpPr>
          <p:spPr bwMode="auto">
            <a:xfrm>
              <a:off x="1995" y="1820"/>
              <a:ext cx="249" cy="2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 flipH="1">
              <a:off x="1973" y="2205"/>
              <a:ext cx="54" cy="2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 flipH="1">
              <a:off x="2200" y="2205"/>
              <a:ext cx="54" cy="2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 flipH="1">
              <a:off x="1973" y="2727"/>
              <a:ext cx="54" cy="2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79" name="Rectangle 19"/>
            <p:cNvSpPr>
              <a:spLocks noChangeArrowheads="1"/>
            </p:cNvSpPr>
            <p:nvPr/>
          </p:nvSpPr>
          <p:spPr bwMode="auto">
            <a:xfrm flipH="1">
              <a:off x="2200" y="2727"/>
              <a:ext cx="54" cy="2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80" name="Rectangle 20"/>
            <p:cNvSpPr>
              <a:spLocks noChangeArrowheads="1"/>
            </p:cNvSpPr>
            <p:nvPr/>
          </p:nvSpPr>
          <p:spPr bwMode="auto">
            <a:xfrm>
              <a:off x="1927" y="2795"/>
              <a:ext cx="386" cy="9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81" name="Line 21"/>
            <p:cNvSpPr>
              <a:spLocks noChangeShapeType="1"/>
            </p:cNvSpPr>
            <p:nvPr/>
          </p:nvSpPr>
          <p:spPr bwMode="auto">
            <a:xfrm flipV="1">
              <a:off x="1655" y="2024"/>
              <a:ext cx="364" cy="2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>
              <a:off x="1383" y="2137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Shaft</a:t>
              </a:r>
            </a:p>
          </p:txBody>
        </p:sp>
        <p:sp>
          <p:nvSpPr>
            <p:cNvPr id="15383" name="Text Box 23"/>
            <p:cNvSpPr txBox="1">
              <a:spLocks noChangeArrowheads="1"/>
            </p:cNvSpPr>
            <p:nvPr/>
          </p:nvSpPr>
          <p:spPr bwMode="auto">
            <a:xfrm>
              <a:off x="816" y="1956"/>
              <a:ext cx="7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 err="1">
                  <a:solidFill>
                    <a:srgbClr val="FF0000"/>
                  </a:solidFill>
                </a:rPr>
                <a:t>Jonction</a:t>
              </a:r>
              <a:r>
                <a:rPr lang="en-US" sz="1000" dirty="0">
                  <a:solidFill>
                    <a:srgbClr val="FF0000"/>
                  </a:solidFill>
                </a:rPr>
                <a:t> chamber</a:t>
              </a:r>
            </a:p>
            <a:p>
              <a:r>
                <a:rPr lang="en-US" sz="1000" dirty="0">
                  <a:solidFill>
                    <a:srgbClr val="FF0000"/>
                  </a:solidFill>
                </a:rPr>
                <a:t>with shielding</a:t>
              </a:r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auto">
            <a:xfrm flipV="1">
              <a:off x="1383" y="1865"/>
              <a:ext cx="2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85" name="Text Box 25"/>
            <p:cNvSpPr txBox="1">
              <a:spLocks noChangeArrowheads="1"/>
            </p:cNvSpPr>
            <p:nvPr/>
          </p:nvSpPr>
          <p:spPr bwMode="auto">
            <a:xfrm>
              <a:off x="1020" y="2319"/>
              <a:ext cx="57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Loading area</a:t>
              </a:r>
            </a:p>
          </p:txBody>
        </p:sp>
        <p:sp>
          <p:nvSpPr>
            <p:cNvPr id="15386" name="Text Box 26"/>
            <p:cNvSpPr txBox="1">
              <a:spLocks noChangeArrowheads="1"/>
            </p:cNvSpPr>
            <p:nvPr/>
          </p:nvSpPr>
          <p:spPr bwMode="auto">
            <a:xfrm>
              <a:off x="1020" y="2478"/>
              <a:ext cx="75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Maintenance area</a:t>
              </a:r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1020" y="2886"/>
              <a:ext cx="60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Services area</a:t>
              </a:r>
            </a:p>
          </p:txBody>
        </p:sp>
        <p:sp>
          <p:nvSpPr>
            <p:cNvPr id="15388" name="Rectangle 28"/>
            <p:cNvSpPr>
              <a:spLocks noChangeArrowheads="1"/>
            </p:cNvSpPr>
            <p:nvPr/>
          </p:nvSpPr>
          <p:spPr bwMode="auto">
            <a:xfrm>
              <a:off x="1293" y="1661"/>
              <a:ext cx="317" cy="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9" name="Rectangle 29"/>
            <p:cNvSpPr>
              <a:spLocks noChangeArrowheads="1"/>
            </p:cNvSpPr>
            <p:nvPr/>
          </p:nvSpPr>
          <p:spPr bwMode="auto">
            <a:xfrm>
              <a:off x="2631" y="1661"/>
              <a:ext cx="317" cy="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0" name="Line 30"/>
            <p:cNvSpPr>
              <a:spLocks noChangeShapeType="1"/>
            </p:cNvSpPr>
            <p:nvPr/>
          </p:nvSpPr>
          <p:spPr bwMode="auto">
            <a:xfrm>
              <a:off x="1587" y="2409"/>
              <a:ext cx="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31"/>
            <p:cNvSpPr>
              <a:spLocks noChangeShapeType="1"/>
            </p:cNvSpPr>
            <p:nvPr/>
          </p:nvSpPr>
          <p:spPr bwMode="auto">
            <a:xfrm>
              <a:off x="1746" y="2568"/>
              <a:ext cx="113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Line 32"/>
            <p:cNvSpPr>
              <a:spLocks noChangeShapeType="1"/>
            </p:cNvSpPr>
            <p:nvPr/>
          </p:nvSpPr>
          <p:spPr bwMode="auto">
            <a:xfrm>
              <a:off x="1587" y="2976"/>
              <a:ext cx="3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>
              <a:off x="1610" y="2818"/>
              <a:ext cx="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Text Box 34"/>
            <p:cNvSpPr txBox="1">
              <a:spLocks noChangeArrowheads="1"/>
            </p:cNvSpPr>
            <p:nvPr/>
          </p:nvSpPr>
          <p:spPr bwMode="auto">
            <a:xfrm>
              <a:off x="1179" y="2727"/>
              <a:ext cx="4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10t Crane</a:t>
              </a:r>
            </a:p>
          </p:txBody>
        </p:sp>
      </p:grp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365125" y="1103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44450" y="484188"/>
            <a:ext cx="4995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3D models are based</a:t>
            </a:r>
          </a:p>
          <a:p>
            <a:r>
              <a:rPr lang="en-US"/>
              <a:t>on Civil Engineering drawings prepared in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– indicative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20,549 modules to install (assume supports already in place)</a:t>
            </a:r>
          </a:p>
          <a:p>
            <a:r>
              <a:rPr lang="en-US" dirty="0" smtClean="0"/>
              <a:t>Access shafts 5km apart</a:t>
            </a:r>
          </a:p>
          <a:p>
            <a:r>
              <a:rPr lang="en-US" dirty="0" smtClean="0"/>
              <a:t>Consider 1 vehicle with 4 modules</a:t>
            </a:r>
          </a:p>
          <a:p>
            <a:r>
              <a:rPr lang="en-US" dirty="0" smtClean="0"/>
              <a:t>Driving speed 4km/h</a:t>
            </a:r>
          </a:p>
          <a:p>
            <a:r>
              <a:rPr lang="en-US" dirty="0" smtClean="0"/>
              <a:t>Consider mid-sector (2.5km driving each way )</a:t>
            </a:r>
          </a:p>
          <a:p>
            <a:r>
              <a:rPr lang="en-US" dirty="0" smtClean="0"/>
              <a:t>Ignore loading time (queuing)</a:t>
            </a:r>
          </a:p>
          <a:p>
            <a:r>
              <a:rPr lang="en-US" dirty="0" smtClean="0"/>
              <a:t>Driving time = 2 x 2.5/4 =1.25hrs</a:t>
            </a:r>
          </a:p>
          <a:p>
            <a:r>
              <a:rPr lang="en-US" dirty="0" smtClean="0"/>
              <a:t>Unloading / installation time = say ½ hr x4 = 2hrs</a:t>
            </a:r>
          </a:p>
          <a:p>
            <a:r>
              <a:rPr lang="en-US" dirty="0" smtClean="0"/>
              <a:t>1 shift → 8 modules with one vehicle</a:t>
            </a:r>
          </a:p>
          <a:p>
            <a:r>
              <a:rPr lang="en-US" dirty="0" smtClean="0"/>
              <a:t>20549 modules in 2 years (single shift, weekdays) → ~41/day → need min 6 operational vehicles for modules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Agree concept as basis for further work –feedback from other groups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Continuous review and refinement as more details of modules and supports and other items and services become available</a:t>
            </a:r>
          </a:p>
          <a:p>
            <a:pPr marL="514350" indent="-514350">
              <a:buAutoNum type="arabicParenR"/>
            </a:pPr>
            <a:r>
              <a:rPr lang="en-US" dirty="0" smtClean="0"/>
              <a:t>Consider transport and installation of:</a:t>
            </a:r>
          </a:p>
          <a:p>
            <a:r>
              <a:rPr lang="en-US" dirty="0" smtClean="0"/>
              <a:t>Overhead magnets</a:t>
            </a:r>
          </a:p>
          <a:p>
            <a:r>
              <a:rPr lang="en-US" dirty="0" smtClean="0"/>
              <a:t>Turnarounds</a:t>
            </a:r>
          </a:p>
          <a:p>
            <a:r>
              <a:rPr lang="en-US" dirty="0" smtClean="0"/>
              <a:t>Beam dumps </a:t>
            </a:r>
          </a:p>
          <a:p>
            <a:r>
              <a:rPr lang="en-US" dirty="0" smtClean="0"/>
              <a:t>Services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NEED TO CONSIDER :</a:t>
            </a:r>
          </a:p>
          <a:p>
            <a:r>
              <a:rPr lang="en-US" dirty="0" smtClean="0"/>
              <a:t>TRANSPORT ALONG TUNNEL</a:t>
            </a:r>
          </a:p>
          <a:p>
            <a:r>
              <a:rPr lang="en-US" dirty="0" smtClean="0"/>
              <a:t>TRANSFER AND INSTALLATION ON SUPPORTS</a:t>
            </a:r>
          </a:p>
          <a:p>
            <a:r>
              <a:rPr lang="en-US" dirty="0" smtClean="0"/>
              <a:t>LOWERING </a:t>
            </a:r>
            <a:r>
              <a:rPr lang="en-US" dirty="0" smtClean="0"/>
              <a:t>FROM SURFACE </a:t>
            </a:r>
            <a:r>
              <a:rPr lang="en-US" dirty="0" smtClean="0"/>
              <a:t>AND ENTRY INTO TUNNEL</a:t>
            </a:r>
          </a:p>
          <a:p>
            <a:r>
              <a:rPr lang="en-US" dirty="0" smtClean="0"/>
              <a:t>20,000 MODULES SO NEED TO </a:t>
            </a:r>
            <a:r>
              <a:rPr lang="en-US" dirty="0" smtClean="0"/>
              <a:t>BE FAST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ALLOW INDIVIDUAL MODULE EXCHANGE</a:t>
            </a:r>
          </a:p>
          <a:p>
            <a:pPr>
              <a:buNone/>
            </a:pPr>
            <a:r>
              <a:rPr lang="en-US" dirty="0" smtClean="0"/>
              <a:t>Previous presentations reviewed transport and installation solutions used elsewhere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/>
          <a:lstStyle/>
          <a:p>
            <a:r>
              <a:rPr lang="en-US" dirty="0" smtClean="0"/>
              <a:t>Transport questions +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5105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1400" b="1" dirty="0" smtClean="0"/>
              <a:t>MODULE CONDITIONING FOR TRANSPORT</a:t>
            </a:r>
          </a:p>
          <a:p>
            <a:pPr lvl="0"/>
            <a:r>
              <a:rPr lang="en-US" sz="1400" dirty="0" smtClean="0"/>
              <a:t>What is the unit of transport</a:t>
            </a:r>
            <a:r>
              <a:rPr lang="en-US" sz="1400" dirty="0" smtClean="0"/>
              <a:t>? -</a:t>
            </a:r>
            <a:r>
              <a:rPr lang="en-US" sz="1400" dirty="0" smtClean="0">
                <a:solidFill>
                  <a:srgbClr val="FF0000"/>
                </a:solidFill>
              </a:rPr>
              <a:t>one module –see later slides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/>
              <a:t>Dimensions in transport </a:t>
            </a:r>
            <a:r>
              <a:rPr lang="en-US" sz="1400" dirty="0" smtClean="0"/>
              <a:t>configuration - </a:t>
            </a:r>
            <a:r>
              <a:rPr lang="en-US" sz="1400" dirty="0" smtClean="0">
                <a:solidFill>
                  <a:srgbClr val="FF0000"/>
                </a:solidFill>
              </a:rPr>
              <a:t>see later slide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/>
              <a:t>Weights in transport </a:t>
            </a:r>
            <a:r>
              <a:rPr lang="en-US" sz="1400" dirty="0" smtClean="0"/>
              <a:t>configurations</a:t>
            </a:r>
            <a:r>
              <a:rPr lang="en-US" sz="1400" dirty="0" smtClean="0"/>
              <a:t> </a:t>
            </a:r>
            <a:r>
              <a:rPr lang="en-US" sz="1400" dirty="0" smtClean="0"/>
              <a:t>-</a:t>
            </a:r>
            <a:r>
              <a:rPr lang="en-US" sz="1400" dirty="0" smtClean="0">
                <a:solidFill>
                  <a:srgbClr val="FF0000"/>
                </a:solidFill>
              </a:rPr>
              <a:t>1500kg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/>
              <a:t>Potential lifting points </a:t>
            </a:r>
            <a:r>
              <a:rPr lang="en-US" sz="1400" dirty="0" smtClean="0"/>
              <a:t>(e.g. </a:t>
            </a:r>
            <a:r>
              <a:rPr lang="en-US" sz="1400" dirty="0" smtClean="0"/>
              <a:t>for transfer</a:t>
            </a:r>
            <a:r>
              <a:rPr lang="en-US" sz="1400" dirty="0" smtClean="0"/>
              <a:t>) –</a:t>
            </a:r>
            <a:r>
              <a:rPr lang="en-US" sz="1400" dirty="0" smtClean="0">
                <a:solidFill>
                  <a:srgbClr val="FF0000"/>
                </a:solidFill>
              </a:rPr>
              <a:t>consider lifting points above module – allow space for spreader beam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/>
              <a:t>Potential support </a:t>
            </a:r>
            <a:r>
              <a:rPr lang="en-US" sz="1400" dirty="0" smtClean="0"/>
              <a:t>points – </a:t>
            </a:r>
            <a:r>
              <a:rPr lang="en-US" sz="1400" dirty="0" smtClean="0">
                <a:solidFill>
                  <a:srgbClr val="FF0000"/>
                </a:solidFill>
              </a:rPr>
              <a:t>support under girders during transport</a:t>
            </a:r>
          </a:p>
          <a:p>
            <a:pPr lvl="0">
              <a:buNone/>
            </a:pPr>
            <a:endParaRPr lang="en-US" sz="800" dirty="0" smtClean="0"/>
          </a:p>
          <a:p>
            <a:pPr lvl="0">
              <a:buNone/>
            </a:pPr>
            <a:r>
              <a:rPr lang="en-US" sz="1400" b="1" dirty="0" smtClean="0"/>
              <a:t>TRANSFER TRAJECTORY RESTRICTIONS</a:t>
            </a:r>
          </a:p>
          <a:p>
            <a:pPr lvl="0"/>
            <a:r>
              <a:rPr lang="en-US" sz="1400" dirty="0" smtClean="0"/>
              <a:t>What supports etc will already be installed on the floor</a:t>
            </a:r>
            <a:r>
              <a:rPr lang="en-US" sz="1400" dirty="0" smtClean="0"/>
              <a:t>? – </a:t>
            </a:r>
            <a:r>
              <a:rPr lang="en-US" sz="1400" dirty="0" smtClean="0">
                <a:solidFill>
                  <a:srgbClr val="FF0000"/>
                </a:solidFill>
              </a:rPr>
              <a:t>see later slides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/>
              <a:t>How much clearance space between adjacent modules during </a:t>
            </a:r>
            <a:r>
              <a:rPr lang="en-US" sz="1400" dirty="0" smtClean="0"/>
              <a:t>transfer/installation- </a:t>
            </a:r>
            <a:r>
              <a:rPr lang="en-US" sz="1400" dirty="0" smtClean="0">
                <a:solidFill>
                  <a:srgbClr val="FF0000"/>
                </a:solidFill>
              </a:rPr>
              <a:t>30mm allowed for interconnections – space available during installation to be defined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800" b="1" dirty="0" smtClean="0"/>
              <a:t> </a:t>
            </a:r>
          </a:p>
          <a:p>
            <a:pPr lvl="0">
              <a:buNone/>
            </a:pPr>
            <a:r>
              <a:rPr lang="en-US" sz="1400" b="1" dirty="0" smtClean="0"/>
              <a:t>POSSIBLE SIMULTANEOUS TRANSPORT/INSTALLATION OF SEVERAL INTERCONNECTED MODULES</a:t>
            </a:r>
          </a:p>
          <a:p>
            <a:pPr lvl="0"/>
            <a:r>
              <a:rPr lang="en-US" sz="1400" dirty="0" smtClean="0"/>
              <a:t>What are the possibilities/implications if several modules are interconnected on the surface and transported/ installed at same time</a:t>
            </a:r>
            <a:r>
              <a:rPr lang="en-US" sz="1400" dirty="0" smtClean="0"/>
              <a:t>? –</a:t>
            </a:r>
            <a:r>
              <a:rPr lang="en-US" sz="1400" dirty="0" smtClean="0">
                <a:solidFill>
                  <a:srgbClr val="FF0000"/>
                </a:solidFill>
              </a:rPr>
              <a:t>support and survey concepts based on module installation one at a time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800" dirty="0" smtClean="0"/>
              <a:t> </a:t>
            </a:r>
          </a:p>
          <a:p>
            <a:pPr lvl="0">
              <a:buNone/>
            </a:pPr>
            <a:r>
              <a:rPr lang="en-US" sz="1400" b="1" dirty="0" smtClean="0"/>
              <a:t>VIBRATIONS</a:t>
            </a:r>
          </a:p>
          <a:p>
            <a:r>
              <a:rPr lang="en-US" sz="1400" dirty="0" smtClean="0"/>
              <a:t>Is it reasonable at this stage to assume that the levels of precaution taken for </a:t>
            </a:r>
            <a:r>
              <a:rPr lang="en-US" sz="1400" dirty="0" err="1" smtClean="0"/>
              <a:t>cryodipole</a:t>
            </a:r>
            <a:r>
              <a:rPr lang="en-US" sz="1400" dirty="0" smtClean="0"/>
              <a:t> tunnel transport will be sufficient</a:t>
            </a:r>
            <a:r>
              <a:rPr lang="en-US" sz="1400" dirty="0" smtClean="0"/>
              <a:t>?  - </a:t>
            </a:r>
            <a:r>
              <a:rPr lang="en-US" sz="1400" dirty="0" smtClean="0">
                <a:solidFill>
                  <a:srgbClr val="FF0000"/>
                </a:solidFill>
              </a:rPr>
              <a:t>1g used as basis (i.e. normal handling techniques) note: need to avoid overloading supports during installation.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28741" t="13458" r="25000" b="20000"/>
          <a:stretch>
            <a:fillRect/>
          </a:stretch>
        </p:blipFill>
        <p:spPr bwMode="auto">
          <a:xfrm>
            <a:off x="684213" y="968375"/>
            <a:ext cx="6551612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3575" y="115888"/>
            <a:ext cx="8096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Transport envelope in cyan – 1125 x 1150 x 2100</a:t>
            </a:r>
          </a:p>
          <a:p>
            <a:r>
              <a:rPr lang="en-US"/>
              <a:t>Lifting points according to the worst case, i.e. on top of the transport envelope.</a:t>
            </a:r>
          </a:p>
          <a:p>
            <a:r>
              <a:rPr lang="en-US"/>
              <a:t>Intergirder support acceptable assumption for the moment.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496050" y="6400800"/>
            <a:ext cx="269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R. Nousiainen 04092008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Assembly, Transport and Installation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Continuation of the meeting held on 28</a:t>
            </a:r>
            <a:r>
              <a:rPr lang="en-US" baseline="30000" dirty="0" smtClean="0"/>
              <a:t>th</a:t>
            </a:r>
            <a:r>
              <a:rPr lang="en-US" dirty="0" smtClean="0"/>
              <a:t> of August 2008</a:t>
            </a:r>
          </a:p>
          <a:p>
            <a:pPr eaLnBrk="1" hangingPunct="1"/>
            <a:r>
              <a:rPr lang="en-US" dirty="0" smtClean="0"/>
              <a:t> </a:t>
            </a:r>
            <a:r>
              <a:rPr lang="en-US" sz="2400" dirty="0" smtClean="0"/>
              <a:t>K. Kershaw, H. Mainaud Durand, R. Nousiainen, G. Riddone, T. </a:t>
            </a:r>
            <a:r>
              <a:rPr lang="en-US" sz="2400" dirty="0" smtClean="0"/>
              <a:t>Touze</a:t>
            </a:r>
          </a:p>
          <a:p>
            <a:pPr eaLnBrk="1" hangingPunct="1"/>
            <a:r>
              <a:rPr lang="en-US" sz="2400" dirty="0" smtClean="0"/>
              <a:t>(R. Nousiainen slides)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AssembledmoduleonItsActualSupportswithalignmentreferences_atsur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4900" y="157163"/>
            <a:ext cx="6769100" cy="670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07950" y="1571625"/>
            <a:ext cx="37242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Assembly at surface</a:t>
            </a:r>
          </a:p>
          <a:p>
            <a:pPr>
              <a:buFontTx/>
              <a:buChar char="-"/>
            </a:pPr>
            <a:r>
              <a:rPr lang="en-US"/>
              <a:t> Use the same configuration </a:t>
            </a:r>
          </a:p>
          <a:p>
            <a:r>
              <a:rPr lang="en-US"/>
              <a:t>  as in the tunnel</a:t>
            </a:r>
          </a:p>
          <a:p>
            <a:r>
              <a:rPr lang="en-US"/>
              <a:t>- MB-DB interconnections installed</a:t>
            </a:r>
          </a:p>
          <a:p>
            <a:r>
              <a:rPr lang="en-US"/>
              <a:t>- Fiducialisation done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58750" y="204788"/>
            <a:ext cx="1973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1</a:t>
            </a:r>
          </a:p>
        </p:txBody>
      </p:sp>
      <p:sp>
        <p:nvSpPr>
          <p:cNvPr id="4101" name="Line 10"/>
          <p:cNvSpPr>
            <a:spLocks noChangeShapeType="1"/>
          </p:cNvSpPr>
          <p:nvPr/>
        </p:nvSpPr>
        <p:spPr bwMode="auto">
          <a:xfrm flipH="1">
            <a:off x="5572125" y="3214688"/>
            <a:ext cx="0" cy="9366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11"/>
          <p:cNvSpPr>
            <a:spLocks noChangeShapeType="1"/>
          </p:cNvSpPr>
          <p:nvPr/>
        </p:nvSpPr>
        <p:spPr bwMode="auto">
          <a:xfrm flipH="1">
            <a:off x="6286500" y="4286250"/>
            <a:ext cx="6477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1b_installationsupportandtransportsupportadde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60538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7950" y="2152650"/>
            <a:ext cx="457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Add installation and transportation supports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8750" y="204788"/>
            <a:ext cx="1973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2</a:t>
            </a:r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1258888" y="2492375"/>
            <a:ext cx="4681537" cy="1944688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2987675" y="3933825"/>
            <a:ext cx="0" cy="10795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1cTransport configurationatSurfac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33513"/>
            <a:ext cx="9144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432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Move module to a transportation support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8750" y="204788"/>
            <a:ext cx="1973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  <a:latin typeface="Stencil" pitchFamily="82" charset="0"/>
              </a:rPr>
              <a:t>Step 3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4211638" y="2492375"/>
            <a:ext cx="2160587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6516688" y="2781300"/>
            <a:ext cx="0" cy="935038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</TotalTime>
  <Words>832</Words>
  <Application>Microsoft Office PowerPoint</Application>
  <PresentationFormat>On-screen Show (4:3)</PresentationFormat>
  <Paragraphs>168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CLIC MODULE TRANSPORT AND INSTALLATION</vt:lpstr>
      <vt:lpstr>AIMS</vt:lpstr>
      <vt:lpstr>APPROACH </vt:lpstr>
      <vt:lpstr>Transport questions + answers</vt:lpstr>
      <vt:lpstr>Slide 5</vt:lpstr>
      <vt:lpstr>Assembly, Transport and Installation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Vehicle conceptual design</vt:lpstr>
      <vt:lpstr>Slide 20</vt:lpstr>
      <vt:lpstr>Slide 21</vt:lpstr>
      <vt:lpstr>Slide 22</vt:lpstr>
      <vt:lpstr>Slide 23</vt:lpstr>
      <vt:lpstr>Slide 24</vt:lpstr>
      <vt:lpstr>Lowering of modules etc</vt:lpstr>
      <vt:lpstr>Slide 26</vt:lpstr>
      <vt:lpstr>Logistics – indicative figures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MODULE TRANSPORT AND INSTALLATION</dc:title>
  <dc:creator>kershaw</dc:creator>
  <cp:lastModifiedBy>kershaw</cp:lastModifiedBy>
  <cp:revision>16</cp:revision>
  <dcterms:created xsi:type="dcterms:W3CDTF">2008-09-25T13:06:40Z</dcterms:created>
  <dcterms:modified xsi:type="dcterms:W3CDTF">2008-10-08T08:14:55Z</dcterms:modified>
</cp:coreProperties>
</file>