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0" r:id="rId11"/>
    <p:sldId id="267" r:id="rId12"/>
    <p:sldId id="269" r:id="rId13"/>
    <p:sldId id="268" r:id="rId14"/>
    <p:sldId id="271" r:id="rId15"/>
    <p:sldId id="273" r:id="rId16"/>
    <p:sldId id="272" r:id="rId1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6" d="100"/>
          <a:sy n="86" d="100"/>
        </p:scale>
        <p:origin x="-10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133.30.116.91\Users\ochi\Documents\megas\resistive\resistivity_14060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33.30.116.91\Users\ochi\Documents\megas\resistive\resistivity_14060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133.30.116.91\Users\ochi\Documents\megas\resistive\resistivity_1406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62657038429112"/>
          <c:y val="3.9919792164970637E-2"/>
          <c:w val="0.79754003955864028"/>
          <c:h val="0.85136764414801835"/>
        </c:manualLayout>
      </c:layout>
      <c:scatterChart>
        <c:scatterStyle val="lineMarker"/>
        <c:varyColors val="0"/>
        <c:ser>
          <c:idx val="0"/>
          <c:order val="0"/>
          <c:tx>
            <c:strRef>
              <c:f>'2014_05'!$AB$13</c:f>
              <c:strCache>
                <c:ptCount val="1"/>
                <c:pt idx="0">
                  <c:v>DLC</c:v>
                </c:pt>
              </c:strCache>
            </c:strRef>
          </c:tx>
          <c:xVal>
            <c:numRef>
              <c:f>'2014_05'!$AA$14:$AA$22</c:f>
              <c:numCache>
                <c:formatCode>General</c:formatCode>
                <c:ptCount val="9"/>
                <c:pt idx="0">
                  <c:v>300</c:v>
                </c:pt>
                <c:pt idx="1">
                  <c:v>500</c:v>
                </c:pt>
                <c:pt idx="2">
                  <c:v>700</c:v>
                </c:pt>
                <c:pt idx="3">
                  <c:v>1000</c:v>
                </c:pt>
                <c:pt idx="4">
                  <c:v>1200</c:v>
                </c:pt>
                <c:pt idx="5">
                  <c:v>1800</c:v>
                </c:pt>
                <c:pt idx="6">
                  <c:v>2000</c:v>
                </c:pt>
                <c:pt idx="7">
                  <c:v>2400</c:v>
                </c:pt>
                <c:pt idx="8">
                  <c:v>3600</c:v>
                </c:pt>
              </c:numCache>
            </c:numRef>
          </c:xVal>
          <c:yVal>
            <c:numRef>
              <c:f>'2014_05'!$AB$14:$AB$22</c:f>
              <c:numCache>
                <c:formatCode>General</c:formatCode>
                <c:ptCount val="9"/>
                <c:pt idx="0">
                  <c:v>3338.4</c:v>
                </c:pt>
                <c:pt idx="1">
                  <c:v>154.44</c:v>
                </c:pt>
                <c:pt idx="2">
                  <c:v>93.3</c:v>
                </c:pt>
                <c:pt idx="3">
                  <c:v>5.3609999999999998</c:v>
                </c:pt>
                <c:pt idx="4">
                  <c:v>2.75</c:v>
                </c:pt>
                <c:pt idx="5">
                  <c:v>2.4300000000000002</c:v>
                </c:pt>
                <c:pt idx="6">
                  <c:v>2.0299999999999998</c:v>
                </c:pt>
                <c:pt idx="7">
                  <c:v>1.25</c:v>
                </c:pt>
                <c:pt idx="8">
                  <c:v>0.4914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182080"/>
        <c:axId val="88691840"/>
      </c:scatterChart>
      <c:valAx>
        <c:axId val="81182080"/>
        <c:scaling>
          <c:logBase val="10"/>
          <c:orientation val="minMax"/>
          <c:min val="10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crossAx val="88691840"/>
        <c:crossesAt val="0.1"/>
        <c:crossBetween val="midCat"/>
      </c:valAx>
      <c:valAx>
        <c:axId val="88691840"/>
        <c:scaling>
          <c:logBase val="10"/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crossAx val="8118208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3564034919808368"/>
          <c:y val="0.10484451499435408"/>
          <c:w val="0.17977149377436416"/>
          <c:h val="7.8988843208758167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en-US" dirty="0" smtClean="0"/>
              <a:t>Resistivity vs</a:t>
            </a:r>
            <a:r>
              <a:rPr lang="en-US" altLang="en-US" baseline="0" dirty="0" smtClean="0"/>
              <a:t> N</a:t>
            </a:r>
            <a:r>
              <a:rPr lang="en-US" altLang="en-US" baseline="-25000" dirty="0" smtClean="0"/>
              <a:t>2</a:t>
            </a:r>
            <a:r>
              <a:rPr lang="en-US" altLang="en-US" baseline="0" dirty="0" smtClean="0"/>
              <a:t> content</a:t>
            </a:r>
            <a:endParaRPr lang="en-US" altLang="en-US" dirty="0"/>
          </a:p>
        </c:rich>
      </c:tx>
      <c:layout>
        <c:manualLayout>
          <c:xMode val="edge"/>
          <c:yMode val="edge"/>
          <c:x val="0.34927032964474736"/>
          <c:y val="4.748402755355506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015507436570428"/>
          <c:y val="0.15820499786695547"/>
          <c:w val="0.85226027996500442"/>
          <c:h val="0.74760472863854321"/>
        </c:manualLayout>
      </c:layout>
      <c:scatterChart>
        <c:scatterStyle val="lineMarker"/>
        <c:varyColors val="0"/>
        <c:ser>
          <c:idx val="0"/>
          <c:order val="0"/>
          <c:tx>
            <c:strRef>
              <c:f>'2014_05'!$AB$2</c:f>
              <c:strCache>
                <c:ptCount val="1"/>
                <c:pt idx="0">
                  <c:v>Resistivity[MΩ/sq.]</c:v>
                </c:pt>
              </c:strCache>
            </c:strRef>
          </c:tx>
          <c:spPr>
            <a:ln w="57150">
              <a:solidFill>
                <a:schemeClr val="accent2"/>
              </a:solidFill>
            </a:ln>
          </c:spPr>
          <c:marker>
            <c:spPr>
              <a:solidFill>
                <a:schemeClr val="accent2"/>
              </a:solidFill>
              <a:ln w="57150">
                <a:solidFill>
                  <a:schemeClr val="accent2"/>
                </a:solidFill>
              </a:ln>
            </c:spPr>
          </c:marker>
          <c:xVal>
            <c:numRef>
              <c:f>'2014_05'!$AA$3:$AA$7</c:f>
              <c:numCache>
                <c:formatCode>General</c:formatCode>
                <c:ptCount val="5"/>
                <c:pt idx="0">
                  <c:v>0</c:v>
                </c:pt>
                <c:pt idx="1">
                  <c:v>0.82644628099173556</c:v>
                </c:pt>
                <c:pt idx="2">
                  <c:v>1.639344262295082</c:v>
                </c:pt>
                <c:pt idx="3">
                  <c:v>3.225806451612903</c:v>
                </c:pt>
                <c:pt idx="4">
                  <c:v>6.25</c:v>
                </c:pt>
              </c:numCache>
            </c:numRef>
          </c:xVal>
          <c:yVal>
            <c:numRef>
              <c:f>'2014_05'!$AB$3:$AB$7</c:f>
              <c:numCache>
                <c:formatCode>General</c:formatCode>
                <c:ptCount val="5"/>
                <c:pt idx="0">
                  <c:v>5.3607666666666702</c:v>
                </c:pt>
                <c:pt idx="1">
                  <c:v>3.9069333333333298</c:v>
                </c:pt>
                <c:pt idx="2">
                  <c:v>1.2961</c:v>
                </c:pt>
                <c:pt idx="3">
                  <c:v>0.435</c:v>
                </c:pt>
                <c:pt idx="4">
                  <c:v>0.16236999999999999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989888"/>
        <c:axId val="94000256"/>
      </c:scatterChart>
      <c:valAx>
        <c:axId val="939898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ja-JP"/>
          </a:p>
        </c:txPr>
        <c:crossAx val="94000256"/>
        <c:crossesAt val="0.1"/>
        <c:crossBetween val="midCat"/>
      </c:valAx>
      <c:valAx>
        <c:axId val="94000256"/>
        <c:scaling>
          <c:logBase val="10"/>
          <c:orientation val="minMax"/>
          <c:max val="10"/>
          <c:min val="0.1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ja-JP"/>
          </a:p>
        </c:txPr>
        <c:crossAx val="939898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2651818129922439"/>
          <c:y val="0.32238770414726781"/>
          <c:w val="0.4033672296779276"/>
          <c:h val="6.7750103475020113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539499463975484E-2"/>
          <c:y val="4.3158482740677816E-2"/>
          <c:w val="0.83803796532475672"/>
          <c:h val="0.85945899619690391"/>
        </c:manualLayout>
      </c:layout>
      <c:scatterChart>
        <c:scatterStyle val="lineMarker"/>
        <c:varyColors val="0"/>
        <c:ser>
          <c:idx val="0"/>
          <c:order val="0"/>
          <c:tx>
            <c:strRef>
              <c:f>'2014_05'!$AB$13</c:f>
              <c:strCache>
                <c:ptCount val="1"/>
                <c:pt idx="0">
                  <c:v>DLC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xVal>
            <c:numRef>
              <c:f>'2014_05'!$AA$14:$AA$26</c:f>
              <c:numCache>
                <c:formatCode>General</c:formatCode>
                <c:ptCount val="13"/>
                <c:pt idx="0">
                  <c:v>300</c:v>
                </c:pt>
                <c:pt idx="1">
                  <c:v>500</c:v>
                </c:pt>
                <c:pt idx="2">
                  <c:v>700</c:v>
                </c:pt>
                <c:pt idx="3">
                  <c:v>1000</c:v>
                </c:pt>
                <c:pt idx="4">
                  <c:v>1200</c:v>
                </c:pt>
                <c:pt idx="5">
                  <c:v>1800</c:v>
                </c:pt>
                <c:pt idx="6">
                  <c:v>2000</c:v>
                </c:pt>
                <c:pt idx="7">
                  <c:v>2400</c:v>
                </c:pt>
                <c:pt idx="8">
                  <c:v>3600</c:v>
                </c:pt>
                <c:pt idx="9">
                  <c:v>500</c:v>
                </c:pt>
                <c:pt idx="10">
                  <c:v>700</c:v>
                </c:pt>
                <c:pt idx="11">
                  <c:v>1000</c:v>
                </c:pt>
                <c:pt idx="12">
                  <c:v>2400</c:v>
                </c:pt>
              </c:numCache>
            </c:numRef>
          </c:xVal>
          <c:yVal>
            <c:numRef>
              <c:f>'2014_05'!$AB$14:$AB$26</c:f>
              <c:numCache>
                <c:formatCode>General</c:formatCode>
                <c:ptCount val="13"/>
                <c:pt idx="0">
                  <c:v>3338.4</c:v>
                </c:pt>
                <c:pt idx="1">
                  <c:v>154.44</c:v>
                </c:pt>
                <c:pt idx="2">
                  <c:v>93.3</c:v>
                </c:pt>
                <c:pt idx="3">
                  <c:v>5.3609999999999998</c:v>
                </c:pt>
                <c:pt idx="4">
                  <c:v>2.75</c:v>
                </c:pt>
                <c:pt idx="5">
                  <c:v>2.4300000000000002</c:v>
                </c:pt>
                <c:pt idx="6">
                  <c:v>2.0299999999999998</c:v>
                </c:pt>
                <c:pt idx="7">
                  <c:v>1.25</c:v>
                </c:pt>
                <c:pt idx="8">
                  <c:v>0.4914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'2014_05'!$AC$13</c:f>
              <c:strCache>
                <c:ptCount val="1"/>
                <c:pt idx="0">
                  <c:v>N-DLC</c:v>
                </c:pt>
              </c:strCache>
            </c:strRef>
          </c:tx>
          <c:spPr>
            <a:ln w="38100"/>
          </c:spPr>
          <c:marker>
            <c:spPr>
              <a:ln w="38100"/>
            </c:spPr>
          </c:marker>
          <c:xVal>
            <c:numRef>
              <c:f>'2014_05'!$AA$14:$AA$26</c:f>
              <c:numCache>
                <c:formatCode>General</c:formatCode>
                <c:ptCount val="13"/>
                <c:pt idx="0">
                  <c:v>300</c:v>
                </c:pt>
                <c:pt idx="1">
                  <c:v>500</c:v>
                </c:pt>
                <c:pt idx="2">
                  <c:v>700</c:v>
                </c:pt>
                <c:pt idx="3">
                  <c:v>1000</c:v>
                </c:pt>
                <c:pt idx="4">
                  <c:v>1200</c:v>
                </c:pt>
                <c:pt idx="5">
                  <c:v>1800</c:v>
                </c:pt>
                <c:pt idx="6">
                  <c:v>2000</c:v>
                </c:pt>
                <c:pt idx="7">
                  <c:v>2400</c:v>
                </c:pt>
                <c:pt idx="8">
                  <c:v>3600</c:v>
                </c:pt>
                <c:pt idx="9">
                  <c:v>500</c:v>
                </c:pt>
                <c:pt idx="10">
                  <c:v>700</c:v>
                </c:pt>
                <c:pt idx="11">
                  <c:v>1000</c:v>
                </c:pt>
                <c:pt idx="12">
                  <c:v>2400</c:v>
                </c:pt>
              </c:numCache>
            </c:numRef>
          </c:xVal>
          <c:yVal>
            <c:numRef>
              <c:f>'2014_05'!$AC$14:$AC$26</c:f>
              <c:numCache>
                <c:formatCode>General</c:formatCode>
                <c:ptCount val="13"/>
                <c:pt idx="9">
                  <c:v>0.66500000000000004</c:v>
                </c:pt>
                <c:pt idx="10">
                  <c:v>0.70599999999999996</c:v>
                </c:pt>
                <c:pt idx="11">
                  <c:v>0.435</c:v>
                </c:pt>
                <c:pt idx="12">
                  <c:v>5.5E-2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222208"/>
        <c:axId val="94224384"/>
      </c:scatterChart>
      <c:valAx>
        <c:axId val="94222208"/>
        <c:scaling>
          <c:logBase val="10"/>
          <c:orientation val="minMax"/>
          <c:max val="10000"/>
          <c:min val="10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94224384"/>
        <c:crossesAt val="1.0000000000000005E-2"/>
        <c:crossBetween val="midCat"/>
      </c:valAx>
      <c:valAx>
        <c:axId val="94224384"/>
        <c:scaling>
          <c:logBase val="10"/>
          <c:orientation val="minMax"/>
          <c:max val="10000"/>
          <c:min val="1.0000000000000005E-2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ja-JP"/>
          </a:p>
        </c:txPr>
        <c:crossAx val="942222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1924882629108025"/>
          <c:y val="0.15759785128899712"/>
          <c:w val="0.25784484358228166"/>
          <c:h val="0.1405863042629875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4AE71-7CBD-4262-812C-94B13AE065EB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50C94-6A4D-4348-9FEF-A6B6CB4D8F3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7440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solidFill>
                  <a:prstClr val="black"/>
                </a:solidFill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solidFill>
                  <a:prstClr val="black"/>
                </a:solidFill>
              </a:endParaRPr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kumimoji="0"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kumimoji="1" lang="en-US" altLang="ja-JP" smtClean="0"/>
              <a:t>19/06/2014</a:t>
            </a:r>
            <a:endParaRPr kumimoji="1" lang="ja-JP" altLang="en-US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srgbClr val="2DA2BF">
                    <a:tint val="20000"/>
                  </a:srgbClr>
                </a:solidFill>
              </a:rPr>
              <a:t>A. Ochi,  RD51 Mini week</a:t>
            </a:r>
            <a:endParaRPr kumimoji="1" lang="ja-JP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92D8E36-CF12-4F41-AE5C-4A51BB2A62D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4948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356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87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19773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19/06/2014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A. Ochi,  RD51 Mini week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white"/>
                </a:solidFill>
              </a:rPr>
              <a:pPr/>
              <a:t>‹#›</a:t>
            </a:fld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843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19/06/2014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A. Ochi,  RD51 Mini week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white"/>
                </a:solidFill>
              </a:rPr>
              <a:pPr/>
              <a:t>‹#›</a:t>
            </a:fld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801006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4486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19/06/2014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A. Ochi,  RD51 Mini week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white"/>
                </a:solidFill>
              </a:rPr>
              <a:pPr/>
              <a:t>‹#›</a:t>
            </a:fld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615458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081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373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19/06/2014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prstClr val="white"/>
                </a:solidFill>
              </a:rPr>
              <a:t>A. Ochi,  RD51 Mini week</a:t>
            </a:r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white"/>
                </a:solidFill>
              </a:rPr>
              <a:pPr/>
              <a:t>‹#›</a:t>
            </a:fld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8701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‹#›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20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51520" y="1095183"/>
            <a:ext cx="8206680" cy="1829761"/>
          </a:xfrm>
        </p:spPr>
        <p:txBody>
          <a:bodyPr>
            <a:noAutofit/>
          </a:bodyPr>
          <a:lstStyle/>
          <a:p>
            <a:r>
              <a:rPr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New resistivity control method for carbon sputtering for </a:t>
            </a:r>
            <a:r>
              <a:rPr lang="en-US" altLang="ja-JP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fast</a:t>
            </a:r>
            <a:r>
              <a:rPr lang="ja-JP" altLang="en-US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　</a:t>
            </a:r>
            <a:r>
              <a:rPr lang="en-US" altLang="ja-JP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production</a:t>
            </a:r>
            <a:endParaRPr kumimoji="1" lang="ja-JP" altLang="en-US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63498" y="3573016"/>
            <a:ext cx="7443172" cy="1872209"/>
          </a:xfrm>
        </p:spPr>
        <p:txBody>
          <a:bodyPr>
            <a:noAutofit/>
          </a:bodyPr>
          <a:lstStyle/>
          <a:p>
            <a:pPr algn="ctr"/>
            <a:r>
              <a:rPr lang="en-US" altLang="ja-JP" sz="2000" u="sng" dirty="0" err="1">
                <a:solidFill>
                  <a:schemeClr val="bg2">
                    <a:lumMod val="25000"/>
                  </a:schemeClr>
                </a:solidFill>
              </a:rPr>
              <a:t>Atsuhiko</a:t>
            </a:r>
            <a:r>
              <a:rPr lang="en-US" altLang="ja-JP" sz="2000" u="sng" dirty="0">
                <a:solidFill>
                  <a:schemeClr val="bg2">
                    <a:lumMod val="25000"/>
                  </a:schemeClr>
                </a:solidFill>
              </a:rPr>
              <a:t> Ochi</a:t>
            </a:r>
            <a:r>
              <a:rPr lang="en-US" altLang="ja-JP" sz="2000" u="sng" baseline="30000" dirty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, Yasuhiro Homma</a:t>
            </a:r>
            <a:r>
              <a:rPr lang="en-US" altLang="ja-JP" sz="2000" baseline="30000" dirty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, Tsuyoshi Takemoto</a:t>
            </a:r>
            <a:r>
              <a:rPr lang="en-US" altLang="ja-JP" sz="2000" baseline="30000" dirty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, Fumiya Yamane</a:t>
            </a:r>
            <a:r>
              <a:rPr lang="en-US" altLang="ja-JP" sz="2000" baseline="30000" dirty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Satoru Yamauchi</a:t>
            </a:r>
            <a:r>
              <a:rPr lang="en-US" altLang="ja-JP" sz="2000" baseline="30000" dirty="0" smtClean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, Tatsuo Kawamoto</a:t>
            </a:r>
            <a:r>
              <a:rPr lang="en-US" altLang="ja-JP" sz="2000" baseline="30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altLang="ja-JP" sz="2000" dirty="0" err="1" smtClean="0">
                <a:solidFill>
                  <a:schemeClr val="bg2">
                    <a:lumMod val="25000"/>
                  </a:schemeClr>
                </a:solidFill>
              </a:rPr>
              <a:t>Yousuke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Kataoka</a:t>
            </a:r>
            <a:r>
              <a:rPr lang="en-US" altLang="ja-JP" sz="2000" baseline="30000" dirty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, Tatsuya Masubuchi</a:t>
            </a:r>
            <a:r>
              <a:rPr lang="en-US" altLang="ja-JP" sz="2000" baseline="30000" dirty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altLang="ja-JP" sz="2000" dirty="0" err="1" smtClean="0">
                <a:solidFill>
                  <a:schemeClr val="bg2">
                    <a:lumMod val="25000"/>
                  </a:schemeClr>
                </a:solidFill>
              </a:rPr>
              <a:t>Tomoyuki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 Saito</a:t>
            </a:r>
            <a:r>
              <a:rPr lang="en-US" altLang="ja-JP" sz="2000" baseline="30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, Shingo Terao</a:t>
            </a:r>
            <a:r>
              <a:rPr lang="en-US" altLang="ja-JP" sz="2000" baseline="30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altLang="ja-JP" sz="20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Masahiro Yamatani</a:t>
            </a:r>
            <a:r>
              <a:rPr lang="en-US" altLang="ja-JP" sz="2000" baseline="30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, Tomohiro Yamazaki</a:t>
            </a:r>
            <a:r>
              <a:rPr lang="en-US" altLang="ja-JP" sz="2000" baseline="30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r>
              <a:rPr lang="en-US" altLang="ja-JP" sz="20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endParaRPr lang="en-US" altLang="ja-JP" sz="2000" baseline="30000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en-US" altLang="ja-JP" sz="2000" i="1" dirty="0">
                <a:solidFill>
                  <a:schemeClr val="bg2">
                    <a:lumMod val="25000"/>
                  </a:schemeClr>
                </a:solidFill>
              </a:rPr>
              <a:t>Kobe University</a:t>
            </a:r>
            <a:r>
              <a:rPr lang="en-US" altLang="ja-JP" sz="2000" i="1" baseline="30000" dirty="0">
                <a:solidFill>
                  <a:schemeClr val="bg2">
                    <a:lumMod val="25000"/>
                  </a:schemeClr>
                </a:solidFill>
              </a:rPr>
              <a:t>1</a:t>
            </a:r>
            <a:r>
              <a:rPr lang="en-US" altLang="ja-JP" sz="2000" i="1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US" altLang="ja-JP" sz="2000" i="1" dirty="0" smtClean="0">
                <a:solidFill>
                  <a:schemeClr val="bg2">
                    <a:lumMod val="25000"/>
                  </a:schemeClr>
                </a:solidFill>
              </a:rPr>
              <a:t>Univ. Tokyo ICEPP</a:t>
            </a:r>
            <a:r>
              <a:rPr lang="en-US" altLang="ja-JP" sz="2000" i="1" baseline="30000" dirty="0" smtClean="0">
                <a:solidFill>
                  <a:schemeClr val="bg2">
                    <a:lumMod val="25000"/>
                  </a:schemeClr>
                </a:solidFill>
              </a:rPr>
              <a:t>2</a:t>
            </a:r>
            <a:endParaRPr lang="ja-JP" altLang="en-US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23928" y="6165304"/>
            <a:ext cx="49350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FF00"/>
                </a:solidFill>
              </a:rPr>
              <a:t>19/06/2014  RD51 mini week@ </a:t>
            </a:r>
            <a:r>
              <a:rPr lang="en-US" altLang="ja-JP" b="1" dirty="0">
                <a:solidFill>
                  <a:srgbClr val="FFFF00"/>
                </a:solidFill>
              </a:rPr>
              <a:t>CERN</a:t>
            </a:r>
          </a:p>
          <a:p>
            <a:endParaRPr lang="ja-JP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00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3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For</a:t>
            </a:r>
            <a:r>
              <a:rPr kumimoji="1" lang="en-US" altLang="ja-JP" dirty="0" smtClean="0"/>
              <a:t> the first trial for N2 doping, following two samples </a:t>
            </a:r>
            <a:r>
              <a:rPr lang="en-US" altLang="ja-JP" dirty="0" smtClean="0"/>
              <a:t>were made and tested for 2hour sputtering.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3.2 % N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gas in Argon gas</a:t>
            </a:r>
          </a:p>
          <a:p>
            <a:pPr lvl="1"/>
            <a:r>
              <a:rPr kumimoji="1" lang="en-US" altLang="ja-JP" dirty="0" smtClean="0"/>
              <a:t>50 % N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gas in Argon gas</a:t>
            </a:r>
          </a:p>
          <a:p>
            <a:pPr lvl="1"/>
            <a:endParaRPr lang="en-US" altLang="ja-JP" dirty="0"/>
          </a:p>
          <a:p>
            <a:r>
              <a:rPr kumimoji="1" lang="en-US" altLang="ja-JP" dirty="0" smtClean="0"/>
              <a:t>Results are very interesting</a:t>
            </a:r>
          </a:p>
          <a:p>
            <a:endParaRPr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lang="en-US" altLang="ja-JP" dirty="0" smtClean="0"/>
              <a:t>Those trial were followed by systematic test for varying the N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(a few %) content and thickness</a:t>
            </a:r>
            <a:endParaRPr kumimoji="1" lang="en-US" altLang="ja-JP" dirty="0" smtClean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10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N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doping – first trial (May, 2014)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749369"/>
              </p:ext>
            </p:extLst>
          </p:nvPr>
        </p:nvGraphicFramePr>
        <p:xfrm>
          <a:off x="1283803" y="3284984"/>
          <a:ext cx="6576393" cy="18722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2131"/>
                <a:gridCol w="1768309"/>
                <a:gridCol w="2615953"/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2</a:t>
                      </a:r>
                      <a:r>
                        <a:rPr kumimoji="1" lang="en-US" altLang="ja-JP" dirty="0" smtClean="0"/>
                        <a:t> content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Thickness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Surface resistivity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0% (pure Argon)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2100 Ǻ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2.1 M</a:t>
                      </a:r>
                      <a:r>
                        <a:rPr kumimoji="1" lang="el-GR" altLang="ja-JP" dirty="0" smtClean="0"/>
                        <a:t>Ω</a:t>
                      </a:r>
                      <a:r>
                        <a:rPr kumimoji="1" lang="en-US" altLang="ja-JP" dirty="0" smtClean="0"/>
                        <a:t>/sq.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3.2%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2400 Ǻ</a:t>
                      </a:r>
                      <a:endParaRPr kumimoji="1" lang="ja-JP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0.055 M</a:t>
                      </a:r>
                      <a:r>
                        <a:rPr kumimoji="1" lang="el-GR" altLang="ja-JP" dirty="0" smtClean="0"/>
                        <a:t>Ω</a:t>
                      </a:r>
                      <a:r>
                        <a:rPr kumimoji="1" lang="en-US" altLang="ja-JP" dirty="0" smtClean="0"/>
                        <a:t>/sq.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680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50%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3900 Ǻ</a:t>
                      </a:r>
                      <a:endParaRPr kumimoji="1" lang="ja-JP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46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M</a:t>
                      </a:r>
                      <a:r>
                        <a:rPr kumimoji="1" lang="el-GR" altLang="ja-JP" dirty="0" smtClean="0"/>
                        <a:t>Ω</a:t>
                      </a:r>
                      <a:r>
                        <a:rPr kumimoji="1" lang="en-US" altLang="ja-JP" dirty="0" smtClean="0"/>
                        <a:t>/sq.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1903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566186" y="4459145"/>
            <a:ext cx="6894246" cy="46640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0315684"/>
              </p:ext>
            </p:extLst>
          </p:nvPr>
        </p:nvGraphicFramePr>
        <p:xfrm>
          <a:off x="816847" y="2564903"/>
          <a:ext cx="8075633" cy="37444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1296144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The resistivity is strongly reduced by nitrogen doping.</a:t>
            </a:r>
          </a:p>
          <a:p>
            <a:r>
              <a:rPr lang="en-US" altLang="ja-JP" dirty="0" smtClean="0"/>
              <a:t>Surface resistivity of 1000</a:t>
            </a:r>
            <a:r>
              <a:rPr lang="en-US" altLang="ja-JP" sz="2800" dirty="0" smtClean="0"/>
              <a:t>Ǻ foils:</a:t>
            </a:r>
          </a:p>
          <a:p>
            <a:pPr lvl="1"/>
            <a:r>
              <a:rPr lang="en-US" altLang="ja-JP" dirty="0" smtClean="0"/>
              <a:t>Pure carbon </a:t>
            </a:r>
            <a:r>
              <a:rPr lang="en-US" altLang="ja-JP" dirty="0" smtClean="0">
                <a:sym typeface="Wingdings" panose="05000000000000000000" pitchFamily="2" charset="2"/>
              </a:rPr>
              <a:t> 5M</a:t>
            </a:r>
            <a:r>
              <a:rPr lang="el-GR" altLang="en-US" dirty="0" smtClean="0"/>
              <a:t>Ω</a:t>
            </a:r>
            <a:r>
              <a:rPr lang="en-US" altLang="en-US" dirty="0" smtClean="0"/>
              <a:t>/sq.</a:t>
            </a:r>
          </a:p>
          <a:p>
            <a:pPr lvl="1"/>
            <a:r>
              <a:rPr kumimoji="1" lang="en-US" altLang="ja-JP" dirty="0" smtClean="0"/>
              <a:t>3.2% N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in </a:t>
            </a:r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400k</a:t>
            </a:r>
            <a:r>
              <a:rPr lang="el-GR" altLang="en-US" dirty="0"/>
              <a:t>Ω</a:t>
            </a:r>
            <a:r>
              <a:rPr lang="en-US" altLang="en-US" dirty="0"/>
              <a:t>/sq</a:t>
            </a:r>
            <a:r>
              <a:rPr lang="en-US" altLang="en-US" dirty="0" smtClean="0"/>
              <a:t>.</a:t>
            </a:r>
          </a:p>
          <a:p>
            <a:pPr lvl="1"/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11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Resistivity vs N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content </a:t>
            </a:r>
            <a:r>
              <a:rPr kumimoji="1" lang="en-US" altLang="ja-JP" sz="3100" dirty="0" smtClean="0"/>
              <a:t>(June, 2014)</a:t>
            </a:r>
            <a:endParaRPr kumimoji="1" lang="ja-JP" altLang="en-US" sz="31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63351" y="5866641"/>
            <a:ext cx="2985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Nitrogen content in chamber [%]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 rot="16200000">
            <a:off x="-205037" y="4248840"/>
            <a:ext cx="2517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400" dirty="0" smtClean="0"/>
              <a:t>Surface Resistivity[M</a:t>
            </a:r>
            <a:r>
              <a:rPr lang="el-GR" altLang="en-US" sz="1400" dirty="0" smtClean="0"/>
              <a:t>Ω/</a:t>
            </a:r>
            <a:r>
              <a:rPr lang="en-US" altLang="en-US" sz="1400" dirty="0" smtClean="0"/>
              <a:t>sq.]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27784" y="3460490"/>
            <a:ext cx="4770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Thickness: 1000Ǻ (60min sputtering with 2 stations)</a:t>
            </a:r>
            <a:endParaRPr kumimoji="1" lang="ja-JP" altLang="en-US" sz="1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20072" y="4553846"/>
            <a:ext cx="2520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C00000"/>
                </a:solidFill>
              </a:rPr>
              <a:t>ATLAS MM requirement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5293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155584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/>
              <a:t>For 3.2% N</a:t>
            </a:r>
            <a:r>
              <a:rPr lang="en-US" altLang="en-US" baseline="-25000" dirty="0"/>
              <a:t>2</a:t>
            </a:r>
            <a:r>
              <a:rPr lang="en-US" altLang="en-US" dirty="0"/>
              <a:t> content foils</a:t>
            </a:r>
          </a:p>
          <a:p>
            <a:pPr lvl="1"/>
            <a:r>
              <a:rPr lang="en-US" altLang="en-US" dirty="0"/>
              <a:t>2400</a:t>
            </a:r>
            <a:r>
              <a:rPr lang="en-US" altLang="ja-JP" sz="2400" dirty="0"/>
              <a:t>Ǻ </a:t>
            </a:r>
            <a:r>
              <a:rPr lang="en-US" altLang="ja-JP" sz="2400" dirty="0">
                <a:sym typeface="Wingdings" panose="05000000000000000000" pitchFamily="2" charset="2"/>
              </a:rPr>
              <a:t> </a:t>
            </a:r>
            <a:r>
              <a:rPr lang="en-US" altLang="ja-JP" sz="2400" dirty="0" smtClean="0">
                <a:sym typeface="Wingdings" panose="05000000000000000000" pitchFamily="2" charset="2"/>
              </a:rPr>
              <a:t>55k</a:t>
            </a:r>
            <a:r>
              <a:rPr lang="el-GR" altLang="en-US" dirty="0"/>
              <a:t>Ω</a:t>
            </a:r>
            <a:r>
              <a:rPr lang="en-US" altLang="en-US" dirty="0"/>
              <a:t>/sq.</a:t>
            </a:r>
          </a:p>
          <a:p>
            <a:pPr lvl="1"/>
            <a:r>
              <a:rPr lang="en-US" altLang="en-US" dirty="0"/>
              <a:t>700</a:t>
            </a:r>
            <a:r>
              <a:rPr lang="en-US" altLang="ja-JP" sz="2000" dirty="0"/>
              <a:t>Ǻ </a:t>
            </a:r>
            <a:r>
              <a:rPr lang="en-US" altLang="ja-JP" sz="2000" dirty="0">
                <a:sym typeface="Wingdings" panose="05000000000000000000" pitchFamily="2" charset="2"/>
              </a:rPr>
              <a:t> </a:t>
            </a:r>
            <a:r>
              <a:rPr lang="en-US" altLang="ja-JP" dirty="0">
                <a:sym typeface="Wingdings" panose="05000000000000000000" pitchFamily="2" charset="2"/>
              </a:rPr>
              <a:t>700k</a:t>
            </a:r>
            <a:r>
              <a:rPr lang="el-GR" altLang="en-US" dirty="0"/>
              <a:t>Ω</a:t>
            </a:r>
            <a:r>
              <a:rPr lang="en-US" altLang="en-US" dirty="0"/>
              <a:t>/sq. (42min. sputter)</a:t>
            </a:r>
          </a:p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12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Resistivity vs thickness </a:t>
            </a:r>
            <a:r>
              <a:rPr kumimoji="1" lang="en-US" altLang="ja-JP" sz="2700" dirty="0" smtClean="0"/>
              <a:t>(June, 2014)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195736" y="4939093"/>
            <a:ext cx="6377642" cy="23762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9856495"/>
              </p:ext>
            </p:extLst>
          </p:nvPr>
        </p:nvGraphicFramePr>
        <p:xfrm>
          <a:off x="1475656" y="2564905"/>
          <a:ext cx="7560839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テキスト ボックス 8"/>
          <p:cNvSpPr txBox="1"/>
          <p:nvPr/>
        </p:nvSpPr>
        <p:spPr>
          <a:xfrm rot="16200000">
            <a:off x="279273" y="4317605"/>
            <a:ext cx="2517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400" dirty="0" smtClean="0"/>
              <a:t>Surface Resistivity[M</a:t>
            </a:r>
            <a:r>
              <a:rPr lang="el-GR" altLang="en-US" sz="1400" dirty="0" smtClean="0"/>
              <a:t>Ω/</a:t>
            </a:r>
            <a:r>
              <a:rPr lang="en-US" altLang="en-US" sz="1400" dirty="0" smtClean="0"/>
              <a:t>sq.]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545636" y="6021288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Thickness</a:t>
            </a:r>
            <a:r>
              <a:rPr kumimoji="1" lang="en-US" altLang="ja-JP" sz="1400" dirty="0" smtClean="0"/>
              <a:t> [</a:t>
            </a:r>
            <a:r>
              <a:rPr lang="en-US" altLang="ja-JP" sz="1400" dirty="0"/>
              <a:t>Ǻ</a:t>
            </a:r>
            <a:r>
              <a:rPr kumimoji="1" lang="en-US" altLang="ja-JP" sz="1400" dirty="0" smtClean="0"/>
              <a:t>]</a:t>
            </a:r>
            <a:endParaRPr kumimoji="1" lang="ja-JP" altLang="en-US" sz="1400" dirty="0"/>
          </a:p>
        </p:txBody>
      </p:sp>
      <p:sp>
        <p:nvSpPr>
          <p:cNvPr id="11" name="正方形/長方形 10"/>
          <p:cNvSpPr/>
          <p:nvPr/>
        </p:nvSpPr>
        <p:spPr>
          <a:xfrm>
            <a:off x="4271973" y="2843643"/>
            <a:ext cx="274786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altLang="en-US" dirty="0"/>
              <a:t>Resistivity vs </a:t>
            </a:r>
            <a:r>
              <a:rPr lang="en-US" altLang="en-US" dirty="0" smtClean="0"/>
              <a:t>thickness</a:t>
            </a:r>
            <a:endParaRPr lang="en-US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79912" y="5517232"/>
            <a:ext cx="2279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</a:t>
            </a:r>
            <a:r>
              <a:rPr kumimoji="1" lang="en-US" altLang="ja-JP" sz="1400" baseline="-25000" dirty="0" smtClean="0"/>
              <a:t>2</a:t>
            </a:r>
            <a:r>
              <a:rPr kumimoji="1" lang="en-US" altLang="ja-JP" sz="1400" dirty="0" smtClean="0"/>
              <a:t> content in </a:t>
            </a:r>
            <a:r>
              <a:rPr kumimoji="1" lang="en-US" altLang="ja-JP" sz="1400" dirty="0" err="1" smtClean="0"/>
              <a:t>Ar</a:t>
            </a:r>
            <a:r>
              <a:rPr kumimoji="1" lang="en-US" altLang="ja-JP" sz="1400" dirty="0" smtClean="0"/>
              <a:t> is 3.2%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0063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23528" y="1349024"/>
            <a:ext cx="4186808" cy="3736160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3.2% N-doped with 700Ǻ thickness foil was tested.</a:t>
            </a:r>
            <a:endParaRPr kumimoji="1" lang="en-US" altLang="ja-JP" dirty="0" smtClean="0"/>
          </a:p>
          <a:p>
            <a:r>
              <a:rPr kumimoji="1" lang="en-US" altLang="ja-JP" dirty="0" smtClean="0"/>
              <a:t>Stability of the resistivity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It will be ok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~1% changing is observed in 4 days measurements, 4 days after sputtering).</a:t>
            </a:r>
          </a:p>
          <a:p>
            <a:pPr lvl="2"/>
            <a:r>
              <a:rPr lang="en-US" altLang="ja-JP" dirty="0" smtClean="0">
                <a:sym typeface="Wingdings" panose="05000000000000000000" pitchFamily="2" charset="2"/>
              </a:rPr>
              <a:t>It seems to be the balanced value.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We need more measurements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Stress of the foil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Very small, comparing with the thick carbon foil.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Mechanical and chemical tolerance check should be done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Same test as applying to thick(3600</a:t>
            </a:r>
            <a:r>
              <a:rPr lang="en-US" altLang="ja-JP" dirty="0" smtClean="0"/>
              <a:t>Ǻ)</a:t>
            </a:r>
            <a:r>
              <a:rPr lang="ja-JP" altLang="en-US" dirty="0" smtClean="0"/>
              <a:t> </a:t>
            </a:r>
            <a:r>
              <a:rPr lang="en-US" altLang="ja-JP" dirty="0" smtClean="0"/>
              <a:t>foil</a:t>
            </a:r>
          </a:p>
          <a:p>
            <a:pPr lvl="1"/>
            <a:endParaRPr lang="en-US" altLang="ja-JP" dirty="0" smtClean="0">
              <a:sym typeface="Wingdings" panose="05000000000000000000" pitchFamily="2" charset="2"/>
            </a:endParaRPr>
          </a:p>
          <a:p>
            <a:endParaRPr lang="en-US" altLang="ja-JP" dirty="0" smtClean="0">
              <a:sym typeface="Wingdings" panose="05000000000000000000" pitchFamily="2" charset="2"/>
            </a:endParaRPr>
          </a:p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13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Properties of N-doped carbon foil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08720"/>
            <a:ext cx="4756691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直線矢印コネクタ 7"/>
          <p:cNvCxnSpPr/>
          <p:nvPr/>
        </p:nvCxnSpPr>
        <p:spPr>
          <a:xfrm>
            <a:off x="5004048" y="3088705"/>
            <a:ext cx="3384376" cy="0"/>
          </a:xfrm>
          <a:prstGeom prst="straightConnector1">
            <a:avLst/>
          </a:prstGeom>
          <a:ln w="571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7040741" y="2791381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 days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716710" y="2681711"/>
            <a:ext cx="13035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33CC"/>
                </a:solidFill>
              </a:rPr>
              <a:t>Temperature</a:t>
            </a:r>
            <a:endParaRPr kumimoji="1" lang="ja-JP" altLang="en-US" sz="1400" b="1" dirty="0">
              <a:solidFill>
                <a:srgbClr val="FF33CC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88224" y="1412776"/>
            <a:ext cx="1766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002060"/>
                </a:solidFill>
              </a:rPr>
              <a:t>Surface resistivity</a:t>
            </a:r>
            <a:endParaRPr kumimoji="1" lang="ja-JP" altLang="en-US" sz="1400" b="1" dirty="0">
              <a:solidFill>
                <a:srgbClr val="002060"/>
              </a:solidFill>
            </a:endParaRPr>
          </a:p>
        </p:txBody>
      </p:sp>
      <p:grpSp>
        <p:nvGrpSpPr>
          <p:cNvPr id="16" name="グループ化 15"/>
          <p:cNvGrpSpPr/>
          <p:nvPr/>
        </p:nvGrpSpPr>
        <p:grpSpPr>
          <a:xfrm>
            <a:off x="7668344" y="2132856"/>
            <a:ext cx="558428" cy="333618"/>
            <a:chOff x="7668344" y="4149080"/>
            <a:chExt cx="558428" cy="333618"/>
          </a:xfrm>
        </p:grpSpPr>
        <p:cxnSp>
          <p:nvCxnSpPr>
            <p:cNvPr id="13" name="直線コネクタ 12"/>
            <p:cNvCxnSpPr/>
            <p:nvPr/>
          </p:nvCxnSpPr>
          <p:spPr>
            <a:xfrm>
              <a:off x="7740352" y="4149080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/>
            <p:cNvCxnSpPr/>
            <p:nvPr/>
          </p:nvCxnSpPr>
          <p:spPr>
            <a:xfrm>
              <a:off x="8172400" y="4149080"/>
              <a:ext cx="0" cy="28803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/>
          </p:nvSpPr>
          <p:spPr>
            <a:xfrm>
              <a:off x="7668344" y="4221088"/>
              <a:ext cx="5584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solidFill>
                    <a:schemeClr val="accent1"/>
                  </a:solidFill>
                </a:rPr>
                <a:t>AC off</a:t>
              </a:r>
              <a:endParaRPr kumimoji="1" lang="ja-JP" altLang="en-US" sz="1050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1027" name="Picture 3" descr="C:\Users\ochi\AppData\Local\Temp\VMwareDnD\ee1529e3\P10604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9690" y="4221088"/>
            <a:ext cx="2657068" cy="199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chi\AppData\Local\Temp\VMwareDnD\eb2165cd\P106043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62" b="22410"/>
          <a:stretch/>
        </p:blipFill>
        <p:spPr bwMode="auto">
          <a:xfrm>
            <a:off x="683568" y="4713468"/>
            <a:ext cx="3576664" cy="188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5269580" y="5661248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C:3600Ǻ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588224" y="4611548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C(N) :700Ǻ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153256" y="5845914"/>
            <a:ext cx="1160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C:3600Ǻ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627784" y="5845914"/>
            <a:ext cx="1409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C(N) :700Ǻ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70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The sputtering process is most time consuming.</a:t>
            </a:r>
          </a:p>
          <a:p>
            <a:pPr lvl="1"/>
            <a:r>
              <a:rPr lang="en-US" altLang="ja-JP" dirty="0" smtClean="0"/>
              <a:t>We need [sputtering time] + 1.5 hours (load and eject the materials, vacuuming etc.) for one batch.</a:t>
            </a:r>
          </a:p>
          <a:p>
            <a:pPr lvl="1"/>
            <a:r>
              <a:rPr lang="en-US" altLang="ja-JP" dirty="0" smtClean="0"/>
              <a:t>6 foils can be sputtered in one batch.</a:t>
            </a:r>
          </a:p>
          <a:p>
            <a:pPr lvl="1"/>
            <a:r>
              <a:rPr lang="en-US" altLang="ja-JP" dirty="0" smtClean="0"/>
              <a:t>For 2048 foils … 350 batch needed</a:t>
            </a:r>
          </a:p>
          <a:p>
            <a:r>
              <a:rPr lang="en-US" altLang="ja-JP" dirty="0" smtClean="0"/>
              <a:t>Estimation for production rate</a:t>
            </a:r>
          </a:p>
          <a:p>
            <a:pPr lvl="2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14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For ATLAS MM mass production</a:t>
            </a:r>
            <a:endParaRPr kumimoji="1"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0500322"/>
              </p:ext>
            </p:extLst>
          </p:nvPr>
        </p:nvGraphicFramePr>
        <p:xfrm>
          <a:off x="683568" y="4365104"/>
          <a:ext cx="8136906" cy="125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6151"/>
                <a:gridCol w="1356151"/>
                <a:gridCol w="1356151"/>
                <a:gridCol w="1356151"/>
                <a:gridCol w="1356151"/>
                <a:gridCol w="135615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Foil type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Time/batch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Batch/day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(day</a:t>
                      </a:r>
                      <a:r>
                        <a:rPr kumimoji="1" lang="en-US" altLang="ja-JP" sz="1400" baseline="0" dirty="0" smtClean="0"/>
                        <a:t> work)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Batch/day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(24h work)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Prod. period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(day work)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Prod. period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(24h work)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Thick carbon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4.5 hours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8.5 month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3.5 month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N-doped C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2.2 hours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4.3 month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0070C0"/>
                          </a:solidFill>
                        </a:rPr>
                        <a:t>2 month</a:t>
                      </a:r>
                      <a:endParaRPr kumimoji="1" lang="ja-JP" altLang="en-US" dirty="0">
                        <a:solidFill>
                          <a:srgbClr val="0070C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5917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Test, test and test</a:t>
            </a:r>
          </a:p>
          <a:p>
            <a:pPr lvl="1"/>
            <a:r>
              <a:rPr lang="en-US" altLang="ja-JP" dirty="0" smtClean="0"/>
              <a:t>Mechanical tolerance test</a:t>
            </a:r>
          </a:p>
          <a:p>
            <a:pPr lvl="2"/>
            <a:r>
              <a:rPr kumimoji="1" lang="en-US" altLang="ja-JP" dirty="0" smtClean="0"/>
              <a:t>Peeling test</a:t>
            </a:r>
          </a:p>
          <a:p>
            <a:pPr lvl="2"/>
            <a:r>
              <a:rPr lang="en-US" altLang="ja-JP" dirty="0" smtClean="0"/>
              <a:t>Bending test</a:t>
            </a:r>
          </a:p>
          <a:p>
            <a:pPr lvl="1"/>
            <a:r>
              <a:rPr kumimoji="1" lang="en-US" altLang="ja-JP" dirty="0" smtClean="0"/>
              <a:t>Chemical tolerance test</a:t>
            </a:r>
          </a:p>
          <a:p>
            <a:pPr lvl="2"/>
            <a:r>
              <a:rPr lang="en-US" altLang="ja-JP" dirty="0" smtClean="0"/>
              <a:t>Tolerance test for PCB related liquid</a:t>
            </a:r>
          </a:p>
          <a:p>
            <a:pPr lvl="3"/>
            <a:r>
              <a:rPr kumimoji="1" lang="en-US" altLang="ja-JP" dirty="0" smtClean="0"/>
              <a:t>Tomorrow, at </a:t>
            </a:r>
            <a:r>
              <a:rPr kumimoji="1" lang="en-US" altLang="ja-JP" dirty="0" err="1" smtClean="0"/>
              <a:t>Rui’s</a:t>
            </a:r>
            <a:r>
              <a:rPr kumimoji="1" lang="en-US" altLang="ja-JP" dirty="0" smtClean="0"/>
              <a:t> workshop</a:t>
            </a:r>
          </a:p>
          <a:p>
            <a:pPr lvl="1"/>
            <a:r>
              <a:rPr lang="en-US" altLang="ja-JP" dirty="0" smtClean="0"/>
              <a:t>Stability test</a:t>
            </a:r>
          </a:p>
          <a:p>
            <a:pPr lvl="2"/>
            <a:r>
              <a:rPr kumimoji="1" lang="en-US" altLang="ja-JP" dirty="0" smtClean="0"/>
              <a:t>Resistivity</a:t>
            </a:r>
          </a:p>
          <a:p>
            <a:pPr lvl="2"/>
            <a:r>
              <a:rPr lang="en-US" altLang="ja-JP" dirty="0" smtClean="0"/>
              <a:t>Migration</a:t>
            </a:r>
          </a:p>
          <a:p>
            <a:r>
              <a:rPr lang="en-US" altLang="ja-JP" dirty="0" smtClean="0"/>
              <a:t>Fine pattern making with Liftoff </a:t>
            </a:r>
            <a:r>
              <a:rPr kumimoji="1" lang="en-US" altLang="ja-JP" dirty="0" smtClean="0"/>
              <a:t> process</a:t>
            </a:r>
          </a:p>
          <a:p>
            <a:r>
              <a:rPr lang="en-US" altLang="ja-JP" dirty="0" smtClean="0"/>
              <a:t>This technique will be used in Module-0 for ATLAS NSW MM</a:t>
            </a:r>
          </a:p>
          <a:p>
            <a:pPr lvl="1"/>
            <a:r>
              <a:rPr kumimoji="1" lang="en-US" altLang="ja-JP" dirty="0" smtClean="0"/>
              <a:t>Also we will make small prototypes for aging test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15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Future prospects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90136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The new resistivity control technique for carbon sputtered foil is developed using </a:t>
            </a:r>
            <a:r>
              <a:rPr kumimoji="1" lang="en-US" altLang="ja-JP" dirty="0" smtClean="0">
                <a:solidFill>
                  <a:srgbClr val="FF0000"/>
                </a:solidFill>
              </a:rPr>
              <a:t>Nitrogen doping</a:t>
            </a:r>
          </a:p>
          <a:p>
            <a:r>
              <a:rPr lang="en-US" altLang="ja-JP" dirty="0" smtClean="0"/>
              <a:t>Very wide range of the surface resistivity is available between 50k</a:t>
            </a:r>
            <a:r>
              <a:rPr lang="el-GR" altLang="ja-JP" dirty="0" smtClean="0"/>
              <a:t>Ω</a:t>
            </a:r>
            <a:r>
              <a:rPr lang="en-US" altLang="ja-JP" dirty="0" smtClean="0"/>
              <a:t>/sq. and 4G</a:t>
            </a:r>
            <a:r>
              <a:rPr lang="el-GR" altLang="ja-JP" dirty="0" smtClean="0"/>
              <a:t>Ω</a:t>
            </a:r>
            <a:r>
              <a:rPr lang="en-US" altLang="ja-JP" dirty="0"/>
              <a:t>/sq</a:t>
            </a:r>
            <a:r>
              <a:rPr lang="en-US" altLang="ja-JP" dirty="0" smtClean="0"/>
              <a:t>., in our experience.</a:t>
            </a:r>
          </a:p>
          <a:p>
            <a:r>
              <a:rPr lang="en-US" altLang="ja-JP" dirty="0" smtClean="0"/>
              <a:t>The stability and tolerance test should be continued for N-doped carbon foil.</a:t>
            </a:r>
          </a:p>
          <a:p>
            <a:r>
              <a:rPr lang="en-US" altLang="ja-JP" dirty="0" smtClean="0"/>
              <a:t>N-doping technique is very promising for mass production process of ATLAS MM resistive foils.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16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976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179512" y="1625345"/>
            <a:ext cx="4032448" cy="2595743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Very fine structure (a few tens micro meter) can be formed using photo resist. (same as PCB)</a:t>
            </a:r>
          </a:p>
          <a:p>
            <a:r>
              <a:rPr lang="en-US" altLang="ja-JP" dirty="0" smtClean="0"/>
              <a:t>Surface resistivity can be controlled by sputtering material and their thickness</a:t>
            </a:r>
          </a:p>
          <a:p>
            <a:endParaRPr lang="en-US" altLang="ja-JP" dirty="0" smtClean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29" name="フッター プレースホルダ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A. Ochi,  RD51 Mini week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B82ED-759A-488C-8F9C-37F11B7873EF}" type="slidenum">
              <a:rPr kumimoji="1" lang="ja-JP" altLang="en-US" smtClean="0">
                <a:solidFill>
                  <a:prstClr val="black"/>
                </a:solidFill>
              </a:rPr>
              <a:pPr/>
              <a:t>2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Liftoff process using sputtering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5879596" y="2348880"/>
            <a:ext cx="2952328" cy="50405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031996" y="2132856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760188" y="2132856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71684" y="1268760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Photo resist</a:t>
            </a:r>
          </a:p>
          <a:p>
            <a:r>
              <a:rPr kumimoji="1" lang="en-US" altLang="ja-JP" sz="1200" dirty="0" smtClean="0"/>
              <a:t>(reverse pattern of </a:t>
            </a:r>
          </a:p>
          <a:p>
            <a:r>
              <a:rPr kumimoji="1" lang="en-US" altLang="ja-JP" sz="1200" dirty="0" smtClean="0"/>
              <a:t>surface strips)</a:t>
            </a:r>
            <a:endParaRPr kumimoji="1" lang="ja-JP" altLang="en-US" sz="1200" dirty="0"/>
          </a:p>
        </p:txBody>
      </p:sp>
      <p:cxnSp>
        <p:nvCxnSpPr>
          <p:cNvPr id="12" name="直線コネクタ 11"/>
          <p:cNvCxnSpPr/>
          <p:nvPr/>
        </p:nvCxnSpPr>
        <p:spPr>
          <a:xfrm flipH="1">
            <a:off x="6671684" y="1916832"/>
            <a:ext cx="36004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7751804" y="1916832"/>
            <a:ext cx="432048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5879596" y="4293096"/>
            <a:ext cx="2952328" cy="50405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031996" y="4077072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7760188" y="4077072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下矢印 19"/>
          <p:cNvSpPr/>
          <p:nvPr/>
        </p:nvSpPr>
        <p:spPr>
          <a:xfrm>
            <a:off x="5879596" y="3284984"/>
            <a:ext cx="2952328" cy="720080"/>
          </a:xfrm>
          <a:prstGeom prst="downArrow">
            <a:avLst>
              <a:gd name="adj1" fmla="val 57079"/>
              <a:gd name="adj2" fmla="val 50000"/>
            </a:avLst>
          </a:prstGeom>
          <a:solidFill>
            <a:srgbClr val="FFCC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Metal/Carbon sputtering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023612" y="4005064"/>
            <a:ext cx="927720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7751804" y="4005064"/>
            <a:ext cx="927720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959716" y="4221088"/>
            <a:ext cx="792088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5879596" y="4221088"/>
            <a:ext cx="144016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8687908" y="4221088"/>
            <a:ext cx="144016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5879596" y="5661248"/>
            <a:ext cx="2952328" cy="50405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6959716" y="5589240"/>
            <a:ext cx="792088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5879596" y="5589240"/>
            <a:ext cx="144016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8687908" y="5589240"/>
            <a:ext cx="144016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095620" y="5157192"/>
            <a:ext cx="2675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Developing the resists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067944" y="2204864"/>
            <a:ext cx="1667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@PCB company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Laytech</a:t>
            </a:r>
            <a:r>
              <a:rPr lang="en-US" altLang="ja-JP" dirty="0" smtClean="0"/>
              <a:t> inc.)</a:t>
            </a:r>
            <a:endParaRPr kumimoji="1" lang="ja-JP" altLang="en-US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079396" y="3861048"/>
            <a:ext cx="17129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@Sputtering</a:t>
            </a:r>
          </a:p>
          <a:p>
            <a:r>
              <a:rPr kumimoji="1" lang="en-US" altLang="ja-JP" dirty="0" smtClean="0"/>
              <a:t> company</a:t>
            </a:r>
          </a:p>
          <a:p>
            <a:r>
              <a:rPr lang="en-US" altLang="ja-JP" dirty="0" smtClean="0"/>
              <a:t>(Be-Sputter inc.)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067944" y="5589240"/>
            <a:ext cx="16676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@PCB company</a:t>
            </a:r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Laytech</a:t>
            </a:r>
            <a:r>
              <a:rPr lang="en-US" altLang="ja-JP" dirty="0" smtClean="0"/>
              <a:t> inc.)</a:t>
            </a:r>
            <a:endParaRPr kumimoji="1" lang="ja-JP" altLang="en-US" dirty="0"/>
          </a:p>
        </p:txBody>
      </p:sp>
      <p:pic>
        <p:nvPicPr>
          <p:cNvPr id="1026" name="Picture 2" descr="C:\Users\ochi\AppData\Local\Temp\VMwareDnD\b84c831b\Sputtering.gif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18873"/>
            <a:ext cx="3960440" cy="230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66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1152060"/>
            <a:ext cx="4834880" cy="3069028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 smtClean="0"/>
              <a:t>June, 2013 – bulk MM</a:t>
            </a:r>
          </a:p>
          <a:p>
            <a:pPr lvl="1"/>
            <a:r>
              <a:rPr lang="en-US" altLang="ja-JP" dirty="0"/>
              <a:t>Surface resistivity: </a:t>
            </a:r>
            <a:r>
              <a:rPr lang="en-US" altLang="ja-JP" dirty="0" smtClean="0"/>
              <a:t>10M</a:t>
            </a:r>
            <a:r>
              <a:rPr lang="el-GR" altLang="ja-JP" dirty="0" smtClean="0"/>
              <a:t>Ω</a:t>
            </a:r>
            <a:r>
              <a:rPr lang="en-US" altLang="ja-JP" dirty="0"/>
              <a:t>/sq.</a:t>
            </a:r>
          </a:p>
          <a:p>
            <a:pPr lvl="2"/>
            <a:r>
              <a:rPr lang="en-US" altLang="ja-JP" dirty="0"/>
              <a:t>With </a:t>
            </a:r>
            <a:r>
              <a:rPr lang="en-US" altLang="ja-JP" dirty="0" smtClean="0"/>
              <a:t>300Ǻ carbon + 50Ǻ W</a:t>
            </a:r>
            <a:endParaRPr kumimoji="1" lang="en-US" altLang="ja-JP" dirty="0" smtClean="0"/>
          </a:p>
          <a:p>
            <a:r>
              <a:rPr lang="en-US" altLang="ja-JP" dirty="0" smtClean="0"/>
              <a:t>November, 2013 – floating mesh</a:t>
            </a:r>
          </a:p>
          <a:p>
            <a:pPr lvl="1"/>
            <a:r>
              <a:rPr lang="en-US" altLang="ja-JP" dirty="0"/>
              <a:t>Surface resistivity: 500k</a:t>
            </a:r>
            <a:r>
              <a:rPr lang="el-GR" altLang="ja-JP" dirty="0"/>
              <a:t>Ω</a:t>
            </a:r>
            <a:r>
              <a:rPr lang="en-US" altLang="ja-JP" dirty="0"/>
              <a:t>/sq.</a:t>
            </a:r>
          </a:p>
          <a:p>
            <a:pPr lvl="2"/>
            <a:r>
              <a:rPr lang="en-US" altLang="ja-JP" dirty="0"/>
              <a:t>With 3600Ǻ </a:t>
            </a:r>
            <a:r>
              <a:rPr lang="en-US" altLang="ja-JP" dirty="0" smtClean="0"/>
              <a:t>carbon</a:t>
            </a:r>
            <a:endParaRPr kumimoji="1" lang="en-US" altLang="ja-JP" dirty="0" smtClean="0"/>
          </a:p>
          <a:p>
            <a:r>
              <a:rPr kumimoji="1" lang="en-US" altLang="ja-JP" dirty="0" smtClean="0"/>
              <a:t>The readout board consists of</a:t>
            </a:r>
          </a:p>
          <a:p>
            <a:pPr lvl="2"/>
            <a:r>
              <a:rPr lang="en-US" altLang="ja-JP" dirty="0" smtClean="0"/>
              <a:t>Readout strips (Rigid PCB).</a:t>
            </a:r>
          </a:p>
          <a:p>
            <a:pPr lvl="2"/>
            <a:r>
              <a:rPr lang="en-US" altLang="ja-JP" dirty="0" smtClean="0"/>
              <a:t>Resistive strip foil (Polyimide film).</a:t>
            </a:r>
          </a:p>
          <a:p>
            <a:pPr lvl="1"/>
            <a:r>
              <a:rPr lang="en-US" altLang="ja-JP" dirty="0"/>
              <a:t>Fine strip pitch of 200 </a:t>
            </a:r>
            <a:r>
              <a:rPr lang="en-US" altLang="ja-JP" dirty="0" err="1"/>
              <a:t>μm</a:t>
            </a:r>
            <a:r>
              <a:rPr lang="en-US" altLang="ja-JP" dirty="0"/>
              <a:t> is formed on 25μm polyimide foil.</a:t>
            </a:r>
          </a:p>
          <a:p>
            <a:pPr lvl="1"/>
            <a:r>
              <a:rPr lang="en-US" altLang="ja-JP" dirty="0" smtClean="0"/>
              <a:t>Substrate thickness </a:t>
            </a:r>
            <a:r>
              <a:rPr lang="en-US" altLang="ja-JP" dirty="0"/>
              <a:t>:</a:t>
            </a:r>
            <a:r>
              <a:rPr lang="en-US" altLang="ja-JP" dirty="0" smtClean="0"/>
              <a:t> 60 </a:t>
            </a:r>
            <a:r>
              <a:rPr lang="el-GR" altLang="ja-JP" dirty="0" smtClean="0"/>
              <a:t>μ</a:t>
            </a:r>
            <a:r>
              <a:rPr lang="en-US" altLang="ja-JP" dirty="0" smtClean="0"/>
              <a:t>m.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3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Prototype of small </a:t>
            </a:r>
            <a:r>
              <a:rPr lang="en-US" altLang="ja-JP" dirty="0" err="1" smtClean="0"/>
              <a:t>MicroMEGAS</a:t>
            </a:r>
            <a:endParaRPr kumimoji="1" lang="ja-JP" altLang="en-US" dirty="0"/>
          </a:p>
        </p:txBody>
      </p:sp>
      <p:pic>
        <p:nvPicPr>
          <p:cNvPr id="7" name="Picture 2" descr="D:\ochi\Pictures\upic\mmpic\P1040983.JPG"/>
          <p:cNvPicPr>
            <a:picLocks noChangeAspect="1" noChangeArrowheads="1"/>
          </p:cNvPicPr>
          <p:nvPr/>
        </p:nvPicPr>
        <p:blipFill>
          <a:blip r:embed="rId2" cstate="print"/>
          <a:srcRect t="16538"/>
          <a:stretch>
            <a:fillRect/>
          </a:stretch>
        </p:blipFill>
        <p:spPr bwMode="auto">
          <a:xfrm>
            <a:off x="4860032" y="4005064"/>
            <a:ext cx="4064000" cy="2543944"/>
          </a:xfrm>
          <a:prstGeom prst="rect">
            <a:avLst/>
          </a:prstGeom>
          <a:noFill/>
        </p:spPr>
      </p:pic>
      <p:sp>
        <p:nvSpPr>
          <p:cNvPr id="8" name="正方形/長方形 7"/>
          <p:cNvSpPr/>
          <p:nvPr/>
        </p:nvSpPr>
        <p:spPr>
          <a:xfrm>
            <a:off x="827956" y="4653136"/>
            <a:ext cx="2952328" cy="288032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C00000"/>
                </a:solidFill>
              </a:rPr>
              <a:t>Flexible foil</a:t>
            </a:r>
            <a:r>
              <a:rPr kumimoji="1" lang="en-US" altLang="ja-JP" dirty="0" smtClean="0">
                <a:solidFill>
                  <a:srgbClr val="C00000"/>
                </a:solidFill>
              </a:rPr>
              <a:t>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476028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827956" y="4581128"/>
            <a:ext cx="14401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3636268" y="4581128"/>
            <a:ext cx="14401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196108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2916188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838406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104094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558486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278566" y="4581128"/>
            <a:ext cx="261906" cy="72008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1161870" y="5733256"/>
            <a:ext cx="504056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1881950" y="5733256"/>
            <a:ext cx="504056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602030" y="5733256"/>
            <a:ext cx="504056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347016" y="5733256"/>
            <a:ext cx="432048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826736" y="5733256"/>
            <a:ext cx="144016" cy="144016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827584" y="5877272"/>
            <a:ext cx="2952328" cy="72008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Rigid PCB </a:t>
            </a:r>
            <a:r>
              <a:rPr kumimoji="1" lang="en-US" altLang="ja-JP" dirty="0" smtClean="0">
                <a:solidFill>
                  <a:schemeClr val="tx1"/>
                </a:solidFill>
              </a:rPr>
              <a:t>(epoxy)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4" name="下矢印 23"/>
          <p:cNvSpPr/>
          <p:nvPr/>
        </p:nvSpPr>
        <p:spPr>
          <a:xfrm>
            <a:off x="2313998" y="5373216"/>
            <a:ext cx="129614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/>
          <p:cNvCxnSpPr>
            <a:stCxn id="15" idx="0"/>
          </p:cNvCxnSpPr>
          <p:nvPr/>
        </p:nvCxnSpPr>
        <p:spPr>
          <a:xfrm flipV="1">
            <a:off x="1235047" y="4437112"/>
            <a:ext cx="286863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395536" y="4221088"/>
            <a:ext cx="2492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Resistive strips (sputtered)</a:t>
            </a:r>
            <a:endParaRPr kumimoji="1" lang="ja-JP" altLang="en-US" sz="1400" dirty="0"/>
          </a:p>
        </p:txBody>
      </p:sp>
      <p:cxnSp>
        <p:nvCxnSpPr>
          <p:cNvPr id="27" name="直線コネクタ 26"/>
          <p:cNvCxnSpPr>
            <a:stCxn id="9" idx="0"/>
          </p:cNvCxnSpPr>
          <p:nvPr/>
        </p:nvCxnSpPr>
        <p:spPr>
          <a:xfrm flipV="1">
            <a:off x="1606981" y="4437112"/>
            <a:ext cx="202961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14" idx="0"/>
          </p:cNvCxnSpPr>
          <p:nvPr/>
        </p:nvCxnSpPr>
        <p:spPr>
          <a:xfrm flipV="1">
            <a:off x="1969359" y="4437112"/>
            <a:ext cx="12861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12" idx="0"/>
          </p:cNvCxnSpPr>
          <p:nvPr/>
        </p:nvCxnSpPr>
        <p:spPr>
          <a:xfrm flipV="1">
            <a:off x="2327061" y="4437112"/>
            <a:ext cx="5894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>
            <a:stCxn id="16" idx="0"/>
          </p:cNvCxnSpPr>
          <p:nvPr/>
        </p:nvCxnSpPr>
        <p:spPr>
          <a:xfrm flipH="1" flipV="1">
            <a:off x="2602030" y="4437112"/>
            <a:ext cx="87409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>
            <a:stCxn id="13" idx="0"/>
          </p:cNvCxnSpPr>
          <p:nvPr/>
        </p:nvCxnSpPr>
        <p:spPr>
          <a:xfrm flipH="1" flipV="1">
            <a:off x="2890062" y="4437112"/>
            <a:ext cx="157079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>
            <a:stCxn id="17" idx="0"/>
          </p:cNvCxnSpPr>
          <p:nvPr/>
        </p:nvCxnSpPr>
        <p:spPr>
          <a:xfrm flipH="1" flipV="1">
            <a:off x="3178094" y="4437112"/>
            <a:ext cx="23142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/>
          <p:cNvSpPr txBox="1"/>
          <p:nvPr/>
        </p:nvSpPr>
        <p:spPr>
          <a:xfrm>
            <a:off x="610712" y="5291916"/>
            <a:ext cx="14430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Readout strips</a:t>
            </a:r>
            <a:endParaRPr kumimoji="1" lang="ja-JP" altLang="en-US" sz="1400" dirty="0"/>
          </a:p>
        </p:txBody>
      </p:sp>
      <p:cxnSp>
        <p:nvCxnSpPr>
          <p:cNvPr id="34" name="直線コネクタ 33"/>
          <p:cNvCxnSpPr>
            <a:stCxn id="18" idx="0"/>
          </p:cNvCxnSpPr>
          <p:nvPr/>
        </p:nvCxnSpPr>
        <p:spPr>
          <a:xfrm flipH="1" flipV="1">
            <a:off x="1353132" y="5661248"/>
            <a:ext cx="6076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>
            <a:stCxn id="19" idx="0"/>
          </p:cNvCxnSpPr>
          <p:nvPr/>
        </p:nvCxnSpPr>
        <p:spPr>
          <a:xfrm flipH="1" flipV="1">
            <a:off x="1881950" y="5589240"/>
            <a:ext cx="252028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>
            <a:stCxn id="20" idx="0"/>
          </p:cNvCxnSpPr>
          <p:nvPr/>
        </p:nvCxnSpPr>
        <p:spPr>
          <a:xfrm flipH="1" flipV="1">
            <a:off x="2097974" y="5517232"/>
            <a:ext cx="75608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正方形/長方形 36"/>
          <p:cNvSpPr/>
          <p:nvPr/>
        </p:nvSpPr>
        <p:spPr>
          <a:xfrm>
            <a:off x="827584" y="5013176"/>
            <a:ext cx="2952328" cy="288032"/>
          </a:xfrm>
          <a:prstGeom prst="rect">
            <a:avLst/>
          </a:prstGeom>
          <a:solidFill>
            <a:srgbClr val="FFC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C00000"/>
                </a:solidFill>
              </a:rPr>
              <a:t>Bonding film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3203848" y="4149080"/>
            <a:ext cx="432048" cy="432048"/>
          </a:xfrm>
          <a:prstGeom prst="rect">
            <a:avLst/>
          </a:prstGeom>
          <a:solidFill>
            <a:srgbClr val="00B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コネクタ 38"/>
          <p:cNvCxnSpPr/>
          <p:nvPr/>
        </p:nvCxnSpPr>
        <p:spPr>
          <a:xfrm>
            <a:off x="755576" y="4149080"/>
            <a:ext cx="2952328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74775" y="4009561"/>
            <a:ext cx="6415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Mesh</a:t>
            </a:r>
            <a:endParaRPr kumimoji="1" lang="ja-JP" altLang="en-US" sz="14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131840" y="4221088"/>
            <a:ext cx="611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Pillar</a:t>
            </a:r>
            <a:endParaRPr kumimoji="1" lang="ja-JP" altLang="en-US" sz="1400" dirty="0"/>
          </a:p>
        </p:txBody>
      </p:sp>
      <p:cxnSp>
        <p:nvCxnSpPr>
          <p:cNvPr id="43" name="直線矢印コネクタ 42"/>
          <p:cNvCxnSpPr>
            <a:stCxn id="23" idx="3"/>
          </p:cNvCxnSpPr>
          <p:nvPr/>
        </p:nvCxnSpPr>
        <p:spPr>
          <a:xfrm flipV="1">
            <a:off x="3779912" y="5877272"/>
            <a:ext cx="1224136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/>
          <p:nvPr/>
        </p:nvCxnSpPr>
        <p:spPr>
          <a:xfrm flipV="1">
            <a:off x="3707904" y="5373216"/>
            <a:ext cx="1296144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>
            <a:off x="3707904" y="5157192"/>
            <a:ext cx="2016224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/>
          <p:nvPr/>
        </p:nvCxnSpPr>
        <p:spPr>
          <a:xfrm>
            <a:off x="3599892" y="4797152"/>
            <a:ext cx="2124236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3563888" y="4509120"/>
            <a:ext cx="2592288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3563888" y="4149080"/>
            <a:ext cx="3168352" cy="5040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277306" y="4686116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25</a:t>
            </a:r>
            <a:r>
              <a:rPr kumimoji="1" lang="el-GR" altLang="ja-JP" sz="1200" dirty="0" smtClean="0"/>
              <a:t>μ</a:t>
            </a:r>
            <a:r>
              <a:rPr kumimoji="1" lang="en-US" altLang="ja-JP" sz="1200" dirty="0" smtClean="0"/>
              <a:t>m</a:t>
            </a:r>
            <a:endParaRPr kumimoji="1" lang="ja-JP" altLang="en-US" sz="12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61821" y="5065439"/>
            <a:ext cx="6222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/>
              <a:t>3</a:t>
            </a:r>
            <a:r>
              <a:rPr kumimoji="1" lang="en-US" altLang="ja-JP" sz="1200" dirty="0" smtClean="0"/>
              <a:t>5</a:t>
            </a:r>
            <a:r>
              <a:rPr kumimoji="1" lang="el-GR" altLang="ja-JP" sz="1200" dirty="0" smtClean="0"/>
              <a:t>μ</a:t>
            </a:r>
            <a:r>
              <a:rPr kumimoji="1" lang="en-US" altLang="ja-JP" sz="1200" dirty="0" smtClean="0"/>
              <a:t>m</a:t>
            </a:r>
            <a:endParaRPr kumimoji="1" lang="ja-JP" altLang="en-US" sz="1200" dirty="0"/>
          </a:p>
        </p:txBody>
      </p:sp>
      <p:pic>
        <p:nvPicPr>
          <p:cNvPr id="51" name="Picture 2" descr="D:\ochi\Pictures\upic\mm_sputter\mm_spt_test2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032" y="1152061"/>
            <a:ext cx="3810000" cy="2857500"/>
          </a:xfrm>
          <a:prstGeom prst="rect">
            <a:avLst/>
          </a:prstGeom>
          <a:noFill/>
        </p:spPr>
      </p:pic>
      <p:sp>
        <p:nvSpPr>
          <p:cNvPr id="52" name="正方形/長方形 51"/>
          <p:cNvSpPr/>
          <p:nvPr/>
        </p:nvSpPr>
        <p:spPr>
          <a:xfrm>
            <a:off x="7019032" y="1772816"/>
            <a:ext cx="2017464" cy="720080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sz="1200" dirty="0">
              <a:solidFill>
                <a:srgbClr val="C00000"/>
              </a:solidFill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7019032" y="1196752"/>
            <a:ext cx="2017464" cy="36004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bg1"/>
                </a:solidFill>
              </a:rPr>
              <a:t>Carbon</a:t>
            </a:r>
            <a:r>
              <a:rPr kumimoji="1" lang="en-US" altLang="ja-JP" sz="1400" dirty="0" smtClean="0">
                <a:solidFill>
                  <a:schemeClr val="bg1"/>
                </a:solidFill>
              </a:rPr>
              <a:t> (300-600Å)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  <p:sp>
        <p:nvSpPr>
          <p:cNvPr id="54" name="正方形/長方形 53"/>
          <p:cNvSpPr/>
          <p:nvPr/>
        </p:nvSpPr>
        <p:spPr>
          <a:xfrm>
            <a:off x="7019032" y="1556792"/>
            <a:ext cx="2017464" cy="216024"/>
          </a:xfrm>
          <a:prstGeom prst="rect">
            <a:avLst/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>
                <a:solidFill>
                  <a:schemeClr val="bg1"/>
                </a:solidFill>
              </a:rPr>
              <a:t>Tungsten (10-50Å)</a:t>
            </a:r>
            <a:endParaRPr kumimoji="1" lang="ja-JP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5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19/06/2014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A. Ochi,  RD51 Mini week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80A6-B2AB-4E65-BBED-4CC7C8D7B5E1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pic>
        <p:nvPicPr>
          <p:cNvPr id="2050" name="Picture 2" descr="C:\Users\ochi\AppData\Local\Temp\VMwareDnD\a0cdf595\P10508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5328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Large resistive strip foil for MSW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1115616" y="1412776"/>
            <a:ext cx="6264696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4032429" y="1259468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866.4mm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899592" y="1772816"/>
            <a:ext cx="0" cy="3528392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975539" y="3798560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425.3</a:t>
            </a:r>
            <a:r>
              <a:rPr kumimoji="1" lang="en-US" altLang="ja-JP" dirty="0" smtClean="0"/>
              <a:t>mm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380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19/06/2014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A. Ochi,  RD51 Mini week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580A6-B2AB-4E65-BBED-4CC7C8D7B5E1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3074" name="Picture 2" descr="C:\Users\ochi\AppData\Local\Temp\VMwareDnD\bde09100\P105089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31241" r="498" b="3883"/>
          <a:stretch/>
        </p:blipFill>
        <p:spPr bwMode="auto">
          <a:xfrm>
            <a:off x="323528" y="116632"/>
            <a:ext cx="6501364" cy="6390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Enlarged picture of </a:t>
            </a:r>
            <a:br>
              <a:rPr lang="en-US" altLang="ja-JP" dirty="0" smtClean="0">
                <a:solidFill>
                  <a:schemeClr val="tx1"/>
                </a:solidFill>
              </a:rPr>
            </a:br>
            <a:r>
              <a:rPr lang="en-US" altLang="ja-JP" dirty="0" smtClean="0">
                <a:solidFill>
                  <a:schemeClr val="tx1"/>
                </a:solidFill>
              </a:rPr>
              <a:t>resistive strip foil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2339752" y="2492896"/>
            <a:ext cx="1872208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2771800" y="2060848"/>
            <a:ext cx="1244251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10 mm</a:t>
            </a:r>
            <a:endParaRPr kumimoji="1" lang="ja-JP" altLang="en-US" sz="2400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5580112" y="2060848"/>
            <a:ext cx="3240360" cy="4320480"/>
            <a:chOff x="1331640" y="1844824"/>
            <a:chExt cx="3240360" cy="4320480"/>
          </a:xfrm>
        </p:grpSpPr>
        <p:pic>
          <p:nvPicPr>
            <p:cNvPr id="10" name="Picture 2" descr="\\133.30.116.91\Users\ochi\Documents\megas\largesize\mm_l1_04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791580" y="2384884"/>
              <a:ext cx="4320480" cy="32403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1" name="直線矢印コネクタ 10"/>
            <p:cNvCxnSpPr/>
            <p:nvPr/>
          </p:nvCxnSpPr>
          <p:spPr>
            <a:xfrm flipV="1">
              <a:off x="3347864" y="3789040"/>
              <a:ext cx="36004" cy="1224136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3347864" y="4221088"/>
              <a:ext cx="83388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1 mm</a:t>
              </a:r>
              <a:endParaRPr kumimoji="1" lang="ja-JP" altLang="en-US" dirty="0"/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V="1">
              <a:off x="3203848" y="3111804"/>
              <a:ext cx="0" cy="424636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3242666" y="3177544"/>
              <a:ext cx="105349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0.3</a:t>
              </a:r>
              <a:r>
                <a:rPr kumimoji="1" lang="en-US" altLang="ja-JP" dirty="0" smtClean="0"/>
                <a:t> mm</a:t>
              </a:r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7735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1158366" y="5733256"/>
            <a:ext cx="3113922" cy="23762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4121170"/>
              </p:ext>
            </p:extLst>
          </p:nvPr>
        </p:nvGraphicFramePr>
        <p:xfrm>
          <a:off x="594860" y="3738492"/>
          <a:ext cx="3977140" cy="2824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8714" y="3933056"/>
            <a:ext cx="352975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2520280"/>
          </a:xfrm>
        </p:spPr>
        <p:txBody>
          <a:bodyPr numCol="2">
            <a:normAutofit fontScale="70000" lnSpcReduction="20000"/>
          </a:bodyPr>
          <a:lstStyle/>
          <a:p>
            <a:r>
              <a:rPr kumimoji="1" lang="en-US" altLang="ja-JP" dirty="0" smtClean="0"/>
              <a:t>Resistivity dependence on carbon thickness</a:t>
            </a:r>
          </a:p>
          <a:p>
            <a:pPr lvl="1"/>
            <a:r>
              <a:rPr lang="en-US" altLang="ja-JP" dirty="0" smtClean="0"/>
              <a:t>300Ǻ </a:t>
            </a:r>
            <a:r>
              <a:rPr lang="en-US" altLang="ja-JP" dirty="0" smtClean="0">
                <a:sym typeface="Wingdings" panose="05000000000000000000" pitchFamily="2" charset="2"/>
              </a:rPr>
              <a:t> 2G</a:t>
            </a:r>
            <a:r>
              <a:rPr lang="el-GR" altLang="ja-JP" dirty="0"/>
              <a:t>Ω</a:t>
            </a:r>
            <a:r>
              <a:rPr lang="en-US" altLang="ja-JP" dirty="0"/>
              <a:t>/sq.</a:t>
            </a:r>
          </a:p>
          <a:p>
            <a:pPr lvl="1"/>
            <a:r>
              <a:rPr kumimoji="1" lang="en-US" altLang="ja-JP" dirty="0" smtClean="0"/>
              <a:t>3600</a:t>
            </a:r>
            <a:r>
              <a:rPr lang="en-US" altLang="ja-JP" dirty="0"/>
              <a:t>Ǻ </a:t>
            </a:r>
            <a:r>
              <a:rPr lang="en-US" altLang="ja-JP" dirty="0" smtClean="0">
                <a:sym typeface="Wingdings" panose="05000000000000000000" pitchFamily="2" charset="2"/>
              </a:rPr>
              <a:t> 500k</a:t>
            </a:r>
            <a:r>
              <a:rPr lang="el-GR" altLang="ja-JP" dirty="0" smtClean="0"/>
              <a:t>Ω</a:t>
            </a:r>
            <a:r>
              <a:rPr lang="en-US" altLang="ja-JP" dirty="0" smtClean="0"/>
              <a:t>/sq.</a:t>
            </a:r>
          </a:p>
          <a:p>
            <a:pPr lvl="1"/>
            <a:r>
              <a:rPr lang="en-US" altLang="ja-JP" dirty="0" smtClean="0"/>
              <a:t>Conductivity is not proportional to the thickness (t &lt; 1000Ǻ)</a:t>
            </a:r>
          </a:p>
          <a:p>
            <a:pPr lvl="1"/>
            <a:r>
              <a:rPr lang="en-US" altLang="ja-JP" dirty="0" smtClean="0"/>
              <a:t>At t &gt;</a:t>
            </a:r>
            <a:r>
              <a:rPr kumimoji="1" lang="en-US" altLang="ja-JP" dirty="0" smtClean="0"/>
              <a:t> 1000</a:t>
            </a:r>
            <a:r>
              <a:rPr lang="en-US" altLang="ja-JP" dirty="0" smtClean="0"/>
              <a:t>Ǻ, good reproducibility found</a:t>
            </a:r>
            <a:endParaRPr kumimoji="1" lang="en-US" altLang="ja-JP" dirty="0" smtClean="0"/>
          </a:p>
          <a:p>
            <a:r>
              <a:rPr lang="en-US" altLang="ja-JP" dirty="0" smtClean="0"/>
              <a:t>No time variation founds after several days from sputtering</a:t>
            </a:r>
          </a:p>
          <a:p>
            <a:r>
              <a:rPr lang="en-US" altLang="ja-JP" dirty="0" smtClean="0"/>
              <a:t>However, </a:t>
            </a:r>
            <a:r>
              <a:rPr lang="en-US" altLang="ja-JP" dirty="0" smtClean="0">
                <a:solidFill>
                  <a:srgbClr val="FF0000"/>
                </a:solidFill>
              </a:rPr>
              <a:t>deposition rate is very slow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500-600Ǻ / hours are maximum rate in industrial chamber.</a:t>
            </a:r>
            <a:endParaRPr lang="en-US" altLang="ja-JP" dirty="0"/>
          </a:p>
          <a:p>
            <a:pPr lvl="1"/>
            <a:r>
              <a:rPr lang="en-US" altLang="ja-JP" dirty="0" smtClean="0"/>
              <a:t>For ATLAS MM, 3600Ǻ = 6hours are needed!!</a:t>
            </a:r>
          </a:p>
          <a:p>
            <a:pPr lvl="1"/>
            <a:r>
              <a:rPr lang="en-US" altLang="ja-JP" dirty="0" smtClean="0"/>
              <a:t>The MSW foils were made by this longtime sputtering.</a:t>
            </a:r>
          </a:p>
          <a:p>
            <a:pPr lvl="1"/>
            <a:r>
              <a:rPr lang="en-US" altLang="ja-JP" dirty="0" smtClean="0"/>
              <a:t>But </a:t>
            </a:r>
            <a:r>
              <a:rPr lang="en-US" altLang="ja-JP" b="1" dirty="0" smtClean="0">
                <a:solidFill>
                  <a:srgbClr val="FF0000"/>
                </a:solidFill>
              </a:rPr>
              <a:t>we need faster way for mass production</a:t>
            </a:r>
            <a:r>
              <a:rPr lang="en-US" altLang="ja-JP" dirty="0" smtClean="0"/>
              <a:t>.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6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Resistivity and it’s stability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7092280" y="4355298"/>
            <a:ext cx="1440160" cy="540060"/>
          </a:xfrm>
          <a:prstGeom prst="rect">
            <a:avLst/>
          </a:prstGeom>
          <a:solidFill>
            <a:srgbClr val="FFFF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sz="900" dirty="0">
              <a:solidFill>
                <a:srgbClr val="C00000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092280" y="3995258"/>
            <a:ext cx="1440160" cy="36004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00" dirty="0" smtClean="0">
                <a:solidFill>
                  <a:schemeClr val="bg1"/>
                </a:solidFill>
              </a:rPr>
              <a:t>Carbon</a:t>
            </a:r>
            <a:r>
              <a:rPr kumimoji="1" lang="en-US" altLang="ja-JP" sz="1000" dirty="0" smtClean="0">
                <a:solidFill>
                  <a:schemeClr val="bg1"/>
                </a:solidFill>
              </a:rPr>
              <a:t> (3600Å)</a:t>
            </a:r>
            <a:endParaRPr kumimoji="1" lang="ja-JP" altLang="en-US" sz="900" dirty="0">
              <a:solidFill>
                <a:schemeClr val="bg1"/>
              </a:solidFill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5754160" y="5458606"/>
            <a:ext cx="1224136" cy="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442292" y="5538718"/>
            <a:ext cx="26581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No time variation founds</a:t>
            </a:r>
            <a:endParaRPr kumimoji="1" lang="ja-JP" altLang="en-US" sz="1600" dirty="0"/>
          </a:p>
        </p:txBody>
      </p:sp>
      <p:sp>
        <p:nvSpPr>
          <p:cNvPr id="22" name="テキスト ボックス 21"/>
          <p:cNvSpPr txBox="1"/>
          <p:nvPr/>
        </p:nvSpPr>
        <p:spPr>
          <a:xfrm rot="1639705">
            <a:off x="2201062" y="4643966"/>
            <a:ext cx="1297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Preliminary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339752" y="6093296"/>
            <a:ext cx="2255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Cupper thickness</a:t>
            </a:r>
            <a:r>
              <a:rPr kumimoji="1" lang="en-US" altLang="ja-JP" sz="1600" dirty="0" smtClean="0"/>
              <a:t> [Ǻ]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107324" y="6301045"/>
            <a:ext cx="425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/>
              <a:t>day</a:t>
            </a:r>
            <a:endParaRPr kumimoji="1" lang="ja-JP" altLang="en-US" sz="1100" dirty="0"/>
          </a:p>
        </p:txBody>
      </p:sp>
      <p:sp>
        <p:nvSpPr>
          <p:cNvPr id="14" name="テキスト ボックス 13"/>
          <p:cNvSpPr txBox="1"/>
          <p:nvPr/>
        </p:nvSpPr>
        <p:spPr>
          <a:xfrm rot="16200000">
            <a:off x="-947809" y="4821960"/>
            <a:ext cx="29241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Surface Resistivity [M</a:t>
            </a:r>
            <a:r>
              <a:rPr kumimoji="1" lang="el-GR" altLang="ja-JP" sz="1600" dirty="0" smtClean="0"/>
              <a:t>Ω</a:t>
            </a:r>
            <a:r>
              <a:rPr kumimoji="1" lang="en-US" altLang="ja-JP" sz="1600" dirty="0" smtClean="0"/>
              <a:t>/sq.]</a:t>
            </a:r>
            <a:endParaRPr kumimoji="1" lang="ja-JP" altLang="en-US" sz="16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248615" y="5733256"/>
            <a:ext cx="1936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C00000"/>
                </a:solidFill>
              </a:rPr>
              <a:t>ATLAS MM requirement</a:t>
            </a:r>
            <a:endParaRPr kumimoji="1" lang="ja-JP" altLang="en-US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90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9"/>
            <a:ext cx="4228572" cy="4035904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The sputtering chamber (in Be-Sputter Co. Ltd,) has two target stations.</a:t>
            </a:r>
          </a:p>
          <a:p>
            <a:pPr lvl="1"/>
            <a:r>
              <a:rPr lang="en-US" altLang="ja-JP" dirty="0" smtClean="0"/>
              <a:t>Different target can be equipped, </a:t>
            </a:r>
            <a:br>
              <a:rPr lang="en-US" altLang="ja-JP" dirty="0" smtClean="0"/>
            </a:br>
            <a:r>
              <a:rPr lang="en-US" altLang="ja-JP" dirty="0" smtClean="0"/>
              <a:t>e.g. Carbon + Metal</a:t>
            </a:r>
          </a:p>
          <a:p>
            <a:pPr lvl="1"/>
            <a:r>
              <a:rPr lang="en-US" altLang="ja-JP" dirty="0" smtClean="0"/>
              <a:t>At the first time, we have tried the Carbon and Tungsten target.</a:t>
            </a:r>
          </a:p>
          <a:p>
            <a:pPr lvl="1"/>
            <a:r>
              <a:rPr lang="en-US" altLang="ja-JP" dirty="0"/>
              <a:t>W</a:t>
            </a:r>
            <a:r>
              <a:rPr lang="en-US" altLang="ja-JP" dirty="0" smtClean="0"/>
              <a:t> 50Ǻ + C 300Ǻ shows low resistivity (&lt;1M</a:t>
            </a:r>
            <a:r>
              <a:rPr lang="el-GR" altLang="ja-JP" dirty="0" smtClean="0"/>
              <a:t>Ω</a:t>
            </a:r>
            <a:r>
              <a:rPr lang="en-US" altLang="ja-JP" dirty="0" smtClean="0"/>
              <a:t>/sq.) with short ( ~ 30 min.) sputtering time.</a:t>
            </a:r>
          </a:p>
          <a:p>
            <a:pPr lvl="1"/>
            <a:r>
              <a:rPr lang="en-US" altLang="ja-JP" dirty="0" smtClean="0"/>
              <a:t>However, the resistivity is not stable, due to the oxidation of the metal.</a:t>
            </a:r>
          </a:p>
          <a:p>
            <a:r>
              <a:rPr lang="en-US" altLang="ja-JP" dirty="0" smtClean="0">
                <a:solidFill>
                  <a:srgbClr val="C00000"/>
                </a:solidFill>
              </a:rPr>
              <a:t>It is not good way for using (thin) metal to control the resistivity</a:t>
            </a:r>
            <a:r>
              <a:rPr lang="en-US" altLang="ja-JP" dirty="0" smtClean="0"/>
              <a:t>.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7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First trial … Carbon with metal</a:t>
            </a:r>
            <a:endParaRPr kumimoji="1" lang="ja-JP" altLang="en-US" dirty="0"/>
          </a:p>
        </p:txBody>
      </p:sp>
      <p:grpSp>
        <p:nvGrpSpPr>
          <p:cNvPr id="7" name="グループ化 6"/>
          <p:cNvGrpSpPr>
            <a:grpSpLocks noChangeAspect="1"/>
          </p:cNvGrpSpPr>
          <p:nvPr/>
        </p:nvGrpSpPr>
        <p:grpSpPr>
          <a:xfrm>
            <a:off x="5148064" y="1003702"/>
            <a:ext cx="3672409" cy="3090928"/>
            <a:chOff x="1430803" y="26429101"/>
            <a:chExt cx="4642761" cy="3907637"/>
          </a:xfrm>
        </p:grpSpPr>
        <p:sp>
          <p:nvSpPr>
            <p:cNvPr id="8" name="円/楕円 7"/>
            <p:cNvSpPr/>
            <p:nvPr/>
          </p:nvSpPr>
          <p:spPr>
            <a:xfrm>
              <a:off x="1646827" y="26573117"/>
              <a:ext cx="3600400" cy="36004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>
              <a:off x="2366907" y="27293197"/>
              <a:ext cx="2160240" cy="216024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430803" y="28013277"/>
              <a:ext cx="288032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5175219" y="28013277"/>
              <a:ext cx="288032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2" name="環状矢印 11"/>
            <p:cNvSpPr/>
            <p:nvPr/>
          </p:nvSpPr>
          <p:spPr>
            <a:xfrm>
              <a:off x="2726947" y="27581229"/>
              <a:ext cx="1440160" cy="1440160"/>
            </a:xfrm>
            <a:prstGeom prst="circular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3" name="テキスト ボックス 209"/>
            <p:cNvSpPr txBox="1"/>
            <p:nvPr/>
          </p:nvSpPr>
          <p:spPr>
            <a:xfrm>
              <a:off x="2654939" y="26645125"/>
              <a:ext cx="1935261" cy="5906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/>
                <a:t>Vacuum chamber</a:t>
              </a:r>
            </a:p>
            <a:p>
              <a:r>
                <a:rPr kumimoji="1" lang="en-US" altLang="ja-JP" sz="1600" dirty="0" smtClean="0"/>
                <a:t> (with </a:t>
              </a:r>
              <a:r>
                <a:rPr kumimoji="1" lang="en-US" altLang="ja-JP" sz="1600" dirty="0" err="1" smtClean="0"/>
                <a:t>Ar</a:t>
              </a:r>
              <a:r>
                <a:rPr kumimoji="1" lang="en-US" altLang="ja-JP" sz="1600" dirty="0" smtClean="0"/>
                <a:t> gas)</a:t>
              </a:r>
              <a:endParaRPr kumimoji="1" lang="ja-JP" altLang="en-US" sz="1600" dirty="0"/>
            </a:p>
          </p:txBody>
        </p:sp>
        <p:sp>
          <p:nvSpPr>
            <p:cNvPr id="14" name="テキスト ボックス 210"/>
            <p:cNvSpPr txBox="1"/>
            <p:nvPr/>
          </p:nvSpPr>
          <p:spPr>
            <a:xfrm>
              <a:off x="2601832" y="28373317"/>
              <a:ext cx="1637330" cy="5906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dirty="0" smtClean="0">
                  <a:solidFill>
                    <a:schemeClr val="bg1"/>
                  </a:solidFill>
                </a:rPr>
                <a:t>Rotating drum</a:t>
              </a:r>
            </a:p>
            <a:p>
              <a:pPr algn="ctr"/>
              <a:r>
                <a:rPr lang="en-US" altLang="ja-JP" sz="1600" dirty="0" smtClean="0">
                  <a:solidFill>
                    <a:schemeClr val="bg1"/>
                  </a:solidFill>
                </a:rPr>
                <a:t>4.5 m round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5" name="円弧 14"/>
            <p:cNvSpPr/>
            <p:nvPr/>
          </p:nvSpPr>
          <p:spPr>
            <a:xfrm>
              <a:off x="2294899" y="27221189"/>
              <a:ext cx="2304256" cy="2304256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6" name="円弧 15"/>
            <p:cNvSpPr/>
            <p:nvPr/>
          </p:nvSpPr>
          <p:spPr>
            <a:xfrm rot="6929342">
              <a:off x="2294899" y="27221189"/>
              <a:ext cx="2304256" cy="2304256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7" name="円弧 16"/>
            <p:cNvSpPr/>
            <p:nvPr/>
          </p:nvSpPr>
          <p:spPr>
            <a:xfrm rot="14571506">
              <a:off x="2294899" y="27221189"/>
              <a:ext cx="2304256" cy="2304256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cxnSp>
          <p:nvCxnSpPr>
            <p:cNvPr id="18" name="直線コネクタ 17"/>
            <p:cNvCxnSpPr>
              <a:endCxn id="19" idx="2"/>
            </p:cNvCxnSpPr>
            <p:nvPr/>
          </p:nvCxnSpPr>
          <p:spPr>
            <a:xfrm flipV="1">
              <a:off x="4311123" y="26771075"/>
              <a:ext cx="816816" cy="810166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215"/>
            <p:cNvSpPr txBox="1"/>
            <p:nvPr/>
          </p:nvSpPr>
          <p:spPr>
            <a:xfrm>
              <a:off x="4671163" y="26429101"/>
              <a:ext cx="913550" cy="3419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/>
                <a:t>Sample</a:t>
              </a:r>
              <a:endParaRPr kumimoji="1" lang="ja-JP" altLang="en-US" sz="1600" dirty="0"/>
            </a:p>
          </p:txBody>
        </p:sp>
        <p:cxnSp>
          <p:nvCxnSpPr>
            <p:cNvPr id="20" name="直線コネクタ 19"/>
            <p:cNvCxnSpPr>
              <a:stCxn id="11" idx="2"/>
              <a:endCxn id="21" idx="0"/>
            </p:cNvCxnSpPr>
            <p:nvPr/>
          </p:nvCxnSpPr>
          <p:spPr>
            <a:xfrm flipH="1">
              <a:off x="5300356" y="28733357"/>
              <a:ext cx="18879" cy="864092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17"/>
            <p:cNvSpPr txBox="1"/>
            <p:nvPr/>
          </p:nvSpPr>
          <p:spPr>
            <a:xfrm>
              <a:off x="4527148" y="29597449"/>
              <a:ext cx="1546416" cy="739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/>
                <a:t>Sputtering</a:t>
              </a:r>
            </a:p>
            <a:p>
              <a:r>
                <a:rPr lang="en-US" altLang="ja-JP" sz="1600" dirty="0" smtClean="0"/>
                <a:t>target</a:t>
              </a:r>
              <a:endParaRPr kumimoji="1" lang="ja-JP" altLang="en-US" sz="1600" dirty="0"/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 flipH="1" flipV="1">
              <a:off x="4743171" y="28013277"/>
              <a:ext cx="360040" cy="14401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H="1" flipV="1">
              <a:off x="4743171" y="28229301"/>
              <a:ext cx="360040" cy="8039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 flipH="1">
              <a:off x="4743171" y="28445325"/>
              <a:ext cx="360040" cy="7200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 flipH="1">
              <a:off x="4743171" y="28597725"/>
              <a:ext cx="360040" cy="20764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 flipV="1">
              <a:off x="1790843" y="28013277"/>
              <a:ext cx="360040" cy="14401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/>
            <p:cNvCxnSpPr/>
            <p:nvPr/>
          </p:nvCxnSpPr>
          <p:spPr>
            <a:xfrm flipV="1">
              <a:off x="1790843" y="28229301"/>
              <a:ext cx="360040" cy="8039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>
              <a:off x="1790843" y="28445325"/>
              <a:ext cx="360040" cy="7200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/>
            <p:nvPr/>
          </p:nvCxnSpPr>
          <p:spPr>
            <a:xfrm>
              <a:off x="1790843" y="28597725"/>
              <a:ext cx="360040" cy="20764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グループ化 34"/>
          <p:cNvGrpSpPr/>
          <p:nvPr/>
        </p:nvGrpSpPr>
        <p:grpSpPr>
          <a:xfrm>
            <a:off x="1098218" y="5068639"/>
            <a:ext cx="1786324" cy="1260140"/>
            <a:chOff x="4657884" y="5085184"/>
            <a:chExt cx="1440160" cy="900100"/>
          </a:xfrm>
        </p:grpSpPr>
        <p:sp>
          <p:nvSpPr>
            <p:cNvPr id="30" name="正方形/長方形 29"/>
            <p:cNvSpPr/>
            <p:nvPr/>
          </p:nvSpPr>
          <p:spPr>
            <a:xfrm>
              <a:off x="4657884" y="5445224"/>
              <a:ext cx="1440160" cy="540060"/>
            </a:xfrm>
            <a:prstGeom prst="rect">
              <a:avLst/>
            </a:prstGeom>
            <a:solidFill>
              <a:srgbClr val="FFFF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 smtClean="0">
                  <a:solidFill>
                    <a:srgbClr val="C00000"/>
                  </a:solidFill>
                </a:rPr>
                <a:t>Substrate (polyimide)</a:t>
              </a:r>
              <a:endParaRPr kumimoji="1" lang="ja-JP" alt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4657884" y="5085184"/>
              <a:ext cx="1440160" cy="25202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dirty="0" smtClean="0">
                  <a:solidFill>
                    <a:schemeClr val="bg1"/>
                  </a:solidFill>
                </a:rPr>
                <a:t>Carbon</a:t>
              </a:r>
              <a:r>
                <a:rPr kumimoji="1" lang="en-US" altLang="ja-JP" sz="1400" dirty="0" smtClean="0">
                  <a:solidFill>
                    <a:schemeClr val="bg1"/>
                  </a:solidFill>
                </a:rPr>
                <a:t> (300Å)</a:t>
              </a:r>
              <a:endParaRPr kumimoji="1" lang="ja-JP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657884" y="5337212"/>
              <a:ext cx="1440160" cy="108012"/>
            </a:xfrm>
            <a:prstGeom prst="rect">
              <a:avLst/>
            </a:prstGeom>
            <a:solidFill>
              <a:srgbClr val="C00000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400" dirty="0" smtClean="0">
                  <a:solidFill>
                    <a:schemeClr val="bg1"/>
                  </a:solidFill>
                </a:rPr>
                <a:t>Tungsten (50Å)</a:t>
              </a:r>
              <a:endParaRPr kumimoji="1" lang="ja-JP" altLang="en-US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0477" y="4005064"/>
            <a:ext cx="3429915" cy="255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" name="直線矢印コネクタ 37"/>
          <p:cNvCxnSpPr/>
          <p:nvPr/>
        </p:nvCxnSpPr>
        <p:spPr>
          <a:xfrm>
            <a:off x="5183489" y="6021288"/>
            <a:ext cx="2700879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6178375" y="5723964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5days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714760" y="4316542"/>
            <a:ext cx="434798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0.89</a:t>
            </a:r>
          </a:p>
          <a:p>
            <a:endParaRPr kumimoji="1" lang="en-US" altLang="ja-JP" sz="1200" dirty="0" smtClean="0"/>
          </a:p>
          <a:p>
            <a:r>
              <a:rPr lang="en-US" altLang="ja-JP" sz="1200" dirty="0" smtClean="0"/>
              <a:t>0.88</a:t>
            </a:r>
          </a:p>
          <a:p>
            <a:endParaRPr lang="en-US" altLang="ja-JP" sz="1200" dirty="0" smtClean="0"/>
          </a:p>
          <a:p>
            <a:r>
              <a:rPr kumimoji="1" lang="en-US" altLang="ja-JP" sz="1200" dirty="0" smtClean="0"/>
              <a:t>0.87</a:t>
            </a:r>
          </a:p>
          <a:p>
            <a:endParaRPr kumimoji="1" lang="en-US" altLang="ja-JP" sz="1200" dirty="0" smtClean="0"/>
          </a:p>
          <a:p>
            <a:r>
              <a:rPr lang="en-US" altLang="ja-JP" sz="1200" dirty="0" smtClean="0"/>
              <a:t>0.86</a:t>
            </a:r>
          </a:p>
          <a:p>
            <a:endParaRPr lang="en-US" altLang="ja-JP" sz="1200" dirty="0" smtClean="0"/>
          </a:p>
          <a:p>
            <a:r>
              <a:rPr kumimoji="1" lang="en-US" altLang="ja-JP" sz="1200" dirty="0" smtClean="0"/>
              <a:t>0.85</a:t>
            </a:r>
            <a:endParaRPr kumimoji="1" lang="ja-JP" altLang="en-US" sz="12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230823" y="4077072"/>
            <a:ext cx="2797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Surface resistivity [M</a:t>
            </a:r>
            <a:r>
              <a:rPr kumimoji="1" lang="el-GR" altLang="ja-JP" sz="1400" dirty="0" smtClean="0"/>
              <a:t>Ω</a:t>
            </a:r>
            <a:r>
              <a:rPr kumimoji="1" lang="en-US" altLang="ja-JP" sz="1400" dirty="0" smtClean="0"/>
              <a:t>/sq.] </a:t>
            </a:r>
          </a:p>
          <a:p>
            <a:r>
              <a:rPr kumimoji="1" lang="en-US" altLang="ja-JP" sz="1400" dirty="0" smtClean="0"/>
              <a:t>after 3 weeks from deposition</a:t>
            </a:r>
            <a:endParaRPr kumimoji="1" lang="ja-JP" altLang="en-US" sz="14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091130" y="2411596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C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8028384" y="2411596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</a:rPr>
              <a:t>W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864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8"/>
            <a:ext cx="4546848" cy="4525963"/>
          </a:xfrm>
        </p:spPr>
        <p:txBody>
          <a:bodyPr/>
          <a:lstStyle/>
          <a:p>
            <a:r>
              <a:rPr kumimoji="1" lang="en-US" altLang="ja-JP" dirty="0" smtClean="0"/>
              <a:t>For preparing double carbon target, we can reduce the sputtering time to half.</a:t>
            </a:r>
          </a:p>
          <a:p>
            <a:pPr lvl="1"/>
            <a:r>
              <a:rPr lang="en-US" altLang="ja-JP" dirty="0" smtClean="0"/>
              <a:t>For 3600Ǻ carbon foil,</a:t>
            </a:r>
            <a:br>
              <a:rPr lang="en-US" altLang="ja-JP" dirty="0" smtClean="0"/>
            </a:br>
            <a:r>
              <a:rPr lang="en-US" altLang="ja-JP" dirty="0" smtClean="0"/>
              <a:t>6 hours </a:t>
            </a:r>
            <a:r>
              <a:rPr lang="en-US" altLang="ja-JP" dirty="0" smtClean="0">
                <a:sym typeface="Wingdings" panose="05000000000000000000" pitchFamily="2" charset="2"/>
              </a:rPr>
              <a:t> 3hours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It was great reduction, but we need more …</a:t>
            </a:r>
          </a:p>
          <a:p>
            <a:pPr lvl="1"/>
            <a:r>
              <a:rPr lang="en-US" altLang="ja-JP" dirty="0" smtClean="0"/>
              <a:t>Can we reduce it to less than 1 hour ?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8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Pure carbon with two stations</a:t>
            </a:r>
            <a:endParaRPr kumimoji="1" lang="ja-JP" altLang="en-US" dirty="0"/>
          </a:p>
        </p:txBody>
      </p:sp>
      <p:grpSp>
        <p:nvGrpSpPr>
          <p:cNvPr id="7" name="グループ化 6"/>
          <p:cNvGrpSpPr>
            <a:grpSpLocks noChangeAspect="1"/>
          </p:cNvGrpSpPr>
          <p:nvPr/>
        </p:nvGrpSpPr>
        <p:grpSpPr>
          <a:xfrm>
            <a:off x="5148064" y="1003702"/>
            <a:ext cx="3672409" cy="3090928"/>
            <a:chOff x="1430803" y="26429101"/>
            <a:chExt cx="4642761" cy="3907637"/>
          </a:xfrm>
        </p:grpSpPr>
        <p:sp>
          <p:nvSpPr>
            <p:cNvPr id="8" name="円/楕円 7"/>
            <p:cNvSpPr/>
            <p:nvPr/>
          </p:nvSpPr>
          <p:spPr>
            <a:xfrm>
              <a:off x="1646827" y="26573117"/>
              <a:ext cx="3600400" cy="36004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>
              <a:off x="2366907" y="27293197"/>
              <a:ext cx="2160240" cy="216024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430803" y="28013277"/>
              <a:ext cx="288032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5175219" y="28013277"/>
              <a:ext cx="288032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2" name="環状矢印 11"/>
            <p:cNvSpPr/>
            <p:nvPr/>
          </p:nvSpPr>
          <p:spPr>
            <a:xfrm>
              <a:off x="2726947" y="27581229"/>
              <a:ext cx="1440160" cy="1440160"/>
            </a:xfrm>
            <a:prstGeom prst="circular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3" name="テキスト ボックス 209"/>
            <p:cNvSpPr txBox="1"/>
            <p:nvPr/>
          </p:nvSpPr>
          <p:spPr>
            <a:xfrm>
              <a:off x="2654939" y="26645125"/>
              <a:ext cx="1935261" cy="5906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/>
                <a:t>Vacuum chamber</a:t>
              </a:r>
            </a:p>
            <a:p>
              <a:r>
                <a:rPr kumimoji="1" lang="en-US" altLang="ja-JP" sz="1600" dirty="0" smtClean="0"/>
                <a:t> (with </a:t>
              </a:r>
              <a:r>
                <a:rPr kumimoji="1" lang="en-US" altLang="ja-JP" sz="1600" dirty="0" err="1" smtClean="0"/>
                <a:t>Ar</a:t>
              </a:r>
              <a:r>
                <a:rPr kumimoji="1" lang="en-US" altLang="ja-JP" sz="1600" dirty="0" smtClean="0"/>
                <a:t> gas)</a:t>
              </a:r>
              <a:endParaRPr kumimoji="1" lang="ja-JP" altLang="en-US" sz="1600" dirty="0"/>
            </a:p>
          </p:txBody>
        </p:sp>
        <p:sp>
          <p:nvSpPr>
            <p:cNvPr id="14" name="テキスト ボックス 210"/>
            <p:cNvSpPr txBox="1"/>
            <p:nvPr/>
          </p:nvSpPr>
          <p:spPr>
            <a:xfrm>
              <a:off x="2601832" y="28373317"/>
              <a:ext cx="1637330" cy="5906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dirty="0" smtClean="0">
                  <a:solidFill>
                    <a:schemeClr val="bg1"/>
                  </a:solidFill>
                </a:rPr>
                <a:t>Rotating drum</a:t>
              </a:r>
            </a:p>
            <a:p>
              <a:pPr algn="ctr"/>
              <a:r>
                <a:rPr lang="en-US" altLang="ja-JP" sz="1600" dirty="0" smtClean="0">
                  <a:solidFill>
                    <a:schemeClr val="bg1"/>
                  </a:solidFill>
                </a:rPr>
                <a:t>4.5 m round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5" name="円弧 14"/>
            <p:cNvSpPr/>
            <p:nvPr/>
          </p:nvSpPr>
          <p:spPr>
            <a:xfrm>
              <a:off x="2294899" y="27221189"/>
              <a:ext cx="2304256" cy="2304256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6" name="円弧 15"/>
            <p:cNvSpPr/>
            <p:nvPr/>
          </p:nvSpPr>
          <p:spPr>
            <a:xfrm rot="6929342">
              <a:off x="2294899" y="27221189"/>
              <a:ext cx="2304256" cy="2304256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7" name="円弧 16"/>
            <p:cNvSpPr/>
            <p:nvPr/>
          </p:nvSpPr>
          <p:spPr>
            <a:xfrm rot="14571506">
              <a:off x="2294899" y="27221189"/>
              <a:ext cx="2304256" cy="2304256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cxnSp>
          <p:nvCxnSpPr>
            <p:cNvPr id="18" name="直線コネクタ 17"/>
            <p:cNvCxnSpPr>
              <a:endCxn id="19" idx="2"/>
            </p:cNvCxnSpPr>
            <p:nvPr/>
          </p:nvCxnSpPr>
          <p:spPr>
            <a:xfrm flipV="1">
              <a:off x="4311123" y="26771075"/>
              <a:ext cx="816816" cy="810166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215"/>
            <p:cNvSpPr txBox="1"/>
            <p:nvPr/>
          </p:nvSpPr>
          <p:spPr>
            <a:xfrm>
              <a:off x="4671163" y="26429101"/>
              <a:ext cx="913550" cy="3419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/>
                <a:t>Sample</a:t>
              </a:r>
              <a:endParaRPr kumimoji="1" lang="ja-JP" altLang="en-US" sz="1600" dirty="0"/>
            </a:p>
          </p:txBody>
        </p:sp>
        <p:cxnSp>
          <p:nvCxnSpPr>
            <p:cNvPr id="20" name="直線コネクタ 19"/>
            <p:cNvCxnSpPr>
              <a:stCxn id="11" idx="2"/>
              <a:endCxn id="21" idx="0"/>
            </p:cNvCxnSpPr>
            <p:nvPr/>
          </p:nvCxnSpPr>
          <p:spPr>
            <a:xfrm flipH="1">
              <a:off x="5300356" y="28733357"/>
              <a:ext cx="18879" cy="864092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17"/>
            <p:cNvSpPr txBox="1"/>
            <p:nvPr/>
          </p:nvSpPr>
          <p:spPr>
            <a:xfrm>
              <a:off x="4527148" y="29597449"/>
              <a:ext cx="1546416" cy="739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/>
                <a:t>Sputtering</a:t>
              </a:r>
            </a:p>
            <a:p>
              <a:r>
                <a:rPr lang="en-US" altLang="ja-JP" sz="1600" dirty="0" smtClean="0"/>
                <a:t>target</a:t>
              </a:r>
              <a:endParaRPr kumimoji="1" lang="ja-JP" altLang="en-US" sz="1600" dirty="0"/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 flipH="1" flipV="1">
              <a:off x="4743171" y="28013277"/>
              <a:ext cx="360040" cy="14401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H="1" flipV="1">
              <a:off x="4743171" y="28229301"/>
              <a:ext cx="360040" cy="8039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 flipH="1">
              <a:off x="4743171" y="28445325"/>
              <a:ext cx="360040" cy="7200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 flipH="1">
              <a:off x="4743171" y="28597725"/>
              <a:ext cx="360040" cy="20764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 flipV="1">
              <a:off x="1790843" y="28013277"/>
              <a:ext cx="360040" cy="14401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/>
            <p:cNvCxnSpPr/>
            <p:nvPr/>
          </p:nvCxnSpPr>
          <p:spPr>
            <a:xfrm flipV="1">
              <a:off x="1790843" y="28229301"/>
              <a:ext cx="360040" cy="8039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>
              <a:off x="1790843" y="28445325"/>
              <a:ext cx="360040" cy="7200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/>
            <p:nvPr/>
          </p:nvCxnSpPr>
          <p:spPr>
            <a:xfrm>
              <a:off x="1790843" y="28597725"/>
              <a:ext cx="360040" cy="20764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テキスト ボックス 29"/>
          <p:cNvSpPr txBox="1"/>
          <p:nvPr/>
        </p:nvSpPr>
        <p:spPr>
          <a:xfrm>
            <a:off x="5091130" y="2411596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C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8043458" y="2420888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C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648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328"/>
            <a:ext cx="4978896" cy="3747871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The structure of the sputtered carbon is amorphous diamond like carbon (a-DLC).</a:t>
            </a:r>
            <a:endParaRPr lang="en-US" altLang="ja-JP" dirty="0" smtClean="0"/>
          </a:p>
          <a:p>
            <a:r>
              <a:rPr kumimoji="1" lang="en-US" altLang="ja-JP" dirty="0" smtClean="0"/>
              <a:t>It is thought that the charge carrier is very few in the DLC</a:t>
            </a:r>
          </a:p>
          <a:p>
            <a:r>
              <a:rPr lang="en-US" altLang="ja-JP" dirty="0" smtClean="0"/>
              <a:t>So, I got an idea of nitrogen doping as a supplier of carrier electrons.</a:t>
            </a:r>
          </a:p>
          <a:p>
            <a:pPr lvl="1"/>
            <a:r>
              <a:rPr kumimoji="1" lang="en-US" altLang="ja-JP" dirty="0" smtClean="0"/>
              <a:t>This is same story as the n-type semiconductor production.</a:t>
            </a:r>
          </a:p>
          <a:p>
            <a:r>
              <a:rPr lang="en-US" altLang="ja-JP" dirty="0" smtClean="0"/>
              <a:t>The nitrogen is easy to introduce into the sputtering chamber with Argon gas.</a:t>
            </a:r>
            <a:endParaRPr kumimoji="1" lang="en-US" altLang="ja-JP" dirty="0" smtClean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19/06/2014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A. Ochi,  RD51 Mini week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D8E36-CF12-4F41-AE5C-4A51BB2A62DB}" type="slidenum">
              <a:rPr kumimoji="1" lang="ja-JP" altLang="en-US" smtClean="0">
                <a:solidFill>
                  <a:prstClr val="black"/>
                </a:solidFill>
              </a:rPr>
              <a:pPr/>
              <a:t>9</a:t>
            </a:fld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New idea: </a:t>
            </a:r>
            <a:r>
              <a:rPr kumimoji="1" lang="en-US" altLang="ja-JP" dirty="0" smtClean="0">
                <a:solidFill>
                  <a:srgbClr val="FF0000"/>
                </a:solidFill>
              </a:rPr>
              <a:t>Nitrogen doping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pSp>
        <p:nvGrpSpPr>
          <p:cNvPr id="7" name="グループ化 6"/>
          <p:cNvGrpSpPr>
            <a:grpSpLocks noChangeAspect="1"/>
          </p:cNvGrpSpPr>
          <p:nvPr/>
        </p:nvGrpSpPr>
        <p:grpSpPr>
          <a:xfrm>
            <a:off x="5148064" y="1117619"/>
            <a:ext cx="3672410" cy="2977012"/>
            <a:chOff x="1430803" y="26573117"/>
            <a:chExt cx="4642761" cy="3763621"/>
          </a:xfrm>
        </p:grpSpPr>
        <p:sp>
          <p:nvSpPr>
            <p:cNvPr id="8" name="円/楕円 7"/>
            <p:cNvSpPr/>
            <p:nvPr/>
          </p:nvSpPr>
          <p:spPr>
            <a:xfrm>
              <a:off x="1646827" y="26573117"/>
              <a:ext cx="3600400" cy="3600400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9" name="円/楕円 8"/>
            <p:cNvSpPr/>
            <p:nvPr/>
          </p:nvSpPr>
          <p:spPr>
            <a:xfrm>
              <a:off x="2366907" y="27293197"/>
              <a:ext cx="2160240" cy="216024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1430803" y="28013277"/>
              <a:ext cx="288032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5175219" y="28013277"/>
              <a:ext cx="288032" cy="720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2" name="環状矢印 11"/>
            <p:cNvSpPr/>
            <p:nvPr/>
          </p:nvSpPr>
          <p:spPr>
            <a:xfrm>
              <a:off x="2726947" y="27581229"/>
              <a:ext cx="1440160" cy="1440160"/>
            </a:xfrm>
            <a:prstGeom prst="circular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3" name="テキスト ボックス 209"/>
            <p:cNvSpPr txBox="1"/>
            <p:nvPr/>
          </p:nvSpPr>
          <p:spPr>
            <a:xfrm>
              <a:off x="2159079" y="26582126"/>
              <a:ext cx="2636959" cy="7392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/>
                <a:t>Vacuum chamber</a:t>
              </a:r>
            </a:p>
            <a:p>
              <a:r>
                <a:rPr kumimoji="1" lang="en-US" altLang="ja-JP" sz="1600" dirty="0" smtClean="0"/>
                <a:t> (with </a:t>
              </a:r>
              <a:r>
                <a:rPr kumimoji="1" lang="en-US" altLang="ja-JP" sz="1600" dirty="0" err="1" smtClean="0"/>
                <a:t>Ar</a:t>
              </a:r>
              <a:r>
                <a:rPr kumimoji="1" lang="en-US" altLang="ja-JP" sz="1600" dirty="0" smtClean="0"/>
                <a:t> + N</a:t>
              </a:r>
              <a:r>
                <a:rPr kumimoji="1" lang="en-US" altLang="ja-JP" sz="1600" baseline="-25000" dirty="0" smtClean="0"/>
                <a:t>2</a:t>
              </a:r>
              <a:r>
                <a:rPr kumimoji="1" lang="en-US" altLang="ja-JP" sz="1600" dirty="0" smtClean="0"/>
                <a:t> gas)</a:t>
              </a:r>
              <a:endParaRPr kumimoji="1" lang="ja-JP" altLang="en-US" sz="1600" dirty="0"/>
            </a:p>
          </p:txBody>
        </p:sp>
        <p:sp>
          <p:nvSpPr>
            <p:cNvPr id="14" name="テキスト ボックス 210"/>
            <p:cNvSpPr txBox="1"/>
            <p:nvPr/>
          </p:nvSpPr>
          <p:spPr>
            <a:xfrm>
              <a:off x="2601832" y="28373317"/>
              <a:ext cx="1637330" cy="5906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kumimoji="1" lang="en-US" altLang="ja-JP" sz="1600" dirty="0" smtClean="0">
                  <a:solidFill>
                    <a:schemeClr val="bg1"/>
                  </a:solidFill>
                </a:rPr>
                <a:t>Rotating drum</a:t>
              </a:r>
            </a:p>
            <a:p>
              <a:pPr algn="ctr"/>
              <a:r>
                <a:rPr lang="en-US" altLang="ja-JP" sz="1600" dirty="0" smtClean="0">
                  <a:solidFill>
                    <a:schemeClr val="bg1"/>
                  </a:solidFill>
                </a:rPr>
                <a:t>4.5 m round</a:t>
              </a:r>
              <a:endParaRPr kumimoji="1" lang="ja-JP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15" name="円弧 14"/>
            <p:cNvSpPr/>
            <p:nvPr/>
          </p:nvSpPr>
          <p:spPr>
            <a:xfrm>
              <a:off x="2294899" y="27221189"/>
              <a:ext cx="2304256" cy="2304256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6" name="円弧 15"/>
            <p:cNvSpPr/>
            <p:nvPr/>
          </p:nvSpPr>
          <p:spPr>
            <a:xfrm rot="6929342">
              <a:off x="2294899" y="27221189"/>
              <a:ext cx="2304256" cy="2304256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sp>
          <p:nvSpPr>
            <p:cNvPr id="17" name="円弧 16"/>
            <p:cNvSpPr/>
            <p:nvPr/>
          </p:nvSpPr>
          <p:spPr>
            <a:xfrm rot="14571506">
              <a:off x="2294899" y="27221189"/>
              <a:ext cx="2304256" cy="2304256"/>
            </a:xfrm>
            <a:prstGeom prst="arc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600"/>
            </a:p>
          </p:txBody>
        </p:sp>
        <p:cxnSp>
          <p:nvCxnSpPr>
            <p:cNvPr id="18" name="直線コネクタ 17"/>
            <p:cNvCxnSpPr>
              <a:endCxn id="19" idx="2"/>
            </p:cNvCxnSpPr>
            <p:nvPr/>
          </p:nvCxnSpPr>
          <p:spPr>
            <a:xfrm flipV="1">
              <a:off x="4434941" y="27128332"/>
              <a:ext cx="911948" cy="637242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215"/>
            <p:cNvSpPr txBox="1"/>
            <p:nvPr/>
          </p:nvSpPr>
          <p:spPr>
            <a:xfrm>
              <a:off x="4890113" y="26786358"/>
              <a:ext cx="913550" cy="3419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/>
                <a:t>Sample</a:t>
              </a:r>
              <a:endParaRPr kumimoji="1" lang="ja-JP" altLang="en-US" sz="1600" dirty="0"/>
            </a:p>
          </p:txBody>
        </p:sp>
        <p:cxnSp>
          <p:nvCxnSpPr>
            <p:cNvPr id="20" name="直線コネクタ 19"/>
            <p:cNvCxnSpPr>
              <a:stCxn id="11" idx="2"/>
              <a:endCxn id="21" idx="0"/>
            </p:cNvCxnSpPr>
            <p:nvPr/>
          </p:nvCxnSpPr>
          <p:spPr>
            <a:xfrm flipH="1">
              <a:off x="5300356" y="28733357"/>
              <a:ext cx="18879" cy="864092"/>
            </a:xfrm>
            <a:prstGeom prst="line">
              <a:avLst/>
            </a:prstGeom>
            <a:ln>
              <a:solidFill>
                <a:schemeClr val="tx1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17"/>
            <p:cNvSpPr txBox="1"/>
            <p:nvPr/>
          </p:nvSpPr>
          <p:spPr>
            <a:xfrm>
              <a:off x="4527148" y="29597449"/>
              <a:ext cx="1546416" cy="7392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086158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4172316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6258474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344632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0430789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2516947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4603105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6689263" algn="l" defTabSz="4172316" rtl="0" eaLnBrk="1" latinLnBrk="0" hangingPunct="1">
                <a:defRPr kumimoji="1" sz="8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sz="1600" dirty="0" smtClean="0"/>
                <a:t>Sputtering</a:t>
              </a:r>
            </a:p>
            <a:p>
              <a:r>
                <a:rPr lang="en-US" altLang="ja-JP" sz="1600" dirty="0" smtClean="0"/>
                <a:t>target</a:t>
              </a:r>
              <a:endParaRPr kumimoji="1" lang="ja-JP" altLang="en-US" sz="1600" dirty="0"/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 flipH="1" flipV="1">
              <a:off x="4743171" y="28013277"/>
              <a:ext cx="360040" cy="14401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 flipH="1" flipV="1">
              <a:off x="4743171" y="28229301"/>
              <a:ext cx="360040" cy="8039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矢印コネクタ 23"/>
            <p:cNvCxnSpPr/>
            <p:nvPr/>
          </p:nvCxnSpPr>
          <p:spPr>
            <a:xfrm flipH="1">
              <a:off x="4743171" y="28445325"/>
              <a:ext cx="360040" cy="7200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矢印コネクタ 24"/>
            <p:cNvCxnSpPr/>
            <p:nvPr/>
          </p:nvCxnSpPr>
          <p:spPr>
            <a:xfrm flipH="1">
              <a:off x="4743171" y="28597725"/>
              <a:ext cx="360040" cy="20764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/>
            <p:cNvCxnSpPr/>
            <p:nvPr/>
          </p:nvCxnSpPr>
          <p:spPr>
            <a:xfrm flipV="1">
              <a:off x="1790843" y="28013277"/>
              <a:ext cx="360040" cy="14401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/>
            <p:cNvCxnSpPr/>
            <p:nvPr/>
          </p:nvCxnSpPr>
          <p:spPr>
            <a:xfrm flipV="1">
              <a:off x="1790843" y="28229301"/>
              <a:ext cx="360040" cy="80392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矢印コネクタ 27"/>
            <p:cNvCxnSpPr/>
            <p:nvPr/>
          </p:nvCxnSpPr>
          <p:spPr>
            <a:xfrm>
              <a:off x="1790843" y="28445325"/>
              <a:ext cx="360040" cy="7200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矢印コネクタ 28"/>
            <p:cNvCxnSpPr/>
            <p:nvPr/>
          </p:nvCxnSpPr>
          <p:spPr>
            <a:xfrm>
              <a:off x="1790843" y="28597725"/>
              <a:ext cx="360040" cy="207640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テキスト ボックス 31"/>
          <p:cNvSpPr txBox="1"/>
          <p:nvPr/>
        </p:nvSpPr>
        <p:spPr>
          <a:xfrm>
            <a:off x="5091130" y="2411596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C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043458" y="2420888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bg1"/>
                </a:solidFill>
              </a:rPr>
              <a:t>C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258" y="4149080"/>
            <a:ext cx="2707166" cy="2368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円/楕円 29"/>
          <p:cNvSpPr/>
          <p:nvPr/>
        </p:nvSpPr>
        <p:spPr>
          <a:xfrm>
            <a:off x="6157329" y="4665306"/>
            <a:ext cx="435648" cy="435648"/>
          </a:xfrm>
          <a:prstGeom prst="ellipse">
            <a:avLst/>
          </a:prstGeom>
          <a:noFill/>
          <a:ln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上カーブ矢印 33"/>
          <p:cNvSpPr/>
          <p:nvPr/>
        </p:nvSpPr>
        <p:spPr>
          <a:xfrm rot="10800000">
            <a:off x="6340949" y="4373462"/>
            <a:ext cx="504056" cy="28803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708333" y="4232121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0070C0"/>
                </a:solidFill>
              </a:rPr>
              <a:t>Dope</a:t>
            </a:r>
            <a:endParaRPr kumimoji="1" lang="ja-JP" alt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8106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1291</Words>
  <Application>Microsoft Office PowerPoint</Application>
  <PresentationFormat>画面に合わせる (4:3)</PresentationFormat>
  <Paragraphs>290</Paragraphs>
  <Slides>16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7" baseType="lpstr">
      <vt:lpstr>ビジネス</vt:lpstr>
      <vt:lpstr>New resistivity control method for carbon sputtering for fast　production</vt:lpstr>
      <vt:lpstr>Liftoff process using sputtering</vt:lpstr>
      <vt:lpstr>Prototype of small MicroMEGAS</vt:lpstr>
      <vt:lpstr>Large resistive strip foil for MSW</vt:lpstr>
      <vt:lpstr>Enlarged picture of  resistive strip foil</vt:lpstr>
      <vt:lpstr>Resistivity and it’s stability</vt:lpstr>
      <vt:lpstr>First trial … Carbon with metal</vt:lpstr>
      <vt:lpstr>Pure carbon with two stations</vt:lpstr>
      <vt:lpstr>New idea: Nitrogen doping</vt:lpstr>
      <vt:lpstr>N2 doping – first trial (May, 2014)</vt:lpstr>
      <vt:lpstr>Resistivity vs N2 content (June, 2014)</vt:lpstr>
      <vt:lpstr>Resistivity vs thickness (June, 2014)</vt:lpstr>
      <vt:lpstr>Properties of N-doped carbon foil</vt:lpstr>
      <vt:lpstr>For ATLAS MM mass production</vt:lpstr>
      <vt:lpstr>Future prospects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resistivity control method for carbon sputtering for fast　production</dc:title>
  <dc:creator>Windows ユーザー</dc:creator>
  <cp:lastModifiedBy>Windows ユーザー</cp:lastModifiedBy>
  <cp:revision>44</cp:revision>
  <dcterms:created xsi:type="dcterms:W3CDTF">2014-06-17T21:07:01Z</dcterms:created>
  <dcterms:modified xsi:type="dcterms:W3CDTF">2014-06-19T06:24:33Z</dcterms:modified>
</cp:coreProperties>
</file>