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5"/>
    <p:sldMasterId id="2147483684" r:id="rId6"/>
    <p:sldMasterId id="2147484528" r:id="rId7"/>
    <p:sldMasterId id="2147484535" r:id="rId8"/>
    <p:sldMasterId id="2147484541" r:id="rId9"/>
    <p:sldMasterId id="2147484547" r:id="rId10"/>
  </p:sldMasterIdLst>
  <p:notesMasterIdLst>
    <p:notesMasterId r:id="rId38"/>
  </p:notesMasterIdLst>
  <p:handoutMasterIdLst>
    <p:handoutMasterId r:id="rId39"/>
  </p:handoutMasterIdLst>
  <p:sldIdLst>
    <p:sldId id="500" r:id="rId11"/>
    <p:sldId id="499" r:id="rId12"/>
    <p:sldId id="501" r:id="rId13"/>
    <p:sldId id="507" r:id="rId14"/>
    <p:sldId id="508" r:id="rId15"/>
    <p:sldId id="509" r:id="rId16"/>
    <p:sldId id="528" r:id="rId17"/>
    <p:sldId id="502" r:id="rId18"/>
    <p:sldId id="520" r:id="rId19"/>
    <p:sldId id="522" r:id="rId20"/>
    <p:sldId id="521" r:id="rId21"/>
    <p:sldId id="523" r:id="rId22"/>
    <p:sldId id="524" r:id="rId23"/>
    <p:sldId id="525" r:id="rId24"/>
    <p:sldId id="532" r:id="rId25"/>
    <p:sldId id="526" r:id="rId26"/>
    <p:sldId id="527" r:id="rId27"/>
    <p:sldId id="504" r:id="rId28"/>
    <p:sldId id="533" r:id="rId29"/>
    <p:sldId id="512" r:id="rId30"/>
    <p:sldId id="506" r:id="rId31"/>
    <p:sldId id="518" r:id="rId32"/>
    <p:sldId id="529" r:id="rId33"/>
    <p:sldId id="531" r:id="rId34"/>
    <p:sldId id="511" r:id="rId35"/>
    <p:sldId id="534" r:id="rId36"/>
    <p:sldId id="535" r:id="rId37"/>
  </p:sldIdLst>
  <p:sldSz cx="9144000" cy="6858000" type="screen4x3"/>
  <p:notesSz cx="6648450" cy="9774238"/>
  <p:embeddedFontLst>
    <p:embeddedFont>
      <p:font typeface="Sylfaen" panose="010A0502050306030303" pitchFamily="18" charset="0"/>
      <p:regular r:id="rId40"/>
    </p:embeddedFont>
    <p:embeddedFont>
      <p:font typeface="Cambria Math" panose="02040503050406030204" pitchFamily="18" charset="0"/>
      <p:regular r:id="rId41"/>
    </p:embeddedFont>
    <p:embeddedFont>
      <p:font typeface="Calibri" panose="020F0502020204030204" pitchFamily="34" charset="0"/>
      <p:regular r:id="rId42"/>
      <p:bold r:id="rId43"/>
      <p:italic r:id="rId44"/>
      <p:boldItalic r:id="rId45"/>
    </p:embeddedFont>
  </p:embeddedFontLst>
  <p:defaultTextStyle>
    <a:defPPr>
      <a:defRPr lang="en-GB"/>
    </a:defPPr>
    <a:lvl1pPr algn="l" rtl="0" fontAlgn="base">
      <a:spcBef>
        <a:spcPct val="0"/>
      </a:spcBef>
      <a:spcAft>
        <a:spcPct val="0"/>
      </a:spcAft>
      <a:defRPr sz="2400" kern="1200">
        <a:solidFill>
          <a:schemeClr val="tx1"/>
        </a:solidFill>
        <a:latin typeface="Lucida Grande"/>
        <a:ea typeface="ヒラギノ角ゴ Pro W3"/>
        <a:cs typeface="ヒラギノ角ゴ Pro W3"/>
      </a:defRPr>
    </a:lvl1pPr>
    <a:lvl2pPr marL="457200" algn="l" rtl="0" fontAlgn="base">
      <a:spcBef>
        <a:spcPct val="0"/>
      </a:spcBef>
      <a:spcAft>
        <a:spcPct val="0"/>
      </a:spcAft>
      <a:defRPr sz="2400" kern="1200">
        <a:solidFill>
          <a:schemeClr val="tx1"/>
        </a:solidFill>
        <a:latin typeface="Lucida Grande"/>
        <a:ea typeface="ヒラギノ角ゴ Pro W3"/>
        <a:cs typeface="ヒラギノ角ゴ Pro W3"/>
      </a:defRPr>
    </a:lvl2pPr>
    <a:lvl3pPr marL="914400" algn="l" rtl="0" fontAlgn="base">
      <a:spcBef>
        <a:spcPct val="0"/>
      </a:spcBef>
      <a:spcAft>
        <a:spcPct val="0"/>
      </a:spcAft>
      <a:defRPr sz="2400" kern="1200">
        <a:solidFill>
          <a:schemeClr val="tx1"/>
        </a:solidFill>
        <a:latin typeface="Lucida Grande"/>
        <a:ea typeface="ヒラギノ角ゴ Pro W3"/>
        <a:cs typeface="ヒラギノ角ゴ Pro W3"/>
      </a:defRPr>
    </a:lvl3pPr>
    <a:lvl4pPr marL="1371600" algn="l" rtl="0" fontAlgn="base">
      <a:spcBef>
        <a:spcPct val="0"/>
      </a:spcBef>
      <a:spcAft>
        <a:spcPct val="0"/>
      </a:spcAft>
      <a:defRPr sz="2400" kern="1200">
        <a:solidFill>
          <a:schemeClr val="tx1"/>
        </a:solidFill>
        <a:latin typeface="Lucida Grande"/>
        <a:ea typeface="ヒラギノ角ゴ Pro W3"/>
        <a:cs typeface="ヒラギノ角ゴ Pro W3"/>
      </a:defRPr>
    </a:lvl4pPr>
    <a:lvl5pPr marL="1828800" algn="l" rtl="0" fontAlgn="base">
      <a:spcBef>
        <a:spcPct val="0"/>
      </a:spcBef>
      <a:spcAft>
        <a:spcPct val="0"/>
      </a:spcAft>
      <a:defRPr sz="2400" kern="1200">
        <a:solidFill>
          <a:schemeClr val="tx1"/>
        </a:solidFill>
        <a:latin typeface="Lucida Grande"/>
        <a:ea typeface="ヒラギノ角ゴ Pro W3"/>
        <a:cs typeface="ヒラギノ角ゴ Pro W3"/>
      </a:defRPr>
    </a:lvl5pPr>
    <a:lvl6pPr marL="2286000" algn="l" defTabSz="914400" rtl="0" eaLnBrk="1" latinLnBrk="0" hangingPunct="1">
      <a:defRPr sz="2400" kern="1200">
        <a:solidFill>
          <a:schemeClr val="tx1"/>
        </a:solidFill>
        <a:latin typeface="Lucida Grande"/>
        <a:ea typeface="ヒラギノ角ゴ Pro W3"/>
        <a:cs typeface="ヒラギノ角ゴ Pro W3"/>
      </a:defRPr>
    </a:lvl6pPr>
    <a:lvl7pPr marL="2743200" algn="l" defTabSz="914400" rtl="0" eaLnBrk="1" latinLnBrk="0" hangingPunct="1">
      <a:defRPr sz="2400" kern="1200">
        <a:solidFill>
          <a:schemeClr val="tx1"/>
        </a:solidFill>
        <a:latin typeface="Lucida Grande"/>
        <a:ea typeface="ヒラギノ角ゴ Pro W3"/>
        <a:cs typeface="ヒラギノ角ゴ Pro W3"/>
      </a:defRPr>
    </a:lvl7pPr>
    <a:lvl8pPr marL="3200400" algn="l" defTabSz="914400" rtl="0" eaLnBrk="1" latinLnBrk="0" hangingPunct="1">
      <a:defRPr sz="2400" kern="1200">
        <a:solidFill>
          <a:schemeClr val="tx1"/>
        </a:solidFill>
        <a:latin typeface="Lucida Grande"/>
        <a:ea typeface="ヒラギノ角ゴ Pro W3"/>
        <a:cs typeface="ヒラギノ角ゴ Pro W3"/>
      </a:defRPr>
    </a:lvl8pPr>
    <a:lvl9pPr marL="3657600" algn="l" defTabSz="914400" rtl="0" eaLnBrk="1" latinLnBrk="0" hangingPunct="1">
      <a:defRPr sz="2400" kern="1200">
        <a:solidFill>
          <a:schemeClr val="tx1"/>
        </a:solidFill>
        <a:latin typeface="Lucida Grande"/>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6600"/>
    <a:srgbClr val="88E0A5"/>
    <a:srgbClr val="FFCC99"/>
    <a:srgbClr val="FFFFCC"/>
    <a:srgbClr val="E1E1FF"/>
    <a:srgbClr val="1D853D"/>
    <a:srgbClr val="FF6600"/>
    <a:srgbClr val="F4625E"/>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86607" autoAdjust="0"/>
  </p:normalViewPr>
  <p:slideViewPr>
    <p:cSldViewPr>
      <p:cViewPr varScale="1">
        <p:scale>
          <a:sx n="74" d="100"/>
          <a:sy n="74" d="100"/>
        </p:scale>
        <p:origin x="-1254" y="-90"/>
      </p:cViewPr>
      <p:guideLst>
        <p:guide orient="horz" pos="2160"/>
        <p:guide pos="2880"/>
      </p:guideLst>
    </p:cSldViewPr>
  </p:slideViewPr>
  <p:notesTextViewPr>
    <p:cViewPr>
      <p:scale>
        <a:sx n="100" d="100"/>
        <a:sy n="100" d="100"/>
      </p:scale>
      <p:origin x="0" y="0"/>
    </p:cViewPr>
  </p:notesTextViewPr>
  <p:sorterViewPr>
    <p:cViewPr>
      <p:scale>
        <a:sx n="110" d="100"/>
        <a:sy n="110" d="100"/>
      </p:scale>
      <p:origin x="0" y="3552"/>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font" Target="fonts/font3.fntdata"/><Relationship Id="rId47" Type="http://schemas.openxmlformats.org/officeDocument/2006/relationships/viewProps" Target="viewProps.xml"/><Relationship Id="rId7"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notesMaster" Target="notesMasters/notesMaster1.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font" Target="fonts/font1.fntdata"/><Relationship Id="rId45" Type="http://schemas.openxmlformats.org/officeDocument/2006/relationships/font" Target="fonts/font6.fntdata"/><Relationship Id="rId5" Type="http://schemas.openxmlformats.org/officeDocument/2006/relationships/slideMaster" Target="slideMasters/slideMaster1.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tableStyles" Target="tableStyles.xml"/><Relationship Id="rId10" Type="http://schemas.openxmlformats.org/officeDocument/2006/relationships/slideMaster" Target="slideMasters/slideMaster6.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font" Target="fonts/font5.fntdata"/><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font" Target="fonts/font4.fntdata"/><Relationship Id="rId48" Type="http://schemas.openxmlformats.org/officeDocument/2006/relationships/theme" Target="theme/theme1.xml"/><Relationship Id="rId8" Type="http://schemas.openxmlformats.org/officeDocument/2006/relationships/slideMaster" Target="slideMasters/slideMaster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1313" cy="488950"/>
          </a:xfrm>
          <a:prstGeom prst="rect">
            <a:avLst/>
          </a:prstGeom>
        </p:spPr>
        <p:txBody>
          <a:bodyPr vert="horz" lIns="91440" tIns="45720" rIns="91440" bIns="45720" rtlCol="0"/>
          <a:lstStyle>
            <a:lvl1pPr algn="l">
              <a:defRPr sz="1200"/>
            </a:lvl1pPr>
          </a:lstStyle>
          <a:p>
            <a:pPr>
              <a:defRPr/>
            </a:pPr>
            <a:endParaRPr lang="en-GB" dirty="0"/>
          </a:p>
        </p:txBody>
      </p:sp>
      <p:sp>
        <p:nvSpPr>
          <p:cNvPr id="3" name="Date Placeholder 2"/>
          <p:cNvSpPr>
            <a:spLocks noGrp="1"/>
          </p:cNvSpPr>
          <p:nvPr>
            <p:ph type="dt" sz="quarter" idx="1"/>
          </p:nvPr>
        </p:nvSpPr>
        <p:spPr>
          <a:xfrm>
            <a:off x="3765550" y="0"/>
            <a:ext cx="2881313" cy="488950"/>
          </a:xfrm>
          <a:prstGeom prst="rect">
            <a:avLst/>
          </a:prstGeom>
        </p:spPr>
        <p:txBody>
          <a:bodyPr vert="horz" lIns="91440" tIns="45720" rIns="91440" bIns="45720" rtlCol="0"/>
          <a:lstStyle>
            <a:lvl1pPr algn="r">
              <a:defRPr sz="1200"/>
            </a:lvl1pPr>
          </a:lstStyle>
          <a:p>
            <a:pPr>
              <a:defRPr/>
            </a:pPr>
            <a:fld id="{A5E62445-0A01-45E4-BED7-27FCBBE7996C}" type="datetimeFigureOut">
              <a:rPr lang="en-GB"/>
              <a:pPr>
                <a:defRPr/>
              </a:pPr>
              <a:t>26/11/2014</a:t>
            </a:fld>
            <a:endParaRPr lang="en-GB" dirty="0"/>
          </a:p>
        </p:txBody>
      </p:sp>
      <p:sp>
        <p:nvSpPr>
          <p:cNvPr id="4" name="Footer Placeholder 3"/>
          <p:cNvSpPr>
            <a:spLocks noGrp="1"/>
          </p:cNvSpPr>
          <p:nvPr>
            <p:ph type="ftr" sz="quarter" idx="2"/>
          </p:nvPr>
        </p:nvSpPr>
        <p:spPr>
          <a:xfrm>
            <a:off x="0" y="9283700"/>
            <a:ext cx="2881313" cy="488950"/>
          </a:xfrm>
          <a:prstGeom prst="rect">
            <a:avLst/>
          </a:prstGeom>
        </p:spPr>
        <p:txBody>
          <a:bodyPr vert="horz" lIns="91440" tIns="45720" rIns="91440" bIns="45720" rtlCol="0" anchor="b"/>
          <a:lstStyle>
            <a:lvl1pPr algn="l">
              <a:defRPr sz="1200"/>
            </a:lvl1pPr>
          </a:lstStyle>
          <a:p>
            <a:pPr>
              <a:defRPr/>
            </a:pPr>
            <a:endParaRPr lang="en-GB" dirty="0"/>
          </a:p>
        </p:txBody>
      </p:sp>
      <p:sp>
        <p:nvSpPr>
          <p:cNvPr id="5" name="Slide Number Placeholder 4"/>
          <p:cNvSpPr>
            <a:spLocks noGrp="1"/>
          </p:cNvSpPr>
          <p:nvPr>
            <p:ph type="sldNum" sz="quarter" idx="3"/>
          </p:nvPr>
        </p:nvSpPr>
        <p:spPr>
          <a:xfrm>
            <a:off x="3765550" y="9283700"/>
            <a:ext cx="2881313" cy="488950"/>
          </a:xfrm>
          <a:prstGeom prst="rect">
            <a:avLst/>
          </a:prstGeom>
        </p:spPr>
        <p:txBody>
          <a:bodyPr vert="horz" lIns="91440" tIns="45720" rIns="91440" bIns="45720" rtlCol="0" anchor="b"/>
          <a:lstStyle>
            <a:lvl1pPr algn="r">
              <a:defRPr sz="1200"/>
            </a:lvl1pPr>
          </a:lstStyle>
          <a:p>
            <a:pPr>
              <a:defRPr/>
            </a:pPr>
            <a:fld id="{0AF9D0FD-158B-4546-B1BD-015EE6F2F3F5}" type="slidenum">
              <a:rPr lang="en-GB"/>
              <a:pPr>
                <a:defRPr/>
              </a:pPr>
              <a:t>‹#›</a:t>
            </a:fld>
            <a:endParaRPr lang="en-GB" dirty="0"/>
          </a:p>
        </p:txBody>
      </p:sp>
    </p:spTree>
    <p:extLst>
      <p:ext uri="{BB962C8B-B14F-4D97-AF65-F5344CB8AC3E}">
        <p14:creationId xmlns:p14="http://schemas.microsoft.com/office/powerpoint/2010/main" val="3108767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81313" cy="488950"/>
          </a:xfrm>
          <a:prstGeom prst="rect">
            <a:avLst/>
          </a:prstGeom>
          <a:noFill/>
          <a:ln w="9525">
            <a:noFill/>
            <a:miter lim="800000"/>
            <a:headEnd/>
            <a:tailEnd/>
          </a:ln>
        </p:spPr>
        <p:txBody>
          <a:bodyPr vert="horz" wrap="square" lIns="90196" tIns="45098" rIns="90196" bIns="45098" numCol="1" anchor="t"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endParaRPr lang="en-US" dirty="0"/>
          </a:p>
        </p:txBody>
      </p:sp>
      <p:sp>
        <p:nvSpPr>
          <p:cNvPr id="3075" name="Rectangle 3"/>
          <p:cNvSpPr>
            <a:spLocks noGrp="1" noChangeArrowheads="1"/>
          </p:cNvSpPr>
          <p:nvPr>
            <p:ph type="dt" idx="1"/>
          </p:nvPr>
        </p:nvSpPr>
        <p:spPr bwMode="auto">
          <a:xfrm>
            <a:off x="3767138" y="0"/>
            <a:ext cx="2881312" cy="488950"/>
          </a:xfrm>
          <a:prstGeom prst="rect">
            <a:avLst/>
          </a:prstGeom>
          <a:noFill/>
          <a:ln w="9525">
            <a:noFill/>
            <a:miter lim="800000"/>
            <a:headEnd/>
            <a:tailEnd/>
          </a:ln>
        </p:spPr>
        <p:txBody>
          <a:bodyPr vert="horz" wrap="square" lIns="90196" tIns="45098" rIns="90196" bIns="45098" numCol="1" anchor="t" anchorCtr="0" compatLnSpc="1">
            <a:prstTxWarp prst="textNoShape">
              <a:avLst/>
            </a:prstTxWarp>
          </a:bodyPr>
          <a:lstStyle>
            <a:lvl1pPr algn="r" eaLnBrk="0" hangingPunct="0">
              <a:defRPr sz="1200">
                <a:latin typeface="Lucida Grande" pitchFamily="84" charset="0"/>
                <a:ea typeface="ヒラギノ角ゴ Pro W3" pitchFamily="84" charset="-128"/>
                <a:cs typeface="+mn-cs"/>
              </a:defRPr>
            </a:lvl1pPr>
          </a:lstStyle>
          <a:p>
            <a:pPr>
              <a:defRPr/>
            </a:pPr>
            <a:endParaRPr lang="en-US" dirty="0"/>
          </a:p>
        </p:txBody>
      </p:sp>
      <p:sp>
        <p:nvSpPr>
          <p:cNvPr id="26628" name="Rectangle 4"/>
          <p:cNvSpPr>
            <a:spLocks noGrp="1" noRot="1" noChangeAspect="1" noChangeArrowheads="1" noTextEdit="1"/>
          </p:cNvSpPr>
          <p:nvPr>
            <p:ph type="sldImg" idx="2"/>
          </p:nvPr>
        </p:nvSpPr>
        <p:spPr bwMode="auto">
          <a:xfrm>
            <a:off x="881063" y="731838"/>
            <a:ext cx="4886325" cy="36655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885825" y="4643438"/>
            <a:ext cx="4876800" cy="4397375"/>
          </a:xfrm>
          <a:prstGeom prst="rect">
            <a:avLst/>
          </a:prstGeom>
          <a:noFill/>
          <a:ln w="9525">
            <a:noFill/>
            <a:miter lim="800000"/>
            <a:headEnd/>
            <a:tailEnd/>
          </a:ln>
        </p:spPr>
        <p:txBody>
          <a:bodyPr vert="horz" wrap="square" lIns="90196" tIns="45098" rIns="90196" bIns="4509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285288"/>
            <a:ext cx="2881313" cy="488950"/>
          </a:xfrm>
          <a:prstGeom prst="rect">
            <a:avLst/>
          </a:prstGeom>
          <a:noFill/>
          <a:ln w="9525">
            <a:noFill/>
            <a:miter lim="800000"/>
            <a:headEnd/>
            <a:tailEnd/>
          </a:ln>
        </p:spPr>
        <p:txBody>
          <a:bodyPr vert="horz" wrap="square" lIns="90196" tIns="45098" rIns="90196" bIns="45098" numCol="1" anchor="b"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endParaRPr lang="en-US" dirty="0"/>
          </a:p>
        </p:txBody>
      </p:sp>
      <p:sp>
        <p:nvSpPr>
          <p:cNvPr id="3079" name="Rectangle 7"/>
          <p:cNvSpPr>
            <a:spLocks noGrp="1" noChangeArrowheads="1"/>
          </p:cNvSpPr>
          <p:nvPr>
            <p:ph type="sldNum" sz="quarter" idx="5"/>
          </p:nvPr>
        </p:nvSpPr>
        <p:spPr bwMode="auto">
          <a:xfrm>
            <a:off x="3767138" y="9285288"/>
            <a:ext cx="2881312" cy="488950"/>
          </a:xfrm>
          <a:prstGeom prst="rect">
            <a:avLst/>
          </a:prstGeom>
          <a:noFill/>
          <a:ln w="9525">
            <a:noFill/>
            <a:miter lim="800000"/>
            <a:headEnd/>
            <a:tailEnd/>
          </a:ln>
        </p:spPr>
        <p:txBody>
          <a:bodyPr vert="horz" wrap="square" lIns="90196" tIns="45098" rIns="90196" bIns="45098" numCol="1" anchor="b" anchorCtr="0" compatLnSpc="1">
            <a:prstTxWarp prst="textNoShape">
              <a:avLst/>
            </a:prstTxWarp>
          </a:bodyPr>
          <a:lstStyle>
            <a:lvl1pPr algn="r" eaLnBrk="0" hangingPunct="0">
              <a:defRPr sz="1200">
                <a:latin typeface="Lucida Grande" pitchFamily="84" charset="0"/>
                <a:ea typeface="ヒラギノ角ゴ Pro W3" pitchFamily="84" charset="-128"/>
                <a:cs typeface="+mn-cs"/>
              </a:defRPr>
            </a:lvl1pPr>
          </a:lstStyle>
          <a:p>
            <a:pPr>
              <a:defRPr/>
            </a:pPr>
            <a:fld id="{E46242A1-D505-4C03-8BDF-F815EE6114FA}" type="slidenum">
              <a:rPr lang="en-US"/>
              <a:pPr>
                <a:defRPr/>
              </a:pPr>
              <a:t>‹#›</a:t>
            </a:fld>
            <a:endParaRPr lang="en-US" dirty="0"/>
          </a:p>
        </p:txBody>
      </p:sp>
    </p:spTree>
    <p:extLst>
      <p:ext uri="{BB962C8B-B14F-4D97-AF65-F5344CB8AC3E}">
        <p14:creationId xmlns:p14="http://schemas.microsoft.com/office/powerpoint/2010/main" val="29469853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1pPr>
    <a:lvl2pPr marL="4572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2pPr>
    <a:lvl3pPr marL="9144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3pPr>
    <a:lvl4pPr marL="13716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4pPr>
    <a:lvl5pPr marL="18288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719361"/>
          </a:xfrm>
        </p:spPr>
        <p:txBody>
          <a:bodyPr/>
          <a:lstStyle>
            <a:lvl1pPr>
              <a:defRPr sz="3200" i="0">
                <a:solidFill>
                  <a:schemeClr val="tx1"/>
                </a:solidFill>
                <a:latin typeface="Calibri" panose="020F0502020204030204" pitchFamily="34" charset="0"/>
                <a:cs typeface="Calibri" panose="020F05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251520" y="836712"/>
            <a:ext cx="8712968" cy="5832648"/>
          </a:xfrm>
        </p:spPr>
        <p:txBody>
          <a:bodyPr/>
          <a:lstStyle>
            <a:lvl1pPr>
              <a:defRPr sz="2400">
                <a:latin typeface="Calibri" panose="020F0502020204030204" pitchFamily="34" charset="0"/>
                <a:cs typeface="Calibri" panose="020F0502020204030204" pitchFamily="34" charset="0"/>
              </a:defRPr>
            </a:lvl1pPr>
            <a:lvl2pPr marL="742950" indent="-285750">
              <a:buFont typeface="Arial" panose="020B0604020202020204" pitchFamily="34" charset="0"/>
              <a:buChar char="•"/>
              <a:defRPr sz="2000">
                <a:solidFill>
                  <a:schemeClr val="tx1"/>
                </a:solidFill>
                <a:latin typeface="Calibri" panose="020F0502020204030204" pitchFamily="34" charset="0"/>
                <a:cs typeface="Calibri" panose="020F0502020204030204" pitchFamily="34" charset="0"/>
              </a:defRPr>
            </a:lvl2pPr>
            <a:lvl3pPr marL="1143000" indent="-228600">
              <a:buFont typeface="Calibri" panose="020F0502020204030204" pitchFamily="34" charset="0"/>
              <a:buChar char="-"/>
              <a:defRPr sz="1600">
                <a:solidFill>
                  <a:schemeClr val="tx1"/>
                </a:solidFill>
                <a:latin typeface="Calibri" panose="020F0502020204030204" pitchFamily="34" charset="0"/>
                <a:cs typeface="Calibri" panose="020F0502020204030204" pitchFamily="34" charset="0"/>
              </a:defRPr>
            </a:lvl3pPr>
            <a:lvl4pPr>
              <a:buNone/>
              <a:defRPr>
                <a:latin typeface="Arial" pitchFamily="34" charset="0"/>
                <a:cs typeface="Arial" pitchFamily="34" charset="0"/>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pic>
        <p:nvPicPr>
          <p:cNvPr id="4" name="Picture 19" descr="SCI41098_PPT_Templates_bottom_STFC"/>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563688" y="5294313"/>
            <a:ext cx="7580312"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2648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719361"/>
          </a:xfrm>
        </p:spPr>
        <p:txBody>
          <a:bodyPr/>
          <a:lstStyle>
            <a:lvl1pPr>
              <a:defRPr sz="3200" i="0">
                <a:solidFill>
                  <a:schemeClr val="tx1"/>
                </a:solidFill>
                <a:latin typeface="Calibri" panose="020F0502020204030204" pitchFamily="34" charset="0"/>
                <a:cs typeface="Calibri" panose="020F05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251520" y="836712"/>
            <a:ext cx="8712968" cy="5832648"/>
          </a:xfrm>
        </p:spPr>
        <p:txBody>
          <a:bodyPr/>
          <a:lstStyle>
            <a:lvl1pPr>
              <a:defRPr sz="2400">
                <a:latin typeface="Calibri" panose="020F0502020204030204" pitchFamily="34" charset="0"/>
                <a:cs typeface="Calibri" panose="020F0502020204030204" pitchFamily="34" charset="0"/>
              </a:defRPr>
            </a:lvl1pPr>
            <a:lvl2pPr marL="742950" indent="-285750">
              <a:buFont typeface="Arial" panose="020B0604020202020204" pitchFamily="34" charset="0"/>
              <a:buChar char="•"/>
              <a:defRPr sz="2000">
                <a:solidFill>
                  <a:schemeClr val="tx1"/>
                </a:solidFill>
                <a:latin typeface="Calibri" panose="020F0502020204030204" pitchFamily="34" charset="0"/>
                <a:cs typeface="Calibri" panose="020F0502020204030204" pitchFamily="34" charset="0"/>
              </a:defRPr>
            </a:lvl2pPr>
            <a:lvl3pPr marL="1143000" indent="-228600">
              <a:buFont typeface="Calibri" panose="020F0502020204030204" pitchFamily="34" charset="0"/>
              <a:buChar char="-"/>
              <a:defRPr sz="1600">
                <a:solidFill>
                  <a:schemeClr val="tx1"/>
                </a:solidFill>
                <a:latin typeface="Calibri" panose="020F0502020204030204" pitchFamily="34" charset="0"/>
                <a:cs typeface="Calibri" panose="020F0502020204030204" pitchFamily="34" charset="0"/>
              </a:defRPr>
            </a:lvl3pPr>
            <a:lvl4pPr>
              <a:buNone/>
              <a:defRPr>
                <a:latin typeface="Arial" pitchFamily="34" charset="0"/>
                <a:cs typeface="Arial" pitchFamily="34" charset="0"/>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pic>
        <p:nvPicPr>
          <p:cNvPr id="4" name="Picture 19" descr="SCI41098_PPT_Templates_bottom_STFC"/>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563688" y="5294313"/>
            <a:ext cx="7580312"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038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44000" cy="1470025"/>
          </a:xfrm>
        </p:spPr>
        <p:txBody>
          <a:bodyPr/>
          <a:lstStyle>
            <a:lvl1pPr>
              <a:defRPr sz="4400">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940961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3568" y="2786047"/>
            <a:ext cx="7848872" cy="1362075"/>
          </a:xfrm>
        </p:spPr>
        <p:txBody>
          <a:bodyPr anchor="t"/>
          <a:lstStyle>
            <a:lvl1pPr algn="l">
              <a:defRPr sz="4400" b="1" cap="none">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4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26219534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333375"/>
            <a:ext cx="9144000" cy="647353"/>
          </a:xfrm>
        </p:spPr>
        <p:txBody>
          <a:bodyPr/>
          <a:lstStyle>
            <a:lvl1pPr>
              <a:defRPr sz="3200">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5177437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11315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44000" cy="1470025"/>
          </a:xfrm>
        </p:spPr>
        <p:txBody>
          <a:bodyPr/>
          <a:lstStyle>
            <a:lvl1pPr>
              <a:defRPr sz="4400">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517979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719361"/>
          </a:xfrm>
        </p:spPr>
        <p:txBody>
          <a:bodyPr/>
          <a:lstStyle>
            <a:lvl1pPr>
              <a:defRPr sz="3200" i="1">
                <a:solidFill>
                  <a:schemeClr val="accent1">
                    <a:lumMod val="50000"/>
                  </a:schemeClr>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9552" y="1052736"/>
            <a:ext cx="8424936" cy="4752528"/>
          </a:xfrm>
        </p:spPr>
        <p:txBody>
          <a:bodyPr/>
          <a:lstStyle>
            <a:lvl1pPr>
              <a:defRPr sz="2400">
                <a:latin typeface="Arial" panose="020B0604020202020204" pitchFamily="34" charset="0"/>
                <a:cs typeface="Arial" pitchFamily="34" charset="0"/>
              </a:defRPr>
            </a:lvl1pPr>
            <a:lvl2pPr>
              <a:defRPr sz="2200">
                <a:solidFill>
                  <a:schemeClr val="accent1">
                    <a:lumMod val="50000"/>
                  </a:schemeClr>
                </a:solidFill>
                <a:latin typeface="Arial" panose="020B0604020202020204" pitchFamily="34" charset="0"/>
                <a:cs typeface="Arial" pitchFamily="34" charset="0"/>
              </a:defRPr>
            </a:lvl2pPr>
            <a:lvl3pPr>
              <a:defRPr sz="2000">
                <a:solidFill>
                  <a:schemeClr val="accent1">
                    <a:lumMod val="50000"/>
                  </a:schemeClr>
                </a:solidFill>
                <a:latin typeface="Arial" panose="020B0604020202020204" pitchFamily="34" charset="0"/>
                <a:cs typeface="Arial" pitchFamily="34" charset="0"/>
              </a:defRPr>
            </a:lvl3pPr>
            <a:lvl4pPr>
              <a:buNone/>
              <a:defRPr>
                <a:latin typeface="Arial" pitchFamily="34" charset="0"/>
                <a:cs typeface="Arial" pitchFamily="34" charset="0"/>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spTree>
    <p:extLst>
      <p:ext uri="{BB962C8B-B14F-4D97-AF65-F5344CB8AC3E}">
        <p14:creationId xmlns:p14="http://schemas.microsoft.com/office/powerpoint/2010/main" val="33564631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3568" y="2786047"/>
            <a:ext cx="7848872" cy="1362075"/>
          </a:xfrm>
        </p:spPr>
        <p:txBody>
          <a:bodyPr anchor="t"/>
          <a:lstStyle>
            <a:lvl1pPr algn="l">
              <a:defRPr sz="4400" b="1" cap="none">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4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11067270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333375"/>
            <a:ext cx="9144000" cy="647353"/>
          </a:xfrm>
        </p:spPr>
        <p:txBody>
          <a:bodyPr/>
          <a:lstStyle>
            <a:lvl1pPr>
              <a:defRPr sz="3200">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684431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205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lstStyle>
            <a:lvl1pPr>
              <a:defRPr sz="4400">
                <a:solidFill>
                  <a:schemeClr val="tx1"/>
                </a:solidFill>
                <a:latin typeface="Calibri" panose="020F0502020204030204" pitchFamily="34" charset="0"/>
                <a:cs typeface="Calibri" panose="020F050202020403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17629820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lstStyle>
            <a:lvl1pPr>
              <a:defRPr sz="4400">
                <a:solidFill>
                  <a:schemeClr val="accent1">
                    <a:lumMod val="50000"/>
                  </a:schemeClr>
                </a:solidFill>
                <a:latin typeface="Arial" pitchFamily="34" charset="0"/>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74D26117-730A-408B-89C5-1FD5CBBA10F8}" type="datetime1">
              <a:rPr lang="en-GB" smtClean="0">
                <a:solidFill>
                  <a:srgbClr val="000000"/>
                </a:solidFill>
              </a:rPr>
              <a:pPr>
                <a:defRPr/>
              </a:pPr>
              <a:t>26/11/2014</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7D173E9-58DB-4A96-B7D8-5F011892BF6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10905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286000"/>
            <a:ext cx="9144000" cy="1143000"/>
          </a:xfrm>
        </p:spPr>
        <p:txBody>
          <a:bodyPr/>
          <a:lstStyle>
            <a:lvl1pPr>
              <a:defRPr>
                <a:solidFill>
                  <a:schemeClr val="accent1">
                    <a:lumMod val="50000"/>
                  </a:schemeClr>
                </a:solidFill>
                <a:latin typeface="Arial" pitchFamily="34" charset="0"/>
                <a:cs typeface="Arial" pitchFamily="34" charset="0"/>
              </a:defRPr>
            </a:lvl1p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C8214BBF-FBFF-4081-84F3-4846B4E3F2F2}" type="datetime1">
              <a:rPr lang="en-GB" smtClean="0">
                <a:solidFill>
                  <a:srgbClr val="000000"/>
                </a:solidFill>
              </a:rPr>
              <a:pPr>
                <a:defRPr/>
              </a:pPr>
              <a:t>26/11/2014</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713BF6C3-F62E-4721-AE45-03E8C7252629}"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3381496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39ED8C7-0423-4C09-9F36-1D0CA2E981BA}" type="datetime1">
              <a:rPr lang="en-GB" smtClean="0">
                <a:solidFill>
                  <a:srgbClr val="000000"/>
                </a:solidFill>
              </a:rPr>
              <a:pPr>
                <a:defRPr/>
              </a:pPr>
              <a:t>26/11/2014</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A57E300E-5AC4-4AFD-BDA0-FBEC414D474E}" type="slidenum">
              <a:rPr lang="en-US">
                <a:solidFill>
                  <a:srgbClr val="000000"/>
                </a:solidFill>
              </a:rPr>
              <a:pPr>
                <a:defRPr/>
              </a:pPr>
              <a:t>‹#›</a:t>
            </a:fld>
            <a:endParaRPr lang="en-US" dirty="0">
              <a:solidFill>
                <a:srgbClr val="000000"/>
              </a:solidFill>
            </a:endParaRPr>
          </a:p>
        </p:txBody>
      </p:sp>
      <p:sp>
        <p:nvSpPr>
          <p:cNvPr id="5" name="Title 1"/>
          <p:cNvSpPr>
            <a:spLocks noGrp="1"/>
          </p:cNvSpPr>
          <p:nvPr>
            <p:ph type="title"/>
          </p:nvPr>
        </p:nvSpPr>
        <p:spPr>
          <a:xfrm>
            <a:off x="457200" y="567939"/>
            <a:ext cx="8229600" cy="777785"/>
          </a:xfrm>
        </p:spPr>
        <p:txBody>
          <a:bodyPr>
            <a:normAutofit/>
          </a:bodyPr>
          <a:lstStyle>
            <a:lvl1pPr>
              <a:defRPr sz="3600"/>
            </a:lvl1pPr>
          </a:lstStyle>
          <a:p>
            <a:r>
              <a:rPr lang="en-US" smtClean="0"/>
              <a:t>Click to edit Master title style</a:t>
            </a:r>
            <a:endParaRPr lang="en-GB"/>
          </a:p>
        </p:txBody>
      </p:sp>
    </p:spTree>
    <p:extLst>
      <p:ext uri="{BB962C8B-B14F-4D97-AF65-F5344CB8AC3E}">
        <p14:creationId xmlns:p14="http://schemas.microsoft.com/office/powerpoint/2010/main" val="132301129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C2D47A0-3AFE-4592-A5BD-57924A8724B0}" type="datetime1">
              <a:rPr lang="en-GB" smtClean="0">
                <a:solidFill>
                  <a:prstClr val="black">
                    <a:tint val="75000"/>
                  </a:prstClr>
                </a:solidFill>
              </a:rPr>
              <a:pPr/>
              <a:t>26/11/2014</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pic>
        <p:nvPicPr>
          <p:cNvPr id="7" name="Picture 3" descr="Uni Base Spread copy"/>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5588000"/>
            <a:ext cx="9144000"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11384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67939"/>
            <a:ext cx="8229600" cy="777785"/>
          </a:xfrm>
        </p:spPr>
        <p:txBody>
          <a:bodyPr>
            <a:normAutofit/>
          </a:bodyPr>
          <a:lstStyle>
            <a:lvl1pPr>
              <a:defRPr sz="3600"/>
            </a:lvl1pPr>
          </a:lstStyle>
          <a:p>
            <a:r>
              <a:rPr lang="en-US" smtClean="0"/>
              <a:t>Click to edit Master title style</a:t>
            </a:r>
            <a:endParaRPr lang="en-GB"/>
          </a:p>
        </p:txBody>
      </p:sp>
      <p:sp>
        <p:nvSpPr>
          <p:cNvPr id="3" name="Content Placeholder 2"/>
          <p:cNvSpPr>
            <a:spLocks noGrp="1"/>
          </p:cNvSpPr>
          <p:nvPr>
            <p:ph idx="1"/>
          </p:nvPr>
        </p:nvSpPr>
        <p:spPr>
          <a:xfrm>
            <a:off x="457200" y="1431986"/>
            <a:ext cx="8229600" cy="469417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921E2297-DF11-4986-B664-58862EFF451A}" type="datetime1">
              <a:rPr lang="en-GB" smtClean="0">
                <a:solidFill>
                  <a:prstClr val="black">
                    <a:tint val="75000"/>
                  </a:prstClr>
                </a:solidFill>
              </a:rPr>
              <a:pPr/>
              <a:t>26/11/2014</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10572328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9FFCB0-06D7-4311-94C2-5F083C5030EB}" type="datetime1">
              <a:rPr lang="en-GB" smtClean="0">
                <a:solidFill>
                  <a:prstClr val="black">
                    <a:tint val="75000"/>
                  </a:prstClr>
                </a:solidFill>
              </a:rPr>
              <a:pPr/>
              <a:t>26/11/2014</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0211766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49238"/>
            <a:ext cx="4038600" cy="4676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449238"/>
            <a:ext cx="4038600" cy="4676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B68ADB4-2EDE-49BB-A84B-802A2882EACA}" type="datetime1">
              <a:rPr lang="en-GB" smtClean="0">
                <a:solidFill>
                  <a:prstClr val="black">
                    <a:tint val="75000"/>
                  </a:prstClr>
                </a:solidFill>
              </a:rPr>
              <a:pPr/>
              <a:t>26/11/2014</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sp>
        <p:nvSpPr>
          <p:cNvPr id="8" name="Title 1"/>
          <p:cNvSpPr>
            <a:spLocks noGrp="1"/>
          </p:cNvSpPr>
          <p:nvPr>
            <p:ph type="title"/>
          </p:nvPr>
        </p:nvSpPr>
        <p:spPr>
          <a:xfrm>
            <a:off x="457200" y="567939"/>
            <a:ext cx="8229600" cy="777785"/>
          </a:xfrm>
        </p:spPr>
        <p:txBody>
          <a:bodyPr>
            <a:normAutofit/>
          </a:bodyPr>
          <a:lstStyle>
            <a:lvl1pPr>
              <a:defRPr sz="3600"/>
            </a:lvl1pPr>
          </a:lstStyle>
          <a:p>
            <a:r>
              <a:rPr lang="en-US" smtClean="0"/>
              <a:t>Click to edit Master title style</a:t>
            </a:r>
            <a:endParaRPr lang="en-GB"/>
          </a:p>
        </p:txBody>
      </p:sp>
    </p:spTree>
    <p:extLst>
      <p:ext uri="{BB962C8B-B14F-4D97-AF65-F5344CB8AC3E}">
        <p14:creationId xmlns:p14="http://schemas.microsoft.com/office/powerpoint/2010/main" val="21544171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60B2C13-A408-45D9-9256-E8005E91C53A}" type="datetime1">
              <a:rPr lang="en-GB" smtClean="0">
                <a:solidFill>
                  <a:prstClr val="black">
                    <a:tint val="75000"/>
                  </a:prstClr>
                </a:solidFill>
              </a:rPr>
              <a:pPr/>
              <a:t>26/11/2014</a:t>
            </a:fld>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2259691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C1F3F61-EFFE-4C8A-BDC4-3E0D74268071}" type="datetime1">
              <a:rPr lang="en-GB" smtClean="0">
                <a:solidFill>
                  <a:prstClr val="black">
                    <a:tint val="75000"/>
                  </a:prstClr>
                </a:solidFill>
              </a:rPr>
              <a:pPr/>
              <a:t>26/11/2014</a:t>
            </a:fld>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sp>
        <p:nvSpPr>
          <p:cNvPr id="6" name="Title 1"/>
          <p:cNvSpPr>
            <a:spLocks noGrp="1"/>
          </p:cNvSpPr>
          <p:nvPr>
            <p:ph type="title"/>
          </p:nvPr>
        </p:nvSpPr>
        <p:spPr>
          <a:xfrm>
            <a:off x="457200" y="567939"/>
            <a:ext cx="8229600" cy="777785"/>
          </a:xfrm>
        </p:spPr>
        <p:txBody>
          <a:bodyPr>
            <a:normAutofit/>
          </a:bodyPr>
          <a:lstStyle>
            <a:lvl1pPr>
              <a:defRPr sz="3600"/>
            </a:lvl1pPr>
          </a:lstStyle>
          <a:p>
            <a:r>
              <a:rPr lang="en-US" smtClean="0"/>
              <a:t>Click to edit Master title style</a:t>
            </a:r>
            <a:endParaRPr lang="en-GB"/>
          </a:p>
        </p:txBody>
      </p:sp>
    </p:spTree>
    <p:extLst>
      <p:ext uri="{BB962C8B-B14F-4D97-AF65-F5344CB8AC3E}">
        <p14:creationId xmlns:p14="http://schemas.microsoft.com/office/powerpoint/2010/main" val="375724425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61ECA3-3E66-4892-9066-EEBD8EC8E629}" type="datetime1">
              <a:rPr lang="en-GB" smtClean="0">
                <a:solidFill>
                  <a:prstClr val="black">
                    <a:tint val="75000"/>
                  </a:prstClr>
                </a:solidFill>
              </a:rPr>
              <a:pPr/>
              <a:t>26/11/2014</a:t>
            </a:fld>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112856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286000"/>
            <a:ext cx="9144000" cy="1143000"/>
          </a:xfrm>
        </p:spPr>
        <p:txBody>
          <a:bodyPr/>
          <a:lstStyle>
            <a:lvl1pPr>
              <a:defRPr>
                <a:solidFill>
                  <a:schemeClr val="accent1">
                    <a:lumMod val="50000"/>
                  </a:schemeClr>
                </a:solidFill>
                <a:latin typeface="Arial" pitchFamily="34" charset="0"/>
                <a:cs typeface="Arial" pitchFamily="34" charset="0"/>
              </a:defRPr>
            </a:lvl1pPr>
          </a:lstStyle>
          <a:p>
            <a:r>
              <a:rPr lang="en-US" smtClean="0"/>
              <a:t>Click to edit Master title style</a:t>
            </a:r>
            <a:endParaRPr lang="en-US"/>
          </a:p>
        </p:txBody>
      </p:sp>
      <p:sp>
        <p:nvSpPr>
          <p:cNvPr id="3" name="Rectangle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28434841-2416-4F37-BF60-044768AFCA8A}" type="slidenum">
              <a:rPr lang="en-US"/>
              <a:pPr>
                <a:defRPr/>
              </a:pPr>
              <a:t>‹#›</a:t>
            </a:fld>
            <a:endParaRPr lang="en-US" dirty="0"/>
          </a:p>
        </p:txBody>
      </p:sp>
    </p:spTree>
    <p:extLst>
      <p:ext uri="{BB962C8B-B14F-4D97-AF65-F5344CB8AC3E}">
        <p14:creationId xmlns:p14="http://schemas.microsoft.com/office/powerpoint/2010/main" val="22561482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9A3B2D-42C4-49A6-A783-0F4F22359C22}" type="datetime1">
              <a:rPr lang="en-GB" smtClean="0">
                <a:solidFill>
                  <a:prstClr val="black">
                    <a:tint val="75000"/>
                  </a:prstClr>
                </a:solidFill>
              </a:rPr>
              <a:pPr/>
              <a:t>26/11/2014</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0675494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B3F4B9-603F-4031-ACE4-954843ACBBB6}" type="datetime1">
              <a:rPr lang="en-GB" smtClean="0">
                <a:solidFill>
                  <a:prstClr val="black">
                    <a:tint val="75000"/>
                  </a:prstClr>
                </a:solidFill>
              </a:rPr>
              <a:pPr/>
              <a:t>26/11/2014</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2089524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1F2D0E-8F4E-4FDB-B9F2-37B206A37823}" type="datetime1">
              <a:rPr lang="en-GB" smtClean="0">
                <a:solidFill>
                  <a:prstClr val="black">
                    <a:tint val="75000"/>
                  </a:prstClr>
                </a:solidFill>
              </a:rPr>
              <a:pPr/>
              <a:t>26/11/2014</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67177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3174D27-ABB9-4541-8258-2151E44F218C}" type="datetime1">
              <a:rPr lang="en-GB" smtClean="0">
                <a:solidFill>
                  <a:prstClr val="black">
                    <a:tint val="75000"/>
                  </a:prstClr>
                </a:solidFill>
              </a:rPr>
              <a:pPr/>
              <a:t>26/11/2014</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163528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CB9516ED-DF89-424D-849F-91757AEBB649}" type="slidenum">
              <a:rPr lang="en-US"/>
              <a:pPr>
                <a:defRPr/>
              </a:pPr>
              <a:t>‹#›</a:t>
            </a:fld>
            <a:endParaRPr lang="en-US" dirty="0"/>
          </a:p>
        </p:txBody>
      </p:sp>
    </p:spTree>
    <p:extLst>
      <p:ext uri="{BB962C8B-B14F-4D97-AF65-F5344CB8AC3E}">
        <p14:creationId xmlns:p14="http://schemas.microsoft.com/office/powerpoint/2010/main" val="2399333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44000" cy="1470025"/>
          </a:xfrm>
        </p:spPr>
        <p:txBody>
          <a:bodyPr/>
          <a:lstStyle>
            <a:lvl1pPr>
              <a:defRPr sz="4400">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751541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719361"/>
          </a:xfrm>
        </p:spPr>
        <p:txBody>
          <a:bodyPr/>
          <a:lstStyle>
            <a:lvl1pPr>
              <a:defRPr sz="3200" i="1">
                <a:solidFill>
                  <a:schemeClr val="accent1">
                    <a:lumMod val="50000"/>
                  </a:schemeClr>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9552" y="1052736"/>
            <a:ext cx="8424936" cy="4752528"/>
          </a:xfrm>
        </p:spPr>
        <p:txBody>
          <a:bodyPr/>
          <a:lstStyle>
            <a:lvl1pPr>
              <a:defRPr sz="2400">
                <a:latin typeface="Arial" panose="020B0604020202020204" pitchFamily="34" charset="0"/>
                <a:cs typeface="Arial" pitchFamily="34" charset="0"/>
              </a:defRPr>
            </a:lvl1pPr>
            <a:lvl2pPr>
              <a:defRPr sz="2200">
                <a:solidFill>
                  <a:schemeClr val="accent1">
                    <a:lumMod val="50000"/>
                  </a:schemeClr>
                </a:solidFill>
                <a:latin typeface="Arial" panose="020B0604020202020204" pitchFamily="34" charset="0"/>
                <a:cs typeface="Arial" pitchFamily="34" charset="0"/>
              </a:defRPr>
            </a:lvl2pPr>
            <a:lvl3pPr>
              <a:defRPr sz="2000">
                <a:solidFill>
                  <a:schemeClr val="accent1">
                    <a:lumMod val="50000"/>
                  </a:schemeClr>
                </a:solidFill>
                <a:latin typeface="Arial" panose="020B0604020202020204" pitchFamily="34" charset="0"/>
                <a:cs typeface="Arial" pitchFamily="34" charset="0"/>
              </a:defRPr>
            </a:lvl3pPr>
            <a:lvl4pPr>
              <a:buNone/>
              <a:defRPr>
                <a:latin typeface="Arial" pitchFamily="34" charset="0"/>
                <a:cs typeface="Arial" pitchFamily="34" charset="0"/>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spTree>
    <p:extLst>
      <p:ext uri="{BB962C8B-B14F-4D97-AF65-F5344CB8AC3E}">
        <p14:creationId xmlns:p14="http://schemas.microsoft.com/office/powerpoint/2010/main" val="3187095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3568" y="2786047"/>
            <a:ext cx="7848872" cy="1362075"/>
          </a:xfrm>
        </p:spPr>
        <p:txBody>
          <a:bodyPr anchor="t"/>
          <a:lstStyle>
            <a:lvl1pPr algn="l">
              <a:defRPr sz="4400" b="1" cap="none">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4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1993562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333375"/>
            <a:ext cx="9144000" cy="647353"/>
          </a:xfrm>
        </p:spPr>
        <p:txBody>
          <a:bodyPr/>
          <a:lstStyle>
            <a:lvl1pPr>
              <a:defRPr sz="3200">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226419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92404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2.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3.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2.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4.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image" Target="../media/image1.jpe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6.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22860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1027" name="Rectangle 3"/>
          <p:cNvSpPr>
            <a:spLocks noGrp="1" noChangeArrowheads="1"/>
          </p:cNvSpPr>
          <p:nvPr>
            <p:ph type="body" idx="1"/>
          </p:nvPr>
        </p:nvSpPr>
        <p:spPr bwMode="auto">
          <a:xfrm>
            <a:off x="685800" y="3929063"/>
            <a:ext cx="77724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p:txBody>
      </p:sp>
      <p:pic>
        <p:nvPicPr>
          <p:cNvPr id="1031" name="Picture 19" descr="STFC_top"/>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9144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59" r:id="rId1"/>
    <p:sldLayoutId id="2147484520" r:id="rId2"/>
    <p:sldLayoutId id="2147484521" r:id="rId3"/>
    <p:sldLayoutId id="2147484522" r:id="rId4"/>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1"/>
          </a:solidFill>
          <a:latin typeface="Calibri" panose="020F0502020204030204" pitchFamily="34" charset="0"/>
          <a:ea typeface="+mj-ea"/>
          <a:cs typeface="Calibri" panose="020F0502020204030204"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ctr" rtl="0" eaLnBrk="0" fontAlgn="base" hangingPunct="0">
        <a:spcBef>
          <a:spcPct val="20000"/>
        </a:spcBef>
        <a:spcAft>
          <a:spcPct val="0"/>
        </a:spcAft>
        <a:defRPr sz="2400" b="1">
          <a:solidFill>
            <a:srgbClr val="0000FF"/>
          </a:solidFill>
          <a:latin typeface="Calibri" panose="020F0502020204030204" pitchFamily="34" charset="0"/>
          <a:ea typeface="+mn-ea"/>
          <a:cs typeface="Calibri" panose="020F0502020204030204" pitchFamily="34" charset="0"/>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ヒラギノ角ゴ Pro W3"/>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ヒラギノ角ゴ Pro W3"/>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ヒラギノ角ゴ Pro W3"/>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ヒラギノ角ゴ Pro W3"/>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Lucida Grande" pitchFamily="84" charset="0"/>
                <a:ea typeface="ヒラギノ角ゴ Pro W3" pitchFamily="84" charset="-128"/>
                <a:cs typeface="+mn-cs"/>
              </a:defRPr>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Lucida Grande" pitchFamily="84" charset="0"/>
                <a:ea typeface="ヒラギノ角ゴ Pro W3" pitchFamily="84" charset="-128"/>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Lucida Grande" pitchFamily="84" charset="0"/>
                <a:ea typeface="ヒラギノ角ゴ Pro W3" pitchFamily="84" charset="-128"/>
                <a:cs typeface="+mn-cs"/>
              </a:defRPr>
            </a:lvl1pPr>
          </a:lstStyle>
          <a:p>
            <a:pPr>
              <a:defRPr/>
            </a:pPr>
            <a:fld id="{35DA9EF8-C458-41A0-95C6-B1997AA5E59F}" type="slidenum">
              <a:rPr lang="en-US"/>
              <a:pPr>
                <a:defRPr/>
              </a:pPr>
              <a:t>‹#›</a:t>
            </a:fld>
            <a:endParaRPr lang="en-US" dirty="0"/>
          </a:p>
        </p:txBody>
      </p:sp>
      <p:pic>
        <p:nvPicPr>
          <p:cNvPr id="2055" name="Picture 19" descr="SCI41098_PPT_Templates_bottom_STFC"/>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563688" y="5294313"/>
            <a:ext cx="7580312"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23" r:id="rId1"/>
    <p:sldLayoutId id="2147484524" r:id="rId2"/>
    <p:sldLayoutId id="2147484525" r:id="rId3"/>
    <p:sldLayoutId id="2147484526" r:id="rId4"/>
    <p:sldLayoutId id="2147484527" r:id="rId5"/>
  </p:sldLayoutIdLst>
  <p:txStyles>
    <p:titleStyle>
      <a:lvl1pPr algn="ctr" rtl="0" eaLnBrk="0" fontAlgn="base" hangingPunct="0">
        <a:spcBef>
          <a:spcPct val="0"/>
        </a:spcBef>
        <a:spcAft>
          <a:spcPct val="0"/>
        </a:spcAft>
        <a:defRPr sz="4400" b="1">
          <a:solidFill>
            <a:srgbClr val="3C8C93"/>
          </a:solidFill>
          <a:latin typeface="Arial" pitchFamily="34" charset="0"/>
          <a:ea typeface="+mj-ea"/>
          <a:cs typeface="ヒラギノ角ゴ Pro W3"/>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2400">
          <a:solidFill>
            <a:schemeClr val="tx1"/>
          </a:solidFill>
          <a:latin typeface="Arial" pitchFamily="34" charset="0"/>
          <a:ea typeface="+mn-ea"/>
          <a:cs typeface="ヒラギノ角ゴ Pro W3"/>
        </a:defRPr>
      </a:lvl1pPr>
      <a:lvl2pPr marL="742950" indent="-285750" algn="l" rtl="0" eaLnBrk="0" fontAlgn="base" hangingPunct="0">
        <a:spcBef>
          <a:spcPct val="20000"/>
        </a:spcBef>
        <a:spcAft>
          <a:spcPct val="0"/>
        </a:spcAft>
        <a:buChar char="–"/>
        <a:defRPr sz="2200">
          <a:solidFill>
            <a:srgbClr val="3C8C93"/>
          </a:solidFill>
          <a:latin typeface="Arial" pitchFamily="34" charset="0"/>
          <a:ea typeface="+mn-ea"/>
          <a:cs typeface="ヒラギノ角ゴ Pro W3"/>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ヒラギノ角ゴ Pro W3"/>
          <a:cs typeface="ヒラギノ角ゴ Pro W3"/>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ヒラギノ角ゴ Pro W3"/>
          <a:cs typeface="ヒラギノ角ゴ Pro W3"/>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ヒラギノ角ゴ Pro W3"/>
          <a:cs typeface="ヒラギノ角ゴ Pro W3"/>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Lucida Grande" pitchFamily="84" charset="0"/>
                <a:ea typeface="ヒラギノ角ゴ Pro W3" pitchFamily="84" charset="-128"/>
                <a:cs typeface="+mn-cs"/>
              </a:defRPr>
            </a:lvl1pPr>
          </a:lstStyle>
          <a:p>
            <a:pPr>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Lucida Grande" pitchFamily="84" charset="0"/>
                <a:ea typeface="ヒラギノ角ゴ Pro W3" pitchFamily="84" charset="-128"/>
                <a:cs typeface="+mn-cs"/>
              </a:defRPr>
            </a:lvl1pPr>
          </a:lstStyle>
          <a:p>
            <a:pPr>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Lucida Grande" pitchFamily="84" charset="0"/>
                <a:ea typeface="ヒラギノ角ゴ Pro W3" pitchFamily="84" charset="-128"/>
                <a:cs typeface="+mn-cs"/>
              </a:defRPr>
            </a:lvl1pPr>
          </a:lstStyle>
          <a:p>
            <a:pPr>
              <a:defRPr/>
            </a:pPr>
            <a:fld id="{35DA9EF8-C458-41A0-95C6-B1997AA5E59F}" type="slidenum">
              <a:rPr lang="en-US">
                <a:solidFill>
                  <a:srgbClr val="000000"/>
                </a:solidFill>
              </a:rPr>
              <a:pPr>
                <a:defRPr/>
              </a:pPr>
              <a:t>‹#›</a:t>
            </a:fld>
            <a:endParaRPr lang="en-US" dirty="0">
              <a:solidFill>
                <a:srgbClr val="000000"/>
              </a:solidFill>
            </a:endParaRPr>
          </a:p>
        </p:txBody>
      </p:sp>
      <p:pic>
        <p:nvPicPr>
          <p:cNvPr id="2055" name="Picture 19" descr="SCI41098_PPT_Templates_bottom_STFC"/>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563688" y="5294313"/>
            <a:ext cx="7580312"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7541266"/>
      </p:ext>
    </p:extLst>
  </p:cSld>
  <p:clrMap bg1="lt1" tx1="dk1" bg2="lt2" tx2="dk2" accent1="accent1" accent2="accent2" accent3="accent3" accent4="accent4" accent5="accent5" accent6="accent6" hlink="hlink" folHlink="folHlink"/>
  <p:sldLayoutIdLst>
    <p:sldLayoutId id="2147484530" r:id="rId1"/>
    <p:sldLayoutId id="2147484529" r:id="rId2"/>
    <p:sldLayoutId id="2147484531" r:id="rId3"/>
    <p:sldLayoutId id="2147484532" r:id="rId4"/>
    <p:sldLayoutId id="2147484533" r:id="rId5"/>
  </p:sldLayoutIdLst>
  <p:txStyles>
    <p:titleStyle>
      <a:lvl1pPr algn="ctr" rtl="0" eaLnBrk="0" fontAlgn="base" hangingPunct="0">
        <a:spcBef>
          <a:spcPct val="0"/>
        </a:spcBef>
        <a:spcAft>
          <a:spcPct val="0"/>
        </a:spcAft>
        <a:defRPr sz="4400" b="1">
          <a:solidFill>
            <a:srgbClr val="3C8C93"/>
          </a:solidFill>
          <a:latin typeface="Arial" pitchFamily="34" charset="0"/>
          <a:ea typeface="+mj-ea"/>
          <a:cs typeface="ヒラギノ角ゴ Pro W3"/>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2400">
          <a:solidFill>
            <a:schemeClr val="tx1"/>
          </a:solidFill>
          <a:latin typeface="Arial" pitchFamily="34" charset="0"/>
          <a:ea typeface="+mn-ea"/>
          <a:cs typeface="ヒラギノ角ゴ Pro W3"/>
        </a:defRPr>
      </a:lvl1pPr>
      <a:lvl2pPr marL="742950" indent="-285750" algn="l" rtl="0" eaLnBrk="0" fontAlgn="base" hangingPunct="0">
        <a:spcBef>
          <a:spcPct val="20000"/>
        </a:spcBef>
        <a:spcAft>
          <a:spcPct val="0"/>
        </a:spcAft>
        <a:buChar char="–"/>
        <a:defRPr sz="2200">
          <a:solidFill>
            <a:srgbClr val="3C8C93"/>
          </a:solidFill>
          <a:latin typeface="Arial" pitchFamily="34" charset="0"/>
          <a:ea typeface="+mn-ea"/>
          <a:cs typeface="ヒラギノ角ゴ Pro W3"/>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ヒラギノ角ゴ Pro W3"/>
          <a:cs typeface="ヒラギノ角ゴ Pro W3"/>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ヒラギノ角ゴ Pro W3"/>
          <a:cs typeface="ヒラギノ角ゴ Pro W3"/>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ヒラギノ角ゴ Pro W3"/>
          <a:cs typeface="ヒラギノ角ゴ Pro W3"/>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Lucida Grande" pitchFamily="84" charset="0"/>
                <a:ea typeface="ヒラギノ角ゴ Pro W3" pitchFamily="84" charset="-128"/>
                <a:cs typeface="+mn-cs"/>
              </a:defRPr>
            </a:lvl1pPr>
          </a:lstStyle>
          <a:p>
            <a:pPr>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Lucida Grande" pitchFamily="84" charset="0"/>
                <a:ea typeface="ヒラギノ角ゴ Pro W3" pitchFamily="84" charset="-128"/>
                <a:cs typeface="+mn-cs"/>
              </a:defRPr>
            </a:lvl1pPr>
          </a:lstStyle>
          <a:p>
            <a:pPr>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Lucida Grande" pitchFamily="84" charset="0"/>
                <a:ea typeface="ヒラギノ角ゴ Pro W3" pitchFamily="84" charset="-128"/>
                <a:cs typeface="+mn-cs"/>
              </a:defRPr>
            </a:lvl1pPr>
          </a:lstStyle>
          <a:p>
            <a:pPr>
              <a:defRPr/>
            </a:pPr>
            <a:fld id="{35DA9EF8-C458-41A0-95C6-B1997AA5E59F}" type="slidenum">
              <a:rPr lang="en-US">
                <a:solidFill>
                  <a:srgbClr val="000000"/>
                </a:solidFill>
              </a:rPr>
              <a:pPr>
                <a:defRPr/>
              </a:pPr>
              <a:t>‹#›</a:t>
            </a:fld>
            <a:endParaRPr lang="en-US" dirty="0">
              <a:solidFill>
                <a:srgbClr val="000000"/>
              </a:solidFill>
            </a:endParaRPr>
          </a:p>
        </p:txBody>
      </p:sp>
      <p:pic>
        <p:nvPicPr>
          <p:cNvPr id="2055" name="Picture 19" descr="SCI41098_PPT_Templates_bottom_STFC"/>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563688" y="5294313"/>
            <a:ext cx="7580312"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0100719"/>
      </p:ext>
    </p:extLst>
  </p:cSld>
  <p:clrMap bg1="lt1" tx1="dk1" bg2="lt2" tx2="dk2" accent1="accent1" accent2="accent2" accent3="accent3" accent4="accent4" accent5="accent5" accent6="accent6" hlink="hlink" folHlink="folHlink"/>
  <p:sldLayoutIdLst>
    <p:sldLayoutId id="2147484536" r:id="rId1"/>
    <p:sldLayoutId id="2147484537" r:id="rId2"/>
    <p:sldLayoutId id="2147484538" r:id="rId3"/>
    <p:sldLayoutId id="2147484539" r:id="rId4"/>
    <p:sldLayoutId id="2147484540" r:id="rId5"/>
  </p:sldLayoutIdLst>
  <p:txStyles>
    <p:titleStyle>
      <a:lvl1pPr algn="ctr" rtl="0" eaLnBrk="0" fontAlgn="base" hangingPunct="0">
        <a:spcBef>
          <a:spcPct val="0"/>
        </a:spcBef>
        <a:spcAft>
          <a:spcPct val="0"/>
        </a:spcAft>
        <a:defRPr sz="4400" b="1">
          <a:solidFill>
            <a:srgbClr val="3C8C93"/>
          </a:solidFill>
          <a:latin typeface="Arial" pitchFamily="34" charset="0"/>
          <a:ea typeface="+mj-ea"/>
          <a:cs typeface="ヒラギノ角ゴ Pro W3"/>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ヒラギノ角ゴ Pro W3"/>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2400">
          <a:solidFill>
            <a:schemeClr val="tx1"/>
          </a:solidFill>
          <a:latin typeface="Arial" pitchFamily="34" charset="0"/>
          <a:ea typeface="+mn-ea"/>
          <a:cs typeface="ヒラギノ角ゴ Pro W3"/>
        </a:defRPr>
      </a:lvl1pPr>
      <a:lvl2pPr marL="742950" indent="-285750" algn="l" rtl="0" eaLnBrk="0" fontAlgn="base" hangingPunct="0">
        <a:spcBef>
          <a:spcPct val="20000"/>
        </a:spcBef>
        <a:spcAft>
          <a:spcPct val="0"/>
        </a:spcAft>
        <a:buChar char="–"/>
        <a:defRPr sz="2200">
          <a:solidFill>
            <a:srgbClr val="3C8C93"/>
          </a:solidFill>
          <a:latin typeface="Arial" pitchFamily="34" charset="0"/>
          <a:ea typeface="+mn-ea"/>
          <a:cs typeface="ヒラギノ角ゴ Pro W3"/>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ヒラギノ角ゴ Pro W3"/>
          <a:cs typeface="ヒラギノ角ゴ Pro W3"/>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ヒラギノ角ゴ Pro W3"/>
          <a:cs typeface="ヒラギノ角ゴ Pro W3"/>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ヒラギノ角ゴ Pro W3"/>
          <a:cs typeface="ヒラギノ角ゴ Pro W3"/>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22860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Rectangle 3"/>
          <p:cNvSpPr>
            <a:spLocks noGrp="1" noChangeArrowheads="1"/>
          </p:cNvSpPr>
          <p:nvPr>
            <p:ph type="body" idx="1"/>
          </p:nvPr>
        </p:nvSpPr>
        <p:spPr bwMode="auto">
          <a:xfrm>
            <a:off x="685800" y="3929063"/>
            <a:ext cx="77724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fld id="{59D2D427-7AED-44F4-8C34-CEF0A27C60F3}" type="datetime1">
              <a:rPr lang="en-GB" smtClean="0">
                <a:solidFill>
                  <a:srgbClr val="000000"/>
                </a:solidFill>
              </a:rPr>
              <a:pPr>
                <a:defRPr/>
              </a:pPr>
              <a:t>26/11/2014</a:t>
            </a:fld>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7203504" y="6500192"/>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9FD8CCD5-518B-4AAF-9908-C1A657CC998E}" type="slidenum">
              <a:rPr lang="en-US">
                <a:solidFill>
                  <a:srgbClr val="000000"/>
                </a:solidFill>
              </a:rPr>
              <a:pPr>
                <a:defRPr/>
              </a:pPr>
              <a:t>‹#›</a:t>
            </a:fld>
            <a:endParaRPr lang="en-US" dirty="0">
              <a:solidFill>
                <a:srgbClr val="000000"/>
              </a:solidFill>
            </a:endParaRPr>
          </a:p>
        </p:txBody>
      </p:sp>
      <p:pic>
        <p:nvPicPr>
          <p:cNvPr id="1031" name="Picture 19" descr="STFC_top"/>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9144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9890133"/>
      </p:ext>
    </p:extLst>
  </p:cSld>
  <p:clrMap bg1="lt1" tx1="dk1" bg2="lt2" tx2="dk2" accent1="accent1" accent2="accent2" accent3="accent3" accent4="accent4" accent5="accent5" accent6="accent6" hlink="hlink" folHlink="folHlink"/>
  <p:sldLayoutIdLst>
    <p:sldLayoutId id="2147484542" r:id="rId1"/>
    <p:sldLayoutId id="2147484543" r:id="rId2"/>
    <p:sldLayoutId id="2147484544" r:id="rId3"/>
  </p:sldLayoutIdLst>
  <p:timing>
    <p:tnLst>
      <p:par>
        <p:cTn id="1" dur="indefinite" restart="never" nodeType="tmRoot"/>
      </p:par>
    </p:tnLst>
  </p:timing>
  <p:hf hdr="0" ftr="0" dt="0"/>
  <p:txStyles>
    <p:titleStyle>
      <a:lvl1pPr algn="ctr" rtl="0" eaLnBrk="0" fontAlgn="base" hangingPunct="0">
        <a:spcBef>
          <a:spcPct val="0"/>
        </a:spcBef>
        <a:spcAft>
          <a:spcPct val="0"/>
        </a:spcAft>
        <a:defRPr sz="4400" b="1">
          <a:solidFill>
            <a:srgbClr val="3C8C93"/>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ctr" rtl="0" eaLnBrk="0" fontAlgn="base" hangingPunct="0">
        <a:spcBef>
          <a:spcPct val="20000"/>
        </a:spcBef>
        <a:spcAft>
          <a:spcPct val="0"/>
        </a:spcAft>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C6A8DA-F1DB-4CF3-A715-611132A8FA96}" type="datetime1">
              <a:rPr lang="en-GB" smtClean="0">
                <a:solidFill>
                  <a:prstClr val="black">
                    <a:tint val="75000"/>
                  </a:prstClr>
                </a:solidFill>
              </a:rPr>
              <a:pPr/>
              <a:t>26/11/2014</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574F20-FE81-4F61-B22F-E180C4D10538}" type="slidenum">
              <a:rPr lang="en-GB" smtClean="0">
                <a:solidFill>
                  <a:prstClr val="black">
                    <a:tint val="75000"/>
                  </a:prstClr>
                </a:solidFill>
              </a:rPr>
              <a:pPr/>
              <a:t>‹#›</a:t>
            </a:fld>
            <a:endParaRPr lang="en-GB" dirty="0">
              <a:solidFill>
                <a:prstClr val="black">
                  <a:tint val="75000"/>
                </a:prstClr>
              </a:solidFill>
            </a:endParaRPr>
          </a:p>
        </p:txBody>
      </p:sp>
      <p:pic>
        <p:nvPicPr>
          <p:cNvPr id="7" name="Picture 4" descr="CI_logo_small"/>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293688" y="261938"/>
            <a:ext cx="1398587"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STFClogo"/>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6804025" y="261938"/>
            <a:ext cx="2160588" cy="56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3271784"/>
      </p:ext>
    </p:extLst>
  </p:cSld>
  <p:clrMap bg1="lt1" tx1="dk1" bg2="lt2" tx2="dk2" accent1="accent1" accent2="accent2" accent3="accent3" accent4="accent4" accent5="accent5" accent6="accent6" hlink="hlink" folHlink="folHlink"/>
  <p:sldLayoutIdLst>
    <p:sldLayoutId id="2147484548" r:id="rId1"/>
    <p:sldLayoutId id="2147484549" r:id="rId2"/>
    <p:sldLayoutId id="2147484550" r:id="rId3"/>
    <p:sldLayoutId id="2147484551" r:id="rId4"/>
    <p:sldLayoutId id="2147484552" r:id="rId5"/>
    <p:sldLayoutId id="2147484553" r:id="rId6"/>
    <p:sldLayoutId id="2147484554" r:id="rId7"/>
    <p:sldLayoutId id="2147484555" r:id="rId8"/>
    <p:sldLayoutId id="2147484556" r:id="rId9"/>
    <p:sldLayoutId id="2147484557" r:id="rId10"/>
    <p:sldLayoutId id="2147484558"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0.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0" y="1556792"/>
            <a:ext cx="9144000" cy="1470025"/>
          </a:xfrm>
        </p:spPr>
        <p:txBody>
          <a:bodyPr/>
          <a:lstStyle/>
          <a:p>
            <a:r>
              <a:rPr lang="en-GB" smtClean="0">
                <a:cs typeface="Arial" panose="020B0604020202020204" pitchFamily="34" charset="0"/>
              </a:rPr>
              <a:t>In-Vacuum </a:t>
            </a:r>
            <a:r>
              <a:rPr lang="en-GB">
                <a:cs typeface="Arial" panose="020B0604020202020204" pitchFamily="34" charset="0"/>
              </a:rPr>
              <a:t>M</a:t>
            </a:r>
            <a:r>
              <a:rPr lang="en-GB" smtClean="0">
                <a:cs typeface="Arial" panose="020B0604020202020204" pitchFamily="34" charset="0"/>
              </a:rPr>
              <a:t>agnet </a:t>
            </a:r>
            <a:r>
              <a:rPr lang="en-GB">
                <a:cs typeface="Arial" panose="020B0604020202020204" pitchFamily="34" charset="0"/>
              </a:rPr>
              <a:t>D</a:t>
            </a:r>
            <a:r>
              <a:rPr lang="en-GB" smtClean="0">
                <a:cs typeface="Arial" panose="020B0604020202020204" pitchFamily="34" charset="0"/>
              </a:rPr>
              <a:t>esign </a:t>
            </a:r>
            <a:r>
              <a:rPr lang="en-GB">
                <a:cs typeface="Arial" panose="020B0604020202020204" pitchFamily="34" charset="0"/>
              </a:rPr>
              <a:t>and C</a:t>
            </a:r>
            <a:r>
              <a:rPr lang="en-GB" smtClean="0">
                <a:cs typeface="Arial" panose="020B0604020202020204" pitchFamily="34" charset="0"/>
              </a:rPr>
              <a:t>hallenges</a:t>
            </a:r>
            <a:endParaRPr lang="en-GB"/>
          </a:p>
        </p:txBody>
      </p:sp>
      <p:sp>
        <p:nvSpPr>
          <p:cNvPr id="10" name="Subtitle 9"/>
          <p:cNvSpPr>
            <a:spLocks noGrp="1"/>
          </p:cNvSpPr>
          <p:nvPr>
            <p:ph type="subTitle" idx="1"/>
          </p:nvPr>
        </p:nvSpPr>
        <p:spPr>
          <a:xfrm>
            <a:off x="1371600" y="3068960"/>
            <a:ext cx="6400800" cy="1752600"/>
          </a:xfrm>
        </p:spPr>
        <p:txBody>
          <a:bodyPr/>
          <a:lstStyle/>
          <a:p>
            <a:pPr eaLnBrk="1" hangingPunct="1"/>
            <a:r>
              <a:rPr lang="en-US" altLang="en-US" sz="2800" i="1"/>
              <a:t>Jim Clarke</a:t>
            </a:r>
          </a:p>
          <a:p>
            <a:pPr eaLnBrk="1" hangingPunct="1"/>
            <a:r>
              <a:rPr lang="en-US" altLang="en-US">
                <a:solidFill>
                  <a:srgbClr val="006600"/>
                </a:solidFill>
              </a:rPr>
              <a:t>STFC Daresbury Laboratory and The Cockcroft Institute</a:t>
            </a:r>
            <a:r>
              <a:rPr lang="en-US" altLang="en-US" sz="2800"/>
              <a:t/>
            </a:r>
            <a:br>
              <a:rPr lang="en-US" altLang="en-US" sz="2800"/>
            </a:br>
            <a:endParaRPr lang="en-US" altLang="en-US" sz="2800"/>
          </a:p>
          <a:p>
            <a:pPr eaLnBrk="1" hangingPunct="1"/>
            <a:endParaRPr lang="en-US" altLang="en-US" sz="2000" i="1"/>
          </a:p>
          <a:p>
            <a:pPr eaLnBrk="1" hangingPunct="1"/>
            <a:r>
              <a:rPr lang="en-GB" altLang="en-US" i="1"/>
              <a:t> Workshop on Special Compact and Low Consumption Magnet Design</a:t>
            </a:r>
            <a:r>
              <a:rPr lang="en-US" altLang="en-US" i="1"/>
              <a:t>, </a:t>
            </a:r>
            <a:br>
              <a:rPr lang="en-US" altLang="en-US" i="1"/>
            </a:br>
            <a:r>
              <a:rPr lang="en-US" altLang="en-US" i="1"/>
              <a:t>26</a:t>
            </a:r>
            <a:r>
              <a:rPr lang="en-US" altLang="en-US" i="1" baseline="30000"/>
              <a:t>th</a:t>
            </a:r>
            <a:r>
              <a:rPr lang="en-US" altLang="en-US" i="1"/>
              <a:t> November 2014</a:t>
            </a:r>
            <a:endParaRPr lang="en-US" altLang="en-US" sz="3200" i="1"/>
          </a:p>
          <a:p>
            <a:endParaRPr lang="en-GB"/>
          </a:p>
        </p:txBody>
      </p:sp>
    </p:spTree>
    <p:extLst>
      <p:ext uri="{BB962C8B-B14F-4D97-AF65-F5344CB8AC3E}">
        <p14:creationId xmlns:p14="http://schemas.microsoft.com/office/powerpoint/2010/main" val="4044013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395536" y="476672"/>
            <a:ext cx="8239125" cy="5321300"/>
            <a:chOff x="2405" y="852"/>
            <a:chExt cx="5190" cy="3352"/>
          </a:xfrm>
        </p:grpSpPr>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l="16167" t="4218" r="18472" b="2823"/>
            <a:stretch>
              <a:fillRect/>
            </a:stretch>
          </p:blipFill>
          <p:spPr bwMode="auto">
            <a:xfrm>
              <a:off x="2405" y="852"/>
              <a:ext cx="2886" cy="3352"/>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6"/>
            <p:cNvSpPr txBox="1">
              <a:spLocks noChangeArrowheads="1"/>
            </p:cNvSpPr>
            <p:nvPr/>
          </p:nvSpPr>
          <p:spPr bwMode="auto">
            <a:xfrm>
              <a:off x="5399" y="1487"/>
              <a:ext cx="2196" cy="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800" b="1"/>
                <a:t>ALS in vacuum </a:t>
              </a:r>
              <a:r>
                <a:rPr lang="en-GB" altLang="en-US" sz="1800" b="1" smtClean="0"/>
                <a:t>undulator – plenty of pumps and vacuum instrumentation</a:t>
              </a:r>
              <a:endParaRPr lang="en-US" altLang="en-US" sz="1800" b="1"/>
            </a:p>
          </p:txBody>
        </p:sp>
      </p:grpSp>
    </p:spTree>
    <p:extLst>
      <p:ext uri="{BB962C8B-B14F-4D97-AF65-F5344CB8AC3E}">
        <p14:creationId xmlns:p14="http://schemas.microsoft.com/office/powerpoint/2010/main" val="98650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The Beam Vacuum</a:t>
            </a:r>
            <a:endParaRPr lang="en-GB"/>
          </a:p>
        </p:txBody>
      </p:sp>
      <p:sp>
        <p:nvSpPr>
          <p:cNvPr id="8" name="Content Placeholder 7"/>
          <p:cNvSpPr>
            <a:spLocks noGrp="1"/>
          </p:cNvSpPr>
          <p:nvPr>
            <p:ph idx="1"/>
          </p:nvPr>
        </p:nvSpPr>
        <p:spPr/>
        <p:txBody>
          <a:bodyPr>
            <a:normAutofit/>
          </a:bodyPr>
          <a:lstStyle/>
          <a:p>
            <a:r>
              <a:rPr lang="en-GB" smtClean="0">
                <a:solidFill>
                  <a:srgbClr val="FF0000"/>
                </a:solidFill>
              </a:rPr>
              <a:t>To attain UHV, baking to several hundred °C is common practice – this is not compatible with PM blocks as causes unwanted and poorly controlled demagnetisation</a:t>
            </a:r>
          </a:p>
          <a:p>
            <a:r>
              <a:rPr lang="en-GB" smtClean="0">
                <a:solidFill>
                  <a:srgbClr val="0000FF"/>
                </a:solidFill>
              </a:rPr>
              <a:t>Bake </a:t>
            </a:r>
            <a:r>
              <a:rPr lang="en-GB">
                <a:solidFill>
                  <a:srgbClr val="0000FF"/>
                </a:solidFill>
              </a:rPr>
              <a:t>to ~125 °C still </a:t>
            </a:r>
            <a:r>
              <a:rPr lang="en-GB" smtClean="0">
                <a:solidFill>
                  <a:srgbClr val="0000FF"/>
                </a:solidFill>
              </a:rPr>
              <a:t>possible with NdFeB (grade dependent – some limitations) and beneficial to vacuum. </a:t>
            </a:r>
            <a:r>
              <a:rPr lang="en-GB">
                <a:solidFill>
                  <a:srgbClr val="0000FF"/>
                </a:solidFill>
              </a:rPr>
              <a:t>SmCo can go to higher </a:t>
            </a:r>
            <a:r>
              <a:rPr lang="en-GB" smtClean="0">
                <a:solidFill>
                  <a:srgbClr val="0000FF"/>
                </a:solidFill>
              </a:rPr>
              <a:t>temperatures </a:t>
            </a:r>
            <a:r>
              <a:rPr lang="en-GB">
                <a:solidFill>
                  <a:srgbClr val="0000FF"/>
                </a:solidFill>
              </a:rPr>
              <a:t>but magnetisation strength lower so no overall benefit in terms of peak field. </a:t>
            </a:r>
            <a:endParaRPr lang="en-GB" smtClean="0">
              <a:solidFill>
                <a:srgbClr val="0000FF"/>
              </a:solidFill>
            </a:endParaRPr>
          </a:p>
          <a:p>
            <a:r>
              <a:rPr lang="en-GB" smtClean="0">
                <a:solidFill>
                  <a:srgbClr val="0000FF"/>
                </a:solidFill>
              </a:rPr>
              <a:t>Need </a:t>
            </a:r>
            <a:r>
              <a:rPr lang="en-GB">
                <a:solidFill>
                  <a:srgbClr val="0000FF"/>
                </a:solidFill>
              </a:rPr>
              <a:t>to allow for thermal </a:t>
            </a:r>
            <a:r>
              <a:rPr lang="en-GB" smtClean="0">
                <a:solidFill>
                  <a:srgbClr val="0000FF"/>
                </a:solidFill>
              </a:rPr>
              <a:t>expansion </a:t>
            </a:r>
            <a:r>
              <a:rPr lang="en-GB">
                <a:solidFill>
                  <a:srgbClr val="0000FF"/>
                </a:solidFill>
              </a:rPr>
              <a:t>of arrays during bake</a:t>
            </a:r>
            <a:r>
              <a:rPr lang="en-GB" smtClean="0">
                <a:solidFill>
                  <a:srgbClr val="0000FF"/>
                </a:solidFill>
              </a:rPr>
              <a:t>.</a:t>
            </a:r>
          </a:p>
          <a:p>
            <a:r>
              <a:rPr lang="en-GB" smtClean="0">
                <a:solidFill>
                  <a:srgbClr val="0000FF"/>
                </a:solidFill>
              </a:rPr>
              <a:t>PM blocks are pre-baked prior to use to make sure even low temperature bake has no effect (stabilising effect).</a:t>
            </a:r>
            <a:endParaRPr lang="en-GB">
              <a:solidFill>
                <a:srgbClr val="0000FF"/>
              </a:solidFill>
            </a:endParaRPr>
          </a:p>
          <a:p>
            <a:endParaRPr lang="en-GB" smtClean="0"/>
          </a:p>
          <a:p>
            <a:endParaRPr lang="en-GB" smtClean="0"/>
          </a:p>
          <a:p>
            <a:endParaRPr lang="en-GB"/>
          </a:p>
        </p:txBody>
      </p:sp>
    </p:spTree>
    <p:extLst>
      <p:ext uri="{BB962C8B-B14F-4D97-AF65-F5344CB8AC3E}">
        <p14:creationId xmlns:p14="http://schemas.microsoft.com/office/powerpoint/2010/main" val="12915334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628800"/>
            <a:ext cx="5856202" cy="4392488"/>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6"/>
          <p:cNvSpPr txBox="1">
            <a:spLocks noChangeArrowheads="1"/>
          </p:cNvSpPr>
          <p:nvPr/>
        </p:nvSpPr>
        <p:spPr bwMode="auto">
          <a:xfrm>
            <a:off x="6156176" y="1635593"/>
            <a:ext cx="25202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b="1" smtClean="0"/>
              <a:t>Diamond </a:t>
            </a:r>
            <a:r>
              <a:rPr lang="en-GB" altLang="en-US" sz="1800" b="1"/>
              <a:t>in vacuum </a:t>
            </a:r>
            <a:r>
              <a:rPr lang="en-GB" altLang="en-US" sz="1800" b="1" smtClean="0"/>
              <a:t>undulator</a:t>
            </a:r>
            <a:endParaRPr lang="en-US" altLang="en-US" sz="1800" b="1"/>
          </a:p>
        </p:txBody>
      </p:sp>
      <p:sp>
        <p:nvSpPr>
          <p:cNvPr id="6" name="Text Box 6"/>
          <p:cNvSpPr txBox="1">
            <a:spLocks noChangeArrowheads="1"/>
          </p:cNvSpPr>
          <p:nvPr/>
        </p:nvSpPr>
        <p:spPr bwMode="auto">
          <a:xfrm>
            <a:off x="6372200" y="4471375"/>
            <a:ext cx="25202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smtClean="0"/>
              <a:t>Rails allow for thermal expansion</a:t>
            </a:r>
            <a:endParaRPr lang="en-US" altLang="en-US" sz="1800"/>
          </a:p>
        </p:txBody>
      </p:sp>
      <p:sp>
        <p:nvSpPr>
          <p:cNvPr id="7" name="Text Box 6"/>
          <p:cNvSpPr txBox="1">
            <a:spLocks noChangeArrowheads="1"/>
          </p:cNvSpPr>
          <p:nvPr/>
        </p:nvSpPr>
        <p:spPr bwMode="auto">
          <a:xfrm>
            <a:off x="6154038" y="2636912"/>
            <a:ext cx="25202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smtClean="0"/>
              <a:t>Out of vacuum part</a:t>
            </a:r>
            <a:endParaRPr lang="en-US" altLang="en-US" sz="1800"/>
          </a:p>
        </p:txBody>
      </p:sp>
      <p:sp>
        <p:nvSpPr>
          <p:cNvPr id="8" name="Text Box 6"/>
          <p:cNvSpPr txBox="1">
            <a:spLocks noChangeArrowheads="1"/>
          </p:cNvSpPr>
          <p:nvPr/>
        </p:nvSpPr>
        <p:spPr bwMode="auto">
          <a:xfrm>
            <a:off x="6348714" y="3640378"/>
            <a:ext cx="25202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smtClean="0"/>
              <a:t>In vacuum part</a:t>
            </a:r>
            <a:endParaRPr lang="en-US" altLang="en-US" sz="1800"/>
          </a:p>
        </p:txBody>
      </p:sp>
      <p:cxnSp>
        <p:nvCxnSpPr>
          <p:cNvPr id="10" name="Straight Arrow Connector 9"/>
          <p:cNvCxnSpPr>
            <a:stCxn id="7" idx="1"/>
          </p:cNvCxnSpPr>
          <p:nvPr/>
        </p:nvCxnSpPr>
        <p:spPr bwMode="auto">
          <a:xfrm flipH="1">
            <a:off x="5436096" y="2821578"/>
            <a:ext cx="717942" cy="184666"/>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11" name="Straight Arrow Connector 10"/>
          <p:cNvCxnSpPr>
            <a:stCxn id="8" idx="1"/>
          </p:cNvCxnSpPr>
          <p:nvPr/>
        </p:nvCxnSpPr>
        <p:spPr bwMode="auto">
          <a:xfrm flipH="1">
            <a:off x="5077125" y="3825044"/>
            <a:ext cx="1271589" cy="276999"/>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13" name="Straight Arrow Connector 12"/>
          <p:cNvCxnSpPr/>
          <p:nvPr/>
        </p:nvCxnSpPr>
        <p:spPr bwMode="auto">
          <a:xfrm flipH="1">
            <a:off x="4788024" y="4794540"/>
            <a:ext cx="1584177" cy="138499"/>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754195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Wakefield Issues</a:t>
            </a:r>
            <a:endParaRPr lang="en-GB"/>
          </a:p>
        </p:txBody>
      </p:sp>
      <p:sp>
        <p:nvSpPr>
          <p:cNvPr id="8" name="Content Placeholder 7"/>
          <p:cNvSpPr>
            <a:spLocks noGrp="1"/>
          </p:cNvSpPr>
          <p:nvPr>
            <p:ph idx="1"/>
          </p:nvPr>
        </p:nvSpPr>
        <p:spPr/>
        <p:txBody>
          <a:bodyPr>
            <a:normAutofit/>
          </a:bodyPr>
          <a:lstStyle/>
          <a:p>
            <a:r>
              <a:rPr lang="en-GB" sz="2200" smtClean="0">
                <a:solidFill>
                  <a:srgbClr val="FF0000"/>
                </a:solidFill>
              </a:rPr>
              <a:t>PM Blocks present high </a:t>
            </a:r>
            <a:r>
              <a:rPr lang="en-GB" sz="2200">
                <a:solidFill>
                  <a:srgbClr val="FF0000"/>
                </a:solidFill>
              </a:rPr>
              <a:t>resistance surface adjacent to electron </a:t>
            </a:r>
            <a:r>
              <a:rPr lang="en-GB" sz="2200" smtClean="0">
                <a:solidFill>
                  <a:srgbClr val="FF0000"/>
                </a:solidFill>
              </a:rPr>
              <a:t>beam </a:t>
            </a:r>
            <a:r>
              <a:rPr lang="en-GB" sz="2200">
                <a:solidFill>
                  <a:srgbClr val="FF0000"/>
                </a:solidFill>
              </a:rPr>
              <a:t>– resitive wall wakefield very </a:t>
            </a:r>
            <a:r>
              <a:rPr lang="en-GB" sz="2200" smtClean="0">
                <a:solidFill>
                  <a:srgbClr val="FF0000"/>
                </a:solidFill>
              </a:rPr>
              <a:t>significant, leading to overheating of PM blocks and damage to undulator</a:t>
            </a:r>
            <a:endParaRPr lang="en-GB" sz="2200">
              <a:solidFill>
                <a:srgbClr val="FF0000"/>
              </a:solidFill>
            </a:endParaRPr>
          </a:p>
          <a:p>
            <a:r>
              <a:rPr lang="en-GB" sz="2200" smtClean="0">
                <a:solidFill>
                  <a:srgbClr val="FF0000"/>
                </a:solidFill>
              </a:rPr>
              <a:t>Therefore must have </a:t>
            </a:r>
            <a:r>
              <a:rPr lang="en-GB" sz="2200">
                <a:solidFill>
                  <a:srgbClr val="FF0000"/>
                </a:solidFill>
              </a:rPr>
              <a:t>continuous conducting surface </a:t>
            </a:r>
            <a:r>
              <a:rPr lang="en-GB" sz="2200" smtClean="0">
                <a:solidFill>
                  <a:srgbClr val="FF0000"/>
                </a:solidFill>
              </a:rPr>
              <a:t>on top of blocks so electron beam does not see high resistance</a:t>
            </a:r>
          </a:p>
          <a:p>
            <a:r>
              <a:rPr lang="en-GB" sz="2200">
                <a:solidFill>
                  <a:srgbClr val="FF0000"/>
                </a:solidFill>
              </a:rPr>
              <a:t>Furthermore, must have </a:t>
            </a:r>
            <a:r>
              <a:rPr lang="en-GB" sz="2200" smtClean="0">
                <a:solidFill>
                  <a:srgbClr val="FF0000"/>
                </a:solidFill>
              </a:rPr>
              <a:t>continuous </a:t>
            </a:r>
            <a:r>
              <a:rPr lang="en-GB" sz="2200">
                <a:solidFill>
                  <a:srgbClr val="FF0000"/>
                </a:solidFill>
              </a:rPr>
              <a:t>conducting surface </a:t>
            </a:r>
            <a:r>
              <a:rPr lang="en-GB" sz="2200" smtClean="0">
                <a:solidFill>
                  <a:srgbClr val="FF0000"/>
                </a:solidFill>
              </a:rPr>
              <a:t>connecting adjacent </a:t>
            </a:r>
            <a:r>
              <a:rPr lang="en-GB" sz="2200">
                <a:solidFill>
                  <a:srgbClr val="FF0000"/>
                </a:solidFill>
              </a:rPr>
              <a:t>fixed gap vessels to </a:t>
            </a:r>
            <a:r>
              <a:rPr lang="en-GB" sz="2200" smtClean="0">
                <a:solidFill>
                  <a:srgbClr val="FF0000"/>
                </a:solidFill>
              </a:rPr>
              <a:t>(moving) magnet arrays of undulator</a:t>
            </a:r>
            <a:endParaRPr lang="en-GB" sz="2200">
              <a:solidFill>
                <a:srgbClr val="FF0000"/>
              </a:solidFill>
            </a:endParaRPr>
          </a:p>
          <a:p>
            <a:r>
              <a:rPr lang="en-GB" sz="2200" smtClean="0">
                <a:solidFill>
                  <a:srgbClr val="0000FF"/>
                </a:solidFill>
              </a:rPr>
              <a:t>Lay thin </a:t>
            </a:r>
            <a:r>
              <a:rPr lang="en-GB" sz="2200">
                <a:solidFill>
                  <a:srgbClr val="0000FF"/>
                </a:solidFill>
              </a:rPr>
              <a:t>copper foil (50 </a:t>
            </a:r>
            <a:r>
              <a:rPr lang="en-GB" sz="2200">
                <a:solidFill>
                  <a:srgbClr val="0000FF"/>
                </a:solidFill>
                <a:latin typeface="Symbol" panose="05050102010706020507" pitchFamily="18" charset="2"/>
              </a:rPr>
              <a:t>m</a:t>
            </a:r>
            <a:r>
              <a:rPr lang="en-GB" sz="2200">
                <a:solidFill>
                  <a:srgbClr val="0000FF"/>
                </a:solidFill>
              </a:rPr>
              <a:t>m) coated with </a:t>
            </a:r>
            <a:r>
              <a:rPr lang="en-GB" sz="2200" smtClean="0">
                <a:solidFill>
                  <a:srgbClr val="0000FF"/>
                </a:solidFill>
              </a:rPr>
              <a:t>nickel </a:t>
            </a:r>
            <a:r>
              <a:rPr lang="en-GB" sz="2200">
                <a:solidFill>
                  <a:srgbClr val="0000FF"/>
                </a:solidFill>
              </a:rPr>
              <a:t>(50 </a:t>
            </a:r>
            <a:r>
              <a:rPr lang="en-GB" sz="2200">
                <a:solidFill>
                  <a:srgbClr val="0000FF"/>
                </a:solidFill>
                <a:latin typeface="Symbol" panose="05050102010706020507" pitchFamily="18" charset="2"/>
              </a:rPr>
              <a:t>m</a:t>
            </a:r>
            <a:r>
              <a:rPr lang="en-GB" sz="2200">
                <a:solidFill>
                  <a:srgbClr val="0000FF"/>
                </a:solidFill>
              </a:rPr>
              <a:t>m) </a:t>
            </a:r>
            <a:r>
              <a:rPr lang="en-GB" sz="2200" smtClean="0">
                <a:solidFill>
                  <a:srgbClr val="0000FF"/>
                </a:solidFill>
              </a:rPr>
              <a:t>so held in place over </a:t>
            </a:r>
            <a:r>
              <a:rPr lang="en-GB" sz="2200">
                <a:solidFill>
                  <a:srgbClr val="0000FF"/>
                </a:solidFill>
              </a:rPr>
              <a:t>surface of all blocks so beam sees high conductivity surface and wakefields then manageable – early </a:t>
            </a:r>
            <a:r>
              <a:rPr lang="en-GB" sz="2200" smtClean="0">
                <a:solidFill>
                  <a:srgbClr val="0000FF"/>
                </a:solidFill>
              </a:rPr>
              <a:t>in-vacuum </a:t>
            </a:r>
            <a:r>
              <a:rPr lang="en-GB" sz="2200">
                <a:solidFill>
                  <a:srgbClr val="0000FF"/>
                </a:solidFill>
              </a:rPr>
              <a:t>undulator did suffer from damage due to heating effect</a:t>
            </a:r>
          </a:p>
          <a:p>
            <a:r>
              <a:rPr lang="en-GB" sz="2200">
                <a:solidFill>
                  <a:srgbClr val="0000FF"/>
                </a:solidFill>
              </a:rPr>
              <a:t>Use flexible RF transitions which provide good conducting path from adjacent vessel to </a:t>
            </a:r>
            <a:r>
              <a:rPr lang="en-GB" sz="2200" smtClean="0">
                <a:solidFill>
                  <a:srgbClr val="0000FF"/>
                </a:solidFill>
              </a:rPr>
              <a:t>moving arrays</a:t>
            </a:r>
            <a:endParaRPr lang="en-GB" sz="2200">
              <a:solidFill>
                <a:srgbClr val="0000FF"/>
              </a:solidFill>
            </a:endParaRPr>
          </a:p>
          <a:p>
            <a:endParaRPr lang="en-GB" smtClean="0"/>
          </a:p>
          <a:p>
            <a:endParaRPr lang="en-GB" smtClean="0"/>
          </a:p>
          <a:p>
            <a:endParaRPr lang="en-GB"/>
          </a:p>
        </p:txBody>
      </p:sp>
    </p:spTree>
    <p:extLst>
      <p:ext uri="{BB962C8B-B14F-4D97-AF65-F5344CB8AC3E}">
        <p14:creationId xmlns:p14="http://schemas.microsoft.com/office/powerpoint/2010/main" val="5720415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479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650" y="1473200"/>
            <a:ext cx="5715000" cy="4429125"/>
          </a:xfrm>
          <a:prstGeom prst="rect">
            <a:avLst/>
          </a:prstGeom>
          <a:noFill/>
          <a:extLst>
            <a:ext uri="{909E8E84-426E-40DD-AFC4-6F175D3DCCD1}">
              <a14:hiddenFill xmlns:a14="http://schemas.microsoft.com/office/drawing/2010/main">
                <a:solidFill>
                  <a:srgbClr val="FFFFFF"/>
                </a:solidFill>
              </a14:hiddenFill>
            </a:ext>
          </a:extLst>
        </p:spPr>
      </p:pic>
      <p:sp>
        <p:nvSpPr>
          <p:cNvPr id="1014786" name="Rectangle 2"/>
          <p:cNvSpPr>
            <a:spLocks noGrp="1" noChangeArrowheads="1"/>
          </p:cNvSpPr>
          <p:nvPr>
            <p:ph type="title"/>
          </p:nvPr>
        </p:nvSpPr>
        <p:spPr/>
        <p:txBody>
          <a:bodyPr/>
          <a:lstStyle/>
          <a:p>
            <a:r>
              <a:rPr lang="en-GB" altLang="en-US"/>
              <a:t>In vacuum examples</a:t>
            </a:r>
          </a:p>
        </p:txBody>
      </p:sp>
      <p:sp>
        <p:nvSpPr>
          <p:cNvPr id="5" name="Text Box 6"/>
          <p:cNvSpPr txBox="1">
            <a:spLocks noChangeArrowheads="1"/>
          </p:cNvSpPr>
          <p:nvPr/>
        </p:nvSpPr>
        <p:spPr bwMode="auto">
          <a:xfrm>
            <a:off x="6156176" y="1635593"/>
            <a:ext cx="25202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b="1" smtClean="0"/>
              <a:t>Diamond </a:t>
            </a:r>
            <a:r>
              <a:rPr lang="en-GB" altLang="en-US" sz="1800" b="1"/>
              <a:t>in vacuum </a:t>
            </a:r>
            <a:r>
              <a:rPr lang="en-GB" altLang="en-US" sz="1800" b="1" smtClean="0"/>
              <a:t>undulator</a:t>
            </a:r>
            <a:endParaRPr lang="en-US" altLang="en-US" sz="1800" b="1"/>
          </a:p>
        </p:txBody>
      </p:sp>
      <p:sp>
        <p:nvSpPr>
          <p:cNvPr id="7" name="Text Box 6"/>
          <p:cNvSpPr txBox="1">
            <a:spLocks noChangeArrowheads="1"/>
          </p:cNvSpPr>
          <p:nvPr/>
        </p:nvSpPr>
        <p:spPr bwMode="auto">
          <a:xfrm>
            <a:off x="6156176" y="4797152"/>
            <a:ext cx="25202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smtClean="0"/>
              <a:t>Flexible transition</a:t>
            </a:r>
            <a:endParaRPr lang="en-US" altLang="en-US" sz="1800"/>
          </a:p>
        </p:txBody>
      </p:sp>
      <p:cxnSp>
        <p:nvCxnSpPr>
          <p:cNvPr id="8" name="Straight Arrow Connector 7"/>
          <p:cNvCxnSpPr>
            <a:stCxn id="7" idx="1"/>
          </p:cNvCxnSpPr>
          <p:nvPr/>
        </p:nvCxnSpPr>
        <p:spPr bwMode="auto">
          <a:xfrm flipH="1" flipV="1">
            <a:off x="3203848" y="4077072"/>
            <a:ext cx="2952328" cy="904746"/>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10" name="Text Box 6"/>
          <p:cNvSpPr txBox="1">
            <a:spLocks noChangeArrowheads="1"/>
          </p:cNvSpPr>
          <p:nvPr/>
        </p:nvSpPr>
        <p:spPr bwMode="auto">
          <a:xfrm>
            <a:off x="6156176" y="2564904"/>
            <a:ext cx="252028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smtClean="0"/>
              <a:t>Cooling water for any wakefield heating or synchrotron radiation absorption</a:t>
            </a:r>
            <a:endParaRPr lang="en-US" altLang="en-US" sz="1800"/>
          </a:p>
        </p:txBody>
      </p:sp>
      <p:cxnSp>
        <p:nvCxnSpPr>
          <p:cNvPr id="11" name="Straight Arrow Connector 10"/>
          <p:cNvCxnSpPr>
            <a:stCxn id="10" idx="1"/>
          </p:cNvCxnSpPr>
          <p:nvPr/>
        </p:nvCxnSpPr>
        <p:spPr bwMode="auto">
          <a:xfrm flipH="1" flipV="1">
            <a:off x="3370599" y="3155450"/>
            <a:ext cx="2785577" cy="9619"/>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13" name="Text Box 6"/>
          <p:cNvSpPr txBox="1">
            <a:spLocks noChangeArrowheads="1"/>
          </p:cNvSpPr>
          <p:nvPr/>
        </p:nvSpPr>
        <p:spPr bwMode="auto">
          <a:xfrm>
            <a:off x="6156176" y="3828055"/>
            <a:ext cx="266429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smtClean="0"/>
              <a:t>Fixed aperture for adjacent vacuum vessel</a:t>
            </a:r>
            <a:endParaRPr lang="en-US" altLang="en-US" sz="1800"/>
          </a:p>
        </p:txBody>
      </p:sp>
      <p:cxnSp>
        <p:nvCxnSpPr>
          <p:cNvPr id="14" name="Straight Arrow Connector 13"/>
          <p:cNvCxnSpPr/>
          <p:nvPr/>
        </p:nvCxnSpPr>
        <p:spPr bwMode="auto">
          <a:xfrm flipH="1" flipV="1">
            <a:off x="4572000" y="3687762"/>
            <a:ext cx="1584177" cy="483546"/>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11386778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05678"/>
            <a:ext cx="8330568" cy="5051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5577033"/>
            <a:ext cx="4919142" cy="1008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41545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Magnet Measurements</a:t>
            </a:r>
            <a:endParaRPr lang="en-GB"/>
          </a:p>
        </p:txBody>
      </p:sp>
      <p:sp>
        <p:nvSpPr>
          <p:cNvPr id="8" name="Content Placeholder 7"/>
          <p:cNvSpPr>
            <a:spLocks noGrp="1"/>
          </p:cNvSpPr>
          <p:nvPr>
            <p:ph idx="1"/>
          </p:nvPr>
        </p:nvSpPr>
        <p:spPr/>
        <p:txBody>
          <a:bodyPr>
            <a:normAutofit/>
          </a:bodyPr>
          <a:lstStyle/>
          <a:p>
            <a:r>
              <a:rPr lang="en-GB" sz="2200" smtClean="0">
                <a:solidFill>
                  <a:srgbClr val="FF0000"/>
                </a:solidFill>
              </a:rPr>
              <a:t>Undulator magnet measurement systems move Hall probe around volume of interest by accessing from the side – far easier than accessing from the end due to aspect ratio – short probe arms!</a:t>
            </a:r>
          </a:p>
          <a:p>
            <a:r>
              <a:rPr lang="en-GB" sz="2200" smtClean="0">
                <a:solidFill>
                  <a:srgbClr val="FF0000"/>
                </a:solidFill>
              </a:rPr>
              <a:t>Can’t measure undulator with this system when </a:t>
            </a:r>
            <a:r>
              <a:rPr lang="en-GB" sz="2200">
                <a:solidFill>
                  <a:srgbClr val="FF0000"/>
                </a:solidFill>
              </a:rPr>
              <a:t>outer vacuum vessel in </a:t>
            </a:r>
            <a:r>
              <a:rPr lang="en-GB" sz="2200" smtClean="0">
                <a:solidFill>
                  <a:srgbClr val="FF0000"/>
                </a:solidFill>
              </a:rPr>
              <a:t>place</a:t>
            </a:r>
          </a:p>
          <a:p>
            <a:r>
              <a:rPr lang="en-GB" sz="2200">
                <a:solidFill>
                  <a:srgbClr val="FF0000"/>
                </a:solidFill>
              </a:rPr>
              <a:t>Can’t </a:t>
            </a:r>
            <a:r>
              <a:rPr lang="en-GB" sz="2200" smtClean="0">
                <a:solidFill>
                  <a:srgbClr val="FF0000"/>
                </a:solidFill>
              </a:rPr>
              <a:t>apply shims to </a:t>
            </a:r>
            <a:r>
              <a:rPr lang="en-GB" sz="2200">
                <a:solidFill>
                  <a:srgbClr val="FF0000"/>
                </a:solidFill>
              </a:rPr>
              <a:t>undulator when outer vacuum vessel in place</a:t>
            </a:r>
          </a:p>
          <a:p>
            <a:r>
              <a:rPr lang="en-GB" sz="2200" smtClean="0">
                <a:solidFill>
                  <a:srgbClr val="0000FF"/>
                </a:solidFill>
              </a:rPr>
              <a:t>Measure </a:t>
            </a:r>
            <a:r>
              <a:rPr lang="en-GB" sz="2200">
                <a:solidFill>
                  <a:srgbClr val="0000FF"/>
                </a:solidFill>
              </a:rPr>
              <a:t>and shim before outer vessel is in place – extra complication – have to make sure demounting the arrays and reinstalling them is </a:t>
            </a:r>
            <a:r>
              <a:rPr lang="en-GB" sz="2200" b="1" i="1">
                <a:solidFill>
                  <a:srgbClr val="0000FF"/>
                </a:solidFill>
              </a:rPr>
              <a:t>very</a:t>
            </a:r>
            <a:r>
              <a:rPr lang="en-GB" sz="2200">
                <a:solidFill>
                  <a:srgbClr val="0000FF"/>
                </a:solidFill>
              </a:rPr>
              <a:t> </a:t>
            </a:r>
            <a:r>
              <a:rPr lang="en-GB" sz="2200" smtClean="0">
                <a:solidFill>
                  <a:srgbClr val="0000FF"/>
                </a:solidFill>
              </a:rPr>
              <a:t>reproducible</a:t>
            </a:r>
          </a:p>
          <a:p>
            <a:r>
              <a:rPr lang="en-GB" sz="2200" smtClean="0">
                <a:solidFill>
                  <a:srgbClr val="0000FF"/>
                </a:solidFill>
              </a:rPr>
              <a:t>Alternative of changing the measurement system so enters lengthways has been developed later when essential for specific applications – results good but certainly more complex</a:t>
            </a:r>
            <a:endParaRPr lang="en-GB" sz="2200">
              <a:solidFill>
                <a:srgbClr val="0000FF"/>
              </a:solidFill>
            </a:endParaRPr>
          </a:p>
          <a:p>
            <a:endParaRPr lang="en-GB" smtClean="0"/>
          </a:p>
          <a:p>
            <a:endParaRPr lang="en-GB" smtClean="0"/>
          </a:p>
          <a:p>
            <a:endParaRPr lang="en-GB"/>
          </a:p>
        </p:txBody>
      </p:sp>
    </p:spTree>
    <p:extLst>
      <p:ext uri="{BB962C8B-B14F-4D97-AF65-F5344CB8AC3E}">
        <p14:creationId xmlns:p14="http://schemas.microsoft.com/office/powerpoint/2010/main" val="34733549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p:cNvPicPr>
            <a:picLocks noChangeAspect="1" noChangeArrowheads="1"/>
          </p:cNvPicPr>
          <p:nvPr/>
        </p:nvPicPr>
        <p:blipFill>
          <a:blip r:embed="rId2">
            <a:extLst>
              <a:ext uri="{28A0092B-C50C-407E-A947-70E740481C1C}">
                <a14:useLocalDpi xmlns:a14="http://schemas.microsoft.com/office/drawing/2010/main" val="0"/>
              </a:ext>
            </a:extLst>
          </a:blip>
          <a:srcRect b="22884"/>
          <a:stretch>
            <a:fillRect/>
          </a:stretch>
        </p:blipFill>
        <p:spPr bwMode="auto">
          <a:xfrm>
            <a:off x="244137" y="620688"/>
            <a:ext cx="4689475" cy="5438775"/>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6"/>
          <p:cNvSpPr txBox="1">
            <a:spLocks noChangeArrowheads="1"/>
          </p:cNvSpPr>
          <p:nvPr/>
        </p:nvSpPr>
        <p:spPr bwMode="auto">
          <a:xfrm>
            <a:off x="6156176" y="1635593"/>
            <a:ext cx="25202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b="1" smtClean="0"/>
              <a:t>Diamond </a:t>
            </a:r>
            <a:r>
              <a:rPr lang="en-GB" altLang="en-US" sz="1800" b="1"/>
              <a:t>in vacuum </a:t>
            </a:r>
            <a:r>
              <a:rPr lang="en-GB" altLang="en-US" sz="1800" b="1" smtClean="0"/>
              <a:t>undulator</a:t>
            </a:r>
            <a:endParaRPr lang="en-US" altLang="en-US" sz="1800" b="1"/>
          </a:p>
        </p:txBody>
      </p:sp>
      <p:sp>
        <p:nvSpPr>
          <p:cNvPr id="6" name="Text Box 6"/>
          <p:cNvSpPr txBox="1">
            <a:spLocks noChangeArrowheads="1"/>
          </p:cNvSpPr>
          <p:nvPr/>
        </p:nvSpPr>
        <p:spPr bwMode="auto">
          <a:xfrm>
            <a:off x="6348714" y="5228746"/>
            <a:ext cx="25202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smtClean="0"/>
              <a:t>Measurement bench</a:t>
            </a:r>
            <a:endParaRPr lang="en-US" altLang="en-US" sz="1800"/>
          </a:p>
        </p:txBody>
      </p:sp>
      <p:sp>
        <p:nvSpPr>
          <p:cNvPr id="7" name="Text Box 6"/>
          <p:cNvSpPr txBox="1">
            <a:spLocks noChangeArrowheads="1"/>
          </p:cNvSpPr>
          <p:nvPr/>
        </p:nvSpPr>
        <p:spPr bwMode="auto">
          <a:xfrm>
            <a:off x="6154038" y="2636912"/>
            <a:ext cx="25202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smtClean="0"/>
              <a:t>Out of vacuum part</a:t>
            </a:r>
            <a:endParaRPr lang="en-US" altLang="en-US" sz="1800"/>
          </a:p>
        </p:txBody>
      </p:sp>
      <p:sp>
        <p:nvSpPr>
          <p:cNvPr id="8" name="Text Box 6"/>
          <p:cNvSpPr txBox="1">
            <a:spLocks noChangeArrowheads="1"/>
          </p:cNvSpPr>
          <p:nvPr/>
        </p:nvSpPr>
        <p:spPr bwMode="auto">
          <a:xfrm>
            <a:off x="6348714" y="3640378"/>
            <a:ext cx="25202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smtClean="0"/>
              <a:t>In vacuum part</a:t>
            </a:r>
            <a:endParaRPr lang="en-US" altLang="en-US" sz="1800"/>
          </a:p>
        </p:txBody>
      </p:sp>
      <p:cxnSp>
        <p:nvCxnSpPr>
          <p:cNvPr id="10" name="Straight Arrow Connector 9"/>
          <p:cNvCxnSpPr>
            <a:stCxn id="7" idx="1"/>
          </p:cNvCxnSpPr>
          <p:nvPr/>
        </p:nvCxnSpPr>
        <p:spPr bwMode="auto">
          <a:xfrm flipH="1">
            <a:off x="3419872" y="2821578"/>
            <a:ext cx="2734166" cy="518497"/>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11" name="Straight Arrow Connector 10"/>
          <p:cNvCxnSpPr>
            <a:stCxn id="8" idx="1"/>
          </p:cNvCxnSpPr>
          <p:nvPr/>
        </p:nvCxnSpPr>
        <p:spPr bwMode="auto">
          <a:xfrm flipH="1">
            <a:off x="2195736" y="3825044"/>
            <a:ext cx="4152978" cy="0"/>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13" name="Straight Arrow Connector 12"/>
          <p:cNvCxnSpPr>
            <a:stCxn id="6" idx="1"/>
          </p:cNvCxnSpPr>
          <p:nvPr/>
        </p:nvCxnSpPr>
        <p:spPr bwMode="auto">
          <a:xfrm flipH="1">
            <a:off x="4427984" y="5413412"/>
            <a:ext cx="1920730" cy="247836"/>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15" name="Text Box 6"/>
          <p:cNvSpPr txBox="1">
            <a:spLocks noChangeArrowheads="1"/>
          </p:cNvSpPr>
          <p:nvPr/>
        </p:nvSpPr>
        <p:spPr bwMode="auto">
          <a:xfrm>
            <a:off x="6348714" y="4293096"/>
            <a:ext cx="25202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smtClean="0"/>
              <a:t>Hall probe arm</a:t>
            </a:r>
            <a:endParaRPr lang="en-US" altLang="en-US" sz="1800"/>
          </a:p>
        </p:txBody>
      </p:sp>
      <p:cxnSp>
        <p:nvCxnSpPr>
          <p:cNvPr id="16" name="Straight Arrow Connector 15"/>
          <p:cNvCxnSpPr>
            <a:stCxn id="15" idx="1"/>
          </p:cNvCxnSpPr>
          <p:nvPr/>
        </p:nvCxnSpPr>
        <p:spPr bwMode="auto">
          <a:xfrm flipH="1" flipV="1">
            <a:off x="4427984" y="4421433"/>
            <a:ext cx="1920730" cy="56329"/>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19" name="Text Box 6"/>
          <p:cNvSpPr txBox="1">
            <a:spLocks noChangeArrowheads="1"/>
          </p:cNvSpPr>
          <p:nvPr/>
        </p:nvSpPr>
        <p:spPr bwMode="auto">
          <a:xfrm>
            <a:off x="6348714" y="4787860"/>
            <a:ext cx="25202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800" smtClean="0"/>
              <a:t>Rotating coil system</a:t>
            </a:r>
            <a:endParaRPr lang="en-US" altLang="en-US" sz="1800"/>
          </a:p>
        </p:txBody>
      </p:sp>
      <p:cxnSp>
        <p:nvCxnSpPr>
          <p:cNvPr id="20" name="Straight Arrow Connector 19"/>
          <p:cNvCxnSpPr>
            <a:stCxn id="19" idx="1"/>
          </p:cNvCxnSpPr>
          <p:nvPr/>
        </p:nvCxnSpPr>
        <p:spPr bwMode="auto">
          <a:xfrm flipH="1" flipV="1">
            <a:off x="3635896" y="4421433"/>
            <a:ext cx="2712818" cy="551093"/>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22405158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Experience</a:t>
            </a:r>
            <a:endParaRPr lang="en-GB"/>
          </a:p>
        </p:txBody>
      </p:sp>
      <p:sp>
        <p:nvSpPr>
          <p:cNvPr id="8" name="Content Placeholder 7"/>
          <p:cNvSpPr>
            <a:spLocks noGrp="1"/>
          </p:cNvSpPr>
          <p:nvPr>
            <p:ph idx="1"/>
          </p:nvPr>
        </p:nvSpPr>
        <p:spPr/>
        <p:txBody>
          <a:bodyPr/>
          <a:lstStyle/>
          <a:p>
            <a:r>
              <a:rPr lang="en-GB" sz="2200" smtClean="0">
                <a:solidFill>
                  <a:srgbClr val="0000FF"/>
                </a:solidFill>
              </a:rPr>
              <a:t>The Spring-8 facility in Japan played a major role in making in-vacuum undulators part of the mainstream (~mid 1990s)</a:t>
            </a:r>
          </a:p>
          <a:p>
            <a:r>
              <a:rPr lang="en-GB" sz="2200" smtClean="0">
                <a:solidFill>
                  <a:srgbClr val="006600"/>
                </a:solidFill>
              </a:rPr>
              <a:t>Worldwide they are implemented in most modern storage ring light sources and some FELs</a:t>
            </a:r>
          </a:p>
          <a:p>
            <a:r>
              <a:rPr lang="en-GB" sz="2200" smtClean="0">
                <a:solidFill>
                  <a:srgbClr val="0000FF"/>
                </a:solidFill>
              </a:rPr>
              <a:t>They are available from industry and are very reliable</a:t>
            </a:r>
          </a:p>
          <a:p>
            <a:r>
              <a:rPr lang="en-GB" sz="2200" smtClean="0">
                <a:solidFill>
                  <a:srgbClr val="FF0000"/>
                </a:solidFill>
              </a:rPr>
              <a:t>Very good vacuum levels are achieved (10</a:t>
            </a:r>
            <a:r>
              <a:rPr lang="en-GB" sz="2200" baseline="30000" smtClean="0">
                <a:solidFill>
                  <a:srgbClr val="FF0000"/>
                </a:solidFill>
              </a:rPr>
              <a:t>-9</a:t>
            </a:r>
            <a:r>
              <a:rPr lang="en-GB" sz="2200" smtClean="0">
                <a:solidFill>
                  <a:srgbClr val="FF0000"/>
                </a:solidFill>
              </a:rPr>
              <a:t> mbar) and beam lifetime has not suffered from their introduction</a:t>
            </a:r>
          </a:p>
          <a:p>
            <a:r>
              <a:rPr lang="en-GB" sz="2200" smtClean="0">
                <a:solidFill>
                  <a:srgbClr val="0000FF"/>
                </a:solidFill>
              </a:rPr>
              <a:t>A typical minimum magnet gap would be </a:t>
            </a:r>
            <a:r>
              <a:rPr lang="en-GB" sz="2200" smtClean="0">
                <a:solidFill>
                  <a:srgbClr val="0000FF"/>
                </a:solidFill>
              </a:rPr>
              <a:t>~4 to ~5mm </a:t>
            </a:r>
            <a:r>
              <a:rPr lang="en-GB" sz="2200" smtClean="0">
                <a:solidFill>
                  <a:srgbClr val="0000FF"/>
                </a:solidFill>
              </a:rPr>
              <a:t>for a 2m long magnet</a:t>
            </a:r>
          </a:p>
          <a:p>
            <a:r>
              <a:rPr lang="en-GB" sz="2200" smtClean="0">
                <a:solidFill>
                  <a:srgbClr val="0000FF"/>
                </a:solidFill>
              </a:rPr>
              <a:t>Many storage rings ‘top-up’ continuously 24 hrs/day with these magnets in use at minimum </a:t>
            </a:r>
            <a:r>
              <a:rPr lang="en-GB" sz="2200" smtClean="0">
                <a:solidFill>
                  <a:srgbClr val="0000FF"/>
                </a:solidFill>
              </a:rPr>
              <a:t>gap – electron beam very well controlled</a:t>
            </a:r>
            <a:endParaRPr lang="en-GB" sz="2200" smtClean="0">
              <a:solidFill>
                <a:srgbClr val="0000FF"/>
              </a:solidFill>
            </a:endParaRPr>
          </a:p>
          <a:p>
            <a:r>
              <a:rPr lang="en-GB" sz="2200" smtClean="0">
                <a:solidFill>
                  <a:srgbClr val="FF0000"/>
                </a:solidFill>
              </a:rPr>
              <a:t>Operating costs low – a few more vacuum pumps but no extra water cooling needed</a:t>
            </a:r>
            <a:endParaRPr lang="en-GB" sz="2200">
              <a:solidFill>
                <a:srgbClr val="FF0000"/>
              </a:solidFill>
            </a:endParaRPr>
          </a:p>
        </p:txBody>
      </p:sp>
    </p:spTree>
    <p:extLst>
      <p:ext uri="{BB962C8B-B14F-4D97-AF65-F5344CB8AC3E}">
        <p14:creationId xmlns:p14="http://schemas.microsoft.com/office/powerpoint/2010/main" val="2620249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060"/>
            <a:ext cx="6732240" cy="55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5346" y="5732453"/>
            <a:ext cx="4919142" cy="1008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37281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Overview</a:t>
            </a:r>
            <a:endParaRPr lang="en-GB"/>
          </a:p>
        </p:txBody>
      </p:sp>
      <p:sp>
        <p:nvSpPr>
          <p:cNvPr id="8" name="Content Placeholder 7"/>
          <p:cNvSpPr>
            <a:spLocks noGrp="1"/>
          </p:cNvSpPr>
          <p:nvPr>
            <p:ph idx="1"/>
          </p:nvPr>
        </p:nvSpPr>
        <p:spPr/>
        <p:txBody>
          <a:bodyPr/>
          <a:lstStyle/>
          <a:p>
            <a:r>
              <a:rPr lang="en-GB" smtClean="0"/>
              <a:t>Motivation</a:t>
            </a:r>
          </a:p>
          <a:p>
            <a:r>
              <a:rPr lang="en-GB" smtClean="0"/>
              <a:t>Additional Challenges</a:t>
            </a:r>
          </a:p>
          <a:p>
            <a:r>
              <a:rPr lang="en-GB" smtClean="0"/>
              <a:t>Current Solutions</a:t>
            </a:r>
          </a:p>
          <a:p>
            <a:r>
              <a:rPr lang="en-GB" smtClean="0"/>
              <a:t>Practical Experience</a:t>
            </a:r>
          </a:p>
          <a:p>
            <a:r>
              <a:rPr lang="en-GB" smtClean="0"/>
              <a:t>Ongoing Improvements</a:t>
            </a:r>
          </a:p>
          <a:p>
            <a:r>
              <a:rPr lang="en-GB" smtClean="0"/>
              <a:t>Future Potential</a:t>
            </a:r>
            <a:endParaRPr lang="en-GB"/>
          </a:p>
        </p:txBody>
      </p:sp>
    </p:spTree>
    <p:extLst>
      <p:ext uri="{BB962C8B-B14F-4D97-AF65-F5344CB8AC3E}">
        <p14:creationId xmlns:p14="http://schemas.microsoft.com/office/powerpoint/2010/main" val="38638271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2132856"/>
            <a:ext cx="7097613" cy="4681724"/>
          </a:xfrm>
          <a:prstGeom prst="rect">
            <a:avLst/>
          </a:prstGeom>
        </p:spPr>
      </p:pic>
      <p:sp>
        <p:nvSpPr>
          <p:cNvPr id="5" name="TextBox 4"/>
          <p:cNvSpPr txBox="1"/>
          <p:nvPr/>
        </p:nvSpPr>
        <p:spPr>
          <a:xfrm>
            <a:off x="323528" y="260648"/>
            <a:ext cx="6624736" cy="1692771"/>
          </a:xfrm>
          <a:prstGeom prst="rect">
            <a:avLst/>
          </a:prstGeom>
          <a:noFill/>
        </p:spPr>
        <p:txBody>
          <a:bodyPr wrap="square" rtlCol="0">
            <a:spAutoFit/>
          </a:bodyPr>
          <a:lstStyle/>
          <a:p>
            <a:r>
              <a:rPr lang="en-GB" b="1" smtClean="0"/>
              <a:t>SACLA X-Ray FEL in Japan</a:t>
            </a:r>
          </a:p>
          <a:p>
            <a:r>
              <a:rPr lang="en-GB" sz="2000" smtClean="0"/>
              <a:t>18 x 5m undulators</a:t>
            </a:r>
          </a:p>
          <a:p>
            <a:r>
              <a:rPr lang="en-GB" sz="2000" smtClean="0"/>
              <a:t>18 mm period</a:t>
            </a:r>
          </a:p>
          <a:p>
            <a:r>
              <a:rPr lang="en-GB" sz="2000" smtClean="0"/>
              <a:t>3.7 mm gap</a:t>
            </a:r>
          </a:p>
          <a:p>
            <a:r>
              <a:rPr lang="en-GB" sz="2000" smtClean="0"/>
              <a:t>SwissFEL will also rely on in-vac undulators</a:t>
            </a:r>
            <a:endParaRPr lang="en-GB" sz="2000"/>
          </a:p>
        </p:txBody>
      </p:sp>
    </p:spTree>
    <p:extLst>
      <p:ext uri="{BB962C8B-B14F-4D97-AF65-F5344CB8AC3E}">
        <p14:creationId xmlns:p14="http://schemas.microsoft.com/office/powerpoint/2010/main" val="19652617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a:t>Improvements</a:t>
            </a:r>
          </a:p>
        </p:txBody>
      </p:sp>
      <p:sp>
        <p:nvSpPr>
          <p:cNvPr id="8" name="Content Placeholder 7"/>
          <p:cNvSpPr>
            <a:spLocks noGrp="1"/>
          </p:cNvSpPr>
          <p:nvPr>
            <p:ph idx="1"/>
          </p:nvPr>
        </p:nvSpPr>
        <p:spPr/>
        <p:txBody>
          <a:bodyPr/>
          <a:lstStyle/>
          <a:p>
            <a:r>
              <a:rPr lang="en-GB" smtClean="0">
                <a:solidFill>
                  <a:srgbClr val="0000FF"/>
                </a:solidFill>
              </a:rPr>
              <a:t>In-vacuum undulators have successfulluy transitioned from R&amp;D in the 1990s to mainstream off the shelf systems today</a:t>
            </a:r>
          </a:p>
          <a:p>
            <a:r>
              <a:rPr lang="en-GB" smtClean="0">
                <a:solidFill>
                  <a:srgbClr val="0000FF"/>
                </a:solidFill>
              </a:rPr>
              <a:t>There have been incremental improvements but fundamentally the same principles are still used</a:t>
            </a:r>
          </a:p>
          <a:p>
            <a:r>
              <a:rPr lang="en-GB" smtClean="0"/>
              <a:t>The most significant enhancement has taken advantage of the in-vacuum technology to </a:t>
            </a:r>
            <a:r>
              <a:rPr lang="en-GB" smtClean="0">
                <a:solidFill>
                  <a:srgbClr val="FF0000"/>
                </a:solidFill>
              </a:rPr>
              <a:t>cool down the PM blocks </a:t>
            </a:r>
            <a:r>
              <a:rPr lang="en-GB" smtClean="0"/>
              <a:t>to increase the magnetisation of the material and so enhance the magnetic fields – </a:t>
            </a:r>
            <a:r>
              <a:rPr lang="en-GB" smtClean="0">
                <a:solidFill>
                  <a:srgbClr val="FF0000"/>
                </a:solidFill>
              </a:rPr>
              <a:t>so-called cryogenic PM undulators (CPMUs)</a:t>
            </a:r>
            <a:endParaRPr lang="en-GB">
              <a:solidFill>
                <a:srgbClr val="FF0000"/>
              </a:solidFill>
            </a:endParaRPr>
          </a:p>
        </p:txBody>
      </p:sp>
    </p:spTree>
    <p:extLst>
      <p:ext uri="{BB962C8B-B14F-4D97-AF65-F5344CB8AC3E}">
        <p14:creationId xmlns:p14="http://schemas.microsoft.com/office/powerpoint/2010/main" val="10634752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Cryogenic </a:t>
            </a:r>
            <a:r>
              <a:rPr lang="en-GB"/>
              <a:t>PM </a:t>
            </a:r>
            <a:r>
              <a:rPr lang="en-GB" smtClean="0"/>
              <a:t>undulators</a:t>
            </a:r>
            <a:endParaRPr lang="en-GB"/>
          </a:p>
        </p:txBody>
      </p:sp>
      <p:sp>
        <p:nvSpPr>
          <p:cNvPr id="8" name="Content Placeholder 7"/>
          <p:cNvSpPr>
            <a:spLocks noGrp="1"/>
          </p:cNvSpPr>
          <p:nvPr>
            <p:ph idx="1"/>
          </p:nvPr>
        </p:nvSpPr>
        <p:spPr/>
        <p:txBody>
          <a:bodyPr/>
          <a:lstStyle/>
          <a:p>
            <a:r>
              <a:rPr lang="en-GB" b="1" smtClean="0">
                <a:solidFill>
                  <a:srgbClr val="0000FF"/>
                </a:solidFill>
              </a:rPr>
              <a:t>Magnetisation increases as temperature decreases</a:t>
            </a:r>
            <a:r>
              <a:rPr lang="en-GB" b="1" smtClean="0"/>
              <a:t>, </a:t>
            </a:r>
            <a:r>
              <a:rPr lang="en-GB" b="1" smtClean="0">
                <a:solidFill>
                  <a:srgbClr val="FF0000"/>
                </a:solidFill>
              </a:rPr>
              <a:t>coercivity increases even more </a:t>
            </a:r>
            <a:r>
              <a:rPr lang="en-GB" smtClean="0"/>
              <a:t>– </a:t>
            </a:r>
            <a:r>
              <a:rPr lang="en-GB" b="1" i="1" smtClean="0"/>
              <a:t>selection of stronger grades possible</a:t>
            </a:r>
          </a:p>
          <a:p>
            <a:r>
              <a:rPr lang="en-GB" smtClean="0"/>
              <a:t>Better performance, better vacuum because cold, better radiation damage resistance – lots of advantages</a:t>
            </a:r>
          </a:p>
          <a:p>
            <a:r>
              <a:rPr lang="en-GB" b="1" smtClean="0"/>
              <a:t>PrFeB</a:t>
            </a:r>
            <a:r>
              <a:rPr lang="en-GB" smtClean="0"/>
              <a:t> better than </a:t>
            </a:r>
            <a:r>
              <a:rPr lang="en-GB" b="1" smtClean="0"/>
              <a:t>NdFeB</a:t>
            </a:r>
            <a:r>
              <a:rPr lang="en-GB" smtClean="0"/>
              <a:t> because good at 77K which is easy temperature to generate stably (LN2)</a:t>
            </a:r>
          </a:p>
          <a:p>
            <a:r>
              <a:rPr lang="en-GB" smtClean="0"/>
              <a:t>CPMUs have </a:t>
            </a:r>
            <a:r>
              <a:rPr lang="en-GB" smtClean="0"/>
              <a:t>been implemented successfully </a:t>
            </a:r>
            <a:r>
              <a:rPr lang="en-GB" b="1" i="1" smtClean="0"/>
              <a:t>unbaked</a:t>
            </a:r>
          </a:p>
          <a:p>
            <a:endParaRPr lang="en-GB" b="1" i="1" smtClean="0"/>
          </a:p>
          <a:p>
            <a:endParaRPr lang="en-GB" b="1" i="1"/>
          </a:p>
          <a:p>
            <a:r>
              <a:rPr lang="en-GB" smtClean="0">
                <a:solidFill>
                  <a:srgbClr val="006600"/>
                </a:solidFill>
              </a:rPr>
              <a:t>Operating costs increased because of LN2 cooling loop (~250 litres/day)</a:t>
            </a:r>
          </a:p>
          <a:p>
            <a:r>
              <a:rPr lang="en-GB" smtClean="0">
                <a:solidFill>
                  <a:srgbClr val="006600"/>
                </a:solidFill>
              </a:rPr>
              <a:t>Operational experience good</a:t>
            </a:r>
          </a:p>
          <a:p>
            <a:endParaRPr lang="en-GB" smtClean="0"/>
          </a:p>
          <a:p>
            <a:endParaRPr lang="en-GB"/>
          </a:p>
        </p:txBody>
      </p:sp>
    </p:spTree>
    <p:extLst>
      <p:ext uri="{BB962C8B-B14F-4D97-AF65-F5344CB8AC3E}">
        <p14:creationId xmlns:p14="http://schemas.microsoft.com/office/powerpoint/2010/main" val="19359934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PM Materials</a:t>
            </a:r>
            <a:endParaRPr lang="en-GB"/>
          </a:p>
        </p:txBody>
      </p:sp>
      <p:sp>
        <p:nvSpPr>
          <p:cNvPr id="8" name="Content Placeholder 7"/>
          <p:cNvSpPr>
            <a:spLocks noGrp="1"/>
          </p:cNvSpPr>
          <p:nvPr>
            <p:ph idx="1"/>
          </p:nvPr>
        </p:nvSpPr>
        <p:spPr>
          <a:xfrm>
            <a:off x="251520" y="836712"/>
            <a:ext cx="4357210" cy="5832648"/>
          </a:xfrm>
        </p:spPr>
        <p:txBody>
          <a:bodyPr/>
          <a:lstStyle/>
          <a:p>
            <a:r>
              <a:rPr lang="en-GB" smtClean="0"/>
              <a:t>Different NdFeB grades</a:t>
            </a:r>
          </a:p>
          <a:p>
            <a:r>
              <a:rPr lang="en-GB" smtClean="0"/>
              <a:t>Spin </a:t>
            </a:r>
            <a:r>
              <a:rPr lang="en-GB"/>
              <a:t>reorientation at </a:t>
            </a:r>
            <a:r>
              <a:rPr lang="en-GB" smtClean="0"/>
              <a:t>~</a:t>
            </a:r>
            <a:r>
              <a:rPr lang="en-GB" smtClean="0"/>
              <a:t>100K, don’t want to work at 77K</a:t>
            </a:r>
            <a:endParaRPr lang="en-GB"/>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6536" y="836712"/>
            <a:ext cx="4143375" cy="240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4317852"/>
            <a:ext cx="3522834" cy="690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8730" y="3357145"/>
            <a:ext cx="4211742" cy="2611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35482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PM Materials</a:t>
            </a:r>
            <a:endParaRPr lang="en-GB"/>
          </a:p>
        </p:txBody>
      </p:sp>
      <p:sp>
        <p:nvSpPr>
          <p:cNvPr id="8" name="Content Placeholder 7"/>
          <p:cNvSpPr>
            <a:spLocks noGrp="1"/>
          </p:cNvSpPr>
          <p:nvPr>
            <p:ph idx="1"/>
          </p:nvPr>
        </p:nvSpPr>
        <p:spPr/>
        <p:txBody>
          <a:bodyPr/>
          <a:lstStyle/>
          <a:p>
            <a:r>
              <a:rPr lang="en-GB" smtClean="0"/>
              <a:t>PrFeB or mixed (PrNd)FeB alloys</a:t>
            </a:r>
          </a:p>
          <a:p>
            <a:r>
              <a:rPr lang="en-GB" smtClean="0"/>
              <a:t>No spin </a:t>
            </a:r>
            <a:r>
              <a:rPr lang="en-GB" smtClean="0"/>
              <a:t>reorientation</a:t>
            </a:r>
          </a:p>
          <a:p>
            <a:r>
              <a:rPr lang="en-GB" smtClean="0"/>
              <a:t>Stable performance, good at 77K</a:t>
            </a:r>
            <a:endParaRPr lang="en-GB"/>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0916" y="720080"/>
            <a:ext cx="3487217" cy="609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4149080"/>
            <a:ext cx="4860031" cy="981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04852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0648"/>
            <a:ext cx="8568952" cy="6447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7583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Summary</a:t>
            </a:r>
            <a:endParaRPr lang="en-GB"/>
          </a:p>
        </p:txBody>
      </p:sp>
      <p:sp>
        <p:nvSpPr>
          <p:cNvPr id="8" name="Content Placeholder 7"/>
          <p:cNvSpPr>
            <a:spLocks noGrp="1"/>
          </p:cNvSpPr>
          <p:nvPr>
            <p:ph idx="1"/>
          </p:nvPr>
        </p:nvSpPr>
        <p:spPr>
          <a:solidFill>
            <a:schemeClr val="bg1"/>
          </a:solidFill>
          <a:ln>
            <a:solidFill>
              <a:schemeClr val="bg1"/>
            </a:solidFill>
          </a:ln>
        </p:spPr>
        <p:txBody>
          <a:bodyPr>
            <a:normAutofit lnSpcReduction="10000"/>
          </a:bodyPr>
          <a:lstStyle/>
          <a:p>
            <a:r>
              <a:rPr lang="en-GB" sz="2000" smtClean="0">
                <a:solidFill>
                  <a:srgbClr val="0000FF"/>
                </a:solidFill>
              </a:rPr>
              <a:t>There is a significant driver to minimise the magnet gap of undulators as far as possible</a:t>
            </a:r>
          </a:p>
          <a:p>
            <a:r>
              <a:rPr lang="en-GB" sz="2000" b="1" i="1" smtClean="0">
                <a:solidFill>
                  <a:srgbClr val="FF0000"/>
                </a:solidFill>
              </a:rPr>
              <a:t>This has been achieved by putting the magnets inside the beam vacuum</a:t>
            </a:r>
          </a:p>
          <a:p>
            <a:r>
              <a:rPr lang="en-GB" sz="2000" smtClean="0">
                <a:solidFill>
                  <a:srgbClr val="0000FF"/>
                </a:solidFill>
              </a:rPr>
              <a:t>The challenges of maintaining UHV, coping with wakefields, and having to measure and shim before the vacuum vessel is fitted have </a:t>
            </a:r>
            <a:r>
              <a:rPr lang="en-GB" sz="2000" b="1" smtClean="0">
                <a:solidFill>
                  <a:srgbClr val="0000FF"/>
                </a:solidFill>
              </a:rPr>
              <a:t>all been successfully </a:t>
            </a:r>
            <a:r>
              <a:rPr lang="en-GB" sz="2000" b="1" smtClean="0">
                <a:solidFill>
                  <a:srgbClr val="0000FF"/>
                </a:solidFill>
              </a:rPr>
              <a:t>met</a:t>
            </a:r>
          </a:p>
          <a:p>
            <a:r>
              <a:rPr lang="en-GB" sz="2000" smtClean="0"/>
              <a:t>Smaller magnet gaps mean </a:t>
            </a:r>
            <a:r>
              <a:rPr lang="en-GB" sz="2000" b="1" smtClean="0"/>
              <a:t>lower electron energies (less GeV!) </a:t>
            </a:r>
            <a:r>
              <a:rPr lang="en-GB" sz="2000" smtClean="0"/>
              <a:t>needed for the same wavelength </a:t>
            </a:r>
            <a:r>
              <a:rPr lang="en-GB" sz="2000" b="1" smtClean="0">
                <a:solidFill>
                  <a:srgbClr val="FF0000"/>
                </a:solidFill>
              </a:rPr>
              <a:t>– big energy savings in light sources already generated with this shift to in-vacuum undulators – good news story!</a:t>
            </a:r>
            <a:endParaRPr lang="en-GB" sz="2000" b="1" smtClean="0">
              <a:solidFill>
                <a:srgbClr val="FF0000"/>
              </a:solidFill>
            </a:endParaRPr>
          </a:p>
          <a:p>
            <a:r>
              <a:rPr lang="en-GB" sz="2000" smtClean="0">
                <a:solidFill>
                  <a:srgbClr val="006600"/>
                </a:solidFill>
              </a:rPr>
              <a:t>In-vacuum magnets are now considered routine and are available from industry</a:t>
            </a:r>
          </a:p>
          <a:p>
            <a:r>
              <a:rPr lang="en-GB" sz="2000" smtClean="0"/>
              <a:t>Putting the arrays in-vacuum has enabled them to be cooled down to take advantage of enhanced PM </a:t>
            </a:r>
            <a:r>
              <a:rPr lang="en-GB" sz="2000" smtClean="0"/>
              <a:t>properties – another beam energy reduction now possible</a:t>
            </a:r>
            <a:endParaRPr lang="en-GB" sz="2000" smtClean="0"/>
          </a:p>
          <a:p>
            <a:r>
              <a:rPr lang="en-GB" sz="2000" b="1" smtClean="0">
                <a:solidFill>
                  <a:srgbClr val="FF0000"/>
                </a:solidFill>
              </a:rPr>
              <a:t>Remaining Issue: </a:t>
            </a:r>
            <a:r>
              <a:rPr lang="en-GB" sz="2000" smtClean="0">
                <a:solidFill>
                  <a:srgbClr val="0000FF"/>
                </a:solidFill>
              </a:rPr>
              <a:t>There are many more complex undulator systems (e.g. variably polarising) which could also benefit from smaller gaps but because of the extra degrees of freedom required these are still out of vacuum only (except for one or two prototypes)</a:t>
            </a:r>
          </a:p>
          <a:p>
            <a:endParaRPr lang="en-GB" sz="2000" b="1" smtClean="0"/>
          </a:p>
          <a:p>
            <a:endParaRPr lang="en-GB" sz="2000"/>
          </a:p>
        </p:txBody>
      </p:sp>
    </p:spTree>
    <p:extLst>
      <p:ext uri="{BB962C8B-B14F-4D97-AF65-F5344CB8AC3E}">
        <p14:creationId xmlns:p14="http://schemas.microsoft.com/office/powerpoint/2010/main" val="4480794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Acknowledgements</a:t>
            </a:r>
            <a:endParaRPr lang="en-GB"/>
          </a:p>
        </p:txBody>
      </p:sp>
      <p:sp>
        <p:nvSpPr>
          <p:cNvPr id="8" name="Content Placeholder 7"/>
          <p:cNvSpPr>
            <a:spLocks noGrp="1"/>
          </p:cNvSpPr>
          <p:nvPr>
            <p:ph idx="1"/>
          </p:nvPr>
        </p:nvSpPr>
        <p:spPr/>
        <p:txBody>
          <a:bodyPr>
            <a:normAutofit/>
          </a:bodyPr>
          <a:lstStyle/>
          <a:p>
            <a:r>
              <a:rPr lang="en-GB" sz="2000" smtClean="0">
                <a:solidFill>
                  <a:srgbClr val="0000FF"/>
                </a:solidFill>
              </a:rPr>
              <a:t>Thanks to everyone who helped with providing material for this talk, especially Joel Chavanne, ESRF, for his detailed comments on his experiences with IVU &amp; CPMUs</a:t>
            </a:r>
            <a:endParaRPr lang="en-GB" sz="2000" smtClean="0">
              <a:solidFill>
                <a:srgbClr val="0000FF"/>
              </a:solidFill>
            </a:endParaRPr>
          </a:p>
          <a:p>
            <a:endParaRPr lang="en-GB" sz="2000" b="1" smtClean="0"/>
          </a:p>
          <a:p>
            <a:endParaRPr lang="en-GB" sz="2000"/>
          </a:p>
        </p:txBody>
      </p:sp>
    </p:spTree>
    <p:extLst>
      <p:ext uri="{BB962C8B-B14F-4D97-AF65-F5344CB8AC3E}">
        <p14:creationId xmlns:p14="http://schemas.microsoft.com/office/powerpoint/2010/main" val="634850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Disclaimer</a:t>
            </a:r>
            <a:endParaRPr lang="en-GB"/>
          </a:p>
        </p:txBody>
      </p:sp>
      <p:sp>
        <p:nvSpPr>
          <p:cNvPr id="8" name="Content Placeholder 7"/>
          <p:cNvSpPr>
            <a:spLocks noGrp="1"/>
          </p:cNvSpPr>
          <p:nvPr>
            <p:ph idx="1"/>
          </p:nvPr>
        </p:nvSpPr>
        <p:spPr/>
        <p:txBody>
          <a:bodyPr/>
          <a:lstStyle/>
          <a:p>
            <a:r>
              <a:rPr lang="en-GB" smtClean="0"/>
              <a:t>The topic of this talk is </a:t>
            </a:r>
            <a:r>
              <a:rPr lang="en-GB" smtClean="0"/>
              <a:t>undulators </a:t>
            </a:r>
            <a:r>
              <a:rPr lang="en-GB" smtClean="0"/>
              <a:t>for generating synchrotron radiation</a:t>
            </a:r>
          </a:p>
          <a:p>
            <a:r>
              <a:rPr lang="en-GB" smtClean="0"/>
              <a:t>I appreciate that there are other specialised magnets which are also mounted in-vacuum (e.g. kickers and septa) but they will not be covered here</a:t>
            </a:r>
          </a:p>
          <a:p>
            <a:endParaRPr lang="en-GB"/>
          </a:p>
        </p:txBody>
      </p:sp>
    </p:spTree>
    <p:extLst>
      <p:ext uri="{BB962C8B-B14F-4D97-AF65-F5344CB8AC3E}">
        <p14:creationId xmlns:p14="http://schemas.microsoft.com/office/powerpoint/2010/main" val="2620249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Motivation</a:t>
            </a:r>
            <a:endParaRPr lang="en-GB"/>
          </a:p>
        </p:txBody>
      </p:sp>
      <mc:AlternateContent xmlns:mc="http://schemas.openxmlformats.org/markup-compatibility/2006" xmlns:a14="http://schemas.microsoft.com/office/drawing/2010/main">
        <mc:Choice Requires="a14">
          <p:sp>
            <p:nvSpPr>
              <p:cNvPr id="8" name="Content Placeholder 7"/>
              <p:cNvSpPr>
                <a:spLocks noGrp="1"/>
              </p:cNvSpPr>
              <p:nvPr>
                <p:ph idx="1"/>
              </p:nvPr>
            </p:nvSpPr>
            <p:spPr/>
            <p:txBody>
              <a:bodyPr/>
              <a:lstStyle/>
              <a:p>
                <a:r>
                  <a:rPr lang="en-GB" smtClean="0">
                    <a:solidFill>
                      <a:srgbClr val="0000FF"/>
                    </a:solidFill>
                  </a:rPr>
                  <a:t>Permanent magnet undulators dominate synchrotron light sources</a:t>
                </a:r>
              </a:p>
              <a:p>
                <a:pPr lvl="1"/>
                <a:r>
                  <a:rPr lang="en-GB" smtClean="0"/>
                  <a:t>They are able to generate high fields at short periods with acceptable magnet gaps</a:t>
                </a:r>
              </a:p>
              <a:p>
                <a:pPr lvl="1"/>
                <a:r>
                  <a:rPr lang="en-GB" smtClean="0"/>
                  <a:t>The fundamental wavelength emitted on axis is:</a:t>
                </a:r>
                <a14:m>
                  <m:oMath xmlns:m="http://schemas.openxmlformats.org/officeDocument/2006/math">
                    <m:r>
                      <a:rPr lang="en-GB" b="0" i="0" smtClean="0">
                        <a:latin typeface="Cambria Math"/>
                        <a:ea typeface="Cambria Math"/>
                      </a:rPr>
                      <m:t>    </m:t>
                    </m:r>
                    <m:r>
                      <a:rPr lang="en-GB" i="1" smtClean="0">
                        <a:solidFill>
                          <a:srgbClr val="0000FF"/>
                        </a:solidFill>
                        <a:latin typeface="Cambria Math"/>
                        <a:ea typeface="Cambria Math"/>
                      </a:rPr>
                      <m:t>𝜆</m:t>
                    </m:r>
                    <m:r>
                      <a:rPr lang="en-GB" i="1">
                        <a:solidFill>
                          <a:srgbClr val="0000FF"/>
                        </a:solidFill>
                        <a:latin typeface="Cambria Math"/>
                      </a:rPr>
                      <m:t>=</m:t>
                    </m:r>
                    <m:f>
                      <m:fPr>
                        <m:ctrlPr>
                          <a:rPr lang="en-GB" i="1">
                            <a:solidFill>
                              <a:srgbClr val="0000FF"/>
                            </a:solidFill>
                            <a:latin typeface="Cambria Math"/>
                          </a:rPr>
                        </m:ctrlPr>
                      </m:fPr>
                      <m:num>
                        <m:sSub>
                          <m:sSubPr>
                            <m:ctrlPr>
                              <a:rPr lang="en-GB" i="1">
                                <a:solidFill>
                                  <a:srgbClr val="0000FF"/>
                                </a:solidFill>
                                <a:latin typeface="Cambria Math"/>
                              </a:rPr>
                            </m:ctrlPr>
                          </m:sSubPr>
                          <m:e>
                            <m:r>
                              <a:rPr lang="en-GB" i="1">
                                <a:solidFill>
                                  <a:srgbClr val="0000FF"/>
                                </a:solidFill>
                                <a:latin typeface="Cambria Math"/>
                                <a:ea typeface="Cambria Math"/>
                              </a:rPr>
                              <m:t>𝜆</m:t>
                            </m:r>
                          </m:e>
                          <m:sub>
                            <m:r>
                              <a:rPr lang="en-GB" i="1">
                                <a:solidFill>
                                  <a:srgbClr val="0000FF"/>
                                </a:solidFill>
                                <a:latin typeface="Cambria Math"/>
                              </a:rPr>
                              <m:t>𝑢</m:t>
                            </m:r>
                          </m:sub>
                        </m:sSub>
                      </m:num>
                      <m:den>
                        <m:r>
                          <a:rPr lang="en-GB" i="1">
                            <a:solidFill>
                              <a:srgbClr val="0000FF"/>
                            </a:solidFill>
                            <a:latin typeface="Cambria Math"/>
                          </a:rPr>
                          <m:t>2</m:t>
                        </m:r>
                        <m:sSup>
                          <m:sSupPr>
                            <m:ctrlPr>
                              <a:rPr lang="en-GB" i="1">
                                <a:solidFill>
                                  <a:srgbClr val="0000FF"/>
                                </a:solidFill>
                                <a:latin typeface="Cambria Math"/>
                              </a:rPr>
                            </m:ctrlPr>
                          </m:sSupPr>
                          <m:e>
                            <m:r>
                              <a:rPr lang="en-GB" i="1">
                                <a:solidFill>
                                  <a:srgbClr val="0000FF"/>
                                </a:solidFill>
                                <a:latin typeface="Cambria Math"/>
                                <a:ea typeface="Cambria Math"/>
                              </a:rPr>
                              <m:t>𝛾</m:t>
                            </m:r>
                          </m:e>
                          <m:sup>
                            <m:r>
                              <a:rPr lang="en-GB" i="1">
                                <a:solidFill>
                                  <a:srgbClr val="0000FF"/>
                                </a:solidFill>
                                <a:latin typeface="Cambria Math"/>
                              </a:rPr>
                              <m:t>2</m:t>
                            </m:r>
                          </m:sup>
                        </m:sSup>
                      </m:den>
                    </m:f>
                    <m:d>
                      <m:dPr>
                        <m:ctrlPr>
                          <a:rPr lang="en-GB" i="1">
                            <a:solidFill>
                              <a:srgbClr val="0000FF"/>
                            </a:solidFill>
                            <a:latin typeface="Cambria Math"/>
                          </a:rPr>
                        </m:ctrlPr>
                      </m:dPr>
                      <m:e>
                        <m:r>
                          <a:rPr lang="en-GB" i="1">
                            <a:solidFill>
                              <a:srgbClr val="0000FF"/>
                            </a:solidFill>
                            <a:latin typeface="Cambria Math"/>
                          </a:rPr>
                          <m:t>1+</m:t>
                        </m:r>
                        <m:f>
                          <m:fPr>
                            <m:ctrlPr>
                              <a:rPr lang="en-GB" i="1">
                                <a:solidFill>
                                  <a:srgbClr val="0000FF"/>
                                </a:solidFill>
                                <a:latin typeface="Cambria Math"/>
                              </a:rPr>
                            </m:ctrlPr>
                          </m:fPr>
                          <m:num>
                            <m:sSup>
                              <m:sSupPr>
                                <m:ctrlPr>
                                  <a:rPr lang="en-GB" i="1">
                                    <a:solidFill>
                                      <a:srgbClr val="0000FF"/>
                                    </a:solidFill>
                                    <a:latin typeface="Cambria Math"/>
                                  </a:rPr>
                                </m:ctrlPr>
                              </m:sSupPr>
                              <m:e>
                                <m:r>
                                  <a:rPr lang="en-GB" i="1">
                                    <a:solidFill>
                                      <a:srgbClr val="0000FF"/>
                                    </a:solidFill>
                                    <a:latin typeface="Cambria Math"/>
                                  </a:rPr>
                                  <m:t>𝐾</m:t>
                                </m:r>
                              </m:e>
                              <m:sup>
                                <m:r>
                                  <a:rPr lang="en-GB" i="1">
                                    <a:solidFill>
                                      <a:srgbClr val="0000FF"/>
                                    </a:solidFill>
                                    <a:latin typeface="Cambria Math"/>
                                  </a:rPr>
                                  <m:t>2</m:t>
                                </m:r>
                              </m:sup>
                            </m:sSup>
                          </m:num>
                          <m:den>
                            <m:r>
                              <a:rPr lang="en-GB" i="1">
                                <a:solidFill>
                                  <a:srgbClr val="0000FF"/>
                                </a:solidFill>
                                <a:latin typeface="Cambria Math"/>
                              </a:rPr>
                              <m:t>2</m:t>
                            </m:r>
                          </m:den>
                        </m:f>
                      </m:e>
                    </m:d>
                  </m:oMath>
                </a14:m>
                <a:endParaRPr lang="en-GB" smtClean="0"/>
              </a:p>
              <a:p>
                <a:pPr marL="457200" lvl="1" indent="0">
                  <a:buNone/>
                </a:pPr>
                <a:r>
                  <a:rPr lang="en-GB"/>
                  <a:t>w</a:t>
                </a:r>
                <a:r>
                  <a:rPr lang="en-GB" smtClean="0"/>
                  <a:t>here </a:t>
                </a:r>
                <a14:m>
                  <m:oMath xmlns:m="http://schemas.openxmlformats.org/officeDocument/2006/math">
                    <m:sSub>
                      <m:sSubPr>
                        <m:ctrlPr>
                          <a:rPr lang="en-GB" i="1" smtClean="0">
                            <a:latin typeface="Cambria Math"/>
                            <a:ea typeface="Cambria Math"/>
                          </a:rPr>
                        </m:ctrlPr>
                      </m:sSubPr>
                      <m:e>
                        <m:r>
                          <a:rPr lang="en-GB" i="1" smtClean="0">
                            <a:latin typeface="Cambria Math"/>
                            <a:ea typeface="Cambria Math"/>
                          </a:rPr>
                          <m:t>𝜆</m:t>
                        </m:r>
                      </m:e>
                      <m:sub>
                        <m:r>
                          <a:rPr lang="en-GB" b="0" i="1" smtClean="0">
                            <a:latin typeface="Cambria Math"/>
                            <a:ea typeface="Cambria Math"/>
                          </a:rPr>
                          <m:t>𝑢</m:t>
                        </m:r>
                      </m:sub>
                    </m:sSub>
                  </m:oMath>
                </a14:m>
                <a:r>
                  <a:rPr lang="en-GB" smtClean="0"/>
                  <a:t> is the period, </a:t>
                </a:r>
                <a14:m>
                  <m:oMath xmlns:m="http://schemas.openxmlformats.org/officeDocument/2006/math">
                    <m:r>
                      <a:rPr lang="en-GB" i="1" smtClean="0">
                        <a:latin typeface="Cambria Math"/>
                        <a:ea typeface="Cambria Math"/>
                      </a:rPr>
                      <m:t>𝛾</m:t>
                    </m:r>
                  </m:oMath>
                </a14:m>
                <a:r>
                  <a:rPr lang="en-GB" smtClean="0"/>
                  <a:t> is the relativistic factor, and </a:t>
                </a:r>
                <a14:m>
                  <m:oMath xmlns:m="http://schemas.openxmlformats.org/officeDocument/2006/math">
                    <m:r>
                      <a:rPr lang="en-GB" sz="1800" b="0" i="1" smtClean="0">
                        <a:solidFill>
                          <a:srgbClr val="006600"/>
                        </a:solidFill>
                        <a:latin typeface="Cambria Math"/>
                      </a:rPr>
                      <m:t>𝐾</m:t>
                    </m:r>
                    <m:r>
                      <a:rPr lang="en-GB" sz="1800" b="0" i="1" smtClean="0">
                        <a:solidFill>
                          <a:srgbClr val="006600"/>
                        </a:solidFill>
                        <a:latin typeface="Cambria Math"/>
                      </a:rPr>
                      <m:t>=0.934</m:t>
                    </m:r>
                    <m:sSub>
                      <m:sSubPr>
                        <m:ctrlPr>
                          <a:rPr lang="en-GB" sz="1800" b="0" i="1" smtClean="0">
                            <a:solidFill>
                              <a:srgbClr val="006600"/>
                            </a:solidFill>
                            <a:latin typeface="Cambria Math"/>
                          </a:rPr>
                        </m:ctrlPr>
                      </m:sSubPr>
                      <m:e>
                        <m:r>
                          <a:rPr lang="en-GB" sz="1800" b="0" i="1" smtClean="0">
                            <a:solidFill>
                              <a:srgbClr val="006600"/>
                            </a:solidFill>
                            <a:latin typeface="Cambria Math"/>
                          </a:rPr>
                          <m:t>𝐵</m:t>
                        </m:r>
                      </m:e>
                      <m:sub>
                        <m:r>
                          <a:rPr lang="en-GB" sz="1800" b="0" i="1" smtClean="0">
                            <a:solidFill>
                              <a:srgbClr val="006600"/>
                            </a:solidFill>
                            <a:latin typeface="Cambria Math"/>
                          </a:rPr>
                          <m:t>0</m:t>
                        </m:r>
                      </m:sub>
                    </m:sSub>
                    <m:sSub>
                      <m:sSubPr>
                        <m:ctrlPr>
                          <a:rPr lang="en-GB" sz="1800" b="0" i="1" smtClean="0">
                            <a:solidFill>
                              <a:srgbClr val="006600"/>
                            </a:solidFill>
                            <a:latin typeface="Cambria Math"/>
                          </a:rPr>
                        </m:ctrlPr>
                      </m:sSubPr>
                      <m:e>
                        <m:r>
                          <a:rPr lang="en-GB" sz="1800" b="0" i="1" smtClean="0">
                            <a:solidFill>
                              <a:srgbClr val="006600"/>
                            </a:solidFill>
                            <a:latin typeface="Cambria Math"/>
                            <a:ea typeface="Cambria Math"/>
                          </a:rPr>
                          <m:t>𝜆</m:t>
                        </m:r>
                      </m:e>
                      <m:sub>
                        <m:r>
                          <a:rPr lang="en-GB" sz="1800" b="0" i="1" smtClean="0">
                            <a:solidFill>
                              <a:srgbClr val="006600"/>
                            </a:solidFill>
                            <a:latin typeface="Cambria Math"/>
                          </a:rPr>
                          <m:t>𝑢</m:t>
                        </m:r>
                      </m:sub>
                    </m:sSub>
                  </m:oMath>
                </a14:m>
                <a:r>
                  <a:rPr lang="en-GB" smtClean="0">
                    <a:solidFill>
                      <a:srgbClr val="006600"/>
                    </a:solidFill>
                  </a:rPr>
                  <a:t> </a:t>
                </a:r>
                <a:r>
                  <a:rPr lang="en-GB" smtClean="0"/>
                  <a:t/>
                </a:r>
                <a:br>
                  <a:rPr lang="en-GB" smtClean="0"/>
                </a:br>
                <a:r>
                  <a:rPr lang="en-GB" smtClean="0"/>
                  <a:t>(</a:t>
                </a:r>
                <a14:m>
                  <m:oMath xmlns:m="http://schemas.openxmlformats.org/officeDocument/2006/math">
                    <m:sSub>
                      <m:sSubPr>
                        <m:ctrlPr>
                          <a:rPr lang="en-GB" i="1" smtClean="0">
                            <a:latin typeface="Cambria Math"/>
                          </a:rPr>
                        </m:ctrlPr>
                      </m:sSubPr>
                      <m:e>
                        <m:r>
                          <a:rPr lang="en-GB" b="0" i="1" smtClean="0">
                            <a:latin typeface="Cambria Math"/>
                          </a:rPr>
                          <m:t>𝐵</m:t>
                        </m:r>
                      </m:e>
                      <m:sub>
                        <m:r>
                          <a:rPr lang="en-GB" b="0" i="1" smtClean="0">
                            <a:latin typeface="Cambria Math"/>
                          </a:rPr>
                          <m:t>0</m:t>
                        </m:r>
                      </m:sub>
                    </m:sSub>
                  </m:oMath>
                </a14:m>
                <a:r>
                  <a:rPr lang="en-GB" smtClean="0"/>
                  <a:t>in T and </a:t>
                </a:r>
                <a14:m>
                  <m:oMath xmlns:m="http://schemas.openxmlformats.org/officeDocument/2006/math">
                    <m:sSub>
                      <m:sSubPr>
                        <m:ctrlPr>
                          <a:rPr lang="en-GB" i="1">
                            <a:latin typeface="Cambria Math"/>
                            <a:ea typeface="Cambria Math"/>
                          </a:rPr>
                        </m:ctrlPr>
                      </m:sSubPr>
                      <m:e>
                        <m:r>
                          <a:rPr lang="en-GB" i="1">
                            <a:latin typeface="Cambria Math"/>
                            <a:ea typeface="Cambria Math"/>
                          </a:rPr>
                          <m:t>𝜆</m:t>
                        </m:r>
                      </m:e>
                      <m:sub>
                        <m:r>
                          <a:rPr lang="en-GB" i="1">
                            <a:latin typeface="Cambria Math"/>
                            <a:ea typeface="Cambria Math"/>
                          </a:rPr>
                          <m:t>𝑢</m:t>
                        </m:r>
                      </m:sub>
                    </m:sSub>
                  </m:oMath>
                </a14:m>
                <a:r>
                  <a:rPr lang="en-GB"/>
                  <a:t> </a:t>
                </a:r>
                <a:r>
                  <a:rPr lang="en-GB" smtClean="0"/>
                  <a:t>in cm).</a:t>
                </a:r>
              </a:p>
              <a:p>
                <a:pPr lvl="1"/>
                <a:r>
                  <a:rPr lang="en-GB" smtClean="0">
                    <a:solidFill>
                      <a:srgbClr val="0000FF"/>
                    </a:solidFill>
                  </a:rPr>
                  <a:t>For the shortest possible wavelengths at a fixed energy the period needs to be reduced and </a:t>
                </a:r>
                <a14:m>
                  <m:oMath xmlns:m="http://schemas.openxmlformats.org/officeDocument/2006/math">
                    <m:r>
                      <a:rPr lang="en-GB" b="0" i="1" smtClean="0">
                        <a:solidFill>
                          <a:srgbClr val="0000FF"/>
                        </a:solidFill>
                        <a:latin typeface="Cambria Math"/>
                      </a:rPr>
                      <m:t>𝐾</m:t>
                    </m:r>
                    <m:r>
                      <a:rPr lang="en-GB" b="0" i="1" smtClean="0">
                        <a:solidFill>
                          <a:srgbClr val="0000FF"/>
                        </a:solidFill>
                        <a:latin typeface="Cambria Math"/>
                      </a:rPr>
                      <m:t> </m:t>
                    </m:r>
                  </m:oMath>
                </a14:m>
                <a:r>
                  <a:rPr lang="en-GB" smtClean="0">
                    <a:solidFill>
                      <a:srgbClr val="0000FF"/>
                    </a:solidFill>
                  </a:rPr>
                  <a:t>increased (conflicting requirement)</a:t>
                </a:r>
              </a:p>
              <a:p>
                <a:pPr lvl="1"/>
                <a:r>
                  <a:rPr lang="en-GB" smtClean="0">
                    <a:solidFill>
                      <a:srgbClr val="FF0000"/>
                    </a:solidFill>
                  </a:rPr>
                  <a:t>We can’t, in general, just have short period and low </a:t>
                </a:r>
                <a14:m>
                  <m:oMath xmlns:m="http://schemas.openxmlformats.org/officeDocument/2006/math">
                    <m:r>
                      <a:rPr lang="en-GB" i="1">
                        <a:solidFill>
                          <a:srgbClr val="FF0000"/>
                        </a:solidFill>
                        <a:latin typeface="Cambria Math"/>
                      </a:rPr>
                      <m:t>𝐾</m:t>
                    </m:r>
                    <m:r>
                      <a:rPr lang="en-GB" i="1">
                        <a:solidFill>
                          <a:srgbClr val="FF0000"/>
                        </a:solidFill>
                        <a:latin typeface="Cambria Math"/>
                      </a:rPr>
                      <m:t> </m:t>
                    </m:r>
                  </m:oMath>
                </a14:m>
                <a:r>
                  <a:rPr lang="en-GB" smtClean="0">
                    <a:solidFill>
                      <a:srgbClr val="FF0000"/>
                    </a:solidFill>
                  </a:rPr>
                  <a:t>because then the tuning range of the undulator is too small and the output photon flux too low</a:t>
                </a:r>
              </a:p>
              <a:p>
                <a:pPr lvl="1"/>
                <a:endParaRPr lang="en-GB" smtClean="0"/>
              </a:p>
              <a:p>
                <a:pPr marL="457200" lvl="1" indent="0">
                  <a:buNone/>
                </a:pPr>
                <a:endParaRPr lang="en-GB" smtClean="0">
                  <a:latin typeface="Sylfaen" panose="010A0502050306030303" pitchFamily="18" charset="0"/>
                </a:endParaRPr>
              </a:p>
              <a:p>
                <a:pPr marL="457200" lvl="1" indent="0">
                  <a:buNone/>
                </a:pPr>
                <a:endParaRPr lang="en-GB">
                  <a:latin typeface="Sylfaen" panose="010A0502050306030303" pitchFamily="18" charset="0"/>
                </a:endParaRPr>
              </a:p>
            </p:txBody>
          </p:sp>
        </mc:Choice>
        <mc:Fallback xmlns="">
          <p:sp>
            <p:nvSpPr>
              <p:cNvPr id="8" name="Content Placeholder 7"/>
              <p:cNvSpPr>
                <a:spLocks noGrp="1" noRot="1" noChangeAspect="1" noMove="1" noResize="1" noEditPoints="1" noAdjustHandles="1" noChangeArrowheads="1" noChangeShapeType="1" noTextEdit="1"/>
              </p:cNvSpPr>
              <p:nvPr>
                <p:ph idx="1"/>
              </p:nvPr>
            </p:nvSpPr>
            <p:spPr>
              <a:blipFill rotWithShape="1">
                <a:blip r:embed="rId2"/>
                <a:stretch>
                  <a:fillRect l="-1049" t="-940" r="-1259"/>
                </a:stretch>
              </a:blipFill>
            </p:spPr>
            <p:txBody>
              <a:bodyPr/>
              <a:lstStyle/>
              <a:p>
                <a:r>
                  <a:rPr lang="en-GB">
                    <a:noFill/>
                  </a:rPr>
                  <a:t> </a:t>
                </a:r>
              </a:p>
            </p:txBody>
          </p:sp>
        </mc:Fallback>
      </mc:AlternateContent>
    </p:spTree>
    <p:extLst>
      <p:ext uri="{BB962C8B-B14F-4D97-AF65-F5344CB8AC3E}">
        <p14:creationId xmlns:p14="http://schemas.microsoft.com/office/powerpoint/2010/main" val="3155879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Motivation</a:t>
            </a:r>
            <a:endParaRPr lang="en-GB"/>
          </a:p>
        </p:txBody>
      </p:sp>
      <mc:AlternateContent xmlns:mc="http://schemas.openxmlformats.org/markup-compatibility/2006" xmlns:a14="http://schemas.microsoft.com/office/drawing/2010/main">
        <mc:Choice Requires="a14">
          <p:sp>
            <p:nvSpPr>
              <p:cNvPr id="8" name="Content Placeholder 7"/>
              <p:cNvSpPr>
                <a:spLocks noGrp="1"/>
              </p:cNvSpPr>
              <p:nvPr>
                <p:ph idx="1"/>
              </p:nvPr>
            </p:nvSpPr>
            <p:spPr/>
            <p:txBody>
              <a:bodyPr/>
              <a:lstStyle/>
              <a:p>
                <a:r>
                  <a:rPr lang="en-GB" smtClean="0"/>
                  <a:t>In a typical permanent magnet undulator we have: </a:t>
                </a:r>
                <a:r>
                  <a:rPr lang="en-GB" i="1" smtClean="0">
                    <a:latin typeface="Cambria Math"/>
                  </a:rPr>
                  <a:t/>
                </a:r>
                <a:br>
                  <a:rPr lang="en-GB" i="1" smtClean="0">
                    <a:latin typeface="Cambria Math"/>
                  </a:rPr>
                </a:br>
                <a14:m>
                  <m:oMath xmlns:m="http://schemas.openxmlformats.org/officeDocument/2006/math">
                    <m:sSub>
                      <m:sSubPr>
                        <m:ctrlPr>
                          <a:rPr lang="en-GB" i="1" smtClean="0">
                            <a:solidFill>
                              <a:srgbClr val="0000FF"/>
                            </a:solidFill>
                            <a:latin typeface="Cambria Math"/>
                          </a:rPr>
                        </m:ctrlPr>
                      </m:sSubPr>
                      <m:e>
                        <m:r>
                          <a:rPr lang="en-GB" b="0" i="1" smtClean="0">
                            <a:solidFill>
                              <a:srgbClr val="0000FF"/>
                            </a:solidFill>
                            <a:latin typeface="Cambria Math"/>
                          </a:rPr>
                          <m:t>𝐵</m:t>
                        </m:r>
                      </m:e>
                      <m:sub>
                        <m:r>
                          <a:rPr lang="en-GB" b="0" i="1" smtClean="0">
                            <a:solidFill>
                              <a:srgbClr val="0000FF"/>
                            </a:solidFill>
                            <a:latin typeface="Cambria Math"/>
                          </a:rPr>
                          <m:t>0</m:t>
                        </m:r>
                      </m:sub>
                    </m:sSub>
                    <m:r>
                      <a:rPr lang="en-GB" i="1">
                        <a:solidFill>
                          <a:srgbClr val="0000FF"/>
                        </a:solidFill>
                        <a:latin typeface="Cambria Math"/>
                        <a:ea typeface="Cambria Math"/>
                      </a:rPr>
                      <m:t>∝</m:t>
                    </m:r>
                    <m:sSup>
                      <m:sSupPr>
                        <m:ctrlPr>
                          <a:rPr lang="en-GB" b="0" i="1" smtClean="0">
                            <a:solidFill>
                              <a:srgbClr val="0000FF"/>
                            </a:solidFill>
                            <a:latin typeface="Cambria Math"/>
                          </a:rPr>
                        </m:ctrlPr>
                      </m:sSupPr>
                      <m:e>
                        <m:r>
                          <a:rPr lang="en-GB" b="0" i="1" smtClean="0">
                            <a:solidFill>
                              <a:srgbClr val="0000FF"/>
                            </a:solidFill>
                            <a:latin typeface="Cambria Math"/>
                          </a:rPr>
                          <m:t>𝑒</m:t>
                        </m:r>
                      </m:e>
                      <m:sup>
                        <m:r>
                          <a:rPr lang="en-GB" b="0" i="1" smtClean="0">
                            <a:solidFill>
                              <a:srgbClr val="0000FF"/>
                            </a:solidFill>
                            <a:latin typeface="Cambria Math"/>
                          </a:rPr>
                          <m:t>−</m:t>
                        </m:r>
                        <m:r>
                          <a:rPr lang="en-GB" b="0" i="1" smtClean="0">
                            <a:solidFill>
                              <a:srgbClr val="0000FF"/>
                            </a:solidFill>
                            <a:latin typeface="Cambria Math"/>
                            <a:ea typeface="Cambria Math"/>
                          </a:rPr>
                          <m:t>𝜋</m:t>
                        </m:r>
                        <m:f>
                          <m:fPr>
                            <m:type m:val="lin"/>
                            <m:ctrlPr>
                              <a:rPr lang="en-GB" b="0" i="1" smtClean="0">
                                <a:solidFill>
                                  <a:srgbClr val="0000FF"/>
                                </a:solidFill>
                                <a:latin typeface="Cambria Math"/>
                                <a:ea typeface="Cambria Math"/>
                              </a:rPr>
                            </m:ctrlPr>
                          </m:fPr>
                          <m:num>
                            <m:r>
                              <a:rPr lang="en-GB" i="1">
                                <a:solidFill>
                                  <a:srgbClr val="0000FF"/>
                                </a:solidFill>
                                <a:latin typeface="Cambria Math"/>
                                <a:ea typeface="Cambria Math"/>
                              </a:rPr>
                              <m:t>𝑔</m:t>
                            </m:r>
                          </m:num>
                          <m:den>
                            <m:sSub>
                              <m:sSubPr>
                                <m:ctrlPr>
                                  <a:rPr lang="en-GB" b="0" i="1" smtClean="0">
                                    <a:solidFill>
                                      <a:srgbClr val="0000FF"/>
                                    </a:solidFill>
                                    <a:latin typeface="Cambria Math"/>
                                    <a:ea typeface="Cambria Math"/>
                                  </a:rPr>
                                </m:ctrlPr>
                              </m:sSubPr>
                              <m:e>
                                <m:r>
                                  <a:rPr lang="en-GB" b="0" i="1" smtClean="0">
                                    <a:solidFill>
                                      <a:srgbClr val="0000FF"/>
                                    </a:solidFill>
                                    <a:latin typeface="Cambria Math"/>
                                    <a:ea typeface="Cambria Math"/>
                                  </a:rPr>
                                  <m:t>𝜆</m:t>
                                </m:r>
                              </m:e>
                              <m:sub>
                                <m:r>
                                  <a:rPr lang="en-GB" b="0" i="1" smtClean="0">
                                    <a:solidFill>
                                      <a:srgbClr val="0000FF"/>
                                    </a:solidFill>
                                    <a:latin typeface="Cambria Math"/>
                                    <a:ea typeface="Cambria Math"/>
                                  </a:rPr>
                                  <m:t>𝑢</m:t>
                                </m:r>
                              </m:sub>
                            </m:sSub>
                          </m:den>
                        </m:f>
                      </m:sup>
                    </m:sSup>
                  </m:oMath>
                </a14:m>
                <a:r>
                  <a:rPr lang="en-GB">
                    <a:solidFill>
                      <a:srgbClr val="0000FF"/>
                    </a:solidFill>
                  </a:rPr>
                  <a:t> </a:t>
                </a:r>
                <a:r>
                  <a:rPr lang="en-GB" smtClean="0"/>
                  <a:t>so to </a:t>
                </a:r>
                <a:r>
                  <a:rPr lang="en-GB"/>
                  <a:t>keep </a:t>
                </a:r>
                <a14:m>
                  <m:oMath xmlns:m="http://schemas.openxmlformats.org/officeDocument/2006/math">
                    <m:r>
                      <a:rPr lang="en-GB" i="1">
                        <a:latin typeface="Cambria Math"/>
                      </a:rPr>
                      <m:t>𝐾</m:t>
                    </m:r>
                    <m:r>
                      <a:rPr lang="en-GB" i="1">
                        <a:latin typeface="Cambria Math"/>
                      </a:rPr>
                      <m:t> </m:t>
                    </m:r>
                  </m:oMath>
                </a14:m>
                <a:r>
                  <a:rPr lang="en-GB"/>
                  <a:t>(relatively) high whilst reducing the period we have to reduce the gap</a:t>
                </a:r>
                <a:r>
                  <a:rPr lang="en-GB" smtClean="0"/>
                  <a:t>, </a:t>
                </a:r>
                <a14:m>
                  <m:oMath xmlns:m="http://schemas.openxmlformats.org/officeDocument/2006/math">
                    <m:r>
                      <a:rPr lang="en-GB" b="0" i="1" smtClean="0">
                        <a:latin typeface="Cambria Math"/>
                      </a:rPr>
                      <m:t>𝑔</m:t>
                    </m:r>
                  </m:oMath>
                </a14:m>
                <a:r>
                  <a:rPr lang="en-GB" smtClean="0"/>
                  <a:t>   [Remember</a:t>
                </a:r>
                <a14:m>
                  <m:oMath xmlns:m="http://schemas.openxmlformats.org/officeDocument/2006/math">
                    <m:r>
                      <a:rPr lang="en-GB" b="0" i="0" smtClean="0">
                        <a:latin typeface="Cambria Math"/>
                      </a:rPr>
                      <m:t> </m:t>
                    </m:r>
                    <m:r>
                      <a:rPr lang="en-GB" i="1" smtClean="0">
                        <a:solidFill>
                          <a:srgbClr val="006600"/>
                        </a:solidFill>
                        <a:latin typeface="Cambria Math"/>
                      </a:rPr>
                      <m:t>𝐾</m:t>
                    </m:r>
                    <m:r>
                      <a:rPr lang="en-GB" i="1" smtClean="0">
                        <a:solidFill>
                          <a:srgbClr val="006600"/>
                        </a:solidFill>
                        <a:latin typeface="Cambria Math"/>
                        <a:ea typeface="Cambria Math"/>
                      </a:rPr>
                      <m:t>∝</m:t>
                    </m:r>
                    <m:sSub>
                      <m:sSubPr>
                        <m:ctrlPr>
                          <a:rPr lang="en-GB" i="1" smtClean="0">
                            <a:solidFill>
                              <a:srgbClr val="006600"/>
                            </a:solidFill>
                            <a:latin typeface="Cambria Math"/>
                          </a:rPr>
                        </m:ctrlPr>
                      </m:sSubPr>
                      <m:e>
                        <m:r>
                          <a:rPr lang="en-GB" i="1">
                            <a:solidFill>
                              <a:srgbClr val="006600"/>
                            </a:solidFill>
                            <a:latin typeface="Cambria Math"/>
                          </a:rPr>
                          <m:t>𝐵</m:t>
                        </m:r>
                      </m:e>
                      <m:sub>
                        <m:r>
                          <a:rPr lang="en-GB" i="1">
                            <a:solidFill>
                              <a:srgbClr val="006600"/>
                            </a:solidFill>
                            <a:latin typeface="Cambria Math"/>
                          </a:rPr>
                          <m:t>0</m:t>
                        </m:r>
                      </m:sub>
                    </m:sSub>
                    <m:sSub>
                      <m:sSubPr>
                        <m:ctrlPr>
                          <a:rPr lang="en-GB" i="1">
                            <a:solidFill>
                              <a:srgbClr val="006600"/>
                            </a:solidFill>
                            <a:latin typeface="Cambria Math"/>
                          </a:rPr>
                        </m:ctrlPr>
                      </m:sSubPr>
                      <m:e>
                        <m:r>
                          <a:rPr lang="en-GB" i="1">
                            <a:solidFill>
                              <a:srgbClr val="006600"/>
                            </a:solidFill>
                            <a:latin typeface="Cambria Math"/>
                            <a:ea typeface="Cambria Math"/>
                          </a:rPr>
                          <m:t>𝜆</m:t>
                        </m:r>
                      </m:e>
                      <m:sub>
                        <m:r>
                          <a:rPr lang="en-GB" i="1">
                            <a:solidFill>
                              <a:srgbClr val="006600"/>
                            </a:solidFill>
                            <a:latin typeface="Cambria Math"/>
                          </a:rPr>
                          <m:t>𝑢</m:t>
                        </m:r>
                      </m:sub>
                    </m:sSub>
                  </m:oMath>
                </a14:m>
                <a:r>
                  <a:rPr lang="en-GB" smtClean="0"/>
                  <a:t>]</a:t>
                </a:r>
              </a:p>
              <a:p>
                <a:r>
                  <a:rPr lang="en-GB" smtClean="0"/>
                  <a:t>So, the </a:t>
                </a:r>
                <a:r>
                  <a:rPr lang="en-GB" b="1" i="1" smtClean="0"/>
                  <a:t>magnet gap is a crucial parameter </a:t>
                </a:r>
                <a:r>
                  <a:rPr lang="en-GB" smtClean="0"/>
                  <a:t>in every undulator and, in a sense, it defines the potential output of every light source</a:t>
                </a:r>
              </a:p>
              <a:p>
                <a:r>
                  <a:rPr lang="en-GB" smtClean="0">
                    <a:solidFill>
                      <a:srgbClr val="006600"/>
                    </a:solidFill>
                  </a:rPr>
                  <a:t>The magnet gap is dependent upon the needs of the electron beam as well so is not a free parameter</a:t>
                </a:r>
              </a:p>
              <a:p>
                <a:r>
                  <a:rPr lang="en-GB" smtClean="0"/>
                  <a:t>Undulator designers realised that the beam vacuum chamber always costs valuable </a:t>
                </a:r>
                <a:r>
                  <a:rPr lang="en-GB" b="1" smtClean="0"/>
                  <a:t>mm</a:t>
                </a:r>
                <a:r>
                  <a:rPr lang="en-GB" smtClean="0"/>
                  <a:t> and so they decided to </a:t>
                </a:r>
                <a:r>
                  <a:rPr lang="en-GB" smtClean="0">
                    <a:solidFill>
                      <a:srgbClr val="FF0000"/>
                    </a:solidFill>
                  </a:rPr>
                  <a:t>put the undulator itself inside the vacuum chamber for critical applications</a:t>
                </a:r>
              </a:p>
              <a:p>
                <a:endParaRPr lang="en-GB" smtClean="0"/>
              </a:p>
              <a:p>
                <a:pPr marL="457200" lvl="1" indent="0">
                  <a:buNone/>
                </a:pPr>
                <a:endParaRPr lang="en-GB" smtClean="0">
                  <a:latin typeface="Sylfaen" panose="010A0502050306030303" pitchFamily="18" charset="0"/>
                </a:endParaRPr>
              </a:p>
              <a:p>
                <a:pPr marL="457200" lvl="1" indent="0">
                  <a:buNone/>
                </a:pPr>
                <a:endParaRPr lang="en-GB">
                  <a:latin typeface="Sylfaen" panose="010A0502050306030303" pitchFamily="18" charset="0"/>
                </a:endParaRPr>
              </a:p>
            </p:txBody>
          </p:sp>
        </mc:Choice>
        <mc:Fallback xmlns="">
          <p:sp>
            <p:nvSpPr>
              <p:cNvPr id="8" name="Content Placeholder 7"/>
              <p:cNvSpPr>
                <a:spLocks noGrp="1" noRot="1" noChangeAspect="1" noMove="1" noResize="1" noEditPoints="1" noAdjustHandles="1" noChangeArrowheads="1" noChangeShapeType="1" noTextEdit="1"/>
              </p:cNvSpPr>
              <p:nvPr>
                <p:ph idx="1"/>
              </p:nvPr>
            </p:nvSpPr>
            <p:spPr>
              <a:blipFill rotWithShape="1">
                <a:blip r:embed="rId2"/>
                <a:stretch>
                  <a:fillRect l="-1049" t="-940"/>
                </a:stretch>
              </a:blipFill>
            </p:spPr>
            <p:txBody>
              <a:bodyPr/>
              <a:lstStyle/>
              <a:p>
                <a:r>
                  <a:rPr lang="en-GB">
                    <a:noFill/>
                  </a:rPr>
                  <a:t> </a:t>
                </a:r>
              </a:p>
            </p:txBody>
          </p:sp>
        </mc:Fallback>
      </mc:AlternateContent>
    </p:spTree>
    <p:extLst>
      <p:ext uri="{BB962C8B-B14F-4D97-AF65-F5344CB8AC3E}">
        <p14:creationId xmlns:p14="http://schemas.microsoft.com/office/powerpoint/2010/main" val="2641048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Example</a:t>
            </a:r>
            <a:endParaRPr lang="en-GB"/>
          </a:p>
        </p:txBody>
      </p:sp>
      <p:sp>
        <p:nvSpPr>
          <p:cNvPr id="8" name="Content Placeholder 7"/>
          <p:cNvSpPr>
            <a:spLocks noGrp="1"/>
          </p:cNvSpPr>
          <p:nvPr>
            <p:ph idx="1"/>
          </p:nvPr>
        </p:nvSpPr>
        <p:spPr/>
        <p:txBody>
          <a:bodyPr/>
          <a:lstStyle/>
          <a:p>
            <a:r>
              <a:rPr lang="en-GB" smtClean="0"/>
              <a:t>For normal out of vacuum undulators, if an </a:t>
            </a:r>
            <a:r>
              <a:rPr lang="en-GB" smtClean="0">
                <a:solidFill>
                  <a:srgbClr val="0000FF"/>
                </a:solidFill>
              </a:rPr>
              <a:t>electron beam requires 5mm </a:t>
            </a:r>
            <a:r>
              <a:rPr lang="en-GB" smtClean="0"/>
              <a:t>full vertical gap, say, then typically the vacuum chamber might be 1 to 2mm thick and so with allowance for tolerances the </a:t>
            </a:r>
            <a:r>
              <a:rPr lang="en-GB" smtClean="0">
                <a:solidFill>
                  <a:srgbClr val="0000FF"/>
                </a:solidFill>
              </a:rPr>
              <a:t>magnet gap could be 8 to 10 mm</a:t>
            </a:r>
            <a:r>
              <a:rPr lang="en-GB" smtClean="0"/>
              <a:t>.</a:t>
            </a:r>
          </a:p>
          <a:p>
            <a:r>
              <a:rPr lang="en-GB" smtClean="0"/>
              <a:t>If the </a:t>
            </a:r>
            <a:r>
              <a:rPr lang="en-GB" smtClean="0">
                <a:solidFill>
                  <a:srgbClr val="FF0000"/>
                </a:solidFill>
              </a:rPr>
              <a:t>undulator can be put in vacuum the magnet gap will typically be 5.2mm</a:t>
            </a:r>
            <a:r>
              <a:rPr lang="en-GB" smtClean="0"/>
              <a:t>,</a:t>
            </a:r>
          </a:p>
          <a:p>
            <a:pPr lvl="1"/>
            <a:r>
              <a:rPr lang="en-GB" smtClean="0">
                <a:solidFill>
                  <a:srgbClr val="0000FF"/>
                </a:solidFill>
              </a:rPr>
              <a:t>At 3 GeV, a typical </a:t>
            </a:r>
            <a:r>
              <a:rPr lang="en-GB" b="1" i="1" smtClean="0">
                <a:solidFill>
                  <a:srgbClr val="0000FF"/>
                </a:solidFill>
              </a:rPr>
              <a:t>out of vacuum </a:t>
            </a:r>
            <a:r>
              <a:rPr lang="en-GB" smtClean="0">
                <a:solidFill>
                  <a:srgbClr val="0000FF"/>
                </a:solidFill>
              </a:rPr>
              <a:t>PM undulator with 20 mm period will generate </a:t>
            </a:r>
            <a:r>
              <a:rPr lang="en-GB" b="1" smtClean="0">
                <a:solidFill>
                  <a:srgbClr val="0000FF"/>
                </a:solidFill>
              </a:rPr>
              <a:t>2.6 to 4.2 keV </a:t>
            </a:r>
            <a:r>
              <a:rPr lang="en-GB" smtClean="0">
                <a:solidFill>
                  <a:srgbClr val="0000FF"/>
                </a:solidFill>
              </a:rPr>
              <a:t>photons in the first harmonic with an </a:t>
            </a:r>
            <a:r>
              <a:rPr lang="en-GB" b="1" smtClean="0">
                <a:solidFill>
                  <a:srgbClr val="0000FF"/>
                </a:solidFill>
              </a:rPr>
              <a:t>8 mm gap</a:t>
            </a:r>
          </a:p>
          <a:p>
            <a:pPr lvl="1"/>
            <a:r>
              <a:rPr lang="en-GB" smtClean="0">
                <a:solidFill>
                  <a:srgbClr val="FF0000"/>
                </a:solidFill>
              </a:rPr>
              <a:t>With a </a:t>
            </a:r>
            <a:r>
              <a:rPr lang="en-GB" b="1" smtClean="0">
                <a:solidFill>
                  <a:srgbClr val="FF0000"/>
                </a:solidFill>
              </a:rPr>
              <a:t>5.2 mm gap</a:t>
            </a:r>
            <a:r>
              <a:rPr lang="en-GB" smtClean="0">
                <a:solidFill>
                  <a:srgbClr val="FF0000"/>
                </a:solidFill>
              </a:rPr>
              <a:t>, the same undulator </a:t>
            </a:r>
            <a:r>
              <a:rPr lang="en-GB" b="1" i="1" smtClean="0">
                <a:solidFill>
                  <a:srgbClr val="FF0000"/>
                </a:solidFill>
              </a:rPr>
              <a:t>in vacuum </a:t>
            </a:r>
            <a:r>
              <a:rPr lang="en-GB" smtClean="0">
                <a:solidFill>
                  <a:srgbClr val="FF0000"/>
                </a:solidFill>
              </a:rPr>
              <a:t>will generate </a:t>
            </a:r>
            <a:r>
              <a:rPr lang="en-GB" b="1" smtClean="0">
                <a:solidFill>
                  <a:srgbClr val="FF0000"/>
                </a:solidFill>
              </a:rPr>
              <a:t>1.6 to 4.2keV</a:t>
            </a:r>
            <a:r>
              <a:rPr lang="en-GB" smtClean="0">
                <a:solidFill>
                  <a:srgbClr val="FF0000"/>
                </a:solidFill>
              </a:rPr>
              <a:t>. </a:t>
            </a:r>
          </a:p>
          <a:p>
            <a:pPr lvl="1"/>
            <a:r>
              <a:rPr lang="en-GB" smtClean="0">
                <a:solidFill>
                  <a:srgbClr val="006600"/>
                </a:solidFill>
              </a:rPr>
              <a:t>Alternatively, the period could be reduced to </a:t>
            </a:r>
            <a:r>
              <a:rPr lang="en-GB" b="1" smtClean="0">
                <a:solidFill>
                  <a:srgbClr val="006600"/>
                </a:solidFill>
              </a:rPr>
              <a:t>17.2mm</a:t>
            </a:r>
            <a:r>
              <a:rPr lang="en-GB" smtClean="0">
                <a:solidFill>
                  <a:srgbClr val="006600"/>
                </a:solidFill>
              </a:rPr>
              <a:t> and then the photon range would be </a:t>
            </a:r>
            <a:r>
              <a:rPr lang="en-GB" b="1" smtClean="0">
                <a:solidFill>
                  <a:srgbClr val="006600"/>
                </a:solidFill>
              </a:rPr>
              <a:t>2.6 to 4.9 keV </a:t>
            </a:r>
            <a:r>
              <a:rPr lang="en-GB" smtClean="0">
                <a:solidFill>
                  <a:srgbClr val="006600"/>
                </a:solidFill>
              </a:rPr>
              <a:t>and the </a:t>
            </a:r>
            <a:r>
              <a:rPr lang="en-GB" b="1" smtClean="0">
                <a:solidFill>
                  <a:srgbClr val="006600"/>
                </a:solidFill>
              </a:rPr>
              <a:t>flux would be </a:t>
            </a:r>
            <a:r>
              <a:rPr lang="en-GB" b="1">
                <a:solidFill>
                  <a:srgbClr val="006600"/>
                </a:solidFill>
              </a:rPr>
              <a:t>increased </a:t>
            </a:r>
            <a:r>
              <a:rPr lang="en-GB" b="1" smtClean="0">
                <a:solidFill>
                  <a:srgbClr val="006600"/>
                </a:solidFill>
              </a:rPr>
              <a:t>by approx 30% </a:t>
            </a:r>
            <a:r>
              <a:rPr lang="en-GB" smtClean="0">
                <a:solidFill>
                  <a:srgbClr val="006600"/>
                </a:solidFill>
              </a:rPr>
              <a:t>compared with the 8mm gap device as well.</a:t>
            </a:r>
          </a:p>
          <a:p>
            <a:pPr marL="457200" lvl="1" indent="0">
              <a:buNone/>
            </a:pPr>
            <a:endParaRPr lang="en-GB" smtClean="0">
              <a:latin typeface="Sylfaen" panose="010A0502050306030303" pitchFamily="18" charset="0"/>
            </a:endParaRPr>
          </a:p>
          <a:p>
            <a:pPr marL="457200" lvl="1" indent="0">
              <a:buNone/>
            </a:pPr>
            <a:endParaRPr lang="en-GB">
              <a:latin typeface="Sylfaen" panose="010A0502050306030303" pitchFamily="18" charset="0"/>
            </a:endParaRPr>
          </a:p>
        </p:txBody>
      </p:sp>
    </p:spTree>
    <p:extLst>
      <p:ext uri="{BB962C8B-B14F-4D97-AF65-F5344CB8AC3E}">
        <p14:creationId xmlns:p14="http://schemas.microsoft.com/office/powerpoint/2010/main" val="6129402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56" y="980728"/>
            <a:ext cx="8356244" cy="4464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5678388"/>
            <a:ext cx="255270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5623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The </a:t>
            </a:r>
            <a:r>
              <a:rPr lang="en-GB" smtClean="0"/>
              <a:t>Challenges of In Vacuum Undulators</a:t>
            </a:r>
            <a:endParaRPr lang="en-GB"/>
          </a:p>
        </p:txBody>
      </p:sp>
      <p:sp>
        <p:nvSpPr>
          <p:cNvPr id="8" name="Content Placeholder 7"/>
          <p:cNvSpPr>
            <a:spLocks noGrp="1"/>
          </p:cNvSpPr>
          <p:nvPr>
            <p:ph idx="1"/>
          </p:nvPr>
        </p:nvSpPr>
        <p:spPr/>
        <p:txBody>
          <a:bodyPr/>
          <a:lstStyle/>
          <a:p>
            <a:r>
              <a:rPr lang="en-GB" b="1" smtClean="0">
                <a:solidFill>
                  <a:srgbClr val="0000FF"/>
                </a:solidFill>
              </a:rPr>
              <a:t>Maintaining a suitable vacuum for the electron beam</a:t>
            </a:r>
          </a:p>
          <a:p>
            <a:r>
              <a:rPr lang="en-GB" b="1" smtClean="0">
                <a:solidFill>
                  <a:srgbClr val="0000FF"/>
                </a:solidFill>
              </a:rPr>
              <a:t>Coping with wakefield issues</a:t>
            </a:r>
          </a:p>
          <a:p>
            <a:r>
              <a:rPr lang="en-GB" b="1" smtClean="0">
                <a:solidFill>
                  <a:srgbClr val="0000FF"/>
                </a:solidFill>
              </a:rPr>
              <a:t>Not being able to make magnet </a:t>
            </a:r>
            <a:r>
              <a:rPr lang="en-GB" b="1" smtClean="0">
                <a:solidFill>
                  <a:srgbClr val="0000FF"/>
                </a:solidFill>
              </a:rPr>
              <a:t>measurements or shimming of </a:t>
            </a:r>
            <a:r>
              <a:rPr lang="en-GB" b="1" smtClean="0">
                <a:solidFill>
                  <a:srgbClr val="0000FF"/>
                </a:solidFill>
              </a:rPr>
              <a:t>the final device</a:t>
            </a:r>
          </a:p>
          <a:p>
            <a:endParaRPr lang="en-GB" smtClean="0"/>
          </a:p>
          <a:p>
            <a:r>
              <a:rPr lang="en-GB" smtClean="0">
                <a:solidFill>
                  <a:srgbClr val="FF0000"/>
                </a:solidFill>
              </a:rPr>
              <a:t>[Approx double cost of standard undulator]</a:t>
            </a:r>
          </a:p>
          <a:p>
            <a:endParaRPr lang="en-GB" smtClean="0"/>
          </a:p>
          <a:p>
            <a:endParaRPr lang="en-GB"/>
          </a:p>
        </p:txBody>
      </p:sp>
    </p:spTree>
    <p:extLst>
      <p:ext uri="{BB962C8B-B14F-4D97-AF65-F5344CB8AC3E}">
        <p14:creationId xmlns:p14="http://schemas.microsoft.com/office/powerpoint/2010/main" val="2620249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mtClean="0"/>
              <a:t>The Beam Vacuum</a:t>
            </a:r>
            <a:endParaRPr lang="en-GB"/>
          </a:p>
        </p:txBody>
      </p:sp>
      <p:sp>
        <p:nvSpPr>
          <p:cNvPr id="8" name="Content Placeholder 7"/>
          <p:cNvSpPr>
            <a:spLocks noGrp="1"/>
          </p:cNvSpPr>
          <p:nvPr>
            <p:ph idx="1"/>
          </p:nvPr>
        </p:nvSpPr>
        <p:spPr/>
        <p:txBody>
          <a:bodyPr>
            <a:normAutofit/>
          </a:bodyPr>
          <a:lstStyle/>
          <a:p>
            <a:r>
              <a:rPr lang="en-GB" smtClean="0">
                <a:solidFill>
                  <a:srgbClr val="FF0000"/>
                </a:solidFill>
              </a:rPr>
              <a:t>Storage ring vacuum is very important for beam lifetime and permanent magnets are porous so there was a lot of concern that they could not be used in vacuum in large numbers (a 100 period undulator typically uses ~800 individual PM blocks).</a:t>
            </a:r>
          </a:p>
          <a:p>
            <a:r>
              <a:rPr lang="en-GB" smtClean="0">
                <a:solidFill>
                  <a:srgbClr val="0000FF"/>
                </a:solidFill>
              </a:rPr>
              <a:t>Each </a:t>
            </a:r>
            <a:r>
              <a:rPr lang="en-GB">
                <a:solidFill>
                  <a:srgbClr val="0000FF"/>
                </a:solidFill>
              </a:rPr>
              <a:t>PM block is </a:t>
            </a:r>
            <a:r>
              <a:rPr lang="en-GB" smtClean="0">
                <a:solidFill>
                  <a:srgbClr val="0000FF"/>
                </a:solidFill>
              </a:rPr>
              <a:t>individually coated </a:t>
            </a:r>
            <a:r>
              <a:rPr lang="en-GB">
                <a:solidFill>
                  <a:srgbClr val="0000FF"/>
                </a:solidFill>
              </a:rPr>
              <a:t>(~5 </a:t>
            </a:r>
            <a:r>
              <a:rPr lang="en-GB">
                <a:solidFill>
                  <a:srgbClr val="0000FF"/>
                </a:solidFill>
                <a:latin typeface="Symbol" panose="05050102010706020507" pitchFamily="18" charset="2"/>
              </a:rPr>
              <a:t>m</a:t>
            </a:r>
            <a:r>
              <a:rPr lang="en-GB">
                <a:solidFill>
                  <a:srgbClr val="0000FF"/>
                </a:solidFill>
              </a:rPr>
              <a:t>m of Titanium nitride often used but nickel or aluminium also possible</a:t>
            </a:r>
            <a:r>
              <a:rPr lang="en-GB" smtClean="0">
                <a:solidFill>
                  <a:srgbClr val="0000FF"/>
                </a:solidFill>
              </a:rPr>
              <a:t>) </a:t>
            </a:r>
            <a:endParaRPr lang="en-GB">
              <a:solidFill>
                <a:srgbClr val="0000FF"/>
              </a:solidFill>
            </a:endParaRPr>
          </a:p>
          <a:p>
            <a:r>
              <a:rPr lang="en-GB" smtClean="0">
                <a:solidFill>
                  <a:srgbClr val="FF0000"/>
                </a:solidFill>
              </a:rPr>
              <a:t>The undulator design of stacking blocks next to each other and holding them in individual holders against a backing beam naturally creates trapped volumes of gas</a:t>
            </a:r>
          </a:p>
          <a:p>
            <a:r>
              <a:rPr lang="en-GB" smtClean="0">
                <a:solidFill>
                  <a:srgbClr val="0000FF"/>
                </a:solidFill>
              </a:rPr>
              <a:t>UHV engineering practices implemented, trapped volumes minimised as far as possible</a:t>
            </a:r>
          </a:p>
          <a:p>
            <a:r>
              <a:rPr lang="en-GB" smtClean="0">
                <a:solidFill>
                  <a:srgbClr val="0000FF"/>
                </a:solidFill>
              </a:rPr>
              <a:t>Installed </a:t>
            </a:r>
            <a:r>
              <a:rPr lang="en-GB">
                <a:solidFill>
                  <a:srgbClr val="0000FF"/>
                </a:solidFill>
              </a:rPr>
              <a:t>pumping of ~7000 l/sec used (ion pump &amp; NEG)</a:t>
            </a:r>
          </a:p>
          <a:p>
            <a:endParaRPr lang="en-GB" smtClean="0"/>
          </a:p>
          <a:p>
            <a:endParaRPr lang="en-GB" smtClean="0"/>
          </a:p>
          <a:p>
            <a:endParaRPr lang="en-GB"/>
          </a:p>
        </p:txBody>
      </p:sp>
    </p:spTree>
    <p:extLst>
      <p:ext uri="{BB962C8B-B14F-4D97-AF65-F5344CB8AC3E}">
        <p14:creationId xmlns:p14="http://schemas.microsoft.com/office/powerpoint/2010/main" val="4003541655"/>
      </p:ext>
    </p:extLst>
  </p:cSld>
  <p:clrMapOvr>
    <a:masterClrMapping/>
  </p:clrMapOvr>
  <p:timing>
    <p:tnLst>
      <p:par>
        <p:cTn id="1" dur="indefinite" restart="never" nodeType="tmRoot"/>
      </p:par>
    </p:tnLst>
  </p:timing>
</p:sld>
</file>

<file path=ppt/theme/theme1.xml><?xml version="1.0" encoding="utf-8"?>
<a:theme xmlns:a="http://schemas.openxmlformats.org/drawingml/2006/main" name="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EABF215B8A3384E874FC40A3B0B2302" ma:contentTypeVersion="4" ma:contentTypeDescription="Create a new document." ma:contentTypeScope="" ma:versionID="f198c3dfa143f328b4bfb76fd905c4a6">
  <xsd:schema xmlns:xsd="http://www.w3.org/2001/XMLSchema" xmlns:xs="http://www.w3.org/2001/XMLSchema" xmlns:p="http://schemas.microsoft.com/office/2006/metadata/properties" xmlns:ns1="http://schemas.microsoft.com/sharepoint/v3" targetNamespace="http://schemas.microsoft.com/office/2006/metadata/properties" ma:root="true" ma:fieldsID="e66758ad48435124b95dc0df0729e68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2AEDD1CD-9190-4F8F-B585-354F10A56AC8}">
  <ds:schemaRefs>
    <ds:schemaRef ds:uri="http://schemas.microsoft.com/sharepoint/v3/contenttype/forms"/>
  </ds:schemaRefs>
</ds:datastoreItem>
</file>

<file path=customXml/itemProps2.xml><?xml version="1.0" encoding="utf-8"?>
<ds:datastoreItem xmlns:ds="http://schemas.openxmlformats.org/officeDocument/2006/customXml" ds:itemID="{27E48F0D-BF64-462E-8350-40C896A295A7}">
  <ds:schemaRefs>
    <ds:schemaRef ds:uri="http://schemas.microsoft.com/office/2006/metadata/longProperties"/>
  </ds:schemaRefs>
</ds:datastoreItem>
</file>

<file path=customXml/itemProps3.xml><?xml version="1.0" encoding="utf-8"?>
<ds:datastoreItem xmlns:ds="http://schemas.openxmlformats.org/officeDocument/2006/customXml" ds:itemID="{43DFA70B-2EBB-489B-8E34-F6A10FA685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128B36CE-0FAB-47C1-A6AB-9D082D37A5A3}">
  <ds:schemaRefs>
    <ds:schemaRef ds:uri="http://purl.org/dc/terms/"/>
    <ds:schemaRef ds:uri="http://schemas.openxmlformats.org/package/2006/metadata/core-properties"/>
    <ds:schemaRef ds:uri="http://purl.org/dc/elements/1.1/"/>
    <ds:schemaRef ds:uri="http://schemas.microsoft.com/sharepoint/v3"/>
    <ds:schemaRef ds:uri="http://www.w3.org/XML/1998/namespace"/>
    <ds:schemaRef ds:uri="http://schemas.microsoft.com/office/2006/metadata/properties"/>
    <ds:schemaRef ds:uri="http://schemas.microsoft.com/office/2006/documentManagement/types"/>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STFC_PowerPoint_template</Template>
  <TotalTime>10690</TotalTime>
  <Words>1399</Words>
  <Application>Microsoft Office PowerPoint</Application>
  <PresentationFormat>On-screen Show (4:3)</PresentationFormat>
  <Paragraphs>127</Paragraphs>
  <Slides>27</Slides>
  <Notes>0</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27</vt:i4>
      </vt:variant>
    </vt:vector>
  </HeadingPairs>
  <TitlesOfParts>
    <vt:vector size="40" baseType="lpstr">
      <vt:lpstr>Arial</vt:lpstr>
      <vt:lpstr>ヒラギノ角ゴ Pro W3</vt:lpstr>
      <vt:lpstr>Sylfaen</vt:lpstr>
      <vt:lpstr>Cambria Math</vt:lpstr>
      <vt:lpstr>Calibri</vt:lpstr>
      <vt:lpstr>Lucida Grande</vt:lpstr>
      <vt:lpstr>Symbol</vt:lpstr>
      <vt:lpstr>STFC_PowerPoint_template</vt:lpstr>
      <vt:lpstr>1_Blank Presentation</vt:lpstr>
      <vt:lpstr>2_Blank Presentation</vt:lpstr>
      <vt:lpstr>3_Blank Presentation</vt:lpstr>
      <vt:lpstr>1_STFC_PowerPoint_template</vt:lpstr>
      <vt:lpstr>Custom Design</vt:lpstr>
      <vt:lpstr>In-Vacuum Magnet Design and Challenges</vt:lpstr>
      <vt:lpstr>Overview</vt:lpstr>
      <vt:lpstr>Disclaimer</vt:lpstr>
      <vt:lpstr>Motivation</vt:lpstr>
      <vt:lpstr>Motivation</vt:lpstr>
      <vt:lpstr>Example</vt:lpstr>
      <vt:lpstr>PowerPoint Presentation</vt:lpstr>
      <vt:lpstr>The Challenges of In Vacuum Undulators</vt:lpstr>
      <vt:lpstr>The Beam Vacuum</vt:lpstr>
      <vt:lpstr>PowerPoint Presentation</vt:lpstr>
      <vt:lpstr>The Beam Vacuum</vt:lpstr>
      <vt:lpstr>PowerPoint Presentation</vt:lpstr>
      <vt:lpstr>Wakefield Issues</vt:lpstr>
      <vt:lpstr>In vacuum examples</vt:lpstr>
      <vt:lpstr>PowerPoint Presentation</vt:lpstr>
      <vt:lpstr>Magnet Measurements</vt:lpstr>
      <vt:lpstr>PowerPoint Presentation</vt:lpstr>
      <vt:lpstr>Experience</vt:lpstr>
      <vt:lpstr>PowerPoint Presentation</vt:lpstr>
      <vt:lpstr>PowerPoint Presentation</vt:lpstr>
      <vt:lpstr>Improvements</vt:lpstr>
      <vt:lpstr>Cryogenic PM undulators</vt:lpstr>
      <vt:lpstr>PM Materials</vt:lpstr>
      <vt:lpstr>PM Materials</vt:lpstr>
      <vt:lpstr>PowerPoint Presentation</vt:lpstr>
      <vt:lpstr>Summary</vt:lpstr>
      <vt:lpstr>Acknowledgements</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STFC Corporate PowerPoint Template</dc:title>
  <dc:creator>kw77</dc:creator>
  <cp:lastModifiedBy>temp</cp:lastModifiedBy>
  <cp:revision>332</cp:revision>
  <cp:lastPrinted>2013-10-02T17:42:02Z</cp:lastPrinted>
  <dcterms:created xsi:type="dcterms:W3CDTF">2012-07-12T11:46:55Z</dcterms:created>
  <dcterms:modified xsi:type="dcterms:W3CDTF">2014-11-26T09:04:31Z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display_urn:schemas-microsoft-com:office:office#Editor">
    <vt:lpwstr>Summers, Karen (STFC,RAL,OBR)</vt:lpwstr>
  </property>
  <property fmtid="{D5CDD505-2E9C-101B-9397-08002B2CF9AE}" pid="4" name="xd_Signature">
    <vt:lpwstr/>
  </property>
  <property fmtid="{D5CDD505-2E9C-101B-9397-08002B2CF9AE}" pid="5" name="display_urn:schemas-microsoft-com:office:office#Author">
    <vt:lpwstr>Summers, Karen (STFC,RAL,OBR)</vt:lpwstr>
  </property>
  <property fmtid="{D5CDD505-2E9C-101B-9397-08002B2CF9AE}" pid="6" name="TemplateUrl">
    <vt:lpwstr/>
  </property>
  <property fmtid="{D5CDD505-2E9C-101B-9397-08002B2CF9AE}" pid="7" name="xd_ProgID">
    <vt:lpwstr/>
  </property>
  <property fmtid="{D5CDD505-2E9C-101B-9397-08002B2CF9AE}" pid="8" name="ContentTypeId">
    <vt:lpwstr>0x010100F731947B08D5984288BC8B16A979FF50</vt:lpwstr>
  </property>
  <property fmtid="{D5CDD505-2E9C-101B-9397-08002B2CF9AE}" pid="9" name="_SourceUrl">
    <vt:lpwstr/>
  </property>
</Properties>
</file>