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70" r:id="rId6"/>
    <p:sldId id="275" r:id="rId7"/>
    <p:sldId id="276" r:id="rId8"/>
    <p:sldId id="261" r:id="rId9"/>
    <p:sldId id="272" r:id="rId10"/>
    <p:sldId id="265" r:id="rId11"/>
    <p:sldId id="277" r:id="rId12"/>
    <p:sldId id="266" r:id="rId13"/>
    <p:sldId id="269" r:id="rId14"/>
    <p:sldId id="267" r:id="rId15"/>
    <p:sldId id="271" r:id="rId16"/>
    <p:sldId id="262" r:id="rId17"/>
    <p:sldId id="264" r:id="rId18"/>
    <p:sldId id="273" r:id="rId19"/>
    <p:sldId id="268" r:id="rId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6" autoAdjust="0"/>
    <p:restoredTop sz="94660"/>
  </p:normalViewPr>
  <p:slideViewPr>
    <p:cSldViewPr>
      <p:cViewPr>
        <p:scale>
          <a:sx n="66" d="100"/>
          <a:sy n="66" d="100"/>
        </p:scale>
        <p:origin x="-74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3583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3591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>
              <a:latin typeface="Verdana" pitchFamily="34" charset="0"/>
            </a:endParaRPr>
          </a:p>
        </p:txBody>
      </p:sp>
      <p:sp>
        <p:nvSpPr>
          <p:cNvPr id="23592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23598" name="Picture 46" descr="eu_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360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4606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GB" sz="1200">
                <a:solidFill>
                  <a:schemeClr val="tx1"/>
                </a:solidFill>
                <a:latin typeface="Verdana" pitchFamily="34" charset="0"/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23605" name="Picture 53" descr="egee_bigg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</p:spPr>
      </p:pic>
      <p:sp>
        <p:nvSpPr>
          <p:cNvPr id="23608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23611" name="Picture 59" descr="EGEE 30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</p:spPr>
      </p:pic>
      <p:sp>
        <p:nvSpPr>
          <p:cNvPr id="236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GB" sz="1600" b="1"/>
              <a:t>www.eu-egee.org</a:t>
            </a:r>
          </a:p>
        </p:txBody>
      </p:sp>
      <p:sp>
        <p:nvSpPr>
          <p:cNvPr id="23616" name="Text Box 64"/>
          <p:cNvSpPr txBox="1">
            <a:spLocks noChangeArrowheads="1"/>
          </p:cNvSpPr>
          <p:nvPr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GB" sz="1200">
                <a:latin typeface="Verdana" pitchFamily="34" charset="0"/>
              </a:rPr>
              <a:t>EGEE and gLite are registered trademarks</a:t>
            </a:r>
            <a:r>
              <a:rPr lang="en-GB"/>
              <a:t> </a:t>
            </a:r>
          </a:p>
        </p:txBody>
      </p:sp>
      <p:pic>
        <p:nvPicPr>
          <p:cNvPr id="23618" name="Picture 6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8225" y="5645150"/>
            <a:ext cx="1524000" cy="6191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631C26-A91B-405E-8FB7-A480FDF181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631C26-A91B-405E-8FB7-A480FDF181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631C26-A91B-405E-8FB7-A480FDF181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631C26-A91B-405E-8FB7-A480FDF181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631C26-A91B-405E-8FB7-A480FDF181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631C26-A91B-405E-8FB7-A480FDF181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631C26-A91B-405E-8FB7-A480FDF181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631C26-A91B-405E-8FB7-A480FDF181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631C26-A91B-405E-8FB7-A480FDF181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631C26-A91B-405E-8FB7-A480FDF181E2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fld id="{6D631C26-A91B-405E-8FB7-A480FDF181E2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638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fr-FR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4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GB" sz="1200">
                <a:solidFill>
                  <a:schemeClr val="tx1"/>
                </a:solidFill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22664" name="Picture 136" descr="ege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Felix Ehm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1200" dirty="0" smtClean="0"/>
              <a:t>CERN IT-GD</a:t>
            </a:r>
            <a:br>
              <a:rPr lang="en-US" sz="1200" dirty="0" smtClean="0"/>
            </a:br>
            <a:r>
              <a:rPr lang="en-US" sz="1200" dirty="0" smtClean="0"/>
              <a:t>EGEE 2008</a:t>
            </a:r>
            <a:endParaRPr lang="de-DE" sz="1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GLUE 2.0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Entities</a:t>
            </a:r>
            <a:endParaRPr lang="de-DE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29897" y="974725"/>
            <a:ext cx="7022318" cy="542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Entities</a:t>
            </a:r>
            <a:endParaRPr lang="de-DE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65529" y="974725"/>
            <a:ext cx="5951054" cy="542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Computing Entities Example</a:t>
            </a:r>
            <a:endParaRPr lang="de-DE" dirty="0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7896" y="1916568"/>
            <a:ext cx="5976937" cy="44640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316821" y="2267405"/>
            <a:ext cx="5508625" cy="4043363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871233" y="3881893"/>
            <a:ext cx="119538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3378A8"/>
                </a:solidFill>
                <a:latin typeface="Calibri" pitchFamily="32" charset="0"/>
              </a:rPr>
              <a:t>OpenPBS</a:t>
            </a: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710521" y="4364493"/>
            <a:ext cx="2303462" cy="1725612"/>
            <a:chOff x="475" y="2795"/>
            <a:chExt cx="1451" cy="1087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475" y="2795"/>
              <a:ext cx="1452" cy="1088"/>
            </a:xfrm>
            <a:prstGeom prst="roundRect">
              <a:avLst>
                <a:gd name="adj" fmla="val 16667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66" y="3067"/>
              <a:ext cx="285" cy="524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21600"/>
                <a:gd name="T5" fmla="*/ 2184 h 21600"/>
                <a:gd name="T6" fmla="*/ 6664 w 21600"/>
                <a:gd name="T7" fmla="*/ 0 h 21600"/>
                <a:gd name="T8" fmla="*/ 10800 w 21600"/>
                <a:gd name="T9" fmla="*/ 0 h 21600"/>
                <a:gd name="T10" fmla="*/ 21600 w 21600"/>
                <a:gd name="T11" fmla="*/ 0 h 21600"/>
                <a:gd name="T12" fmla="*/ 21600 w 21600"/>
                <a:gd name="T13" fmla="*/ 11649 h 21600"/>
                <a:gd name="T14" fmla="*/ 21600 w 21600"/>
                <a:gd name="T15" fmla="*/ 19416 h 21600"/>
                <a:gd name="T16" fmla="*/ 15166 w 21600"/>
                <a:gd name="T17" fmla="*/ 21600 h 21600"/>
                <a:gd name="T18" fmla="*/ 10570 w 21600"/>
                <a:gd name="T19" fmla="*/ 21600 h 21600"/>
                <a:gd name="T20" fmla="*/ 0 w 21600"/>
                <a:gd name="T21" fmla="*/ 21600 h 21600"/>
                <a:gd name="T22" fmla="*/ 0 w 21600"/>
                <a:gd name="T23" fmla="*/ 11528 h 21600"/>
                <a:gd name="T24" fmla="*/ 459 w 21600"/>
                <a:gd name="T25" fmla="*/ 22540 h 21600"/>
                <a:gd name="T26" fmla="*/ 21485 w 21600"/>
                <a:gd name="T27" fmla="*/ 27000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884" y="3067"/>
              <a:ext cx="285" cy="524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21600"/>
                <a:gd name="T5" fmla="*/ 2184 h 21600"/>
                <a:gd name="T6" fmla="*/ 6664 w 21600"/>
                <a:gd name="T7" fmla="*/ 0 h 21600"/>
                <a:gd name="T8" fmla="*/ 10800 w 21600"/>
                <a:gd name="T9" fmla="*/ 0 h 21600"/>
                <a:gd name="T10" fmla="*/ 21600 w 21600"/>
                <a:gd name="T11" fmla="*/ 0 h 21600"/>
                <a:gd name="T12" fmla="*/ 21600 w 21600"/>
                <a:gd name="T13" fmla="*/ 11649 h 21600"/>
                <a:gd name="T14" fmla="*/ 21600 w 21600"/>
                <a:gd name="T15" fmla="*/ 19416 h 21600"/>
                <a:gd name="T16" fmla="*/ 15166 w 21600"/>
                <a:gd name="T17" fmla="*/ 21600 h 21600"/>
                <a:gd name="T18" fmla="*/ 10570 w 21600"/>
                <a:gd name="T19" fmla="*/ 21600 h 21600"/>
                <a:gd name="T20" fmla="*/ 0 w 21600"/>
                <a:gd name="T21" fmla="*/ 21600 h 21600"/>
                <a:gd name="T22" fmla="*/ 0 w 21600"/>
                <a:gd name="T23" fmla="*/ 11528 h 21600"/>
                <a:gd name="T24" fmla="*/ 459 w 21600"/>
                <a:gd name="T25" fmla="*/ 22540 h 21600"/>
                <a:gd name="T26" fmla="*/ 21485 w 21600"/>
                <a:gd name="T27" fmla="*/ 27000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1202" y="3067"/>
              <a:ext cx="285" cy="524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21600"/>
                <a:gd name="T5" fmla="*/ 2184 h 21600"/>
                <a:gd name="T6" fmla="*/ 6664 w 21600"/>
                <a:gd name="T7" fmla="*/ 0 h 21600"/>
                <a:gd name="T8" fmla="*/ 10800 w 21600"/>
                <a:gd name="T9" fmla="*/ 0 h 21600"/>
                <a:gd name="T10" fmla="*/ 21600 w 21600"/>
                <a:gd name="T11" fmla="*/ 0 h 21600"/>
                <a:gd name="T12" fmla="*/ 21600 w 21600"/>
                <a:gd name="T13" fmla="*/ 11649 h 21600"/>
                <a:gd name="T14" fmla="*/ 21600 w 21600"/>
                <a:gd name="T15" fmla="*/ 19416 h 21600"/>
                <a:gd name="T16" fmla="*/ 15166 w 21600"/>
                <a:gd name="T17" fmla="*/ 21600 h 21600"/>
                <a:gd name="T18" fmla="*/ 10570 w 21600"/>
                <a:gd name="T19" fmla="*/ 21600 h 21600"/>
                <a:gd name="T20" fmla="*/ 0 w 21600"/>
                <a:gd name="T21" fmla="*/ 21600 h 21600"/>
                <a:gd name="T22" fmla="*/ 0 w 21600"/>
                <a:gd name="T23" fmla="*/ 11528 h 21600"/>
                <a:gd name="T24" fmla="*/ 459 w 21600"/>
                <a:gd name="T25" fmla="*/ 22540 h 21600"/>
                <a:gd name="T26" fmla="*/ 21485 w 21600"/>
                <a:gd name="T27" fmla="*/ 27000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1520" y="3067"/>
              <a:ext cx="285" cy="524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0 w 21600"/>
                <a:gd name="T5" fmla="*/ 2184 h 21600"/>
                <a:gd name="T6" fmla="*/ 6664 w 21600"/>
                <a:gd name="T7" fmla="*/ 0 h 21600"/>
                <a:gd name="T8" fmla="*/ 10800 w 21600"/>
                <a:gd name="T9" fmla="*/ 0 h 21600"/>
                <a:gd name="T10" fmla="*/ 21600 w 21600"/>
                <a:gd name="T11" fmla="*/ 0 h 21600"/>
                <a:gd name="T12" fmla="*/ 21600 w 21600"/>
                <a:gd name="T13" fmla="*/ 11649 h 21600"/>
                <a:gd name="T14" fmla="*/ 21600 w 21600"/>
                <a:gd name="T15" fmla="*/ 19416 h 21600"/>
                <a:gd name="T16" fmla="*/ 15166 w 21600"/>
                <a:gd name="T17" fmla="*/ 21600 h 21600"/>
                <a:gd name="T18" fmla="*/ 10570 w 21600"/>
                <a:gd name="T19" fmla="*/ 21600 h 21600"/>
                <a:gd name="T20" fmla="*/ 0 w 21600"/>
                <a:gd name="T21" fmla="*/ 21600 h 21600"/>
                <a:gd name="T22" fmla="*/ 0 w 21600"/>
                <a:gd name="T23" fmla="*/ 11528 h 21600"/>
                <a:gd name="T24" fmla="*/ 459 w 21600"/>
                <a:gd name="T25" fmla="*/ 22540 h 21600"/>
                <a:gd name="T26" fmla="*/ 21485 w 21600"/>
                <a:gd name="T27" fmla="*/ 27000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478" y="2855"/>
              <a:ext cx="1036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 defTabSz="449263" eaLnBrk="1" hangingPunct="1">
                <a:buClr>
                  <a:srgbClr val="3378A8"/>
                </a:buClr>
                <a:buSzPct val="100000"/>
                <a:buFont typeface="Calibri" pitchFamily="32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000">
                  <a:solidFill>
                    <a:srgbClr val="3378A8"/>
                  </a:solidFill>
                  <a:latin typeface="Calibri" pitchFamily="32" charset="0"/>
                </a:rPr>
                <a:t>#50 P4 2 GHz, 1 GB RAM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3302908" y="4366080"/>
            <a:ext cx="2320925" cy="1725613"/>
            <a:chOff x="2108" y="2796"/>
            <a:chExt cx="1462" cy="1087"/>
          </a:xfrm>
        </p:grpSpPr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79" y="3069"/>
              <a:ext cx="519" cy="2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89" y="3432"/>
              <a:ext cx="519" cy="2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7" name="Picture 1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89" y="3069"/>
              <a:ext cx="519" cy="2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79" y="3432"/>
              <a:ext cx="519" cy="27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108" y="2796"/>
              <a:ext cx="1452" cy="1088"/>
            </a:xfrm>
            <a:prstGeom prst="roundRect">
              <a:avLst>
                <a:gd name="adj" fmla="val 16667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2126" y="2856"/>
              <a:ext cx="1445" cy="1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 defTabSz="449263" eaLnBrk="1" hangingPunct="1">
                <a:buClr>
                  <a:srgbClr val="3378A8"/>
                </a:buClr>
                <a:buSzPct val="100000"/>
                <a:buFont typeface="Calibri" pitchFamily="32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sz="1000" dirty="0">
                  <a:solidFill>
                    <a:srgbClr val="3378A8"/>
                  </a:solidFill>
                  <a:latin typeface="Calibri" pitchFamily="32" charset="0"/>
                </a:rPr>
                <a:t>#50 Xeon 5160 2.66 GHZ, 4 GB RAM</a:t>
              </a:r>
            </a:p>
          </p:txBody>
        </p:sp>
      </p:grp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4371296" y="2122943"/>
            <a:ext cx="1004887" cy="368300"/>
          </a:xfrm>
          <a:prstGeom prst="rect">
            <a:avLst/>
          </a:prstGeom>
          <a:solidFill>
            <a:schemeClr val="bg1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3378A8"/>
                </a:solidFill>
                <a:latin typeface="Calibri" pitchFamily="32" charset="0"/>
              </a:rPr>
              <a:t>CREAM</a:t>
            </a:r>
          </a:p>
        </p:txBody>
      </p:sp>
      <p:grpSp>
        <p:nvGrpSpPr>
          <p:cNvPr id="22" name="Group 20"/>
          <p:cNvGrpSpPr>
            <a:grpSpLocks/>
          </p:cNvGrpSpPr>
          <p:nvPr/>
        </p:nvGrpSpPr>
        <p:grpSpPr bwMode="auto">
          <a:xfrm>
            <a:off x="1147083" y="835480"/>
            <a:ext cx="823913" cy="895350"/>
            <a:chOff x="750" y="572"/>
            <a:chExt cx="519" cy="564"/>
          </a:xfrm>
        </p:grpSpPr>
        <p:pic>
          <p:nvPicPr>
            <p:cNvPr id="23" name="Picture 2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50" y="663"/>
              <a:ext cx="384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4" name="Picture 2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86" y="753"/>
              <a:ext cx="384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5" name="Picture 2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86" y="572"/>
              <a:ext cx="384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26" name="Group 24"/>
          <p:cNvGrpSpPr>
            <a:grpSpLocks/>
          </p:cNvGrpSpPr>
          <p:nvPr/>
        </p:nvGrpSpPr>
        <p:grpSpPr bwMode="auto">
          <a:xfrm>
            <a:off x="4095071" y="946605"/>
            <a:ext cx="862012" cy="823913"/>
            <a:chOff x="2607" y="642"/>
            <a:chExt cx="543" cy="519"/>
          </a:xfrm>
        </p:grpSpPr>
        <p:pic>
          <p:nvPicPr>
            <p:cNvPr id="27" name="Picture 2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07" y="642"/>
              <a:ext cx="384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8" name="Picture 2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68" y="667"/>
              <a:ext cx="384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9" name="Picture 2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98" y="778"/>
              <a:ext cx="384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14969" y="1000108"/>
            <a:ext cx="11715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>
                <a:solidFill>
                  <a:srgbClr val="3378A8"/>
                </a:solidFill>
                <a:latin typeface="Calibri" pitchFamily="32" charset="0"/>
              </a:rPr>
              <a:t>BLUE VO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4960258" y="1124405"/>
            <a:ext cx="13874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3378A8"/>
                </a:solidFill>
                <a:latin typeface="Calibri" pitchFamily="32" charset="0"/>
              </a:rPr>
              <a:t>GREEN VO</a:t>
            </a:r>
          </a:p>
        </p:txBody>
      </p:sp>
      <p:sp>
        <p:nvSpPr>
          <p:cNvPr id="32" name="Freeform 30"/>
          <p:cNvSpPr>
            <a:spLocks noChangeArrowheads="1"/>
          </p:cNvSpPr>
          <p:nvPr/>
        </p:nvSpPr>
        <p:spPr bwMode="auto">
          <a:xfrm>
            <a:off x="2009096" y="1484768"/>
            <a:ext cx="874712" cy="29432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08" y="272"/>
              </a:cxn>
              <a:cxn ang="0">
                <a:pos x="544" y="635"/>
              </a:cxn>
              <a:cxn ang="0">
                <a:pos x="363" y="1451"/>
              </a:cxn>
            </a:cxnLst>
            <a:rect l="0" t="0" r="r" b="b"/>
            <a:pathLst>
              <a:path w="551" h="1451">
                <a:moveTo>
                  <a:pt x="0" y="0"/>
                </a:moveTo>
                <a:cubicBezTo>
                  <a:pt x="158" y="83"/>
                  <a:pt x="317" y="166"/>
                  <a:pt x="408" y="272"/>
                </a:cubicBezTo>
                <a:cubicBezTo>
                  <a:pt x="499" y="378"/>
                  <a:pt x="551" y="438"/>
                  <a:pt x="544" y="635"/>
                </a:cubicBezTo>
                <a:lnTo>
                  <a:pt x="363" y="1451"/>
                </a:lnTo>
              </a:path>
            </a:pathLst>
          </a:custGeom>
          <a:noFill/>
          <a:ln w="3600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3" name="Freeform 31"/>
          <p:cNvSpPr>
            <a:spLocks noChangeArrowheads="1"/>
          </p:cNvSpPr>
          <p:nvPr/>
        </p:nvSpPr>
        <p:spPr bwMode="auto">
          <a:xfrm rot="21540000" flipH="1">
            <a:off x="3490233" y="1484768"/>
            <a:ext cx="708025" cy="280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08" y="272"/>
              </a:cxn>
              <a:cxn ang="0">
                <a:pos x="544" y="635"/>
              </a:cxn>
              <a:cxn ang="0">
                <a:pos x="363" y="1451"/>
              </a:cxn>
            </a:cxnLst>
            <a:rect l="0" t="0" r="r" b="b"/>
            <a:pathLst>
              <a:path w="551" h="1451">
                <a:moveTo>
                  <a:pt x="0" y="0"/>
                </a:moveTo>
                <a:cubicBezTo>
                  <a:pt x="158" y="83"/>
                  <a:pt x="317" y="166"/>
                  <a:pt x="408" y="272"/>
                </a:cubicBezTo>
                <a:cubicBezTo>
                  <a:pt x="499" y="378"/>
                  <a:pt x="551" y="438"/>
                  <a:pt x="544" y="635"/>
                </a:cubicBezTo>
                <a:lnTo>
                  <a:pt x="363" y="1451"/>
                </a:lnTo>
              </a:path>
            </a:pathLst>
          </a:custGeom>
          <a:noFill/>
          <a:ln w="360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3988716" y="6285388"/>
            <a:ext cx="161131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 err="1">
                <a:solidFill>
                  <a:srgbClr val="3378A8"/>
                </a:solidFill>
                <a:latin typeface="Calibri" pitchFamily="32" charset="0"/>
              </a:rPr>
              <a:t>AdminDomain</a:t>
            </a:r>
            <a:endParaRPr lang="en-GB" sz="1800" dirty="0">
              <a:solidFill>
                <a:srgbClr val="3378A8"/>
              </a:solidFill>
              <a:latin typeface="Calibri" pitchFamily="32" charset="0"/>
            </a:endParaRPr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6358846" y="3338968"/>
            <a:ext cx="2552700" cy="2925762"/>
          </a:xfrm>
          <a:prstGeom prst="rect">
            <a:avLst/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6196921" y="2708730"/>
            <a:ext cx="2843212" cy="36687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3378A8"/>
                </a:solidFill>
                <a:latin typeface="Calibri" pitchFamily="32" charset="0"/>
              </a:rPr>
              <a:t>AdminDomain</a:t>
            </a: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</p:txBody>
      </p:sp>
      <p:sp>
        <p:nvSpPr>
          <p:cNvPr id="37" name="Rectangle 35"/>
          <p:cNvSpPr>
            <a:spLocks noChangeArrowheads="1"/>
          </p:cNvSpPr>
          <p:nvPr/>
        </p:nvSpPr>
        <p:spPr bwMode="auto">
          <a:xfrm>
            <a:off x="6400121" y="4651830"/>
            <a:ext cx="2447925" cy="1541463"/>
          </a:xfrm>
          <a:prstGeom prst="rect">
            <a:avLst/>
          </a:prstGeom>
          <a:solidFill>
            <a:srgbClr val="FFFF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6904946" y="2202318"/>
            <a:ext cx="1441450" cy="3365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3378A8"/>
                </a:solidFill>
                <a:latin typeface="Calibri" pitchFamily="32" charset="0"/>
              </a:rPr>
              <a:t>UserDomain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6400121" y="4651830"/>
            <a:ext cx="2447925" cy="3365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dirty="0" err="1">
                <a:solidFill>
                  <a:srgbClr val="3378A8"/>
                </a:solidFill>
                <a:latin typeface="Calibri" pitchFamily="32" charset="0"/>
              </a:rPr>
              <a:t>ComputingManager</a:t>
            </a:r>
            <a:endParaRPr lang="en-GB" sz="1600" dirty="0">
              <a:solidFill>
                <a:srgbClr val="3378A8"/>
              </a:solidFill>
              <a:latin typeface="Calibri" pitchFamily="32" charset="0"/>
            </a:endParaRPr>
          </a:p>
        </p:txBody>
      </p:sp>
      <p:sp>
        <p:nvSpPr>
          <p:cNvPr id="40" name="Text Box 38"/>
          <p:cNvSpPr txBox="1">
            <a:spLocks noChangeArrowheads="1"/>
          </p:cNvSpPr>
          <p:nvPr/>
        </p:nvSpPr>
        <p:spPr bwMode="auto">
          <a:xfrm>
            <a:off x="6471558" y="5224918"/>
            <a:ext cx="2305050" cy="336550"/>
          </a:xfrm>
          <a:prstGeom prst="rect">
            <a:avLst/>
          </a:prstGeom>
          <a:solidFill>
            <a:srgbClr val="FFFF6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dirty="0" err="1">
                <a:solidFill>
                  <a:srgbClr val="3378A8"/>
                </a:solidFill>
                <a:latin typeface="Calibri" pitchFamily="32" charset="0"/>
              </a:rPr>
              <a:t>ExecutionEnvironment</a:t>
            </a:r>
            <a:endParaRPr lang="en-GB" sz="1600" dirty="0">
              <a:solidFill>
                <a:srgbClr val="3378A8"/>
              </a:solidFill>
              <a:latin typeface="Calibri" pitchFamily="32" charset="0"/>
            </a:endParaRPr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7050996" y="1411743"/>
            <a:ext cx="1184275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3378A8"/>
                </a:solidFill>
                <a:latin typeface="Calibri" pitchFamily="32" charset="0"/>
              </a:rPr>
              <a:t>GLUE 2.0</a:t>
            </a:r>
          </a:p>
          <a:p>
            <a:pPr algn="ctr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3378A8"/>
                </a:solidFill>
                <a:latin typeface="Calibri" pitchFamily="32" charset="0"/>
              </a:rPr>
              <a:t>concepts</a:t>
            </a:r>
          </a:p>
        </p:txBody>
      </p:sp>
      <p:sp>
        <p:nvSpPr>
          <p:cNvPr id="42" name="Text Box 40"/>
          <p:cNvSpPr txBox="1">
            <a:spLocks noChangeArrowheads="1"/>
          </p:cNvSpPr>
          <p:nvPr/>
        </p:nvSpPr>
        <p:spPr bwMode="auto">
          <a:xfrm>
            <a:off x="6355671" y="3338968"/>
            <a:ext cx="2549525" cy="3365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3378A8"/>
                </a:solidFill>
                <a:latin typeface="Calibri" pitchFamily="32" charset="0"/>
              </a:rPr>
              <a:t>ComputingService</a:t>
            </a:r>
          </a:p>
        </p:txBody>
      </p:sp>
      <p:sp>
        <p:nvSpPr>
          <p:cNvPr id="43" name="Text Box 41"/>
          <p:cNvSpPr txBox="1">
            <a:spLocks noChangeArrowheads="1"/>
          </p:cNvSpPr>
          <p:nvPr/>
        </p:nvSpPr>
        <p:spPr bwMode="auto">
          <a:xfrm>
            <a:off x="6471558" y="5567818"/>
            <a:ext cx="2305050" cy="306387"/>
          </a:xfrm>
          <a:prstGeom prst="rect">
            <a:avLst/>
          </a:prstGeom>
          <a:solidFill>
            <a:srgbClr val="FFFF66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875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dirty="0" err="1">
                <a:solidFill>
                  <a:srgbClr val="3378A8"/>
                </a:solidFill>
                <a:latin typeface="Calibri" pitchFamily="32" charset="0"/>
              </a:rPr>
              <a:t>ApplicationEnvironment</a:t>
            </a:r>
            <a:endParaRPr lang="en-GB" sz="1400" dirty="0">
              <a:solidFill>
                <a:srgbClr val="3378A8"/>
              </a:solidFill>
              <a:latin typeface="Calibri" pitchFamily="32" charset="0"/>
            </a:endParaRP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6400121" y="3788230"/>
            <a:ext cx="2447925" cy="336550"/>
          </a:xfrm>
          <a:prstGeom prst="rect">
            <a:avLst/>
          </a:prstGeom>
          <a:solidFill>
            <a:srgbClr val="FFFF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 dirty="0" err="1">
                <a:solidFill>
                  <a:srgbClr val="3378A8"/>
                </a:solidFill>
                <a:latin typeface="Calibri" pitchFamily="32" charset="0"/>
              </a:rPr>
              <a:t>ComputingEndpoint</a:t>
            </a:r>
            <a:endParaRPr lang="en-GB" sz="1600" dirty="0">
              <a:solidFill>
                <a:srgbClr val="3378A8"/>
              </a:solidFill>
              <a:latin typeface="Calibri" pitchFamily="32" charset="0"/>
            </a:endParaRPr>
          </a:p>
        </p:txBody>
      </p:sp>
      <p:sp>
        <p:nvSpPr>
          <p:cNvPr id="45" name="Text Box 43"/>
          <p:cNvSpPr txBox="1">
            <a:spLocks noChangeArrowheads="1"/>
          </p:cNvSpPr>
          <p:nvPr/>
        </p:nvSpPr>
        <p:spPr bwMode="auto">
          <a:xfrm>
            <a:off x="6400121" y="4220030"/>
            <a:ext cx="2447925" cy="336550"/>
          </a:xfrm>
          <a:prstGeom prst="rect">
            <a:avLst/>
          </a:prstGeom>
          <a:solidFill>
            <a:srgbClr val="FFFF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3378A8"/>
                </a:solidFill>
                <a:latin typeface="Calibri" pitchFamily="32" charset="0"/>
              </a:rPr>
              <a:t>ComputingShare</a:t>
            </a:r>
          </a:p>
        </p:txBody>
      </p:sp>
      <p:sp>
        <p:nvSpPr>
          <p:cNvPr id="46" name="Text Box 45"/>
          <p:cNvSpPr txBox="1">
            <a:spLocks noChangeArrowheads="1"/>
          </p:cNvSpPr>
          <p:nvPr/>
        </p:nvSpPr>
        <p:spPr bwMode="auto">
          <a:xfrm>
            <a:off x="542246" y="2124530"/>
            <a:ext cx="1538287" cy="368300"/>
          </a:xfrm>
          <a:prstGeom prst="rect">
            <a:avLst/>
          </a:prstGeom>
          <a:solidFill>
            <a:schemeClr val="bg1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3378A8"/>
                </a:solidFill>
                <a:latin typeface="Calibri" pitchFamily="32" charset="0"/>
              </a:rPr>
              <a:t>CREAM-BES</a:t>
            </a:r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2117046" y="1546680"/>
            <a:ext cx="1260475" cy="28797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500" y="1500"/>
              </a:cxn>
              <a:cxn ang="0">
                <a:pos x="3500" y="2500"/>
              </a:cxn>
              <a:cxn ang="0">
                <a:pos x="2000" y="3500"/>
              </a:cxn>
              <a:cxn ang="0">
                <a:pos x="1500" y="8000"/>
              </a:cxn>
            </a:cxnLst>
            <a:rect l="0" t="0" r="r" b="b"/>
            <a:pathLst>
              <a:path w="3501" h="8001">
                <a:moveTo>
                  <a:pt x="0" y="0"/>
                </a:moveTo>
                <a:lnTo>
                  <a:pt x="3500" y="1500"/>
                </a:lnTo>
                <a:lnTo>
                  <a:pt x="3500" y="2500"/>
                </a:lnTo>
                <a:lnTo>
                  <a:pt x="2000" y="3500"/>
                </a:lnTo>
                <a:lnTo>
                  <a:pt x="1500" y="8000"/>
                </a:lnTo>
              </a:path>
            </a:pathLst>
          </a:custGeom>
          <a:noFill/>
          <a:ln w="36000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48" name="Picture 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9571" y="2061030"/>
            <a:ext cx="1079500" cy="43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9" name="AutoShape 48"/>
          <p:cNvSpPr>
            <a:spLocks noChangeArrowheads="1"/>
          </p:cNvSpPr>
          <p:nvPr/>
        </p:nvSpPr>
        <p:spPr bwMode="auto">
          <a:xfrm>
            <a:off x="2296433" y="2851605"/>
            <a:ext cx="863600" cy="720725"/>
          </a:xfrm>
          <a:prstGeom prst="verticalScroll">
            <a:avLst>
              <a:gd name="adj" fmla="val 12500"/>
            </a:avLst>
          </a:prstGeom>
          <a:solidFill>
            <a:srgbClr val="00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FFFFFF"/>
                </a:solidFill>
                <a:latin typeface="Calibri" pitchFamily="32" charset="0"/>
              </a:rPr>
              <a:t>blue</a:t>
            </a:r>
          </a:p>
          <a:p>
            <a:pPr algn="ctr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FFFFFF"/>
                </a:solidFill>
                <a:latin typeface="Calibri" pitchFamily="32" charset="0"/>
              </a:rPr>
              <a:t>share</a:t>
            </a:r>
          </a:p>
        </p:txBody>
      </p:sp>
      <p:pic>
        <p:nvPicPr>
          <p:cNvPr id="50" name="Picture 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2333" y="3862843"/>
            <a:ext cx="1331913" cy="43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2836183" y="1367293"/>
            <a:ext cx="1081088" cy="2520950"/>
          </a:xfrm>
          <a:custGeom>
            <a:avLst/>
            <a:gdLst/>
            <a:ahLst/>
            <a:cxnLst>
              <a:cxn ang="0">
                <a:pos x="3000" y="0"/>
              </a:cxn>
              <a:cxn ang="0">
                <a:pos x="1500" y="1000"/>
              </a:cxn>
              <a:cxn ang="0">
                <a:pos x="0" y="2000"/>
              </a:cxn>
              <a:cxn ang="0">
                <a:pos x="500" y="3500"/>
              </a:cxn>
              <a:cxn ang="0">
                <a:pos x="2000" y="4000"/>
              </a:cxn>
              <a:cxn ang="0">
                <a:pos x="2500" y="7000"/>
              </a:cxn>
            </a:cxnLst>
            <a:rect l="0" t="0" r="r" b="b"/>
            <a:pathLst>
              <a:path w="3001" h="7001">
                <a:moveTo>
                  <a:pt x="3000" y="0"/>
                </a:moveTo>
                <a:lnTo>
                  <a:pt x="1500" y="1000"/>
                </a:lnTo>
                <a:lnTo>
                  <a:pt x="0" y="2000"/>
                </a:lnTo>
                <a:lnTo>
                  <a:pt x="500" y="3500"/>
                </a:lnTo>
                <a:lnTo>
                  <a:pt x="2000" y="4000"/>
                </a:lnTo>
                <a:lnTo>
                  <a:pt x="2500" y="7000"/>
                </a:lnTo>
              </a:path>
            </a:pathLst>
          </a:custGeom>
          <a:noFill/>
          <a:ln w="360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52" name="Picture 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071" y="2061030"/>
            <a:ext cx="1079500" cy="43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3" name="AutoShape 52"/>
          <p:cNvSpPr>
            <a:spLocks noChangeArrowheads="1"/>
          </p:cNvSpPr>
          <p:nvPr/>
        </p:nvSpPr>
        <p:spPr bwMode="auto">
          <a:xfrm>
            <a:off x="3233058" y="2851605"/>
            <a:ext cx="863600" cy="720725"/>
          </a:xfrm>
          <a:prstGeom prst="verticalScroll">
            <a:avLst>
              <a:gd name="adj" fmla="val 12500"/>
            </a:avLst>
          </a:prstGeom>
          <a:solidFill>
            <a:srgbClr val="00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FFFFFF"/>
                </a:solidFill>
                <a:latin typeface="Calibri" pitchFamily="32" charset="0"/>
              </a:rPr>
              <a:t>green</a:t>
            </a:r>
          </a:p>
          <a:p>
            <a:pPr algn="ctr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FFFFFF"/>
                </a:solidFill>
                <a:latin typeface="Calibri" pitchFamily="32" charset="0"/>
              </a:rPr>
              <a:t>share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Entities</a:t>
            </a:r>
            <a:endParaRPr lang="de-DE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9957" y="974725"/>
            <a:ext cx="5842198" cy="5429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 Entities Example</a:t>
            </a:r>
            <a:endParaRPr lang="de-DE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300788" y="3554413"/>
            <a:ext cx="2552700" cy="2925762"/>
          </a:xfrm>
          <a:prstGeom prst="rect">
            <a:avLst/>
          </a:pr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156325" y="2879725"/>
            <a:ext cx="2843213" cy="36687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3378A8"/>
                </a:solidFill>
                <a:latin typeface="Calibri" pitchFamily="32" charset="0"/>
              </a:rPr>
              <a:t>AdminDomai</a:t>
            </a: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600">
              <a:solidFill>
                <a:srgbClr val="3378A8"/>
              </a:solidFill>
              <a:latin typeface="Calibri" pitchFamily="32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877050" y="2058988"/>
            <a:ext cx="1441450" cy="3365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3378A8"/>
                </a:solidFill>
                <a:latin typeface="Calibri" pitchFamily="32" charset="0"/>
              </a:rPr>
              <a:t>UserDomain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443663" y="4803775"/>
            <a:ext cx="2305050" cy="3365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3378A8"/>
                </a:solidFill>
                <a:latin typeface="Calibri" pitchFamily="32" charset="0"/>
              </a:rPr>
              <a:t>StorageEndpoint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443663" y="5164138"/>
            <a:ext cx="2305050" cy="3365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3378A8"/>
                </a:solidFill>
                <a:latin typeface="Calibri" pitchFamily="32" charset="0"/>
              </a:rPr>
              <a:t>StorageShare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443663" y="5511800"/>
            <a:ext cx="2305050" cy="3365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3378A8"/>
                </a:solidFill>
                <a:latin typeface="Calibri" pitchFamily="32" charset="0"/>
              </a:rPr>
              <a:t>StorageManager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1916113" y="4446588"/>
            <a:ext cx="2305050" cy="17272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468313" y="3140075"/>
            <a:ext cx="5327650" cy="3170238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1260475" y="5219700"/>
            <a:ext cx="9286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3378A8"/>
                </a:solidFill>
                <a:latin typeface="Calibri" pitchFamily="32" charset="0"/>
              </a:rPr>
              <a:t>10 TB Disk</a:t>
            </a:r>
          </a:p>
        </p:txBody>
      </p:sp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7463" y="2924175"/>
            <a:ext cx="1079500" cy="43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705225" y="2979738"/>
            <a:ext cx="879475" cy="3683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3378A8"/>
                </a:solidFill>
                <a:latin typeface="Calibri" pitchFamily="32" charset="0"/>
              </a:rPr>
              <a:t>StoRM</a:t>
            </a:r>
          </a:p>
        </p:txBody>
      </p:sp>
      <p:grpSp>
        <p:nvGrpSpPr>
          <p:cNvPr id="15" name="Group 13"/>
          <p:cNvGrpSpPr>
            <a:grpSpLocks/>
          </p:cNvGrpSpPr>
          <p:nvPr/>
        </p:nvGrpSpPr>
        <p:grpSpPr bwMode="auto">
          <a:xfrm>
            <a:off x="1119188" y="835025"/>
            <a:ext cx="823912" cy="895350"/>
            <a:chOff x="705" y="526"/>
            <a:chExt cx="519" cy="564"/>
          </a:xfrm>
        </p:grpSpPr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5" y="617"/>
              <a:ext cx="384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7" name="Picture 1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41" y="707"/>
              <a:ext cx="384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41" y="526"/>
              <a:ext cx="384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4067175" y="946150"/>
            <a:ext cx="862013" cy="823913"/>
            <a:chOff x="2562" y="596"/>
            <a:chExt cx="543" cy="519"/>
          </a:xfrm>
        </p:grpSpPr>
        <p:pic>
          <p:nvPicPr>
            <p:cNvPr id="20" name="Picture 1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62" y="596"/>
              <a:ext cx="384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1" name="Picture 1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22" y="621"/>
              <a:ext cx="384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2" name="Picture 2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53" y="732"/>
              <a:ext cx="384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</p:grp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1588" y="998538"/>
            <a:ext cx="11715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3378A8"/>
                </a:solidFill>
                <a:latin typeface="Calibri" pitchFamily="32" charset="0"/>
              </a:rPr>
              <a:t>BLUE VO</a:t>
            </a: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4932363" y="1123950"/>
            <a:ext cx="13874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3378A8"/>
                </a:solidFill>
                <a:latin typeface="Calibri" pitchFamily="32" charset="0"/>
              </a:rPr>
              <a:t>GREEN VO</a:t>
            </a:r>
          </a:p>
        </p:txBody>
      </p:sp>
      <p:sp>
        <p:nvSpPr>
          <p:cNvPr id="25" name="AutoShape 23"/>
          <p:cNvSpPr>
            <a:spLocks noChangeArrowheads="1"/>
          </p:cNvSpPr>
          <p:nvPr/>
        </p:nvSpPr>
        <p:spPr bwMode="auto">
          <a:xfrm rot="5700000">
            <a:off x="2271713" y="3930650"/>
            <a:ext cx="719137" cy="144463"/>
          </a:xfrm>
          <a:prstGeom prst="homePlate">
            <a:avLst>
              <a:gd name="adj" fmla="val 12445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6" name="AutoShape 24"/>
          <p:cNvSpPr>
            <a:spLocks noChangeArrowheads="1"/>
          </p:cNvSpPr>
          <p:nvPr/>
        </p:nvSpPr>
        <p:spPr bwMode="auto">
          <a:xfrm rot="4860000">
            <a:off x="3208338" y="3932237"/>
            <a:ext cx="719138" cy="144463"/>
          </a:xfrm>
          <a:prstGeom prst="homePlate">
            <a:avLst>
              <a:gd name="adj" fmla="val 12445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7" name="Freeform 25"/>
          <p:cNvSpPr>
            <a:spLocks noChangeArrowheads="1"/>
          </p:cNvSpPr>
          <p:nvPr/>
        </p:nvSpPr>
        <p:spPr bwMode="auto">
          <a:xfrm>
            <a:off x="1981200" y="1484313"/>
            <a:ext cx="874713" cy="28082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08" y="272"/>
              </a:cxn>
              <a:cxn ang="0">
                <a:pos x="544" y="635"/>
              </a:cxn>
              <a:cxn ang="0">
                <a:pos x="363" y="1451"/>
              </a:cxn>
            </a:cxnLst>
            <a:rect l="0" t="0" r="r" b="b"/>
            <a:pathLst>
              <a:path w="551" h="1451">
                <a:moveTo>
                  <a:pt x="0" y="0"/>
                </a:moveTo>
                <a:cubicBezTo>
                  <a:pt x="158" y="83"/>
                  <a:pt x="317" y="166"/>
                  <a:pt x="408" y="272"/>
                </a:cubicBezTo>
                <a:cubicBezTo>
                  <a:pt x="499" y="378"/>
                  <a:pt x="551" y="438"/>
                  <a:pt x="544" y="635"/>
                </a:cubicBezTo>
                <a:lnTo>
                  <a:pt x="363" y="1451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8" name="Freeform 26"/>
          <p:cNvSpPr>
            <a:spLocks noChangeArrowheads="1"/>
          </p:cNvSpPr>
          <p:nvPr/>
        </p:nvSpPr>
        <p:spPr bwMode="auto">
          <a:xfrm rot="21540000" flipH="1">
            <a:off x="3354388" y="1484313"/>
            <a:ext cx="708025" cy="280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08" y="272"/>
              </a:cxn>
              <a:cxn ang="0">
                <a:pos x="544" y="635"/>
              </a:cxn>
              <a:cxn ang="0">
                <a:pos x="363" y="1451"/>
              </a:cxn>
            </a:cxnLst>
            <a:rect l="0" t="0" r="r" b="b"/>
            <a:pathLst>
              <a:path w="551" h="1451">
                <a:moveTo>
                  <a:pt x="0" y="0"/>
                </a:moveTo>
                <a:cubicBezTo>
                  <a:pt x="158" y="83"/>
                  <a:pt x="317" y="166"/>
                  <a:pt x="408" y="272"/>
                </a:cubicBezTo>
                <a:cubicBezTo>
                  <a:pt x="499" y="378"/>
                  <a:pt x="551" y="438"/>
                  <a:pt x="544" y="635"/>
                </a:cubicBezTo>
                <a:lnTo>
                  <a:pt x="363" y="1451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AutoShape 27"/>
          <p:cNvSpPr>
            <a:spLocks noChangeArrowheads="1"/>
          </p:cNvSpPr>
          <p:nvPr/>
        </p:nvSpPr>
        <p:spPr bwMode="auto">
          <a:xfrm>
            <a:off x="3205163" y="2058988"/>
            <a:ext cx="863600" cy="720725"/>
          </a:xfrm>
          <a:prstGeom prst="verticalScroll">
            <a:avLst>
              <a:gd name="adj" fmla="val 12500"/>
            </a:avLst>
          </a:prstGeom>
          <a:solidFill>
            <a:srgbClr val="00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FFFFFF"/>
                </a:solidFill>
                <a:latin typeface="Calibri" pitchFamily="32" charset="0"/>
              </a:rPr>
              <a:t>green</a:t>
            </a:r>
          </a:p>
          <a:p>
            <a:pPr algn="ctr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FFFFFF"/>
                </a:solidFill>
                <a:latin typeface="Calibri" pitchFamily="32" charset="0"/>
              </a:rPr>
              <a:t>share</a:t>
            </a:r>
          </a:p>
        </p:txBody>
      </p:sp>
      <p:sp>
        <p:nvSpPr>
          <p:cNvPr id="30" name="AutoShape 28"/>
          <p:cNvSpPr>
            <a:spLocks noChangeArrowheads="1"/>
          </p:cNvSpPr>
          <p:nvPr/>
        </p:nvSpPr>
        <p:spPr bwMode="auto">
          <a:xfrm>
            <a:off x="2255838" y="2058988"/>
            <a:ext cx="863600" cy="720725"/>
          </a:xfrm>
          <a:prstGeom prst="verticalScroll">
            <a:avLst>
              <a:gd name="adj" fmla="val 12500"/>
            </a:avLst>
          </a:prstGeom>
          <a:solidFill>
            <a:srgbClr val="0000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FFFFFF"/>
                </a:solidFill>
                <a:latin typeface="Calibri" pitchFamily="32" charset="0"/>
              </a:rPr>
              <a:t>blue</a:t>
            </a:r>
          </a:p>
          <a:p>
            <a:pPr algn="ctr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FFFFFF"/>
                </a:solidFill>
                <a:latin typeface="Calibri" pitchFamily="32" charset="0"/>
              </a:rPr>
              <a:t>share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7021513" y="1268413"/>
            <a:ext cx="1184275" cy="64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3378A8"/>
                </a:solidFill>
                <a:latin typeface="Calibri" pitchFamily="32" charset="0"/>
              </a:rPr>
              <a:t>GLUE 2.0</a:t>
            </a:r>
          </a:p>
          <a:p>
            <a:pPr algn="ctr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>
                <a:solidFill>
                  <a:srgbClr val="3378A8"/>
                </a:solidFill>
                <a:latin typeface="Calibri" pitchFamily="32" charset="0"/>
              </a:rPr>
              <a:t>concepts</a:t>
            </a:r>
          </a:p>
        </p:txBody>
      </p:sp>
      <p:sp>
        <p:nvSpPr>
          <p:cNvPr id="32" name="AutoShape 30"/>
          <p:cNvSpPr>
            <a:spLocks noChangeArrowheads="1"/>
          </p:cNvSpPr>
          <p:nvPr/>
        </p:nvSpPr>
        <p:spPr bwMode="auto">
          <a:xfrm>
            <a:off x="250825" y="1916113"/>
            <a:ext cx="5834063" cy="446405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>
            <a:off x="3817944" y="6286520"/>
            <a:ext cx="161131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800" dirty="0" err="1">
                <a:solidFill>
                  <a:srgbClr val="3378A8"/>
                </a:solidFill>
                <a:latin typeface="Calibri" pitchFamily="32" charset="0"/>
              </a:rPr>
              <a:t>AdminDomain</a:t>
            </a:r>
            <a:endParaRPr lang="en-GB" sz="1800" dirty="0">
              <a:solidFill>
                <a:srgbClr val="3378A8"/>
              </a:solidFill>
              <a:latin typeface="Calibri" pitchFamily="32" charset="0"/>
            </a:endParaRPr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6327775" y="3697288"/>
            <a:ext cx="2549525" cy="3365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1000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600">
                <a:solidFill>
                  <a:srgbClr val="3378A8"/>
                </a:solidFill>
                <a:latin typeface="Calibri" pitchFamily="32" charset="0"/>
              </a:rPr>
              <a:t>StorageService</a:t>
            </a: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6443663" y="5854700"/>
            <a:ext cx="2305050" cy="30638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449263" eaLnBrk="1" hangingPunct="1">
              <a:spcBef>
                <a:spcPts val="875"/>
              </a:spcBef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>
                <a:solidFill>
                  <a:srgbClr val="3378A8"/>
                </a:solidFill>
                <a:latin typeface="Calibri" pitchFamily="32" charset="0"/>
              </a:rPr>
              <a:t>StorageResource</a:t>
            </a:r>
          </a:p>
        </p:txBody>
      </p:sp>
      <p:sp>
        <p:nvSpPr>
          <p:cNvPr id="36" name="AutoShape 35"/>
          <p:cNvSpPr>
            <a:spLocks noChangeArrowheads="1"/>
          </p:cNvSpPr>
          <p:nvPr/>
        </p:nvSpPr>
        <p:spPr bwMode="auto">
          <a:xfrm>
            <a:off x="2371725" y="5554663"/>
            <a:ext cx="1365250" cy="536575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800 w 21600"/>
              <a:gd name="T5" fmla="*/ 0 h 21600"/>
              <a:gd name="T6" fmla="*/ 21600 w 21600"/>
              <a:gd name="T7" fmla="*/ 10800 h 21600"/>
              <a:gd name="T8" fmla="*/ 10800 w 21600"/>
              <a:gd name="T9" fmla="*/ 21600 h 21600"/>
              <a:gd name="T10" fmla="*/ 0 w 21600"/>
              <a:gd name="T11" fmla="*/ 10800 h 21600"/>
              <a:gd name="T12" fmla="*/ 686 w 21600"/>
              <a:gd name="T13" fmla="*/ 23059 h 21600"/>
              <a:gd name="T14" fmla="*/ 21005 w 21600"/>
              <a:gd name="T15" fmla="*/ 30503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 extrusionOk="0">
                <a:moveTo>
                  <a:pt x="2563" y="12259"/>
                </a:moveTo>
                <a:lnTo>
                  <a:pt x="2563" y="12843"/>
                </a:lnTo>
                <a:lnTo>
                  <a:pt x="2746" y="13427"/>
                </a:lnTo>
                <a:lnTo>
                  <a:pt x="2929" y="14303"/>
                </a:lnTo>
                <a:lnTo>
                  <a:pt x="3112" y="14886"/>
                </a:lnTo>
                <a:lnTo>
                  <a:pt x="3478" y="15470"/>
                </a:lnTo>
                <a:lnTo>
                  <a:pt x="3844" y="16054"/>
                </a:lnTo>
                <a:lnTo>
                  <a:pt x="4393" y="16638"/>
                </a:lnTo>
                <a:lnTo>
                  <a:pt x="4942" y="17222"/>
                </a:lnTo>
                <a:lnTo>
                  <a:pt x="5492" y="17514"/>
                </a:lnTo>
                <a:lnTo>
                  <a:pt x="6224" y="18097"/>
                </a:lnTo>
                <a:lnTo>
                  <a:pt x="6773" y="18389"/>
                </a:lnTo>
                <a:lnTo>
                  <a:pt x="7505" y="18681"/>
                </a:lnTo>
                <a:lnTo>
                  <a:pt x="8237" y="18973"/>
                </a:lnTo>
                <a:lnTo>
                  <a:pt x="9153" y="18973"/>
                </a:lnTo>
                <a:lnTo>
                  <a:pt x="9885" y="19265"/>
                </a:lnTo>
                <a:lnTo>
                  <a:pt x="10800" y="19265"/>
                </a:lnTo>
                <a:lnTo>
                  <a:pt x="11532" y="19265"/>
                </a:lnTo>
                <a:lnTo>
                  <a:pt x="12447" y="18973"/>
                </a:lnTo>
                <a:lnTo>
                  <a:pt x="13180" y="18973"/>
                </a:lnTo>
                <a:lnTo>
                  <a:pt x="13912" y="18681"/>
                </a:lnTo>
                <a:lnTo>
                  <a:pt x="14644" y="18389"/>
                </a:lnTo>
                <a:lnTo>
                  <a:pt x="15376" y="18097"/>
                </a:lnTo>
                <a:lnTo>
                  <a:pt x="16108" y="17514"/>
                </a:lnTo>
                <a:lnTo>
                  <a:pt x="16658" y="17222"/>
                </a:lnTo>
                <a:lnTo>
                  <a:pt x="17207" y="16638"/>
                </a:lnTo>
                <a:lnTo>
                  <a:pt x="17573" y="16054"/>
                </a:lnTo>
                <a:lnTo>
                  <a:pt x="18122" y="15470"/>
                </a:lnTo>
                <a:lnTo>
                  <a:pt x="18305" y="14886"/>
                </a:lnTo>
                <a:lnTo>
                  <a:pt x="18671" y="14303"/>
                </a:lnTo>
                <a:lnTo>
                  <a:pt x="18854" y="13427"/>
                </a:lnTo>
                <a:lnTo>
                  <a:pt x="19037" y="12843"/>
                </a:lnTo>
                <a:lnTo>
                  <a:pt x="19037" y="12259"/>
                </a:lnTo>
                <a:lnTo>
                  <a:pt x="2563" y="12259"/>
                </a:lnTo>
                <a:close/>
              </a:path>
              <a:path w="21600" h="21600" extrusionOk="0">
                <a:moveTo>
                  <a:pt x="2563" y="12259"/>
                </a:moveTo>
                <a:lnTo>
                  <a:pt x="9153" y="12259"/>
                </a:lnTo>
                <a:lnTo>
                  <a:pt x="9153" y="12551"/>
                </a:lnTo>
                <a:lnTo>
                  <a:pt x="9336" y="12843"/>
                </a:lnTo>
                <a:lnTo>
                  <a:pt x="9519" y="13135"/>
                </a:lnTo>
                <a:lnTo>
                  <a:pt x="9702" y="13135"/>
                </a:lnTo>
                <a:lnTo>
                  <a:pt x="9885" y="13427"/>
                </a:lnTo>
                <a:lnTo>
                  <a:pt x="10068" y="13719"/>
                </a:lnTo>
                <a:lnTo>
                  <a:pt x="10434" y="13719"/>
                </a:lnTo>
                <a:lnTo>
                  <a:pt x="10800" y="13719"/>
                </a:lnTo>
                <a:lnTo>
                  <a:pt x="10983" y="13719"/>
                </a:lnTo>
                <a:lnTo>
                  <a:pt x="11349" y="13719"/>
                </a:lnTo>
                <a:lnTo>
                  <a:pt x="11715" y="13427"/>
                </a:lnTo>
                <a:lnTo>
                  <a:pt x="11898" y="13135"/>
                </a:lnTo>
                <a:lnTo>
                  <a:pt x="12081" y="13135"/>
                </a:lnTo>
                <a:lnTo>
                  <a:pt x="12264" y="12843"/>
                </a:lnTo>
                <a:lnTo>
                  <a:pt x="12264" y="12551"/>
                </a:lnTo>
                <a:lnTo>
                  <a:pt x="12264" y="12259"/>
                </a:lnTo>
                <a:lnTo>
                  <a:pt x="9153" y="12259"/>
                </a:lnTo>
                <a:close/>
              </a:path>
              <a:path w="21600" h="21600" extrusionOk="0">
                <a:moveTo>
                  <a:pt x="21600" y="7589"/>
                </a:moveTo>
                <a:lnTo>
                  <a:pt x="17756" y="0"/>
                </a:lnTo>
                <a:lnTo>
                  <a:pt x="10800" y="0"/>
                </a:lnTo>
                <a:lnTo>
                  <a:pt x="3844" y="0"/>
                </a:lnTo>
                <a:lnTo>
                  <a:pt x="0" y="7589"/>
                </a:lnTo>
                <a:lnTo>
                  <a:pt x="0" y="10800"/>
                </a:lnTo>
                <a:lnTo>
                  <a:pt x="0" y="18097"/>
                </a:lnTo>
                <a:lnTo>
                  <a:pt x="1464" y="18097"/>
                </a:lnTo>
                <a:lnTo>
                  <a:pt x="1464" y="21600"/>
                </a:lnTo>
                <a:lnTo>
                  <a:pt x="10800" y="21600"/>
                </a:lnTo>
                <a:lnTo>
                  <a:pt x="19953" y="21600"/>
                </a:lnTo>
                <a:lnTo>
                  <a:pt x="19953" y="18097"/>
                </a:lnTo>
                <a:lnTo>
                  <a:pt x="21600" y="18097"/>
                </a:lnTo>
                <a:lnTo>
                  <a:pt x="21600" y="11092"/>
                </a:lnTo>
                <a:lnTo>
                  <a:pt x="21600" y="7589"/>
                </a:lnTo>
              </a:path>
              <a:path w="21600" h="21600" extrusionOk="0">
                <a:moveTo>
                  <a:pt x="1647" y="18097"/>
                </a:moveTo>
                <a:lnTo>
                  <a:pt x="6407" y="18097"/>
                </a:lnTo>
                <a:moveTo>
                  <a:pt x="19953" y="18097"/>
                </a:moveTo>
                <a:lnTo>
                  <a:pt x="15010" y="18097"/>
                </a:lnTo>
                <a:moveTo>
                  <a:pt x="0" y="7589"/>
                </a:moveTo>
                <a:lnTo>
                  <a:pt x="21417" y="7589"/>
                </a:lnTo>
                <a:lnTo>
                  <a:pt x="21600" y="7589"/>
                </a:lnTo>
              </a:path>
            </a:pathLst>
          </a:cu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7" name="AutoShape 36"/>
          <p:cNvSpPr>
            <a:spLocks noChangeArrowheads="1"/>
          </p:cNvSpPr>
          <p:nvPr/>
        </p:nvSpPr>
        <p:spPr bwMode="auto">
          <a:xfrm>
            <a:off x="2409825" y="5173663"/>
            <a:ext cx="1365250" cy="536575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800 w 21600"/>
              <a:gd name="T5" fmla="*/ 0 h 21600"/>
              <a:gd name="T6" fmla="*/ 21600 w 21600"/>
              <a:gd name="T7" fmla="*/ 10800 h 21600"/>
              <a:gd name="T8" fmla="*/ 10800 w 21600"/>
              <a:gd name="T9" fmla="*/ 21600 h 21600"/>
              <a:gd name="T10" fmla="*/ 0 w 21600"/>
              <a:gd name="T11" fmla="*/ 10800 h 21600"/>
              <a:gd name="T12" fmla="*/ 686 w 21600"/>
              <a:gd name="T13" fmla="*/ 23059 h 21600"/>
              <a:gd name="T14" fmla="*/ 21005 w 21600"/>
              <a:gd name="T15" fmla="*/ 30503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 extrusionOk="0">
                <a:moveTo>
                  <a:pt x="2563" y="12259"/>
                </a:moveTo>
                <a:lnTo>
                  <a:pt x="2563" y="12843"/>
                </a:lnTo>
                <a:lnTo>
                  <a:pt x="2746" y="13427"/>
                </a:lnTo>
                <a:lnTo>
                  <a:pt x="2929" y="14303"/>
                </a:lnTo>
                <a:lnTo>
                  <a:pt x="3112" y="14886"/>
                </a:lnTo>
                <a:lnTo>
                  <a:pt x="3478" y="15470"/>
                </a:lnTo>
                <a:lnTo>
                  <a:pt x="3844" y="16054"/>
                </a:lnTo>
                <a:lnTo>
                  <a:pt x="4393" y="16638"/>
                </a:lnTo>
                <a:lnTo>
                  <a:pt x="4942" y="17222"/>
                </a:lnTo>
                <a:lnTo>
                  <a:pt x="5492" y="17514"/>
                </a:lnTo>
                <a:lnTo>
                  <a:pt x="6224" y="18097"/>
                </a:lnTo>
                <a:lnTo>
                  <a:pt x="6773" y="18389"/>
                </a:lnTo>
                <a:lnTo>
                  <a:pt x="7505" y="18681"/>
                </a:lnTo>
                <a:lnTo>
                  <a:pt x="8237" y="18973"/>
                </a:lnTo>
                <a:lnTo>
                  <a:pt x="9153" y="18973"/>
                </a:lnTo>
                <a:lnTo>
                  <a:pt x="9885" y="19265"/>
                </a:lnTo>
                <a:lnTo>
                  <a:pt x="10800" y="19265"/>
                </a:lnTo>
                <a:lnTo>
                  <a:pt x="11532" y="19265"/>
                </a:lnTo>
                <a:lnTo>
                  <a:pt x="12447" y="18973"/>
                </a:lnTo>
                <a:lnTo>
                  <a:pt x="13180" y="18973"/>
                </a:lnTo>
                <a:lnTo>
                  <a:pt x="13912" y="18681"/>
                </a:lnTo>
                <a:lnTo>
                  <a:pt x="14644" y="18389"/>
                </a:lnTo>
                <a:lnTo>
                  <a:pt x="15376" y="18097"/>
                </a:lnTo>
                <a:lnTo>
                  <a:pt x="16108" y="17514"/>
                </a:lnTo>
                <a:lnTo>
                  <a:pt x="16658" y="17222"/>
                </a:lnTo>
                <a:lnTo>
                  <a:pt x="17207" y="16638"/>
                </a:lnTo>
                <a:lnTo>
                  <a:pt x="17573" y="16054"/>
                </a:lnTo>
                <a:lnTo>
                  <a:pt x="18122" y="15470"/>
                </a:lnTo>
                <a:lnTo>
                  <a:pt x="18305" y="14886"/>
                </a:lnTo>
                <a:lnTo>
                  <a:pt x="18671" y="14303"/>
                </a:lnTo>
                <a:lnTo>
                  <a:pt x="18854" y="13427"/>
                </a:lnTo>
                <a:lnTo>
                  <a:pt x="19037" y="12843"/>
                </a:lnTo>
                <a:lnTo>
                  <a:pt x="19037" y="12259"/>
                </a:lnTo>
                <a:lnTo>
                  <a:pt x="2563" y="12259"/>
                </a:lnTo>
                <a:close/>
              </a:path>
              <a:path w="21600" h="21600" extrusionOk="0">
                <a:moveTo>
                  <a:pt x="2563" y="12259"/>
                </a:moveTo>
                <a:lnTo>
                  <a:pt x="9153" y="12259"/>
                </a:lnTo>
                <a:lnTo>
                  <a:pt x="9153" y="12551"/>
                </a:lnTo>
                <a:lnTo>
                  <a:pt x="9336" y="12843"/>
                </a:lnTo>
                <a:lnTo>
                  <a:pt x="9519" y="13135"/>
                </a:lnTo>
                <a:lnTo>
                  <a:pt x="9702" y="13135"/>
                </a:lnTo>
                <a:lnTo>
                  <a:pt x="9885" y="13427"/>
                </a:lnTo>
                <a:lnTo>
                  <a:pt x="10068" y="13719"/>
                </a:lnTo>
                <a:lnTo>
                  <a:pt x="10434" y="13719"/>
                </a:lnTo>
                <a:lnTo>
                  <a:pt x="10800" y="13719"/>
                </a:lnTo>
                <a:lnTo>
                  <a:pt x="10983" y="13719"/>
                </a:lnTo>
                <a:lnTo>
                  <a:pt x="11349" y="13719"/>
                </a:lnTo>
                <a:lnTo>
                  <a:pt x="11715" y="13427"/>
                </a:lnTo>
                <a:lnTo>
                  <a:pt x="11898" y="13135"/>
                </a:lnTo>
                <a:lnTo>
                  <a:pt x="12081" y="13135"/>
                </a:lnTo>
                <a:lnTo>
                  <a:pt x="12264" y="12843"/>
                </a:lnTo>
                <a:lnTo>
                  <a:pt x="12264" y="12551"/>
                </a:lnTo>
                <a:lnTo>
                  <a:pt x="12264" y="12259"/>
                </a:lnTo>
                <a:lnTo>
                  <a:pt x="9153" y="12259"/>
                </a:lnTo>
                <a:close/>
              </a:path>
              <a:path w="21600" h="21600" extrusionOk="0">
                <a:moveTo>
                  <a:pt x="21600" y="7589"/>
                </a:moveTo>
                <a:lnTo>
                  <a:pt x="17756" y="0"/>
                </a:lnTo>
                <a:lnTo>
                  <a:pt x="10800" y="0"/>
                </a:lnTo>
                <a:lnTo>
                  <a:pt x="3844" y="0"/>
                </a:lnTo>
                <a:lnTo>
                  <a:pt x="0" y="7589"/>
                </a:lnTo>
                <a:lnTo>
                  <a:pt x="0" y="10800"/>
                </a:lnTo>
                <a:lnTo>
                  <a:pt x="0" y="18097"/>
                </a:lnTo>
                <a:lnTo>
                  <a:pt x="1464" y="18097"/>
                </a:lnTo>
                <a:lnTo>
                  <a:pt x="1464" y="21600"/>
                </a:lnTo>
                <a:lnTo>
                  <a:pt x="10800" y="21600"/>
                </a:lnTo>
                <a:lnTo>
                  <a:pt x="19953" y="21600"/>
                </a:lnTo>
                <a:lnTo>
                  <a:pt x="19953" y="18097"/>
                </a:lnTo>
                <a:lnTo>
                  <a:pt x="21600" y="18097"/>
                </a:lnTo>
                <a:lnTo>
                  <a:pt x="21600" y="11092"/>
                </a:lnTo>
                <a:lnTo>
                  <a:pt x="21600" y="7589"/>
                </a:lnTo>
              </a:path>
              <a:path w="21600" h="21600" extrusionOk="0">
                <a:moveTo>
                  <a:pt x="1647" y="18097"/>
                </a:moveTo>
                <a:lnTo>
                  <a:pt x="6407" y="18097"/>
                </a:lnTo>
                <a:moveTo>
                  <a:pt x="19953" y="18097"/>
                </a:moveTo>
                <a:lnTo>
                  <a:pt x="15010" y="18097"/>
                </a:lnTo>
                <a:moveTo>
                  <a:pt x="0" y="7589"/>
                </a:moveTo>
                <a:lnTo>
                  <a:pt x="21417" y="7589"/>
                </a:lnTo>
                <a:lnTo>
                  <a:pt x="21600" y="7589"/>
                </a:lnTo>
              </a:path>
            </a:pathLst>
          </a:cu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8" name="AutoShape 37"/>
          <p:cNvSpPr>
            <a:spLocks noChangeArrowheads="1"/>
          </p:cNvSpPr>
          <p:nvPr/>
        </p:nvSpPr>
        <p:spPr bwMode="auto">
          <a:xfrm>
            <a:off x="2422525" y="4792663"/>
            <a:ext cx="1365250" cy="536575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800 w 21600"/>
              <a:gd name="T5" fmla="*/ 0 h 21600"/>
              <a:gd name="T6" fmla="*/ 21600 w 21600"/>
              <a:gd name="T7" fmla="*/ 10800 h 21600"/>
              <a:gd name="T8" fmla="*/ 10800 w 21600"/>
              <a:gd name="T9" fmla="*/ 21600 h 21600"/>
              <a:gd name="T10" fmla="*/ 0 w 21600"/>
              <a:gd name="T11" fmla="*/ 10800 h 21600"/>
              <a:gd name="T12" fmla="*/ 686 w 21600"/>
              <a:gd name="T13" fmla="*/ 23059 h 21600"/>
              <a:gd name="T14" fmla="*/ 21005 w 21600"/>
              <a:gd name="T15" fmla="*/ 30503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 extrusionOk="0">
                <a:moveTo>
                  <a:pt x="2563" y="12259"/>
                </a:moveTo>
                <a:lnTo>
                  <a:pt x="2563" y="12843"/>
                </a:lnTo>
                <a:lnTo>
                  <a:pt x="2746" y="13427"/>
                </a:lnTo>
                <a:lnTo>
                  <a:pt x="2929" y="14303"/>
                </a:lnTo>
                <a:lnTo>
                  <a:pt x="3112" y="14886"/>
                </a:lnTo>
                <a:lnTo>
                  <a:pt x="3478" y="15470"/>
                </a:lnTo>
                <a:lnTo>
                  <a:pt x="3844" y="16054"/>
                </a:lnTo>
                <a:lnTo>
                  <a:pt x="4393" y="16638"/>
                </a:lnTo>
                <a:lnTo>
                  <a:pt x="4942" y="17222"/>
                </a:lnTo>
                <a:lnTo>
                  <a:pt x="5492" y="17514"/>
                </a:lnTo>
                <a:lnTo>
                  <a:pt x="6224" y="18097"/>
                </a:lnTo>
                <a:lnTo>
                  <a:pt x="6773" y="18389"/>
                </a:lnTo>
                <a:lnTo>
                  <a:pt x="7505" y="18681"/>
                </a:lnTo>
                <a:lnTo>
                  <a:pt x="8237" y="18973"/>
                </a:lnTo>
                <a:lnTo>
                  <a:pt x="9153" y="18973"/>
                </a:lnTo>
                <a:lnTo>
                  <a:pt x="9885" y="19265"/>
                </a:lnTo>
                <a:lnTo>
                  <a:pt x="10800" y="19265"/>
                </a:lnTo>
                <a:lnTo>
                  <a:pt x="11532" y="19265"/>
                </a:lnTo>
                <a:lnTo>
                  <a:pt x="12447" y="18973"/>
                </a:lnTo>
                <a:lnTo>
                  <a:pt x="13180" y="18973"/>
                </a:lnTo>
                <a:lnTo>
                  <a:pt x="13912" y="18681"/>
                </a:lnTo>
                <a:lnTo>
                  <a:pt x="14644" y="18389"/>
                </a:lnTo>
                <a:lnTo>
                  <a:pt x="15376" y="18097"/>
                </a:lnTo>
                <a:lnTo>
                  <a:pt x="16108" y="17514"/>
                </a:lnTo>
                <a:lnTo>
                  <a:pt x="16658" y="17222"/>
                </a:lnTo>
                <a:lnTo>
                  <a:pt x="17207" y="16638"/>
                </a:lnTo>
                <a:lnTo>
                  <a:pt x="17573" y="16054"/>
                </a:lnTo>
                <a:lnTo>
                  <a:pt x="18122" y="15470"/>
                </a:lnTo>
                <a:lnTo>
                  <a:pt x="18305" y="14886"/>
                </a:lnTo>
                <a:lnTo>
                  <a:pt x="18671" y="14303"/>
                </a:lnTo>
                <a:lnTo>
                  <a:pt x="18854" y="13427"/>
                </a:lnTo>
                <a:lnTo>
                  <a:pt x="19037" y="12843"/>
                </a:lnTo>
                <a:lnTo>
                  <a:pt x="19037" y="12259"/>
                </a:lnTo>
                <a:lnTo>
                  <a:pt x="2563" y="12259"/>
                </a:lnTo>
                <a:close/>
              </a:path>
              <a:path w="21600" h="21600" extrusionOk="0">
                <a:moveTo>
                  <a:pt x="2563" y="12259"/>
                </a:moveTo>
                <a:lnTo>
                  <a:pt x="9153" y="12259"/>
                </a:lnTo>
                <a:lnTo>
                  <a:pt x="9153" y="12551"/>
                </a:lnTo>
                <a:lnTo>
                  <a:pt x="9336" y="12843"/>
                </a:lnTo>
                <a:lnTo>
                  <a:pt x="9519" y="13135"/>
                </a:lnTo>
                <a:lnTo>
                  <a:pt x="9702" y="13135"/>
                </a:lnTo>
                <a:lnTo>
                  <a:pt x="9885" y="13427"/>
                </a:lnTo>
                <a:lnTo>
                  <a:pt x="10068" y="13719"/>
                </a:lnTo>
                <a:lnTo>
                  <a:pt x="10434" y="13719"/>
                </a:lnTo>
                <a:lnTo>
                  <a:pt x="10800" y="13719"/>
                </a:lnTo>
                <a:lnTo>
                  <a:pt x="10983" y="13719"/>
                </a:lnTo>
                <a:lnTo>
                  <a:pt x="11349" y="13719"/>
                </a:lnTo>
                <a:lnTo>
                  <a:pt x="11715" y="13427"/>
                </a:lnTo>
                <a:lnTo>
                  <a:pt x="11898" y="13135"/>
                </a:lnTo>
                <a:lnTo>
                  <a:pt x="12081" y="13135"/>
                </a:lnTo>
                <a:lnTo>
                  <a:pt x="12264" y="12843"/>
                </a:lnTo>
                <a:lnTo>
                  <a:pt x="12264" y="12551"/>
                </a:lnTo>
                <a:lnTo>
                  <a:pt x="12264" y="12259"/>
                </a:lnTo>
                <a:lnTo>
                  <a:pt x="9153" y="12259"/>
                </a:lnTo>
                <a:close/>
              </a:path>
              <a:path w="21600" h="21600" extrusionOk="0">
                <a:moveTo>
                  <a:pt x="21600" y="7589"/>
                </a:moveTo>
                <a:lnTo>
                  <a:pt x="17756" y="0"/>
                </a:lnTo>
                <a:lnTo>
                  <a:pt x="10800" y="0"/>
                </a:lnTo>
                <a:lnTo>
                  <a:pt x="3844" y="0"/>
                </a:lnTo>
                <a:lnTo>
                  <a:pt x="0" y="7589"/>
                </a:lnTo>
                <a:lnTo>
                  <a:pt x="0" y="10800"/>
                </a:lnTo>
                <a:lnTo>
                  <a:pt x="0" y="18097"/>
                </a:lnTo>
                <a:lnTo>
                  <a:pt x="1464" y="18097"/>
                </a:lnTo>
                <a:lnTo>
                  <a:pt x="1464" y="21600"/>
                </a:lnTo>
                <a:lnTo>
                  <a:pt x="10800" y="21600"/>
                </a:lnTo>
                <a:lnTo>
                  <a:pt x="19953" y="21600"/>
                </a:lnTo>
                <a:lnTo>
                  <a:pt x="19953" y="18097"/>
                </a:lnTo>
                <a:lnTo>
                  <a:pt x="21600" y="18097"/>
                </a:lnTo>
                <a:lnTo>
                  <a:pt x="21600" y="11092"/>
                </a:lnTo>
                <a:lnTo>
                  <a:pt x="21600" y="7589"/>
                </a:lnTo>
              </a:path>
              <a:path w="21600" h="21600" extrusionOk="0">
                <a:moveTo>
                  <a:pt x="1647" y="18097"/>
                </a:moveTo>
                <a:lnTo>
                  <a:pt x="6407" y="18097"/>
                </a:lnTo>
                <a:moveTo>
                  <a:pt x="19953" y="18097"/>
                </a:moveTo>
                <a:lnTo>
                  <a:pt x="15010" y="18097"/>
                </a:lnTo>
                <a:moveTo>
                  <a:pt x="0" y="7589"/>
                </a:moveTo>
                <a:lnTo>
                  <a:pt x="21417" y="7589"/>
                </a:lnTo>
                <a:lnTo>
                  <a:pt x="21600" y="7589"/>
                </a:lnTo>
              </a:path>
            </a:pathLst>
          </a:custGeom>
          <a:solidFill>
            <a:srgbClr val="FFFFCC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39" name="Picture 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4244975"/>
            <a:ext cx="1079500" cy="434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0" name="Text Box 39"/>
          <p:cNvSpPr txBox="1">
            <a:spLocks noChangeArrowheads="1"/>
          </p:cNvSpPr>
          <p:nvPr/>
        </p:nvSpPr>
        <p:spPr bwMode="auto">
          <a:xfrm>
            <a:off x="3600450" y="4403725"/>
            <a:ext cx="92868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 defTabSz="449263" eaLnBrk="1" hangingPunct="1">
              <a:buClr>
                <a:srgbClr val="3378A8"/>
              </a:buClr>
              <a:buSzPct val="100000"/>
              <a:buFont typeface="Calibri" pitchFamily="32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>
                <a:solidFill>
                  <a:srgbClr val="3378A8"/>
                </a:solidFill>
                <a:latin typeface="Calibri" pitchFamily="32" charset="0"/>
              </a:rPr>
              <a:t>GPFS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So, </a:t>
            </a:r>
            <a:r>
              <a:rPr lang="en-US" dirty="0" smtClean="0"/>
              <a:t>makes the difference to Glue </a:t>
            </a:r>
            <a:r>
              <a:rPr lang="en-US" dirty="0" smtClean="0"/>
              <a:t>1.3 ?</a:t>
            </a:r>
          </a:p>
          <a:p>
            <a:pPr lvl="1"/>
            <a:r>
              <a:rPr lang="en-US" dirty="0" smtClean="0"/>
              <a:t>Identification </a:t>
            </a:r>
            <a:r>
              <a:rPr lang="en-US" dirty="0" smtClean="0"/>
              <a:t>of main entities</a:t>
            </a:r>
          </a:p>
          <a:p>
            <a:pPr lvl="1"/>
            <a:r>
              <a:rPr lang="en-US" dirty="0" smtClean="0"/>
              <a:t>Higher flexibility</a:t>
            </a:r>
          </a:p>
          <a:p>
            <a:pPr lvl="2"/>
            <a:r>
              <a:rPr lang="en-US" dirty="0" smtClean="0"/>
              <a:t>Attributes/Entities are optional </a:t>
            </a:r>
            <a:endParaRPr lang="en-US" dirty="0" smtClean="0"/>
          </a:p>
          <a:p>
            <a:pPr lvl="2"/>
            <a:r>
              <a:rPr lang="en-US" dirty="0" smtClean="0"/>
              <a:t>Service2Service relationship</a:t>
            </a:r>
          </a:p>
          <a:p>
            <a:pPr lvl="2"/>
            <a:r>
              <a:rPr lang="en-US" dirty="0" smtClean="0"/>
              <a:t>Domain2Domain </a:t>
            </a:r>
            <a:r>
              <a:rPr lang="en-US" dirty="0" smtClean="0"/>
              <a:t>relationship</a:t>
            </a:r>
          </a:p>
          <a:p>
            <a:pPr lvl="1"/>
            <a:r>
              <a:rPr lang="en-US" dirty="0" smtClean="0"/>
              <a:t>Predefined Values for Attributes</a:t>
            </a:r>
          </a:p>
          <a:p>
            <a:pPr lvl="2"/>
            <a:r>
              <a:rPr lang="en-US" dirty="0" smtClean="0"/>
              <a:t>Closed / open enumeration</a:t>
            </a:r>
            <a:endParaRPr lang="en-US" dirty="0" smtClean="0"/>
          </a:p>
          <a:p>
            <a:pPr lvl="1"/>
            <a:r>
              <a:rPr lang="en-US" dirty="0" smtClean="0"/>
              <a:t>Less ambiguity</a:t>
            </a:r>
          </a:p>
          <a:p>
            <a:pPr lvl="2"/>
            <a:r>
              <a:rPr lang="en-US" dirty="0" smtClean="0"/>
              <a:t>Attributes </a:t>
            </a:r>
            <a:r>
              <a:rPr lang="en-US" dirty="0" smtClean="0"/>
              <a:t>are more </a:t>
            </a:r>
            <a:r>
              <a:rPr lang="en-US" dirty="0" smtClean="0"/>
              <a:t>defined</a:t>
            </a:r>
          </a:p>
          <a:p>
            <a:pPr lvl="2"/>
            <a:r>
              <a:rPr lang="en-US" dirty="0" smtClean="0"/>
              <a:t>e.g. total CPUs </a:t>
            </a:r>
            <a:r>
              <a:rPr lang="en-US" dirty="0" smtClean="0"/>
              <a:t>accounting</a:t>
            </a:r>
            <a:endParaRPr lang="en-US" dirty="0" smtClean="0"/>
          </a:p>
          <a:p>
            <a:pPr lvl="1"/>
            <a:r>
              <a:rPr lang="en-US" dirty="0" smtClean="0"/>
              <a:t>Allows non model specific attributes by </a:t>
            </a:r>
            <a:r>
              <a:rPr lang="en-US" i="1" dirty="0" err="1" smtClean="0"/>
              <a:t>Extention</a:t>
            </a:r>
            <a:r>
              <a:rPr lang="en-US" dirty="0" smtClean="0"/>
              <a:t> entity</a:t>
            </a:r>
          </a:p>
          <a:p>
            <a:r>
              <a:rPr lang="en-US" dirty="0" smtClean="0"/>
              <a:t>However:</a:t>
            </a:r>
          </a:p>
          <a:p>
            <a:pPr lvl="1"/>
            <a:r>
              <a:rPr lang="en-US" dirty="0" smtClean="0"/>
              <a:t>Gained complexity</a:t>
            </a:r>
          </a:p>
          <a:p>
            <a:pPr lvl="1"/>
            <a:r>
              <a:rPr lang="en-US" dirty="0" smtClean="0"/>
              <a:t>Not backward compatible to </a:t>
            </a:r>
            <a:r>
              <a:rPr lang="en-US" dirty="0" smtClean="0"/>
              <a:t>v1.3</a:t>
            </a:r>
            <a:endParaRPr lang="en-US" dirty="0" smtClean="0"/>
          </a:p>
          <a:p>
            <a:pPr lvl="1"/>
            <a:endParaRPr lang="de-DE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Contributors for Adoption</a:t>
            </a:r>
            <a:endParaRPr lang="de-DE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1524000"/>
            <a:ext cx="381476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OMII-Europe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EGEE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ARC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TeraGrid</a:t>
            </a: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UNICORE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DEISA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D-Grid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643438" y="1524000"/>
            <a:ext cx="381476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AustralianGrid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NAREGI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NGS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OSG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  <a:buSzTx/>
              <a:buFontTx/>
              <a:buChar char="•"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BREIN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Whats</a:t>
            </a:r>
            <a:r>
              <a:rPr lang="en-US" dirty="0" smtClean="0"/>
              <a:t> next?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Need to resume regular phone-conferences to digest all the comments and move to final version</a:t>
            </a:r>
          </a:p>
          <a:p>
            <a:pPr lvl="1"/>
            <a:r>
              <a:rPr lang="it-IT" dirty="0" smtClean="0"/>
              <a:t>From October ’08</a:t>
            </a:r>
          </a:p>
          <a:p>
            <a:pPr lvl="1"/>
            <a:endParaRPr lang="it-IT" dirty="0" smtClean="0"/>
          </a:p>
          <a:p>
            <a:r>
              <a:rPr lang="it-IT" dirty="0" smtClean="0"/>
              <a:t>Preliminary Implementation Experience </a:t>
            </a:r>
            <a:r>
              <a:rPr lang="it-IT" dirty="0" smtClean="0"/>
              <a:t>reports</a:t>
            </a:r>
          </a:p>
          <a:p>
            <a:endParaRPr lang="it-IT" dirty="0" smtClean="0"/>
          </a:p>
          <a:p>
            <a:r>
              <a:rPr lang="it-IT" dirty="0" smtClean="0"/>
              <a:t>Deployment plans</a:t>
            </a:r>
            <a:endParaRPr lang="it-IT" dirty="0" smtClean="0"/>
          </a:p>
          <a:p>
            <a:pPr lvl="1"/>
            <a:r>
              <a:rPr lang="it-IT" dirty="0" smtClean="0"/>
              <a:t>Deployment </a:t>
            </a:r>
            <a:r>
              <a:rPr lang="it-IT" dirty="0" smtClean="0"/>
              <a:t>of schema on BDII instances : 2 months</a:t>
            </a:r>
            <a:endParaRPr lang="it-IT" dirty="0" smtClean="0"/>
          </a:p>
          <a:p>
            <a:pPr lvl="2"/>
            <a:r>
              <a:rPr lang="it-IT" dirty="0" smtClean="0"/>
              <a:t>Parallel with </a:t>
            </a:r>
            <a:r>
              <a:rPr lang="it-IT" dirty="0" smtClean="0"/>
              <a:t>1.3</a:t>
            </a:r>
          </a:p>
          <a:p>
            <a:pPr lvl="1"/>
            <a:r>
              <a:rPr lang="it-IT" dirty="0" smtClean="0"/>
              <a:t>New Infoproviders after 4-6 months</a:t>
            </a:r>
          </a:p>
          <a:p>
            <a:pPr lvl="1"/>
            <a:r>
              <a:rPr lang="it-IT" dirty="0" smtClean="0"/>
              <a:t>Obsoleting old info providers after 1,5-2 years</a:t>
            </a:r>
            <a:endParaRPr lang="it-IT" dirty="0" smtClean="0"/>
          </a:p>
          <a:p>
            <a:endParaRPr lang="it-IT" dirty="0" smtClean="0"/>
          </a:p>
          <a:p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Calculation Of Effort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Discussions, discussions..</a:t>
            </a:r>
          </a:p>
          <a:p>
            <a:pPr lvl="1"/>
            <a:r>
              <a:rPr lang="de-DE" dirty="0" smtClean="0"/>
              <a:t>45 telephone conferences within 422days (~1,15years)</a:t>
            </a:r>
          </a:p>
          <a:p>
            <a:pPr lvl="1"/>
            <a:r>
              <a:rPr lang="en-US" dirty="0" smtClean="0"/>
              <a:t>~6 participants / phone conference</a:t>
            </a:r>
            <a:endParaRPr lang="de-DE" dirty="0" smtClean="0"/>
          </a:p>
          <a:p>
            <a:pPr lvl="1"/>
            <a:r>
              <a:rPr lang="de-DE" dirty="0" smtClean="0"/>
              <a:t>min 1,5h each =&gt; 67h of talking (rather 90h)</a:t>
            </a:r>
          </a:p>
          <a:p>
            <a:pPr lvl="1"/>
            <a:r>
              <a:rPr lang="en-US" dirty="0" smtClean="0"/>
              <a:t>42 draft versions =&gt; every 10days a new version</a:t>
            </a:r>
          </a:p>
          <a:p>
            <a:pPr lvl="1"/>
            <a:r>
              <a:rPr lang="en-US" dirty="0" smtClean="0"/>
              <a:t>18,261 words, 55pages =&gt; solidified ~272words/hour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75" y="1003753"/>
            <a:ext cx="8589963" cy="5429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dirty="0" smtClean="0"/>
              <a:t>OGF GLUE Working Group</a:t>
            </a:r>
          </a:p>
          <a:p>
            <a:pPr lvl="1">
              <a:lnSpc>
                <a:spcPct val="90000"/>
              </a:lnSpc>
            </a:pPr>
            <a:r>
              <a:rPr lang="it-IT" sz="2400" dirty="0" smtClean="0"/>
              <a:t>http://forge.ogf.org/sf/sfmain/do/viewProject/projects.glue-wg</a:t>
            </a:r>
          </a:p>
          <a:p>
            <a:pPr>
              <a:lnSpc>
                <a:spcPct val="90000"/>
              </a:lnSpc>
            </a:pPr>
            <a:endParaRPr lang="it-IT" dirty="0" smtClean="0"/>
          </a:p>
          <a:p>
            <a:pPr>
              <a:lnSpc>
                <a:spcPct val="90000"/>
              </a:lnSpc>
            </a:pPr>
            <a:r>
              <a:rPr lang="it-IT" dirty="0" smtClean="0"/>
              <a:t>GLUE 2.0 Documents</a:t>
            </a:r>
          </a:p>
          <a:p>
            <a:pPr lvl="1">
              <a:lnSpc>
                <a:spcPct val="90000"/>
              </a:lnSpc>
            </a:pPr>
            <a:r>
              <a:rPr lang="it-IT" sz="2400" dirty="0" smtClean="0"/>
              <a:t>http://</a:t>
            </a:r>
            <a:r>
              <a:rPr lang="it-IT" sz="2400" dirty="0" smtClean="0"/>
              <a:t>www.ogf.org/pipermail/glue-wg/2008-May/000740.html</a:t>
            </a:r>
          </a:p>
          <a:p>
            <a:pPr>
              <a:lnSpc>
                <a:spcPct val="90000"/>
              </a:lnSpc>
            </a:pPr>
            <a:endParaRPr lang="it-IT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GLUE</a:t>
            </a:r>
          </a:p>
          <a:p>
            <a:pPr lvl="1"/>
            <a:r>
              <a:rPr lang="en-US" dirty="0" smtClean="0"/>
              <a:t>Information Model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GLUE = Grid Laboratory Unified Environment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does the Environment which the information model tries to unify look like ?</a:t>
            </a: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de-DE" dirty="0"/>
          </a:p>
        </p:txBody>
      </p:sp>
      <p:pic>
        <p:nvPicPr>
          <p:cNvPr id="26" name="Picture 2" descr="BD182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6963" y="5373708"/>
            <a:ext cx="1079500" cy="434975"/>
          </a:xfrm>
          <a:prstGeom prst="rect">
            <a:avLst/>
          </a:prstGeom>
          <a:noFill/>
        </p:spPr>
      </p:pic>
      <p:pic>
        <p:nvPicPr>
          <p:cNvPr id="27" name="Picture 4" descr="bean_m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2600" y="2544783"/>
            <a:ext cx="873125" cy="1898650"/>
          </a:xfrm>
          <a:prstGeom prst="rect">
            <a:avLst/>
          </a:prstGeom>
          <a:noFill/>
        </p:spPr>
      </p:pic>
      <p:pic>
        <p:nvPicPr>
          <p:cNvPr id="28" name="Picture 5" descr="dude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2009" y="2390772"/>
            <a:ext cx="609600" cy="609600"/>
          </a:xfrm>
          <a:prstGeom prst="rect">
            <a:avLst/>
          </a:prstGeom>
          <a:noFill/>
        </p:spPr>
      </p:pic>
      <p:pic>
        <p:nvPicPr>
          <p:cNvPr id="29" name="Picture 6" descr="dude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38" y="179548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AutoShape 7"/>
          <p:cNvSpPr>
            <a:spLocks noChangeArrowheads="1"/>
          </p:cNvSpPr>
          <p:nvPr/>
        </p:nvSpPr>
        <p:spPr bwMode="auto">
          <a:xfrm rot="10800000">
            <a:off x="1673221" y="1692272"/>
            <a:ext cx="2327275" cy="1041400"/>
          </a:xfrm>
          <a:prstGeom prst="wedgeRoundRectCallout">
            <a:avLst>
              <a:gd name="adj1" fmla="val 62819"/>
              <a:gd name="adj2" fmla="val -41468"/>
              <a:gd name="adj3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 eaLnBrk="1" hangingPunct="1"/>
            <a:r>
              <a:rPr lang="en-US" sz="1200" b="1" dirty="0">
                <a:solidFill>
                  <a:srgbClr val="0087CF"/>
                </a:solidFill>
              </a:rPr>
              <a:t>Where can I run a job requiring OS Linux, IA64 architecture, with software package X and Y 		</a:t>
            </a:r>
          </a:p>
        </p:txBody>
      </p:sp>
      <p:pic>
        <p:nvPicPr>
          <p:cNvPr id="31" name="Picture 8" descr="BD182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6963" y="5018108"/>
            <a:ext cx="1079500" cy="434975"/>
          </a:xfrm>
          <a:prstGeom prst="rect">
            <a:avLst/>
          </a:prstGeom>
          <a:noFill/>
        </p:spPr>
      </p:pic>
      <p:pic>
        <p:nvPicPr>
          <p:cNvPr id="32" name="Picture 9" descr="BD182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9663" y="4662508"/>
            <a:ext cx="1079500" cy="434975"/>
          </a:xfrm>
          <a:prstGeom prst="rect">
            <a:avLst/>
          </a:prstGeom>
          <a:noFill/>
        </p:spPr>
      </p:pic>
      <p:sp>
        <p:nvSpPr>
          <p:cNvPr id="33" name="AutoShape 10"/>
          <p:cNvSpPr>
            <a:spLocks noChangeArrowheads="1"/>
          </p:cNvSpPr>
          <p:nvPr/>
        </p:nvSpPr>
        <p:spPr bwMode="auto">
          <a:xfrm rot="10800000">
            <a:off x="6769100" y="2754333"/>
            <a:ext cx="2197100" cy="1041400"/>
          </a:xfrm>
          <a:prstGeom prst="wedgeRoundRectCallout">
            <a:avLst>
              <a:gd name="adj1" fmla="val 43352"/>
              <a:gd name="adj2" fmla="val 86889"/>
              <a:gd name="adj3" fmla="val 16667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 eaLnBrk="1" hangingPunct="1"/>
            <a:r>
              <a:rPr lang="en-US" sz="1200" b="1">
                <a:solidFill>
                  <a:srgbClr val="0087CF"/>
                </a:solidFill>
              </a:rPr>
              <a:t>As part of the VO A, how much storage can I use on the Grid?</a:t>
            </a:r>
          </a:p>
        </p:txBody>
      </p:sp>
      <p:sp>
        <p:nvSpPr>
          <p:cNvPr id="34" name="AutoShape 11"/>
          <p:cNvSpPr>
            <a:spLocks noChangeArrowheads="1"/>
          </p:cNvSpPr>
          <p:nvPr/>
        </p:nvSpPr>
        <p:spPr bwMode="auto">
          <a:xfrm rot="10800000">
            <a:off x="3695700" y="5459433"/>
            <a:ext cx="2197100" cy="1041400"/>
          </a:xfrm>
          <a:prstGeom prst="wedgeRoundRectCallout">
            <a:avLst>
              <a:gd name="adj1" fmla="val -58963"/>
              <a:gd name="adj2" fmla="val 6859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 eaLnBrk="1" hangingPunct="1"/>
            <a:r>
              <a:rPr lang="en-US" sz="1200" b="1">
                <a:solidFill>
                  <a:srgbClr val="0087CF"/>
                </a:solidFill>
              </a:rPr>
              <a:t>I can offer IA64 machines with OS Linux using BES interface to users of BLUE VO</a:t>
            </a:r>
          </a:p>
        </p:txBody>
      </p:sp>
      <p:sp>
        <p:nvSpPr>
          <p:cNvPr id="35" name="cddrive"/>
          <p:cNvSpPr>
            <a:spLocks noEditPoints="1" noChangeArrowheads="1"/>
          </p:cNvSpPr>
          <p:nvPr/>
        </p:nvSpPr>
        <p:spPr bwMode="auto">
          <a:xfrm>
            <a:off x="669925" y="5311796"/>
            <a:ext cx="1365250" cy="53657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686 w 21600"/>
              <a:gd name="T9" fmla="*/ 23059 h 21600"/>
              <a:gd name="T10" fmla="*/ 21005 w 21600"/>
              <a:gd name="T11" fmla="*/ 3050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2563" y="12259"/>
                </a:moveTo>
                <a:lnTo>
                  <a:pt x="2563" y="12843"/>
                </a:lnTo>
                <a:lnTo>
                  <a:pt x="2746" y="13427"/>
                </a:lnTo>
                <a:lnTo>
                  <a:pt x="2929" y="14303"/>
                </a:lnTo>
                <a:lnTo>
                  <a:pt x="3112" y="14886"/>
                </a:lnTo>
                <a:lnTo>
                  <a:pt x="3478" y="15470"/>
                </a:lnTo>
                <a:lnTo>
                  <a:pt x="3844" y="16054"/>
                </a:lnTo>
                <a:lnTo>
                  <a:pt x="4393" y="16638"/>
                </a:lnTo>
                <a:lnTo>
                  <a:pt x="4942" y="17222"/>
                </a:lnTo>
                <a:lnTo>
                  <a:pt x="5492" y="17514"/>
                </a:lnTo>
                <a:lnTo>
                  <a:pt x="6224" y="18097"/>
                </a:lnTo>
                <a:lnTo>
                  <a:pt x="6773" y="18389"/>
                </a:lnTo>
                <a:lnTo>
                  <a:pt x="7505" y="18681"/>
                </a:lnTo>
                <a:lnTo>
                  <a:pt x="8237" y="18973"/>
                </a:lnTo>
                <a:lnTo>
                  <a:pt x="9153" y="18973"/>
                </a:lnTo>
                <a:lnTo>
                  <a:pt x="9885" y="19265"/>
                </a:lnTo>
                <a:lnTo>
                  <a:pt x="10800" y="19265"/>
                </a:lnTo>
                <a:lnTo>
                  <a:pt x="11532" y="19265"/>
                </a:lnTo>
                <a:lnTo>
                  <a:pt x="12447" y="18973"/>
                </a:lnTo>
                <a:lnTo>
                  <a:pt x="13180" y="18973"/>
                </a:lnTo>
                <a:lnTo>
                  <a:pt x="13912" y="18681"/>
                </a:lnTo>
                <a:lnTo>
                  <a:pt x="14644" y="18389"/>
                </a:lnTo>
                <a:lnTo>
                  <a:pt x="15376" y="18097"/>
                </a:lnTo>
                <a:lnTo>
                  <a:pt x="16108" y="17514"/>
                </a:lnTo>
                <a:lnTo>
                  <a:pt x="16658" y="17222"/>
                </a:lnTo>
                <a:lnTo>
                  <a:pt x="17207" y="16638"/>
                </a:lnTo>
                <a:lnTo>
                  <a:pt x="17573" y="16054"/>
                </a:lnTo>
                <a:lnTo>
                  <a:pt x="18122" y="15470"/>
                </a:lnTo>
                <a:lnTo>
                  <a:pt x="18305" y="14886"/>
                </a:lnTo>
                <a:lnTo>
                  <a:pt x="18671" y="14303"/>
                </a:lnTo>
                <a:lnTo>
                  <a:pt x="18854" y="13427"/>
                </a:lnTo>
                <a:lnTo>
                  <a:pt x="19037" y="12843"/>
                </a:lnTo>
                <a:lnTo>
                  <a:pt x="19037" y="12259"/>
                </a:lnTo>
                <a:lnTo>
                  <a:pt x="2563" y="12259"/>
                </a:lnTo>
                <a:close/>
              </a:path>
              <a:path w="21600" h="21600" extrusionOk="0">
                <a:moveTo>
                  <a:pt x="2563" y="12259"/>
                </a:moveTo>
                <a:lnTo>
                  <a:pt x="9153" y="12259"/>
                </a:lnTo>
                <a:lnTo>
                  <a:pt x="9153" y="12551"/>
                </a:lnTo>
                <a:lnTo>
                  <a:pt x="9336" y="12843"/>
                </a:lnTo>
                <a:lnTo>
                  <a:pt x="9519" y="13135"/>
                </a:lnTo>
                <a:lnTo>
                  <a:pt x="9702" y="13135"/>
                </a:lnTo>
                <a:lnTo>
                  <a:pt x="9885" y="13427"/>
                </a:lnTo>
                <a:lnTo>
                  <a:pt x="10068" y="13719"/>
                </a:lnTo>
                <a:lnTo>
                  <a:pt x="10434" y="13719"/>
                </a:lnTo>
                <a:lnTo>
                  <a:pt x="10800" y="13719"/>
                </a:lnTo>
                <a:lnTo>
                  <a:pt x="10983" y="13719"/>
                </a:lnTo>
                <a:lnTo>
                  <a:pt x="11349" y="13719"/>
                </a:lnTo>
                <a:lnTo>
                  <a:pt x="11715" y="13427"/>
                </a:lnTo>
                <a:lnTo>
                  <a:pt x="11898" y="13135"/>
                </a:lnTo>
                <a:lnTo>
                  <a:pt x="12081" y="13135"/>
                </a:lnTo>
                <a:lnTo>
                  <a:pt x="12264" y="12843"/>
                </a:lnTo>
                <a:lnTo>
                  <a:pt x="12264" y="12551"/>
                </a:lnTo>
                <a:lnTo>
                  <a:pt x="12264" y="12259"/>
                </a:lnTo>
                <a:lnTo>
                  <a:pt x="9153" y="12259"/>
                </a:lnTo>
                <a:close/>
              </a:path>
              <a:path w="21600" h="21600" extrusionOk="0">
                <a:moveTo>
                  <a:pt x="21600" y="7589"/>
                </a:moveTo>
                <a:lnTo>
                  <a:pt x="17756" y="0"/>
                </a:lnTo>
                <a:lnTo>
                  <a:pt x="10800" y="0"/>
                </a:lnTo>
                <a:lnTo>
                  <a:pt x="3844" y="0"/>
                </a:lnTo>
                <a:lnTo>
                  <a:pt x="0" y="7589"/>
                </a:lnTo>
                <a:lnTo>
                  <a:pt x="0" y="10800"/>
                </a:lnTo>
                <a:lnTo>
                  <a:pt x="0" y="18097"/>
                </a:lnTo>
                <a:lnTo>
                  <a:pt x="1464" y="18097"/>
                </a:lnTo>
                <a:lnTo>
                  <a:pt x="1464" y="21600"/>
                </a:lnTo>
                <a:lnTo>
                  <a:pt x="10800" y="21600"/>
                </a:lnTo>
                <a:lnTo>
                  <a:pt x="19953" y="21600"/>
                </a:lnTo>
                <a:lnTo>
                  <a:pt x="19953" y="18097"/>
                </a:lnTo>
                <a:lnTo>
                  <a:pt x="21600" y="18097"/>
                </a:lnTo>
                <a:lnTo>
                  <a:pt x="21600" y="11092"/>
                </a:lnTo>
                <a:lnTo>
                  <a:pt x="21600" y="7589"/>
                </a:lnTo>
              </a:path>
              <a:path w="21600" h="21600" extrusionOk="0">
                <a:moveTo>
                  <a:pt x="1647" y="18097"/>
                </a:moveTo>
                <a:lnTo>
                  <a:pt x="6407" y="18097"/>
                </a:lnTo>
                <a:moveTo>
                  <a:pt x="19953" y="18097"/>
                </a:moveTo>
                <a:lnTo>
                  <a:pt x="15010" y="18097"/>
                </a:lnTo>
                <a:moveTo>
                  <a:pt x="0" y="7589"/>
                </a:moveTo>
                <a:lnTo>
                  <a:pt x="21417" y="7589"/>
                </a:lnTo>
                <a:lnTo>
                  <a:pt x="21600" y="7589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6" name="cddrive"/>
          <p:cNvSpPr>
            <a:spLocks noEditPoints="1" noChangeArrowheads="1"/>
          </p:cNvSpPr>
          <p:nvPr/>
        </p:nvSpPr>
        <p:spPr bwMode="auto">
          <a:xfrm>
            <a:off x="682625" y="4930796"/>
            <a:ext cx="1365250" cy="53657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686 w 21600"/>
              <a:gd name="T9" fmla="*/ 23059 h 21600"/>
              <a:gd name="T10" fmla="*/ 21005 w 21600"/>
              <a:gd name="T11" fmla="*/ 3050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2563" y="12259"/>
                </a:moveTo>
                <a:lnTo>
                  <a:pt x="2563" y="12843"/>
                </a:lnTo>
                <a:lnTo>
                  <a:pt x="2746" y="13427"/>
                </a:lnTo>
                <a:lnTo>
                  <a:pt x="2929" y="14303"/>
                </a:lnTo>
                <a:lnTo>
                  <a:pt x="3112" y="14886"/>
                </a:lnTo>
                <a:lnTo>
                  <a:pt x="3478" y="15470"/>
                </a:lnTo>
                <a:lnTo>
                  <a:pt x="3844" y="16054"/>
                </a:lnTo>
                <a:lnTo>
                  <a:pt x="4393" y="16638"/>
                </a:lnTo>
                <a:lnTo>
                  <a:pt x="4942" y="17222"/>
                </a:lnTo>
                <a:lnTo>
                  <a:pt x="5492" y="17514"/>
                </a:lnTo>
                <a:lnTo>
                  <a:pt x="6224" y="18097"/>
                </a:lnTo>
                <a:lnTo>
                  <a:pt x="6773" y="18389"/>
                </a:lnTo>
                <a:lnTo>
                  <a:pt x="7505" y="18681"/>
                </a:lnTo>
                <a:lnTo>
                  <a:pt x="8237" y="18973"/>
                </a:lnTo>
                <a:lnTo>
                  <a:pt x="9153" y="18973"/>
                </a:lnTo>
                <a:lnTo>
                  <a:pt x="9885" y="19265"/>
                </a:lnTo>
                <a:lnTo>
                  <a:pt x="10800" y="19265"/>
                </a:lnTo>
                <a:lnTo>
                  <a:pt x="11532" y="19265"/>
                </a:lnTo>
                <a:lnTo>
                  <a:pt x="12447" y="18973"/>
                </a:lnTo>
                <a:lnTo>
                  <a:pt x="13180" y="18973"/>
                </a:lnTo>
                <a:lnTo>
                  <a:pt x="13912" y="18681"/>
                </a:lnTo>
                <a:lnTo>
                  <a:pt x="14644" y="18389"/>
                </a:lnTo>
                <a:lnTo>
                  <a:pt x="15376" y="18097"/>
                </a:lnTo>
                <a:lnTo>
                  <a:pt x="16108" y="17514"/>
                </a:lnTo>
                <a:lnTo>
                  <a:pt x="16658" y="17222"/>
                </a:lnTo>
                <a:lnTo>
                  <a:pt x="17207" y="16638"/>
                </a:lnTo>
                <a:lnTo>
                  <a:pt x="17573" y="16054"/>
                </a:lnTo>
                <a:lnTo>
                  <a:pt x="18122" y="15470"/>
                </a:lnTo>
                <a:lnTo>
                  <a:pt x="18305" y="14886"/>
                </a:lnTo>
                <a:lnTo>
                  <a:pt x="18671" y="14303"/>
                </a:lnTo>
                <a:lnTo>
                  <a:pt x="18854" y="13427"/>
                </a:lnTo>
                <a:lnTo>
                  <a:pt x="19037" y="12843"/>
                </a:lnTo>
                <a:lnTo>
                  <a:pt x="19037" y="12259"/>
                </a:lnTo>
                <a:lnTo>
                  <a:pt x="2563" y="12259"/>
                </a:lnTo>
                <a:close/>
              </a:path>
              <a:path w="21600" h="21600" extrusionOk="0">
                <a:moveTo>
                  <a:pt x="2563" y="12259"/>
                </a:moveTo>
                <a:lnTo>
                  <a:pt x="9153" y="12259"/>
                </a:lnTo>
                <a:lnTo>
                  <a:pt x="9153" y="12551"/>
                </a:lnTo>
                <a:lnTo>
                  <a:pt x="9336" y="12843"/>
                </a:lnTo>
                <a:lnTo>
                  <a:pt x="9519" y="13135"/>
                </a:lnTo>
                <a:lnTo>
                  <a:pt x="9702" y="13135"/>
                </a:lnTo>
                <a:lnTo>
                  <a:pt x="9885" y="13427"/>
                </a:lnTo>
                <a:lnTo>
                  <a:pt x="10068" y="13719"/>
                </a:lnTo>
                <a:lnTo>
                  <a:pt x="10434" y="13719"/>
                </a:lnTo>
                <a:lnTo>
                  <a:pt x="10800" y="13719"/>
                </a:lnTo>
                <a:lnTo>
                  <a:pt x="10983" y="13719"/>
                </a:lnTo>
                <a:lnTo>
                  <a:pt x="11349" y="13719"/>
                </a:lnTo>
                <a:lnTo>
                  <a:pt x="11715" y="13427"/>
                </a:lnTo>
                <a:lnTo>
                  <a:pt x="11898" y="13135"/>
                </a:lnTo>
                <a:lnTo>
                  <a:pt x="12081" y="13135"/>
                </a:lnTo>
                <a:lnTo>
                  <a:pt x="12264" y="12843"/>
                </a:lnTo>
                <a:lnTo>
                  <a:pt x="12264" y="12551"/>
                </a:lnTo>
                <a:lnTo>
                  <a:pt x="12264" y="12259"/>
                </a:lnTo>
                <a:lnTo>
                  <a:pt x="9153" y="12259"/>
                </a:lnTo>
                <a:close/>
              </a:path>
              <a:path w="21600" h="21600" extrusionOk="0">
                <a:moveTo>
                  <a:pt x="21600" y="7589"/>
                </a:moveTo>
                <a:lnTo>
                  <a:pt x="17756" y="0"/>
                </a:lnTo>
                <a:lnTo>
                  <a:pt x="10800" y="0"/>
                </a:lnTo>
                <a:lnTo>
                  <a:pt x="3844" y="0"/>
                </a:lnTo>
                <a:lnTo>
                  <a:pt x="0" y="7589"/>
                </a:lnTo>
                <a:lnTo>
                  <a:pt x="0" y="10800"/>
                </a:lnTo>
                <a:lnTo>
                  <a:pt x="0" y="18097"/>
                </a:lnTo>
                <a:lnTo>
                  <a:pt x="1464" y="18097"/>
                </a:lnTo>
                <a:lnTo>
                  <a:pt x="1464" y="21600"/>
                </a:lnTo>
                <a:lnTo>
                  <a:pt x="10800" y="21600"/>
                </a:lnTo>
                <a:lnTo>
                  <a:pt x="19953" y="21600"/>
                </a:lnTo>
                <a:lnTo>
                  <a:pt x="19953" y="18097"/>
                </a:lnTo>
                <a:lnTo>
                  <a:pt x="21600" y="18097"/>
                </a:lnTo>
                <a:lnTo>
                  <a:pt x="21600" y="11092"/>
                </a:lnTo>
                <a:lnTo>
                  <a:pt x="21600" y="7589"/>
                </a:lnTo>
              </a:path>
              <a:path w="21600" h="21600" extrusionOk="0">
                <a:moveTo>
                  <a:pt x="1647" y="18097"/>
                </a:moveTo>
                <a:lnTo>
                  <a:pt x="6407" y="18097"/>
                </a:lnTo>
                <a:moveTo>
                  <a:pt x="19953" y="18097"/>
                </a:moveTo>
                <a:lnTo>
                  <a:pt x="15010" y="18097"/>
                </a:lnTo>
                <a:moveTo>
                  <a:pt x="0" y="7589"/>
                </a:moveTo>
                <a:lnTo>
                  <a:pt x="21417" y="7589"/>
                </a:lnTo>
                <a:lnTo>
                  <a:pt x="21600" y="7589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7" name="AutoShape 14"/>
          <p:cNvSpPr>
            <a:spLocks noChangeArrowheads="1"/>
          </p:cNvSpPr>
          <p:nvPr/>
        </p:nvSpPr>
        <p:spPr bwMode="auto">
          <a:xfrm rot="10800000">
            <a:off x="292100" y="3376633"/>
            <a:ext cx="2197100" cy="1041400"/>
          </a:xfrm>
          <a:prstGeom prst="wedgeRoundRectCallout">
            <a:avLst>
              <a:gd name="adj1" fmla="val 574"/>
              <a:gd name="adj2" fmla="val -9116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anchor="ctr"/>
          <a:lstStyle/>
          <a:p>
            <a:pPr algn="ctr" eaLnBrk="1" hangingPunct="1"/>
            <a:r>
              <a:rPr lang="en-US" sz="1200" b="1">
                <a:solidFill>
                  <a:srgbClr val="0087CF"/>
                </a:solidFill>
              </a:rPr>
              <a:t>I offer 15 TB of storage, 10 TB are free and usable by GREEN VO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346075" y="974725"/>
            <a:ext cx="8589963" cy="5429250"/>
          </a:xfrm>
        </p:spPr>
        <p:txBody>
          <a:bodyPr/>
          <a:lstStyle/>
          <a:p>
            <a:r>
              <a:rPr lang="en-US" dirty="0" smtClean="0"/>
              <a:t>Environment with resources and consumers</a:t>
            </a: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75" y="1014622"/>
            <a:ext cx="8589963" cy="5429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Resources have heterogeneous characteristics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Service Interfaces are yet heterogeneous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Converging towards common standards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Users have needs to be satisfied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How to describe resources/services shared in Grid systems in order to enable: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Resource awareness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Resource discoverability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Resource requirements expression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Resource basic monitoring</a:t>
            </a:r>
            <a:endParaRPr lang="it-IT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Infrastructures want to Interoperate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75" y="974725"/>
            <a:ext cx="8589963" cy="5429250"/>
          </a:xfrm>
        </p:spPr>
        <p:txBody>
          <a:bodyPr/>
          <a:lstStyle/>
          <a:p>
            <a:r>
              <a:rPr lang="en-US" dirty="0" smtClean="0"/>
              <a:t>What is GLUE ?</a:t>
            </a:r>
          </a:p>
          <a:p>
            <a:pPr lvl="1"/>
            <a:r>
              <a:rPr lang="en-US" dirty="0" smtClean="0"/>
              <a:t>Information Model</a:t>
            </a:r>
          </a:p>
          <a:p>
            <a:pPr lvl="1">
              <a:lnSpc>
                <a:spcPct val="90000"/>
              </a:lnSpc>
            </a:pPr>
            <a:r>
              <a:rPr lang="de-DE" dirty="0" smtClean="0"/>
              <a:t>Defines a </a:t>
            </a:r>
            <a:r>
              <a:rPr lang="de-DE" b="1" dirty="0" smtClean="0"/>
              <a:t>common</a:t>
            </a:r>
            <a:r>
              <a:rPr lang="de-DE" dirty="0" smtClean="0"/>
              <a:t> conceptual data model to be used for Grid resource/service discovery and </a:t>
            </a:r>
            <a:r>
              <a:rPr lang="de-DE" sz="1800" dirty="0" smtClean="0"/>
              <a:t>monitoring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Do we mean the same thing ?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Agreement on entities</a:t>
            </a:r>
          </a:p>
          <a:p>
            <a:pPr>
              <a:lnSpc>
                <a:spcPct val="90000"/>
              </a:lnSpc>
            </a:pP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Understanding</a:t>
            </a:r>
            <a:endParaRPr lang="de-DE" dirty="0"/>
          </a:p>
        </p:txBody>
      </p:sp>
      <p:pic>
        <p:nvPicPr>
          <p:cNvPr id="19" name="Picture 5" descr="dude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66" y="4462474"/>
            <a:ext cx="609600" cy="609600"/>
          </a:xfrm>
          <a:prstGeom prst="rect">
            <a:avLst/>
          </a:prstGeom>
          <a:noFill/>
        </p:spPr>
      </p:pic>
      <p:pic>
        <p:nvPicPr>
          <p:cNvPr id="20" name="Picture 6" descr="dude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480" y="446247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" name="Group 39"/>
          <p:cNvGrpSpPr/>
          <p:nvPr/>
        </p:nvGrpSpPr>
        <p:grpSpPr>
          <a:xfrm>
            <a:off x="6215042" y="2928934"/>
            <a:ext cx="2714644" cy="1252542"/>
            <a:chOff x="5286380" y="2000240"/>
            <a:chExt cx="3714776" cy="1928826"/>
          </a:xfrm>
        </p:grpSpPr>
        <p:sp>
          <p:nvSpPr>
            <p:cNvPr id="22" name="Cloud Callout 21"/>
            <p:cNvSpPr/>
            <p:nvPr/>
          </p:nvSpPr>
          <p:spPr bwMode="auto">
            <a:xfrm>
              <a:off x="5286380" y="2000240"/>
              <a:ext cx="3714776" cy="1928826"/>
            </a:xfrm>
            <a:prstGeom prst="cloudCallout">
              <a:avLst>
                <a:gd name="adj1" fmla="val -25856"/>
                <a:gd name="adj2" fmla="val 77435"/>
              </a:avLst>
            </a:pr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66"/>
                </a:buClr>
                <a:buSzTx/>
                <a:buFontTx/>
                <a:buChar char="•"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/>
            <a:srcRect l="3988" t="38671" r="11499" b="4682"/>
            <a:stretch>
              <a:fillRect/>
            </a:stretch>
          </p:blipFill>
          <p:spPr bwMode="auto">
            <a:xfrm>
              <a:off x="5598896" y="2272610"/>
              <a:ext cx="3000396" cy="1331345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0"/>
            </a:effectLst>
          </p:spPr>
        </p:pic>
      </p:grpSp>
      <p:grpSp>
        <p:nvGrpSpPr>
          <p:cNvPr id="38" name="Group 37"/>
          <p:cNvGrpSpPr/>
          <p:nvPr/>
        </p:nvGrpSpPr>
        <p:grpSpPr>
          <a:xfrm>
            <a:off x="142844" y="2928934"/>
            <a:ext cx="3143240" cy="1323980"/>
            <a:chOff x="0" y="1928802"/>
            <a:chExt cx="4286248" cy="1928826"/>
          </a:xfrm>
        </p:grpSpPr>
        <p:sp>
          <p:nvSpPr>
            <p:cNvPr id="23" name="Cloud Callout 22"/>
            <p:cNvSpPr/>
            <p:nvPr/>
          </p:nvSpPr>
          <p:spPr bwMode="auto">
            <a:xfrm>
              <a:off x="0" y="1928802"/>
              <a:ext cx="4286248" cy="1928826"/>
            </a:xfrm>
            <a:prstGeom prst="cloudCallout">
              <a:avLst>
                <a:gd name="adj1" fmla="val 24526"/>
                <a:gd name="adj2" fmla="val 77971"/>
              </a:avLst>
            </a:pr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66"/>
                </a:buClr>
                <a:buSzTx/>
                <a:buFontTx/>
                <a:buChar char="•"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pic>
          <p:nvPicPr>
            <p:cNvPr id="1045" name="Picture 21"/>
            <p:cNvPicPr>
              <a:picLocks noChangeAspect="1" noChangeArrowheads="1"/>
            </p:cNvPicPr>
            <p:nvPr/>
          </p:nvPicPr>
          <p:blipFill>
            <a:blip r:embed="rId5" cstate="print"/>
            <a:srcRect t="51954"/>
            <a:stretch>
              <a:fillRect/>
            </a:stretch>
          </p:blipFill>
          <p:spPr bwMode="auto">
            <a:xfrm>
              <a:off x="500034" y="2214554"/>
              <a:ext cx="3286148" cy="1184168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27000"/>
            </a:effectLst>
          </p:spPr>
        </p:pic>
      </p:grpSp>
      <p:sp>
        <p:nvSpPr>
          <p:cNvPr id="34" name="Rounded Rectangular Callout 33"/>
          <p:cNvSpPr/>
          <p:nvPr/>
        </p:nvSpPr>
        <p:spPr bwMode="auto">
          <a:xfrm>
            <a:off x="3428992" y="3857628"/>
            <a:ext cx="928662" cy="411036"/>
          </a:xfrm>
          <a:prstGeom prst="wedgeRoundRectCallout">
            <a:avLst>
              <a:gd name="adj1" fmla="val -100313"/>
              <a:gd name="adj2" fmla="val 150778"/>
              <a:gd name="adj3" fmla="val 16667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rPr>
              <a:t>CAR ?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5" name="Rounded Rectangular Callout 34"/>
          <p:cNvSpPr/>
          <p:nvPr/>
        </p:nvSpPr>
        <p:spPr bwMode="auto">
          <a:xfrm>
            <a:off x="4786282" y="3857628"/>
            <a:ext cx="857288" cy="411036"/>
          </a:xfrm>
          <a:prstGeom prst="wedgeRoundRectCallout">
            <a:avLst>
              <a:gd name="adj1" fmla="val 125582"/>
              <a:gd name="adj2" fmla="val 147247"/>
              <a:gd name="adj3" fmla="val 16667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rPr>
              <a:t>CAR !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7" name="Not Equal 36"/>
          <p:cNvSpPr/>
          <p:nvPr/>
        </p:nvSpPr>
        <p:spPr bwMode="auto">
          <a:xfrm>
            <a:off x="4143340" y="3071810"/>
            <a:ext cx="785818" cy="396000"/>
          </a:xfrm>
          <a:prstGeom prst="mathNotEqual">
            <a:avLst>
              <a:gd name="adj1" fmla="val 23520"/>
              <a:gd name="adj2" fmla="val 6104967"/>
              <a:gd name="adj3" fmla="val 11760"/>
            </a:avLst>
          </a:prstGeom>
          <a:solidFill>
            <a:srgbClr val="FF0000"/>
          </a:solidFill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SzTx/>
              <a:buFontTx/>
              <a:buChar char="•"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346075" y="974725"/>
            <a:ext cx="8589963" cy="1096953"/>
          </a:xfrm>
        </p:spPr>
        <p:txBody>
          <a:bodyPr/>
          <a:lstStyle/>
          <a:p>
            <a:r>
              <a:rPr lang="en-US" dirty="0" smtClean="0"/>
              <a:t>Definition:</a:t>
            </a:r>
          </a:p>
          <a:p>
            <a:pPr lvl="1"/>
            <a:r>
              <a:rPr lang="en-US" dirty="0" smtClean="0"/>
              <a:t>CAR = 4 </a:t>
            </a:r>
            <a:r>
              <a:rPr lang="en-US" dirty="0" err="1" smtClean="0"/>
              <a:t>Weels</a:t>
            </a:r>
            <a:r>
              <a:rPr lang="en-US" dirty="0" smtClean="0"/>
              <a:t>, Steering, Engine, </a:t>
            </a:r>
            <a:r>
              <a:rPr lang="en-US" dirty="0" smtClean="0"/>
              <a:t>(at least) </a:t>
            </a:r>
            <a:r>
              <a:rPr lang="en-US" dirty="0" smtClean="0"/>
              <a:t>2 seats, 2 </a:t>
            </a:r>
            <a:r>
              <a:rPr lang="en-US" dirty="0" smtClean="0"/>
              <a:t>doors</a:t>
            </a:r>
            <a:endParaRPr lang="de-DE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2071670" y="521495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Consumer</a:t>
            </a:r>
            <a:endParaRPr lang="de-DE" dirty="0"/>
          </a:p>
        </p:txBody>
      </p:sp>
      <p:sp>
        <p:nvSpPr>
          <p:cNvPr id="18" name="TextBox 17"/>
          <p:cNvSpPr txBox="1"/>
          <p:nvPr/>
        </p:nvSpPr>
        <p:spPr>
          <a:xfrm>
            <a:off x="6072198" y="521495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Resource</a:t>
            </a: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75" y="1018267"/>
            <a:ext cx="8589963" cy="5429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History</a:t>
            </a:r>
            <a:endParaRPr lang="de-DE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First version released </a:t>
            </a:r>
            <a:r>
              <a:rPr lang="de-DE" dirty="0" smtClean="0"/>
              <a:t>in April </a:t>
            </a:r>
            <a:r>
              <a:rPr lang="de-DE" b="1" dirty="0" smtClean="0"/>
              <a:t>2002</a:t>
            </a:r>
            <a:r>
              <a:rPr lang="en-US" dirty="0" smtClean="0"/>
              <a:t> by </a:t>
            </a:r>
            <a:r>
              <a:rPr lang="de-DE" dirty="0" smtClean="0"/>
              <a:t>collaboration effort </a:t>
            </a:r>
            <a:br>
              <a:rPr lang="de-DE" dirty="0" smtClean="0"/>
            </a:br>
            <a:r>
              <a:rPr lang="de-DE" dirty="0" smtClean="0"/>
              <a:t>of EU-DataTAG,EU-DataGrid and US-iVDGL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v1.2 released Dec </a:t>
            </a:r>
            <a:r>
              <a:rPr lang="en-US" b="1" dirty="0" smtClean="0"/>
              <a:t>2005</a:t>
            </a:r>
            <a:r>
              <a:rPr lang="en-US" dirty="0" smtClean="0"/>
              <a:t> </a:t>
            </a:r>
            <a:r>
              <a:rPr lang="de-DE" dirty="0" smtClean="0"/>
              <a:t>EGEE, LCG, Grid3/OSG, </a:t>
            </a:r>
            <a:br>
              <a:rPr lang="de-DE" dirty="0" smtClean="0"/>
            </a:br>
            <a:r>
              <a:rPr lang="de-DE" dirty="0" smtClean="0"/>
              <a:t>Globus and NorduGrid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Working group part of the </a:t>
            </a:r>
            <a:r>
              <a:rPr lang="en-US" b="1" dirty="0" err="1" smtClean="0"/>
              <a:t>O</a:t>
            </a:r>
            <a:r>
              <a:rPr lang="en-US" dirty="0" err="1" smtClean="0"/>
              <a:t>pen</a:t>
            </a:r>
            <a:r>
              <a:rPr lang="en-US" b="1" dirty="0" err="1" smtClean="0"/>
              <a:t>G</a:t>
            </a:r>
            <a:r>
              <a:rPr lang="en-US" dirty="0" err="1" smtClean="0"/>
              <a:t>rid</a:t>
            </a:r>
            <a:r>
              <a:rPr lang="en-US" b="1" dirty="0" err="1" smtClean="0"/>
              <a:t>F</a:t>
            </a:r>
            <a:r>
              <a:rPr lang="en-US" dirty="0" err="1" smtClean="0"/>
              <a:t>orum</a:t>
            </a:r>
            <a:r>
              <a:rPr lang="en-US" dirty="0" smtClean="0"/>
              <a:t> (OGF) </a:t>
            </a:r>
            <a:br>
              <a:rPr lang="en-US" dirty="0" smtClean="0"/>
            </a:br>
            <a:r>
              <a:rPr lang="en-US" dirty="0" smtClean="0"/>
              <a:t>from Oct </a:t>
            </a:r>
            <a:r>
              <a:rPr lang="en-US" b="1" dirty="0" smtClean="0"/>
              <a:t>2006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v1.3 released Jan </a:t>
            </a:r>
            <a:r>
              <a:rPr lang="en-US" b="1" dirty="0" smtClean="0"/>
              <a:t>2007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Current production version : 1.3</a:t>
            </a:r>
          </a:p>
          <a:p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Situation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75" y="974725"/>
            <a:ext cx="8589963" cy="5429250"/>
          </a:xfrm>
        </p:spPr>
        <p:txBody>
          <a:bodyPr/>
          <a:lstStyle/>
          <a:p>
            <a:r>
              <a:rPr lang="en-US" dirty="0" smtClean="0"/>
              <a:t>Several </a:t>
            </a:r>
            <a:r>
              <a:rPr lang="en-US" dirty="0" smtClean="0"/>
              <a:t>Grid infrastructures using different schema definitions</a:t>
            </a:r>
          </a:p>
          <a:p>
            <a:pPr lvl="1"/>
            <a:r>
              <a:rPr lang="en-US" dirty="0" smtClean="0"/>
              <a:t>e.g.: </a:t>
            </a:r>
            <a:r>
              <a:rPr lang="en-US" dirty="0" err="1" smtClean="0"/>
              <a:t>NorduGrid</a:t>
            </a:r>
            <a:r>
              <a:rPr lang="en-US" dirty="0" smtClean="0"/>
              <a:t>, </a:t>
            </a:r>
            <a:r>
              <a:rPr lang="en-US" dirty="0" err="1" smtClean="0"/>
              <a:t>TeraGrid</a:t>
            </a:r>
            <a:r>
              <a:rPr lang="en-US" dirty="0" smtClean="0"/>
              <a:t>, NAREGI</a:t>
            </a:r>
          </a:p>
          <a:p>
            <a:endParaRPr lang="en-US" dirty="0" smtClean="0"/>
          </a:p>
          <a:p>
            <a:r>
              <a:rPr lang="en-US" dirty="0" smtClean="0"/>
              <a:t>The most widely deployed schema definition is GLUE Schema </a:t>
            </a:r>
            <a:r>
              <a:rPr lang="en-US" dirty="0" smtClean="0"/>
              <a:t>1.x</a:t>
            </a:r>
            <a:endParaRPr lang="en-US" dirty="0" smtClean="0"/>
          </a:p>
          <a:p>
            <a:pPr lvl="1"/>
            <a:r>
              <a:rPr lang="en-US" dirty="0" smtClean="0"/>
              <a:t>Designed to support service/resource selection</a:t>
            </a:r>
          </a:p>
          <a:p>
            <a:pPr lvl="1"/>
            <a:r>
              <a:rPr lang="en-US" dirty="0" smtClean="0"/>
              <a:t>Adopted by </a:t>
            </a:r>
            <a:r>
              <a:rPr lang="en-US" dirty="0" err="1" smtClean="0"/>
              <a:t>gLite</a:t>
            </a:r>
            <a:r>
              <a:rPr lang="en-US" dirty="0" smtClean="0"/>
              <a:t> and other grid </a:t>
            </a:r>
            <a:r>
              <a:rPr lang="en-US" dirty="0" err="1" smtClean="0"/>
              <a:t>middlewares</a:t>
            </a:r>
            <a:r>
              <a:rPr lang="en-US" dirty="0" smtClean="0"/>
              <a:t> (e.g. OSG)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Information basis for Grid Services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GLUE 2.0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GLUE v2.0</a:t>
            </a:r>
          </a:p>
          <a:p>
            <a:pPr lvl="1"/>
            <a:r>
              <a:rPr lang="en-US" dirty="0" smtClean="0"/>
              <a:t>Ideas raised during 1.3 discussions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Elaborated in respect of 1.3 limitations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Design started Feb 2007</a:t>
            </a:r>
          </a:p>
          <a:p>
            <a:pPr marL="341313" indent="-341313" defTabSz="449263">
              <a:lnSpc>
                <a:spcPct val="92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Two documents have recently terminated the Public Comment period</a:t>
            </a:r>
          </a:p>
          <a:p>
            <a:pPr marL="741363" lvl="1" indent="-284163" defTabSz="44926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GLUE Specification – v.2.0</a:t>
            </a:r>
          </a:p>
          <a:p>
            <a:pPr lvl="2" defTabSz="44926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Conceptual model in three sub-models</a:t>
            </a:r>
          </a:p>
          <a:p>
            <a:pPr lvl="3" defTabSz="44926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Main Entities</a:t>
            </a:r>
          </a:p>
          <a:p>
            <a:pPr lvl="3" defTabSz="44926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Computing Entities</a:t>
            </a:r>
          </a:p>
          <a:p>
            <a:pPr lvl="3" defTabSz="44926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Storage Entities</a:t>
            </a:r>
          </a:p>
          <a:p>
            <a:pPr marL="741363" lvl="1" indent="-284163" defTabSz="44926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GLUE v. 2.0 – Reference Realizations to Concrete Data Models</a:t>
            </a:r>
          </a:p>
          <a:p>
            <a:pPr lvl="2" defTabSz="44926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XSD</a:t>
            </a:r>
          </a:p>
          <a:p>
            <a:pPr lvl="2" defTabSz="44926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SQL</a:t>
            </a:r>
          </a:p>
          <a:p>
            <a:pPr lvl="2" defTabSz="44926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LDAP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EGEE-III-FromActivityId-PRE-edmsId-Event-Date-v0_0</Template>
  <TotalTime>0</TotalTime>
  <Words>595</Words>
  <Application>Microsoft Office PowerPoint</Application>
  <PresentationFormat>On-screen Show (4:3)</PresentationFormat>
  <Paragraphs>184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EGEE_Template</vt:lpstr>
      <vt:lpstr>GLUE 2.0</vt:lpstr>
      <vt:lpstr>Introduction</vt:lpstr>
      <vt:lpstr>Introduction</vt:lpstr>
      <vt:lpstr>Problem statement</vt:lpstr>
      <vt:lpstr>Introduction</vt:lpstr>
      <vt:lpstr>Common Understanding</vt:lpstr>
      <vt:lpstr>History</vt:lpstr>
      <vt:lpstr>Current Situation</vt:lpstr>
      <vt:lpstr>GLUE 2.0</vt:lpstr>
      <vt:lpstr>Main Entities</vt:lpstr>
      <vt:lpstr>Computing Entities</vt:lpstr>
      <vt:lpstr>Computing Entities Example</vt:lpstr>
      <vt:lpstr>Storage Entities</vt:lpstr>
      <vt:lpstr>Storage Entities Example</vt:lpstr>
      <vt:lpstr>Benefits</vt:lpstr>
      <vt:lpstr>Contributors for Adoption</vt:lpstr>
      <vt:lpstr>Whats next?</vt:lpstr>
      <vt:lpstr>A Calculation Of Effort</vt:lpstr>
      <vt:lpstr>References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GLUE 2.0</dc:title>
  <dc:creator>Felix</dc:creator>
  <cp:lastModifiedBy>Felix</cp:lastModifiedBy>
  <cp:revision>102</cp:revision>
  <dcterms:created xsi:type="dcterms:W3CDTF">2008-09-17T07:03:52Z</dcterms:created>
  <dcterms:modified xsi:type="dcterms:W3CDTF">2008-09-24T11:41:55Z</dcterms:modified>
</cp:coreProperties>
</file>