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>
          <a:xfrm>
            <a:off x="-32" y="428604"/>
            <a:ext cx="1357322" cy="14287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3417C"/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t">
            <a:noAutofit/>
          </a:bodyPr>
          <a:lstStyle>
            <a:lvl1pPr marL="95250" indent="0" algn="l">
              <a:defRPr sz="1400" b="1">
                <a:solidFill>
                  <a:schemeClr val="tx2"/>
                </a:solidFill>
              </a:defRPr>
            </a:lvl1pPr>
          </a:lstStyle>
          <a:p>
            <a:pPr marL="9525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0" y="428604"/>
            <a:ext cx="9144000" cy="117306"/>
          </a:xfrm>
          <a:prstGeom prst="rect">
            <a:avLst/>
          </a:prstGeom>
          <a:gradFill flip="none" rotWithShape="1">
            <a:gsLst>
              <a:gs pos="0">
                <a:srgbClr val="EEECE1">
                  <a:shade val="30000"/>
                  <a:satMod val="115000"/>
                </a:srgbClr>
              </a:gs>
              <a:gs pos="50000">
                <a:srgbClr val="EEECE1">
                  <a:shade val="67500"/>
                  <a:satMod val="115000"/>
                </a:srgbClr>
              </a:gs>
              <a:gs pos="100000">
                <a:srgbClr val="EEECE1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t">
            <a:noAutofit/>
          </a:bodyPr>
          <a:lstStyle>
            <a:lvl1pPr marL="95250" indent="0" algn="l">
              <a:defRPr sz="1400" b="1">
                <a:solidFill>
                  <a:schemeClr val="tx2"/>
                </a:solidFill>
              </a:defRPr>
            </a:lvl1pPr>
          </a:lstStyle>
          <a:p>
            <a:pPr marL="9525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430696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4" descr="EURISOL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2921" y="6466066"/>
            <a:ext cx="1816789" cy="34621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7E16-353B-4E27-95A4-7B69998963CD}" type="datetimeFigureOut">
              <a:rPr lang="fr-FR" smtClean="0"/>
              <a:t>24/06/2014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FA0A1-B86E-4367-9628-0A1134B36029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urisol5.iopconfs.org/hom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EURISOL Initiatives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B050"/>
                </a:solidFill>
              </a:rPr>
              <a:t>EURISOL-NET in ENSAR</a:t>
            </a:r>
          </a:p>
          <a:p>
            <a:r>
              <a:rPr lang="fr-FR" dirty="0" smtClean="0">
                <a:solidFill>
                  <a:srgbClr val="00B050"/>
                </a:solidFill>
              </a:rPr>
              <a:t>EURISOL JRA in ENSAR2</a:t>
            </a:r>
          </a:p>
          <a:p>
            <a:r>
              <a:rPr lang="fr-FR" dirty="0" smtClean="0">
                <a:solidFill>
                  <a:srgbClr val="00B050"/>
                </a:solidFill>
              </a:rPr>
              <a:t>EURISOL as a </a:t>
            </a:r>
            <a:r>
              <a:rPr lang="fr-FR" dirty="0" err="1">
                <a:solidFill>
                  <a:srgbClr val="00B050"/>
                </a:solidFill>
              </a:rPr>
              <a:t>D</a:t>
            </a:r>
            <a:r>
              <a:rPr lang="fr-FR" dirty="0" err="1" smtClean="0">
                <a:solidFill>
                  <a:srgbClr val="00B050"/>
                </a:solidFill>
              </a:rPr>
              <a:t>istributed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F</a:t>
            </a:r>
            <a:r>
              <a:rPr lang="fr-FR" dirty="0" err="1" smtClean="0">
                <a:solidFill>
                  <a:srgbClr val="00B050"/>
                </a:solidFill>
              </a:rPr>
              <a:t>acility</a:t>
            </a:r>
            <a:endParaRPr lang="fr-FR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dirty="0" smtClean="0"/>
              <a:t>EURISOL-NET in ENSAR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fr-FR" dirty="0" smtClean="0"/>
              <a:t>4 </a:t>
            </a:r>
            <a:r>
              <a:rPr lang="fr-FR" dirty="0" err="1" smtClean="0"/>
              <a:t>topical</a:t>
            </a:r>
            <a:r>
              <a:rPr lang="fr-FR" dirty="0" smtClean="0"/>
              <a:t> meetings </a:t>
            </a:r>
            <a:r>
              <a:rPr lang="fr-FR" dirty="0" err="1" smtClean="0"/>
              <a:t>held</a:t>
            </a:r>
            <a:r>
              <a:rPr lang="fr-FR" dirty="0" smtClean="0"/>
              <a:t>: </a:t>
            </a:r>
            <a:r>
              <a:rPr lang="fr-FR" dirty="0" err="1" smtClean="0"/>
              <a:t>Catania</a:t>
            </a:r>
            <a:r>
              <a:rPr lang="fr-FR" dirty="0" smtClean="0"/>
              <a:t> (2009), Valencia(2011), </a:t>
            </a:r>
            <a:r>
              <a:rPr lang="fr-FR" dirty="0" err="1" smtClean="0"/>
              <a:t>Lisbon</a:t>
            </a:r>
            <a:r>
              <a:rPr lang="fr-FR" dirty="0" smtClean="0"/>
              <a:t> (2012), Krakow(2013)</a:t>
            </a:r>
          </a:p>
          <a:p>
            <a:r>
              <a:rPr lang="fr-FR" dirty="0" smtClean="0"/>
              <a:t>2 </a:t>
            </a:r>
            <a:r>
              <a:rPr lang="fr-FR" dirty="0" err="1" smtClean="0"/>
              <a:t>technical</a:t>
            </a:r>
            <a:r>
              <a:rPr lang="fr-FR" dirty="0" smtClean="0"/>
              <a:t> meetings </a:t>
            </a:r>
            <a:r>
              <a:rPr lang="fr-FR" dirty="0" err="1" smtClean="0"/>
              <a:t>held</a:t>
            </a:r>
            <a:r>
              <a:rPr lang="fr-FR" dirty="0" smtClean="0"/>
              <a:t>: CERN(2010), Jyväskylä (2013)</a:t>
            </a:r>
          </a:p>
          <a:p>
            <a:r>
              <a:rPr lang="fr-FR" dirty="0" smtClean="0"/>
              <a:t>1 </a:t>
            </a:r>
            <a:r>
              <a:rPr lang="fr-FR" dirty="0" err="1" smtClean="0"/>
              <a:t>Town</a:t>
            </a:r>
            <a:r>
              <a:rPr lang="fr-FR" dirty="0" smtClean="0"/>
              <a:t> Meeting </a:t>
            </a:r>
            <a:r>
              <a:rPr lang="fr-FR" dirty="0" err="1" smtClean="0"/>
              <a:t>held</a:t>
            </a:r>
            <a:r>
              <a:rPr lang="fr-FR" dirty="0" smtClean="0"/>
              <a:t>: </a:t>
            </a:r>
            <a:r>
              <a:rPr lang="fr-FR" dirty="0" err="1" smtClean="0"/>
              <a:t>Lisbon</a:t>
            </a:r>
            <a:r>
              <a:rPr lang="fr-FR" dirty="0" smtClean="0"/>
              <a:t> (2012)</a:t>
            </a:r>
          </a:p>
          <a:p>
            <a:r>
              <a:rPr lang="fr-FR" dirty="0" smtClean="0"/>
              <a:t>1 </a:t>
            </a:r>
            <a:r>
              <a:rPr lang="fr-FR" dirty="0" err="1" smtClean="0"/>
              <a:t>deliverable</a:t>
            </a:r>
            <a:r>
              <a:rPr lang="fr-FR" dirty="0" smtClean="0"/>
              <a:t> </a:t>
            </a:r>
            <a:r>
              <a:rPr lang="fr-FR" dirty="0" err="1" smtClean="0"/>
              <a:t>submitted</a:t>
            </a:r>
            <a:r>
              <a:rPr lang="fr-FR" dirty="0" smtClean="0"/>
              <a:t>: </a:t>
            </a:r>
            <a:r>
              <a:rPr lang="fr-FR" dirty="0" err="1" smtClean="0"/>
              <a:t>Technical</a:t>
            </a:r>
            <a:r>
              <a:rPr lang="fr-FR" dirty="0" smtClean="0"/>
              <a:t> report</a:t>
            </a:r>
          </a:p>
          <a:p>
            <a:r>
              <a:rPr lang="fr-FR" dirty="0" smtClean="0">
                <a:solidFill>
                  <a:srgbClr val="00B050"/>
                </a:solidFill>
              </a:rPr>
              <a:t>5th </a:t>
            </a:r>
            <a:r>
              <a:rPr lang="fr-FR" dirty="0" err="1" smtClean="0">
                <a:solidFill>
                  <a:srgbClr val="00B050"/>
                </a:solidFill>
              </a:rPr>
              <a:t>Topical</a:t>
            </a:r>
            <a:r>
              <a:rPr lang="fr-FR" dirty="0" smtClean="0">
                <a:solidFill>
                  <a:srgbClr val="00B050"/>
                </a:solidFill>
              </a:rPr>
              <a:t> meeting in York: </a:t>
            </a:r>
            <a:r>
              <a:rPr lang="fr-FR" dirty="0" err="1" smtClean="0">
                <a:solidFill>
                  <a:srgbClr val="00B050"/>
                </a:solidFill>
              </a:rPr>
              <a:t>Innovative</a:t>
            </a:r>
            <a:r>
              <a:rPr lang="fr-FR" dirty="0" smtClean="0">
                <a:solidFill>
                  <a:srgbClr val="00B050"/>
                </a:solidFill>
              </a:rPr>
              <a:t> instrumentation for EURISOL July 15-17, 2014 </a:t>
            </a:r>
            <a:r>
              <a:rPr lang="fr-FR" dirty="0" smtClean="0">
                <a:hlinkClick r:id="rId2"/>
              </a:rPr>
              <a:t>http://eurisol5.iopconfs.org/home</a:t>
            </a:r>
            <a:endParaRPr lang="fr-FR" dirty="0" smtClean="0"/>
          </a:p>
          <a:p>
            <a:r>
              <a:rPr lang="fr-FR" dirty="0" smtClean="0">
                <a:solidFill>
                  <a:srgbClr val="00B050"/>
                </a:solidFill>
              </a:rPr>
              <a:t>Joint </a:t>
            </a:r>
            <a:r>
              <a:rPr lang="fr-FR" dirty="0" err="1" smtClean="0">
                <a:solidFill>
                  <a:srgbClr val="00B050"/>
                </a:solidFill>
              </a:rPr>
              <a:t>Town</a:t>
            </a:r>
            <a:r>
              <a:rPr lang="fr-FR" dirty="0" smtClean="0">
                <a:solidFill>
                  <a:srgbClr val="00B050"/>
                </a:solidFill>
              </a:rPr>
              <a:t> Meeting </a:t>
            </a:r>
            <a:r>
              <a:rPr lang="fr-FR" dirty="0" err="1" smtClean="0">
                <a:solidFill>
                  <a:srgbClr val="00B050"/>
                </a:solidFill>
              </a:rPr>
              <a:t>with</a:t>
            </a:r>
            <a:r>
              <a:rPr lang="fr-FR" dirty="0" smtClean="0">
                <a:solidFill>
                  <a:srgbClr val="00B050"/>
                </a:solidFill>
              </a:rPr>
              <a:t> ECOS: Orsay </a:t>
            </a:r>
            <a:r>
              <a:rPr lang="fr-FR" dirty="0" err="1" smtClean="0">
                <a:solidFill>
                  <a:srgbClr val="00B050"/>
                </a:solidFill>
              </a:rPr>
              <a:t>Oct</a:t>
            </a:r>
            <a:r>
              <a:rPr lang="fr-FR" dirty="0" smtClean="0">
                <a:solidFill>
                  <a:srgbClr val="00B050"/>
                </a:solidFill>
              </a:rPr>
              <a:t> 28-31, 2014 (the EURISOL part </a:t>
            </a:r>
            <a:r>
              <a:rPr lang="fr-FR" dirty="0" err="1" smtClean="0">
                <a:solidFill>
                  <a:srgbClr val="00B050"/>
                </a:solidFill>
              </a:rPr>
              <a:t>is</a:t>
            </a:r>
            <a:r>
              <a:rPr lang="fr-FR" dirty="0" smtClean="0">
                <a:solidFill>
                  <a:srgbClr val="00B050"/>
                </a:solidFill>
              </a:rPr>
              <a:t> Oct. 30-31)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dirty="0" smtClean="0"/>
              <a:t>EURISOL-JRA in ENSAR2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47260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4 </a:t>
            </a:r>
            <a:r>
              <a:rPr lang="fr-FR" dirty="0" err="1" smtClean="0"/>
              <a:t>tasks</a:t>
            </a:r>
            <a:endParaRPr lang="fr-FR" dirty="0" smtClean="0"/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EBIB</a:t>
            </a:r>
            <a:r>
              <a:rPr lang="fr-FR" dirty="0" smtClean="0"/>
              <a:t>: </a:t>
            </a:r>
            <a:r>
              <a:rPr lang="fr-FR" dirty="0" err="1" smtClean="0"/>
              <a:t>Improving</a:t>
            </a:r>
            <a:r>
              <a:rPr lang="fr-FR" dirty="0" smtClean="0"/>
              <a:t> charge </a:t>
            </a:r>
            <a:r>
              <a:rPr lang="fr-FR" dirty="0" err="1" smtClean="0"/>
              <a:t>breeding</a:t>
            </a:r>
            <a:r>
              <a:rPr lang="fr-FR" dirty="0" smtClean="0"/>
              <a:t> and </a:t>
            </a:r>
            <a:r>
              <a:rPr lang="fr-FR" dirty="0" err="1" smtClean="0"/>
              <a:t>designing</a:t>
            </a:r>
            <a:r>
              <a:rPr lang="fr-FR" dirty="0" smtClean="0"/>
              <a:t> a future EBIS (</a:t>
            </a:r>
            <a:r>
              <a:rPr lang="fr-FR" dirty="0" err="1" smtClean="0"/>
              <a:t>led</a:t>
            </a:r>
            <a:r>
              <a:rPr lang="fr-FR" dirty="0" smtClean="0"/>
              <a:t> by CERN, F. Wenander)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BEAMLAB</a:t>
            </a:r>
            <a:r>
              <a:rPr lang="fr-FR" dirty="0" smtClean="0"/>
              <a:t>: ISOL </a:t>
            </a:r>
            <a:r>
              <a:rPr lang="fr-FR" dirty="0" err="1" smtClean="0"/>
              <a:t>targets</a:t>
            </a:r>
            <a:r>
              <a:rPr lang="fr-FR" dirty="0" smtClean="0"/>
              <a:t> and ion sources </a:t>
            </a:r>
            <a:r>
              <a:rPr lang="fr-FR" dirty="0" err="1" smtClean="0"/>
              <a:t>with</a:t>
            </a:r>
            <a:r>
              <a:rPr lang="fr-FR" dirty="0" smtClean="0"/>
              <a:t> focus on </a:t>
            </a:r>
            <a:r>
              <a:rPr lang="fr-FR" dirty="0" err="1" smtClean="0"/>
              <a:t>molecular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. (</a:t>
            </a:r>
            <a:r>
              <a:rPr lang="fr-FR" dirty="0" err="1" smtClean="0"/>
              <a:t>led</a:t>
            </a:r>
            <a:r>
              <a:rPr lang="fr-FR" dirty="0" smtClean="0"/>
              <a:t> by IPN Orsay, C. Lau)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CRIBE:</a:t>
            </a:r>
            <a:r>
              <a:rPr lang="fr-FR" dirty="0" smtClean="0"/>
              <a:t> </a:t>
            </a:r>
            <a:r>
              <a:rPr lang="fr-FR" dirty="0" err="1" smtClean="0"/>
              <a:t>Chart</a:t>
            </a:r>
            <a:r>
              <a:rPr lang="fr-FR" dirty="0" smtClean="0"/>
              <a:t> of ISOL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intensities</a:t>
            </a:r>
            <a:r>
              <a:rPr lang="fr-FR" dirty="0" smtClean="0"/>
              <a:t> in Europe (</a:t>
            </a:r>
            <a:r>
              <a:rPr lang="fr-FR" dirty="0" err="1" smtClean="0"/>
              <a:t>led</a:t>
            </a:r>
            <a:r>
              <a:rPr lang="fr-FR" dirty="0" smtClean="0"/>
              <a:t> by GANIL, M. Fadil)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STUC</a:t>
            </a:r>
            <a:r>
              <a:rPr lang="fr-FR" dirty="0" smtClean="0"/>
              <a:t>: </a:t>
            </a:r>
            <a:r>
              <a:rPr lang="fr-FR" dirty="0" err="1" smtClean="0"/>
              <a:t>networking</a:t>
            </a:r>
            <a:r>
              <a:rPr lang="fr-FR" dirty="0" smtClean="0"/>
              <a:t> and </a:t>
            </a:r>
            <a:r>
              <a:rPr lang="fr-FR" dirty="0" err="1" smtClean="0"/>
              <a:t>Town</a:t>
            </a:r>
            <a:r>
              <a:rPr lang="fr-FR" dirty="0" smtClean="0"/>
              <a:t> meeting </a:t>
            </a:r>
            <a:r>
              <a:rPr lang="fr-FR" dirty="0" err="1" smtClean="0"/>
              <a:t>organization</a:t>
            </a:r>
            <a:r>
              <a:rPr lang="fr-FR" dirty="0" smtClean="0"/>
              <a:t> (</a:t>
            </a:r>
            <a:r>
              <a:rPr lang="fr-FR" dirty="0" err="1" smtClean="0"/>
              <a:t>led</a:t>
            </a:r>
            <a:r>
              <a:rPr lang="fr-FR" dirty="0" smtClean="0"/>
              <a:t> by INFN, A. Bonaccorso)</a:t>
            </a:r>
          </a:p>
          <a:p>
            <a:r>
              <a:rPr lang="fr-FR" dirty="0" smtClean="0"/>
              <a:t>Total EU contribution: 670 KE ( 180 KE to CERN)</a:t>
            </a:r>
          </a:p>
          <a:p>
            <a:r>
              <a:rPr lang="fr-FR" dirty="0" err="1" smtClean="0"/>
              <a:t>Coordinated</a:t>
            </a:r>
            <a:r>
              <a:rPr lang="fr-FR" dirty="0" smtClean="0"/>
              <a:t> by Y.B.</a:t>
            </a:r>
          </a:p>
          <a:p>
            <a:r>
              <a:rPr lang="fr-FR" dirty="0" err="1" smtClean="0"/>
              <a:t>Submission</a:t>
            </a:r>
            <a:r>
              <a:rPr lang="fr-FR" dirty="0" smtClean="0"/>
              <a:t> of ENSAR2 in Sept. 2014.</a:t>
            </a:r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pPr lvl="1"/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0643" y="0"/>
            <a:ext cx="5360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EURISOL – Distributed Facility (DF)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542" y="475177"/>
            <a:ext cx="9005457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Y. Blumenfeld, M.J.G Borge, M. Lewitowicz, P. Van Duppen, A. Facco, A. Maj</a:t>
            </a:r>
            <a:endParaRPr lang="en-US" sz="28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Background</a:t>
            </a:r>
            <a:endParaRPr lang="en-US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2001-2005: EURISOL RTD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2005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-2009: EURISOL Design Study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2010: EURISOL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endorsed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by NuPECC as highest long term priority for low energy nuclear physics in Europe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Existing 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&amp; planned ISOL facilities in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Europe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GANIL-SPIRAL2, HIE-ISOLDE, SPES, ISOL@MYRHHA, ALTO,  JYFL , ECXYT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Eurisol collaboration :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ISOL-based RIB facilities, other labs, funding agencies, university groups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EURISOL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Office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EURISOL User group</a:t>
            </a:r>
            <a:endParaRPr lang="en-US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623888" lvl="1" indent="-166688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EURISOL MoU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signed by GANIL (France), CERN, COPIN-IFJ (Poland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 ,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SCK-CEN for Belgian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EURISOL Consortium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(BEC) 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+ INFN on the way) -&gt;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teering Committee</a:t>
            </a:r>
          </a:p>
          <a:p>
            <a:pPr marL="379413" lvl="1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EU support through ENSAR and ENSAR 2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EURISOL NA in ENSAR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EURISOL JRA in ENSAR 2</a:t>
            </a:r>
          </a:p>
        </p:txBody>
      </p:sp>
    </p:spTree>
    <p:extLst>
      <p:ext uri="{BB962C8B-B14F-4D97-AF65-F5344CB8AC3E}">
        <p14:creationId xmlns:p14="http://schemas.microsoft.com/office/powerpoint/2010/main" val="61454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661400" y="6497638"/>
            <a:ext cx="482600" cy="3603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MS PGothic" charset="0"/>
                <a:cs typeface="MS PGothic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MS PGothic" charset="0"/>
                <a:cs typeface="MS PGothic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omic Sans MS" charset="0"/>
                <a:ea typeface="MS PGothic" charset="0"/>
                <a:cs typeface="MS PGothic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MS PGothic" charset="0"/>
                <a:cs typeface="MS PGothic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MS PGothic" charset="0"/>
                <a:cs typeface="MS PGothic" charset="0"/>
              </a:defRPr>
            </a:lvl9pPr>
          </a:lstStyle>
          <a:p>
            <a:fld id="{9B57F439-A551-874D-BDC2-6F549E29595E}" type="slidenum">
              <a:rPr lang="en-GB" sz="1600">
                <a:latin typeface="Times New Roman" charset="0"/>
              </a:rPr>
              <a:pPr/>
              <a:t>5</a:t>
            </a:fld>
            <a:endParaRPr lang="en-GB" sz="1600">
              <a:latin typeface="Times New Roman" charset="0"/>
            </a:endParaRPr>
          </a:p>
        </p:txBody>
      </p:sp>
      <p:pic>
        <p:nvPicPr>
          <p:cNvPr id="18435" name="Image 8" descr="europe-political_small_bw.jpg"/>
          <p:cNvPicPr>
            <a:picLocks noChangeAspect="1"/>
          </p:cNvPicPr>
          <p:nvPr/>
        </p:nvPicPr>
        <p:blipFill>
          <a:blip r:embed="rId2" cstate="print">
            <a:lum bright="12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8" y="727075"/>
            <a:ext cx="4929187" cy="584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Bulle rectangulaire à coins arrondis 11"/>
          <p:cNvSpPr>
            <a:spLocks noChangeArrowheads="1"/>
          </p:cNvSpPr>
          <p:nvPr/>
        </p:nvSpPr>
        <p:spPr bwMode="auto">
          <a:xfrm>
            <a:off x="935898" y="4241602"/>
            <a:ext cx="957131" cy="170259"/>
          </a:xfrm>
          <a:prstGeom prst="wedgeRoundRectCallout">
            <a:avLst>
              <a:gd name="adj1" fmla="val 86042"/>
              <a:gd name="adj2" fmla="val 42370"/>
              <a:gd name="adj3" fmla="val 16667"/>
            </a:avLst>
          </a:prstGeom>
          <a:gradFill rotWithShape="1">
            <a:gsLst>
              <a:gs pos="0">
                <a:srgbClr val="D7E0FF"/>
              </a:gs>
              <a:gs pos="78999">
                <a:srgbClr val="A1B6FF"/>
              </a:gs>
              <a:gs pos="99001">
                <a:srgbClr val="FF0000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rgbClr val="0062FF"/>
            </a:solidFill>
            <a:miter lim="800000"/>
            <a:headEnd type="none" w="sm" len="sm"/>
            <a:tailEnd type="none" w="sm" len="sm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GB" sz="1000" dirty="0" smtClean="0">
                <a:latin typeface="Arial" charset="0"/>
                <a:ea typeface="ＭＳ Ｐゴシック" charset="0"/>
              </a:rPr>
              <a:t>GANIL/SPIRAL2</a:t>
            </a:r>
            <a:endParaRPr lang="en-GB" sz="1000" dirty="0">
              <a:latin typeface="Arial" charset="0"/>
              <a:ea typeface="ＭＳ Ｐゴシック" charset="0"/>
            </a:endParaRPr>
          </a:p>
        </p:txBody>
      </p:sp>
      <p:sp>
        <p:nvSpPr>
          <p:cNvPr id="18438" name="Bulle rectangulaire à coins arrondis 13"/>
          <p:cNvSpPr>
            <a:spLocks noChangeArrowheads="1"/>
          </p:cNvSpPr>
          <p:nvPr/>
        </p:nvSpPr>
        <p:spPr bwMode="auto">
          <a:xfrm>
            <a:off x="3061361" y="5289352"/>
            <a:ext cx="632093" cy="170259"/>
          </a:xfrm>
          <a:prstGeom prst="wedgeRoundRectCallout">
            <a:avLst>
              <a:gd name="adj1" fmla="val -44569"/>
              <a:gd name="adj2" fmla="val -167505"/>
              <a:gd name="adj3" fmla="val 16667"/>
            </a:avLst>
          </a:prstGeom>
          <a:gradFill rotWithShape="1">
            <a:gsLst>
              <a:gs pos="0">
                <a:srgbClr val="D7E0FF"/>
              </a:gs>
              <a:gs pos="64999">
                <a:srgbClr val="A1B6FF"/>
              </a:gs>
              <a:gs pos="100000">
                <a:srgbClr val="7898FF"/>
              </a:gs>
            </a:gsLst>
            <a:lin ang="5400000" scaled="1"/>
          </a:gradFill>
          <a:ln w="9525">
            <a:solidFill>
              <a:srgbClr val="0062FF"/>
            </a:solidFill>
            <a:miter lim="800000"/>
            <a:headEnd type="none" w="sm" len="sm"/>
            <a:tailEnd type="none" w="sm" len="sm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GB" sz="1000" dirty="0" smtClean="0">
                <a:latin typeface="Arial" charset="0"/>
                <a:ea typeface="ＭＳ Ｐゴシック" charset="0"/>
              </a:rPr>
              <a:t>LNL-SPES</a:t>
            </a:r>
            <a:endParaRPr lang="en-GB" sz="1000" dirty="0">
              <a:latin typeface="Arial" charset="0"/>
              <a:ea typeface="ＭＳ Ｐゴシック" charset="0"/>
            </a:endParaRPr>
          </a:p>
        </p:txBody>
      </p:sp>
      <p:sp>
        <p:nvSpPr>
          <p:cNvPr id="18440" name="Bulle rectangulaire à coins arrondis 15"/>
          <p:cNvSpPr>
            <a:spLocks noChangeArrowheads="1"/>
          </p:cNvSpPr>
          <p:nvPr/>
        </p:nvSpPr>
        <p:spPr bwMode="auto">
          <a:xfrm>
            <a:off x="4352925" y="1752923"/>
            <a:ext cx="1227187" cy="170259"/>
          </a:xfrm>
          <a:prstGeom prst="wedgeRoundRectCallout">
            <a:avLst>
              <a:gd name="adj1" fmla="val -64815"/>
              <a:gd name="adj2" fmla="val 109505"/>
              <a:gd name="adj3" fmla="val 16667"/>
            </a:avLst>
          </a:prstGeom>
          <a:gradFill rotWithShape="1">
            <a:gsLst>
              <a:gs pos="0">
                <a:srgbClr val="D7E0FF"/>
              </a:gs>
              <a:gs pos="64999">
                <a:srgbClr val="A1B6FF"/>
              </a:gs>
              <a:gs pos="100000">
                <a:srgbClr val="7898FF"/>
              </a:gs>
            </a:gsLst>
            <a:lin ang="5400000" scaled="1"/>
          </a:gradFill>
          <a:ln w="9525">
            <a:solidFill>
              <a:srgbClr val="0062FF"/>
            </a:solidFill>
            <a:miter lim="800000"/>
            <a:headEnd type="none" w="sm" len="sm"/>
            <a:tailEnd type="none" w="sm" len="sm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GB" sz="1000" dirty="0" smtClean="0">
                <a:latin typeface="Arial" charset="0"/>
                <a:ea typeface="ＭＳ Ｐゴシック" charset="0"/>
              </a:rPr>
              <a:t>JYFL</a:t>
            </a:r>
            <a:endParaRPr lang="en-GB" sz="1000" dirty="0">
              <a:latin typeface="Arial" charset="0"/>
              <a:ea typeface="ＭＳ Ｐゴシック" charset="0"/>
            </a:endParaRPr>
          </a:p>
        </p:txBody>
      </p:sp>
      <p:sp>
        <p:nvSpPr>
          <p:cNvPr id="18442" name="Bulle rectangulaire à coins arrondis 17"/>
          <p:cNvSpPr>
            <a:spLocks noChangeArrowheads="1"/>
          </p:cNvSpPr>
          <p:nvPr/>
        </p:nvSpPr>
        <p:spPr bwMode="auto">
          <a:xfrm>
            <a:off x="2151063" y="5106988"/>
            <a:ext cx="885825" cy="169862"/>
          </a:xfrm>
          <a:prstGeom prst="wedgeRoundRectCallout">
            <a:avLst>
              <a:gd name="adj1" fmla="val -9181"/>
              <a:gd name="adj2" fmla="val -131042"/>
              <a:gd name="adj3" fmla="val 16667"/>
            </a:avLst>
          </a:prstGeom>
          <a:gradFill rotWithShape="1">
            <a:gsLst>
              <a:gs pos="0">
                <a:srgbClr val="D7E0FF"/>
              </a:gs>
              <a:gs pos="64999">
                <a:srgbClr val="A1B6FF"/>
              </a:gs>
              <a:gs pos="100000">
                <a:srgbClr val="7898FF"/>
              </a:gs>
            </a:gsLst>
            <a:lin ang="5400000" scaled="1"/>
          </a:gradFill>
          <a:ln w="9525">
            <a:solidFill>
              <a:srgbClr val="0062FF"/>
            </a:solidFill>
            <a:miter lim="800000"/>
            <a:headEnd type="none" w="sm" len="sm"/>
            <a:tailEnd type="none" w="sm" len="sm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GB" sz="1000">
                <a:latin typeface="Arial" charset="0"/>
                <a:ea typeface="ＭＳ Ｐゴシック" charset="0"/>
              </a:rPr>
              <a:t>CERN-ISOLDE</a:t>
            </a:r>
          </a:p>
        </p:txBody>
      </p:sp>
      <p:sp>
        <p:nvSpPr>
          <p:cNvPr id="18443" name="Bulle rectangulaire à coins arrondis 18"/>
          <p:cNvSpPr>
            <a:spLocks noChangeArrowheads="1"/>
          </p:cNvSpPr>
          <p:nvPr/>
        </p:nvSpPr>
        <p:spPr bwMode="auto">
          <a:xfrm>
            <a:off x="1631950" y="4592638"/>
            <a:ext cx="742950" cy="169862"/>
          </a:xfrm>
          <a:prstGeom prst="wedgeRoundRectCallout">
            <a:avLst>
              <a:gd name="adj1" fmla="val 13028"/>
              <a:gd name="adj2" fmla="val -82556"/>
              <a:gd name="adj3" fmla="val 16667"/>
            </a:avLst>
          </a:prstGeom>
          <a:gradFill rotWithShape="1">
            <a:gsLst>
              <a:gs pos="0">
                <a:srgbClr val="D7E0FF"/>
              </a:gs>
              <a:gs pos="64999">
                <a:srgbClr val="A1B6FF"/>
              </a:gs>
              <a:gs pos="100000">
                <a:srgbClr val="7898FF"/>
              </a:gs>
            </a:gsLst>
            <a:lin ang="5400000" scaled="1"/>
          </a:gradFill>
          <a:ln w="9525">
            <a:solidFill>
              <a:srgbClr val="0062FF"/>
            </a:solidFill>
            <a:miter lim="800000"/>
            <a:headEnd type="none" w="sm" len="sm"/>
            <a:tailEnd type="none" w="sm" len="sm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GB" sz="1000">
                <a:latin typeface="Arial" charset="0"/>
                <a:ea typeface="ＭＳ Ｐゴシック" charset="0"/>
              </a:rPr>
              <a:t>ALTO-CNRS</a:t>
            </a:r>
          </a:p>
        </p:txBody>
      </p:sp>
      <p:sp>
        <p:nvSpPr>
          <p:cNvPr id="18446" name="Bulle rectangulaire à coins arrondis 22"/>
          <p:cNvSpPr>
            <a:spLocks noChangeArrowheads="1"/>
          </p:cNvSpPr>
          <p:nvPr/>
        </p:nvSpPr>
        <p:spPr bwMode="auto">
          <a:xfrm>
            <a:off x="1587528" y="3962995"/>
            <a:ext cx="1074688" cy="170259"/>
          </a:xfrm>
          <a:prstGeom prst="wedgeRoundRectCallout">
            <a:avLst>
              <a:gd name="adj1" fmla="val 13581"/>
              <a:gd name="adj2" fmla="val 61132"/>
              <a:gd name="adj3" fmla="val 16667"/>
            </a:avLst>
          </a:prstGeom>
          <a:gradFill rotWithShape="1">
            <a:gsLst>
              <a:gs pos="0">
                <a:srgbClr val="CCFFCC"/>
              </a:gs>
              <a:gs pos="64999">
                <a:srgbClr val="33CC33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rgbClr val="0062FF"/>
            </a:solidFill>
            <a:miter lim="800000"/>
            <a:headEnd type="none" w="sm" len="sm"/>
            <a:tailEnd type="none" w="sm" len="sm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GB" sz="1000" dirty="0" smtClean="0">
                <a:latin typeface="Arial" charset="0"/>
                <a:ea typeface="ＭＳ Ｐゴシック" charset="0"/>
              </a:rPr>
              <a:t>ISOLA@MYRRHA</a:t>
            </a:r>
            <a:endParaRPr lang="en-GB" sz="1000" dirty="0">
              <a:latin typeface="Arial" charset="0"/>
              <a:ea typeface="ＭＳ Ｐゴシック" charset="0"/>
            </a:endParaRPr>
          </a:p>
        </p:txBody>
      </p:sp>
      <p:sp>
        <p:nvSpPr>
          <p:cNvPr id="47" name="ZoneTexte 46"/>
          <p:cNvSpPr txBox="1">
            <a:spLocks noChangeArrowheads="1"/>
          </p:cNvSpPr>
          <p:nvPr/>
        </p:nvSpPr>
        <p:spPr bwMode="auto">
          <a:xfrm>
            <a:off x="5589060" y="3135885"/>
            <a:ext cx="3307414" cy="830997"/>
          </a:xfrm>
          <a:prstGeom prst="rect">
            <a:avLst/>
          </a:prstGeom>
          <a:gradFill rotWithShape="1">
            <a:gsLst>
              <a:gs pos="0">
                <a:srgbClr val="D7E0FF"/>
              </a:gs>
              <a:gs pos="64999">
                <a:srgbClr val="A1B6FF"/>
              </a:gs>
              <a:gs pos="100000">
                <a:srgbClr val="7898FF"/>
              </a:gs>
            </a:gsLst>
            <a:lin ang="5400000" scaled="1"/>
          </a:gradFill>
          <a:ln w="9525">
            <a:solidFill>
              <a:srgbClr val="0062FF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 dirty="0">
                <a:latin typeface="Arial"/>
                <a:cs typeface="Arial"/>
              </a:rPr>
              <a:t>6</a:t>
            </a:r>
            <a:r>
              <a:rPr lang="en-GB" sz="2400" b="1" dirty="0" smtClean="0">
                <a:latin typeface="Arial"/>
                <a:ea typeface="+mn-ea"/>
                <a:cs typeface="Arial"/>
              </a:rPr>
              <a:t> </a:t>
            </a:r>
            <a:r>
              <a:rPr lang="en-GB" sz="2400" dirty="0" smtClean="0">
                <a:solidFill>
                  <a:schemeClr val="dk1"/>
                </a:solidFill>
                <a:latin typeface="Arial"/>
                <a:ea typeface="+mn-ea"/>
                <a:cs typeface="Arial"/>
              </a:rPr>
              <a:t>European RIB ISOL Facilities</a:t>
            </a:r>
            <a:endParaRPr lang="en-GB" sz="2400" dirty="0">
              <a:solidFill>
                <a:schemeClr val="dk1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40" name="TextBox 1"/>
          <p:cNvSpPr txBox="1"/>
          <p:nvPr/>
        </p:nvSpPr>
        <p:spPr>
          <a:xfrm>
            <a:off x="2783244" y="55409"/>
            <a:ext cx="4265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EURISOL – Distributed Facility (DF) </a:t>
            </a:r>
          </a:p>
        </p:txBody>
      </p:sp>
    </p:spTree>
    <p:extLst>
      <p:ext uri="{BB962C8B-B14F-4D97-AF65-F5344CB8AC3E}">
        <p14:creationId xmlns:p14="http://schemas.microsoft.com/office/powerpoint/2010/main" val="184573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3244" y="55409"/>
            <a:ext cx="4265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EURISOL – Distributed Facility (DF)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23787"/>
            <a:ext cx="91439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Goals: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Current ISOL-based projects and physics supported, optimized and coordinated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EURISOL as a single site facility as a long term goal</a:t>
            </a:r>
          </a:p>
          <a:p>
            <a:pPr lvl="1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Eurisol on the ESFRI list?: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EU funding and trigger local funding</a:t>
            </a:r>
          </a:p>
          <a:p>
            <a:pPr marL="446088"/>
            <a:r>
              <a:rPr lang="en-US" sz="2000" dirty="0" smtClean="0">
                <a:latin typeface="Arial" pitchFamily="34" charset="0"/>
                <a:cs typeface="Arial" pitchFamily="34" charset="0"/>
              </a:rPr>
              <a:t>Note: FAIR and SPIRAL2 moved to the implementation phase and are no longer on the ESFRI list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Eurisol as a Distributed Facility :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269875"/>
            <a:r>
              <a:rPr lang="en-US" sz="2000" dirty="0" smtClean="0">
                <a:latin typeface="Arial" pitchFamily="34" charset="0"/>
                <a:cs typeface="Arial" pitchFamily="34" charset="0"/>
              </a:rPr>
              <a:t>	Upgrade of the major ISOL facilities</a:t>
            </a:r>
          </a:p>
          <a:p>
            <a:pPr marL="269875"/>
            <a:r>
              <a:rPr lang="en-US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Physics, R&amp;D on RIB production, Instrumentation towards EURISOL</a:t>
            </a:r>
          </a:p>
          <a:p>
            <a:pPr marL="892175" indent="-62230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To be defined: </a:t>
            </a:r>
          </a:p>
          <a:p>
            <a:pPr marL="788988" indent="-342900">
              <a:buFont typeface="Arial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Members</a:t>
            </a:r>
          </a:p>
          <a:p>
            <a:pPr marL="1162050"/>
            <a:r>
              <a:rPr lang="en-US" sz="2000" dirty="0" smtClean="0">
                <a:latin typeface="Arial" pitchFamily="34" charset="0"/>
                <a:cs typeface="Arial" pitchFamily="34" charset="0"/>
              </a:rPr>
              <a:t>Initially: GANIL-SPIRAL2, HIE-ISOLDE and SPES ?</a:t>
            </a:r>
          </a:p>
          <a:p>
            <a:pPr marL="1162050"/>
            <a:r>
              <a:rPr lang="en-US" sz="2000" dirty="0" smtClean="0">
                <a:latin typeface="Arial" pitchFamily="34" charset="0"/>
                <a:cs typeface="Arial" pitchFamily="34" charset="0"/>
              </a:rPr>
              <a:t>Other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potential candidates: ISOL@MYRHHA?</a:t>
            </a:r>
          </a:p>
          <a:p>
            <a:pPr marL="1162050"/>
            <a:r>
              <a:rPr lang="en-US" sz="2000" dirty="0">
                <a:latin typeface="Arial" pitchFamily="34" charset="0"/>
                <a:cs typeface="Arial" pitchFamily="34" charset="0"/>
              </a:rPr>
              <a:t>Smaller scale ISOL facilities; ALTO,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JYFL?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612775" indent="-342900">
              <a:buFont typeface="Arial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Legal structure, coordination, responsibilities, etc. ?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4578" y="6322666"/>
            <a:ext cx="7224854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Arial" pitchFamily="34" charset="0"/>
                <a:cs typeface="Arial" pitchFamily="34" charset="0"/>
              </a:rPr>
              <a:t>More detailed presentation at the next NuPECC meeting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453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EURISOL Initiatives</vt:lpstr>
      <vt:lpstr>EURISOL-NET in ENSAR</vt:lpstr>
      <vt:lpstr>EURISOL-JRA in ENSAR2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EURISOL News</dc:title>
  <dc:creator>yorick</dc:creator>
  <cp:lastModifiedBy>Jenny Weterings</cp:lastModifiedBy>
  <cp:revision>3</cp:revision>
  <dcterms:created xsi:type="dcterms:W3CDTF">2014-06-23T12:58:40Z</dcterms:created>
  <dcterms:modified xsi:type="dcterms:W3CDTF">2014-06-24T06:44:06Z</dcterms:modified>
</cp:coreProperties>
</file>