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6" r:id="rId2"/>
    <p:sldId id="292" r:id="rId3"/>
    <p:sldId id="295" r:id="rId4"/>
    <p:sldId id="293" r:id="rId5"/>
    <p:sldId id="305" r:id="rId6"/>
    <p:sldId id="319" r:id="rId7"/>
    <p:sldId id="325" r:id="rId8"/>
    <p:sldId id="330" r:id="rId9"/>
    <p:sldId id="300" r:id="rId10"/>
    <p:sldId id="284" r:id="rId11"/>
    <p:sldId id="327" r:id="rId12"/>
    <p:sldId id="331" r:id="rId13"/>
    <p:sldId id="332" r:id="rId14"/>
    <p:sldId id="329" r:id="rId15"/>
    <p:sldId id="333" r:id="rId16"/>
    <p:sldId id="32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348C"/>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522" autoAdjust="0"/>
  </p:normalViewPr>
  <p:slideViewPr>
    <p:cSldViewPr>
      <p:cViewPr>
        <p:scale>
          <a:sx n="100" d="100"/>
          <a:sy n="100" d="100"/>
        </p:scale>
        <p:origin x="-1192"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gb:Library:Containers:com.apple.mail:Data:Library:Mail%20Downloads:300DEEDD-2138-4F94-8651-B4D5FF59F0DC:Beneficiaries-country%2023-06-201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mgb:Desktop:CERN-ISOLDE:accounts:Col-131900:T131900%20Expenditure%20Transactions2013-PIE.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dPt>
            <c:idx val="1"/>
            <c:bubble3D val="0"/>
            <c:spPr>
              <a:solidFill>
                <a:srgbClr val="800000"/>
              </a:solidFill>
            </c:spPr>
          </c:dPt>
          <c:dPt>
            <c:idx val="2"/>
            <c:bubble3D val="0"/>
            <c:spPr>
              <a:solidFill>
                <a:schemeClr val="accent1">
                  <a:lumMod val="40000"/>
                  <a:lumOff val="60000"/>
                </a:schemeClr>
              </a:solidFill>
            </c:spPr>
          </c:dPt>
          <c:dPt>
            <c:idx val="3"/>
            <c:bubble3D val="0"/>
            <c:spPr>
              <a:solidFill>
                <a:srgbClr val="CCFFCC"/>
              </a:solidFill>
            </c:spPr>
          </c:dPt>
          <c:dPt>
            <c:idx val="4"/>
            <c:bubble3D val="0"/>
            <c:spPr>
              <a:solidFill>
                <a:srgbClr val="FF0000"/>
              </a:solidFill>
            </c:spPr>
          </c:dPt>
          <c:dPt>
            <c:idx val="5"/>
            <c:bubble3D val="0"/>
            <c:spPr>
              <a:solidFill>
                <a:schemeClr val="accent5"/>
              </a:solidFill>
            </c:spPr>
          </c:dPt>
          <c:dPt>
            <c:idx val="8"/>
            <c:bubble3D val="0"/>
            <c:spPr>
              <a:solidFill>
                <a:srgbClr val="FFFF00"/>
              </a:solidFill>
            </c:spPr>
          </c:dPt>
          <c:dPt>
            <c:idx val="9"/>
            <c:bubble3D val="0"/>
            <c:spPr>
              <a:solidFill>
                <a:schemeClr val="accent5">
                  <a:lumMod val="50000"/>
                </a:schemeClr>
              </a:solidFill>
            </c:spPr>
          </c:dPt>
          <c:dPt>
            <c:idx val="10"/>
            <c:bubble3D val="0"/>
            <c:spPr>
              <a:solidFill>
                <a:srgbClr val="0000FF"/>
              </a:solidFill>
            </c:spPr>
          </c:dPt>
          <c:dPt>
            <c:idx val="12"/>
            <c:bubble3D val="0"/>
            <c:spPr>
              <a:solidFill>
                <a:srgbClr val="FF6600"/>
              </a:solidFill>
            </c:spPr>
          </c:dPt>
          <c:dPt>
            <c:idx val="14"/>
            <c:bubble3D val="0"/>
            <c:spPr>
              <a:solidFill>
                <a:schemeClr val="accent3"/>
              </a:solidFill>
            </c:spPr>
          </c:dPt>
          <c:dLbls>
            <c:dLbl>
              <c:idx val="9"/>
              <c:layout>
                <c:manualLayout>
                  <c:x val="0.0326160361373242"/>
                  <c:y val="0.00655114990269604"/>
                </c:manualLayout>
              </c:layout>
              <c:showLegendKey val="0"/>
              <c:showVal val="0"/>
              <c:showCatName val="1"/>
              <c:showSerName val="0"/>
              <c:showPercent val="1"/>
              <c:showBubbleSize val="0"/>
            </c:dLbl>
            <c:dLbl>
              <c:idx val="10"/>
              <c:layout>
                <c:manualLayout>
                  <c:x val="-0.114417221798447"/>
                  <c:y val="0.0320324423017326"/>
                </c:manualLayout>
              </c:layout>
              <c:tx>
                <c:rich>
                  <a:bodyPr/>
                  <a:lstStyle/>
                  <a:p>
                    <a:r>
                      <a:rPr lang="en-US" dirty="0">
                        <a:solidFill>
                          <a:srgbClr val="FFFF00"/>
                        </a:solidFill>
                      </a:rPr>
                      <a:t>Poland
5%</a:t>
                    </a:r>
                  </a:p>
                </c:rich>
              </c:tx>
              <c:showLegendKey val="0"/>
              <c:showVal val="0"/>
              <c:showCatName val="1"/>
              <c:showSerName val="0"/>
              <c:showPercent val="1"/>
              <c:showBubbleSize val="0"/>
            </c:dLbl>
            <c:dLbl>
              <c:idx val="11"/>
              <c:layout>
                <c:manualLayout>
                  <c:x val="-0.0666283820730037"/>
                  <c:y val="0.0193911202848806"/>
                </c:manualLayout>
              </c:layout>
              <c:showLegendKey val="0"/>
              <c:showVal val="0"/>
              <c:showCatName val="1"/>
              <c:showSerName val="0"/>
              <c:showPercent val="1"/>
              <c:showBubbleSize val="0"/>
            </c:dLbl>
            <c:dLbl>
              <c:idx val="12"/>
              <c:layout>
                <c:manualLayout>
                  <c:x val="-0.0611411787983216"/>
                  <c:y val="-0.119061826038461"/>
                </c:manualLayout>
              </c:layout>
              <c:showLegendKey val="0"/>
              <c:showVal val="0"/>
              <c:showCatName val="1"/>
              <c:showSerName val="0"/>
              <c:showPercent val="1"/>
              <c:showBubbleSize val="0"/>
            </c:dLbl>
            <c:spPr>
              <a:noFill/>
            </c:spPr>
            <c:showLegendKey val="0"/>
            <c:showVal val="0"/>
            <c:showCatName val="1"/>
            <c:showSerName val="0"/>
            <c:showPercent val="1"/>
            <c:showBubbleSize val="0"/>
            <c:showLeaderLines val="1"/>
          </c:dLbls>
          <c:cat>
            <c:strRef>
              <c:f>Feuil3!$A$1:$A$17</c:f>
              <c:strCache>
                <c:ptCount val="17"/>
                <c:pt idx="0">
                  <c:v>Austria</c:v>
                </c:pt>
                <c:pt idx="1">
                  <c:v>Belgium</c:v>
                </c:pt>
                <c:pt idx="2">
                  <c:v>CERN</c:v>
                </c:pt>
                <c:pt idx="3">
                  <c:v>Finland</c:v>
                </c:pt>
                <c:pt idx="4">
                  <c:v>France</c:v>
                </c:pt>
                <c:pt idx="5">
                  <c:v>Germany</c:v>
                </c:pt>
                <c:pt idx="6">
                  <c:v>Greece</c:v>
                </c:pt>
                <c:pt idx="7">
                  <c:v>Hungary</c:v>
                </c:pt>
                <c:pt idx="8">
                  <c:v>Italy</c:v>
                </c:pt>
                <c:pt idx="9">
                  <c:v>Netherlands</c:v>
                </c:pt>
                <c:pt idx="10">
                  <c:v>Poland</c:v>
                </c:pt>
                <c:pt idx="11">
                  <c:v>Portugal</c:v>
                </c:pt>
                <c:pt idx="12">
                  <c:v>Romania</c:v>
                </c:pt>
                <c:pt idx="13">
                  <c:v>Serbia</c:v>
                </c:pt>
                <c:pt idx="14">
                  <c:v>Spain</c:v>
                </c:pt>
                <c:pt idx="15">
                  <c:v>Sweden</c:v>
                </c:pt>
                <c:pt idx="16">
                  <c:v>UK</c:v>
                </c:pt>
              </c:strCache>
            </c:strRef>
          </c:cat>
          <c:val>
            <c:numRef>
              <c:f>Feuil3!$B$1:$B$17</c:f>
              <c:numCache>
                <c:formatCode>General</c:formatCode>
                <c:ptCount val="17"/>
                <c:pt idx="0">
                  <c:v>32500.0</c:v>
                </c:pt>
                <c:pt idx="1">
                  <c:v>245375.0</c:v>
                </c:pt>
                <c:pt idx="2">
                  <c:v>978250.0</c:v>
                </c:pt>
                <c:pt idx="3">
                  <c:v>730375.0</c:v>
                </c:pt>
                <c:pt idx="4">
                  <c:v>2.78525E6</c:v>
                </c:pt>
                <c:pt idx="5">
                  <c:v>931687.5</c:v>
                </c:pt>
                <c:pt idx="6">
                  <c:v>60000.0</c:v>
                </c:pt>
                <c:pt idx="7">
                  <c:v>15625.0</c:v>
                </c:pt>
                <c:pt idx="8" formatCode="#,##0">
                  <c:v>1.503205E6</c:v>
                </c:pt>
                <c:pt idx="9">
                  <c:v>471500.0</c:v>
                </c:pt>
                <c:pt idx="10">
                  <c:v>441834.0</c:v>
                </c:pt>
                <c:pt idx="11">
                  <c:v>43875.0</c:v>
                </c:pt>
                <c:pt idx="12">
                  <c:v>148000.0</c:v>
                </c:pt>
                <c:pt idx="13">
                  <c:v>7500.0</c:v>
                </c:pt>
                <c:pt idx="14">
                  <c:v>555375.0</c:v>
                </c:pt>
                <c:pt idx="15">
                  <c:v>32500.0</c:v>
                </c:pt>
                <c:pt idx="16">
                  <c:v>217500.0</c:v>
                </c:pt>
              </c:numCache>
            </c:numRef>
          </c:val>
        </c:ser>
        <c:dLbls>
          <c:showLegendKey val="0"/>
          <c:showVal val="0"/>
          <c:showCatName val="1"/>
          <c:showSerName val="0"/>
          <c:showPercent val="1"/>
          <c:showBubbleSize val="0"/>
          <c:showLeaderLines val="1"/>
        </c:dLbls>
      </c:pie3DChart>
    </c:plotArea>
    <c:plotVisOnly val="1"/>
    <c:dispBlanksAs val="gap"/>
    <c:showDLblsOverMax val="0"/>
  </c:chart>
  <c:txPr>
    <a:bodyPr/>
    <a:lstStyle/>
    <a:p>
      <a:pPr>
        <a:defRPr sz="1800"/>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0"/>
      <c:rAngAx val="0"/>
      <c:perspective val="0"/>
    </c:view3D>
    <c:floor>
      <c:thickness val="0"/>
    </c:floor>
    <c:sideWall>
      <c:thickness val="0"/>
    </c:sideWall>
    <c:backWall>
      <c:thickness val="0"/>
    </c:backWall>
    <c:plotArea>
      <c:layout>
        <c:manualLayout>
          <c:layoutTarget val="inner"/>
          <c:xMode val="edge"/>
          <c:yMode val="edge"/>
          <c:x val="0.0"/>
          <c:y val="0.209906628732073"/>
          <c:w val="0.780567513131393"/>
          <c:h val="0.591306581877376"/>
        </c:manualLayout>
      </c:layout>
      <c:pie3DChart>
        <c:varyColors val="1"/>
        <c:ser>
          <c:idx val="0"/>
          <c:order val="0"/>
          <c:spPr>
            <a:solidFill>
              <a:srgbClr val="8080FF"/>
            </a:solidFill>
            <a:ln w="12700">
              <a:solidFill>
                <a:srgbClr val="000000"/>
              </a:solidFill>
              <a:prstDash val="solid"/>
            </a:ln>
          </c:spPr>
          <c:explosion val="25"/>
          <c:dPt>
            <c:idx val="0"/>
            <c:bubble3D val="0"/>
            <c:spPr>
              <a:solidFill>
                <a:srgbClr val="1FB714"/>
              </a:solidFill>
              <a:ln w="12700">
                <a:solidFill>
                  <a:srgbClr val="000000"/>
                </a:solidFill>
                <a:prstDash val="solid"/>
              </a:ln>
            </c:spPr>
          </c:dPt>
          <c:dPt>
            <c:idx val="1"/>
            <c:bubble3D val="0"/>
            <c:spPr>
              <a:solidFill>
                <a:srgbClr val="663300"/>
              </a:solidFill>
              <a:ln w="12700">
                <a:solidFill>
                  <a:srgbClr val="000000"/>
                </a:solidFill>
                <a:prstDash val="solid"/>
              </a:ln>
            </c:spPr>
          </c:dPt>
          <c:dPt>
            <c:idx val="2"/>
            <c:bubble3D val="0"/>
            <c:spPr>
              <a:solidFill>
                <a:srgbClr val="FFFF00"/>
              </a:solidFill>
              <a:ln w="12700">
                <a:solidFill>
                  <a:srgbClr val="000000"/>
                </a:solidFill>
                <a:prstDash val="solid"/>
              </a:ln>
            </c:spPr>
          </c:dPt>
          <c:dPt>
            <c:idx val="3"/>
            <c:bubble3D val="0"/>
            <c:spPr>
              <a:solidFill>
                <a:srgbClr val="00FFFF"/>
              </a:solidFill>
              <a:ln w="12700">
                <a:solidFill>
                  <a:srgbClr val="000000"/>
                </a:solidFill>
                <a:prstDash val="solid"/>
              </a:ln>
            </c:spPr>
          </c:dPt>
          <c:dPt>
            <c:idx val="4"/>
            <c:bubble3D val="0"/>
            <c:spPr>
              <a:solidFill>
                <a:srgbClr val="600080"/>
              </a:solidFill>
              <a:ln w="12700">
                <a:solidFill>
                  <a:srgbClr val="000000"/>
                </a:solidFill>
                <a:prstDash val="solid"/>
              </a:ln>
            </c:spPr>
          </c:dPt>
          <c:dPt>
            <c:idx val="5"/>
            <c:bubble3D val="0"/>
            <c:spPr>
              <a:solidFill>
                <a:srgbClr val="DD0806"/>
              </a:solidFill>
              <a:ln w="12700">
                <a:solidFill>
                  <a:srgbClr val="000000"/>
                </a:solidFill>
                <a:prstDash val="solid"/>
              </a:ln>
            </c:spPr>
          </c:dPt>
          <c:dPt>
            <c:idx val="6"/>
            <c:bubble3D val="0"/>
            <c:spPr>
              <a:solidFill>
                <a:srgbClr val="0080C0"/>
              </a:solidFill>
              <a:ln w="12700">
                <a:solidFill>
                  <a:srgbClr val="000000"/>
                </a:solidFill>
                <a:prstDash val="solid"/>
              </a:ln>
            </c:spPr>
          </c:dPt>
          <c:dPt>
            <c:idx val="7"/>
            <c:bubble3D val="0"/>
            <c:spPr>
              <a:solidFill>
                <a:srgbClr val="C0C0FF"/>
              </a:solidFill>
              <a:ln w="12700">
                <a:solidFill>
                  <a:srgbClr val="000000"/>
                </a:solidFill>
                <a:prstDash val="solid"/>
              </a:ln>
            </c:spPr>
          </c:dPt>
          <c:dPt>
            <c:idx val="8"/>
            <c:bubble3D val="0"/>
            <c:spPr>
              <a:solidFill>
                <a:srgbClr val="000090"/>
              </a:solidFill>
              <a:ln w="12700">
                <a:solidFill>
                  <a:srgbClr val="000000"/>
                </a:solidFill>
                <a:prstDash val="solid"/>
              </a:ln>
            </c:spPr>
          </c:dPt>
          <c:dPt>
            <c:idx val="9"/>
            <c:bubble3D val="0"/>
            <c:spPr>
              <a:solidFill>
                <a:srgbClr val="FF00FF"/>
              </a:solidFill>
              <a:ln w="12700">
                <a:solidFill>
                  <a:srgbClr val="000000"/>
                </a:solidFill>
                <a:prstDash val="solid"/>
              </a:ln>
            </c:spPr>
          </c:dPt>
          <c:cat>
            <c:strRef>
              <c:f>Sheet2!$A$1:$A$10</c:f>
              <c:strCache>
                <c:ptCount val="10"/>
                <c:pt idx="0">
                  <c:v>SOLID STATE PHYSICS</c:v>
                </c:pt>
                <c:pt idx="1">
                  <c:v>DATA ACQUISITION</c:v>
                </c:pt>
                <c:pt idx="2">
                  <c:v>REX_ISOLDE</c:v>
                </c:pt>
                <c:pt idx="3">
                  <c:v>ION SOURCE AND TARGET DEVELOPMENT</c:v>
                </c:pt>
                <c:pt idx="4">
                  <c:v>MANPOWER</c:v>
                </c:pt>
                <c:pt idx="5">
                  <c:v>ADMINISTRATION / MEETINGS</c:v>
                </c:pt>
                <c:pt idx="6">
                  <c:v>CONSUMABLES</c:v>
                </c:pt>
                <c:pt idx="7">
                  <c:v>HIE-ISOLDE</c:v>
                </c:pt>
                <c:pt idx="8">
                  <c:v>INFRASTRUCTURE</c:v>
                </c:pt>
                <c:pt idx="9">
                  <c:v>CONFERENCES</c:v>
                </c:pt>
              </c:strCache>
            </c:strRef>
          </c:cat>
          <c:val>
            <c:numRef>
              <c:f>Sheet2!$B$1:$B$10</c:f>
              <c:numCache>
                <c:formatCode>General</c:formatCode>
                <c:ptCount val="10"/>
                <c:pt idx="0">
                  <c:v>0.0</c:v>
                </c:pt>
                <c:pt idx="1">
                  <c:v>0.0</c:v>
                </c:pt>
                <c:pt idx="2">
                  <c:v>22207.48</c:v>
                </c:pt>
                <c:pt idx="3">
                  <c:v>775.0</c:v>
                </c:pt>
                <c:pt idx="4">
                  <c:v>84761.69</c:v>
                </c:pt>
                <c:pt idx="5">
                  <c:v>74546.3</c:v>
                </c:pt>
                <c:pt idx="6">
                  <c:v>7220.3</c:v>
                </c:pt>
                <c:pt idx="7">
                  <c:v>0.0</c:v>
                </c:pt>
                <c:pt idx="8">
                  <c:v>28179.13</c:v>
                </c:pt>
                <c:pt idx="9">
                  <c:v>-233.0900000000001</c:v>
                </c:pt>
              </c:numCache>
            </c:numRef>
          </c:val>
        </c:ser>
        <c:dLbls>
          <c:showLegendKey val="0"/>
          <c:showVal val="0"/>
          <c:showCatName val="0"/>
          <c:showSerName val="0"/>
          <c:showPercent val="0"/>
          <c:showBubbleSize val="0"/>
          <c:showLeaderLines val="1"/>
        </c:dLbls>
      </c:pie3DChart>
      <c:spPr>
        <a:noFill/>
        <a:ln w="25400">
          <a:noFill/>
        </a:ln>
      </c:spPr>
    </c:plotArea>
    <c:legend>
      <c:legendPos val="r"/>
      <c:layout>
        <c:manualLayout>
          <c:xMode val="edge"/>
          <c:yMode val="edge"/>
          <c:x val="0.678647685457851"/>
          <c:y val="0.0455302671683822"/>
          <c:w val="0.320474777448071"/>
          <c:h val="0.799225206861073"/>
        </c:manualLayout>
      </c:layout>
      <c:overlay val="0"/>
      <c:spPr>
        <a:solidFill>
          <a:srgbClr val="FFFFFF"/>
        </a:solidFill>
        <a:ln w="3175">
          <a:solidFill>
            <a:srgbClr val="000000"/>
          </a:solidFill>
          <a:prstDash val="solid"/>
        </a:ln>
      </c:spPr>
      <c:txPr>
        <a:bodyPr/>
        <a:lstStyle/>
        <a:p>
          <a:pPr>
            <a:defRPr sz="925" b="1" i="0" u="none" strike="noStrike" baseline="0">
              <a:solidFill>
                <a:srgbClr val="000000"/>
              </a:solidFill>
              <a:latin typeface="Arial"/>
              <a:ea typeface="Arial"/>
              <a:cs typeface="Arial"/>
            </a:defRPr>
          </a:pPr>
          <a:endParaRPr lang="es-ES"/>
        </a:p>
      </c:txPr>
    </c:legend>
    <c:plotVisOnly val="1"/>
    <c:dispBlanksAs val="zero"/>
    <c:showDLblsOverMax val="0"/>
  </c:chart>
  <c:spPr>
    <a:noFill/>
    <a:ln w="9525">
      <a:noFill/>
    </a:ln>
  </c:spPr>
  <c:txPr>
    <a:bodyPr/>
    <a:lstStyle/>
    <a:p>
      <a:pPr>
        <a:defRPr sz="1000" b="0" i="0" u="none" strike="noStrike" baseline="0">
          <a:solidFill>
            <a:srgbClr val="000000"/>
          </a:solidFill>
          <a:latin typeface="Arial"/>
          <a:ea typeface="Arial"/>
          <a:cs typeface="Arial"/>
        </a:defRPr>
      </a:pPr>
      <a:endParaRPr lang="es-E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24/06/14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‹Nr.›</a:t>
            </a:fld>
            <a:endParaRPr lang="en-US"/>
          </a:p>
        </p:txBody>
      </p:sp>
    </p:spTree>
    <p:extLst>
      <p:ext uri="{BB962C8B-B14F-4D97-AF65-F5344CB8AC3E}">
        <p14:creationId xmlns:p14="http://schemas.microsoft.com/office/powerpoint/2010/main" val="219746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FF"/>
                </a:solidFill>
                <a:latin typeface="Calibri" charset="0"/>
              </a:rPr>
              <a:t>discussion with </a:t>
            </a:r>
            <a:r>
              <a:rPr lang="en-US" dirty="0" err="1" smtClean="0">
                <a:solidFill>
                  <a:srgbClr val="0000FF"/>
                </a:solidFill>
                <a:latin typeface="Calibri" charset="0"/>
              </a:rPr>
              <a:t>Ph</a:t>
            </a:r>
            <a:r>
              <a:rPr lang="en-US" dirty="0" smtClean="0">
                <a:solidFill>
                  <a:srgbClr val="0000FF"/>
                </a:solidFill>
                <a:latin typeface="Calibri" charset="0"/>
              </a:rPr>
              <a:t> to get a Limited term contract 50% collaboration + 50% PH</a:t>
            </a:r>
          </a:p>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3</a:t>
            </a:fld>
            <a:endParaRPr lang="en-US"/>
          </a:p>
        </p:txBody>
      </p:sp>
    </p:spTree>
    <p:extLst>
      <p:ext uri="{BB962C8B-B14F-4D97-AF65-F5344CB8AC3E}">
        <p14:creationId xmlns:p14="http://schemas.microsoft.com/office/powerpoint/2010/main" val="2488924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committee agrees that until Greece signs the updated </a:t>
            </a:r>
            <a:r>
              <a:rPr lang="en-US" sz="1200" kern="1200" dirty="0" err="1" smtClean="0">
                <a:solidFill>
                  <a:schemeClr val="tx1"/>
                </a:solidFill>
                <a:latin typeface="+mn-lt"/>
                <a:ea typeface="+mn-ea"/>
                <a:cs typeface="+mn-cs"/>
              </a:rPr>
              <a:t>MoU</a:t>
            </a:r>
            <a:r>
              <a:rPr lang="en-US" sz="1200" kern="1200" dirty="0" smtClean="0">
                <a:solidFill>
                  <a:schemeClr val="tx1"/>
                </a:solidFill>
                <a:latin typeface="+mn-lt"/>
                <a:ea typeface="+mn-ea"/>
                <a:cs typeface="+mn-cs"/>
              </a:rPr>
              <a:t> and has paid its outstanding fees it will no longer be considered a member of the ISOLDE collaboration.</a:t>
            </a:r>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10</a:t>
            </a:fld>
            <a:endParaRPr lang="en-US"/>
          </a:p>
        </p:txBody>
      </p:sp>
    </p:spTree>
    <p:extLst>
      <p:ext uri="{BB962C8B-B14F-4D97-AF65-F5344CB8AC3E}">
        <p14:creationId xmlns:p14="http://schemas.microsoft.com/office/powerpoint/2010/main" val="3364854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userDrawn="1"/>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6" name="Picture 2"/>
          <p:cNvPicPr>
            <a:picLocks noChangeAspect="1" noChangeArrowheads="1"/>
          </p:cNvPicPr>
          <p:nvPr userDrawn="1"/>
        </p:nvPicPr>
        <p:blipFill>
          <a:blip r:embed="rId3" cstate="print"/>
          <a:srcRect/>
          <a:stretch>
            <a:fillRect/>
          </a:stretch>
        </p:blipFill>
        <p:spPr bwMode="auto">
          <a:xfrm>
            <a:off x="4368770" y="116632"/>
            <a:ext cx="4667726" cy="1016318"/>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‹Nr.›</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pic>
        <p:nvPicPr>
          <p:cNvPr id="8" name="Picture 2"/>
          <p:cNvPicPr>
            <a:picLocks noChangeAspect="1" noChangeArrowheads="1"/>
          </p:cNvPicPr>
          <p:nvPr userDrawn="1"/>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‹Nr.›</a:t>
            </a:fld>
            <a:endParaRPr lang="en-US"/>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hotelh10marinabarcelona.com/fr/index.html" TargetMode="Externa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060848"/>
            <a:ext cx="8712968" cy="1872208"/>
          </a:xfrm>
        </p:spPr>
        <p:txBody>
          <a:bodyPr>
            <a:normAutofit/>
          </a:bodyPr>
          <a:lstStyle/>
          <a:p>
            <a:r>
              <a:rPr lang="en-US" dirty="0" smtClean="0"/>
              <a:t>News of the </a:t>
            </a:r>
            <a:r>
              <a:rPr lang="en-US" dirty="0"/>
              <a:t> </a:t>
            </a:r>
            <a:r>
              <a:rPr lang="en-US" dirty="0" smtClean="0"/>
              <a:t>                   Group</a:t>
            </a:r>
            <a:endParaRPr lang="en-US" dirty="0"/>
          </a:p>
        </p:txBody>
      </p:sp>
      <p:sp>
        <p:nvSpPr>
          <p:cNvPr id="3" name="Subtitle 2"/>
          <p:cNvSpPr>
            <a:spLocks noGrp="1"/>
          </p:cNvSpPr>
          <p:nvPr>
            <p:ph type="subTitle" idx="1"/>
          </p:nvPr>
        </p:nvSpPr>
        <p:spPr>
          <a:xfrm>
            <a:off x="1907704" y="4052664"/>
            <a:ext cx="6400800" cy="1176536"/>
          </a:xfrm>
        </p:spPr>
        <p:txBody>
          <a:bodyPr/>
          <a:lstStyle/>
          <a:p>
            <a:r>
              <a:rPr lang="de-DE" dirty="0" smtClean="0"/>
              <a:t>Maria J. G. Borge</a:t>
            </a:r>
          </a:p>
        </p:txBody>
      </p:sp>
      <p:sp>
        <p:nvSpPr>
          <p:cNvPr id="9" name="Rectangle 8"/>
          <p:cNvSpPr/>
          <p:nvPr/>
        </p:nvSpPr>
        <p:spPr>
          <a:xfrm>
            <a:off x="4499992" y="0"/>
            <a:ext cx="4644031" cy="1196752"/>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Isolde_50_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188640"/>
            <a:ext cx="3816424" cy="1223779"/>
          </a:xfrm>
          <a:prstGeom prst="rect">
            <a:avLst/>
          </a:prstGeom>
        </p:spPr>
      </p:pic>
      <p:pic>
        <p:nvPicPr>
          <p:cNvPr id="5" name="Imagen 4" descr="Isolde_50_1_3.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7199" y="2636912"/>
            <a:ext cx="2968513" cy="106964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43408"/>
            <a:ext cx="7643192" cy="980736"/>
          </a:xfrm>
        </p:spPr>
        <p:txBody>
          <a:bodyPr>
            <a:normAutofit/>
          </a:bodyPr>
          <a:lstStyle/>
          <a:p>
            <a:r>
              <a:rPr lang="en-US" dirty="0" smtClean="0"/>
              <a:t>Income of the collaboration</a:t>
            </a:r>
            <a:endParaRPr lang="en-US" dirty="0"/>
          </a:p>
        </p:txBody>
      </p:sp>
      <p:sp>
        <p:nvSpPr>
          <p:cNvPr id="22" name="Slide Number Placeholder 3"/>
          <p:cNvSpPr>
            <a:spLocks noGrp="1"/>
          </p:cNvSpPr>
          <p:nvPr>
            <p:ph type="sldNum" sz="quarter" idx="12"/>
          </p:nvPr>
        </p:nvSpPr>
        <p:spPr>
          <a:xfrm>
            <a:off x="3878560" y="6428358"/>
            <a:ext cx="2133600" cy="365125"/>
          </a:xfrm>
        </p:spPr>
        <p:txBody>
          <a:bodyPr/>
          <a:lstStyle/>
          <a:p>
            <a:fld id="{DCE4B40A-67BA-4787-801A-16EE65008C21}" type="slidenum">
              <a:rPr lang="en-US" smtClean="0"/>
              <a:pPr/>
              <a:t>10</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705354072"/>
              </p:ext>
            </p:extLst>
          </p:nvPr>
        </p:nvGraphicFramePr>
        <p:xfrm>
          <a:off x="1259632" y="727294"/>
          <a:ext cx="6720408" cy="6129135"/>
        </p:xfrm>
        <a:graphic>
          <a:graphicData uri="http://schemas.openxmlformats.org/drawingml/2006/table">
            <a:tbl>
              <a:tblPr firstRow="1" bandRow="1">
                <a:tableStyleId>{5C22544A-7EE6-4342-B048-85BDC9FD1C3A}</a:tableStyleId>
              </a:tblPr>
              <a:tblGrid>
                <a:gridCol w="2240136"/>
                <a:gridCol w="2240136"/>
                <a:gridCol w="2240136"/>
              </a:tblGrid>
              <a:tr h="631618">
                <a:tc>
                  <a:txBody>
                    <a:bodyPr/>
                    <a:lstStyle/>
                    <a:p>
                      <a:r>
                        <a:rPr lang="en-US" dirty="0" smtClean="0"/>
                        <a:t>Country</a:t>
                      </a:r>
                      <a:endParaRPr lang="en-US" dirty="0"/>
                    </a:p>
                  </a:txBody>
                  <a:tcPr/>
                </a:tc>
                <a:tc>
                  <a:txBody>
                    <a:bodyPr/>
                    <a:lstStyle/>
                    <a:p>
                      <a:r>
                        <a:rPr lang="en-US" dirty="0" smtClean="0"/>
                        <a:t>Amount per year (CHF)</a:t>
                      </a:r>
                      <a:endParaRPr lang="en-US" dirty="0"/>
                    </a:p>
                  </a:txBody>
                  <a:tcPr/>
                </a:tc>
                <a:tc>
                  <a:txBody>
                    <a:bodyPr/>
                    <a:lstStyle/>
                    <a:p>
                      <a:r>
                        <a:rPr lang="en-US" dirty="0" smtClean="0"/>
                        <a:t>2013 contribution</a:t>
                      </a:r>
                    </a:p>
                    <a:p>
                      <a:r>
                        <a:rPr lang="en-US" dirty="0" smtClean="0"/>
                        <a:t>Received</a:t>
                      </a:r>
                      <a:endParaRPr lang="en-US" dirty="0"/>
                    </a:p>
                  </a:txBody>
                  <a:tcPr/>
                </a:tc>
              </a:tr>
              <a:tr h="365937">
                <a:tc>
                  <a:txBody>
                    <a:bodyPr/>
                    <a:lstStyle/>
                    <a:p>
                      <a:r>
                        <a:rPr lang="en-US" sz="1600" dirty="0" smtClean="0">
                          <a:latin typeface="+mn-lt"/>
                        </a:rPr>
                        <a:t>Belgium</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indent="0">
                        <a:buFont typeface="Wingdings" charset="2"/>
                        <a:buNone/>
                      </a:pPr>
                      <a:r>
                        <a:rPr lang="en-US" sz="1600" dirty="0" smtClean="0">
                          <a:solidFill>
                            <a:srgbClr val="800000"/>
                          </a:solidFill>
                          <a:latin typeface="+mn-lt"/>
                          <a:ea typeface="Zapf Dingbats"/>
                          <a:cs typeface="Zapf Dingbats"/>
                          <a:sym typeface="Zapf Dingbats"/>
                        </a:rPr>
                        <a:t>  ✔</a:t>
                      </a:r>
                      <a:endParaRPr lang="en-US" sz="1600" dirty="0">
                        <a:solidFill>
                          <a:srgbClr val="800000"/>
                        </a:solidFill>
                        <a:latin typeface="+mn-lt"/>
                      </a:endParaRPr>
                    </a:p>
                  </a:txBody>
                  <a:tcPr/>
                </a:tc>
              </a:tr>
              <a:tr h="365937">
                <a:tc>
                  <a:txBody>
                    <a:bodyPr/>
                    <a:lstStyle/>
                    <a:p>
                      <a:r>
                        <a:rPr lang="en-US" sz="1600" dirty="0" smtClean="0">
                          <a:latin typeface="+mn-lt"/>
                        </a:rPr>
                        <a:t>CERN</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Denmark</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   ✔</a:t>
                      </a:r>
                      <a:endParaRPr lang="en-US" sz="1600" dirty="0" smtClean="0">
                        <a:solidFill>
                          <a:srgbClr val="800000"/>
                        </a:solidFill>
                        <a:latin typeface="+mn-lt"/>
                      </a:endParaRPr>
                    </a:p>
                  </a:txBody>
                  <a:tcPr/>
                </a:tc>
              </a:tr>
              <a:tr h="365937">
                <a:tc>
                  <a:txBody>
                    <a:bodyPr/>
                    <a:lstStyle/>
                    <a:p>
                      <a:r>
                        <a:rPr lang="en-US" sz="1600" dirty="0" smtClean="0">
                          <a:latin typeface="+mn-lt"/>
                        </a:rPr>
                        <a:t>Finland</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France</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endParaRPr lang="en-US" sz="1600" dirty="0" smtClean="0">
                        <a:solidFill>
                          <a:srgbClr val="800000"/>
                        </a:solidFill>
                        <a:latin typeface="+mn-lt"/>
                      </a:endParaRPr>
                    </a:p>
                  </a:txBody>
                  <a:tcPr/>
                </a:tc>
              </a:tr>
              <a:tr h="365937">
                <a:tc>
                  <a:txBody>
                    <a:bodyPr/>
                    <a:lstStyle/>
                    <a:p>
                      <a:r>
                        <a:rPr lang="en-US" sz="1600" dirty="0" smtClean="0">
                          <a:latin typeface="+mn-lt"/>
                        </a:rPr>
                        <a:t>Germany</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r>
              <a:tr h="365937">
                <a:tc>
                  <a:txBody>
                    <a:bodyPr/>
                    <a:lstStyle/>
                    <a:p>
                      <a:r>
                        <a:rPr lang="en-US" sz="1600" dirty="0" smtClean="0">
                          <a:solidFill>
                            <a:schemeClr val="tx1"/>
                          </a:solidFill>
                          <a:latin typeface="+mn-lt"/>
                        </a:rPr>
                        <a:t>Greece</a:t>
                      </a:r>
                      <a:endParaRPr lang="en-US" sz="1600" dirty="0">
                        <a:solidFill>
                          <a:schemeClr val="tx1"/>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latin typeface="+mn-lt"/>
                      </a:endParaRPr>
                    </a:p>
                  </a:txBody>
                  <a:tcPr/>
                </a:tc>
                <a:tc>
                  <a:txBody>
                    <a:bodyPr/>
                    <a:lstStyle/>
                    <a:p>
                      <a:endParaRPr lang="en-US" sz="1600">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India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40.000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800000"/>
                        </a:solidFill>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Ireland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10.000</a:t>
                      </a:r>
                    </a:p>
                  </a:txBody>
                  <a:tcPr/>
                </a:tc>
                <a:tc>
                  <a:txBody>
                    <a:bodyPr/>
                    <a:lstStyle/>
                    <a:p>
                      <a:endParaRPr lang="en-US" sz="1600" dirty="0">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Italy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r>
              <a:tr h="365937">
                <a:tc>
                  <a:txBody>
                    <a:bodyPr/>
                    <a:lstStyle/>
                    <a:p>
                      <a:r>
                        <a:rPr lang="en-US" sz="1600" dirty="0" smtClean="0">
                          <a:latin typeface="+mn-lt"/>
                        </a:rPr>
                        <a:t>Norway</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r>
              <a:tr h="365937">
                <a:tc>
                  <a:txBody>
                    <a:bodyPr/>
                    <a:lstStyle/>
                    <a:p>
                      <a:r>
                        <a:rPr lang="en-US" sz="1600" dirty="0" smtClean="0">
                          <a:latin typeface="+mn-lt"/>
                        </a:rPr>
                        <a:t>Romania</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 ✔</a:t>
                      </a:r>
                      <a:endParaRPr lang="en-US" sz="1600" dirty="0" smtClean="0">
                        <a:solidFill>
                          <a:srgbClr val="800000"/>
                        </a:solidFill>
                        <a:latin typeface="+mn-lt"/>
                      </a:endParaRPr>
                    </a:p>
                  </a:txBody>
                  <a:tcPr/>
                </a:tc>
              </a:tr>
              <a:tr h="365937">
                <a:tc>
                  <a:txBody>
                    <a:bodyPr/>
                    <a:lstStyle/>
                    <a:p>
                      <a:r>
                        <a:rPr lang="en-US" sz="1600" dirty="0" smtClean="0">
                          <a:latin typeface="+mn-lt"/>
                        </a:rPr>
                        <a:t>Spain</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endParaRPr lang="en-US" sz="1600" dirty="0">
                        <a:latin typeface="+mn-lt"/>
                      </a:endParaRPr>
                    </a:p>
                  </a:txBody>
                  <a:tcPr/>
                </a:tc>
              </a:tr>
              <a:tr h="365937">
                <a:tc>
                  <a:txBody>
                    <a:bodyPr/>
                    <a:lstStyle/>
                    <a:p>
                      <a:r>
                        <a:rPr lang="en-US" sz="1600" dirty="0" smtClean="0">
                          <a:latin typeface="+mn-lt"/>
                        </a:rPr>
                        <a:t>Sweden</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United Kingdom</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bl>
          </a:graphicData>
        </a:graphic>
      </p:graphicFrame>
      <p:sp>
        <p:nvSpPr>
          <p:cNvPr id="3" name="TextBox 2"/>
          <p:cNvSpPr txBox="1"/>
          <p:nvPr/>
        </p:nvSpPr>
        <p:spPr>
          <a:xfrm>
            <a:off x="3563888" y="3573016"/>
            <a:ext cx="2016224" cy="369332"/>
          </a:xfrm>
          <a:prstGeom prst="rect">
            <a:avLst/>
          </a:prstGeom>
          <a:solidFill>
            <a:srgbClr val="CCFFCC"/>
          </a:solidFill>
          <a:ln>
            <a:solidFill>
              <a:srgbClr val="CCFFCC"/>
            </a:solidFill>
          </a:ln>
        </p:spPr>
        <p:txBody>
          <a:bodyPr wrap="square" rtlCol="0">
            <a:spAutoFit/>
          </a:bodyPr>
          <a:lstStyle/>
          <a:p>
            <a:r>
              <a:rPr lang="en-US" dirty="0" smtClean="0"/>
              <a:t>Paid 2010-2011</a:t>
            </a:r>
          </a:p>
        </p:txBody>
      </p:sp>
      <p:sp>
        <p:nvSpPr>
          <p:cNvPr id="4" name="TextBox 3"/>
          <p:cNvSpPr txBox="1"/>
          <p:nvPr/>
        </p:nvSpPr>
        <p:spPr>
          <a:xfrm rot="19707325">
            <a:off x="1187624" y="2896641"/>
            <a:ext cx="6768752" cy="1569660"/>
          </a:xfrm>
          <a:prstGeom prst="rect">
            <a:avLst/>
          </a:prstGeom>
          <a:solidFill>
            <a:srgbClr val="FFFF00"/>
          </a:solidFill>
        </p:spPr>
        <p:txBody>
          <a:bodyPr wrap="square" rtlCol="0">
            <a:spAutoFit/>
          </a:bodyPr>
          <a:lstStyle/>
          <a:p>
            <a:r>
              <a:rPr lang="en-US" sz="2400" b="1" dirty="0" smtClean="0"/>
              <a:t>Bulgaria</a:t>
            </a:r>
            <a:r>
              <a:rPr lang="en-US" sz="2400" dirty="0" smtClean="0"/>
              <a:t> has agreed with the ISOLDE-</a:t>
            </a:r>
            <a:r>
              <a:rPr lang="en-US" sz="2400" dirty="0" err="1" smtClean="0"/>
              <a:t>MoU</a:t>
            </a:r>
            <a:r>
              <a:rPr lang="en-US" sz="2400" dirty="0" smtClean="0"/>
              <a:t> &amp; Sergio </a:t>
            </a:r>
            <a:r>
              <a:rPr lang="en-US" sz="2400" dirty="0" err="1" smtClean="0"/>
              <a:t>Bertolucci</a:t>
            </a:r>
            <a:r>
              <a:rPr lang="en-US" sz="2400" dirty="0" smtClean="0"/>
              <a:t> has signed  the 21</a:t>
            </a:r>
            <a:r>
              <a:rPr lang="en-US" sz="2400" baseline="30000" dirty="0" smtClean="0"/>
              <a:t>st</a:t>
            </a:r>
            <a:r>
              <a:rPr lang="en-US" sz="2400" dirty="0" smtClean="0"/>
              <a:t> of March 2014</a:t>
            </a:r>
          </a:p>
          <a:p>
            <a:r>
              <a:rPr lang="en-US" sz="2400" b="1" dirty="0" smtClean="0"/>
              <a:t>Poland</a:t>
            </a:r>
            <a:r>
              <a:rPr lang="en-US" sz="2400" dirty="0" smtClean="0"/>
              <a:t> is in the process to apply.</a:t>
            </a:r>
          </a:p>
          <a:p>
            <a:r>
              <a:rPr lang="en-US" sz="2400" b="1" dirty="0" smtClean="0"/>
              <a:t>Algeria</a:t>
            </a:r>
            <a:r>
              <a:rPr lang="en-US" sz="2400" dirty="0" smtClean="0"/>
              <a:t> is interested in joining.</a:t>
            </a:r>
            <a:endParaRPr lang="en-US" sz="2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1"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p:cTn id="7" dur="1000" fill="hold"/>
                                        <p:tgtEl>
                                          <p:spTgt spid="4">
                                            <p:bg/>
                                          </p:spTgt>
                                        </p:tgtEl>
                                        <p:attrNameLst>
                                          <p:attrName>ppt_w</p:attrName>
                                        </p:attrNameLst>
                                      </p:cBhvr>
                                      <p:tavLst>
                                        <p:tav tm="0">
                                          <p:val>
                                            <p:strVal val="#ppt_w*0.70"/>
                                          </p:val>
                                        </p:tav>
                                        <p:tav tm="100000">
                                          <p:val>
                                            <p:strVal val="#ppt_w"/>
                                          </p:val>
                                        </p:tav>
                                      </p:tavLst>
                                    </p:anim>
                                    <p:anim calcmode="lin" valueType="num">
                                      <p:cBhvr>
                                        <p:cTn id="8" dur="1000" fill="hold"/>
                                        <p:tgtEl>
                                          <p:spTgt spid="4">
                                            <p:bg/>
                                          </p:spTgt>
                                        </p:tgtEl>
                                        <p:attrNameLst>
                                          <p:attrName>ppt_h</p:attrName>
                                        </p:attrNameLst>
                                      </p:cBhvr>
                                      <p:tavLst>
                                        <p:tav tm="0">
                                          <p:val>
                                            <p:strVal val="#ppt_h"/>
                                          </p:val>
                                        </p:tav>
                                        <p:tav tm="100000">
                                          <p:val>
                                            <p:strVal val="#ppt_h"/>
                                          </p:val>
                                        </p:tav>
                                      </p:tavLst>
                                    </p:anim>
                                    <p:animEffect transition="in" filter="fade">
                                      <p:cBhvr>
                                        <p:cTn id="9" dur="1000"/>
                                        <p:tgtEl>
                                          <p:spTgt spid="4">
                                            <p:bg/>
                                          </p:spTgt>
                                        </p:tgtEl>
                                      </p:cBhvr>
                                    </p:animEffect>
                                  </p:childTnLst>
                                </p:cTn>
                              </p:par>
                              <p:par>
                                <p:cTn id="10" presetID="55" presetClass="entr" presetSubtype="0" fill="hold" grpId="1"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4">
                                            <p:txEl>
                                              <p:pRg st="0" end="0"/>
                                            </p:txEl>
                                          </p:spTgt>
                                        </p:tgtEl>
                                      </p:cBhvr>
                                    </p:animEffect>
                                  </p:childTnLst>
                                </p:cTn>
                              </p:par>
                              <p:par>
                                <p:cTn id="15" presetID="55" presetClass="entr" presetSubtype="0" fill="hold" grpId="1"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p:cTn id="17"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4">
                                            <p:txEl>
                                              <p:pRg st="1" end="1"/>
                                            </p:txEl>
                                          </p:spTgt>
                                        </p:tgtEl>
                                      </p:cBhvr>
                                    </p:animEffect>
                                  </p:childTnLst>
                                </p:cTn>
                              </p:par>
                              <p:par>
                                <p:cTn id="20" presetID="55" presetClass="entr" presetSubtype="0" fill="hold" grpId="1"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3"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24"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11</a:t>
            </a:fld>
            <a:endParaRPr lang="en-US"/>
          </a:p>
        </p:txBody>
      </p:sp>
      <p:sp>
        <p:nvSpPr>
          <p:cNvPr id="6" name="Title 1"/>
          <p:cNvSpPr>
            <a:spLocks noGrp="1"/>
          </p:cNvSpPr>
          <p:nvPr>
            <p:ph type="title"/>
          </p:nvPr>
        </p:nvSpPr>
        <p:spPr>
          <a:xfrm>
            <a:off x="611560" y="980728"/>
            <a:ext cx="5904656" cy="980736"/>
          </a:xfrm>
        </p:spPr>
        <p:txBody>
          <a:bodyPr>
            <a:normAutofit/>
          </a:bodyPr>
          <a:lstStyle/>
          <a:p>
            <a:r>
              <a:rPr lang="en-US" sz="2000" dirty="0" smtClean="0"/>
              <a:t>Expenditure 2013</a:t>
            </a:r>
            <a:endParaRPr lang="en-US" sz="2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54964449"/>
              </p:ext>
            </p:extLst>
          </p:nvPr>
        </p:nvGraphicFramePr>
        <p:xfrm>
          <a:off x="-180528" y="980728"/>
          <a:ext cx="9318128" cy="331236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187624" y="3933056"/>
            <a:ext cx="5904656" cy="3416320"/>
          </a:xfrm>
          <a:prstGeom prst="rect">
            <a:avLst/>
          </a:prstGeom>
          <a:noFill/>
        </p:spPr>
        <p:txBody>
          <a:bodyPr wrap="square" rtlCol="0">
            <a:spAutoFit/>
          </a:bodyPr>
          <a:lstStyle/>
          <a:p>
            <a:r>
              <a:rPr lang="en-US" dirty="0" smtClean="0"/>
              <a:t>Contribution </a:t>
            </a:r>
            <a:r>
              <a:rPr lang="en-US" dirty="0"/>
              <a:t>2013 </a:t>
            </a:r>
            <a:r>
              <a:rPr lang="en-US" dirty="0" smtClean="0"/>
              <a:t>and 2014 to </a:t>
            </a:r>
            <a:r>
              <a:rPr lang="en-US" dirty="0"/>
              <a:t>HIE-ISOLDE </a:t>
            </a:r>
            <a:r>
              <a:rPr lang="en-US" dirty="0" smtClean="0"/>
              <a:t>already transferred. </a:t>
            </a:r>
          </a:p>
          <a:p>
            <a:r>
              <a:rPr lang="en-US" dirty="0" smtClean="0"/>
              <a:t>Minimum </a:t>
            </a:r>
            <a:r>
              <a:rPr lang="en-US" dirty="0"/>
              <a:t>Expenditure foreseen for </a:t>
            </a:r>
            <a:r>
              <a:rPr lang="en-US" dirty="0">
                <a:solidFill>
                  <a:srgbClr val="FF0000"/>
                </a:solidFill>
              </a:rPr>
              <a:t>2014</a:t>
            </a:r>
            <a:r>
              <a:rPr lang="en-US" dirty="0"/>
              <a:t> </a:t>
            </a:r>
            <a:r>
              <a:rPr lang="en-US" dirty="0">
                <a:solidFill>
                  <a:schemeClr val="accent5">
                    <a:lumMod val="50000"/>
                  </a:schemeClr>
                </a:solidFill>
              </a:rPr>
              <a:t>250.00 – </a:t>
            </a:r>
            <a:r>
              <a:rPr lang="en-US" dirty="0" smtClean="0">
                <a:solidFill>
                  <a:schemeClr val="accent5">
                    <a:lumMod val="50000"/>
                  </a:schemeClr>
                </a:solidFill>
              </a:rPr>
              <a:t>300.000</a:t>
            </a:r>
          </a:p>
          <a:p>
            <a:r>
              <a:rPr lang="en-US" dirty="0" smtClean="0">
                <a:solidFill>
                  <a:schemeClr val="accent5">
                    <a:lumMod val="50000"/>
                  </a:schemeClr>
                </a:solidFill>
              </a:rPr>
              <a:t>(presently: 134.264 SCHF)</a:t>
            </a:r>
            <a:endParaRPr lang="en-US" dirty="0">
              <a:solidFill>
                <a:schemeClr val="accent5">
                  <a:lumMod val="50000"/>
                </a:schemeClr>
              </a:solidFill>
            </a:endParaRPr>
          </a:p>
          <a:p>
            <a:endParaRPr lang="en-US" dirty="0"/>
          </a:p>
          <a:p>
            <a:r>
              <a:rPr lang="en-US" dirty="0" smtClean="0"/>
              <a:t>Balance</a:t>
            </a:r>
            <a:r>
              <a:rPr lang="en-US" dirty="0"/>
              <a:t>	</a:t>
            </a:r>
            <a:r>
              <a:rPr lang="en-US" dirty="0" smtClean="0"/>
              <a:t>23 June 2014</a:t>
            </a:r>
            <a:r>
              <a:rPr lang="en-US" dirty="0"/>
              <a:t>	</a:t>
            </a:r>
            <a:r>
              <a:rPr lang="en-US" dirty="0" smtClean="0">
                <a:solidFill>
                  <a:srgbClr val="000090"/>
                </a:solidFill>
              </a:rPr>
              <a:t>431. 810,15 SCHF</a:t>
            </a:r>
          </a:p>
          <a:p>
            <a:r>
              <a:rPr lang="en-US" dirty="0" smtClean="0"/>
              <a:t>Contribution 2012 		96,2 % received</a:t>
            </a:r>
            <a:endParaRPr lang="en-US" dirty="0"/>
          </a:p>
          <a:p>
            <a:r>
              <a:rPr lang="en-US" dirty="0"/>
              <a:t>Contributions 2013		</a:t>
            </a:r>
            <a:r>
              <a:rPr lang="en-US" dirty="0" smtClean="0"/>
              <a:t>75 </a:t>
            </a:r>
            <a:r>
              <a:rPr lang="en-US" dirty="0"/>
              <a:t>% </a:t>
            </a:r>
            <a:r>
              <a:rPr lang="en-US" dirty="0" smtClean="0"/>
              <a:t>received</a:t>
            </a:r>
          </a:p>
          <a:p>
            <a:r>
              <a:rPr lang="en-US" dirty="0" smtClean="0"/>
              <a:t>Contributions 2014		52.5 % </a:t>
            </a:r>
            <a:r>
              <a:rPr lang="en-US" dirty="0"/>
              <a:t>received</a:t>
            </a:r>
          </a:p>
          <a:p>
            <a:endParaRPr lang="en-US" dirty="0" smtClean="0"/>
          </a:p>
          <a:p>
            <a:endParaRPr lang="en-US" dirty="0"/>
          </a:p>
          <a:p>
            <a:r>
              <a:rPr lang="en-US" dirty="0" smtClean="0"/>
              <a:t> </a:t>
            </a:r>
            <a:endParaRPr lang="en-US" dirty="0"/>
          </a:p>
        </p:txBody>
      </p:sp>
      <p:sp>
        <p:nvSpPr>
          <p:cNvPr id="2" name="TextBox 1"/>
          <p:cNvSpPr txBox="1"/>
          <p:nvPr/>
        </p:nvSpPr>
        <p:spPr>
          <a:xfrm>
            <a:off x="1979712" y="260648"/>
            <a:ext cx="4680520" cy="523220"/>
          </a:xfrm>
          <a:prstGeom prst="rect">
            <a:avLst/>
          </a:prstGeom>
          <a:noFill/>
        </p:spPr>
        <p:txBody>
          <a:bodyPr wrap="square" rtlCol="0">
            <a:spAutoFit/>
          </a:bodyPr>
          <a:lstStyle/>
          <a:p>
            <a:r>
              <a:rPr lang="en-US" sz="2800" b="1" dirty="0" smtClean="0"/>
              <a:t>Expenditure Collaboration</a:t>
            </a:r>
            <a:endParaRPr lang="en-US" sz="2800" b="1" dirty="0"/>
          </a:p>
        </p:txBody>
      </p:sp>
    </p:spTree>
    <p:extLst>
      <p:ext uri="{BB962C8B-B14F-4D97-AF65-F5344CB8AC3E}">
        <p14:creationId xmlns:p14="http://schemas.microsoft.com/office/powerpoint/2010/main" val="407784958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HIE-ISOLDE 2</a:t>
            </a:r>
            <a:endParaRPr lang="en-US" dirty="0"/>
          </a:p>
        </p:txBody>
      </p:sp>
      <p:sp>
        <p:nvSpPr>
          <p:cNvPr id="3" name="Content Placeholder 2"/>
          <p:cNvSpPr>
            <a:spLocks noGrp="1"/>
          </p:cNvSpPr>
          <p:nvPr>
            <p:ph idx="1"/>
          </p:nvPr>
        </p:nvSpPr>
        <p:spPr>
          <a:xfrm>
            <a:off x="1094928" y="1052736"/>
            <a:ext cx="7653536" cy="3024336"/>
          </a:xfrm>
        </p:spPr>
        <p:txBody>
          <a:bodyPr>
            <a:normAutofit/>
          </a:bodyPr>
          <a:lstStyle/>
          <a:p>
            <a:pPr marL="0" indent="0">
              <a:buNone/>
            </a:pPr>
            <a:endParaRPr lang="en-US" sz="800" dirty="0"/>
          </a:p>
          <a:p>
            <a:r>
              <a:rPr lang="en-US" dirty="0" smtClean="0">
                <a:solidFill>
                  <a:srgbClr val="0000FF"/>
                </a:solidFill>
              </a:rPr>
              <a:t>Revised MTP in May: </a:t>
            </a:r>
            <a:r>
              <a:rPr lang="en-US" dirty="0" smtClean="0"/>
              <a:t>"</a:t>
            </a:r>
            <a:r>
              <a:rPr lang="en-US" dirty="0"/>
              <a:t>From a physics point of view, an early implementation of the TSR at the HIE-ISOLDE facility would be desirable. However, given the shortage of manpower and the need to focus on the LHC </a:t>
            </a:r>
            <a:r>
              <a:rPr lang="en-US" dirty="0" err="1"/>
              <a:t>programme</a:t>
            </a:r>
            <a:r>
              <a:rPr lang="en-US" dirty="0"/>
              <a:t>, this revised plan proposes the completion </a:t>
            </a:r>
            <a:r>
              <a:rPr lang="en-US" dirty="0">
                <a:solidFill>
                  <a:srgbClr val="FF0000"/>
                </a:solidFill>
              </a:rPr>
              <a:t>of HIE-ISOLDE Phase 2 a year later </a:t>
            </a:r>
            <a:r>
              <a:rPr lang="en-US" dirty="0"/>
              <a:t>than previously foreseen, </a:t>
            </a:r>
            <a:r>
              <a:rPr lang="en-US" dirty="0">
                <a:solidFill>
                  <a:srgbClr val="FF0000"/>
                </a:solidFill>
              </a:rPr>
              <a:t>provided external funding is secured</a:t>
            </a:r>
            <a:r>
              <a:rPr lang="en-US" dirty="0"/>
              <a:t>. </a:t>
            </a:r>
            <a:r>
              <a:rPr lang="en-US" dirty="0">
                <a:solidFill>
                  <a:srgbClr val="FF0000"/>
                </a:solidFill>
              </a:rPr>
              <a:t>This implies physics exploitation of HIE-ISOLDE Phase 2 (10 MeV/n) </a:t>
            </a:r>
            <a:r>
              <a:rPr lang="en-US" dirty="0">
                <a:solidFill>
                  <a:srgbClr val="0000FF"/>
                </a:solidFill>
              </a:rPr>
              <a:t>and the integration of the TSR only after the completion of LS2. The TSR commissioning would be 2.5 years later</a:t>
            </a:r>
            <a:r>
              <a:rPr lang="en-US" dirty="0" smtClean="0">
                <a:solidFill>
                  <a:srgbClr val="0000FF"/>
                </a:solidFill>
              </a:rPr>
              <a:t>.”</a:t>
            </a:r>
          </a:p>
          <a:p>
            <a:pPr marL="0" indent="0">
              <a:buNone/>
            </a:pPr>
            <a:endParaRPr lang="en-US" dirty="0" smtClean="0">
              <a:solidFill>
                <a:srgbClr val="0000FF"/>
              </a:solidFill>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12</a:t>
            </a:fld>
            <a:endParaRPr lang="en-US"/>
          </a:p>
        </p:txBody>
      </p:sp>
      <p:sp>
        <p:nvSpPr>
          <p:cNvPr id="6" name="TextBox 5"/>
          <p:cNvSpPr txBox="1"/>
          <p:nvPr/>
        </p:nvSpPr>
        <p:spPr>
          <a:xfrm>
            <a:off x="1403648" y="4869160"/>
            <a:ext cx="7416824" cy="1477328"/>
          </a:xfrm>
          <a:prstGeom prst="rect">
            <a:avLst/>
          </a:prstGeom>
          <a:noFill/>
        </p:spPr>
        <p:txBody>
          <a:bodyPr wrap="square" rtlCol="0">
            <a:spAutoFit/>
          </a:bodyPr>
          <a:lstStyle/>
          <a:p>
            <a:r>
              <a:rPr lang="en-US" dirty="0"/>
              <a:t>The SPC  afterwards after some </a:t>
            </a:r>
            <a:r>
              <a:rPr lang="en-US" dirty="0" smtClean="0"/>
              <a:t>lobbing was informed that </a:t>
            </a:r>
            <a:r>
              <a:rPr lang="en-US" dirty="0" smtClean="0">
                <a:solidFill>
                  <a:srgbClr val="FF0000"/>
                </a:solidFill>
              </a:rPr>
              <a:t>the </a:t>
            </a:r>
            <a:r>
              <a:rPr lang="en-US" dirty="0">
                <a:solidFill>
                  <a:srgbClr val="FF0000"/>
                </a:solidFill>
              </a:rPr>
              <a:t>10 MeV/u is foreseen for physics in 2017. </a:t>
            </a:r>
            <a:r>
              <a:rPr lang="en-US" dirty="0"/>
              <a:t>The full SPC was reassured by this statement and </a:t>
            </a:r>
            <a:r>
              <a:rPr lang="en-US" dirty="0" smtClean="0"/>
              <a:t>Mark  hopes </a:t>
            </a:r>
            <a:r>
              <a:rPr lang="en-US" dirty="0"/>
              <a:t>it is taken up in the minutes. </a:t>
            </a:r>
            <a:r>
              <a:rPr lang="en-US" dirty="0">
                <a:solidFill>
                  <a:srgbClr val="0000FF"/>
                </a:solidFill>
              </a:rPr>
              <a:t>Concerning the TSR, the SPC recommends the revision of the plan to postpone the integration to after LS2.  </a:t>
            </a:r>
          </a:p>
          <a:p>
            <a:endParaRPr lang="en-US" dirty="0"/>
          </a:p>
        </p:txBody>
      </p:sp>
      <p:sp>
        <p:nvSpPr>
          <p:cNvPr id="7" name="TextBox 6"/>
          <p:cNvSpPr txBox="1"/>
          <p:nvPr/>
        </p:nvSpPr>
        <p:spPr>
          <a:xfrm>
            <a:off x="1043608" y="3717032"/>
            <a:ext cx="7992888" cy="923330"/>
          </a:xfrm>
          <a:prstGeom prst="rect">
            <a:avLst/>
          </a:prstGeom>
          <a:solidFill>
            <a:srgbClr val="FFFF00"/>
          </a:solidFill>
        </p:spPr>
        <p:txBody>
          <a:bodyPr wrap="square" rtlCol="0">
            <a:spAutoFit/>
          </a:bodyPr>
          <a:lstStyle/>
          <a:p>
            <a:r>
              <a:rPr lang="en-US" dirty="0">
                <a:solidFill>
                  <a:srgbClr val="0000FF"/>
                </a:solidFill>
              </a:rPr>
              <a:t>It Is Important to maintain the contribution of the collaboration for the period 2016-2020. </a:t>
            </a:r>
          </a:p>
          <a:p>
            <a:r>
              <a:rPr lang="en-US" dirty="0">
                <a:solidFill>
                  <a:srgbClr val="0000FF"/>
                </a:solidFill>
              </a:rPr>
              <a:t>As we have to pay the loan at a rate of 140 </a:t>
            </a:r>
            <a:r>
              <a:rPr lang="en-US" dirty="0" err="1" smtClean="0">
                <a:solidFill>
                  <a:srgbClr val="0000FF"/>
                </a:solidFill>
              </a:rPr>
              <a:t>kCHF</a:t>
            </a:r>
            <a:r>
              <a:rPr lang="en-US" dirty="0" smtClean="0">
                <a:solidFill>
                  <a:srgbClr val="0000FF"/>
                </a:solidFill>
              </a:rPr>
              <a:t>/y  </a:t>
            </a:r>
            <a:r>
              <a:rPr lang="en-US" dirty="0">
                <a:solidFill>
                  <a:srgbClr val="0000FF"/>
                </a:solidFill>
              </a:rPr>
              <a:t>we should engage </a:t>
            </a:r>
            <a:r>
              <a:rPr lang="en-US" dirty="0" smtClean="0">
                <a:solidFill>
                  <a:srgbClr val="0000FF"/>
                </a:solidFill>
              </a:rPr>
              <a:t>400 </a:t>
            </a:r>
            <a:r>
              <a:rPr lang="en-US" dirty="0" err="1" smtClean="0">
                <a:solidFill>
                  <a:srgbClr val="0000FF"/>
                </a:solidFill>
              </a:rPr>
              <a:t>kCHF</a:t>
            </a:r>
            <a:r>
              <a:rPr lang="en-US" dirty="0" smtClean="0">
                <a:solidFill>
                  <a:srgbClr val="0000FF"/>
                </a:solidFill>
              </a:rPr>
              <a:t> </a:t>
            </a:r>
            <a:r>
              <a:rPr lang="en-US" dirty="0">
                <a:solidFill>
                  <a:srgbClr val="0000FF"/>
                </a:solidFill>
              </a:rPr>
              <a:t>/ </a:t>
            </a:r>
            <a:r>
              <a:rPr lang="en-US" dirty="0" smtClean="0">
                <a:solidFill>
                  <a:srgbClr val="0000FF"/>
                </a:solidFill>
              </a:rPr>
              <a:t>y</a:t>
            </a:r>
            <a:endParaRPr lang="en-US" dirty="0">
              <a:solidFill>
                <a:srgbClr val="0000FF"/>
              </a:solidFill>
            </a:endParaRPr>
          </a:p>
        </p:txBody>
      </p:sp>
    </p:spTree>
    <p:extLst>
      <p:ext uri="{BB962C8B-B14F-4D97-AF65-F5344CB8AC3E}">
        <p14:creationId xmlns:p14="http://schemas.microsoft.com/office/powerpoint/2010/main" val="6742700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rcRect t="10575" b="10575"/>
          <a:stretch>
            <a:fillRect/>
          </a:stretch>
        </p:blipFill>
        <p:spPr>
          <a:xfrm>
            <a:off x="1187624" y="1196752"/>
            <a:ext cx="7653536" cy="4525963"/>
          </a:xfrm>
        </p:spPr>
      </p:pic>
      <p:sp>
        <p:nvSpPr>
          <p:cNvPr id="4" name="Slide Number Placeholder 3"/>
          <p:cNvSpPr>
            <a:spLocks noGrp="1"/>
          </p:cNvSpPr>
          <p:nvPr>
            <p:ph type="sldNum" sz="quarter" idx="12"/>
          </p:nvPr>
        </p:nvSpPr>
        <p:spPr/>
        <p:txBody>
          <a:bodyPr/>
          <a:lstStyle/>
          <a:p>
            <a:fld id="{DCE4B40A-67BA-4787-801A-16EE65008C21}" type="slidenum">
              <a:rPr lang="en-US" smtClean="0"/>
              <a:pPr/>
              <a:t>13</a:t>
            </a:fld>
            <a:endParaRPr lang="en-US"/>
          </a:p>
        </p:txBody>
      </p:sp>
      <p:sp>
        <p:nvSpPr>
          <p:cNvPr id="5" name="Text Placeholder 4"/>
          <p:cNvSpPr>
            <a:spLocks noGrp="1"/>
          </p:cNvSpPr>
          <p:nvPr>
            <p:ph type="body" sz="quarter" idx="13"/>
          </p:nvPr>
        </p:nvSpPr>
        <p:spPr/>
        <p:txBody>
          <a:bodyPr/>
          <a:lstStyle/>
          <a:p>
            <a:endParaRPr lang="en-US"/>
          </a:p>
        </p:txBody>
      </p:sp>
      <p:sp>
        <p:nvSpPr>
          <p:cNvPr id="7" name="Title 6"/>
          <p:cNvSpPr txBox="1">
            <a:spLocks noGrp="1"/>
          </p:cNvSpPr>
          <p:nvPr>
            <p:ph type="title"/>
          </p:nvPr>
        </p:nvSpPr>
        <p:spPr>
          <a:xfrm>
            <a:off x="1043608" y="74861"/>
            <a:ext cx="7643192" cy="830997"/>
          </a:xfrm>
          <a:prstGeom prst="rect">
            <a:avLst/>
          </a:prstGeom>
          <a:solidFill>
            <a:srgbClr val="FFFF00"/>
          </a:solidFill>
        </p:spPr>
        <p:txBody>
          <a:bodyPr wrap="square" rtlCol="0">
            <a:spAutoFit/>
          </a:bodyPr>
          <a:lstStyle/>
          <a:p>
            <a:r>
              <a:rPr lang="en-US" sz="2400" dirty="0" smtClean="0"/>
              <a:t>Celebration 60 y: </a:t>
            </a:r>
            <a:r>
              <a:rPr lang="en-US" sz="2400" dirty="0" err="1" smtClean="0"/>
              <a:t>Inaguration</a:t>
            </a:r>
            <a:r>
              <a:rPr lang="en-US" sz="2400" dirty="0" smtClean="0"/>
              <a:t> of the Synchrocyclotron Visit </a:t>
            </a:r>
            <a:r>
              <a:rPr lang="en-US" sz="2400" dirty="0" err="1" smtClean="0"/>
              <a:t>Point:EPS</a:t>
            </a:r>
            <a:r>
              <a:rPr lang="en-US" sz="2400" dirty="0" smtClean="0"/>
              <a:t> historical Building</a:t>
            </a:r>
          </a:p>
        </p:txBody>
      </p:sp>
      <p:sp>
        <p:nvSpPr>
          <p:cNvPr id="8" name="TextBox 7"/>
          <p:cNvSpPr txBox="1"/>
          <p:nvPr/>
        </p:nvSpPr>
        <p:spPr>
          <a:xfrm>
            <a:off x="435124" y="5306844"/>
            <a:ext cx="8676456" cy="1569660"/>
          </a:xfrm>
          <a:prstGeom prst="rect">
            <a:avLst/>
          </a:prstGeom>
          <a:solidFill>
            <a:srgbClr val="FFFF00"/>
          </a:solidFill>
        </p:spPr>
        <p:txBody>
          <a:bodyPr wrap="square" rtlCol="0">
            <a:spAutoFit/>
          </a:bodyPr>
          <a:lstStyle/>
          <a:p>
            <a:r>
              <a:rPr lang="en-US" sz="2400" dirty="0" smtClean="0"/>
              <a:t>“The ISOLDE Facility, approved in 1964 and served by beams fro the SC from 1967 till 1990 was the first in the world to produced tailored made nuclei  enabling unique experiments with a large variety of ion beams.”</a:t>
            </a:r>
          </a:p>
        </p:txBody>
      </p:sp>
    </p:spTree>
    <p:extLst>
      <p:ext uri="{BB962C8B-B14F-4D97-AF65-F5344CB8AC3E}">
        <p14:creationId xmlns:p14="http://schemas.microsoft.com/office/powerpoint/2010/main" val="34492140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AGATA @ ISOLDE</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14</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5"/>
          <p:cNvPicPr>
            <a:picLocks noChangeAspect="1"/>
          </p:cNvPicPr>
          <p:nvPr/>
        </p:nvPicPr>
        <p:blipFill>
          <a:blip r:embed="rId2"/>
          <a:stretch>
            <a:fillRect/>
          </a:stretch>
        </p:blipFill>
        <p:spPr>
          <a:xfrm>
            <a:off x="4932040" y="2649068"/>
            <a:ext cx="3996771" cy="2652140"/>
          </a:xfrm>
          <a:prstGeom prst="rect">
            <a:avLst/>
          </a:prstGeom>
        </p:spPr>
      </p:pic>
      <p:sp>
        <p:nvSpPr>
          <p:cNvPr id="8" name="CuadroTexto 7"/>
          <p:cNvSpPr txBox="1"/>
          <p:nvPr/>
        </p:nvSpPr>
        <p:spPr>
          <a:xfrm>
            <a:off x="0" y="4300061"/>
            <a:ext cx="9144000" cy="2585323"/>
          </a:xfrm>
          <a:prstGeom prst="rect">
            <a:avLst/>
          </a:prstGeom>
          <a:solidFill>
            <a:schemeClr val="bg2"/>
          </a:solidFill>
        </p:spPr>
        <p:txBody>
          <a:bodyPr wrap="square" rtlCol="0">
            <a:spAutoFit/>
          </a:bodyPr>
          <a:lstStyle/>
          <a:p>
            <a:r>
              <a:rPr lang="en-GB" b="1" dirty="0"/>
              <a:t>CONCLUSIONS:</a:t>
            </a:r>
            <a:r>
              <a:rPr lang="en-GB" dirty="0"/>
              <a:t> The ISOLDE community is interested to host the AGATA detector. Considering the time scale of the HIE-ISOLDE project and the expected increase in intensity due to the advent of Linac4 and the increase of energy of the PS-Booster we would like that the AGATA collaboration considers the option of moving the AGATA detector to couple to </a:t>
            </a:r>
            <a:r>
              <a:rPr lang="en-GB" dirty="0" err="1"/>
              <a:t>Miniball</a:t>
            </a:r>
            <a:r>
              <a:rPr lang="en-GB" dirty="0"/>
              <a:t> for 2020-2022. This move will require a certain effort for the AGATA collaboration, as ISOLDE as such has no strong technical in-house support. At the same time we think we can guarantee ample </a:t>
            </a:r>
            <a:r>
              <a:rPr lang="en-GB" dirty="0" smtClean="0"/>
              <a:t>beam time </a:t>
            </a:r>
            <a:r>
              <a:rPr lang="en-GB" dirty="0"/>
              <a:t>and the largest variety of tailored made radioactive beams in the world. The period from 2017-2018 is not very efficient as the second Long-shutdown at CERN is foreseen now for mid-2018</a:t>
            </a:r>
            <a:r>
              <a:rPr lang="en-GB" dirty="0" smtClean="0"/>
              <a:t>.</a:t>
            </a:r>
            <a:endParaRPr lang="es-ES_tradnl" dirty="0"/>
          </a:p>
        </p:txBody>
      </p:sp>
      <p:sp>
        <p:nvSpPr>
          <p:cNvPr id="3" name="Content Placeholder 2"/>
          <p:cNvSpPr>
            <a:spLocks noGrp="1"/>
          </p:cNvSpPr>
          <p:nvPr>
            <p:ph idx="1"/>
          </p:nvPr>
        </p:nvSpPr>
        <p:spPr>
          <a:xfrm>
            <a:off x="1094928" y="908720"/>
            <a:ext cx="7653536" cy="4968552"/>
          </a:xfrm>
        </p:spPr>
        <p:txBody>
          <a:bodyPr>
            <a:normAutofit/>
          </a:bodyPr>
          <a:lstStyle/>
          <a:p>
            <a:r>
              <a:rPr lang="en-US" dirty="0" smtClean="0"/>
              <a:t>The </a:t>
            </a:r>
            <a:r>
              <a:rPr lang="en-US" dirty="0"/>
              <a:t>AGATA Collaboration has to decide soon on where to locate the instrument from 1/1/17 for its next science campaign (typically 18-36 months)</a:t>
            </a:r>
            <a:r>
              <a:rPr lang="en-US" dirty="0" smtClean="0"/>
              <a:t>. Two applications: prolongation at GANIL and RIKEN</a:t>
            </a:r>
            <a:endParaRPr lang="en-GB" dirty="0"/>
          </a:p>
          <a:p>
            <a:r>
              <a:rPr lang="en-US" dirty="0" err="1" smtClean="0"/>
              <a:t>LoI’s</a:t>
            </a:r>
            <a:r>
              <a:rPr lang="en-US" dirty="0" smtClean="0"/>
              <a:t> submitted to the AGATA </a:t>
            </a:r>
            <a:r>
              <a:rPr lang="en-US" dirty="0"/>
              <a:t>collaboration </a:t>
            </a:r>
            <a:r>
              <a:rPr lang="en-US" dirty="0" smtClean="0"/>
              <a:t>(</a:t>
            </a:r>
            <a:r>
              <a:rPr lang="en-US" dirty="0"/>
              <a:t>to </a:t>
            </a:r>
            <a:r>
              <a:rPr lang="en-US" dirty="0" err="1"/>
              <a:t>Giacomo</a:t>
            </a:r>
            <a:r>
              <a:rPr lang="en-US" dirty="0"/>
              <a:t> de Angelis</a:t>
            </a:r>
            <a:r>
              <a:rPr lang="en-US" dirty="0" smtClean="0"/>
              <a:t>)</a:t>
            </a:r>
          </a:p>
          <a:p>
            <a:pPr marL="0" indent="0">
              <a:buNone/>
            </a:pPr>
            <a:r>
              <a:rPr lang="en-US" dirty="0" smtClean="0"/>
              <a:t> </a:t>
            </a:r>
            <a:r>
              <a:rPr lang="en-US" dirty="0" smtClean="0"/>
              <a:t>27th</a:t>
            </a:r>
            <a:r>
              <a:rPr lang="en-US" dirty="0" smtClean="0">
                <a:solidFill>
                  <a:srgbClr val="FF0000"/>
                </a:solidFill>
              </a:rPr>
              <a:t> </a:t>
            </a:r>
            <a:r>
              <a:rPr lang="en-US" dirty="0">
                <a:solidFill>
                  <a:srgbClr val="FF0000"/>
                </a:solidFill>
              </a:rPr>
              <a:t>of </a:t>
            </a:r>
            <a:r>
              <a:rPr lang="en-US" dirty="0" smtClean="0">
                <a:solidFill>
                  <a:srgbClr val="FF0000"/>
                </a:solidFill>
              </a:rPr>
              <a:t>May </a:t>
            </a:r>
            <a:r>
              <a:rPr lang="en-US" dirty="0">
                <a:solidFill>
                  <a:srgbClr val="FF0000"/>
                </a:solidFill>
              </a:rPr>
              <a:t>2014</a:t>
            </a:r>
            <a:r>
              <a:rPr lang="en-US" dirty="0" smtClean="0">
                <a:solidFill>
                  <a:srgbClr val="FF0000"/>
                </a:solidFill>
              </a:rPr>
              <a:t>.</a:t>
            </a:r>
          </a:p>
          <a:p>
            <a:pPr marL="0" indent="0">
              <a:buNone/>
            </a:pPr>
            <a:r>
              <a:rPr lang="en-US" dirty="0" smtClean="0">
                <a:solidFill>
                  <a:srgbClr val="FF0000"/>
                </a:solidFill>
              </a:rPr>
              <a:t>Proposal submitted for 2020-2021 based </a:t>
            </a:r>
          </a:p>
          <a:p>
            <a:pPr>
              <a:buAutoNum type="arabicParenR"/>
            </a:pPr>
            <a:r>
              <a:rPr lang="en-US" dirty="0" smtClean="0">
                <a:solidFill>
                  <a:srgbClr val="FF0000"/>
                </a:solidFill>
              </a:rPr>
              <a:t>Have full energy</a:t>
            </a:r>
          </a:p>
          <a:p>
            <a:pPr>
              <a:buAutoNum type="arabicParenR"/>
            </a:pPr>
            <a:r>
              <a:rPr lang="en-US" dirty="0" smtClean="0">
                <a:solidFill>
                  <a:srgbClr val="FF0000"/>
                </a:solidFill>
              </a:rPr>
              <a:t>Increase of intensity from</a:t>
            </a:r>
          </a:p>
          <a:p>
            <a:pPr marL="0" indent="0">
              <a:buNone/>
            </a:pPr>
            <a:r>
              <a:rPr lang="en-US" dirty="0" smtClean="0">
                <a:solidFill>
                  <a:srgbClr val="FF0000"/>
                </a:solidFill>
              </a:rPr>
              <a:t> LINAC 4 + 2 </a:t>
            </a:r>
            <a:r>
              <a:rPr lang="en-US" dirty="0" err="1" smtClean="0">
                <a:solidFill>
                  <a:srgbClr val="FF0000"/>
                </a:solidFill>
              </a:rPr>
              <a:t>GeV</a:t>
            </a:r>
            <a:r>
              <a:rPr lang="en-US" dirty="0" smtClean="0">
                <a:solidFill>
                  <a:srgbClr val="FF0000"/>
                </a:solidFill>
              </a:rPr>
              <a:t> of PS Booster</a:t>
            </a:r>
            <a:r>
              <a:rPr lang="en-US" dirty="0" smtClean="0">
                <a:solidFill>
                  <a:srgbClr val="FF0000"/>
                </a:solidFill>
              </a:rPr>
              <a:t>.</a:t>
            </a:r>
            <a:endParaRPr lang="en-US" dirty="0">
              <a:solidFill>
                <a:srgbClr val="FF0000"/>
              </a:solidFill>
            </a:endParaRPr>
          </a:p>
          <a:p>
            <a:pPr marL="0" indent="0">
              <a:buNone/>
            </a:pPr>
            <a:r>
              <a:rPr lang="en-US" dirty="0" smtClean="0">
                <a:solidFill>
                  <a:srgbClr val="FF0000"/>
                </a:solidFill>
              </a:rPr>
              <a:t>It will be defended by </a:t>
            </a:r>
            <a:r>
              <a:rPr lang="en-US" dirty="0" smtClean="0">
                <a:solidFill>
                  <a:srgbClr val="FF0000"/>
                </a:solidFill>
              </a:rPr>
              <a:t>the </a:t>
            </a:r>
            <a:r>
              <a:rPr lang="en-US" dirty="0" err="1" smtClean="0">
                <a:solidFill>
                  <a:srgbClr val="FF0000"/>
                </a:solidFill>
              </a:rPr>
              <a:t>Miniball</a:t>
            </a:r>
            <a:r>
              <a:rPr lang="en-US" dirty="0" smtClean="0">
                <a:solidFill>
                  <a:srgbClr val="FF0000"/>
                </a:solidFill>
              </a:rPr>
              <a:t> chair </a:t>
            </a:r>
            <a:endParaRPr lang="en-US" dirty="0" smtClean="0">
              <a:solidFill>
                <a:srgbClr val="FF0000"/>
              </a:solidFill>
            </a:endParaRPr>
          </a:p>
          <a:p>
            <a:pPr marL="0" indent="0">
              <a:buNone/>
            </a:pPr>
            <a:r>
              <a:rPr lang="en-US" dirty="0" smtClean="0">
                <a:solidFill>
                  <a:srgbClr val="FF0000"/>
                </a:solidFill>
              </a:rPr>
              <a:t>P</a:t>
            </a:r>
            <a:r>
              <a:rPr lang="en-US" dirty="0" smtClean="0">
                <a:solidFill>
                  <a:srgbClr val="FF0000"/>
                </a:solidFill>
              </a:rPr>
              <a:t>. </a:t>
            </a:r>
            <a:r>
              <a:rPr lang="en-US" dirty="0" smtClean="0">
                <a:solidFill>
                  <a:srgbClr val="FF0000"/>
                </a:solidFill>
              </a:rPr>
              <a:t>Reiter </a:t>
            </a:r>
            <a:r>
              <a:rPr lang="en-US" dirty="0" smtClean="0">
                <a:solidFill>
                  <a:srgbClr val="FF0000"/>
                </a:solidFill>
              </a:rPr>
              <a:t>June 26th</a:t>
            </a:r>
            <a:endParaRPr lang="en-GB" dirty="0">
              <a:solidFill>
                <a:srgbClr val="FF0000"/>
              </a:solidFill>
            </a:endParaRPr>
          </a:p>
        </p:txBody>
      </p:sp>
    </p:spTree>
    <p:extLst>
      <p:ext uri="{BB962C8B-B14F-4D97-AF65-F5344CB8AC3E}">
        <p14:creationId xmlns:p14="http://schemas.microsoft.com/office/powerpoint/2010/main" val="37506992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for Physics Coordinator</a:t>
            </a:r>
            <a:endParaRPr lang="en-US" dirty="0"/>
          </a:p>
        </p:txBody>
      </p:sp>
      <p:sp>
        <p:nvSpPr>
          <p:cNvPr id="3" name="Content Placeholder 2"/>
          <p:cNvSpPr>
            <a:spLocks noGrp="1"/>
          </p:cNvSpPr>
          <p:nvPr>
            <p:ph idx="1"/>
          </p:nvPr>
        </p:nvSpPr>
        <p:spPr>
          <a:xfrm>
            <a:off x="1115616" y="980728"/>
            <a:ext cx="7653536" cy="5517231"/>
          </a:xfrm>
        </p:spPr>
        <p:txBody>
          <a:bodyPr>
            <a:normAutofit lnSpcReduction="10000"/>
          </a:bodyPr>
          <a:lstStyle/>
          <a:p>
            <a:r>
              <a:rPr lang="en-US" b="1" dirty="0" smtClean="0"/>
              <a:t>Description</a:t>
            </a:r>
          </a:p>
          <a:p>
            <a:pPr>
              <a:buFont typeface="Wingdings" charset="2"/>
              <a:buChar char="Ø"/>
            </a:pPr>
            <a:r>
              <a:rPr lang="en-US" dirty="0"/>
              <a:t>T</a:t>
            </a:r>
            <a:r>
              <a:rPr lang="en-US" dirty="0" smtClean="0"/>
              <a:t>he </a:t>
            </a:r>
            <a:r>
              <a:rPr lang="en-US" dirty="0"/>
              <a:t>coordinator is responsible for the management of the experimental physics </a:t>
            </a:r>
            <a:r>
              <a:rPr lang="en-US" dirty="0" err="1"/>
              <a:t>programme</a:t>
            </a:r>
            <a:r>
              <a:rPr lang="en-US" dirty="0"/>
              <a:t> at ISOLDE. </a:t>
            </a:r>
            <a:endParaRPr lang="en-US" dirty="0" smtClean="0"/>
          </a:p>
          <a:p>
            <a:pPr>
              <a:buFont typeface="Wingdings" charset="2"/>
              <a:buChar char="Ø"/>
            </a:pPr>
            <a:r>
              <a:rPr lang="en-US" dirty="0" smtClean="0"/>
              <a:t>He</a:t>
            </a:r>
            <a:r>
              <a:rPr lang="en-US" dirty="0"/>
              <a:t>/she defines the beam schedule and oversees its implementation in cooperation with the ISOLDE technical staff. </a:t>
            </a:r>
            <a:r>
              <a:rPr lang="en-US" dirty="0" err="1"/>
              <a:t>He/She</a:t>
            </a:r>
            <a:r>
              <a:rPr lang="en-US" dirty="0"/>
              <a:t> acts as liaison between the users and the technical staff. </a:t>
            </a:r>
            <a:endParaRPr lang="en-US" dirty="0" smtClean="0"/>
          </a:p>
          <a:p>
            <a:pPr>
              <a:buFont typeface="Wingdings" charset="2"/>
              <a:buChar char="Ø"/>
            </a:pPr>
            <a:r>
              <a:rPr lang="en-US" dirty="0" smtClean="0"/>
              <a:t>The </a:t>
            </a:r>
            <a:r>
              <a:rPr lang="en-US" dirty="0"/>
              <a:t>coordinator also serves as Group Leader In Matters Of Safety (GLIMOS) at ISOLDE and as scientific secretary of the ISOLDE Neutron Time of flight Committee (INTC). </a:t>
            </a:r>
            <a:endParaRPr lang="en-US" b="1" dirty="0" smtClean="0"/>
          </a:p>
          <a:p>
            <a:r>
              <a:rPr lang="en-US" b="1" dirty="0" smtClean="0"/>
              <a:t>Qualifications</a:t>
            </a:r>
            <a:r>
              <a:rPr lang="en-US" b="1" dirty="0"/>
              <a:t>:</a:t>
            </a:r>
            <a:r>
              <a:rPr lang="en-US" dirty="0"/>
              <a:t> PhD in Physics with some post-doctoral experience. </a:t>
            </a:r>
            <a:endParaRPr lang="en-US" dirty="0" smtClean="0"/>
          </a:p>
          <a:p>
            <a:r>
              <a:rPr lang="en-US" b="1" dirty="0" smtClean="0"/>
              <a:t>Prerequisites</a:t>
            </a:r>
            <a:r>
              <a:rPr lang="en-US" b="1" dirty="0"/>
              <a:t>:</a:t>
            </a:r>
            <a:r>
              <a:rPr lang="en-US" dirty="0"/>
              <a:t> -good communication and organizational skills-experience or knowledge of ISOL techniques for radioactive ion beam production-research experience employing radioactive ion beams-some acquaintance with the physics </a:t>
            </a:r>
            <a:r>
              <a:rPr lang="en-US" dirty="0" err="1"/>
              <a:t>programme</a:t>
            </a:r>
            <a:r>
              <a:rPr lang="en-US" dirty="0"/>
              <a:t> at ISOLDE.</a:t>
            </a:r>
            <a:r>
              <a:rPr lang="es-ES_tradnl" dirty="0"/>
              <a:t> </a:t>
            </a:r>
            <a:endParaRPr lang="es-ES_tradnl" dirty="0" smtClean="0"/>
          </a:p>
          <a:p>
            <a:r>
              <a:rPr lang="es-ES_tradnl" dirty="0" err="1" smtClean="0"/>
              <a:t>Procedure</a:t>
            </a:r>
            <a:r>
              <a:rPr lang="es-ES_tradnl" dirty="0" smtClean="0"/>
              <a:t>: </a:t>
            </a:r>
          </a:p>
          <a:p>
            <a:pPr>
              <a:buFont typeface="Wingdings" charset="2"/>
              <a:buChar char="Ø"/>
            </a:pPr>
            <a:r>
              <a:rPr lang="es-ES_tradnl" dirty="0" smtClean="0"/>
              <a:t>1) </a:t>
            </a:r>
            <a:r>
              <a:rPr lang="es-ES_tradnl" dirty="0" err="1" smtClean="0"/>
              <a:t>call</a:t>
            </a:r>
            <a:r>
              <a:rPr lang="es-ES_tradnl" dirty="0" smtClean="0"/>
              <a:t> </a:t>
            </a:r>
            <a:r>
              <a:rPr lang="es-ES_tradnl" dirty="0" err="1" smtClean="0"/>
              <a:t>for</a:t>
            </a:r>
            <a:r>
              <a:rPr lang="es-ES_tradnl" dirty="0" smtClean="0"/>
              <a:t> </a:t>
            </a:r>
            <a:r>
              <a:rPr lang="es-ES_tradnl" dirty="0" err="1" smtClean="0"/>
              <a:t>candidates</a:t>
            </a:r>
            <a:r>
              <a:rPr lang="es-ES_tradnl" dirty="0" smtClean="0"/>
              <a:t>: 1 </a:t>
            </a:r>
            <a:r>
              <a:rPr lang="es-ES_tradnl" dirty="0" err="1" smtClean="0"/>
              <a:t>August</a:t>
            </a:r>
            <a:r>
              <a:rPr lang="es-ES_tradnl" dirty="0" smtClean="0"/>
              <a:t> – 1 </a:t>
            </a:r>
            <a:r>
              <a:rPr lang="es-ES_tradnl" dirty="0" err="1" smtClean="0"/>
              <a:t>October</a:t>
            </a:r>
            <a:endParaRPr lang="es-ES_tradnl" dirty="0" smtClean="0"/>
          </a:p>
          <a:p>
            <a:pPr>
              <a:buFont typeface="Wingdings" charset="2"/>
              <a:buChar char="Ø"/>
            </a:pPr>
            <a:r>
              <a:rPr lang="es-ES_tradnl" dirty="0" smtClean="0"/>
              <a:t>2) set a </a:t>
            </a:r>
            <a:r>
              <a:rPr lang="es-ES_tradnl" dirty="0" err="1" smtClean="0"/>
              <a:t>committee</a:t>
            </a:r>
            <a:r>
              <a:rPr lang="es-ES_tradnl" dirty="0" smtClean="0"/>
              <a:t> </a:t>
            </a:r>
            <a:r>
              <a:rPr lang="es-ES_tradnl" dirty="0" err="1" smtClean="0"/>
              <a:t>to</a:t>
            </a:r>
            <a:r>
              <a:rPr lang="es-ES_tradnl" dirty="0" smtClean="0"/>
              <a:t> look at </a:t>
            </a:r>
            <a:r>
              <a:rPr lang="es-ES_tradnl" dirty="0" err="1" smtClean="0"/>
              <a:t>the</a:t>
            </a:r>
            <a:r>
              <a:rPr lang="es-ES_tradnl" dirty="0" smtClean="0"/>
              <a:t> </a:t>
            </a:r>
            <a:r>
              <a:rPr lang="es-ES_tradnl" dirty="0" err="1" smtClean="0"/>
              <a:t>candidates</a:t>
            </a:r>
            <a:r>
              <a:rPr lang="es-ES_tradnl" dirty="0" smtClean="0"/>
              <a:t> and </a:t>
            </a:r>
            <a:r>
              <a:rPr lang="es-ES_tradnl" dirty="0" err="1" smtClean="0"/>
              <a:t>build</a:t>
            </a:r>
            <a:r>
              <a:rPr lang="es-ES_tradnl" dirty="0" smtClean="0"/>
              <a:t> a short </a:t>
            </a:r>
            <a:r>
              <a:rPr lang="es-ES_tradnl" dirty="0" err="1" smtClean="0"/>
              <a:t>list</a:t>
            </a:r>
            <a:r>
              <a:rPr lang="es-ES_tradnl" dirty="0" smtClean="0"/>
              <a:t> of 3-4 </a:t>
            </a:r>
            <a:r>
              <a:rPr lang="es-ES_tradnl" dirty="0" err="1" smtClean="0"/>
              <a:t>candidates</a:t>
            </a:r>
            <a:r>
              <a:rPr lang="es-ES_tradnl" dirty="0" smtClean="0"/>
              <a:t>.</a:t>
            </a:r>
          </a:p>
          <a:p>
            <a:pPr>
              <a:buFont typeface="Wingdings" charset="2"/>
              <a:buChar char="Ø"/>
            </a:pPr>
            <a:r>
              <a:rPr lang="es-ES_tradnl" dirty="0" smtClean="0">
                <a:solidFill>
                  <a:srgbClr val="FF0000"/>
                </a:solidFill>
              </a:rPr>
              <a:t>Invite </a:t>
            </a:r>
            <a:r>
              <a:rPr lang="es-ES_tradnl" dirty="0" err="1" smtClean="0">
                <a:solidFill>
                  <a:srgbClr val="FF0000"/>
                </a:solidFill>
              </a:rPr>
              <a:t>them</a:t>
            </a:r>
            <a:r>
              <a:rPr lang="es-ES_tradnl" dirty="0" smtClean="0">
                <a:solidFill>
                  <a:srgbClr val="FF0000"/>
                </a:solidFill>
              </a:rPr>
              <a:t> </a:t>
            </a:r>
            <a:r>
              <a:rPr lang="es-ES_tradnl" dirty="0" err="1" smtClean="0">
                <a:solidFill>
                  <a:srgbClr val="FF0000"/>
                </a:solidFill>
              </a:rPr>
              <a:t>for</a:t>
            </a:r>
            <a:r>
              <a:rPr lang="es-ES_tradnl" dirty="0" smtClean="0">
                <a:solidFill>
                  <a:srgbClr val="FF0000"/>
                </a:solidFill>
              </a:rPr>
              <a:t> a short </a:t>
            </a:r>
            <a:r>
              <a:rPr lang="es-ES_tradnl" dirty="0" err="1" smtClean="0">
                <a:solidFill>
                  <a:srgbClr val="FF0000"/>
                </a:solidFill>
              </a:rPr>
              <a:t>presentation</a:t>
            </a:r>
            <a:r>
              <a:rPr lang="es-ES_tradnl" dirty="0" smtClean="0">
                <a:solidFill>
                  <a:srgbClr val="FF0000"/>
                </a:solidFill>
              </a:rPr>
              <a:t> </a:t>
            </a:r>
            <a:r>
              <a:rPr lang="es-ES_tradnl" dirty="0" smtClean="0"/>
              <a:t>in </a:t>
            </a:r>
            <a:r>
              <a:rPr lang="es-ES_tradnl" dirty="0" err="1" smtClean="0"/>
              <a:t>the</a:t>
            </a:r>
            <a:r>
              <a:rPr lang="es-ES_tradnl" dirty="0" smtClean="0"/>
              <a:t> ISCC </a:t>
            </a:r>
            <a:r>
              <a:rPr lang="es-ES_tradnl" dirty="0" err="1" smtClean="0"/>
              <a:t>meeting</a:t>
            </a:r>
            <a:r>
              <a:rPr lang="es-ES_tradnl" dirty="0" smtClean="0"/>
              <a:t> of 4th of </a:t>
            </a:r>
            <a:r>
              <a:rPr lang="es-ES_tradnl" dirty="0" err="1" smtClean="0"/>
              <a:t>November</a:t>
            </a:r>
            <a:endParaRPr lang="es-ES_tradnl" dirty="0" smtClean="0"/>
          </a:p>
          <a:p>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15</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59109691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043608" y="-315416"/>
            <a:ext cx="7643812" cy="981075"/>
          </a:xfrm>
        </p:spPr>
        <p:txBody>
          <a:bodyPr/>
          <a:lstStyle/>
          <a:p>
            <a:r>
              <a:rPr lang="en-US" dirty="0">
                <a:latin typeface="Calibri" charset="0"/>
              </a:rPr>
              <a:t>PUBLICATIONS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29583877"/>
              </p:ext>
            </p:extLst>
          </p:nvPr>
        </p:nvGraphicFramePr>
        <p:xfrm>
          <a:off x="1095375" y="572096"/>
          <a:ext cx="7653339" cy="6981016"/>
        </p:xfrm>
        <a:graphic>
          <a:graphicData uri="http://schemas.openxmlformats.org/drawingml/2006/table">
            <a:tbl>
              <a:tblPr firstRow="1" bandRow="1">
                <a:tableStyleId>{5C22544A-7EE6-4342-B048-85BDC9FD1C3A}</a:tableStyleId>
              </a:tblPr>
              <a:tblGrid>
                <a:gridCol w="2551113"/>
                <a:gridCol w="2551113"/>
                <a:gridCol w="2551113"/>
              </a:tblGrid>
              <a:tr h="370840">
                <a:tc>
                  <a:txBody>
                    <a:bodyPr/>
                    <a:lstStyle/>
                    <a:p>
                      <a:r>
                        <a:rPr lang="en-US" sz="1800" dirty="0" smtClean="0"/>
                        <a:t>YEAR</a:t>
                      </a:r>
                      <a:endParaRPr lang="en-US" sz="1800" dirty="0"/>
                    </a:p>
                  </a:txBody>
                  <a:tcPr/>
                </a:tc>
                <a:tc>
                  <a:txBody>
                    <a:bodyPr/>
                    <a:lstStyle/>
                    <a:p>
                      <a:r>
                        <a:rPr lang="en-US" sz="1800" dirty="0" smtClean="0"/>
                        <a:t>N. PUBLICATIONS</a:t>
                      </a:r>
                      <a:endParaRPr lang="en-US" sz="1800" dirty="0"/>
                    </a:p>
                  </a:txBody>
                  <a:tcPr/>
                </a:tc>
                <a:tc>
                  <a:txBody>
                    <a:bodyPr/>
                    <a:lstStyle/>
                    <a:p>
                      <a:r>
                        <a:rPr lang="en-US" sz="1800" dirty="0" smtClean="0"/>
                        <a:t>PH.</a:t>
                      </a:r>
                      <a:r>
                        <a:rPr lang="en-US" sz="1800" baseline="0" dirty="0" smtClean="0"/>
                        <a:t> D thesis</a:t>
                      </a:r>
                      <a:endParaRPr lang="en-US" sz="1800" dirty="0"/>
                    </a:p>
                  </a:txBody>
                  <a:tcPr/>
                </a:tc>
              </a:tr>
              <a:tr h="1798320">
                <a:tc>
                  <a:txBody>
                    <a:bodyPr/>
                    <a:lstStyle/>
                    <a:p>
                      <a:pPr algn="ctr"/>
                      <a:endParaRPr lang="en-US" sz="1800" dirty="0" smtClean="0"/>
                    </a:p>
                    <a:p>
                      <a:pPr algn="ctr"/>
                      <a:endParaRPr lang="en-US" sz="1800" dirty="0" smtClean="0"/>
                    </a:p>
                    <a:p>
                      <a:pPr algn="ctr"/>
                      <a:endParaRPr lang="en-US" sz="1800" dirty="0" smtClean="0"/>
                    </a:p>
                    <a:p>
                      <a:pPr algn="ctr"/>
                      <a:r>
                        <a:rPr lang="en-US" sz="1800" dirty="0" smtClean="0"/>
                        <a:t>2010</a:t>
                      </a:r>
                      <a:endParaRPr lang="en-US" sz="1800" dirty="0"/>
                    </a:p>
                  </a:txBody>
                  <a:tcPr/>
                </a:tc>
                <a:tc>
                  <a:txBody>
                    <a:bodyPr/>
                    <a:lstStyle/>
                    <a:p>
                      <a:pPr algn="ctr"/>
                      <a:endParaRPr lang="en-US" sz="1800" dirty="0" smtClean="0"/>
                    </a:p>
                    <a:p>
                      <a:pPr algn="ctr"/>
                      <a:endParaRPr lang="en-US" sz="1800" dirty="0" smtClean="0"/>
                    </a:p>
                    <a:p>
                      <a:pPr algn="ctr"/>
                      <a:endParaRPr lang="en-US" sz="1800" dirty="0" smtClean="0"/>
                    </a:p>
                    <a:p>
                      <a:pPr algn="ctr"/>
                      <a:r>
                        <a:rPr lang="en-US" sz="1800" dirty="0" smtClean="0"/>
                        <a:t>67</a:t>
                      </a:r>
                      <a:endParaRPr lang="en-US" sz="1800" dirty="0"/>
                    </a:p>
                  </a:txBody>
                  <a:tcPr/>
                </a:tc>
                <a:tc>
                  <a:txBody>
                    <a:bodyPr/>
                    <a:lstStyle/>
                    <a:p>
                      <a:pPr algn="ctr"/>
                      <a:r>
                        <a:rPr lang="en-US" sz="1400" dirty="0" smtClean="0"/>
                        <a:t>V. </a:t>
                      </a:r>
                      <a:r>
                        <a:rPr lang="en-US" sz="1400" dirty="0" err="1" smtClean="0"/>
                        <a:t>Bilstein</a:t>
                      </a:r>
                      <a:endParaRPr lang="en-US" sz="1400" dirty="0" smtClean="0"/>
                    </a:p>
                    <a:p>
                      <a:pPr algn="ctr"/>
                      <a:r>
                        <a:rPr lang="en-US" sz="1400" dirty="0" smtClean="0"/>
                        <a:t>T.E.</a:t>
                      </a:r>
                      <a:r>
                        <a:rPr lang="en-US" sz="1400" baseline="0" dirty="0" smtClean="0"/>
                        <a:t> </a:t>
                      </a:r>
                      <a:r>
                        <a:rPr lang="en-US" sz="1400" baseline="0" dirty="0" err="1" smtClean="0"/>
                        <a:t>Cocoolios</a:t>
                      </a:r>
                      <a:endParaRPr lang="en-US" sz="1400" baseline="0" dirty="0" smtClean="0"/>
                    </a:p>
                    <a:p>
                      <a:pPr algn="ctr"/>
                      <a:r>
                        <a:rPr lang="en-US" sz="1400" baseline="0" dirty="0" smtClean="0"/>
                        <a:t>R. </a:t>
                      </a:r>
                      <a:r>
                        <a:rPr lang="en-US" sz="1400" baseline="0" dirty="0" err="1" smtClean="0"/>
                        <a:t>Domínguez</a:t>
                      </a:r>
                      <a:r>
                        <a:rPr lang="en-US" sz="1400" baseline="0" dirty="0" smtClean="0"/>
                        <a:t> Reyes</a:t>
                      </a:r>
                    </a:p>
                    <a:p>
                      <a:pPr algn="ctr"/>
                      <a:r>
                        <a:rPr lang="en-US" sz="1400" baseline="0" dirty="0" smtClean="0"/>
                        <a:t>D. Fink</a:t>
                      </a:r>
                    </a:p>
                    <a:p>
                      <a:pPr algn="ctr"/>
                      <a:r>
                        <a:rPr lang="en-US" sz="1400" baseline="0" dirty="0" smtClean="0"/>
                        <a:t>S. </a:t>
                      </a:r>
                      <a:r>
                        <a:rPr lang="en-US" sz="1400" baseline="0" dirty="0" err="1" smtClean="0"/>
                        <a:t>Naimi</a:t>
                      </a:r>
                      <a:endParaRPr lang="en-US" sz="1400" baseline="0" dirty="0" smtClean="0"/>
                    </a:p>
                    <a:p>
                      <a:pPr algn="ctr"/>
                      <a:r>
                        <a:rPr lang="en-US" sz="1400" baseline="0" dirty="0" smtClean="0"/>
                        <a:t>D. </a:t>
                      </a:r>
                      <a:r>
                        <a:rPr lang="en-US" sz="1400" baseline="0" dirty="0" err="1" smtClean="0"/>
                        <a:t>Neidherr</a:t>
                      </a:r>
                      <a:endParaRPr lang="en-US" sz="1400" baseline="0" dirty="0" smtClean="0"/>
                    </a:p>
                    <a:p>
                      <a:pPr algn="ctr"/>
                      <a:r>
                        <a:rPr lang="en-US" sz="1400" baseline="0" dirty="0" smtClean="0"/>
                        <a:t>K. </a:t>
                      </a:r>
                      <a:r>
                        <a:rPr lang="en-US" sz="1400" baseline="0" dirty="0" err="1" smtClean="0"/>
                        <a:t>Wimmer</a:t>
                      </a:r>
                      <a:endParaRPr lang="en-US" sz="1400" baseline="0" dirty="0" smtClean="0"/>
                    </a:p>
                    <a:p>
                      <a:pPr algn="ctr"/>
                      <a:r>
                        <a:rPr lang="en-US" sz="1400" baseline="0" dirty="0" smtClean="0"/>
                        <a:t>A. </a:t>
                      </a:r>
                      <a:r>
                        <a:rPr lang="en-US" sz="1400" baseline="0" dirty="0" err="1" smtClean="0"/>
                        <a:t>Meaney</a:t>
                      </a:r>
                      <a:endParaRPr lang="en-US" sz="1400" dirty="0"/>
                    </a:p>
                  </a:txBody>
                  <a:tcPr/>
                </a:tc>
              </a:tr>
              <a:tr h="1215216">
                <a:tc>
                  <a:txBody>
                    <a:bodyPr/>
                    <a:lstStyle/>
                    <a:p>
                      <a:pPr algn="ctr"/>
                      <a:endParaRPr lang="en-US" sz="1800" dirty="0" smtClean="0"/>
                    </a:p>
                    <a:p>
                      <a:pPr algn="ctr"/>
                      <a:endParaRPr lang="en-US" sz="1800" dirty="0" smtClean="0"/>
                    </a:p>
                    <a:p>
                      <a:pPr algn="ctr"/>
                      <a:r>
                        <a:rPr lang="en-US" sz="1800" dirty="0" smtClean="0"/>
                        <a:t>2011</a:t>
                      </a:r>
                      <a:endParaRPr lang="en-US" sz="1800" dirty="0"/>
                    </a:p>
                  </a:txBody>
                  <a:tcPr/>
                </a:tc>
                <a:tc>
                  <a:txBody>
                    <a:bodyPr/>
                    <a:lstStyle/>
                    <a:p>
                      <a:pPr algn="ctr"/>
                      <a:endParaRPr lang="en-US" sz="1800" dirty="0" smtClean="0"/>
                    </a:p>
                    <a:p>
                      <a:pPr algn="ctr"/>
                      <a:endParaRPr lang="en-US" sz="1800" dirty="0" smtClean="0"/>
                    </a:p>
                    <a:p>
                      <a:pPr algn="ctr"/>
                      <a:r>
                        <a:rPr lang="en-US" sz="1800" dirty="0" smtClean="0"/>
                        <a:t>49</a:t>
                      </a:r>
                      <a:endParaRPr lang="en-US" sz="1800" dirty="0"/>
                    </a:p>
                  </a:txBody>
                  <a:tcPr/>
                </a:tc>
                <a:tc>
                  <a:txBody>
                    <a:bodyPr/>
                    <a:lstStyle/>
                    <a:p>
                      <a:pPr algn="ctr"/>
                      <a:r>
                        <a:rPr lang="en-US" sz="1400" dirty="0" smtClean="0"/>
                        <a:t>M. Albers</a:t>
                      </a:r>
                    </a:p>
                    <a:p>
                      <a:pPr algn="ctr"/>
                      <a:r>
                        <a:rPr lang="en-US" sz="1400" dirty="0" smtClean="0"/>
                        <a:t>J. </a:t>
                      </a:r>
                      <a:r>
                        <a:rPr lang="en-US" sz="1400" dirty="0" err="1" smtClean="0"/>
                        <a:t>Lommen</a:t>
                      </a:r>
                      <a:endParaRPr lang="en-US" sz="1400" dirty="0" smtClean="0"/>
                    </a:p>
                    <a:p>
                      <a:pPr algn="ctr"/>
                      <a:r>
                        <a:rPr lang="en-US" sz="1400" dirty="0" smtClean="0"/>
                        <a:t>O. Müller</a:t>
                      </a:r>
                    </a:p>
                    <a:p>
                      <a:pPr algn="ctr"/>
                      <a:r>
                        <a:rPr lang="en-US" sz="1400" dirty="0" smtClean="0"/>
                        <a:t>M. </a:t>
                      </a:r>
                      <a:r>
                        <a:rPr lang="en-US" sz="1400" dirty="0" err="1" smtClean="0"/>
                        <a:t>Thürauf</a:t>
                      </a:r>
                      <a:endParaRPr lang="en-US" sz="1400" dirty="0" smtClean="0"/>
                    </a:p>
                    <a:p>
                      <a:pPr algn="ctr"/>
                      <a:r>
                        <a:rPr lang="en-US" sz="1400" dirty="0" smtClean="0"/>
                        <a:t>M. </a:t>
                      </a:r>
                      <a:r>
                        <a:rPr lang="en-US" sz="1400" dirty="0" err="1" smtClean="0"/>
                        <a:t>Zboril</a:t>
                      </a:r>
                      <a:endParaRPr lang="en-US" sz="1400" dirty="0"/>
                    </a:p>
                  </a:txBody>
                  <a:tcPr/>
                </a:tc>
              </a:tr>
              <a:tr h="1560760">
                <a:tc>
                  <a:txBody>
                    <a:bodyPr/>
                    <a:lstStyle/>
                    <a:p>
                      <a:pPr algn="ctr"/>
                      <a:endParaRPr lang="en-US" sz="1800" dirty="0" smtClean="0"/>
                    </a:p>
                    <a:p>
                      <a:pPr algn="ctr"/>
                      <a:endParaRPr lang="en-US" sz="1800" dirty="0" smtClean="0"/>
                    </a:p>
                    <a:p>
                      <a:pPr algn="ctr"/>
                      <a:r>
                        <a:rPr lang="en-US" sz="1800" dirty="0" smtClean="0"/>
                        <a:t>2012</a:t>
                      </a:r>
                      <a:endParaRPr lang="en-US" sz="1800" dirty="0"/>
                    </a:p>
                  </a:txBody>
                  <a:tcPr/>
                </a:tc>
                <a:tc>
                  <a:txBody>
                    <a:bodyPr/>
                    <a:lstStyle/>
                    <a:p>
                      <a:pPr algn="ctr"/>
                      <a:endParaRPr lang="en-US" sz="1800" dirty="0" smtClean="0"/>
                    </a:p>
                    <a:p>
                      <a:pPr algn="ctr"/>
                      <a:endParaRPr lang="en-US" sz="1800" dirty="0" smtClean="0"/>
                    </a:p>
                    <a:p>
                      <a:pPr algn="ctr"/>
                      <a:r>
                        <a:rPr lang="en-US" sz="1800" dirty="0" smtClean="0"/>
                        <a:t>62</a:t>
                      </a:r>
                      <a:endParaRPr lang="en-US" sz="1800" dirty="0"/>
                    </a:p>
                  </a:txBody>
                  <a:tcPr/>
                </a:tc>
                <a:tc>
                  <a:txBody>
                    <a:bodyPr/>
                    <a:lstStyle/>
                    <a:p>
                      <a:pPr algn="ctr"/>
                      <a:r>
                        <a:rPr lang="en-US" sz="1400" dirty="0" smtClean="0"/>
                        <a:t>Ch. </a:t>
                      </a:r>
                      <a:r>
                        <a:rPr lang="en-US" sz="1400" dirty="0" err="1" smtClean="0"/>
                        <a:t>Borgmann</a:t>
                      </a:r>
                      <a:endParaRPr lang="en-US" sz="1400" dirty="0" smtClean="0"/>
                    </a:p>
                    <a:p>
                      <a:pPr algn="ctr"/>
                      <a:r>
                        <a:rPr lang="en-US" sz="1400" dirty="0" smtClean="0"/>
                        <a:t>E. Estevez</a:t>
                      </a:r>
                    </a:p>
                    <a:p>
                      <a:pPr algn="ctr"/>
                      <a:r>
                        <a:rPr lang="en-US" sz="1400" dirty="0" smtClean="0"/>
                        <a:t>J.G. Johansen</a:t>
                      </a:r>
                    </a:p>
                    <a:p>
                      <a:pPr algn="ctr"/>
                      <a:r>
                        <a:rPr lang="en-US" sz="1400" dirty="0" smtClean="0"/>
                        <a:t>T. E. </a:t>
                      </a:r>
                      <a:r>
                        <a:rPr lang="en-US" sz="1400" dirty="0" err="1" smtClean="0"/>
                        <a:t>Mølholt</a:t>
                      </a:r>
                      <a:endParaRPr lang="en-US" sz="1400" dirty="0" smtClean="0"/>
                    </a:p>
                    <a:p>
                      <a:pPr algn="ctr"/>
                      <a:r>
                        <a:rPr lang="en-US" sz="1400" dirty="0" smtClean="0"/>
                        <a:t>A.B.</a:t>
                      </a:r>
                      <a:r>
                        <a:rPr lang="en-US" sz="1400" baseline="0" dirty="0" smtClean="0"/>
                        <a:t> Perez </a:t>
                      </a:r>
                      <a:r>
                        <a:rPr lang="en-US" sz="1400" baseline="0" dirty="0" err="1" smtClean="0"/>
                        <a:t>Cerdán</a:t>
                      </a:r>
                      <a:endParaRPr lang="en-US" sz="1400" baseline="0" dirty="0" smtClean="0"/>
                    </a:p>
                    <a:p>
                      <a:pPr algn="ctr"/>
                      <a:r>
                        <a:rPr lang="en-US" sz="1400" baseline="0" dirty="0" smtClean="0"/>
                        <a:t>M. </a:t>
                      </a:r>
                      <a:r>
                        <a:rPr lang="en-US" sz="1400" kern="1200" dirty="0" err="1" smtClean="0">
                          <a:solidFill>
                            <a:schemeClr val="dk1"/>
                          </a:solidFill>
                          <a:latin typeface="+mn-lt"/>
                          <a:ea typeface="+mn-ea"/>
                          <a:cs typeface="+mn-cs"/>
                        </a:rPr>
                        <a:t>Seidlitz</a:t>
                      </a:r>
                      <a:endParaRPr lang="en-US" sz="1400" kern="1200" dirty="0" smtClean="0">
                        <a:solidFill>
                          <a:schemeClr val="dk1"/>
                        </a:solidFill>
                        <a:latin typeface="+mn-lt"/>
                        <a:ea typeface="+mn-ea"/>
                        <a:cs typeface="+mn-cs"/>
                      </a:endParaRPr>
                    </a:p>
                    <a:p>
                      <a:pPr algn="ctr"/>
                      <a:r>
                        <a:rPr lang="en-US" sz="1400" baseline="0" dirty="0" smtClean="0"/>
                        <a:t>M. </a:t>
                      </a:r>
                      <a:r>
                        <a:rPr lang="en-US" sz="1400" baseline="0" dirty="0" err="1" smtClean="0"/>
                        <a:t>Stachura</a:t>
                      </a:r>
                      <a:endParaRPr lang="en-US" sz="1400" dirty="0"/>
                    </a:p>
                  </a:txBody>
                  <a:tcPr/>
                </a:tc>
              </a:tr>
              <a:tr h="1199936">
                <a:tc>
                  <a:txBody>
                    <a:bodyPr/>
                    <a:lstStyle/>
                    <a:p>
                      <a:pPr algn="ctr"/>
                      <a:r>
                        <a:rPr lang="en-US" sz="1800" dirty="0" smtClean="0"/>
                        <a:t>2013</a:t>
                      </a:r>
                      <a:endParaRPr lang="en-US" sz="1800" dirty="0"/>
                    </a:p>
                  </a:txBody>
                  <a:tcPr/>
                </a:tc>
                <a:tc>
                  <a:txBody>
                    <a:bodyPr/>
                    <a:lstStyle/>
                    <a:p>
                      <a:pPr algn="ctr"/>
                      <a:r>
                        <a:rPr lang="en-US" sz="1800" dirty="0" smtClean="0">
                          <a:solidFill>
                            <a:srgbClr val="FF0000"/>
                          </a:solidFill>
                        </a:rPr>
                        <a:t>90</a:t>
                      </a:r>
                      <a:endParaRPr lang="en-US" sz="1800" dirty="0">
                        <a:solidFill>
                          <a:srgbClr val="FF0000"/>
                        </a:solidFill>
                      </a:endParaRPr>
                    </a:p>
                  </a:txBody>
                  <a:tcPr/>
                </a:tc>
                <a:tc>
                  <a:txBody>
                    <a:bodyPr/>
                    <a:lstStyle/>
                    <a:p>
                      <a:pPr algn="ctr"/>
                      <a:r>
                        <a:rPr lang="en-US" sz="1400" dirty="0" smtClean="0"/>
                        <a:t>P. Kessler</a:t>
                      </a:r>
                    </a:p>
                    <a:p>
                      <a:pPr algn="ctr"/>
                      <a:r>
                        <a:rPr lang="en-US" sz="1400" kern="1200" dirty="0" smtClean="0">
                          <a:solidFill>
                            <a:schemeClr val="dk1"/>
                          </a:solidFill>
                          <a:latin typeface="+mn-lt"/>
                          <a:ea typeface="+mn-ea"/>
                          <a:cs typeface="+mn-cs"/>
                        </a:rPr>
                        <a:t>B. </a:t>
                      </a:r>
                      <a:r>
                        <a:rPr lang="en-US" sz="1400" kern="1200" dirty="0" err="1" smtClean="0">
                          <a:solidFill>
                            <a:schemeClr val="dk1"/>
                          </a:solidFill>
                          <a:latin typeface="+mn-lt"/>
                          <a:ea typeface="+mn-ea"/>
                          <a:cs typeface="+mn-cs"/>
                        </a:rPr>
                        <a:t>Siebeck</a:t>
                      </a:r>
                      <a:endParaRPr lang="en-US" sz="1400" kern="1200" dirty="0" smtClean="0">
                        <a:solidFill>
                          <a:schemeClr val="dk1"/>
                        </a:solidFill>
                        <a:latin typeface="+mn-lt"/>
                        <a:ea typeface="+mn-ea"/>
                        <a:cs typeface="+mn-cs"/>
                      </a:endParaRPr>
                    </a:p>
                    <a:p>
                      <a:pPr algn="ctr"/>
                      <a:r>
                        <a:rPr lang="en-US" sz="1400" kern="1200" dirty="0" smtClean="0">
                          <a:solidFill>
                            <a:schemeClr val="dk1"/>
                          </a:solidFill>
                          <a:latin typeface="+mn-lt"/>
                          <a:ea typeface="+mn-ea"/>
                          <a:cs typeface="+mn-cs"/>
                        </a:rPr>
                        <a:t>T.J. Procter</a:t>
                      </a:r>
                    </a:p>
                    <a:p>
                      <a:pPr algn="ctr"/>
                      <a:r>
                        <a:rPr lang="en-US" sz="1400" kern="1200" dirty="0" smtClean="0">
                          <a:solidFill>
                            <a:schemeClr val="dk1"/>
                          </a:solidFill>
                          <a:latin typeface="+mn-lt"/>
                          <a:ea typeface="+mn-ea"/>
                          <a:cs typeface="+mn-cs"/>
                        </a:rPr>
                        <a:t>D. Di Julio</a:t>
                      </a:r>
                    </a:p>
                    <a:p>
                      <a:pPr algn="ctr"/>
                      <a:r>
                        <a:rPr lang="en-US" sz="1400" kern="1200" dirty="0" smtClean="0">
                          <a:solidFill>
                            <a:schemeClr val="dk1"/>
                          </a:solidFill>
                          <a:latin typeface="+mn-lt"/>
                          <a:ea typeface="+mn-ea"/>
                          <a:cs typeface="+mn-cs"/>
                        </a:rPr>
                        <a:t>J. Cullen</a:t>
                      </a:r>
                    </a:p>
                    <a:p>
                      <a:pPr algn="ctr"/>
                      <a:r>
                        <a:rPr lang="en-US" sz="1400" kern="1200" dirty="0" smtClean="0">
                          <a:solidFill>
                            <a:schemeClr val="dk1"/>
                          </a:solidFill>
                          <a:latin typeface="+mn-lt"/>
                          <a:ea typeface="+mn-ea"/>
                          <a:cs typeface="+mn-cs"/>
                        </a:rPr>
                        <a:t>K. </a:t>
                      </a:r>
                      <a:r>
                        <a:rPr lang="en-US" sz="1400" kern="1200" dirty="0" err="1" smtClean="0">
                          <a:solidFill>
                            <a:schemeClr val="dk1"/>
                          </a:solidFill>
                          <a:latin typeface="+mn-lt"/>
                          <a:ea typeface="+mn-ea"/>
                          <a:cs typeface="+mn-cs"/>
                        </a:rPr>
                        <a:t>Kreim</a:t>
                      </a:r>
                      <a:endParaRPr lang="en-US" sz="1400" kern="1200" dirty="0" smtClean="0">
                        <a:solidFill>
                          <a:schemeClr val="dk1"/>
                        </a:solidFill>
                        <a:latin typeface="+mn-lt"/>
                        <a:ea typeface="+mn-ea"/>
                        <a:cs typeface="+mn-cs"/>
                      </a:endParaRPr>
                    </a:p>
                    <a:p>
                      <a:pPr algn="ctr"/>
                      <a:r>
                        <a:rPr lang="en-US" sz="1400" kern="1200" dirty="0" smtClean="0">
                          <a:solidFill>
                            <a:schemeClr val="dk1"/>
                          </a:solidFill>
                          <a:latin typeface="+mn-lt"/>
                          <a:ea typeface="+mn-ea"/>
                          <a:cs typeface="+mn-cs"/>
                        </a:rPr>
                        <a:t>K Lynch</a:t>
                      </a:r>
                    </a:p>
                    <a:p>
                      <a:pPr algn="ctr"/>
                      <a:r>
                        <a:rPr lang="en-US" sz="1400" kern="1200" dirty="0" smtClean="0">
                          <a:solidFill>
                            <a:schemeClr val="dk1"/>
                          </a:solidFill>
                          <a:latin typeface="+mn-lt"/>
                          <a:ea typeface="+mn-ea"/>
                          <a:cs typeface="+mn-cs"/>
                        </a:rPr>
                        <a:t>J.A. </a:t>
                      </a:r>
                      <a:r>
                        <a:rPr lang="en-US" sz="1400" kern="1200" dirty="0" err="1" smtClean="0">
                          <a:solidFill>
                            <a:schemeClr val="dk1"/>
                          </a:solidFill>
                          <a:latin typeface="+mn-lt"/>
                          <a:ea typeface="+mn-ea"/>
                          <a:cs typeface="+mn-cs"/>
                        </a:rPr>
                        <a:t>Briz</a:t>
                      </a:r>
                      <a:endParaRPr lang="en-US" sz="1400" kern="1200" dirty="0" smtClean="0">
                        <a:solidFill>
                          <a:schemeClr val="dk1"/>
                        </a:solidFill>
                        <a:latin typeface="+mn-lt"/>
                        <a:ea typeface="+mn-ea"/>
                        <a:cs typeface="+mn-cs"/>
                      </a:endParaRPr>
                    </a:p>
                    <a:p>
                      <a:pPr algn="ctr"/>
                      <a:r>
                        <a:rPr lang="en-US" sz="1400" kern="1200" dirty="0" smtClean="0">
                          <a:solidFill>
                            <a:schemeClr val="dk1"/>
                          </a:solidFill>
                          <a:latin typeface="+mn-lt"/>
                          <a:ea typeface="+mn-ea"/>
                          <a:cs typeface="+mn-cs"/>
                        </a:rPr>
                        <a:t>B. </a:t>
                      </a:r>
                      <a:r>
                        <a:rPr lang="en-US" sz="1400" kern="1200" dirty="0" err="1" smtClean="0">
                          <a:solidFill>
                            <a:schemeClr val="dk1"/>
                          </a:solidFill>
                          <a:latin typeface="+mn-lt"/>
                          <a:ea typeface="+mn-ea"/>
                          <a:cs typeface="+mn-cs"/>
                        </a:rPr>
                        <a:t>Olaizola</a:t>
                      </a:r>
                      <a:endParaRPr lang="en-US" sz="1400" kern="1200" dirty="0" smtClean="0">
                        <a:solidFill>
                          <a:schemeClr val="dk1"/>
                        </a:solidFill>
                        <a:latin typeface="+mn-lt"/>
                        <a:ea typeface="+mn-ea"/>
                        <a:cs typeface="+mn-cs"/>
                      </a:endParaRPr>
                    </a:p>
                  </a:txBody>
                  <a:tcPr/>
                </a:tc>
              </a:tr>
            </a:tbl>
          </a:graphicData>
        </a:graphic>
      </p:graphicFrame>
      <p:sp>
        <p:nvSpPr>
          <p:cNvPr id="21533" name="Slide Number Placeholder 4"/>
          <p:cNvSpPr>
            <a:spLocks noGrp="1"/>
          </p:cNvSpPr>
          <p:nvPr>
            <p:ph type="sldNum" sz="quarter" idx="4294967295"/>
          </p:nvPr>
        </p:nvSpPr>
        <p:spPr bwMode="auto">
          <a:xfrm>
            <a:off x="3878263" y="64277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758A3D-7A97-C141-A573-6F922146D06B}" type="slidenum">
              <a:rPr lang="en-US" sz="1200">
                <a:solidFill>
                  <a:srgbClr val="898989"/>
                </a:solidFill>
                <a:latin typeface="Calibri" charset="0"/>
                <a:cs typeface="Arial" charset="0"/>
              </a:rPr>
              <a:pPr eaLnBrk="1" hangingPunct="1"/>
              <a:t>16</a:t>
            </a:fld>
            <a:endParaRPr lang="en-US" sz="1200">
              <a:solidFill>
                <a:srgbClr val="898989"/>
              </a:solidFill>
              <a:latin typeface="Calibri" charset="0"/>
              <a:cs typeface="Arial" charset="0"/>
            </a:endParaRPr>
          </a:p>
        </p:txBody>
      </p:sp>
      <p:sp>
        <p:nvSpPr>
          <p:cNvPr id="2" name="TextBox 1"/>
          <p:cNvSpPr txBox="1"/>
          <p:nvPr/>
        </p:nvSpPr>
        <p:spPr>
          <a:xfrm rot="18900000">
            <a:off x="2395339" y="3100447"/>
            <a:ext cx="4752528" cy="1200328"/>
          </a:xfrm>
          <a:prstGeom prst="rect">
            <a:avLst/>
          </a:prstGeom>
          <a:solidFill>
            <a:srgbClr val="FFFF00"/>
          </a:solidFill>
        </p:spPr>
        <p:txBody>
          <a:bodyPr wrap="square" rtlCol="0">
            <a:spAutoFit/>
          </a:bodyPr>
          <a:lstStyle/>
          <a:p>
            <a:r>
              <a:rPr lang="en-US" sz="2400" dirty="0" smtClean="0"/>
              <a:t>Please send us the reference and if possible a copy of the thesis done based in data from </a:t>
            </a:r>
            <a:r>
              <a:rPr lang="en-US" sz="2400" dirty="0"/>
              <a:t>I</a:t>
            </a:r>
            <a:r>
              <a:rPr lang="en-US" sz="2400" dirty="0" smtClean="0"/>
              <a:t>SOLDE</a:t>
            </a:r>
            <a:endParaRPr lang="en-US" sz="2400" dirty="0"/>
          </a:p>
        </p:txBody>
      </p:sp>
    </p:spTree>
    <p:extLst>
      <p:ext uri="{BB962C8B-B14F-4D97-AF65-F5344CB8AC3E}">
        <p14:creationId xmlns:p14="http://schemas.microsoft.com/office/powerpoint/2010/main" val="42750524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2400" dirty="0" smtClean="0"/>
              <a:t>Fellows Associates and students</a:t>
            </a:r>
          </a:p>
          <a:p>
            <a:r>
              <a:rPr lang="en-US" sz="2400" dirty="0"/>
              <a:t>Courses and </a:t>
            </a:r>
            <a:r>
              <a:rPr lang="en-US" sz="2400" dirty="0" smtClean="0"/>
              <a:t>workshops </a:t>
            </a:r>
            <a:r>
              <a:rPr lang="en-US" sz="2400" dirty="0"/>
              <a:t>during </a:t>
            </a:r>
            <a:r>
              <a:rPr lang="en-US" sz="2400" dirty="0" smtClean="0"/>
              <a:t>2014</a:t>
            </a:r>
          </a:p>
          <a:p>
            <a:r>
              <a:rPr lang="en-US" sz="2400" dirty="0" smtClean="0"/>
              <a:t>ENSAR </a:t>
            </a:r>
            <a:r>
              <a:rPr lang="en-US" sz="2400" dirty="0"/>
              <a:t>1</a:t>
            </a:r>
          </a:p>
          <a:p>
            <a:r>
              <a:rPr lang="en-US" sz="2400" dirty="0"/>
              <a:t>ENSAR </a:t>
            </a:r>
            <a:r>
              <a:rPr lang="en-US" sz="2400" dirty="0" smtClean="0"/>
              <a:t>2</a:t>
            </a:r>
          </a:p>
          <a:p>
            <a:r>
              <a:rPr lang="en-US" sz="2400" dirty="0" smtClean="0"/>
              <a:t>Financial situation of the collaboration</a:t>
            </a:r>
            <a:endParaRPr lang="en-US" sz="2200" dirty="0" smtClean="0"/>
          </a:p>
          <a:p>
            <a:r>
              <a:rPr lang="en-US" sz="2400" dirty="0" smtClean="0"/>
              <a:t>Collaboration Matters</a:t>
            </a:r>
          </a:p>
          <a:p>
            <a:r>
              <a:rPr lang="en-US" sz="2400" dirty="0" smtClean="0"/>
              <a:t>News on 50</a:t>
            </a:r>
            <a:r>
              <a:rPr lang="en-US" sz="2400" baseline="30000" dirty="0" smtClean="0"/>
              <a:t>th</a:t>
            </a:r>
            <a:r>
              <a:rPr lang="en-US" sz="2400" dirty="0" smtClean="0"/>
              <a:t> Anniversary of the Approval of ISOLDE</a:t>
            </a:r>
          </a:p>
          <a:p>
            <a:r>
              <a:rPr lang="en-US" sz="2400" dirty="0" smtClean="0"/>
              <a:t>Letter of Intend to host AGATA@HIE-ISOLDE</a:t>
            </a:r>
          </a:p>
          <a:p>
            <a:pPr marL="0" indent="0">
              <a:buNone/>
            </a:pPr>
            <a:endParaRPr lang="en-US" sz="24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1604207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1042988" y="0"/>
            <a:ext cx="7643812" cy="981075"/>
          </a:xfrm>
        </p:spPr>
        <p:txBody>
          <a:bodyPr>
            <a:normAutofit/>
          </a:bodyPr>
          <a:lstStyle/>
          <a:p>
            <a:r>
              <a:rPr lang="en-US" dirty="0" smtClean="0">
                <a:latin typeface="Calibri" charset="0"/>
              </a:rPr>
              <a:t>Fellows, Associates &amp; Students</a:t>
            </a:r>
            <a:endParaRPr lang="en-US" dirty="0">
              <a:latin typeface="Calibri" charset="0"/>
            </a:endParaRPr>
          </a:p>
        </p:txBody>
      </p:sp>
      <p:sp>
        <p:nvSpPr>
          <p:cNvPr id="32770" name="Content Placeholder 2"/>
          <p:cNvSpPr>
            <a:spLocks noGrp="1"/>
          </p:cNvSpPr>
          <p:nvPr>
            <p:ph idx="1"/>
          </p:nvPr>
        </p:nvSpPr>
        <p:spPr>
          <a:xfrm>
            <a:off x="1095127" y="1052736"/>
            <a:ext cx="7653337" cy="5400600"/>
          </a:xfrm>
        </p:spPr>
        <p:txBody>
          <a:bodyPr>
            <a:normAutofit fontScale="77500" lnSpcReduction="20000"/>
          </a:bodyPr>
          <a:lstStyle/>
          <a:p>
            <a:r>
              <a:rPr lang="en-US" dirty="0" smtClean="0">
                <a:latin typeface="Calibri" charset="0"/>
              </a:rPr>
              <a:t>Associates (new deadline 13</a:t>
            </a:r>
            <a:r>
              <a:rPr lang="en-US" baseline="30000" dirty="0" smtClean="0">
                <a:latin typeface="Calibri" charset="0"/>
              </a:rPr>
              <a:t>th</a:t>
            </a:r>
            <a:r>
              <a:rPr lang="en-US" dirty="0" smtClean="0">
                <a:latin typeface="Calibri" charset="0"/>
              </a:rPr>
              <a:t> of September)</a:t>
            </a:r>
          </a:p>
          <a:p>
            <a:pPr marL="0" indent="0">
              <a:buNone/>
            </a:pPr>
            <a:r>
              <a:rPr lang="en-US" dirty="0" smtClean="0">
                <a:latin typeface="Calibri" charset="0"/>
              </a:rPr>
              <a:t>	Alfredo </a:t>
            </a:r>
            <a:r>
              <a:rPr lang="en-US" dirty="0" err="1" smtClean="0">
                <a:latin typeface="Calibri" charset="0"/>
              </a:rPr>
              <a:t>Poves</a:t>
            </a:r>
            <a:r>
              <a:rPr lang="en-US" dirty="0" smtClean="0">
                <a:latin typeface="Calibri" charset="0"/>
              </a:rPr>
              <a:t>  January </a:t>
            </a:r>
            <a:r>
              <a:rPr lang="en-US" dirty="0">
                <a:latin typeface="Calibri" charset="0"/>
              </a:rPr>
              <a:t>-</a:t>
            </a:r>
            <a:r>
              <a:rPr lang="en-US" dirty="0" smtClean="0">
                <a:latin typeface="Calibri" charset="0"/>
              </a:rPr>
              <a:t> June 2014</a:t>
            </a:r>
          </a:p>
          <a:p>
            <a:pPr marL="0" indent="0">
              <a:buNone/>
            </a:pPr>
            <a:r>
              <a:rPr lang="en-US" dirty="0">
                <a:latin typeface="Calibri" charset="0"/>
              </a:rPr>
              <a:t>	</a:t>
            </a:r>
            <a:r>
              <a:rPr lang="en-US" dirty="0" err="1" smtClean="0">
                <a:latin typeface="Calibri" charset="0"/>
              </a:rPr>
              <a:t>Claes</a:t>
            </a:r>
            <a:r>
              <a:rPr lang="en-US" dirty="0" smtClean="0">
                <a:latin typeface="Calibri" charset="0"/>
              </a:rPr>
              <a:t> </a:t>
            </a:r>
            <a:r>
              <a:rPr lang="en-US" dirty="0" err="1" smtClean="0">
                <a:latin typeface="Calibri" charset="0"/>
              </a:rPr>
              <a:t>Fahlander</a:t>
            </a:r>
            <a:r>
              <a:rPr lang="en-US" dirty="0" smtClean="0">
                <a:latin typeface="Calibri" charset="0"/>
              </a:rPr>
              <a:t> July – Dec 2014</a:t>
            </a:r>
          </a:p>
          <a:p>
            <a:pPr lvl="1"/>
            <a:r>
              <a:rPr lang="en-US" dirty="0" smtClean="0">
                <a:latin typeface="Calibri" charset="0"/>
              </a:rPr>
              <a:t>New Applications: </a:t>
            </a:r>
            <a:r>
              <a:rPr lang="en-US" dirty="0" err="1" smtClean="0">
                <a:latin typeface="Calibri" charset="0"/>
              </a:rPr>
              <a:t>Palle</a:t>
            </a:r>
            <a:r>
              <a:rPr lang="en-US" dirty="0" smtClean="0">
                <a:latin typeface="Calibri" charset="0"/>
              </a:rPr>
              <a:t> </a:t>
            </a:r>
            <a:r>
              <a:rPr lang="en-US" dirty="0" err="1" smtClean="0">
                <a:latin typeface="Calibri" charset="0"/>
              </a:rPr>
              <a:t>Gunnlaugnnon</a:t>
            </a:r>
            <a:endParaRPr lang="en-US" dirty="0">
              <a:latin typeface="Calibri" charset="0"/>
            </a:endParaRPr>
          </a:p>
          <a:p>
            <a:r>
              <a:rPr lang="en-US" dirty="0">
                <a:latin typeface="Calibri" charset="0"/>
              </a:rPr>
              <a:t>Corresponding Associates (new deadline 13</a:t>
            </a:r>
            <a:r>
              <a:rPr lang="en-US" baseline="30000" dirty="0">
                <a:latin typeface="Calibri" charset="0"/>
              </a:rPr>
              <a:t>th</a:t>
            </a:r>
            <a:r>
              <a:rPr lang="en-US" dirty="0">
                <a:latin typeface="Calibri" charset="0"/>
              </a:rPr>
              <a:t> of September)</a:t>
            </a:r>
          </a:p>
          <a:p>
            <a:pPr marL="457200" lvl="1" indent="0">
              <a:buNone/>
            </a:pPr>
            <a:r>
              <a:rPr lang="en-US" dirty="0" smtClean="0">
                <a:latin typeface="Calibri" charset="0"/>
              </a:rPr>
              <a:t>	</a:t>
            </a:r>
            <a:r>
              <a:rPr lang="en-US" dirty="0" err="1" smtClean="0">
                <a:latin typeface="Calibri" charset="0"/>
              </a:rPr>
              <a:t>Amandina</a:t>
            </a:r>
            <a:r>
              <a:rPr lang="en-US" dirty="0" smtClean="0">
                <a:latin typeface="Calibri" charset="0"/>
              </a:rPr>
              <a:t> Lima Lopes July-</a:t>
            </a:r>
            <a:r>
              <a:rPr lang="en-US" dirty="0" err="1" smtClean="0">
                <a:latin typeface="Calibri" charset="0"/>
              </a:rPr>
              <a:t>october</a:t>
            </a:r>
            <a:r>
              <a:rPr lang="en-US" dirty="0" smtClean="0">
                <a:latin typeface="Calibri" charset="0"/>
              </a:rPr>
              <a:t> 2014</a:t>
            </a:r>
          </a:p>
          <a:p>
            <a:pPr lvl="1"/>
            <a:r>
              <a:rPr lang="en-US" dirty="0">
                <a:latin typeface="Calibri" charset="0"/>
              </a:rPr>
              <a:t>New Applications: </a:t>
            </a:r>
            <a:r>
              <a:rPr lang="en-US" dirty="0" err="1" smtClean="0">
                <a:latin typeface="Calibri" charset="0"/>
              </a:rPr>
              <a:t>Janne</a:t>
            </a:r>
            <a:r>
              <a:rPr lang="en-US" dirty="0" smtClean="0">
                <a:latin typeface="Calibri" charset="0"/>
              </a:rPr>
              <a:t> </a:t>
            </a:r>
            <a:r>
              <a:rPr lang="en-US" dirty="0" err="1" smtClean="0">
                <a:latin typeface="Calibri" charset="0"/>
              </a:rPr>
              <a:t>Pakarinen</a:t>
            </a:r>
            <a:endParaRPr lang="en-US" dirty="0" smtClean="0">
              <a:latin typeface="Calibri" charset="0"/>
            </a:endParaRPr>
          </a:p>
          <a:p>
            <a:pPr lvl="1"/>
            <a:endParaRPr lang="en-US" dirty="0" smtClean="0">
              <a:latin typeface="Calibri" charset="0"/>
            </a:endParaRPr>
          </a:p>
          <a:p>
            <a:r>
              <a:rPr lang="en-US" dirty="0">
                <a:latin typeface="Calibri" charset="0"/>
              </a:rPr>
              <a:t>Fellows: (new deadline </a:t>
            </a:r>
            <a:r>
              <a:rPr lang="en-US" dirty="0" smtClean="0">
                <a:latin typeface="Calibri" charset="0"/>
              </a:rPr>
              <a:t>3</a:t>
            </a:r>
            <a:r>
              <a:rPr lang="en-US" baseline="30000" dirty="0" smtClean="0">
                <a:latin typeface="Calibri" charset="0"/>
              </a:rPr>
              <a:t>th</a:t>
            </a:r>
            <a:r>
              <a:rPr lang="en-US" dirty="0" smtClean="0">
                <a:latin typeface="Calibri" charset="0"/>
              </a:rPr>
              <a:t> </a:t>
            </a:r>
            <a:r>
              <a:rPr lang="en-US" dirty="0">
                <a:latin typeface="Calibri" charset="0"/>
              </a:rPr>
              <a:t>of September)</a:t>
            </a:r>
          </a:p>
          <a:p>
            <a:pPr lvl="2"/>
            <a:r>
              <a:rPr lang="en-US" dirty="0" smtClean="0">
                <a:latin typeface="Calibri" charset="0"/>
              </a:rPr>
              <a:t>Susanne </a:t>
            </a:r>
            <a:r>
              <a:rPr lang="en-US" dirty="0" err="1">
                <a:latin typeface="Calibri" charset="0"/>
              </a:rPr>
              <a:t>Kreim</a:t>
            </a:r>
            <a:r>
              <a:rPr lang="en-US" dirty="0">
                <a:latin typeface="Calibri" charset="0"/>
              </a:rPr>
              <a:t>, </a:t>
            </a:r>
            <a:r>
              <a:rPr lang="en-US" dirty="0" smtClean="0">
                <a:latin typeface="Calibri" charset="0"/>
              </a:rPr>
              <a:t>Dec 2014  (ground state properties)</a:t>
            </a:r>
            <a:endParaRPr lang="en-US" dirty="0">
              <a:latin typeface="Calibri" charset="0"/>
            </a:endParaRPr>
          </a:p>
          <a:p>
            <a:pPr lvl="2"/>
            <a:r>
              <a:rPr lang="en-US" dirty="0">
                <a:latin typeface="Calibri" charset="0"/>
              </a:rPr>
              <a:t>Elisa </a:t>
            </a:r>
            <a:r>
              <a:rPr lang="en-US" dirty="0" err="1">
                <a:latin typeface="Calibri" charset="0"/>
              </a:rPr>
              <a:t>Rapisarda</a:t>
            </a:r>
            <a:r>
              <a:rPr lang="en-US" dirty="0">
                <a:latin typeface="Calibri" charset="0"/>
              </a:rPr>
              <a:t>, </a:t>
            </a:r>
            <a:r>
              <a:rPr lang="en-US" dirty="0" smtClean="0">
                <a:solidFill>
                  <a:srgbClr val="FF0000"/>
                </a:solidFill>
                <a:latin typeface="Calibri" charset="0"/>
              </a:rPr>
              <a:t>Dec </a:t>
            </a:r>
            <a:r>
              <a:rPr lang="en-US" dirty="0" smtClean="0">
                <a:latin typeface="Calibri" charset="0"/>
              </a:rPr>
              <a:t>2014 (Nuclear structure)</a:t>
            </a:r>
            <a:endParaRPr lang="en-US" dirty="0">
              <a:latin typeface="Calibri" charset="0"/>
            </a:endParaRPr>
          </a:p>
          <a:p>
            <a:pPr lvl="2"/>
            <a:r>
              <a:rPr lang="en-US" dirty="0">
                <a:latin typeface="Calibri" charset="0"/>
              </a:rPr>
              <a:t>Monika </a:t>
            </a:r>
            <a:r>
              <a:rPr lang="en-US" dirty="0" err="1">
                <a:latin typeface="Calibri" charset="0"/>
              </a:rPr>
              <a:t>Stachura</a:t>
            </a:r>
            <a:r>
              <a:rPr lang="en-US" dirty="0">
                <a:latin typeface="Calibri" charset="0"/>
              </a:rPr>
              <a:t>, </a:t>
            </a:r>
            <a:r>
              <a:rPr lang="en-US" dirty="0" smtClean="0">
                <a:latin typeface="Calibri" charset="0"/>
              </a:rPr>
              <a:t>April </a:t>
            </a:r>
            <a:r>
              <a:rPr lang="en-US" dirty="0">
                <a:latin typeface="Calibri" charset="0"/>
              </a:rPr>
              <a:t>2013- March </a:t>
            </a:r>
            <a:r>
              <a:rPr lang="en-US" dirty="0" smtClean="0">
                <a:latin typeface="Calibri" charset="0"/>
              </a:rPr>
              <a:t>2015 ( Applied Sciences)</a:t>
            </a:r>
            <a:endParaRPr lang="en-US" dirty="0">
              <a:latin typeface="Calibri" charset="0"/>
            </a:endParaRPr>
          </a:p>
          <a:p>
            <a:pPr lvl="2"/>
            <a:r>
              <a:rPr lang="en-US" dirty="0">
                <a:latin typeface="Calibri" charset="0"/>
              </a:rPr>
              <a:t>Jan </a:t>
            </a:r>
            <a:r>
              <a:rPr lang="en-US" dirty="0" err="1">
                <a:latin typeface="Calibri" charset="0"/>
              </a:rPr>
              <a:t>Kurcewicz</a:t>
            </a:r>
            <a:r>
              <a:rPr lang="en-US" dirty="0" smtClean="0">
                <a:latin typeface="Calibri" charset="0"/>
              </a:rPr>
              <a:t>, Nov 2011 -  </a:t>
            </a:r>
            <a:r>
              <a:rPr lang="en-US" dirty="0" smtClean="0">
                <a:solidFill>
                  <a:srgbClr val="FF0000"/>
                </a:solidFill>
                <a:latin typeface="Calibri" charset="0"/>
              </a:rPr>
              <a:t>Aug</a:t>
            </a:r>
            <a:r>
              <a:rPr lang="en-US" dirty="0" smtClean="0">
                <a:latin typeface="Calibri" charset="0"/>
              </a:rPr>
              <a:t> 2014 </a:t>
            </a:r>
            <a:r>
              <a:rPr lang="en-US" dirty="0">
                <a:latin typeface="Calibri" charset="0"/>
              </a:rPr>
              <a:t>(ENSAR, 5 months prolongation, EU) </a:t>
            </a:r>
            <a:endParaRPr lang="en-US" dirty="0" smtClean="0">
              <a:latin typeface="Calibri" charset="0"/>
            </a:endParaRPr>
          </a:p>
          <a:p>
            <a:pPr lvl="2"/>
            <a:r>
              <a:rPr lang="en-US" dirty="0" smtClean="0">
                <a:latin typeface="Calibri" charset="0"/>
              </a:rPr>
              <a:t>Miguel </a:t>
            </a:r>
            <a:r>
              <a:rPr lang="en-US" dirty="0" err="1" smtClean="0">
                <a:latin typeface="Calibri" charset="0"/>
              </a:rPr>
              <a:t>Madurga</a:t>
            </a:r>
            <a:r>
              <a:rPr lang="en-US" dirty="0" smtClean="0">
                <a:latin typeface="Calibri" charset="0"/>
              </a:rPr>
              <a:t> ( June 2014 – May 2016) </a:t>
            </a:r>
            <a:r>
              <a:rPr lang="en-US" dirty="0">
                <a:latin typeface="Calibri" charset="0"/>
              </a:rPr>
              <a:t>(Nuclear structure</a:t>
            </a:r>
            <a:r>
              <a:rPr lang="en-US" dirty="0" smtClean="0">
                <a:latin typeface="Calibri" charset="0"/>
              </a:rPr>
              <a:t>)</a:t>
            </a:r>
          </a:p>
          <a:p>
            <a:pPr lvl="2"/>
            <a:r>
              <a:rPr lang="en-US" dirty="0" smtClean="0">
                <a:latin typeface="Calibri" charset="0"/>
              </a:rPr>
              <a:t>Stephan </a:t>
            </a:r>
            <a:r>
              <a:rPr lang="en-US" dirty="0" err="1" smtClean="0">
                <a:latin typeface="Calibri" charset="0"/>
              </a:rPr>
              <a:t>Ettenbauer</a:t>
            </a:r>
            <a:r>
              <a:rPr lang="en-US" dirty="0" smtClean="0">
                <a:latin typeface="Calibri" charset="0"/>
              </a:rPr>
              <a:t> (June 2014 – </a:t>
            </a:r>
            <a:r>
              <a:rPr lang="en-US" dirty="0" err="1" smtClean="0">
                <a:latin typeface="Calibri" charset="0"/>
              </a:rPr>
              <a:t>jan</a:t>
            </a:r>
            <a:r>
              <a:rPr lang="en-US" dirty="0" smtClean="0">
                <a:latin typeface="Calibri" charset="0"/>
              </a:rPr>
              <a:t> 2017, COLLAPS, </a:t>
            </a:r>
            <a:r>
              <a:rPr lang="en-US" dirty="0" err="1" smtClean="0">
                <a:latin typeface="Calibri" charset="0"/>
              </a:rPr>
              <a:t>Polarisastion</a:t>
            </a:r>
            <a:r>
              <a:rPr lang="en-US" dirty="0" smtClean="0">
                <a:latin typeface="Calibri" charset="0"/>
              </a:rPr>
              <a:t> beams)</a:t>
            </a:r>
          </a:p>
          <a:p>
            <a:pPr lvl="2"/>
            <a:r>
              <a:rPr lang="en-US" dirty="0" smtClean="0">
                <a:solidFill>
                  <a:srgbClr val="FF0000"/>
                </a:solidFill>
                <a:latin typeface="Calibri" charset="0"/>
              </a:rPr>
              <a:t>Akira Miyazaki (SC cavities)</a:t>
            </a:r>
          </a:p>
          <a:p>
            <a:pPr lvl="2"/>
            <a:r>
              <a:rPr lang="en-US" dirty="0" smtClean="0">
                <a:solidFill>
                  <a:srgbClr val="FF0000"/>
                </a:solidFill>
                <a:latin typeface="Calibri" charset="0"/>
              </a:rPr>
              <a:t>Kara Lynch ( Jan 2015 – </a:t>
            </a:r>
            <a:r>
              <a:rPr lang="en-US" dirty="0">
                <a:solidFill>
                  <a:srgbClr val="FF0000"/>
                </a:solidFill>
                <a:latin typeface="Calibri" charset="0"/>
              </a:rPr>
              <a:t>D</a:t>
            </a:r>
            <a:r>
              <a:rPr lang="en-US" dirty="0" smtClean="0">
                <a:solidFill>
                  <a:srgbClr val="FF0000"/>
                </a:solidFill>
                <a:latin typeface="Calibri" charset="0"/>
              </a:rPr>
              <a:t>ec 2017)</a:t>
            </a:r>
            <a:endParaRPr lang="en-US" dirty="0">
              <a:latin typeface="Calibri" charset="0"/>
            </a:endParaRPr>
          </a:p>
          <a:p>
            <a:pPr lvl="2"/>
            <a:endParaRPr lang="en-US" dirty="0" smtClean="0">
              <a:solidFill>
                <a:srgbClr val="FF0000"/>
              </a:solidFill>
              <a:latin typeface="Calibri" charset="0"/>
            </a:endParaRPr>
          </a:p>
          <a:p>
            <a:pPr marL="342900" lvl="2" indent="-342900">
              <a:buBlip>
                <a:blip r:embed="rId3"/>
              </a:buBlip>
            </a:pPr>
            <a:r>
              <a:rPr lang="en-US" dirty="0" smtClean="0">
                <a:latin typeface="Calibri" charset="0"/>
              </a:rPr>
              <a:t>Doctoral student: </a:t>
            </a:r>
            <a:r>
              <a:rPr lang="en-US" b="1" dirty="0" smtClean="0">
                <a:latin typeface="Calibri" charset="0"/>
              </a:rPr>
              <a:t>Next deadline 6</a:t>
            </a:r>
            <a:r>
              <a:rPr lang="en-US" b="1" baseline="30000" dirty="0" smtClean="0">
                <a:latin typeface="Calibri" charset="0"/>
              </a:rPr>
              <a:t>th</a:t>
            </a:r>
            <a:r>
              <a:rPr lang="en-US" b="1" dirty="0" smtClean="0">
                <a:latin typeface="Calibri" charset="0"/>
              </a:rPr>
              <a:t> of May 2014. </a:t>
            </a:r>
            <a:endParaRPr lang="en-US" dirty="0" smtClean="0">
              <a:latin typeface="Calibri" charset="0"/>
            </a:endParaRPr>
          </a:p>
          <a:p>
            <a:pPr lvl="2"/>
            <a:r>
              <a:rPr lang="en-US" b="1" dirty="0" smtClean="0">
                <a:solidFill>
                  <a:srgbClr val="000090"/>
                </a:solidFill>
                <a:latin typeface="Calibri" charset="0"/>
              </a:rPr>
              <a:t>DOCTORAL STUDENT For FIXED DECAY STATION : </a:t>
            </a:r>
            <a:r>
              <a:rPr lang="en-US" b="1" dirty="0" smtClean="0">
                <a:solidFill>
                  <a:srgbClr val="FF0000"/>
                </a:solidFill>
                <a:latin typeface="Calibri" charset="0"/>
              </a:rPr>
              <a:t>NEW</a:t>
            </a:r>
          </a:p>
          <a:p>
            <a:pPr lvl="2"/>
            <a:r>
              <a:rPr lang="en-US" b="1" dirty="0" smtClean="0">
                <a:latin typeface="Calibri" charset="0"/>
              </a:rPr>
              <a:t>Doctoral Program with Greece for life sciences (50% GR, 50% CERN):</a:t>
            </a:r>
          </a:p>
          <a:p>
            <a:pPr lvl="3"/>
            <a:r>
              <a:rPr lang="en-US" b="1" dirty="0" err="1">
                <a:latin typeface="Calibri" charset="0"/>
              </a:rPr>
              <a:t>Stavroula</a:t>
            </a:r>
            <a:r>
              <a:rPr lang="en-US" b="1" dirty="0">
                <a:latin typeface="Calibri" charset="0"/>
              </a:rPr>
              <a:t> </a:t>
            </a:r>
            <a:r>
              <a:rPr lang="en-US" b="1" dirty="0" err="1">
                <a:latin typeface="Calibri" charset="0"/>
              </a:rPr>
              <a:t>Pallada</a:t>
            </a:r>
            <a:r>
              <a:rPr lang="en-US" b="1" dirty="0">
                <a:latin typeface="Calibri" charset="0"/>
              </a:rPr>
              <a:t> (March 2014 - Feb 2017</a:t>
            </a:r>
            <a:r>
              <a:rPr lang="en-US" b="1" dirty="0" smtClean="0">
                <a:latin typeface="Calibri" charset="0"/>
              </a:rPr>
              <a:t>)</a:t>
            </a:r>
          </a:p>
          <a:p>
            <a:pPr lvl="2"/>
            <a:r>
              <a:rPr lang="en-US" b="1" dirty="0">
                <a:solidFill>
                  <a:srgbClr val="000090"/>
                </a:solidFill>
                <a:latin typeface="Calibri" charset="0"/>
              </a:rPr>
              <a:t>Doctoral Program with </a:t>
            </a:r>
            <a:r>
              <a:rPr lang="en-US" b="1" dirty="0" smtClean="0">
                <a:solidFill>
                  <a:srgbClr val="000090"/>
                </a:solidFill>
                <a:latin typeface="Calibri" charset="0"/>
              </a:rPr>
              <a:t>Germany</a:t>
            </a:r>
          </a:p>
          <a:p>
            <a:pPr lvl="3"/>
            <a:r>
              <a:rPr lang="en-US" b="1" dirty="0" smtClean="0">
                <a:solidFill>
                  <a:srgbClr val="000090"/>
                </a:solidFill>
                <a:latin typeface="Calibri" charset="0"/>
              </a:rPr>
              <a:t>Laura </a:t>
            </a:r>
            <a:r>
              <a:rPr lang="en-US" b="1" dirty="0" err="1" smtClean="0">
                <a:solidFill>
                  <a:srgbClr val="000090"/>
                </a:solidFill>
                <a:latin typeface="Calibri" charset="0"/>
              </a:rPr>
              <a:t>Grob</a:t>
            </a:r>
            <a:r>
              <a:rPr lang="en-US" b="1" dirty="0" smtClean="0">
                <a:solidFill>
                  <a:srgbClr val="000090"/>
                </a:solidFill>
                <a:latin typeface="Calibri" charset="0"/>
              </a:rPr>
              <a:t> Jun2014 –</a:t>
            </a:r>
          </a:p>
          <a:p>
            <a:pPr lvl="2"/>
            <a:endParaRPr lang="en-US" b="1" dirty="0" smtClean="0">
              <a:solidFill>
                <a:srgbClr val="000090"/>
              </a:solidFill>
              <a:latin typeface="Calibri" charset="0"/>
            </a:endParaRPr>
          </a:p>
          <a:p>
            <a:r>
              <a:rPr lang="en-US" dirty="0" smtClean="0">
                <a:solidFill>
                  <a:srgbClr val="FF0000"/>
                </a:solidFill>
                <a:latin typeface="Calibri" charset="0"/>
              </a:rPr>
              <a:t>Technical </a:t>
            </a:r>
            <a:r>
              <a:rPr lang="en-US" dirty="0">
                <a:solidFill>
                  <a:srgbClr val="FF0000"/>
                </a:solidFill>
                <a:latin typeface="Calibri" charset="0"/>
              </a:rPr>
              <a:t>student</a:t>
            </a:r>
            <a:r>
              <a:rPr lang="en-US" dirty="0">
                <a:latin typeface="Calibri" charset="0"/>
              </a:rPr>
              <a:t>: </a:t>
            </a:r>
            <a:r>
              <a:rPr lang="en-US" b="1" dirty="0" smtClean="0">
                <a:latin typeface="Calibri" charset="0"/>
              </a:rPr>
              <a:t>: One next year for the </a:t>
            </a:r>
            <a:r>
              <a:rPr lang="en-US" b="1" dirty="0" err="1" smtClean="0">
                <a:latin typeface="Calibri" charset="0"/>
              </a:rPr>
              <a:t>ISOLDe</a:t>
            </a:r>
            <a:r>
              <a:rPr lang="en-US" b="1" dirty="0" smtClean="0">
                <a:latin typeface="Calibri" charset="0"/>
              </a:rPr>
              <a:t> Tape Transport system (50% PH + 50% EN)</a:t>
            </a:r>
            <a:endParaRPr lang="en-US" b="1" dirty="0">
              <a:latin typeface="Calibri" charset="0"/>
            </a:endParaRPr>
          </a:p>
          <a:p>
            <a:r>
              <a:rPr lang="en-US" dirty="0" err="1">
                <a:latin typeface="Calibri" charset="0"/>
              </a:rPr>
              <a:t>Technicien</a:t>
            </a:r>
            <a:r>
              <a:rPr lang="en-US" dirty="0">
                <a:latin typeface="Calibri" charset="0"/>
              </a:rPr>
              <a:t>: </a:t>
            </a:r>
            <a:r>
              <a:rPr lang="en-US" dirty="0" err="1">
                <a:latin typeface="Calibri" charset="0"/>
              </a:rPr>
              <a:t>Julien</a:t>
            </a:r>
            <a:r>
              <a:rPr lang="en-US" dirty="0">
                <a:latin typeface="Calibri" charset="0"/>
              </a:rPr>
              <a:t> </a:t>
            </a:r>
            <a:r>
              <a:rPr lang="en-US" dirty="0" err="1">
                <a:latin typeface="Calibri" charset="0"/>
              </a:rPr>
              <a:t>Thiboud</a:t>
            </a:r>
            <a:r>
              <a:rPr lang="en-US" dirty="0">
                <a:latin typeface="Calibri" charset="0"/>
              </a:rPr>
              <a:t>, </a:t>
            </a:r>
            <a:r>
              <a:rPr lang="en-US" dirty="0" smtClean="0">
                <a:latin typeface="Calibri" charset="0"/>
              </a:rPr>
              <a:t>-August 2014 </a:t>
            </a:r>
            <a:r>
              <a:rPr lang="en-US" dirty="0">
                <a:latin typeface="Calibri" charset="0"/>
              </a:rPr>
              <a:t>(Col + </a:t>
            </a:r>
            <a:r>
              <a:rPr lang="en-US" dirty="0">
                <a:solidFill>
                  <a:srgbClr val="FF0000"/>
                </a:solidFill>
                <a:latin typeface="Calibri" charset="0"/>
              </a:rPr>
              <a:t>EU </a:t>
            </a:r>
            <a:r>
              <a:rPr lang="en-US" dirty="0" smtClean="0">
                <a:solidFill>
                  <a:srgbClr val="FF0000"/>
                </a:solidFill>
                <a:latin typeface="Calibri" charset="0"/>
              </a:rPr>
              <a:t>support</a:t>
            </a:r>
            <a:r>
              <a:rPr lang="en-US" dirty="0" smtClean="0">
                <a:latin typeface="Calibri" charset="0"/>
              </a:rPr>
              <a:t>)</a:t>
            </a:r>
          </a:p>
          <a:p>
            <a:r>
              <a:rPr lang="en-US" dirty="0" smtClean="0">
                <a:latin typeface="Calibri" charset="0"/>
              </a:rPr>
              <a:t>User </a:t>
            </a:r>
            <a:r>
              <a:rPr lang="en-US" dirty="0">
                <a:latin typeface="Calibri" charset="0"/>
              </a:rPr>
              <a:t>support: Jennifer </a:t>
            </a:r>
            <a:r>
              <a:rPr lang="en-US" dirty="0" err="1">
                <a:latin typeface="Calibri" charset="0"/>
              </a:rPr>
              <a:t>Wetterings</a:t>
            </a:r>
            <a:r>
              <a:rPr lang="en-US" dirty="0">
                <a:latin typeface="Calibri" charset="0"/>
              </a:rPr>
              <a:t> (50% Col + 50% PH)</a:t>
            </a:r>
          </a:p>
          <a:p>
            <a:endParaRPr lang="en-US" dirty="0">
              <a:latin typeface="Calibri" charset="0"/>
            </a:endParaRPr>
          </a:p>
          <a:p>
            <a:endParaRPr lang="en-US" dirty="0">
              <a:latin typeface="Calibri" charset="0"/>
            </a:endParaRPr>
          </a:p>
          <a:p>
            <a:pPr lvl="2"/>
            <a:endParaRPr lang="en-US" dirty="0">
              <a:latin typeface="Calibri" charset="0"/>
            </a:endParaRPr>
          </a:p>
          <a:p>
            <a:pPr lvl="2"/>
            <a:endParaRPr lang="en-US" dirty="0">
              <a:latin typeface="Calibri" charset="0"/>
            </a:endParaRPr>
          </a:p>
        </p:txBody>
      </p:sp>
      <p:sp>
        <p:nvSpPr>
          <p:cNvPr id="32772" name="Slide Number Placeholder 4"/>
          <p:cNvSpPr>
            <a:spLocks noGrp="1"/>
          </p:cNvSpPr>
          <p:nvPr>
            <p:ph type="sldNum" sz="quarter" idx="4294967295"/>
          </p:nvPr>
        </p:nvSpPr>
        <p:spPr bwMode="auto">
          <a:xfrm>
            <a:off x="3878263" y="64277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23848C8-AB15-7F48-912C-FF6F2CC1DF43}" type="slidenum">
              <a:rPr lang="en-US" sz="1200">
                <a:solidFill>
                  <a:srgbClr val="898989"/>
                </a:solidFill>
                <a:latin typeface="Calibri" charset="0"/>
                <a:cs typeface="Arial" charset="0"/>
              </a:rPr>
              <a:pPr eaLnBrk="1" hangingPunct="1"/>
              <a:t>3</a:t>
            </a:fld>
            <a:endParaRPr lang="en-US" sz="1200">
              <a:solidFill>
                <a:srgbClr val="898989"/>
              </a:solidFill>
              <a:latin typeface="Calibri" charset="0"/>
              <a:cs typeface="Arial" charset="0"/>
            </a:endParaRPr>
          </a:p>
        </p:txBody>
      </p:sp>
    </p:spTree>
    <p:extLst>
      <p:ext uri="{BB962C8B-B14F-4D97-AF65-F5344CB8AC3E}">
        <p14:creationId xmlns:p14="http://schemas.microsoft.com/office/powerpoint/2010/main" val="8451713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Courses 2014 / Workshops</a:t>
            </a:r>
            <a:endParaRPr lang="en-US" dirty="0"/>
          </a:p>
        </p:txBody>
      </p:sp>
      <p:sp>
        <p:nvSpPr>
          <p:cNvPr id="3" name="Content Placeholder 2"/>
          <p:cNvSpPr>
            <a:spLocks noGrp="1"/>
          </p:cNvSpPr>
          <p:nvPr>
            <p:ph idx="1"/>
          </p:nvPr>
        </p:nvSpPr>
        <p:spPr>
          <a:xfrm>
            <a:off x="971600" y="1052736"/>
            <a:ext cx="7653536" cy="5544616"/>
          </a:xfrm>
        </p:spPr>
        <p:txBody>
          <a:bodyPr>
            <a:normAutofit lnSpcReduction="10000"/>
          </a:bodyPr>
          <a:lstStyle/>
          <a:p>
            <a:r>
              <a:rPr lang="en-US" sz="2400" dirty="0" smtClean="0">
                <a:solidFill>
                  <a:srgbClr val="000090"/>
                </a:solidFill>
              </a:rPr>
              <a:t>Courses</a:t>
            </a:r>
          </a:p>
          <a:p>
            <a:r>
              <a:rPr lang="en-US" dirty="0" smtClean="0"/>
              <a:t>Nuclear Reactions and Nuclear Structure Course</a:t>
            </a:r>
          </a:p>
          <a:p>
            <a:pPr marL="0" indent="0">
              <a:buNone/>
            </a:pPr>
            <a:r>
              <a:rPr lang="en-US" dirty="0" smtClean="0">
                <a:solidFill>
                  <a:srgbClr val="0000FF"/>
                </a:solidFill>
              </a:rPr>
              <a:t>Wilton </a:t>
            </a:r>
            <a:r>
              <a:rPr lang="en-US" dirty="0" err="1" smtClean="0">
                <a:solidFill>
                  <a:srgbClr val="0000FF"/>
                </a:solidFill>
              </a:rPr>
              <a:t>Cartford</a:t>
            </a:r>
            <a:r>
              <a:rPr lang="en-US" dirty="0" smtClean="0">
                <a:solidFill>
                  <a:srgbClr val="0000FF"/>
                </a:solidFill>
              </a:rPr>
              <a:t>, Alexia </a:t>
            </a:r>
            <a:r>
              <a:rPr lang="en-US" dirty="0" err="1" smtClean="0">
                <a:solidFill>
                  <a:srgbClr val="0000FF"/>
                </a:solidFill>
              </a:rPr>
              <a:t>DiPietro</a:t>
            </a:r>
            <a:r>
              <a:rPr lang="en-US" dirty="0" smtClean="0">
                <a:solidFill>
                  <a:srgbClr val="0000FF"/>
                </a:solidFill>
              </a:rPr>
              <a:t>, and Antonio Moro</a:t>
            </a:r>
          </a:p>
          <a:p>
            <a:pPr lvl="1"/>
            <a:r>
              <a:rPr lang="en-US" dirty="0" smtClean="0">
                <a:solidFill>
                  <a:srgbClr val="0000FF"/>
                </a:solidFill>
              </a:rPr>
              <a:t>22-25 April 2014</a:t>
            </a:r>
          </a:p>
          <a:p>
            <a:r>
              <a:rPr lang="en-US" dirty="0" smtClean="0">
                <a:solidFill>
                  <a:srgbClr val="FF0000"/>
                </a:solidFill>
              </a:rPr>
              <a:t>Separator courses in December 2014</a:t>
            </a:r>
          </a:p>
          <a:p>
            <a:endParaRPr lang="en-US" dirty="0" smtClean="0">
              <a:solidFill>
                <a:srgbClr val="FF0000"/>
              </a:solidFill>
            </a:endParaRPr>
          </a:p>
          <a:p>
            <a:r>
              <a:rPr lang="en-US" sz="2400" dirty="0" smtClean="0">
                <a:solidFill>
                  <a:srgbClr val="000090"/>
                </a:solidFill>
              </a:rPr>
              <a:t>Workshops</a:t>
            </a:r>
            <a:endParaRPr lang="en-US" dirty="0">
              <a:solidFill>
                <a:srgbClr val="FF0000"/>
              </a:solidFill>
            </a:endParaRPr>
          </a:p>
          <a:p>
            <a:r>
              <a:rPr lang="es-ES" dirty="0"/>
              <a:t>ISOLDE </a:t>
            </a:r>
            <a:r>
              <a:rPr lang="es-ES" dirty="0" err="1"/>
              <a:t>Workshop</a:t>
            </a:r>
            <a:r>
              <a:rPr lang="es-ES" dirty="0"/>
              <a:t>  </a:t>
            </a:r>
            <a:r>
              <a:rPr lang="es-ES" dirty="0" smtClean="0"/>
              <a:t>15 </a:t>
            </a:r>
            <a:r>
              <a:rPr lang="es-ES" dirty="0"/>
              <a:t>– </a:t>
            </a:r>
            <a:r>
              <a:rPr lang="es-ES" dirty="0" smtClean="0"/>
              <a:t>17 </a:t>
            </a:r>
            <a:r>
              <a:rPr lang="es-ES" dirty="0" err="1" smtClean="0"/>
              <a:t>Dicember</a:t>
            </a:r>
            <a:r>
              <a:rPr lang="es-ES" dirty="0" smtClean="0"/>
              <a:t> 2014</a:t>
            </a:r>
          </a:p>
          <a:p>
            <a:pPr marL="0" indent="0">
              <a:buNone/>
            </a:pPr>
            <a:r>
              <a:rPr lang="es-ES" dirty="0" err="1" smtClean="0"/>
              <a:t>One</a:t>
            </a:r>
            <a:r>
              <a:rPr lang="es-ES" dirty="0" smtClean="0"/>
              <a:t> </a:t>
            </a:r>
            <a:r>
              <a:rPr lang="es-ES" dirty="0" err="1" smtClean="0"/>
              <a:t>session</a:t>
            </a:r>
            <a:r>
              <a:rPr lang="es-ES" dirty="0" smtClean="0"/>
              <a:t> </a:t>
            </a:r>
            <a:r>
              <a:rPr lang="es-ES" dirty="0" err="1" smtClean="0"/>
              <a:t>dedicated</a:t>
            </a:r>
            <a:r>
              <a:rPr lang="es-ES" dirty="0" smtClean="0"/>
              <a:t> </a:t>
            </a:r>
            <a:r>
              <a:rPr lang="es-ES" dirty="0" err="1" smtClean="0"/>
              <a:t>to</a:t>
            </a:r>
            <a:r>
              <a:rPr lang="es-ES" dirty="0" smtClean="0"/>
              <a:t> </a:t>
            </a:r>
            <a:r>
              <a:rPr lang="es-ES" dirty="0" err="1" smtClean="0"/>
              <a:t>celebrate</a:t>
            </a:r>
            <a:r>
              <a:rPr lang="es-ES" dirty="0" smtClean="0"/>
              <a:t> </a:t>
            </a:r>
          </a:p>
          <a:p>
            <a:pPr marL="0" indent="0">
              <a:buNone/>
            </a:pPr>
            <a:r>
              <a:rPr lang="es-ES" dirty="0" err="1" smtClean="0"/>
              <a:t>the</a:t>
            </a:r>
            <a:r>
              <a:rPr lang="es-ES" dirty="0" smtClean="0"/>
              <a:t> 50 </a:t>
            </a:r>
            <a:r>
              <a:rPr lang="es-ES" dirty="0" err="1" smtClean="0"/>
              <a:t>years</a:t>
            </a:r>
            <a:r>
              <a:rPr lang="es-ES" dirty="0" smtClean="0"/>
              <a:t> </a:t>
            </a:r>
            <a:r>
              <a:rPr lang="es-ES" dirty="0" err="1" smtClean="0"/>
              <a:t>anniversary</a:t>
            </a:r>
            <a:r>
              <a:rPr lang="es-ES" dirty="0" smtClean="0"/>
              <a:t> of ISOLDE </a:t>
            </a:r>
            <a:r>
              <a:rPr lang="es-ES" dirty="0" err="1" smtClean="0"/>
              <a:t>approval</a:t>
            </a:r>
            <a:r>
              <a:rPr lang="es-ES" dirty="0" smtClean="0"/>
              <a:t>.</a:t>
            </a:r>
          </a:p>
          <a:p>
            <a:pPr marL="0" indent="0">
              <a:buNone/>
            </a:pPr>
            <a:endParaRPr lang="es-ES" dirty="0" smtClean="0"/>
          </a:p>
          <a:p>
            <a:r>
              <a:rPr lang="es-ES" dirty="0" smtClean="0"/>
              <a:t>CATHI (</a:t>
            </a:r>
            <a:r>
              <a:rPr lang="en-US" dirty="0"/>
              <a:t>Cryogenics, Accelerators and Targets for </a:t>
            </a:r>
            <a:r>
              <a:rPr lang="en-US" dirty="0" err="1"/>
              <a:t>Hie</a:t>
            </a:r>
            <a:r>
              <a:rPr lang="en-US" dirty="0"/>
              <a:t>-</a:t>
            </a:r>
            <a:r>
              <a:rPr lang="en-US" dirty="0" smtClean="0"/>
              <a:t>ISOLDE) </a:t>
            </a:r>
            <a:r>
              <a:rPr lang="es-ES" dirty="0" err="1" smtClean="0"/>
              <a:t>Review</a:t>
            </a:r>
            <a:r>
              <a:rPr lang="es-ES" dirty="0" smtClean="0"/>
              <a:t> Meeting: </a:t>
            </a:r>
            <a:r>
              <a:rPr lang="en-US" dirty="0"/>
              <a:t>The goal </a:t>
            </a:r>
            <a:r>
              <a:rPr lang="en-US" dirty="0" smtClean="0"/>
              <a:t>is </a:t>
            </a:r>
            <a:r>
              <a:rPr lang="en-US" dirty="0"/>
              <a:t>to present to the ISOLDE community the results achieved throughout the duration of the CATHI project and their contribution to the HIE-ISOLDE project</a:t>
            </a:r>
            <a:r>
              <a:rPr lang="en-US" dirty="0" smtClean="0"/>
              <a:t>.</a:t>
            </a:r>
            <a:endParaRPr lang="es-ES" dirty="0" smtClean="0"/>
          </a:p>
          <a:p>
            <a:pPr marL="0" indent="0">
              <a:buNone/>
            </a:pPr>
            <a:r>
              <a:rPr lang="en-US" dirty="0" smtClean="0"/>
              <a:t>	Date</a:t>
            </a:r>
            <a:r>
              <a:rPr lang="en-US" dirty="0"/>
              <a:t>: 22</a:t>
            </a:r>
            <a:r>
              <a:rPr lang="en-US" baseline="30000" dirty="0"/>
              <a:t>nd</a:t>
            </a:r>
            <a:r>
              <a:rPr lang="en-US" dirty="0"/>
              <a:t> – 26</a:t>
            </a:r>
            <a:r>
              <a:rPr lang="en-US" baseline="30000" dirty="0"/>
              <a:t>th</a:t>
            </a:r>
            <a:r>
              <a:rPr lang="en-US" dirty="0"/>
              <a:t>  September </a:t>
            </a:r>
            <a:r>
              <a:rPr lang="en-US" dirty="0" smtClean="0"/>
              <a:t>2014; </a:t>
            </a:r>
            <a:r>
              <a:rPr lang="en-US" dirty="0" smtClean="0">
                <a:solidFill>
                  <a:srgbClr val="0000FF"/>
                </a:solidFill>
              </a:rPr>
              <a:t>Deadline for inscription June 27th</a:t>
            </a:r>
          </a:p>
          <a:p>
            <a:pPr marL="0" indent="0">
              <a:buNone/>
            </a:pPr>
            <a:r>
              <a:rPr lang="en-US" dirty="0"/>
              <a:t>	</a:t>
            </a:r>
            <a:r>
              <a:rPr lang="en-US" dirty="0" smtClean="0"/>
              <a:t> </a:t>
            </a:r>
            <a:r>
              <a:rPr lang="en-US" dirty="0"/>
              <a:t>Hotel H10 Marina, Barcelona, </a:t>
            </a:r>
            <a:r>
              <a:rPr lang="en-US" dirty="0" smtClean="0"/>
              <a:t>Spain		</a:t>
            </a:r>
            <a:r>
              <a:rPr lang="en-US" u="sng" dirty="0" smtClean="0">
                <a:solidFill>
                  <a:srgbClr val="0000FF"/>
                </a:solidFill>
                <a:hlinkClick r:id="rId2"/>
              </a:rPr>
              <a:t>http</a:t>
            </a:r>
            <a:r>
              <a:rPr lang="en-US" u="sng" dirty="0">
                <a:solidFill>
                  <a:srgbClr val="0000FF"/>
                </a:solidFill>
                <a:hlinkClick r:id="rId2"/>
              </a:rPr>
              <a:t>://www.hotelh10marinabarcelona.com/fr/index.html</a:t>
            </a:r>
          </a:p>
          <a:p>
            <a:endParaRPr lang="es-ES" dirty="0"/>
          </a:p>
          <a:p>
            <a:pPr marL="0" indent="0">
              <a:buNone/>
            </a:pPr>
            <a:endParaRPr lang="es-ES" dirty="0" smtClean="0"/>
          </a:p>
          <a:p>
            <a:pPr marL="0" indent="0">
              <a:buNone/>
            </a:pPr>
            <a:endParaRPr lang="es-ES" dirty="0" smtClean="0"/>
          </a:p>
          <a:p>
            <a:endParaRPr lang="es-ES" dirty="0" smtClean="0"/>
          </a:p>
          <a:p>
            <a:pPr marL="457200" lvl="1" indent="0">
              <a:buNone/>
            </a:pPr>
            <a:endParaRPr lang="es-ES" dirty="0"/>
          </a:p>
          <a:p>
            <a:endParaRPr lang="en-US" dirty="0">
              <a:solidFill>
                <a:srgbClr val="FF0000"/>
              </a:solidFill>
            </a:endParaRP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sp>
        <p:nvSpPr>
          <p:cNvPr id="4" name="Slide Number Placeholder 3"/>
          <p:cNvSpPr>
            <a:spLocks noGrp="1"/>
          </p:cNvSpPr>
          <p:nvPr>
            <p:ph type="sldNum" sz="quarter" idx="12"/>
          </p:nvPr>
        </p:nvSpPr>
        <p:spPr/>
        <p:txBody>
          <a:bodyPr/>
          <a:lstStyle/>
          <a:p>
            <a:fld id="{DCE4B40A-67BA-4787-801A-16EE65008C21}" type="slidenum">
              <a:rPr lang="en-US" smtClean="0"/>
              <a:pPr/>
              <a:t>4</a:t>
            </a:fld>
            <a:endParaRPr lang="en-US"/>
          </a:p>
        </p:txBody>
      </p:sp>
      <p:sp>
        <p:nvSpPr>
          <p:cNvPr id="5" name="Text Placeholder 4"/>
          <p:cNvSpPr>
            <a:spLocks noGrp="1"/>
          </p:cNvSpPr>
          <p:nvPr>
            <p:ph type="body" sz="quarter" idx="13"/>
          </p:nvPr>
        </p:nvSpPr>
        <p:spPr/>
        <p:txBody>
          <a:bodyPr/>
          <a:lstStyle/>
          <a:p>
            <a:endParaRPr lang="en-US"/>
          </a:p>
        </p:txBody>
      </p:sp>
      <p:pic>
        <p:nvPicPr>
          <p:cNvPr id="8" name="Picture 7"/>
          <p:cNvPicPr>
            <a:picLocks noChangeAspect="1"/>
          </p:cNvPicPr>
          <p:nvPr/>
        </p:nvPicPr>
        <p:blipFill rotWithShape="1">
          <a:blip r:embed="rId3"/>
          <a:srcRect l="57778"/>
          <a:stretch/>
        </p:blipFill>
        <p:spPr>
          <a:xfrm>
            <a:off x="6428201" y="2780928"/>
            <a:ext cx="2704711" cy="1786756"/>
          </a:xfrm>
          <a:prstGeom prst="rect">
            <a:avLst/>
          </a:prstGeom>
        </p:spPr>
      </p:pic>
    </p:spTree>
    <p:extLst>
      <p:ext uri="{BB962C8B-B14F-4D97-AF65-F5344CB8AC3E}">
        <p14:creationId xmlns:p14="http://schemas.microsoft.com/office/powerpoint/2010/main" val="148797114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Number Placeholder 3"/>
          <p:cNvSpPr>
            <a:spLocks noGrp="1"/>
          </p:cNvSpPr>
          <p:nvPr>
            <p:ph type="sldNum" sz="quarter" idx="4294967295"/>
          </p:nvPr>
        </p:nvSpPr>
        <p:spPr bwMode="auto">
          <a:xfrm>
            <a:off x="3878263" y="64277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D577C6E-F38C-D54C-B646-EDF58561BEDB}" type="slidenum">
              <a:rPr lang="en-US" sz="1200">
                <a:solidFill>
                  <a:srgbClr val="898989"/>
                </a:solidFill>
                <a:latin typeface="Calibri" charset="0"/>
                <a:cs typeface="Arial" charset="0"/>
              </a:rPr>
              <a:pPr eaLnBrk="1" hangingPunct="1"/>
              <a:t>5</a:t>
            </a:fld>
            <a:endParaRPr lang="en-US" sz="1200">
              <a:solidFill>
                <a:srgbClr val="898989"/>
              </a:solidFill>
              <a:latin typeface="Calibri" charset="0"/>
              <a:cs typeface="Arial" charset="0"/>
            </a:endParaRPr>
          </a:p>
        </p:txBody>
      </p:sp>
      <p:sp>
        <p:nvSpPr>
          <p:cNvPr id="15362" name="Text Placeholder 4"/>
          <p:cNvSpPr>
            <a:spLocks noGrp="1"/>
          </p:cNvSpPr>
          <p:nvPr>
            <p:ph type="body" sz="quarter" idx="13"/>
          </p:nvPr>
        </p:nvSpPr>
        <p:spPr>
          <a:xfrm>
            <a:off x="1042988" y="6453188"/>
            <a:ext cx="2519362" cy="360362"/>
          </a:xfrm>
        </p:spPr>
        <p:txBody>
          <a:bodyPr/>
          <a:lstStyle/>
          <a:p>
            <a:endParaRPr lang="es-ES">
              <a:latin typeface="Calibri" charset="0"/>
            </a:endParaRPr>
          </a:p>
        </p:txBody>
      </p:sp>
      <p:sp>
        <p:nvSpPr>
          <p:cNvPr id="15363" name="Title 1"/>
          <p:cNvSpPr>
            <a:spLocks noGrp="1"/>
          </p:cNvSpPr>
          <p:nvPr>
            <p:ph type="title"/>
          </p:nvPr>
        </p:nvSpPr>
        <p:spPr>
          <a:xfrm>
            <a:off x="1042988" y="0"/>
            <a:ext cx="7921625" cy="981075"/>
          </a:xfrm>
        </p:spPr>
        <p:txBody>
          <a:bodyPr>
            <a:normAutofit fontScale="90000"/>
          </a:bodyPr>
          <a:lstStyle/>
          <a:p>
            <a:r>
              <a:rPr lang="en-US" dirty="0" smtClean="0">
                <a:latin typeface="Calibri" charset="0"/>
              </a:rPr>
              <a:t>ENSAR prolong until December 2014</a:t>
            </a:r>
            <a:endParaRPr lang="en-US" dirty="0">
              <a:latin typeface="Calibri" charset="0"/>
            </a:endParaRPr>
          </a:p>
        </p:txBody>
      </p:sp>
      <p:graphicFrame>
        <p:nvGraphicFramePr>
          <p:cNvPr id="9" name="Content Placeholder 8"/>
          <p:cNvGraphicFramePr>
            <a:graphicFrameLocks noGrp="1"/>
          </p:cNvGraphicFramePr>
          <p:nvPr>
            <p:ph idx="1"/>
          </p:nvPr>
        </p:nvGraphicFramePr>
        <p:xfrm>
          <a:off x="684213" y="836613"/>
          <a:ext cx="8283575" cy="5460999"/>
        </p:xfrm>
        <a:graphic>
          <a:graphicData uri="http://schemas.openxmlformats.org/drawingml/2006/table">
            <a:tbl>
              <a:tblPr firstRow="1" bandRow="1">
                <a:tableStyleId>{5C22544A-7EE6-4342-B048-85BDC9FD1C3A}</a:tableStyleId>
              </a:tblPr>
              <a:tblGrid>
                <a:gridCol w="4439602"/>
                <a:gridCol w="3843973"/>
              </a:tblGrid>
              <a:tr h="370838">
                <a:tc>
                  <a:txBody>
                    <a:bodyPr/>
                    <a:lstStyle/>
                    <a:p>
                      <a:r>
                        <a:rPr lang="en-US" sz="1800" dirty="0" smtClean="0">
                          <a:solidFill>
                            <a:srgbClr val="00B050"/>
                          </a:solidFill>
                        </a:rPr>
                        <a:t>Number of beam hours-Full Contract</a:t>
                      </a:r>
                      <a:endParaRPr lang="en-US" sz="1800" dirty="0">
                        <a:solidFill>
                          <a:srgbClr val="00B050"/>
                        </a:solidFill>
                      </a:endParaRPr>
                    </a:p>
                  </a:txBody>
                  <a:tcPr marL="91426" marR="91426">
                    <a:noFill/>
                  </a:tcPr>
                </a:tc>
                <a:tc>
                  <a:txBody>
                    <a:bodyPr/>
                    <a:lstStyle/>
                    <a:p>
                      <a:r>
                        <a:rPr lang="en-US" sz="1800" dirty="0" smtClean="0">
                          <a:solidFill>
                            <a:srgbClr val="7BBA21"/>
                          </a:solidFill>
                        </a:rPr>
                        <a:t>5200</a:t>
                      </a:r>
                      <a:endParaRPr lang="en-US" sz="1800" dirty="0">
                        <a:solidFill>
                          <a:srgbClr val="7BBA21"/>
                        </a:solidFill>
                      </a:endParaRPr>
                    </a:p>
                  </a:txBody>
                  <a:tcPr marL="91426" marR="91426">
                    <a:noFill/>
                  </a:tcPr>
                </a:tc>
              </a:tr>
              <a:tr h="370838">
                <a:tc>
                  <a:txBody>
                    <a:bodyPr/>
                    <a:lstStyle/>
                    <a:p>
                      <a:r>
                        <a:rPr lang="en-US" sz="1800" dirty="0" smtClean="0">
                          <a:solidFill>
                            <a:srgbClr val="FF0000"/>
                          </a:solidFill>
                        </a:rPr>
                        <a:t>                              provided</a:t>
                      </a:r>
                      <a:r>
                        <a:rPr lang="en-US" sz="1800" baseline="0" dirty="0" smtClean="0">
                          <a:solidFill>
                            <a:srgbClr val="FF0000"/>
                          </a:solidFill>
                        </a:rPr>
                        <a:t> </a:t>
                      </a:r>
                      <a:r>
                        <a:rPr lang="en-US" sz="1800" dirty="0" smtClean="0">
                          <a:solidFill>
                            <a:srgbClr val="FF0000"/>
                          </a:solidFill>
                        </a:rPr>
                        <a:t>as of 31/12/12</a:t>
                      </a:r>
                      <a:endParaRPr lang="en-US" sz="1800" dirty="0">
                        <a:solidFill>
                          <a:srgbClr val="FF0000"/>
                        </a:solidFill>
                      </a:endParaRPr>
                    </a:p>
                  </a:txBody>
                  <a:tcPr marL="91426" marR="91426"/>
                </a:tc>
                <a:tc>
                  <a:txBody>
                    <a:bodyPr/>
                    <a:lstStyle/>
                    <a:p>
                      <a:r>
                        <a:rPr lang="en-US" sz="1800" dirty="0" smtClean="0">
                          <a:solidFill>
                            <a:srgbClr val="FF0000"/>
                          </a:solidFill>
                        </a:rPr>
                        <a:t>6946,4</a:t>
                      </a:r>
                      <a:endParaRPr lang="en-US" sz="1800" dirty="0">
                        <a:solidFill>
                          <a:srgbClr val="FF0000"/>
                        </a:solidFill>
                      </a:endParaRPr>
                    </a:p>
                  </a:txBody>
                  <a:tcPr marL="91426" marR="91426"/>
                </a:tc>
              </a:tr>
              <a:tr h="370838">
                <a:tc>
                  <a:txBody>
                    <a:bodyPr/>
                    <a:lstStyle/>
                    <a:p>
                      <a:r>
                        <a:rPr lang="en-US" sz="1800" dirty="0" smtClean="0">
                          <a:solidFill>
                            <a:srgbClr val="00B050"/>
                          </a:solidFill>
                        </a:rPr>
                        <a:t>Number</a:t>
                      </a:r>
                      <a:r>
                        <a:rPr lang="en-US" sz="1800" baseline="0" dirty="0" smtClean="0">
                          <a:solidFill>
                            <a:srgbClr val="00B050"/>
                          </a:solidFill>
                        </a:rPr>
                        <a:t> of users- full contract</a:t>
                      </a:r>
                      <a:endParaRPr lang="en-US" sz="1800" dirty="0">
                        <a:solidFill>
                          <a:srgbClr val="00B050"/>
                        </a:solidFill>
                      </a:endParaRPr>
                    </a:p>
                  </a:txBody>
                  <a:tcPr marL="91426" marR="91426"/>
                </a:tc>
                <a:tc>
                  <a:txBody>
                    <a:bodyPr/>
                    <a:lstStyle/>
                    <a:p>
                      <a:r>
                        <a:rPr lang="en-US" sz="1800" dirty="0" smtClean="0">
                          <a:solidFill>
                            <a:srgbClr val="00B050"/>
                          </a:solidFill>
                        </a:rPr>
                        <a:t>400</a:t>
                      </a:r>
                      <a:endParaRPr lang="en-US" sz="1800" dirty="0">
                        <a:solidFill>
                          <a:srgbClr val="00B050"/>
                        </a:solidFill>
                      </a:endParaRPr>
                    </a:p>
                  </a:txBody>
                  <a:tcPr marL="91426" marR="91426"/>
                </a:tc>
              </a:tr>
              <a:tr h="3708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                           Supported</a:t>
                      </a:r>
                      <a:r>
                        <a:rPr lang="en-US" sz="1800" baseline="0" dirty="0" smtClean="0">
                          <a:solidFill>
                            <a:srgbClr val="FF0000"/>
                          </a:solidFill>
                        </a:rPr>
                        <a:t> as of </a:t>
                      </a:r>
                      <a:r>
                        <a:rPr lang="en-US" sz="1800" dirty="0" smtClean="0">
                          <a:solidFill>
                            <a:srgbClr val="FF0000"/>
                          </a:solidFill>
                        </a:rPr>
                        <a:t>31/12/12</a:t>
                      </a:r>
                    </a:p>
                  </a:txBody>
                  <a:tcPr marL="91426" marR="91426"/>
                </a:tc>
                <a:tc>
                  <a:txBody>
                    <a:bodyPr/>
                    <a:lstStyle/>
                    <a:p>
                      <a:r>
                        <a:rPr lang="en-US" sz="1800" dirty="0" smtClean="0">
                          <a:solidFill>
                            <a:srgbClr val="FF0000"/>
                          </a:solidFill>
                        </a:rPr>
                        <a:t>352</a:t>
                      </a:r>
                      <a:r>
                        <a:rPr lang="en-US" sz="1800" dirty="0" smtClean="0">
                          <a:solidFill>
                            <a:srgbClr val="7BBA21"/>
                          </a:solidFill>
                        </a:rPr>
                        <a:t> (User counted 1 per IS-</a:t>
                      </a:r>
                      <a:r>
                        <a:rPr lang="en-US" sz="1800" dirty="0" err="1" smtClean="0">
                          <a:solidFill>
                            <a:srgbClr val="7BBA21"/>
                          </a:solidFill>
                        </a:rPr>
                        <a:t>exp</a:t>
                      </a:r>
                      <a:r>
                        <a:rPr lang="en-US" sz="1800" dirty="0" smtClean="0">
                          <a:solidFill>
                            <a:srgbClr val="7BBA21"/>
                          </a:solidFill>
                        </a:rPr>
                        <a:t>)</a:t>
                      </a:r>
                      <a:endParaRPr lang="en-US" sz="1800" dirty="0">
                        <a:solidFill>
                          <a:srgbClr val="7BBA21"/>
                        </a:solidFill>
                      </a:endParaRPr>
                    </a:p>
                  </a:txBody>
                  <a:tcPr marL="91426" marR="91426"/>
                </a:tc>
              </a:tr>
              <a:tr h="370838">
                <a:tc>
                  <a:txBody>
                    <a:bodyPr/>
                    <a:lstStyle/>
                    <a:p>
                      <a:r>
                        <a:rPr lang="en-US" sz="1800" dirty="0" smtClean="0">
                          <a:solidFill>
                            <a:srgbClr val="00B050"/>
                          </a:solidFill>
                        </a:rPr>
                        <a:t>Number of days support- full contract</a:t>
                      </a:r>
                      <a:endParaRPr lang="en-US" sz="1800" dirty="0">
                        <a:solidFill>
                          <a:srgbClr val="00B050"/>
                        </a:solidFill>
                      </a:endParaRPr>
                    </a:p>
                  </a:txBody>
                  <a:tcPr marL="91426" marR="91426"/>
                </a:tc>
                <a:tc>
                  <a:txBody>
                    <a:bodyPr/>
                    <a:lstStyle/>
                    <a:p>
                      <a:r>
                        <a:rPr lang="en-US" sz="1800" dirty="0" smtClean="0">
                          <a:solidFill>
                            <a:srgbClr val="00B050"/>
                          </a:solidFill>
                        </a:rPr>
                        <a:t>2800</a:t>
                      </a:r>
                      <a:endParaRPr lang="en-US" sz="1800" dirty="0">
                        <a:solidFill>
                          <a:srgbClr val="00B050"/>
                        </a:solidFill>
                      </a:endParaRPr>
                    </a:p>
                  </a:txBody>
                  <a:tcPr marL="91426" marR="91426"/>
                </a:tc>
              </a:tr>
              <a:tr h="370838">
                <a:tc>
                  <a:txBody>
                    <a:bodyPr/>
                    <a:lstStyle/>
                    <a:p>
                      <a:r>
                        <a:rPr lang="en-US" sz="1800" dirty="0" smtClean="0">
                          <a:solidFill>
                            <a:srgbClr val="FF0000"/>
                          </a:solidFill>
                        </a:rPr>
                        <a:t>                         Supported as of 31/12/12</a:t>
                      </a:r>
                      <a:endParaRPr lang="en-US" sz="1800" dirty="0">
                        <a:solidFill>
                          <a:srgbClr val="FF0000"/>
                        </a:solidFill>
                      </a:endParaRPr>
                    </a:p>
                  </a:txBody>
                  <a:tcPr marL="91426" marR="91426"/>
                </a:tc>
                <a:tc>
                  <a:txBody>
                    <a:bodyPr/>
                    <a:lstStyle/>
                    <a:p>
                      <a:r>
                        <a:rPr lang="en-US" sz="1800" dirty="0" smtClean="0">
                          <a:solidFill>
                            <a:srgbClr val="FF0000"/>
                          </a:solidFill>
                        </a:rPr>
                        <a:t>2244</a:t>
                      </a:r>
                      <a:endParaRPr lang="en-US" sz="1800" dirty="0">
                        <a:solidFill>
                          <a:srgbClr val="FF0000"/>
                        </a:solidFill>
                      </a:endParaRPr>
                    </a:p>
                  </a:txBody>
                  <a:tcPr marL="91426" marR="91426"/>
                </a:tc>
              </a:tr>
              <a:tr h="370838">
                <a:tc>
                  <a:txBody>
                    <a:bodyPr/>
                    <a:lstStyle/>
                    <a:p>
                      <a:r>
                        <a:rPr lang="en-US" sz="1800" dirty="0" smtClean="0">
                          <a:solidFill>
                            <a:srgbClr val="00B050"/>
                          </a:solidFill>
                        </a:rPr>
                        <a:t>Number of projects</a:t>
                      </a:r>
                      <a:r>
                        <a:rPr lang="en-US" sz="1800" baseline="0" dirty="0" smtClean="0">
                          <a:solidFill>
                            <a:srgbClr val="00B050"/>
                          </a:solidFill>
                        </a:rPr>
                        <a:t> – full contract</a:t>
                      </a:r>
                      <a:endParaRPr lang="en-US" sz="1800" dirty="0">
                        <a:solidFill>
                          <a:srgbClr val="00B050"/>
                        </a:solidFill>
                      </a:endParaRPr>
                    </a:p>
                  </a:txBody>
                  <a:tcPr marL="91426" marR="91426"/>
                </a:tc>
                <a:tc>
                  <a:txBody>
                    <a:bodyPr/>
                    <a:lstStyle/>
                    <a:p>
                      <a:r>
                        <a:rPr lang="en-US" sz="1800" dirty="0" smtClean="0">
                          <a:solidFill>
                            <a:srgbClr val="00B050"/>
                          </a:solidFill>
                        </a:rPr>
                        <a:t>60</a:t>
                      </a:r>
                      <a:endParaRPr lang="en-US" sz="1800" dirty="0">
                        <a:solidFill>
                          <a:srgbClr val="00B050"/>
                        </a:solidFill>
                      </a:endParaRPr>
                    </a:p>
                  </a:txBody>
                  <a:tcPr marL="91426" marR="91426"/>
                </a:tc>
              </a:tr>
              <a:tr h="370838">
                <a:tc>
                  <a:txBody>
                    <a:bodyPr/>
                    <a:lstStyle/>
                    <a:p>
                      <a:r>
                        <a:rPr lang="en-US" sz="1800" dirty="0" smtClean="0">
                          <a:solidFill>
                            <a:srgbClr val="FF0000"/>
                          </a:solidFill>
                        </a:rPr>
                        <a:t>                        Supported</a:t>
                      </a:r>
                      <a:r>
                        <a:rPr lang="en-US" sz="1800" baseline="0" dirty="0" smtClean="0">
                          <a:solidFill>
                            <a:srgbClr val="FF0000"/>
                          </a:solidFill>
                        </a:rPr>
                        <a:t> as of </a:t>
                      </a:r>
                      <a:r>
                        <a:rPr lang="en-US" sz="1800" dirty="0" smtClean="0">
                          <a:solidFill>
                            <a:srgbClr val="FF0000"/>
                          </a:solidFill>
                        </a:rPr>
                        <a:t>31/12/12</a:t>
                      </a:r>
                      <a:endParaRPr lang="en-US" sz="1800" dirty="0">
                        <a:solidFill>
                          <a:srgbClr val="FF0000"/>
                        </a:solidFill>
                      </a:endParaRPr>
                    </a:p>
                  </a:txBody>
                  <a:tcPr marL="91426" marR="91426"/>
                </a:tc>
                <a:tc>
                  <a:txBody>
                    <a:bodyPr/>
                    <a:lstStyle/>
                    <a:p>
                      <a:r>
                        <a:rPr lang="en-US" sz="1800" dirty="0" smtClean="0">
                          <a:solidFill>
                            <a:srgbClr val="FF0000"/>
                          </a:solidFill>
                        </a:rPr>
                        <a:t>75 </a:t>
                      </a:r>
                      <a:r>
                        <a:rPr lang="en-US" sz="1800" dirty="0" smtClean="0">
                          <a:solidFill>
                            <a:srgbClr val="7BBA21"/>
                          </a:solidFill>
                        </a:rPr>
                        <a:t>(different experiments)</a:t>
                      </a:r>
                      <a:endParaRPr lang="en-US" sz="1800" dirty="0">
                        <a:solidFill>
                          <a:srgbClr val="7BBA21"/>
                        </a:solidFill>
                      </a:endParaRPr>
                    </a:p>
                  </a:txBody>
                  <a:tcPr marL="91426" marR="91426"/>
                </a:tc>
              </a:tr>
              <a:tr h="370838">
                <a:tc>
                  <a:txBody>
                    <a:bodyPr/>
                    <a:lstStyle/>
                    <a:p>
                      <a:r>
                        <a:rPr lang="en-US" sz="1800" dirty="0" smtClean="0">
                          <a:solidFill>
                            <a:srgbClr val="00B050"/>
                          </a:solidFill>
                        </a:rPr>
                        <a:t>T&amp;S – full contract (EUR)</a:t>
                      </a:r>
                      <a:endParaRPr lang="en-US" sz="1800" dirty="0">
                        <a:solidFill>
                          <a:srgbClr val="00B050"/>
                        </a:solidFill>
                      </a:endParaRPr>
                    </a:p>
                  </a:txBody>
                  <a:tcPr marL="91426" marR="91426"/>
                </a:tc>
                <a:tc>
                  <a:txBody>
                    <a:bodyPr/>
                    <a:lstStyle/>
                    <a:p>
                      <a:r>
                        <a:rPr lang="en-US" sz="1800" dirty="0" smtClean="0">
                          <a:solidFill>
                            <a:srgbClr val="00B050"/>
                          </a:solidFill>
                        </a:rPr>
                        <a:t>252000</a:t>
                      </a:r>
                      <a:endParaRPr lang="en-US" sz="1800" dirty="0">
                        <a:solidFill>
                          <a:srgbClr val="00B050"/>
                        </a:solidFill>
                      </a:endParaRPr>
                    </a:p>
                  </a:txBody>
                  <a:tcPr marL="91426" marR="91426"/>
                </a:tc>
              </a:tr>
              <a:tr h="370838">
                <a:tc>
                  <a:txBody>
                    <a:bodyPr/>
                    <a:lstStyle/>
                    <a:p>
                      <a:r>
                        <a:rPr lang="en-US" sz="1800" dirty="0" smtClean="0">
                          <a:solidFill>
                            <a:srgbClr val="FF0000"/>
                          </a:solidFill>
                        </a:rPr>
                        <a:t>                          Distributed as of 31/12/12</a:t>
                      </a:r>
                      <a:endParaRPr lang="en-US" sz="1800" dirty="0">
                        <a:solidFill>
                          <a:srgbClr val="FF0000"/>
                        </a:solidFill>
                      </a:endParaRPr>
                    </a:p>
                  </a:txBody>
                  <a:tcPr marL="91426" marR="91426"/>
                </a:tc>
                <a:tc>
                  <a:txBody>
                    <a:bodyPr/>
                    <a:lstStyle/>
                    <a:p>
                      <a:r>
                        <a:rPr lang="en-US" sz="1800" dirty="0" smtClean="0">
                          <a:solidFill>
                            <a:srgbClr val="FF0000"/>
                          </a:solidFill>
                        </a:rPr>
                        <a:t>256947 (309672CHF)</a:t>
                      </a:r>
                      <a:endParaRPr lang="en-US" sz="1800" dirty="0">
                        <a:solidFill>
                          <a:srgbClr val="FF0000"/>
                        </a:solidFill>
                      </a:endParaRPr>
                    </a:p>
                  </a:txBody>
                  <a:tcPr marL="91426" marR="91426"/>
                </a:tc>
              </a:tr>
              <a:tr h="370838">
                <a:tc>
                  <a:txBody>
                    <a:bodyPr/>
                    <a:lstStyle/>
                    <a:p>
                      <a:r>
                        <a:rPr lang="en-US" sz="1800" dirty="0" smtClean="0">
                          <a:solidFill>
                            <a:srgbClr val="0000FF"/>
                          </a:solidFill>
                        </a:rPr>
                        <a:t>Number Experiments / researchers</a:t>
                      </a:r>
                      <a:endParaRPr lang="en-US" sz="1800" dirty="0">
                        <a:solidFill>
                          <a:srgbClr val="0000FF"/>
                        </a:solidFill>
                      </a:endParaRPr>
                    </a:p>
                  </a:txBody>
                  <a:tcPr marL="91426" marR="91426"/>
                </a:tc>
                <a:tc>
                  <a:txBody>
                    <a:bodyPr/>
                    <a:lstStyle/>
                    <a:p>
                      <a:r>
                        <a:rPr lang="en-US" sz="1800" dirty="0" smtClean="0">
                          <a:solidFill>
                            <a:srgbClr val="0000FF"/>
                          </a:solidFill>
                        </a:rPr>
                        <a:t>75 / 352</a:t>
                      </a:r>
                      <a:endParaRPr lang="en-US" sz="1800" dirty="0">
                        <a:solidFill>
                          <a:srgbClr val="0000FF"/>
                        </a:solidFill>
                      </a:endParaRPr>
                    </a:p>
                  </a:txBody>
                  <a:tcPr marL="91426" marR="91426"/>
                </a:tc>
              </a:tr>
              <a:tr h="370838">
                <a:tc>
                  <a:txBody>
                    <a:bodyPr/>
                    <a:lstStyle/>
                    <a:p>
                      <a:r>
                        <a:rPr lang="en-US" sz="1800" dirty="0" smtClean="0">
                          <a:solidFill>
                            <a:srgbClr val="0000FF"/>
                          </a:solidFill>
                        </a:rPr>
                        <a:t>              Rate of days per experiment</a:t>
                      </a:r>
                      <a:endParaRPr lang="en-US" sz="1800" dirty="0">
                        <a:solidFill>
                          <a:srgbClr val="0000FF"/>
                        </a:solidFill>
                      </a:endParaRPr>
                    </a:p>
                  </a:txBody>
                  <a:tcPr marL="91426" marR="91426"/>
                </a:tc>
                <a:tc>
                  <a:txBody>
                    <a:bodyPr/>
                    <a:lstStyle/>
                    <a:p>
                      <a:r>
                        <a:rPr lang="en-US" sz="1800" dirty="0" smtClean="0">
                          <a:solidFill>
                            <a:srgbClr val="0000FF"/>
                          </a:solidFill>
                        </a:rPr>
                        <a:t>4.69</a:t>
                      </a:r>
                      <a:r>
                        <a:rPr lang="en-US" sz="1800" baseline="0" dirty="0" smtClean="0">
                          <a:solidFill>
                            <a:srgbClr val="0000FF"/>
                          </a:solidFill>
                        </a:rPr>
                        <a:t> </a:t>
                      </a:r>
                      <a:r>
                        <a:rPr lang="en-US" sz="1800" dirty="0" smtClean="0">
                          <a:solidFill>
                            <a:srgbClr val="0000FF"/>
                          </a:solidFill>
                        </a:rPr>
                        <a:t>researcher / </a:t>
                      </a:r>
                      <a:r>
                        <a:rPr lang="en-US" sz="1800" dirty="0" err="1" smtClean="0">
                          <a:solidFill>
                            <a:srgbClr val="0000FF"/>
                          </a:solidFill>
                        </a:rPr>
                        <a:t>exp</a:t>
                      </a:r>
                      <a:endParaRPr lang="en-US" sz="1800" dirty="0">
                        <a:solidFill>
                          <a:srgbClr val="0000FF"/>
                        </a:solidFill>
                      </a:endParaRPr>
                    </a:p>
                  </a:txBody>
                  <a:tcPr marL="91426" marR="91426"/>
                </a:tc>
              </a:tr>
              <a:tr h="370838">
                <a:tc>
                  <a:txBody>
                    <a:bodyPr/>
                    <a:lstStyle/>
                    <a:p>
                      <a:r>
                        <a:rPr lang="en-US" sz="1800" dirty="0" smtClean="0">
                          <a:solidFill>
                            <a:srgbClr val="00B050"/>
                          </a:solidFill>
                        </a:rPr>
                        <a:t>Access costs – full contract (EUR)</a:t>
                      </a:r>
                      <a:endParaRPr lang="en-US" sz="1800" dirty="0">
                        <a:solidFill>
                          <a:srgbClr val="00B050"/>
                        </a:solidFill>
                      </a:endParaRPr>
                    </a:p>
                  </a:txBody>
                  <a:tcPr marL="91426" marR="91426"/>
                </a:tc>
                <a:tc>
                  <a:txBody>
                    <a:bodyPr/>
                    <a:lstStyle/>
                    <a:p>
                      <a:r>
                        <a:rPr lang="en-US" sz="1800" dirty="0" smtClean="0">
                          <a:solidFill>
                            <a:srgbClr val="00B050"/>
                          </a:solidFill>
                        </a:rPr>
                        <a:t>291408</a:t>
                      </a:r>
                      <a:endParaRPr lang="en-US" sz="1800" dirty="0">
                        <a:solidFill>
                          <a:srgbClr val="00B050"/>
                        </a:solidFill>
                      </a:endParaRPr>
                    </a:p>
                  </a:txBody>
                  <a:tcPr marL="91426" marR="91426"/>
                </a:tc>
              </a:tr>
              <a:tr h="6401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Access costs </a:t>
                      </a:r>
                      <a:r>
                        <a:rPr lang="en-US" sz="1800" baseline="0" dirty="0" smtClean="0">
                          <a:solidFill>
                            <a:srgbClr val="FF0000"/>
                          </a:solidFill>
                        </a:rPr>
                        <a:t>  up to </a:t>
                      </a:r>
                      <a:r>
                        <a:rPr lang="en-US" sz="1800" dirty="0" smtClean="0">
                          <a:solidFill>
                            <a:srgbClr val="FF0000"/>
                          </a:solidFill>
                        </a:rPr>
                        <a:t>31/12/12</a:t>
                      </a:r>
                    </a:p>
                    <a:p>
                      <a:endParaRPr lang="en-US" sz="1800" dirty="0">
                        <a:solidFill>
                          <a:srgbClr val="FF0000"/>
                        </a:solidFill>
                      </a:endParaRPr>
                    </a:p>
                  </a:txBody>
                  <a:tcPr marL="91426" marR="91426"/>
                </a:tc>
                <a:tc>
                  <a:txBody>
                    <a:bodyPr/>
                    <a:lstStyle/>
                    <a:p>
                      <a:r>
                        <a:rPr lang="en-US" sz="1800" dirty="0" smtClean="0">
                          <a:solidFill>
                            <a:srgbClr val="FF0000"/>
                          </a:solidFill>
                        </a:rPr>
                        <a:t>389276</a:t>
                      </a:r>
                    </a:p>
                    <a:p>
                      <a:r>
                        <a:rPr lang="en-US" sz="1800" dirty="0" smtClean="0">
                          <a:solidFill>
                            <a:srgbClr val="FF0000"/>
                          </a:solidFill>
                        </a:rPr>
                        <a:t>(= 6946,4 x 56,04)</a:t>
                      </a:r>
                      <a:endParaRPr lang="en-US" sz="1800" dirty="0">
                        <a:solidFill>
                          <a:srgbClr val="FF0000"/>
                        </a:solidFill>
                      </a:endParaRPr>
                    </a:p>
                  </a:txBody>
                  <a:tcPr marL="91426" marR="91426"/>
                </a:tc>
              </a:tr>
            </a:tbl>
          </a:graphicData>
        </a:graphic>
      </p:graphicFrame>
      <p:sp>
        <p:nvSpPr>
          <p:cNvPr id="2" name="TextBox 1"/>
          <p:cNvSpPr txBox="1"/>
          <p:nvPr/>
        </p:nvSpPr>
        <p:spPr>
          <a:xfrm rot="19680000">
            <a:off x="2915816" y="3100318"/>
            <a:ext cx="4320480" cy="830997"/>
          </a:xfrm>
          <a:prstGeom prst="rect">
            <a:avLst/>
          </a:prstGeom>
          <a:solidFill>
            <a:srgbClr val="FFFF00"/>
          </a:solidFill>
        </p:spPr>
        <p:txBody>
          <a:bodyPr wrap="square" rtlCol="0">
            <a:spAutoFit/>
          </a:bodyPr>
          <a:lstStyle/>
          <a:p>
            <a:r>
              <a:rPr lang="en-US" sz="2400" dirty="0" err="1" smtClean="0"/>
              <a:t>Remining</a:t>
            </a:r>
            <a:r>
              <a:rPr lang="en-US" sz="2400" dirty="0" smtClean="0"/>
              <a:t> 32.759 CHF for 2014</a:t>
            </a:r>
          </a:p>
          <a:p>
            <a:r>
              <a:rPr lang="en-US" sz="2400" dirty="0" smtClean="0"/>
              <a:t>Equivalent to 237 days.</a:t>
            </a:r>
            <a:endParaRPr lang="en-US" sz="2400" dirty="0"/>
          </a:p>
        </p:txBody>
      </p:sp>
      <p:sp>
        <p:nvSpPr>
          <p:cNvPr id="3" name="TextBox 2"/>
          <p:cNvSpPr txBox="1"/>
          <p:nvPr/>
        </p:nvSpPr>
        <p:spPr>
          <a:xfrm>
            <a:off x="10295467" y="1507067"/>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3669939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216016"/>
            <a:ext cx="9793088" cy="980736"/>
          </a:xfrm>
        </p:spPr>
        <p:txBody>
          <a:bodyPr>
            <a:noAutofit/>
          </a:bodyPr>
          <a:lstStyle/>
          <a:p>
            <a:r>
              <a:rPr lang="en-US" sz="2400" dirty="0"/>
              <a:t>ENSAR</a:t>
            </a:r>
            <a:r>
              <a:rPr lang="en-US" sz="2400" baseline="30000" dirty="0"/>
              <a:t>2</a:t>
            </a:r>
            <a:r>
              <a:rPr lang="en-US" sz="2400" dirty="0"/>
              <a:t> (European Nuclear Structure and Application Research)</a:t>
            </a:r>
            <a:br>
              <a:rPr lang="en-US" sz="2400" dirty="0"/>
            </a:br>
            <a:endParaRPr lang="es-ES" sz="2400" dirty="0"/>
          </a:p>
        </p:txBody>
      </p:sp>
      <p:sp>
        <p:nvSpPr>
          <p:cNvPr id="3" name="Marcador de contenido 2"/>
          <p:cNvSpPr>
            <a:spLocks noGrp="1"/>
          </p:cNvSpPr>
          <p:nvPr>
            <p:ph idx="1"/>
          </p:nvPr>
        </p:nvSpPr>
        <p:spPr>
          <a:xfrm>
            <a:off x="1094928" y="1052736"/>
            <a:ext cx="7653536" cy="2016224"/>
          </a:xfrm>
        </p:spPr>
        <p:txBody>
          <a:bodyPr>
            <a:normAutofit fontScale="85000" lnSpcReduction="20000"/>
          </a:bodyPr>
          <a:lstStyle/>
          <a:p>
            <a:r>
              <a:rPr lang="es-ES" b="1" dirty="0" smtClean="0">
                <a:solidFill>
                  <a:srgbClr val="000090"/>
                </a:solidFill>
              </a:rPr>
              <a:t>Mimbres of SSC:</a:t>
            </a:r>
            <a:r>
              <a:rPr lang="en-GB" b="1" dirty="0" smtClean="0">
                <a:solidFill>
                  <a:srgbClr val="000090"/>
                </a:solidFill>
              </a:rPr>
              <a:t> </a:t>
            </a:r>
            <a:r>
              <a:rPr lang="en-GB" dirty="0" smtClean="0"/>
              <a:t>R</a:t>
            </a:r>
            <a:r>
              <a:rPr lang="en-GB" dirty="0"/>
              <a:t>. Alba, F. </a:t>
            </a:r>
            <a:r>
              <a:rPr lang="en-GB" dirty="0" err="1"/>
              <a:t>Azaiez</a:t>
            </a:r>
            <a:r>
              <a:rPr lang="en-GB" dirty="0"/>
              <a:t>, M.J.G. </a:t>
            </a:r>
            <a:r>
              <a:rPr lang="en-GB" dirty="0" err="1"/>
              <a:t>Borge</a:t>
            </a:r>
            <a:r>
              <a:rPr lang="en-GB" dirty="0"/>
              <a:t>, D. Cortina Gil, M. Freer, J. </a:t>
            </a:r>
            <a:r>
              <a:rPr lang="en-GB" dirty="0" err="1"/>
              <a:t>Gerl</a:t>
            </a:r>
            <a:r>
              <a:rPr lang="en-GB" dirty="0"/>
              <a:t>, H. </a:t>
            </a:r>
            <a:r>
              <a:rPr lang="en-GB" dirty="0" err="1"/>
              <a:t>Goutte</a:t>
            </a:r>
            <a:r>
              <a:rPr lang="en-GB" dirty="0"/>
              <a:t> (substituting for W. </a:t>
            </a:r>
            <a:r>
              <a:rPr lang="en-GB" dirty="0" err="1"/>
              <a:t>Korten</a:t>
            </a:r>
            <a:r>
              <a:rPr lang="en-GB" dirty="0"/>
              <a:t>), M. N. </a:t>
            </a:r>
            <a:r>
              <a:rPr lang="en-GB" dirty="0" err="1"/>
              <a:t>Harakeh</a:t>
            </a:r>
            <a:r>
              <a:rPr lang="en-GB" dirty="0"/>
              <a:t> (Chair), P-H. </a:t>
            </a:r>
            <a:r>
              <a:rPr lang="en-GB" dirty="0" err="1"/>
              <a:t>Heenen</a:t>
            </a:r>
            <a:r>
              <a:rPr lang="en-GB" dirty="0"/>
              <a:t>, R.D. Herzberg, </a:t>
            </a:r>
            <a:r>
              <a:rPr lang="en-GB" b="1" dirty="0"/>
              <a:t>:</a:t>
            </a:r>
            <a:r>
              <a:rPr lang="en-GB" dirty="0"/>
              <a:t> R. </a:t>
            </a:r>
            <a:r>
              <a:rPr lang="en-GB" dirty="0" err="1"/>
              <a:t>Julin</a:t>
            </a:r>
            <a:r>
              <a:rPr lang="en-GB" dirty="0"/>
              <a:t>, </a:t>
            </a:r>
            <a:r>
              <a:rPr lang="en-GB" dirty="0" smtClean="0"/>
              <a:t>M</a:t>
            </a:r>
            <a:r>
              <a:rPr lang="en-GB" dirty="0"/>
              <a:t>. </a:t>
            </a:r>
            <a:r>
              <a:rPr lang="en-GB" dirty="0" err="1"/>
              <a:t>Lewitowicz</a:t>
            </a:r>
            <a:r>
              <a:rPr lang="en-GB" dirty="0"/>
              <a:t>, A. </a:t>
            </a:r>
            <a:r>
              <a:rPr lang="en-GB" dirty="0" err="1"/>
              <a:t>Maj</a:t>
            </a:r>
            <a:r>
              <a:rPr lang="en-GB" dirty="0" smtClean="0"/>
              <a:t>, </a:t>
            </a:r>
            <a:r>
              <a:rPr lang="en-GB" dirty="0"/>
              <a:t>N. </a:t>
            </a:r>
            <a:r>
              <a:rPr lang="en-GB" dirty="0" err="1" smtClean="0"/>
              <a:t>Pietralla</a:t>
            </a:r>
            <a:r>
              <a:rPr lang="es-ES_tradnl" dirty="0" smtClean="0"/>
              <a:t>,</a:t>
            </a:r>
            <a:r>
              <a:rPr lang="en-GB" dirty="0" smtClean="0"/>
              <a:t> </a:t>
            </a:r>
            <a:r>
              <a:rPr lang="en-GB" dirty="0"/>
              <a:t>K. </a:t>
            </a:r>
            <a:r>
              <a:rPr lang="en-GB" dirty="0" err="1"/>
              <a:t>Riisager</a:t>
            </a:r>
            <a:r>
              <a:rPr lang="en-GB" dirty="0"/>
              <a:t>, K. </a:t>
            </a:r>
            <a:r>
              <a:rPr lang="en-GB" dirty="0" err="1"/>
              <a:t>Rusek</a:t>
            </a:r>
            <a:r>
              <a:rPr lang="en-GB" dirty="0"/>
              <a:t>, S. </a:t>
            </a:r>
            <a:r>
              <a:rPr lang="en-GB" dirty="0" err="1"/>
              <a:t>Szilner</a:t>
            </a:r>
            <a:r>
              <a:rPr lang="en-GB" dirty="0"/>
              <a:t>, L. </a:t>
            </a:r>
            <a:r>
              <a:rPr lang="en-GB" dirty="0" err="1"/>
              <a:t>Trache</a:t>
            </a:r>
            <a:r>
              <a:rPr lang="en-GB" dirty="0"/>
              <a:t>, K. </a:t>
            </a:r>
            <a:r>
              <a:rPr lang="en-GB" dirty="0" err="1"/>
              <a:t>Turzó</a:t>
            </a:r>
            <a:r>
              <a:rPr lang="en-GB" dirty="0"/>
              <a:t>, W. </a:t>
            </a:r>
            <a:r>
              <a:rPr lang="en-GB" dirty="0" smtClean="0"/>
              <a:t>Weise</a:t>
            </a:r>
          </a:p>
          <a:p>
            <a:pPr marL="0" indent="0">
              <a:buNone/>
            </a:pPr>
            <a:endParaRPr lang="en-GB" dirty="0" smtClean="0"/>
          </a:p>
          <a:p>
            <a:r>
              <a:rPr lang="en-GB" b="1" dirty="0" smtClean="0">
                <a:solidFill>
                  <a:srgbClr val="FF0000"/>
                </a:solidFill>
              </a:rPr>
              <a:t>Maximum Budget 10 </a:t>
            </a:r>
            <a:r>
              <a:rPr lang="en-GB" b="1" dirty="0" err="1" smtClean="0">
                <a:solidFill>
                  <a:srgbClr val="FF0000"/>
                </a:solidFill>
              </a:rPr>
              <a:t>Meuros</a:t>
            </a:r>
            <a:endParaRPr lang="en-GB" b="1" dirty="0" smtClean="0">
              <a:solidFill>
                <a:srgbClr val="FF0000"/>
              </a:solidFill>
            </a:endParaRPr>
          </a:p>
          <a:p>
            <a:r>
              <a:rPr lang="en-GB" b="1" dirty="0" smtClean="0">
                <a:solidFill>
                  <a:srgbClr val="FF0000"/>
                </a:solidFill>
              </a:rPr>
              <a:t>Deadline for the application September 2</a:t>
            </a:r>
            <a:r>
              <a:rPr lang="en-GB" b="1" baseline="30000" dirty="0" smtClean="0">
                <a:solidFill>
                  <a:srgbClr val="FF0000"/>
                </a:solidFill>
              </a:rPr>
              <a:t>nd</a:t>
            </a:r>
            <a:r>
              <a:rPr lang="en-GB" b="1" dirty="0" smtClean="0">
                <a:solidFill>
                  <a:srgbClr val="FF0000"/>
                </a:solidFill>
              </a:rPr>
              <a:t> 2014</a:t>
            </a:r>
          </a:p>
          <a:p>
            <a:endParaRPr lang="en-GB" dirty="0" smtClean="0">
              <a:solidFill>
                <a:srgbClr val="FF0000"/>
              </a:solidFill>
            </a:endParaRPr>
          </a:p>
          <a:p>
            <a:r>
              <a:rPr lang="en-GB" b="1" dirty="0" smtClean="0">
                <a:solidFill>
                  <a:srgbClr val="FF0000"/>
                </a:solidFill>
              </a:rPr>
              <a:t>Meetings 2014 @ GSI  10 April 2014, Paris 16-17 June 2014</a:t>
            </a:r>
            <a:endParaRPr lang="es-ES_tradnl" b="1" dirty="0">
              <a:solidFill>
                <a:srgbClr val="FF0000"/>
              </a:solidFill>
            </a:endParaRPr>
          </a:p>
          <a:p>
            <a:endParaRPr lang="es-ES" dirty="0">
              <a:solidFill>
                <a:srgbClr val="FF0000"/>
              </a:solidFill>
            </a:endParaRPr>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6</a:t>
            </a:fld>
            <a:endParaRPr lang="en-US"/>
          </a:p>
        </p:txBody>
      </p:sp>
      <p:sp>
        <p:nvSpPr>
          <p:cNvPr id="5" name="Marcador de texto 4"/>
          <p:cNvSpPr>
            <a:spLocks noGrp="1"/>
          </p:cNvSpPr>
          <p:nvPr>
            <p:ph type="body" sz="quarter" idx="13"/>
          </p:nvPr>
        </p:nvSpPr>
        <p:spPr/>
        <p:txBody>
          <a:bodyPr/>
          <a:lstStyle/>
          <a:p>
            <a:endParaRPr lang="es-ES"/>
          </a:p>
        </p:txBody>
      </p:sp>
      <p:sp>
        <p:nvSpPr>
          <p:cNvPr id="6" name="CuadroTexto 5"/>
          <p:cNvSpPr txBox="1"/>
          <p:nvPr/>
        </p:nvSpPr>
        <p:spPr>
          <a:xfrm>
            <a:off x="755576" y="3613086"/>
            <a:ext cx="8568952" cy="3693319"/>
          </a:xfrm>
          <a:prstGeom prst="rect">
            <a:avLst/>
          </a:prstGeom>
          <a:noFill/>
        </p:spPr>
        <p:txBody>
          <a:bodyPr wrap="square" rtlCol="0">
            <a:spAutoFit/>
          </a:bodyPr>
          <a:lstStyle/>
          <a:p>
            <a:pPr lvl="2"/>
            <a:r>
              <a:rPr lang="en-GB" b="1" dirty="0"/>
              <a:t>GANIL (France)</a:t>
            </a:r>
            <a:endParaRPr lang="es-ES_tradnl" dirty="0"/>
          </a:p>
          <a:p>
            <a:pPr lvl="2"/>
            <a:r>
              <a:rPr lang="en-GB" b="1" dirty="0"/>
              <a:t>GSI (Germany)</a:t>
            </a:r>
            <a:endParaRPr lang="es-ES_tradnl" dirty="0"/>
          </a:p>
          <a:p>
            <a:pPr lvl="2"/>
            <a:r>
              <a:rPr lang="en-GB" b="1" dirty="0"/>
              <a:t>LNL / LNS (Italy)</a:t>
            </a:r>
            <a:endParaRPr lang="es-ES_tradnl" dirty="0"/>
          </a:p>
          <a:p>
            <a:pPr lvl="2"/>
            <a:r>
              <a:rPr lang="en-GB" b="1" dirty="0"/>
              <a:t>JYFL (Finland)</a:t>
            </a:r>
            <a:endParaRPr lang="es-ES_tradnl" dirty="0"/>
          </a:p>
          <a:p>
            <a:pPr lvl="2"/>
            <a:r>
              <a:rPr lang="en-GB" b="1" dirty="0"/>
              <a:t>ISOLDE – CERN (Switzerland</a:t>
            </a:r>
            <a:r>
              <a:rPr lang="en-GB" b="1" dirty="0" smtClean="0"/>
              <a:t>): 712.000 </a:t>
            </a:r>
            <a:r>
              <a:rPr lang="en-GB" b="1" smtClean="0"/>
              <a:t>Euros (10 M)/ </a:t>
            </a:r>
            <a:r>
              <a:rPr lang="en-GB" b="1" dirty="0" smtClean="0"/>
              <a:t>ENSAR 2009</a:t>
            </a:r>
            <a:r>
              <a:rPr lang="en-GB" b="1" smtClean="0"/>
              <a:t>: 543.380 (8M) </a:t>
            </a:r>
            <a:r>
              <a:rPr lang="en-GB" b="1" dirty="0" smtClean="0"/>
              <a:t>Euros</a:t>
            </a:r>
            <a:endParaRPr lang="es-ES_tradnl" dirty="0"/>
          </a:p>
          <a:p>
            <a:pPr lvl="2"/>
            <a:r>
              <a:rPr lang="en-GB" b="1" dirty="0"/>
              <a:t>ALTO – CNRS (France)</a:t>
            </a:r>
            <a:endParaRPr lang="es-ES_tradnl" dirty="0"/>
          </a:p>
          <a:p>
            <a:pPr lvl="2"/>
            <a:r>
              <a:rPr lang="en-GB" b="1" dirty="0"/>
              <a:t>KVI (The Netherlands)</a:t>
            </a:r>
            <a:endParaRPr lang="es-ES_tradnl" dirty="0"/>
          </a:p>
          <a:p>
            <a:pPr lvl="2"/>
            <a:r>
              <a:rPr lang="en-GB" b="1" dirty="0">
                <a:solidFill>
                  <a:srgbClr val="FF0000"/>
                </a:solidFill>
              </a:rPr>
              <a:t>SLCJ-HIL / IFJ PAN (Poland)</a:t>
            </a:r>
            <a:endParaRPr lang="es-ES_tradnl" dirty="0">
              <a:solidFill>
                <a:srgbClr val="FF0000"/>
              </a:solidFill>
            </a:endParaRPr>
          </a:p>
          <a:p>
            <a:pPr lvl="2"/>
            <a:r>
              <a:rPr lang="en-GB" b="1" dirty="0">
                <a:solidFill>
                  <a:srgbClr val="FF0000"/>
                </a:solidFill>
              </a:rPr>
              <a:t>ELI-NP / IFIN-HH (Romania)</a:t>
            </a:r>
            <a:endParaRPr lang="es-ES_tradnl" dirty="0">
              <a:solidFill>
                <a:srgbClr val="FF0000"/>
              </a:solidFill>
            </a:endParaRPr>
          </a:p>
          <a:p>
            <a:pPr lvl="2"/>
            <a:r>
              <a:rPr lang="en-GB" b="1" dirty="0">
                <a:solidFill>
                  <a:srgbClr val="FF0000"/>
                </a:solidFill>
              </a:rPr>
              <a:t>ECT* (Italy)</a:t>
            </a:r>
            <a:endParaRPr lang="es-ES_tradnl" dirty="0">
              <a:solidFill>
                <a:srgbClr val="FF0000"/>
              </a:solidFill>
            </a:endParaRPr>
          </a:p>
          <a:p>
            <a:r>
              <a:rPr lang="en-GB" dirty="0"/>
              <a:t> </a:t>
            </a:r>
            <a:endParaRPr lang="es-ES_tradnl" dirty="0"/>
          </a:p>
          <a:p>
            <a:endParaRPr lang="es-ES" dirty="0"/>
          </a:p>
        </p:txBody>
      </p:sp>
      <p:sp>
        <p:nvSpPr>
          <p:cNvPr id="7" name="CuadroTexto 6"/>
          <p:cNvSpPr txBox="1"/>
          <p:nvPr/>
        </p:nvSpPr>
        <p:spPr>
          <a:xfrm>
            <a:off x="1691680" y="3212976"/>
            <a:ext cx="6768752" cy="553998"/>
          </a:xfrm>
          <a:prstGeom prst="rect">
            <a:avLst/>
          </a:prstGeom>
          <a:noFill/>
        </p:spPr>
        <p:txBody>
          <a:bodyPr wrap="square" rtlCol="0">
            <a:spAutoFit/>
          </a:bodyPr>
          <a:lstStyle/>
          <a:p>
            <a:pPr marL="0" lvl="1"/>
            <a:r>
              <a:rPr lang="es-ES" b="1" dirty="0" smtClean="0">
                <a:solidFill>
                  <a:srgbClr val="000090"/>
                </a:solidFill>
              </a:rPr>
              <a:t>TNA </a:t>
            </a:r>
            <a:r>
              <a:rPr lang="es-ES" b="1" dirty="0" err="1" smtClean="0">
                <a:solidFill>
                  <a:srgbClr val="000090"/>
                </a:solidFill>
              </a:rPr>
              <a:t>for</a:t>
            </a:r>
            <a:r>
              <a:rPr lang="es-ES" b="1" dirty="0" smtClean="0">
                <a:solidFill>
                  <a:srgbClr val="000090"/>
                </a:solidFill>
              </a:rPr>
              <a:t> ENSAR</a:t>
            </a:r>
            <a:r>
              <a:rPr lang="es-ES" b="1" baseline="30000" dirty="0" smtClean="0">
                <a:solidFill>
                  <a:srgbClr val="000090"/>
                </a:solidFill>
              </a:rPr>
              <a:t>2 : </a:t>
            </a:r>
            <a:r>
              <a:rPr lang="en-US" dirty="0">
                <a:solidFill>
                  <a:srgbClr val="0000FF"/>
                </a:solidFill>
              </a:rPr>
              <a:t>: 47.4 %</a:t>
            </a:r>
          </a:p>
          <a:p>
            <a:endParaRPr lang="es-ES" b="1" baseline="30000" dirty="0">
              <a:solidFill>
                <a:srgbClr val="000090"/>
              </a:solidFill>
            </a:endParaRPr>
          </a:p>
        </p:txBody>
      </p:sp>
    </p:spTree>
    <p:extLst>
      <p:ext uri="{BB962C8B-B14F-4D97-AF65-F5344CB8AC3E}">
        <p14:creationId xmlns:p14="http://schemas.microsoft.com/office/powerpoint/2010/main" val="167094114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JRA / NA</a:t>
            </a:r>
            <a:endParaRPr lang="es-ES" dirty="0"/>
          </a:p>
        </p:txBody>
      </p:sp>
      <p:sp>
        <p:nvSpPr>
          <p:cNvPr id="3" name="Marcador de contenido 2"/>
          <p:cNvSpPr>
            <a:spLocks noGrp="1"/>
          </p:cNvSpPr>
          <p:nvPr>
            <p:ph idx="1"/>
          </p:nvPr>
        </p:nvSpPr>
        <p:spPr>
          <a:xfrm>
            <a:off x="1094928" y="1052736"/>
            <a:ext cx="7653536" cy="1152128"/>
          </a:xfrm>
        </p:spPr>
        <p:txBody>
          <a:bodyPr>
            <a:noAutofit/>
          </a:bodyPr>
          <a:lstStyle/>
          <a:p>
            <a:r>
              <a:rPr lang="en-GB" sz="2000" dirty="0" smtClean="0">
                <a:solidFill>
                  <a:srgbClr val="000090"/>
                </a:solidFill>
              </a:rPr>
              <a:t>All </a:t>
            </a:r>
            <a:r>
              <a:rPr lang="en-GB" sz="2000" b="1" dirty="0" smtClean="0">
                <a:solidFill>
                  <a:srgbClr val="000090"/>
                </a:solidFill>
              </a:rPr>
              <a:t>Integrating </a:t>
            </a:r>
            <a:r>
              <a:rPr lang="en-GB" sz="2000" b="1" dirty="0">
                <a:solidFill>
                  <a:srgbClr val="000090"/>
                </a:solidFill>
              </a:rPr>
              <a:t>Activity (IA</a:t>
            </a:r>
            <a:r>
              <a:rPr lang="en-GB" sz="2000" b="1" dirty="0" smtClean="0">
                <a:solidFill>
                  <a:srgbClr val="000090"/>
                </a:solidFill>
              </a:rPr>
              <a:t>)</a:t>
            </a:r>
            <a:r>
              <a:rPr lang="en-GB" sz="2000" dirty="0">
                <a:solidFill>
                  <a:srgbClr val="000090"/>
                </a:solidFill>
              </a:rPr>
              <a:t> </a:t>
            </a:r>
            <a:r>
              <a:rPr lang="en-GB" sz="2000" dirty="0" smtClean="0">
                <a:solidFill>
                  <a:srgbClr val="000090"/>
                </a:solidFill>
              </a:rPr>
              <a:t>should </a:t>
            </a:r>
            <a:r>
              <a:rPr lang="en-GB" sz="2000" dirty="0">
                <a:solidFill>
                  <a:srgbClr val="000090"/>
                </a:solidFill>
              </a:rPr>
              <a:t>be for the benefit of the </a:t>
            </a:r>
            <a:r>
              <a:rPr lang="en-GB" sz="2000" b="1" dirty="0">
                <a:solidFill>
                  <a:srgbClr val="000090"/>
                </a:solidFill>
              </a:rPr>
              <a:t>Research Infrastructures (RIs)</a:t>
            </a:r>
            <a:r>
              <a:rPr lang="en-GB" sz="2000" dirty="0">
                <a:solidFill>
                  <a:srgbClr val="000090"/>
                </a:solidFill>
              </a:rPr>
              <a:t> within the IA. The </a:t>
            </a:r>
            <a:r>
              <a:rPr lang="en-GB" sz="2000" b="1" dirty="0" smtClean="0">
                <a:solidFill>
                  <a:srgbClr val="000090"/>
                </a:solidFill>
              </a:rPr>
              <a:t>Trans National </a:t>
            </a:r>
            <a:r>
              <a:rPr lang="en-GB" sz="2000" b="1" dirty="0">
                <a:solidFill>
                  <a:srgbClr val="000090"/>
                </a:solidFill>
              </a:rPr>
              <a:t>Access Activities (TNAs)</a:t>
            </a:r>
            <a:r>
              <a:rPr lang="en-GB" sz="2000" dirty="0">
                <a:solidFill>
                  <a:srgbClr val="000090"/>
                </a:solidFill>
              </a:rPr>
              <a:t> are to serve the community by offering access to the advanced unique RIs of an IA.</a:t>
            </a:r>
            <a:r>
              <a:rPr lang="es-ES_tradnl" sz="2000" dirty="0">
                <a:solidFill>
                  <a:srgbClr val="000090"/>
                </a:solidFill>
              </a:rPr>
              <a:t> </a:t>
            </a:r>
            <a:endParaRPr lang="es-ES" sz="2000" dirty="0">
              <a:solidFill>
                <a:srgbClr val="000090"/>
              </a:solidFill>
            </a:endParaRPr>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7</a:t>
            </a:fld>
            <a:endParaRPr lang="en-US"/>
          </a:p>
        </p:txBody>
      </p:sp>
      <p:sp>
        <p:nvSpPr>
          <p:cNvPr id="5" name="Marcador de texto 4"/>
          <p:cNvSpPr>
            <a:spLocks noGrp="1"/>
          </p:cNvSpPr>
          <p:nvPr>
            <p:ph type="body" sz="quarter" idx="13"/>
          </p:nvPr>
        </p:nvSpPr>
        <p:spPr/>
        <p:txBody>
          <a:bodyPr/>
          <a:lstStyle/>
          <a:p>
            <a:endParaRPr lang="es-ES"/>
          </a:p>
        </p:txBody>
      </p:sp>
      <p:sp>
        <p:nvSpPr>
          <p:cNvPr id="6" name="CuadroTexto 5"/>
          <p:cNvSpPr txBox="1"/>
          <p:nvPr/>
        </p:nvSpPr>
        <p:spPr>
          <a:xfrm>
            <a:off x="4354860" y="2924944"/>
            <a:ext cx="4824536" cy="3416320"/>
          </a:xfrm>
          <a:prstGeom prst="rect">
            <a:avLst/>
          </a:prstGeom>
          <a:noFill/>
        </p:spPr>
        <p:txBody>
          <a:bodyPr wrap="square" rtlCol="0">
            <a:spAutoFit/>
          </a:bodyPr>
          <a:lstStyle/>
          <a:p>
            <a:r>
              <a:rPr lang="en-GB" dirty="0" smtClean="0"/>
              <a:t>	</a:t>
            </a:r>
            <a:r>
              <a:rPr lang="en-GB" b="1" dirty="0" smtClean="0">
                <a:solidFill>
                  <a:srgbClr val="800000"/>
                </a:solidFill>
              </a:rPr>
              <a:t>The JRAs @ ENSAR</a:t>
            </a:r>
            <a:r>
              <a:rPr lang="en-GB" b="1" baseline="30000" dirty="0" smtClean="0">
                <a:solidFill>
                  <a:srgbClr val="800000"/>
                </a:solidFill>
              </a:rPr>
              <a:t>2</a:t>
            </a:r>
            <a:r>
              <a:rPr lang="en-GB" b="1" dirty="0" smtClean="0">
                <a:solidFill>
                  <a:srgbClr val="800000"/>
                </a:solidFill>
              </a:rPr>
              <a:t> : </a:t>
            </a:r>
            <a:r>
              <a:rPr lang="en-US" dirty="0">
                <a:solidFill>
                  <a:srgbClr val="0000FF"/>
                </a:solidFill>
              </a:rPr>
              <a:t>37.4 %</a:t>
            </a:r>
            <a:endParaRPr lang="es-ES_tradnl" b="1" dirty="0">
              <a:solidFill>
                <a:srgbClr val="800000"/>
              </a:solidFill>
            </a:endParaRPr>
          </a:p>
          <a:p>
            <a:pPr lvl="2"/>
            <a:r>
              <a:rPr lang="en-GB" b="1" dirty="0" err="1" smtClean="0">
                <a:solidFill>
                  <a:srgbClr val="000090"/>
                </a:solidFill>
              </a:rPr>
              <a:t>TheoS</a:t>
            </a:r>
            <a:r>
              <a:rPr lang="en-GB" b="1" dirty="0" smtClean="0"/>
              <a:t>(</a:t>
            </a:r>
            <a:r>
              <a:rPr lang="en-GB" b="1" dirty="0"/>
              <a:t>Nuclear Structure &amp; Reactions)</a:t>
            </a:r>
            <a:endParaRPr lang="es-ES_tradnl" dirty="0"/>
          </a:p>
          <a:p>
            <a:pPr lvl="2"/>
            <a:r>
              <a:rPr lang="en-GB" b="1" dirty="0">
                <a:solidFill>
                  <a:srgbClr val="000090"/>
                </a:solidFill>
              </a:rPr>
              <a:t>AGATA </a:t>
            </a:r>
            <a:r>
              <a:rPr lang="en-GB" b="1" dirty="0"/>
              <a:t>detector + applications</a:t>
            </a:r>
            <a:endParaRPr lang="es-ES_tradnl" dirty="0"/>
          </a:p>
          <a:p>
            <a:pPr lvl="2"/>
            <a:r>
              <a:rPr lang="en-GB" b="1" dirty="0">
                <a:solidFill>
                  <a:srgbClr val="000090"/>
                </a:solidFill>
              </a:rPr>
              <a:t>ECOS</a:t>
            </a:r>
            <a:r>
              <a:rPr lang="en-GB" b="1" dirty="0"/>
              <a:t>: stable ion beams + medical isotopes </a:t>
            </a:r>
            <a:endParaRPr lang="es-ES_tradnl" dirty="0"/>
          </a:p>
          <a:p>
            <a:pPr lvl="2"/>
            <a:r>
              <a:rPr lang="en-GB" b="1" dirty="0">
                <a:solidFill>
                  <a:srgbClr val="000090"/>
                </a:solidFill>
              </a:rPr>
              <a:t>EURISOL</a:t>
            </a:r>
            <a:r>
              <a:rPr lang="en-GB" b="1" dirty="0"/>
              <a:t> facility (all stages)</a:t>
            </a:r>
            <a:endParaRPr lang="es-ES_tradnl" dirty="0"/>
          </a:p>
          <a:p>
            <a:pPr lvl="2"/>
            <a:r>
              <a:rPr lang="en-GB" b="1" dirty="0">
                <a:solidFill>
                  <a:srgbClr val="000090"/>
                </a:solidFill>
              </a:rPr>
              <a:t>RESIST: </a:t>
            </a:r>
            <a:r>
              <a:rPr lang="en-GB" b="1" dirty="0"/>
              <a:t>resonant ionisation techniques for separators</a:t>
            </a:r>
            <a:endParaRPr lang="es-ES_tradnl" dirty="0"/>
          </a:p>
          <a:p>
            <a:pPr lvl="2"/>
            <a:r>
              <a:rPr lang="en-GB" b="1" dirty="0" smtClean="0">
                <a:solidFill>
                  <a:srgbClr val="000090"/>
                </a:solidFill>
              </a:rPr>
              <a:t>PASPAG: </a:t>
            </a:r>
            <a:r>
              <a:rPr lang="en-GB" b="1" dirty="0" smtClean="0"/>
              <a:t>particle </a:t>
            </a:r>
            <a:r>
              <a:rPr lang="en-GB" b="1" dirty="0"/>
              <a:t>and gamma detection</a:t>
            </a:r>
            <a:endParaRPr lang="es-ES_tradnl" dirty="0"/>
          </a:p>
          <a:p>
            <a:pPr lvl="2"/>
            <a:r>
              <a:rPr lang="en-GB" b="1" dirty="0">
                <a:solidFill>
                  <a:srgbClr val="000090"/>
                </a:solidFill>
              </a:rPr>
              <a:t>SiNuRSE2</a:t>
            </a:r>
            <a:r>
              <a:rPr lang="en-GB" b="1" dirty="0"/>
              <a:t>: simulations</a:t>
            </a:r>
            <a:endParaRPr lang="es-ES_tradnl" dirty="0"/>
          </a:p>
          <a:p>
            <a:endParaRPr lang="es-ES" dirty="0"/>
          </a:p>
        </p:txBody>
      </p:sp>
      <p:sp>
        <p:nvSpPr>
          <p:cNvPr id="7" name="CuadroTexto 6"/>
          <p:cNvSpPr txBox="1"/>
          <p:nvPr/>
        </p:nvSpPr>
        <p:spPr>
          <a:xfrm>
            <a:off x="467544" y="2865854"/>
            <a:ext cx="4824536" cy="4247317"/>
          </a:xfrm>
          <a:prstGeom prst="rect">
            <a:avLst/>
          </a:prstGeom>
          <a:noFill/>
        </p:spPr>
        <p:txBody>
          <a:bodyPr wrap="square" rtlCol="0">
            <a:spAutoFit/>
          </a:bodyPr>
          <a:lstStyle/>
          <a:p>
            <a:r>
              <a:rPr lang="en-GB" dirty="0"/>
              <a:t>	</a:t>
            </a:r>
            <a:r>
              <a:rPr lang="en-GB" dirty="0" smtClean="0"/>
              <a:t> </a:t>
            </a:r>
            <a:r>
              <a:rPr lang="en-GB" b="1" dirty="0" smtClean="0">
                <a:solidFill>
                  <a:srgbClr val="800000"/>
                </a:solidFill>
              </a:rPr>
              <a:t>NAs  @ ENSAR</a:t>
            </a:r>
            <a:r>
              <a:rPr lang="en-GB" b="1" baseline="30000" dirty="0" smtClean="0">
                <a:solidFill>
                  <a:srgbClr val="800000"/>
                </a:solidFill>
              </a:rPr>
              <a:t>2</a:t>
            </a:r>
            <a:r>
              <a:rPr lang="en-GB" b="1" dirty="0" smtClean="0">
                <a:solidFill>
                  <a:srgbClr val="800000"/>
                </a:solidFill>
              </a:rPr>
              <a:t> : </a:t>
            </a:r>
            <a:r>
              <a:rPr lang="en-US" dirty="0">
                <a:solidFill>
                  <a:srgbClr val="0000FF"/>
                </a:solidFill>
              </a:rPr>
              <a:t>15,2 %</a:t>
            </a:r>
            <a:endParaRPr lang="en-GB" b="1" dirty="0">
              <a:solidFill>
                <a:srgbClr val="800000"/>
              </a:solidFill>
            </a:endParaRPr>
          </a:p>
          <a:p>
            <a:r>
              <a:rPr lang="en-GB" b="1" dirty="0" smtClean="0"/>
              <a:t>	FISCO</a:t>
            </a:r>
            <a:r>
              <a:rPr lang="en-GB" b="1" dirty="0"/>
              <a:t>: </a:t>
            </a:r>
            <a:r>
              <a:rPr lang="en-GB" b="1" dirty="0" smtClean="0"/>
              <a:t> Management </a:t>
            </a:r>
            <a:r>
              <a:rPr lang="en-GB" b="1" dirty="0"/>
              <a:t>NA</a:t>
            </a:r>
            <a:endParaRPr lang="es-ES_tradnl" dirty="0"/>
          </a:p>
          <a:p>
            <a:pPr lvl="2"/>
            <a:r>
              <a:rPr lang="en-GB" b="1" dirty="0" smtClean="0">
                <a:solidFill>
                  <a:srgbClr val="000090"/>
                </a:solidFill>
              </a:rPr>
              <a:t>NUSPRA</a:t>
            </a:r>
            <a:r>
              <a:rPr lang="en-GB" b="1" dirty="0"/>
              <a:t>: </a:t>
            </a:r>
            <a:r>
              <a:rPr lang="en-GB" b="1" dirty="0" smtClean="0"/>
              <a:t>Network of facilities to propose common DAQ, electronics..</a:t>
            </a:r>
          </a:p>
          <a:p>
            <a:pPr lvl="2"/>
            <a:r>
              <a:rPr lang="en-GB" b="1" dirty="0" smtClean="0">
                <a:solidFill>
                  <a:srgbClr val="000090"/>
                </a:solidFill>
              </a:rPr>
              <a:t>MEDINET: </a:t>
            </a:r>
            <a:r>
              <a:rPr lang="en-GB" b="1" dirty="0"/>
              <a:t>nuclear applications (medical applications, </a:t>
            </a:r>
            <a:r>
              <a:rPr lang="en-GB" b="1" i="1" dirty="0"/>
              <a:t>e.g.</a:t>
            </a:r>
            <a:r>
              <a:rPr lang="en-GB" b="1" dirty="0"/>
              <a:t>, </a:t>
            </a:r>
            <a:r>
              <a:rPr lang="en-GB" b="1" dirty="0" err="1"/>
              <a:t>hadrontherapy</a:t>
            </a:r>
            <a:r>
              <a:rPr lang="en-GB" b="1" dirty="0"/>
              <a:t>?)</a:t>
            </a:r>
            <a:endParaRPr lang="es-ES_tradnl" dirty="0"/>
          </a:p>
          <a:p>
            <a:pPr lvl="2"/>
            <a:r>
              <a:rPr lang="en-GB" b="1" dirty="0" smtClean="0">
                <a:solidFill>
                  <a:srgbClr val="000090"/>
                </a:solidFill>
              </a:rPr>
              <a:t>ENSAF</a:t>
            </a:r>
            <a:r>
              <a:rPr lang="en-GB" b="1" dirty="0">
                <a:solidFill>
                  <a:srgbClr val="000090"/>
                </a:solidFill>
              </a:rPr>
              <a:t>: </a:t>
            </a:r>
            <a:r>
              <a:rPr lang="en-GB" b="1" dirty="0"/>
              <a:t>small scale accelerator facilities</a:t>
            </a:r>
            <a:endParaRPr lang="es-ES_tradnl" dirty="0"/>
          </a:p>
          <a:p>
            <a:pPr lvl="2"/>
            <a:r>
              <a:rPr lang="en-GB" b="1" dirty="0" smtClean="0">
                <a:solidFill>
                  <a:srgbClr val="000090"/>
                </a:solidFill>
              </a:rPr>
              <a:t>NUSPIN: </a:t>
            </a:r>
            <a:r>
              <a:rPr lang="en-GB" b="1" dirty="0" smtClean="0"/>
              <a:t>Strengthen nuclear structure community</a:t>
            </a:r>
            <a:endParaRPr lang="en-GB" b="1" dirty="0" smtClean="0">
              <a:solidFill>
                <a:srgbClr val="000090"/>
              </a:solidFill>
            </a:endParaRPr>
          </a:p>
          <a:p>
            <a:pPr lvl="2"/>
            <a:r>
              <a:rPr lang="en-GB" b="1" dirty="0" smtClean="0">
                <a:solidFill>
                  <a:srgbClr val="000090"/>
                </a:solidFill>
              </a:rPr>
              <a:t>GDS</a:t>
            </a:r>
            <a:r>
              <a:rPr lang="en-GB" b="1" dirty="0">
                <a:solidFill>
                  <a:srgbClr val="000090"/>
                </a:solidFill>
              </a:rPr>
              <a:t>: </a:t>
            </a:r>
            <a:r>
              <a:rPr lang="en-GB" b="1" dirty="0"/>
              <a:t>Active targets (TPC gaseous detectors)</a:t>
            </a:r>
            <a:endParaRPr lang="es-ES_tradnl" dirty="0"/>
          </a:p>
          <a:p>
            <a:pPr lvl="2"/>
            <a:r>
              <a:rPr lang="en-GB" b="1" dirty="0">
                <a:solidFill>
                  <a:srgbClr val="000090"/>
                </a:solidFill>
              </a:rPr>
              <a:t>MIDAS: </a:t>
            </a:r>
            <a:r>
              <a:rPr lang="en-GB" b="1" dirty="0"/>
              <a:t>ECR ion sources</a:t>
            </a:r>
            <a:endParaRPr lang="es-ES_tradnl" dirty="0"/>
          </a:p>
          <a:p>
            <a:r>
              <a:rPr lang="en-GB" dirty="0"/>
              <a:t> </a:t>
            </a:r>
            <a:endParaRPr lang="es-ES_tradnl" dirty="0"/>
          </a:p>
          <a:p>
            <a:endParaRPr lang="es-ES" dirty="0"/>
          </a:p>
        </p:txBody>
      </p:sp>
    </p:spTree>
    <p:extLst>
      <p:ext uri="{BB962C8B-B14F-4D97-AF65-F5344CB8AC3E}">
        <p14:creationId xmlns:p14="http://schemas.microsoft.com/office/powerpoint/2010/main" val="18804017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ENSAR</a:t>
            </a:r>
            <a:r>
              <a:rPr lang="en-US" baseline="30000" dirty="0" smtClean="0"/>
              <a:t>2</a:t>
            </a:r>
            <a:r>
              <a:rPr lang="en-US" dirty="0" smtClean="0"/>
              <a:t> Beneficiaries per Country</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8</a:t>
            </a:fld>
            <a:endParaRPr lang="en-US"/>
          </a:p>
        </p:txBody>
      </p:sp>
      <p:sp>
        <p:nvSpPr>
          <p:cNvPr id="5" name="Text Placeholder 4"/>
          <p:cNvSpPr>
            <a:spLocks noGrp="1"/>
          </p:cNvSpPr>
          <p:nvPr>
            <p:ph type="body" sz="quarter" idx="13"/>
          </p:nvPr>
        </p:nvSpPr>
        <p:spPr/>
        <p:txBody>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511196125"/>
              </p:ext>
            </p:extLst>
          </p:nvPr>
        </p:nvGraphicFramePr>
        <p:xfrm>
          <a:off x="-1548680" y="1417812"/>
          <a:ext cx="12889432" cy="54726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716954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564904"/>
            <a:ext cx="7643192" cy="980736"/>
          </a:xfrm>
        </p:spPr>
        <p:txBody>
          <a:bodyPr>
            <a:normAutofit fontScale="90000"/>
          </a:bodyPr>
          <a:lstStyle/>
          <a:p>
            <a:r>
              <a:rPr lang="en-US" dirty="0"/>
              <a:t>Collaboration </a:t>
            </a:r>
            <a:r>
              <a:rPr lang="en-US" dirty="0" smtClean="0"/>
              <a:t>Matters</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9</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8647284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2939</TotalTime>
  <Words>1523</Words>
  <Application>Microsoft Macintosh PowerPoint</Application>
  <PresentationFormat>Presentación en pantalla (4:3)</PresentationFormat>
  <Paragraphs>308</Paragraphs>
  <Slides>16</Slides>
  <Notes>2</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Office Theme</vt:lpstr>
      <vt:lpstr>News of the                     Group</vt:lpstr>
      <vt:lpstr>Outline</vt:lpstr>
      <vt:lpstr>Fellows, Associates &amp; Students</vt:lpstr>
      <vt:lpstr>Courses 2014 / Workshops</vt:lpstr>
      <vt:lpstr>ENSAR prolong until December 2014</vt:lpstr>
      <vt:lpstr>ENSAR2 (European Nuclear Structure and Application Research) </vt:lpstr>
      <vt:lpstr>JRA / NA</vt:lpstr>
      <vt:lpstr>ENSAR2 Beneficiaries per Country</vt:lpstr>
      <vt:lpstr>Collaboration Matters </vt:lpstr>
      <vt:lpstr>Income of the collaboration</vt:lpstr>
      <vt:lpstr>Expenditure 2013</vt:lpstr>
      <vt:lpstr>HIE-ISOLDE 2</vt:lpstr>
      <vt:lpstr>Celebration 60 y: Inaguration of the Synchrocyclotron Visit Point:EPS historical Building</vt:lpstr>
      <vt:lpstr>AGATA @ ISOLDE</vt:lpstr>
      <vt:lpstr>Call for Physics Coordinator</vt:lpstr>
      <vt:lpstr>PUBLICATIONS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Maria Jose Garcia Borge</cp:lastModifiedBy>
  <cp:revision>485</cp:revision>
  <dcterms:created xsi:type="dcterms:W3CDTF">2012-03-08T16:06:15Z</dcterms:created>
  <dcterms:modified xsi:type="dcterms:W3CDTF">2014-06-24T10:36:41Z</dcterms:modified>
</cp:coreProperties>
</file>