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8" r:id="rId2"/>
    <p:sldId id="734" r:id="rId3"/>
    <p:sldId id="736" r:id="rId4"/>
    <p:sldId id="741" r:id="rId5"/>
    <p:sldId id="744" r:id="rId6"/>
    <p:sldId id="737" r:id="rId7"/>
    <p:sldId id="738" r:id="rId8"/>
    <p:sldId id="742" r:id="rId9"/>
    <p:sldId id="743" r:id="rId10"/>
    <p:sldId id="740" r:id="rId11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D6101"/>
    <a:srgbClr val="FC1A02"/>
    <a:srgbClr val="FBA203"/>
    <a:srgbClr val="FFC000"/>
    <a:srgbClr val="00FF00"/>
    <a:srgbClr val="EBBBB3"/>
    <a:srgbClr val="FFFF00"/>
    <a:srgbClr val="3D6F5C"/>
    <a:srgbClr val="BFDF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 snapToGrid="0">
      <p:cViewPr>
        <p:scale>
          <a:sx n="120" d="100"/>
          <a:sy n="120" d="100"/>
        </p:scale>
        <p:origin x="-137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-3798" y="-12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F5F3564-12DF-409A-9828-65DCB00CD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41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5BE323-740B-4B12-8D90-9A82A1657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50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57F9EF-DB22-4647-A133-35EEC386215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EACEF8-EBE5-4AED-A1B9-D5647D10FAB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D3A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6368E-A5FD-4A5F-A34A-7B8A3F4CA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49B5D-7446-4A32-A676-D9E3FFD58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F6C2E-CFA2-4DA2-A087-0AEE88D79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7236D-A906-4AE0-ADE4-3EEEB391F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A8084-F61F-4899-89E2-DA5C1E670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0376A-691E-476D-A5B5-C0B08B199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2F80-9D99-4E5A-92A8-1D4A1ABFD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27177-C5A7-4C00-B7C5-5C4AB60BF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A069-060B-4C20-B5A8-DDB26211A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7CE87-71CA-4040-9603-C58D48C8F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3494B-99B0-4C4F-9600-2F84B144F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4E07E-2CB6-4075-84A1-047B4A794D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DBCE2-4A6A-4CFC-9695-515BBF455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30FDF-E56E-44EC-8EB5-915B847C7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730250"/>
            <a:ext cx="9144000" cy="0"/>
          </a:xfrm>
          <a:prstGeom prst="line">
            <a:avLst/>
          </a:prstGeom>
          <a:noFill/>
          <a:ln w="28575">
            <a:solidFill>
              <a:srgbClr val="0D3A7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8" descr="CERN-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64550" y="41275"/>
            <a:ext cx="63976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9" descr="http://hie-isolde.web.cern.ch/hie-isolde/images/HIE-ISOLDE.jp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04775" y="114300"/>
            <a:ext cx="1762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  <p:sldLayoutId id="2147483932" r:id="rId13"/>
    <p:sldLayoutId id="2147483933" r:id="rId14"/>
    <p:sldLayoutId id="214748393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1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microsoft.com/office/2007/relationships/hdphoto" Target="../media/hdphoto3.wdp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/>
          <p:cNvSpPr txBox="1">
            <a:spLocks noChangeArrowheads="1"/>
          </p:cNvSpPr>
          <p:nvPr/>
        </p:nvSpPr>
        <p:spPr bwMode="auto">
          <a:xfrm>
            <a:off x="168252" y="2694565"/>
            <a:ext cx="877203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dirty="0" smtClean="0">
                <a:solidFill>
                  <a:schemeClr val="bg1"/>
                </a:solidFill>
              </a:rPr>
              <a:t>ISOLDE: Status report building 508</a:t>
            </a:r>
          </a:p>
          <a:p>
            <a:pPr algn="ctr">
              <a:spcBef>
                <a:spcPct val="50000"/>
              </a:spcBef>
            </a:pP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1337733" y="4987184"/>
            <a:ext cx="662696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70th ISCC meeting </a:t>
            </a:r>
          </a:p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CERN, 24 June 2014</a:t>
            </a:r>
            <a:r>
              <a:rPr lang="de-DE" dirty="0" smtClean="0"/>
              <a:t>      </a:t>
            </a:r>
            <a:endParaRPr lang="en-US" dirty="0"/>
          </a:p>
        </p:txBody>
      </p:sp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0" y="0"/>
            <a:ext cx="9144000" cy="731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4" name="Picture 16" descr="CERN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4550" y="44450"/>
            <a:ext cx="63976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ttp://hie-isolde.web.cern.ch/hie-isolde/images/HIE-ISOL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85725"/>
            <a:ext cx="18272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2170145" y="6194425"/>
            <a:ext cx="487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>
                <a:solidFill>
                  <a:schemeClr val="bg1"/>
                </a:solidFill>
              </a:rPr>
              <a:t>Erwin </a:t>
            </a:r>
            <a:r>
              <a:rPr lang="de-DE" sz="2000" dirty="0" smtClean="0">
                <a:solidFill>
                  <a:schemeClr val="bg1"/>
                </a:solidFill>
              </a:rPr>
              <a:t>Siesling, Magda Kowalska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67909" y="870613"/>
            <a:ext cx="8476091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b="1" dirty="0" smtClean="0"/>
              <a:t>Total costs</a:t>
            </a:r>
            <a:r>
              <a:rPr lang="en-US" dirty="0" smtClean="0"/>
              <a:t> building 508 (incl. services): </a:t>
            </a:r>
            <a:br>
              <a:rPr lang="en-US" dirty="0" smtClean="0"/>
            </a:br>
            <a:r>
              <a:rPr lang="en-US" dirty="0" smtClean="0"/>
              <a:t>estimate </a:t>
            </a:r>
            <a:r>
              <a:rPr lang="en-US" b="1" dirty="0" smtClean="0"/>
              <a:t>2MCHF </a:t>
            </a:r>
            <a:r>
              <a:rPr lang="en-US" dirty="0" smtClean="0"/>
              <a:t>(staying within with adapted CV systems)</a:t>
            </a: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Timeline:</a:t>
            </a:r>
            <a:endParaRPr lang="en-US" dirty="0"/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Building ready April 2014 -&gt; May</a:t>
            </a:r>
          </a:p>
          <a:p>
            <a:pPr marL="742950" lvl="1" indent="-285750">
              <a:buFontTx/>
              <a:buChar char="-"/>
              <a:defRPr/>
            </a:pPr>
            <a:r>
              <a:rPr lang="en-US" dirty="0" smtClean="0"/>
              <a:t>ready since May </a:t>
            </a:r>
          </a:p>
          <a:p>
            <a:pPr marL="742950" lvl="1" indent="-285750">
              <a:buFontTx/>
              <a:buChar char="-"/>
              <a:defRPr/>
            </a:pPr>
            <a:r>
              <a:rPr lang="en-US" dirty="0" smtClean="0"/>
              <a:t>to do inside: doors, sanitaria, false ceiling &amp; walls (waiting for CV/EL)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Infrastructure ready June  2014 -&gt; </a:t>
            </a:r>
            <a:r>
              <a:rPr lang="en-US" u="sng" dirty="0" smtClean="0"/>
              <a:t>September</a:t>
            </a:r>
          </a:p>
          <a:p>
            <a:pPr marL="742950" lvl="1" indent="-285750">
              <a:buFontTx/>
              <a:buChar char="-"/>
              <a:defRPr/>
            </a:pPr>
            <a:r>
              <a:rPr lang="en-US" dirty="0" smtClean="0"/>
              <a:t>Re-design caused substantial delay (3 </a:t>
            </a:r>
            <a:r>
              <a:rPr lang="en-US" dirty="0" err="1" smtClean="0"/>
              <a:t>mnts</a:t>
            </a:r>
            <a:r>
              <a:rPr lang="en-US" dirty="0" smtClean="0"/>
              <a:t>)</a:t>
            </a:r>
          </a:p>
          <a:p>
            <a:pPr marL="742950" lvl="1" indent="-285750">
              <a:buFontTx/>
              <a:buChar char="-"/>
              <a:defRPr/>
            </a:pPr>
            <a:r>
              <a:rPr lang="en-US" dirty="0" smtClean="0"/>
              <a:t>EL and CV to start asap</a:t>
            </a:r>
          </a:p>
          <a:p>
            <a:pPr marL="742950" lvl="1" indent="-285750">
              <a:buFontTx/>
              <a:buChar char="-"/>
              <a:defRPr/>
            </a:pPr>
            <a:r>
              <a:rPr lang="en-US" dirty="0" smtClean="0"/>
              <a:t>Asphalt &amp; metal passage structure this month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Installation controlled access June 2014 -&gt; </a:t>
            </a:r>
            <a:r>
              <a:rPr lang="en-US" u="sng" dirty="0" smtClean="0"/>
              <a:t>July</a:t>
            </a:r>
          </a:p>
          <a:p>
            <a:pPr marL="742950" lvl="1" indent="-285750">
              <a:buFontTx/>
              <a:buChar char="-"/>
              <a:defRPr/>
            </a:pPr>
            <a:r>
              <a:rPr lang="en-US" dirty="0" smtClean="0"/>
              <a:t>Tourniquet and fences installation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Installations users as of July 2014 -&gt; </a:t>
            </a:r>
            <a:r>
              <a:rPr lang="en-US" u="sng" dirty="0" smtClean="0"/>
              <a:t>As soon as possible</a:t>
            </a:r>
          </a:p>
          <a:p>
            <a:pPr marL="742950" lvl="1" indent="-285750">
              <a:buFontTx/>
              <a:buChar char="-"/>
              <a:defRPr/>
            </a:pPr>
            <a:r>
              <a:rPr lang="en-US" dirty="0" smtClean="0"/>
              <a:t>Emphasis on COLLAPS (SSP &amp; CRIS workaround)</a:t>
            </a:r>
            <a:endParaRPr lang="en-US" dirty="0"/>
          </a:p>
          <a:p>
            <a:pPr marL="742950" lvl="1" indent="-285750">
              <a:buFontTx/>
              <a:buChar char="-"/>
              <a:defRPr/>
            </a:pPr>
            <a:r>
              <a:rPr lang="en-US" dirty="0" smtClean="0"/>
              <a:t>Move of the ICR during shutdown 2014/15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ISOLDE Milestones: Protons to Isolde 10 July 2014; </a:t>
            </a:r>
            <a:br>
              <a:rPr lang="en-US" dirty="0" smtClean="0"/>
            </a:br>
            <a:r>
              <a:rPr lang="en-US" dirty="0" smtClean="0"/>
              <a:t>				physics ISOLDE start 21 July</a:t>
            </a:r>
          </a:p>
          <a:p>
            <a:pPr lvl="2">
              <a:defRPr/>
            </a:pPr>
            <a:r>
              <a:rPr lang="en-US" dirty="0"/>
              <a:t>	</a:t>
            </a:r>
            <a:r>
              <a:rPr lang="en-US" dirty="0" smtClean="0"/>
              <a:t>			physics from 508 start ..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Costs and Timeline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090402" y="3498572"/>
            <a:ext cx="524788" cy="5168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034085" y="4581274"/>
            <a:ext cx="535263" cy="5168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90618" y="5129915"/>
            <a:ext cx="418771" cy="5168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99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884CEEE-74AD-4D6F-A73C-1D21CA04459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1209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Outline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3076" name="Rectangle 6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0366" y="1384066"/>
            <a:ext cx="8778240" cy="483448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b="1" dirty="0" smtClean="0"/>
              <a:t>Status new building 508: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Progress on the construction</a:t>
            </a:r>
            <a:br>
              <a:rPr lang="en-US" dirty="0" smtClean="0"/>
            </a:b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Building layout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Progress on infrastructure</a:t>
            </a:r>
            <a:endParaRPr lang="en-US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Costs and timeline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600" b="1" dirty="0" smtClean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2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104" y="1069755"/>
            <a:ext cx="5444906" cy="51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8161" y="3125846"/>
            <a:ext cx="263347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New user facilities building 508</a:t>
            </a:r>
          </a:p>
          <a:p>
            <a:pPr algn="ctr"/>
            <a:r>
              <a:rPr lang="en-US" sz="1400" dirty="0" smtClean="0"/>
              <a:t>(replacing 507, 115, 601)</a:t>
            </a:r>
          </a:p>
        </p:txBody>
      </p:sp>
      <p:sp>
        <p:nvSpPr>
          <p:cNvPr id="3" name="Rectangle 2"/>
          <p:cNvSpPr/>
          <p:nvPr/>
        </p:nvSpPr>
        <p:spPr>
          <a:xfrm>
            <a:off x="3855096" y="3358196"/>
            <a:ext cx="555955" cy="152970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448847" y="5054932"/>
            <a:ext cx="423062" cy="40111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474694" y="5296210"/>
            <a:ext cx="1082663" cy="5646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4952376" y="3746730"/>
            <a:ext cx="2823667" cy="2084832"/>
          </a:xfrm>
          <a:custGeom>
            <a:avLst/>
            <a:gdLst>
              <a:gd name="connsiteX0" fmla="*/ 0 w 2823667"/>
              <a:gd name="connsiteY0" fmla="*/ 1280160 h 2084832"/>
              <a:gd name="connsiteX1" fmla="*/ 7315 w 2823667"/>
              <a:gd name="connsiteY1" fmla="*/ 2077517 h 2084832"/>
              <a:gd name="connsiteX2" fmla="*/ 2823667 w 2823667"/>
              <a:gd name="connsiteY2" fmla="*/ 2084832 h 2084832"/>
              <a:gd name="connsiteX3" fmla="*/ 2823667 w 2823667"/>
              <a:gd name="connsiteY3" fmla="*/ 1046073 h 2084832"/>
              <a:gd name="connsiteX4" fmla="*/ 2355495 w 2823667"/>
              <a:gd name="connsiteY4" fmla="*/ 1046073 h 2084832"/>
              <a:gd name="connsiteX5" fmla="*/ 2355495 w 2823667"/>
              <a:gd name="connsiteY5" fmla="*/ 263347 h 2084832"/>
              <a:gd name="connsiteX6" fmla="*/ 2026311 w 2823667"/>
              <a:gd name="connsiteY6" fmla="*/ 0 h 2084832"/>
              <a:gd name="connsiteX7" fmla="*/ 877824 w 2823667"/>
              <a:gd name="connsiteY7" fmla="*/ 7315 h 2084832"/>
              <a:gd name="connsiteX8" fmla="*/ 870509 w 2823667"/>
              <a:gd name="connsiteY8" fmla="*/ 299923 h 2084832"/>
              <a:gd name="connsiteX9" fmla="*/ 504749 w 2823667"/>
              <a:gd name="connsiteY9" fmla="*/ 292608 h 2084832"/>
              <a:gd name="connsiteX10" fmla="*/ 504749 w 2823667"/>
              <a:gd name="connsiteY10" fmla="*/ 1287475 h 2084832"/>
              <a:gd name="connsiteX11" fmla="*/ 0 w 2823667"/>
              <a:gd name="connsiteY11" fmla="*/ 1280160 h 2084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3667" h="2084832">
                <a:moveTo>
                  <a:pt x="0" y="1280160"/>
                </a:moveTo>
                <a:cubicBezTo>
                  <a:pt x="2438" y="1545946"/>
                  <a:pt x="4877" y="1811731"/>
                  <a:pt x="7315" y="2077517"/>
                </a:cubicBezTo>
                <a:lnTo>
                  <a:pt x="2823667" y="2084832"/>
                </a:lnTo>
                <a:lnTo>
                  <a:pt x="2823667" y="1046073"/>
                </a:lnTo>
                <a:lnTo>
                  <a:pt x="2355495" y="1046073"/>
                </a:lnTo>
                <a:lnTo>
                  <a:pt x="2355495" y="263347"/>
                </a:lnTo>
                <a:lnTo>
                  <a:pt x="2026311" y="0"/>
                </a:lnTo>
                <a:lnTo>
                  <a:pt x="877824" y="7315"/>
                </a:lnTo>
                <a:lnTo>
                  <a:pt x="870509" y="299923"/>
                </a:lnTo>
                <a:lnTo>
                  <a:pt x="504749" y="292608"/>
                </a:lnTo>
                <a:lnTo>
                  <a:pt x="504749" y="1287475"/>
                </a:lnTo>
                <a:lnTo>
                  <a:pt x="0" y="128016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104361" y="5057986"/>
            <a:ext cx="165445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Target zone and separators area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81364" y="3728960"/>
            <a:ext cx="942024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ISOLDE experimental hall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26903" y="2283817"/>
            <a:ext cx="1169518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Reserved for TSR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145522" y="2122755"/>
            <a:ext cx="0" cy="72420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853874" y="3358196"/>
            <a:ext cx="264569" cy="15297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840466" y="4151998"/>
            <a:ext cx="59375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508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8161" y="3955240"/>
            <a:ext cx="218724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New ISOLDE Control Room,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 508</a:t>
            </a:r>
            <a:endParaRPr lang="en-GB" sz="1400" dirty="0"/>
          </a:p>
        </p:txBody>
      </p:sp>
      <p:cxnSp>
        <p:nvCxnSpPr>
          <p:cNvPr id="28" name="Straight Arrow Connector 27"/>
          <p:cNvCxnSpPr>
            <a:stCxn id="27" idx="3"/>
          </p:cNvCxnSpPr>
          <p:nvPr/>
        </p:nvCxnSpPr>
        <p:spPr>
          <a:xfrm>
            <a:off x="2655406" y="4216850"/>
            <a:ext cx="1330752" cy="352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101630" y="3649066"/>
            <a:ext cx="1159819" cy="5029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3123578" y="5296210"/>
            <a:ext cx="168249" cy="285293"/>
          </a:xfrm>
          <a:custGeom>
            <a:avLst/>
            <a:gdLst>
              <a:gd name="connsiteX0" fmla="*/ 0 w 168249"/>
              <a:gd name="connsiteY0" fmla="*/ 263347 h 285293"/>
              <a:gd name="connsiteX1" fmla="*/ 65836 w 168249"/>
              <a:gd name="connsiteY1" fmla="*/ 285293 h 285293"/>
              <a:gd name="connsiteX2" fmla="*/ 95097 w 168249"/>
              <a:gd name="connsiteY2" fmla="*/ 277977 h 285293"/>
              <a:gd name="connsiteX3" fmla="*/ 124358 w 168249"/>
              <a:gd name="connsiteY3" fmla="*/ 241401 h 285293"/>
              <a:gd name="connsiteX4" fmla="*/ 146304 w 168249"/>
              <a:gd name="connsiteY4" fmla="*/ 204825 h 285293"/>
              <a:gd name="connsiteX5" fmla="*/ 153619 w 168249"/>
              <a:gd name="connsiteY5" fmla="*/ 182880 h 285293"/>
              <a:gd name="connsiteX6" fmla="*/ 168249 w 168249"/>
              <a:gd name="connsiteY6" fmla="*/ 131673 h 285293"/>
              <a:gd name="connsiteX7" fmla="*/ 160934 w 168249"/>
              <a:gd name="connsiteY7" fmla="*/ 0 h 285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249" h="285293">
                <a:moveTo>
                  <a:pt x="0" y="263347"/>
                </a:moveTo>
                <a:cubicBezTo>
                  <a:pt x="11620" y="267995"/>
                  <a:pt x="50091" y="285293"/>
                  <a:pt x="65836" y="285293"/>
                </a:cubicBezTo>
                <a:cubicBezTo>
                  <a:pt x="75890" y="285293"/>
                  <a:pt x="85343" y="280416"/>
                  <a:pt x="95097" y="277977"/>
                </a:cubicBezTo>
                <a:cubicBezTo>
                  <a:pt x="108707" y="264368"/>
                  <a:pt x="115129" y="259860"/>
                  <a:pt x="124358" y="241401"/>
                </a:cubicBezTo>
                <a:cubicBezTo>
                  <a:pt x="143349" y="203418"/>
                  <a:pt x="117727" y="233402"/>
                  <a:pt x="146304" y="204825"/>
                </a:cubicBezTo>
                <a:cubicBezTo>
                  <a:pt x="148742" y="197510"/>
                  <a:pt x="151501" y="190294"/>
                  <a:pt x="153619" y="182880"/>
                </a:cubicBezTo>
                <a:cubicBezTo>
                  <a:pt x="171992" y="118574"/>
                  <a:pt x="150708" y="184298"/>
                  <a:pt x="168249" y="131673"/>
                </a:cubicBezTo>
                <a:cubicBezTo>
                  <a:pt x="160791" y="4881"/>
                  <a:pt x="160934" y="48839"/>
                  <a:pt x="160934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>
            <a:off x="3599066" y="5354731"/>
            <a:ext cx="204825" cy="629108"/>
          </a:xfrm>
          <a:custGeom>
            <a:avLst/>
            <a:gdLst>
              <a:gd name="connsiteX0" fmla="*/ 204825 w 204825"/>
              <a:gd name="connsiteY0" fmla="*/ 629108 h 629108"/>
              <a:gd name="connsiteX1" fmla="*/ 109728 w 204825"/>
              <a:gd name="connsiteY1" fmla="*/ 621792 h 629108"/>
              <a:gd name="connsiteX2" fmla="*/ 65836 w 204825"/>
              <a:gd name="connsiteY2" fmla="*/ 607162 h 629108"/>
              <a:gd name="connsiteX3" fmla="*/ 51206 w 204825"/>
              <a:gd name="connsiteY3" fmla="*/ 585216 h 629108"/>
              <a:gd name="connsiteX4" fmla="*/ 29260 w 204825"/>
              <a:gd name="connsiteY4" fmla="*/ 570586 h 629108"/>
              <a:gd name="connsiteX5" fmla="*/ 21945 w 204825"/>
              <a:gd name="connsiteY5" fmla="*/ 548640 h 629108"/>
              <a:gd name="connsiteX6" fmla="*/ 7315 w 204825"/>
              <a:gd name="connsiteY6" fmla="*/ 526695 h 629108"/>
              <a:gd name="connsiteX7" fmla="*/ 0 w 204825"/>
              <a:gd name="connsiteY7" fmla="*/ 475488 h 629108"/>
              <a:gd name="connsiteX8" fmla="*/ 14630 w 204825"/>
              <a:gd name="connsiteY8" fmla="*/ 343815 h 629108"/>
              <a:gd name="connsiteX9" fmla="*/ 14630 w 204825"/>
              <a:gd name="connsiteY9" fmla="*/ 0 h 629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4825" h="629108">
                <a:moveTo>
                  <a:pt x="204825" y="629108"/>
                </a:moveTo>
                <a:cubicBezTo>
                  <a:pt x="173126" y="626669"/>
                  <a:pt x="141132" y="626751"/>
                  <a:pt x="109728" y="621792"/>
                </a:cubicBezTo>
                <a:cubicBezTo>
                  <a:pt x="94495" y="619387"/>
                  <a:pt x="65836" y="607162"/>
                  <a:pt x="65836" y="607162"/>
                </a:cubicBezTo>
                <a:cubicBezTo>
                  <a:pt x="60959" y="599847"/>
                  <a:pt x="57423" y="591433"/>
                  <a:pt x="51206" y="585216"/>
                </a:cubicBezTo>
                <a:cubicBezTo>
                  <a:pt x="44989" y="578999"/>
                  <a:pt x="34752" y="577451"/>
                  <a:pt x="29260" y="570586"/>
                </a:cubicBezTo>
                <a:cubicBezTo>
                  <a:pt x="24443" y="564565"/>
                  <a:pt x="25393" y="555537"/>
                  <a:pt x="21945" y="548640"/>
                </a:cubicBezTo>
                <a:cubicBezTo>
                  <a:pt x="18013" y="540777"/>
                  <a:pt x="12192" y="534010"/>
                  <a:pt x="7315" y="526695"/>
                </a:cubicBezTo>
                <a:cubicBezTo>
                  <a:pt x="4877" y="509626"/>
                  <a:pt x="0" y="492730"/>
                  <a:pt x="0" y="475488"/>
                </a:cubicBezTo>
                <a:cubicBezTo>
                  <a:pt x="0" y="286034"/>
                  <a:pt x="11713" y="504259"/>
                  <a:pt x="14630" y="343815"/>
                </a:cubicBezTo>
                <a:cubicBezTo>
                  <a:pt x="16713" y="229229"/>
                  <a:pt x="14630" y="114605"/>
                  <a:pt x="1463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 rot="21406263">
            <a:off x="3145559" y="5582820"/>
            <a:ext cx="464029" cy="409654"/>
          </a:xfrm>
          <a:custGeom>
            <a:avLst/>
            <a:gdLst>
              <a:gd name="connsiteX0" fmla="*/ 0 w 532753"/>
              <a:gd name="connsiteY0" fmla="*/ 0 h 409654"/>
              <a:gd name="connsiteX1" fmla="*/ 21945 w 532753"/>
              <a:gd name="connsiteY1" fmla="*/ 36576 h 409654"/>
              <a:gd name="connsiteX2" fmla="*/ 29261 w 532753"/>
              <a:gd name="connsiteY2" fmla="*/ 58521 h 409654"/>
              <a:gd name="connsiteX3" fmla="*/ 58521 w 532753"/>
              <a:gd name="connsiteY3" fmla="*/ 95097 h 409654"/>
              <a:gd name="connsiteX4" fmla="*/ 95097 w 532753"/>
              <a:gd name="connsiteY4" fmla="*/ 146304 h 409654"/>
              <a:gd name="connsiteX5" fmla="*/ 109728 w 532753"/>
              <a:gd name="connsiteY5" fmla="*/ 160934 h 409654"/>
              <a:gd name="connsiteX6" fmla="*/ 124358 w 532753"/>
              <a:gd name="connsiteY6" fmla="*/ 182880 h 409654"/>
              <a:gd name="connsiteX7" fmla="*/ 168249 w 532753"/>
              <a:gd name="connsiteY7" fmla="*/ 197510 h 409654"/>
              <a:gd name="connsiteX8" fmla="*/ 190195 w 532753"/>
              <a:gd name="connsiteY8" fmla="*/ 204825 h 409654"/>
              <a:gd name="connsiteX9" fmla="*/ 226771 w 532753"/>
              <a:gd name="connsiteY9" fmla="*/ 241401 h 409654"/>
              <a:gd name="connsiteX10" fmla="*/ 256032 w 532753"/>
              <a:gd name="connsiteY10" fmla="*/ 285292 h 409654"/>
              <a:gd name="connsiteX11" fmla="*/ 285293 w 532753"/>
              <a:gd name="connsiteY11" fmla="*/ 314553 h 409654"/>
              <a:gd name="connsiteX12" fmla="*/ 343814 w 532753"/>
              <a:gd name="connsiteY12" fmla="*/ 358444 h 409654"/>
              <a:gd name="connsiteX13" fmla="*/ 373075 w 532753"/>
              <a:gd name="connsiteY13" fmla="*/ 365760 h 409654"/>
              <a:gd name="connsiteX14" fmla="*/ 387705 w 532753"/>
              <a:gd name="connsiteY14" fmla="*/ 387705 h 409654"/>
              <a:gd name="connsiteX15" fmla="*/ 409651 w 532753"/>
              <a:gd name="connsiteY15" fmla="*/ 395020 h 409654"/>
              <a:gd name="connsiteX16" fmla="*/ 482803 w 532753"/>
              <a:gd name="connsiteY16" fmla="*/ 402336 h 409654"/>
              <a:gd name="connsiteX17" fmla="*/ 519379 w 532753"/>
              <a:gd name="connsiteY17" fmla="*/ 409651 h 409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32753" h="409654">
                <a:moveTo>
                  <a:pt x="0" y="0"/>
                </a:moveTo>
                <a:cubicBezTo>
                  <a:pt x="7315" y="12192"/>
                  <a:pt x="15586" y="23859"/>
                  <a:pt x="21945" y="36576"/>
                </a:cubicBezTo>
                <a:cubicBezTo>
                  <a:pt x="25393" y="43473"/>
                  <a:pt x="25294" y="51909"/>
                  <a:pt x="29261" y="58521"/>
                </a:cubicBezTo>
                <a:cubicBezTo>
                  <a:pt x="55314" y="101942"/>
                  <a:pt x="33428" y="38638"/>
                  <a:pt x="58521" y="95097"/>
                </a:cubicBezTo>
                <a:cubicBezTo>
                  <a:pt x="82269" y="148530"/>
                  <a:pt x="55182" y="132997"/>
                  <a:pt x="95097" y="146304"/>
                </a:cubicBezTo>
                <a:cubicBezTo>
                  <a:pt x="99974" y="151181"/>
                  <a:pt x="105420" y="155548"/>
                  <a:pt x="109728" y="160934"/>
                </a:cubicBezTo>
                <a:cubicBezTo>
                  <a:pt x="115220" y="167799"/>
                  <a:pt x="116903" y="178220"/>
                  <a:pt x="124358" y="182880"/>
                </a:cubicBezTo>
                <a:cubicBezTo>
                  <a:pt x="137436" y="191054"/>
                  <a:pt x="153619" y="192633"/>
                  <a:pt x="168249" y="197510"/>
                </a:cubicBezTo>
                <a:lnTo>
                  <a:pt x="190195" y="204825"/>
                </a:lnTo>
                <a:cubicBezTo>
                  <a:pt x="208076" y="216746"/>
                  <a:pt x="218643" y="219727"/>
                  <a:pt x="226771" y="241401"/>
                </a:cubicBezTo>
                <a:cubicBezTo>
                  <a:pt x="244426" y="288481"/>
                  <a:pt x="216816" y="272221"/>
                  <a:pt x="256032" y="285292"/>
                </a:cubicBezTo>
                <a:lnTo>
                  <a:pt x="285293" y="314553"/>
                </a:lnTo>
                <a:cubicBezTo>
                  <a:pt x="301544" y="330804"/>
                  <a:pt x="321750" y="352927"/>
                  <a:pt x="343814" y="358444"/>
                </a:cubicBezTo>
                <a:lnTo>
                  <a:pt x="373075" y="365760"/>
                </a:lnTo>
                <a:cubicBezTo>
                  <a:pt x="377952" y="373075"/>
                  <a:pt x="380840" y="382213"/>
                  <a:pt x="387705" y="387705"/>
                </a:cubicBezTo>
                <a:cubicBezTo>
                  <a:pt x="393726" y="392522"/>
                  <a:pt x="402030" y="393847"/>
                  <a:pt x="409651" y="395020"/>
                </a:cubicBezTo>
                <a:cubicBezTo>
                  <a:pt x="433872" y="398746"/>
                  <a:pt x="458487" y="399296"/>
                  <a:pt x="482803" y="402336"/>
                </a:cubicBezTo>
                <a:cubicBezTo>
                  <a:pt x="544527" y="410052"/>
                  <a:pt x="538990" y="409651"/>
                  <a:pt x="519379" y="409651"/>
                </a:cubicBez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77889" y="5860827"/>
            <a:ext cx="289680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Present ISOLDE Control Room, basement 197</a:t>
            </a:r>
            <a:endParaRPr lang="en-GB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4374476" y="5422893"/>
            <a:ext cx="61122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water station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New building 508</a:t>
            </a:r>
            <a:endParaRPr lang="en-US" sz="36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3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120899" y="53975"/>
            <a:ext cx="555210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Construction progress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6395" y="756426"/>
            <a:ext cx="85075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/>
              <a:t>Progress since the 69</a:t>
            </a:r>
            <a:r>
              <a:rPr lang="en-US" b="1" baseline="30000" dirty="0" smtClean="0"/>
              <a:t>th</a:t>
            </a:r>
            <a:r>
              <a:rPr lang="en-US" b="1" dirty="0" smtClean="0"/>
              <a:t> ISCC (31 March ‘14):</a:t>
            </a:r>
            <a:endParaRPr lang="en-US" dirty="0" smtClean="0"/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Roof finished and tight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All windows, outer doors, stairs and inner walls installed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Openings and windows towards the Isolde hall in place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Outdoor concrete ramp and stairs done</a:t>
            </a:r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Drainage and piping sanitaria ongoing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091575" y="2909189"/>
            <a:ext cx="4973915" cy="3316679"/>
            <a:chOff x="2314203" y="2837630"/>
            <a:chExt cx="4973915" cy="3316679"/>
          </a:xfrm>
          <a:solidFill>
            <a:schemeClr val="tx1"/>
          </a:solidFill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4203" y="2837630"/>
              <a:ext cx="4973915" cy="331667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</p:pic>
        <p:sp>
          <p:nvSpPr>
            <p:cNvPr id="10" name="TextBox 9"/>
            <p:cNvSpPr txBox="1"/>
            <p:nvPr/>
          </p:nvSpPr>
          <p:spPr>
            <a:xfrm>
              <a:off x="2314203" y="5846532"/>
              <a:ext cx="1543011" cy="30777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March 2014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3371" y="3120832"/>
            <a:ext cx="8969067" cy="2951148"/>
            <a:chOff x="103371" y="3120832"/>
            <a:chExt cx="8969067" cy="295114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71" y="3120994"/>
              <a:ext cx="4425498" cy="2950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951" y="3120832"/>
              <a:ext cx="4420487" cy="2947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6847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46" y="786958"/>
            <a:ext cx="2909957" cy="194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791" y="786958"/>
            <a:ext cx="2909958" cy="194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47" y="2786438"/>
            <a:ext cx="1428916" cy="194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042" y="2786438"/>
            <a:ext cx="1428916" cy="194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791" y="2786438"/>
            <a:ext cx="2921333" cy="194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44" y="4813926"/>
            <a:ext cx="2909959" cy="194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413" y="4810090"/>
            <a:ext cx="2915711" cy="194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334" y="4810090"/>
            <a:ext cx="2909959" cy="194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335" y="2794023"/>
            <a:ext cx="2909958" cy="194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335" y="786958"/>
            <a:ext cx="2909958" cy="194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120899" y="53975"/>
            <a:ext cx="555210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Construction progress</a:t>
            </a:r>
            <a:endParaRPr lang="en-US" sz="36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1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" t="5142" r="1237" b="5882"/>
          <a:stretch/>
        </p:blipFill>
        <p:spPr bwMode="auto">
          <a:xfrm>
            <a:off x="80162" y="1355620"/>
            <a:ext cx="8873338" cy="353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L</a:t>
            </a:r>
            <a:r>
              <a:rPr lang="de-DE" sz="3600" b="1" dirty="0" smtClean="0">
                <a:solidFill>
                  <a:srgbClr val="0D3A7E"/>
                </a:solidFill>
              </a:rPr>
              <a:t>ayout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818084" y="3374748"/>
            <a:ext cx="0" cy="27919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38975" y="821557"/>
            <a:ext cx="183612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Ground floor B508: 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270662" y="2582271"/>
            <a:ext cx="0" cy="3168250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7251590" y="2220315"/>
            <a:ext cx="310100" cy="900488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175975" y="5286049"/>
            <a:ext cx="286438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Controlled Access </a:t>
            </a:r>
          </a:p>
          <a:p>
            <a:pPr algn="ctr"/>
            <a:r>
              <a:rPr lang="en-US" sz="1400" dirty="0" smtClean="0"/>
              <a:t>508 ground floor and Isolde hall 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8695950" y="2236348"/>
            <a:ext cx="5486" cy="3052542"/>
          </a:xfrm>
          <a:prstGeom prst="straightConnector1">
            <a:avLst/>
          </a:prstGeom>
          <a:ln w="28575">
            <a:solidFill>
              <a:srgbClr val="FD610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45072" y="5692001"/>
            <a:ext cx="192226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508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051181" y="1388251"/>
            <a:ext cx="123690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Access 508</a:t>
            </a:r>
          </a:p>
          <a:p>
            <a:pPr algn="ctr"/>
            <a:r>
              <a:rPr lang="en-US" sz="1000" dirty="0" smtClean="0"/>
              <a:t>1</a:t>
            </a:r>
            <a:r>
              <a:rPr lang="en-US" sz="1000" baseline="30000" dirty="0" smtClean="0"/>
              <a:t>st</a:t>
            </a:r>
            <a:r>
              <a:rPr lang="en-US" sz="1000" dirty="0" smtClean="0"/>
              <a:t> floor </a:t>
            </a:r>
          </a:p>
        </p:txBody>
      </p:sp>
      <p:cxnSp>
        <p:nvCxnSpPr>
          <p:cNvPr id="53" name="Elbow Connector 52"/>
          <p:cNvCxnSpPr/>
          <p:nvPr/>
        </p:nvCxnSpPr>
        <p:spPr>
          <a:xfrm rot="10800000" flipV="1">
            <a:off x="7561690" y="2228329"/>
            <a:ext cx="1139746" cy="8017"/>
          </a:xfrm>
          <a:prstGeom prst="bentConnector3">
            <a:avLst>
              <a:gd name="adj1" fmla="val 50000"/>
            </a:avLst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8775152" y="1726517"/>
            <a:ext cx="48818" cy="387455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1" y="6129685"/>
            <a:ext cx="1969021" cy="66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405" y="1896585"/>
            <a:ext cx="839017" cy="40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120" y="1843107"/>
            <a:ext cx="400948" cy="4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372" y="1922874"/>
            <a:ext cx="599442" cy="39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586" y="1922531"/>
            <a:ext cx="530543" cy="37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528" y="1896585"/>
            <a:ext cx="450263" cy="45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390" y="3677868"/>
            <a:ext cx="613035" cy="32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" y="3684079"/>
            <a:ext cx="341200" cy="25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69" y="4017801"/>
            <a:ext cx="615695" cy="2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497" y="3665398"/>
            <a:ext cx="541294" cy="35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911" y="3737572"/>
            <a:ext cx="294435" cy="19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851" y="3671737"/>
            <a:ext cx="528085" cy="3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711" y="1940479"/>
            <a:ext cx="628245" cy="37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978" y="3578900"/>
            <a:ext cx="631927" cy="234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050" y="4185009"/>
            <a:ext cx="361851" cy="21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Straight Connector 54"/>
          <p:cNvCxnSpPr/>
          <p:nvPr/>
        </p:nvCxnSpPr>
        <p:spPr>
          <a:xfrm flipH="1">
            <a:off x="8295438" y="5288890"/>
            <a:ext cx="70226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8034793" y="1439186"/>
            <a:ext cx="1" cy="797162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000422" y="983589"/>
            <a:ext cx="15593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hall </a:t>
            </a:r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243" y="3908670"/>
            <a:ext cx="4279336" cy="285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508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7"/>
          <a:stretch/>
        </p:blipFill>
        <p:spPr bwMode="auto">
          <a:xfrm>
            <a:off x="0" y="1356543"/>
            <a:ext cx="91440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L</a:t>
            </a:r>
            <a:r>
              <a:rPr lang="de-DE" sz="3600" b="1" dirty="0" smtClean="0">
                <a:solidFill>
                  <a:srgbClr val="0D3A7E"/>
                </a:solidFill>
              </a:rPr>
              <a:t>ayout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1660" y="880077"/>
            <a:ext cx="158741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1st floor B508: 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34002" y="2582271"/>
            <a:ext cx="0" cy="1207003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924531" y="1356543"/>
            <a:ext cx="0" cy="2167206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8412" y="5692001"/>
            <a:ext cx="15593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14650" y="1048766"/>
            <a:ext cx="15593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 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532775" y="3789275"/>
            <a:ext cx="1227" cy="1902726"/>
          </a:xfrm>
          <a:prstGeom prst="straightConnector1">
            <a:avLst/>
          </a:prstGeom>
          <a:ln w="28575">
            <a:solidFill>
              <a:srgbClr val="FD610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246" y="2192617"/>
            <a:ext cx="1138656" cy="447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419" y="2346848"/>
            <a:ext cx="609637" cy="29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624" y="2360915"/>
            <a:ext cx="609637" cy="28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671" y="2353601"/>
            <a:ext cx="680318" cy="311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88" y="2350496"/>
            <a:ext cx="814463" cy="4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387" y="2491271"/>
            <a:ext cx="721782" cy="28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936" y="4504373"/>
            <a:ext cx="515495" cy="33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473" y="4538425"/>
            <a:ext cx="677935" cy="21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404" y="4490534"/>
            <a:ext cx="1189863" cy="28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60" y="6093110"/>
            <a:ext cx="1969021" cy="66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647334" y="6378154"/>
            <a:ext cx="32771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Courtesy Eliseo Perez-Duenas GS/SE </a:t>
            </a:r>
          </a:p>
        </p:txBody>
      </p:sp>
    </p:spTree>
    <p:extLst>
      <p:ext uri="{BB962C8B-B14F-4D97-AF65-F5344CB8AC3E}">
        <p14:creationId xmlns:p14="http://schemas.microsoft.com/office/powerpoint/2010/main" val="52573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Infrastructure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6395" y="899544"/>
            <a:ext cx="8507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/>
              <a:t>Electricity: </a:t>
            </a:r>
          </a:p>
          <a:p>
            <a:pPr>
              <a:defRPr/>
            </a:pPr>
            <a:r>
              <a:rPr lang="en-US" dirty="0" smtClean="0"/>
              <a:t>- </a:t>
            </a:r>
            <a:r>
              <a:rPr lang="en-US" dirty="0"/>
              <a:t>U</a:t>
            </a:r>
            <a:r>
              <a:rPr lang="en-US" dirty="0" smtClean="0"/>
              <a:t>ser needs: 200kW</a:t>
            </a:r>
          </a:p>
          <a:p>
            <a:pPr>
              <a:defRPr/>
            </a:pPr>
            <a:r>
              <a:rPr lang="en-US" dirty="0" smtClean="0"/>
              <a:t>- Cooling&amp; </a:t>
            </a:r>
            <a:r>
              <a:rPr lang="en-US" dirty="0"/>
              <a:t>V</a:t>
            </a:r>
            <a:r>
              <a:rPr lang="en-US" dirty="0" smtClean="0"/>
              <a:t>entilation needs (re-designed): 130, 170, or 220kW   -   40kW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890051" y="1590260"/>
            <a:ext cx="2011680" cy="1033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26" y="1890116"/>
            <a:ext cx="7627853" cy="2899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87716" y="5043496"/>
            <a:ext cx="85075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/>
              <a:t>Equipment cooling</a:t>
            </a:r>
            <a:r>
              <a:rPr lang="en-US" b="1" dirty="0" smtClean="0"/>
              <a:t>: </a:t>
            </a:r>
            <a:endParaRPr lang="en-US" b="1" dirty="0" smtClean="0"/>
          </a:p>
          <a:p>
            <a:pPr>
              <a:defRPr/>
            </a:pPr>
            <a:r>
              <a:rPr lang="en-US" dirty="0" smtClean="0"/>
              <a:t>- </a:t>
            </a:r>
            <a:r>
              <a:rPr lang="en-US" dirty="0" smtClean="0"/>
              <a:t>New building, new rules.. Negotiating with HSE to use eau brut as before (with future change to a closed, chilled water, system)</a:t>
            </a:r>
            <a:endParaRPr lang="en-US" dirty="0" smtClean="0"/>
          </a:p>
          <a:p>
            <a:pPr marL="285750" indent="-285750">
              <a:buFontTx/>
              <a:buChar char="-"/>
              <a:defRPr/>
            </a:pPr>
            <a:r>
              <a:rPr lang="en-US" dirty="0" smtClean="0"/>
              <a:t>User needs: COLLAPS, CRIS each: 50kW -&gt; 20l/min, 3 </a:t>
            </a:r>
            <a:r>
              <a:rPr lang="en-US" dirty="0" err="1" smtClean="0"/>
              <a:t>wks</a:t>
            </a:r>
            <a:r>
              <a:rPr lang="en-US" dirty="0" smtClean="0"/>
              <a:t>/</a:t>
            </a:r>
            <a:r>
              <a:rPr lang="en-US" dirty="0" err="1" smtClean="0"/>
              <a:t>yr</a:t>
            </a:r>
            <a:r>
              <a:rPr lang="en-US" dirty="0" smtClean="0"/>
              <a:t> running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(Total 2 x 1.2m3/</a:t>
            </a:r>
            <a:r>
              <a:rPr lang="en-US" dirty="0" err="1" smtClean="0"/>
              <a:t>hr</a:t>
            </a:r>
            <a:r>
              <a:rPr lang="en-US" dirty="0" smtClean="0"/>
              <a:t> x 24hrs x 7days x 3wks = 1209.6m3 (about 1500chf))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989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05755" y="6534280"/>
            <a:ext cx="2133600" cy="476250"/>
          </a:xfrm>
        </p:spPr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Infrastructure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1346" y="698052"/>
            <a:ext cx="8507577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600" b="1" dirty="0"/>
              <a:t>C</a:t>
            </a:r>
            <a:r>
              <a:rPr lang="en-US" sz="1600" b="1" dirty="0" smtClean="0"/>
              <a:t>ooling and ventilation:</a:t>
            </a:r>
          </a:p>
          <a:p>
            <a:pPr>
              <a:spcAft>
                <a:spcPts val="600"/>
              </a:spcAft>
              <a:defRPr/>
            </a:pPr>
            <a:r>
              <a:rPr lang="en-US" sz="1600" dirty="0" smtClean="0"/>
              <a:t>The proposed solution by the contractor was two HVAC </a:t>
            </a:r>
            <a:r>
              <a:rPr lang="en-US" sz="1100" dirty="0" smtClean="0"/>
              <a:t>(</a:t>
            </a:r>
            <a:r>
              <a:rPr lang="en-US" sz="1100" dirty="0"/>
              <a:t>H</a:t>
            </a:r>
            <a:r>
              <a:rPr lang="en-US" sz="1100" dirty="0" smtClean="0"/>
              <a:t>eating Ventilation and Air </a:t>
            </a:r>
            <a:r>
              <a:rPr lang="en-US" sz="1100" dirty="0"/>
              <a:t>C</a:t>
            </a:r>
            <a:r>
              <a:rPr lang="en-US" sz="1100" dirty="0" smtClean="0"/>
              <a:t>onditioning) </a:t>
            </a:r>
            <a:r>
              <a:rPr lang="en-US" sz="1600" dirty="0" smtClean="0"/>
              <a:t>systems based on a refrigerant liquid   =&gt; too expensive and a new design was required:</a:t>
            </a:r>
            <a:endParaRPr lang="en-US" sz="1600" dirty="0"/>
          </a:p>
          <a:p>
            <a:pPr marL="742950" lvl="1" indent="-285750">
              <a:spcAft>
                <a:spcPts val="600"/>
              </a:spcAft>
              <a:buFontTx/>
              <a:buChar char="-"/>
              <a:defRPr/>
            </a:pPr>
            <a:r>
              <a:rPr lang="en-US" sz="1600" dirty="0" smtClean="0"/>
              <a:t>General ventilation: fresh air to all rooms</a:t>
            </a:r>
          </a:p>
          <a:p>
            <a:pPr marL="742950" lvl="1" indent="-285750">
              <a:spcAft>
                <a:spcPts val="600"/>
              </a:spcAft>
              <a:buFontTx/>
              <a:buChar char="-"/>
              <a:defRPr/>
            </a:pPr>
            <a:r>
              <a:rPr lang="en-US" sz="1600" dirty="0" smtClean="0"/>
              <a:t>Heating: through electrical radiators</a:t>
            </a:r>
          </a:p>
          <a:p>
            <a:pPr marL="742950" lvl="1" indent="-285750">
              <a:spcAft>
                <a:spcPts val="600"/>
              </a:spcAft>
              <a:buFontTx/>
              <a:buChar char="-"/>
              <a:defRPr/>
            </a:pPr>
            <a:r>
              <a:rPr lang="en-US" sz="1600" dirty="0" smtClean="0"/>
              <a:t>Labs air-conditioning: </a:t>
            </a:r>
          </a:p>
          <a:p>
            <a:pPr marL="1200150" lvl="2" indent="-285750">
              <a:spcAft>
                <a:spcPts val="600"/>
              </a:spcAft>
              <a:buFontTx/>
              <a:buChar char="-"/>
              <a:defRPr/>
            </a:pPr>
            <a:r>
              <a:rPr lang="en-US" sz="1600" dirty="0" smtClean="0"/>
              <a:t>For the laser labs SSP, COLLAPS and CRIS labs fan-coils (4x7kW using existing ISOLDE chilled water)</a:t>
            </a:r>
          </a:p>
          <a:p>
            <a:pPr marL="1200150" lvl="2" indent="-285750">
              <a:spcAft>
                <a:spcPts val="600"/>
              </a:spcAft>
              <a:buFontTx/>
              <a:buChar char="-"/>
              <a:defRPr/>
            </a:pPr>
            <a:r>
              <a:rPr lang="en-US" sz="1600" dirty="0" smtClean="0"/>
              <a:t>For the SSP lab a separate refrigerant </a:t>
            </a:r>
            <a:r>
              <a:rPr lang="en-US" sz="1600" dirty="0" err="1" smtClean="0"/>
              <a:t>airco</a:t>
            </a:r>
            <a:r>
              <a:rPr lang="en-US" sz="1600" dirty="0" smtClean="0"/>
              <a:t> system (27kW)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64353" y="1271854"/>
            <a:ext cx="3080588" cy="7710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86639" y="1249567"/>
            <a:ext cx="3080590" cy="775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24882" y="1311322"/>
            <a:ext cx="3159528" cy="7710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31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13123</TotalTime>
  <Words>342</Words>
  <Application>Microsoft Office PowerPoint</Application>
  <PresentationFormat>On-screen Show (4:3)</PresentationFormat>
  <Paragraphs>90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</dc:creator>
  <cp:lastModifiedBy>siesling</cp:lastModifiedBy>
  <cp:revision>756</cp:revision>
  <dcterms:created xsi:type="dcterms:W3CDTF">2008-02-17T05:14:18Z</dcterms:created>
  <dcterms:modified xsi:type="dcterms:W3CDTF">2014-06-24T06:48:32Z</dcterms:modified>
</cp:coreProperties>
</file>