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41"/>
  </p:notesMasterIdLst>
  <p:handoutMasterIdLst>
    <p:handoutMasterId r:id="rId42"/>
  </p:handoutMasterIdLst>
  <p:sldIdLst>
    <p:sldId id="281" r:id="rId2"/>
    <p:sldId id="345" r:id="rId3"/>
    <p:sldId id="379" r:id="rId4"/>
    <p:sldId id="381" r:id="rId5"/>
    <p:sldId id="392" r:id="rId6"/>
    <p:sldId id="397" r:id="rId7"/>
    <p:sldId id="395" r:id="rId8"/>
    <p:sldId id="373" r:id="rId9"/>
    <p:sldId id="396" r:id="rId10"/>
    <p:sldId id="346" r:id="rId11"/>
    <p:sldId id="352" r:id="rId12"/>
    <p:sldId id="388" r:id="rId13"/>
    <p:sldId id="387" r:id="rId14"/>
    <p:sldId id="398" r:id="rId15"/>
    <p:sldId id="408" r:id="rId16"/>
    <p:sldId id="362" r:id="rId17"/>
    <p:sldId id="343" r:id="rId18"/>
    <p:sldId id="347" r:id="rId19"/>
    <p:sldId id="351" r:id="rId20"/>
    <p:sldId id="399" r:id="rId21"/>
    <p:sldId id="404" r:id="rId22"/>
    <p:sldId id="405" r:id="rId23"/>
    <p:sldId id="360" r:id="rId24"/>
    <p:sldId id="406" r:id="rId25"/>
    <p:sldId id="400" r:id="rId26"/>
    <p:sldId id="401" r:id="rId27"/>
    <p:sldId id="348" r:id="rId28"/>
    <p:sldId id="330" r:id="rId29"/>
    <p:sldId id="391" r:id="rId30"/>
    <p:sldId id="364" r:id="rId31"/>
    <p:sldId id="402" r:id="rId32"/>
    <p:sldId id="403" r:id="rId33"/>
    <p:sldId id="329" r:id="rId34"/>
    <p:sldId id="384" r:id="rId35"/>
    <p:sldId id="385" r:id="rId36"/>
    <p:sldId id="327" r:id="rId37"/>
    <p:sldId id="357" r:id="rId38"/>
    <p:sldId id="361" r:id="rId39"/>
    <p:sldId id="386" r:id="rId4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7" autoAdjust="0"/>
    <p:restoredTop sz="94514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C07-6DE3-487D-A826-7443F0D5E825}" type="datetimeFigureOut">
              <a:rPr lang="fr-FR" smtClean="0"/>
              <a:pPr/>
              <a:t>23/06/2014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0673-84D2-447C-9EA7-C16ADA67630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9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E19EA-521E-46CD-BEBD-3582FE28CF85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DE59-AA6B-4F17-A208-F5EBEF9FA7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3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02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6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82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3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7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69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94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83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33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02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11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661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40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793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241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018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80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87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9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446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76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16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953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495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8917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644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09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673DE5A0-9EB0-416F-80D7-FBE9ACBDC914}" type="slidenum">
              <a:rPr lang="en-US">
                <a:latin typeface="Times New Roman" pitchFamily="18" charset="0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4</a:t>
            </a:fld>
            <a:endParaRPr lang="en-US">
              <a:latin typeface="Times New Roman" pitchFamily="18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D8475-D996-4844-9C6B-DFA6AB97894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D8475-D996-4844-9C6B-DFA6AB97894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1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E3C42-7444-489D-ABDD-988854C7DC15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457200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8FC09D2-7596-4060-8927-86E720518390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40D460C8-C338-4EAD-8EFA-9D77F59D6985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4300" y="536191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56EE13EF-3B61-49A6-972C-4B21BCE599F1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682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695037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9D5A6DE5-4064-46ED-98CD-02575B07BB26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B373BF60-4C1E-4FCF-97C5-B37D98EB6587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358B819-9277-4EA6-977D-B6EBE862BA2D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825" y="494724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B8703C1-8618-4B23-B349-A25957063BBF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BB1A513-46BB-4ABC-89F8-017B1D876DEF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19BF4456-5D5B-4A3E-A52C-7709384E2134}" type="datetime1">
              <a:rPr lang="en-US" smtClean="0"/>
              <a:pPr/>
              <a:t>6/23/2014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en-dep.web.cern.ch/en-dep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33637" t="60364" r="20105" b="18636"/>
          <a:stretch>
            <a:fillRect/>
          </a:stretch>
        </p:blipFill>
        <p:spPr bwMode="auto">
          <a:xfrm>
            <a:off x="0" y="14164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86800" y="14164"/>
            <a:ext cx="427616" cy="38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FED7253-B64D-482B-8184-2A01645554E1}" type="datetime1">
              <a:rPr lang="en-US" smtClean="0"/>
              <a:pPr/>
              <a:t>6/23/2014</a:t>
            </a:fld>
            <a:r>
              <a:rPr lang="en-US" dirty="0" smtClean="0"/>
              <a:t> p.</a:t>
            </a:r>
            <a:fld id="{6BDBDBCA-A700-4781-8443-DF9BA018194B}" type="slidenum">
              <a:rPr lang="en-US" smtClean="0"/>
              <a:pPr/>
              <a:t>‹#›</a:t>
            </a:fld>
            <a:r>
              <a:rPr lang="en-US" dirty="0" smtClean="0"/>
              <a:t> T. </a:t>
            </a:r>
            <a:r>
              <a:rPr lang="en-US" dirty="0" err="1" smtClean="0"/>
              <a:t>Stora</a:t>
            </a:r>
            <a:endParaRPr lang="en-US" dirty="0"/>
          </a:p>
        </p:txBody>
      </p:sp>
      <p:pic>
        <p:nvPicPr>
          <p:cNvPr id="11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319" y="5986682"/>
            <a:ext cx="2016681" cy="871318"/>
          </a:xfrm>
          <a:prstGeom prst="rect">
            <a:avLst/>
          </a:prstGeom>
        </p:spPr>
      </p:pic>
      <p:pic>
        <p:nvPicPr>
          <p:cNvPr id="12" name="Picture 2" descr="EN Department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2" y="14287"/>
            <a:ext cx="27574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g-ge.ch/index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0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14.jpeg"/><Relationship Id="rId4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hyperlink" Target="http://www.google.com/url?sa=i&amp;rct=j&amp;q=&amp;esrc=s&amp;frm=1&amp;source=images&amp;cd=&amp;cad=rja&amp;docid=iVWcHYP-EnCFxM&amp;tbnid=kx1xVdP8QmJy1M:&amp;ved=0CAUQjRw&amp;url=http://pipeline.corante.com/archives/2013/11/01/just_build_the_thing.php&amp;ei=EM-TUrmWJJHAswbksoHoDQ&amp;bvm=bv.57127890,d.ZGU&amp;psig=AFQjCNFE6d9Mkr6XLxcw71rtG9v0410iQw&amp;ust=1385504881551817" TargetMode="External"/><Relationship Id="rId4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39.xml"/><Relationship Id="rId16" Type="http://schemas.openxmlformats.org/officeDocument/2006/relationships/image" Target="../media/image10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5" Type="http://schemas.openxmlformats.org/officeDocument/2006/relationships/image" Target="../media/image103.png"/><Relationship Id="rId10" Type="http://schemas.openxmlformats.org/officeDocument/2006/relationships/image" Target="../media/image98.jpeg"/><Relationship Id="rId4" Type="http://schemas.openxmlformats.org/officeDocument/2006/relationships/image" Target="../media/image92.png"/><Relationship Id="rId9" Type="http://schemas.openxmlformats.org/officeDocument/2006/relationships/image" Target="../media/image97.png"/><Relationship Id="rId1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1.png"/><Relationship Id="rId4" Type="http://schemas.openxmlformats.org/officeDocument/2006/relationships/image" Target="../media/image18.emf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058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CERN-MEDICIS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en-US" sz="2400" i="1" kern="0" dirty="0" smtClean="0">
                <a:solidFill>
                  <a:srgbClr val="0070C0"/>
                </a:solidFill>
                <a:ea typeface="ＭＳ Ｐゴシック"/>
              </a:rPr>
              <a:t/>
            </a:r>
            <a:br>
              <a:rPr lang="en-US" sz="2400" i="1" kern="0" dirty="0" smtClean="0">
                <a:solidFill>
                  <a:srgbClr val="0070C0"/>
                </a:solidFill>
                <a:ea typeface="ＭＳ Ｐゴシック"/>
              </a:rPr>
            </a:br>
            <a:r>
              <a:rPr lang="fr-FR" sz="1800" b="1" i="1" dirty="0">
                <a:solidFill>
                  <a:srgbClr val="0070C0"/>
                </a:solidFill>
              </a:rPr>
              <a:t>P</a:t>
            </a:r>
            <a:r>
              <a:rPr lang="fr-FR" sz="1800" b="1" i="1" dirty="0" smtClean="0">
                <a:solidFill>
                  <a:srgbClr val="0070C0"/>
                </a:solidFill>
              </a:rPr>
              <a:t>roduction </a:t>
            </a:r>
            <a:r>
              <a:rPr lang="fr-FR" sz="1800" b="1" i="1" dirty="0">
                <a:solidFill>
                  <a:srgbClr val="0070C0"/>
                </a:solidFill>
              </a:rPr>
              <a:t>d’isotopes selon l’approche « ISOLDE » pour la recherche </a:t>
            </a:r>
            <a:r>
              <a:rPr lang="fr-FR" sz="1800" b="1" i="1" dirty="0" smtClean="0">
                <a:solidFill>
                  <a:srgbClr val="0070C0"/>
                </a:solidFill>
              </a:rPr>
              <a:t>médicale: A NEW INSTALLATION</a:t>
            </a:r>
            <a:endParaRPr lang="en-US" sz="1800" b="1" i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814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Thierry </a:t>
            </a:r>
            <a:r>
              <a:rPr lang="en-US" dirty="0" err="1" smtClean="0">
                <a:solidFill>
                  <a:schemeClr val="tx1"/>
                </a:solidFill>
              </a:rPr>
              <a:t>Stora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ISCC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June 2014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1600" y="60168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</a:rPr>
              <a:t>T</a:t>
            </a:r>
            <a:r>
              <a:rPr lang="en-US" sz="3600" b="1" dirty="0" smtClean="0">
                <a:solidFill>
                  <a:srgbClr val="0070C0"/>
                </a:solidFill>
              </a:rPr>
              <a:t>he Project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190" y="1752600"/>
            <a:ext cx="35718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5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The planning </a:t>
            </a:r>
            <a:r>
              <a:rPr lang="fr-FR" sz="3600" b="1" dirty="0" err="1" smtClean="0">
                <a:solidFill>
                  <a:srgbClr val="0070C0"/>
                </a:solidFill>
              </a:rPr>
              <a:t>proposal</a:t>
            </a:r>
            <a:r>
              <a:rPr lang="fr-FR" sz="3600" b="1" dirty="0" smtClean="0">
                <a:solidFill>
                  <a:srgbClr val="0070C0"/>
                </a:solidFill>
              </a:rPr>
              <a:t> *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 smtClean="0">
                <a:solidFill>
                  <a:srgbClr val="0070C0"/>
                </a:solidFill>
              </a:rPr>
              <a:t>*</a:t>
            </a:r>
            <a:r>
              <a:rPr lang="fr-FR" sz="3600" b="1" i="1" dirty="0" err="1" smtClean="0">
                <a:solidFill>
                  <a:srgbClr val="0070C0"/>
                </a:solidFill>
              </a:rPr>
              <a:t>subject</a:t>
            </a:r>
            <a:r>
              <a:rPr lang="fr-FR" sz="3600" b="1" i="1" dirty="0" smtClean="0">
                <a:solidFill>
                  <a:srgbClr val="0070C0"/>
                </a:solidFill>
              </a:rPr>
              <a:t> to modification…</a:t>
            </a:r>
            <a:endParaRPr lang="en-GB" sz="36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81642"/>
              </p:ext>
            </p:extLst>
          </p:nvPr>
        </p:nvGraphicFramePr>
        <p:xfrm>
          <a:off x="457200" y="2057400"/>
          <a:ext cx="8305801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618"/>
                <a:gridCol w="4946333"/>
                <a:gridCol w="1996850"/>
              </a:tblGrid>
              <a:tr h="403882"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Construction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2013-2015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: No beam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with beam and light targets to gain operational experience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Isotope production with light targets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Extending to heavy targets up to Tantalum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Collection of short lived alpha emitters (e.g. 149Tb)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Lasers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Uranium targets/possible proton beam upgrade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8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5334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Planning for the building *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endParaRPr lang="en-GB" sz="3600" b="1" i="1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9067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66800" y="4876800"/>
            <a:ext cx="5827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*It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finished</a:t>
            </a:r>
            <a:r>
              <a:rPr lang="fr-FR" dirty="0" smtClean="0"/>
              <a:t> for the ISOLDE start-up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coming</a:t>
            </a:r>
            <a:r>
              <a:rPr lang="fr-FR" dirty="0" smtClean="0"/>
              <a:t> July</a:t>
            </a:r>
          </a:p>
        </p:txBody>
      </p:sp>
    </p:spTree>
    <p:extLst>
      <p:ext uri="{BB962C8B-B14F-4D97-AF65-F5344CB8AC3E}">
        <p14:creationId xmlns:p14="http://schemas.microsoft.com/office/powerpoint/2010/main" val="38046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41" y="262319"/>
            <a:ext cx="8229600" cy="1143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8435" name="Picture 3" descr="\\cernhomem.cern.ch\m\madescha\Public\photos\Construction\2013.12.06\DSC_5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3" y="3619266"/>
            <a:ext cx="6365033" cy="139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\\cernhomem.cern.ch\m\madescha\Public\photos\Construction\2014.01.06\DSC_55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831" y="283115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\\cernhomem.cern.ch\m\madescha\Public\photos\Construction\2014.02.19\DSC_00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" y="4992851"/>
            <a:ext cx="6477000" cy="142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\\cernhomem.cern.ch\m\madescha\Public\photos\Terrassement\2013.11.15\DSC_53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3" y="687494"/>
            <a:ext cx="6529552" cy="143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\\cernhomem.cern.ch\m\madescha\Public\photos\Terrassement\2013.11.29\DSC_54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76" y="2131829"/>
            <a:ext cx="6429704" cy="141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\\cernhomem.cern.ch\m\madescha\Public\photos\Carottages\DSC0177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341" y="990600"/>
            <a:ext cx="19304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66880" y="-55"/>
            <a:ext cx="7048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Arial"/>
              </a:rPr>
              <a:t>Building (Sept 2013</a:t>
            </a:r>
            <a:r>
              <a:rPr lang="fr-FR" sz="3600" b="1" dirty="0" smtClean="0">
                <a:solidFill>
                  <a:srgbClr val="0070C0"/>
                </a:solidFill>
                <a:latin typeface="Arial"/>
                <a:sym typeface="Wingdings" panose="05000000000000000000" pitchFamily="2" charset="2"/>
              </a:rPr>
              <a:t>Jun 2014</a:t>
            </a:r>
            <a:r>
              <a:rPr lang="fr-FR" sz="3600" b="1" dirty="0" smtClean="0">
                <a:solidFill>
                  <a:srgbClr val="0070C0"/>
                </a:solidFill>
                <a:latin typeface="Arial"/>
              </a:rPr>
              <a:t>)</a:t>
            </a:r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18488" name="Picture 5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393" y="4419600"/>
            <a:ext cx="2085607" cy="156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59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89994"/>
            <a:ext cx="6719035" cy="459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71600" y="60168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Ground-breaking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91" y="870972"/>
            <a:ext cx="8322474" cy="547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91" y="313253"/>
            <a:ext cx="8332851" cy="55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2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" t="28910" r="27232" b="10687"/>
          <a:stretch/>
        </p:blipFill>
        <p:spPr bwMode="auto">
          <a:xfrm>
            <a:off x="0" y="2302621"/>
            <a:ext cx="4339816" cy="28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43000" y="7620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 new office for biomedical applications at CERN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4800600" y="1981200"/>
            <a:ext cx="3886200" cy="35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361" y="5791200"/>
            <a:ext cx="5160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Kick-off meeting : 22 </a:t>
            </a:r>
            <a:r>
              <a:rPr lang="fr-FR" dirty="0" err="1" smtClean="0"/>
              <a:t>Nov</a:t>
            </a:r>
            <a:r>
              <a:rPr lang="fr-FR" dirty="0"/>
              <a:t> </a:t>
            </a:r>
            <a:r>
              <a:rPr lang="fr-FR" dirty="0" smtClean="0"/>
              <a:t>2013</a:t>
            </a:r>
          </a:p>
          <a:p>
            <a:r>
              <a:rPr lang="fr-FR" dirty="0" smtClean="0"/>
              <a:t>Brainstorming in Divonne Les Bains 15-16 </a:t>
            </a:r>
            <a:r>
              <a:rPr lang="fr-FR" dirty="0" err="1" smtClean="0"/>
              <a:t>Feb</a:t>
            </a:r>
            <a:r>
              <a:rPr lang="fr-FR" dirty="0" smtClean="0"/>
              <a:t>.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709" y="19812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MEDICIS team at CERN: </a:t>
            </a:r>
          </a:p>
          <a:p>
            <a:endParaRPr lang="fr-FR" dirty="0"/>
          </a:p>
          <a:p>
            <a:r>
              <a:rPr lang="fr-FR" dirty="0" smtClean="0"/>
              <a:t>T. Stora (MEDICIS), S. Marzari (Building, </a:t>
            </a:r>
            <a:r>
              <a:rPr lang="fr-FR" dirty="0" err="1" smtClean="0"/>
              <a:t>WPs</a:t>
            </a:r>
            <a:r>
              <a:rPr lang="fr-FR" dirty="0" smtClean="0"/>
              <a:t>), R. Catherall (HIE-DS </a:t>
            </a:r>
            <a:r>
              <a:rPr lang="fr-FR" dirty="0" err="1" smtClean="0"/>
              <a:t>coord</a:t>
            </a:r>
            <a:r>
              <a:rPr lang="fr-FR" dirty="0" smtClean="0"/>
              <a:t>, </a:t>
            </a:r>
            <a:r>
              <a:rPr lang="fr-FR" dirty="0" err="1" smtClean="0"/>
              <a:t>WPs</a:t>
            </a:r>
            <a:r>
              <a:rPr lang="fr-FR" dirty="0" smtClean="0"/>
              <a:t>), </a:t>
            </a:r>
            <a:r>
              <a:rPr lang="en-US" dirty="0"/>
              <a:t>A.P. Bernardes (g-al </a:t>
            </a:r>
            <a:r>
              <a:rPr lang="en-US" dirty="0" smtClean="0"/>
              <a:t>safety, WPs), K. Kershaw (remote systems, WPs),</a:t>
            </a:r>
            <a:r>
              <a:rPr lang="fr-FR" dirty="0" smtClean="0"/>
              <a:t> </a:t>
            </a:r>
            <a:r>
              <a:rPr lang="fr-FR" dirty="0"/>
              <a:t>Z. Lawson </a:t>
            </a:r>
            <a:r>
              <a:rPr lang="fr-FR" dirty="0" smtClean="0"/>
              <a:t>(KT aspects)</a:t>
            </a:r>
          </a:p>
          <a:p>
            <a:endParaRPr lang="fr-FR" dirty="0"/>
          </a:p>
          <a:p>
            <a:r>
              <a:rPr lang="fr-FR" dirty="0" smtClean="0"/>
              <a:t>M. Vagnoni (RCS), R. Augusto (</a:t>
            </a:r>
            <a:r>
              <a:rPr lang="fr-FR" dirty="0" err="1" smtClean="0"/>
              <a:t>Fluka</a:t>
            </a:r>
            <a:r>
              <a:rPr lang="fr-FR" dirty="0" smtClean="0"/>
              <a:t>), A. Polato (CV), E. Perez-Duenas (</a:t>
            </a:r>
            <a:r>
              <a:rPr lang="fr-FR" dirty="0" err="1" smtClean="0"/>
              <a:t>Bld</a:t>
            </a:r>
            <a:r>
              <a:rPr lang="fr-FR" dirty="0" smtClean="0"/>
              <a:t>), V. Barozier (Intégration), R. </a:t>
            </a:r>
            <a:r>
              <a:rPr lang="fr-FR" dirty="0" err="1" smtClean="0"/>
              <a:t>Necca</a:t>
            </a:r>
            <a:r>
              <a:rPr lang="fr-FR" dirty="0" smtClean="0"/>
              <a:t> (EL), J.L. Grenard (Robot),  C. Mitifiot, M. Stachura (Bio R&amp;D), J. Vollaire (RP), A. </a:t>
            </a:r>
            <a:r>
              <a:rPr lang="en-US" dirty="0" smtClean="0"/>
              <a:t>Dorsival (RP), EN-MEF (</a:t>
            </a:r>
            <a:r>
              <a:rPr lang="en-US" dirty="0" err="1" smtClean="0"/>
              <a:t>tbc</a:t>
            </a:r>
            <a:r>
              <a:rPr lang="en-US" dirty="0" smtClean="0"/>
              <a:t>, doors), Y. Martinez (isotope separator), T. Wijnands (quality),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r>
              <a:rPr lang="fr-FR" dirty="0" err="1" smtClean="0"/>
              <a:t>tbcont’d</a:t>
            </a:r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95400" y="457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Overview of the team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9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5800" y="6096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Some recent news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38100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0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6476" y="1353207"/>
            <a:ext cx="5386387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95400" y="420414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Building integration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208" y="327660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Laser source </a:t>
            </a:r>
            <a:r>
              <a:rPr lang="fr-FR" dirty="0" err="1" smtClean="0"/>
              <a:t>barrack</a:t>
            </a:r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686910" y="6275411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Revue de </a:t>
            </a:r>
            <a:r>
              <a:rPr lang="fr-FR" dirty="0" err="1" smtClean="0"/>
              <a:t>Safety</a:t>
            </a:r>
            <a:r>
              <a:rPr lang="fr-FR" dirty="0" smtClean="0"/>
              <a:t> en été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2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57300" y="3810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</a:t>
            </a:r>
            <a:r>
              <a:rPr lang="fr-FR" sz="3600" b="1" dirty="0" err="1" smtClean="0">
                <a:solidFill>
                  <a:srgbClr val="0070C0"/>
                </a:solidFill>
              </a:rPr>
              <a:t>idea</a:t>
            </a:r>
            <a:r>
              <a:rPr lang="fr-FR" sz="3600" b="1" dirty="0" smtClean="0">
                <a:solidFill>
                  <a:srgbClr val="0070C0"/>
                </a:solidFill>
              </a:rPr>
              <a:t> </a:t>
            </a:r>
            <a:r>
              <a:rPr lang="fr-FR" sz="3600" b="1" dirty="0" err="1" smtClean="0">
                <a:solidFill>
                  <a:srgbClr val="0070C0"/>
                </a:solidFill>
              </a:rPr>
              <a:t>behind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1" y="2022396"/>
            <a:ext cx="2318671" cy="372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146256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not: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3483274" y="1636788"/>
            <a:ext cx="492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But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serve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purpose</a:t>
            </a:r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shown</a:t>
            </a:r>
            <a:r>
              <a:rPr lang="fr-FR" dirty="0" smtClean="0"/>
              <a:t> at last ICTR-PHE </a:t>
            </a:r>
            <a:r>
              <a:rPr lang="fr-FR" dirty="0" err="1" smtClean="0"/>
              <a:t>conference</a:t>
            </a:r>
            <a:r>
              <a:rPr lang="fr-FR" dirty="0" smtClean="0"/>
              <a:t> in </a:t>
            </a:r>
            <a:r>
              <a:rPr lang="fr-FR" dirty="0" err="1" smtClean="0"/>
              <a:t>Feb</a:t>
            </a:r>
            <a:r>
              <a:rPr lang="fr-FR" dirty="0" smtClean="0"/>
              <a:t> 2014 )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60118"/>
            <a:ext cx="5832862" cy="31445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35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81" l="0" r="99697">
                        <a14:foregroundMark x1="52049" y1="80902" x2="52049" y2="80902"/>
                        <a14:foregroundMark x1="27238" y1="25860" x2="27238" y2="25860"/>
                        <a14:foregroundMark x1="14036" y1="39383" x2="14036" y2="39383"/>
                        <a14:foregroundMark x1="67375" y1="31079" x2="67375" y2="31079"/>
                        <a14:foregroundMark x1="65554" y1="29656" x2="65554" y2="29656"/>
                        <a14:foregroundMark x1="52580" y1="2966" x2="52580" y2="2966"/>
                        <a14:foregroundMark x1="49241" y1="1423" x2="49241" y2="1423"/>
                        <a14:foregroundMark x1="531" y1="13049" x2="531" y2="13049"/>
                        <a14:foregroundMark x1="49393" y1="33926" x2="49393" y2="33926"/>
                        <a14:foregroundMark x1="40819" y1="59549" x2="40819" y2="59549"/>
                        <a14:foregroundMark x1="80880" y1="20641" x2="80880" y2="20641"/>
                        <a14:foregroundMark x1="73824" y1="25860" x2="73824" y2="25860"/>
                        <a14:foregroundMark x1="71927" y1="27639" x2="71927" y2="27639"/>
                        <a14:foregroundMark x1="70410" y1="28588" x2="70410" y2="28588"/>
                        <a14:foregroundMark x1="74962" y1="25148" x2="74962" y2="25148"/>
                        <a14:foregroundMark x1="77086" y1="23606" x2="77086" y2="23606"/>
                        <a14:foregroundMark x1="78756" y1="22064" x2="78756" y2="22064"/>
                        <a14:foregroundMark x1="82018" y1="19573" x2="82018" y2="19573"/>
                      </a14:backgroundRemoval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013" y="1143000"/>
            <a:ext cx="8945216" cy="5715000"/>
          </a:xfrm>
          <a:prstGeom prst="rect">
            <a:avLst/>
          </a:prstGeom>
          <a:noFill/>
          <a:ln>
            <a:noFill/>
          </a:ln>
          <a:effectLst>
            <a:outerShdw blurRad="114300" dist="292100" dir="5400000" sx="101000" sy="101000" algn="tl" rotWithShape="0">
              <a:schemeClr val="tx1">
                <a:alpha val="63000"/>
              </a:scheme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95400" y="420414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Integration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70993" t="16882" r="13032" b="11343"/>
          <a:stretch/>
        </p:blipFill>
        <p:spPr bwMode="auto">
          <a:xfrm>
            <a:off x="1317125" y="1752600"/>
            <a:ext cx="3161665" cy="4260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82262" y="725214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</a:rPr>
              <a:t>V</a:t>
            </a:r>
            <a:r>
              <a:rPr lang="en-US" sz="3600" b="1" dirty="0" smtClean="0">
                <a:solidFill>
                  <a:srgbClr val="0070C0"/>
                </a:solidFill>
              </a:rPr>
              <a:t>entilation : an important aspect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1828800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fr-FR" dirty="0" smtClean="0"/>
              <a:t>Final validation (meeting </a:t>
            </a:r>
            <a:r>
              <a:rPr lang="fr-FR" dirty="0" err="1" smtClean="0"/>
              <a:t>with</a:t>
            </a:r>
            <a:r>
              <a:rPr lang="fr-FR" dirty="0" smtClean="0"/>
              <a:t> OFSP </a:t>
            </a:r>
            <a:r>
              <a:rPr lang="fr-FR" dirty="0" err="1" smtClean="0"/>
              <a:t>Yesterday</a:t>
            </a:r>
            <a:r>
              <a:rPr lang="fr-FR" dirty="0" smtClean="0"/>
              <a:t>)</a:t>
            </a:r>
          </a:p>
          <a:p>
            <a:r>
              <a:rPr lang="fr-FR" dirty="0" smtClean="0"/>
              <a:t>Installation</a:t>
            </a:r>
          </a:p>
          <a:p>
            <a:r>
              <a:rPr lang="fr-FR" dirty="0" err="1" smtClean="0"/>
              <a:t>Connection</a:t>
            </a:r>
            <a:r>
              <a:rPr lang="fr-FR" dirty="0" smtClean="0"/>
              <a:t> in 2014-2015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068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 descr="D:\Profiles\rdossant\AppData\Local\Microsoft\Windows\Temporary Internet Files\Content.IE5\1L209LJF\Screenshot - 03252014 - 03_06_07 PM (copy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267" y="2045317"/>
            <a:ext cx="4786630" cy="3864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6" y="1904999"/>
            <a:ext cx="3349694" cy="41452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04800" y="685800"/>
            <a:ext cx="7620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Magnetite concrete for temporary and permanent shielding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617" y="6400800"/>
            <a:ext cx="5307965" cy="35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\\cern.ch\dfs\Workspaces\s\Stora_data\My Documents\administratif\isotopes medicaux_MEDICIS\2014-03-06 16.38.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43503"/>
            <a:ext cx="1615235" cy="215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60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 descr="\\cern.ch\dfs\Workspaces\s\Stora_data\My Documents\administratif\isotopes medicaux_MEDICIS\montrac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86000"/>
            <a:ext cx="54102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44958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19200" y="6858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robotic system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572000"/>
            <a:ext cx="243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open </a:t>
            </a:r>
            <a:r>
              <a:rPr lang="fr-FR" dirty="0" err="1" smtClean="0"/>
              <a:t>days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3754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Other alternatives investigated…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727" y="4169558"/>
            <a:ext cx="4648200" cy="268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68209"/>
            <a:ext cx="3566523" cy="245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36678"/>
            <a:ext cx="4606458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201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 descr="image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44604"/>
            <a:ext cx="7251700" cy="5013396"/>
          </a:xfrm>
          <a:prstGeom prst="rect">
            <a:avLst/>
          </a:prstGeom>
        </p:spPr>
      </p:pic>
      <p:pic>
        <p:nvPicPr>
          <p:cNvPr id="5" name="Picture 2" descr="C:\Users\catheral\AppData\Local\Microsoft\Windows\Temporary Internet Files\Content.Outlook\7I98OO6X\IMG_62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36576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Shot 2014-02-25 at 18.27.1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76" y="1067370"/>
            <a:ext cx="3219127" cy="256920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8903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Tests with beam in July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59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lum bright="-37000" contrast="5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19"/>
          <a:stretch/>
        </p:blipFill>
        <p:spPr bwMode="auto">
          <a:xfrm rot="10800000">
            <a:off x="762000" y="1981200"/>
            <a:ext cx="4267200" cy="3295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print">
            <a:lum brigh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11070"/>
            <a:ext cx="1619250" cy="28359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LISOL separator at KU Leuven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03143" y="6096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CERN-MEDICIS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What for?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3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3999"/>
            <a:ext cx="8626805" cy="5029201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Dr. Forni (Clin. Carouge, </a:t>
            </a:r>
            <a:r>
              <a:rPr lang="fr-FR" sz="2000" dirty="0" err="1" smtClean="0">
                <a:solidFill>
                  <a:schemeClr val="tx1"/>
                </a:solidFill>
              </a:rPr>
              <a:t>Geneve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Morel, Prof. </a:t>
            </a:r>
            <a:r>
              <a:rPr lang="fr-FR" sz="2000" dirty="0" err="1" smtClean="0">
                <a:solidFill>
                  <a:schemeClr val="tx1"/>
                </a:solidFill>
              </a:rPr>
              <a:t>Buehler</a:t>
            </a:r>
            <a:r>
              <a:rPr lang="fr-FR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smtClean="0">
                <a:solidFill>
                  <a:schemeClr val="tx1"/>
                </a:solidFill>
              </a:rPr>
              <a:t>Prof. Y. </a:t>
            </a:r>
            <a:r>
              <a:rPr lang="en-US" sz="2000" dirty="0" err="1" smtClean="0">
                <a:solidFill>
                  <a:schemeClr val="tx1"/>
                </a:solidFill>
              </a:rPr>
              <a:t>Seimbille</a:t>
            </a:r>
            <a:r>
              <a:rPr lang="en-US" sz="2000" dirty="0" smtClean="0">
                <a:solidFill>
                  <a:schemeClr val="tx1"/>
                </a:solidFill>
              </a:rPr>
              <a:t>, Prof. </a:t>
            </a:r>
            <a:r>
              <a:rPr lang="en-US" sz="2000" dirty="0" err="1" smtClean="0">
                <a:solidFill>
                  <a:schemeClr val="tx1"/>
                </a:solidFill>
              </a:rPr>
              <a:t>Ratib</a:t>
            </a:r>
            <a:r>
              <a:rPr lang="en-US" sz="2000" dirty="0" smtClean="0">
                <a:solidFill>
                  <a:schemeClr val="tx1"/>
                </a:solidFill>
              </a:rPr>
              <a:t> (HCUGE, </a:t>
            </a:r>
            <a:r>
              <a:rPr lang="en-US" sz="2000" dirty="0" err="1" smtClean="0">
                <a:solidFill>
                  <a:schemeClr val="tx1"/>
                </a:solidFill>
              </a:rPr>
              <a:t>Geneve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D. </a:t>
            </a:r>
            <a:r>
              <a:rPr lang="fr-FR" sz="2000" dirty="0" err="1" smtClean="0">
                <a:solidFill>
                  <a:schemeClr val="tx1"/>
                </a:solidFill>
              </a:rPr>
              <a:t>Hanahan</a:t>
            </a:r>
            <a:r>
              <a:rPr lang="fr-FR" sz="2000" dirty="0" smtClean="0">
                <a:solidFill>
                  <a:schemeClr val="tx1"/>
                </a:solidFill>
              </a:rPr>
              <a:t> (ISREC, EPFL, Lausanne)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F. </a:t>
            </a:r>
            <a:r>
              <a:rPr lang="fr-FR" sz="2000" dirty="0" err="1" smtClean="0">
                <a:solidFill>
                  <a:schemeClr val="tx1"/>
                </a:solidFill>
              </a:rPr>
              <a:t>Buchegger</a:t>
            </a:r>
            <a:r>
              <a:rPr lang="fr-FR" sz="2000" dirty="0" smtClean="0">
                <a:solidFill>
                  <a:schemeClr val="tx1"/>
                </a:solidFill>
              </a:rPr>
              <a:t>, Prof. J. Prior (CHUV, Lausanne)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 M. Huyse, prof. P. van </a:t>
            </a:r>
            <a:r>
              <a:rPr lang="fr-FR" sz="2000" dirty="0" err="1" smtClean="0">
                <a:solidFill>
                  <a:schemeClr val="tx1"/>
                </a:solidFill>
              </a:rPr>
              <a:t>Duppen</a:t>
            </a:r>
            <a:r>
              <a:rPr lang="fr-FR" sz="2000" dirty="0" smtClean="0">
                <a:solidFill>
                  <a:schemeClr val="tx1"/>
                </a:solidFill>
              </a:rPr>
              <a:t> (KUL, </a:t>
            </a:r>
            <a:r>
              <a:rPr lang="fr-FR" sz="2000" dirty="0" err="1" smtClean="0">
                <a:solidFill>
                  <a:schemeClr val="tx1"/>
                </a:solidFill>
              </a:rPr>
              <a:t>Univ</a:t>
            </a:r>
            <a:r>
              <a:rPr lang="fr-FR" sz="2000" dirty="0" smtClean="0">
                <a:solidFill>
                  <a:schemeClr val="tx1"/>
                </a:solidFill>
              </a:rPr>
              <a:t>. Leuven)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S. Lahiri (SINP, </a:t>
            </a:r>
            <a:r>
              <a:rPr lang="fr-FR" sz="2000" dirty="0" err="1" smtClean="0">
                <a:solidFill>
                  <a:schemeClr val="tx1"/>
                </a:solidFill>
              </a:rPr>
              <a:t>Kolkata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I. dos Santos (CT2N, </a:t>
            </a:r>
            <a:r>
              <a:rPr lang="fr-FR" sz="2000" dirty="0" err="1" smtClean="0">
                <a:solidFill>
                  <a:schemeClr val="tx1"/>
                </a:solidFill>
              </a:rPr>
              <a:t>Lisbon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E. </a:t>
            </a:r>
            <a:r>
              <a:rPr lang="fr-FR" sz="2000" dirty="0" err="1" smtClean="0">
                <a:solidFill>
                  <a:schemeClr val="tx1"/>
                </a:solidFill>
              </a:rPr>
              <a:t>Piperkova</a:t>
            </a:r>
            <a:r>
              <a:rPr lang="fr-FR" sz="2000" dirty="0" smtClean="0">
                <a:solidFill>
                  <a:schemeClr val="tx1"/>
                </a:solidFill>
              </a:rPr>
              <a:t> (</a:t>
            </a:r>
            <a:r>
              <a:rPr lang="fr-FR" sz="2000" dirty="0" err="1" smtClean="0">
                <a:solidFill>
                  <a:schemeClr val="tx1"/>
                </a:solidFill>
              </a:rPr>
              <a:t>Nucl</a:t>
            </a:r>
            <a:r>
              <a:rPr lang="fr-FR" sz="2000" dirty="0" smtClean="0">
                <a:solidFill>
                  <a:schemeClr val="tx1"/>
                </a:solidFill>
              </a:rPr>
              <a:t>. </a:t>
            </a:r>
            <a:r>
              <a:rPr lang="fr-FR" sz="2000" dirty="0" err="1" smtClean="0">
                <a:solidFill>
                  <a:schemeClr val="tx1"/>
                </a:solidFill>
              </a:rPr>
              <a:t>Medicine</a:t>
            </a:r>
            <a:r>
              <a:rPr lang="fr-FR" sz="2000" dirty="0" smtClean="0">
                <a:solidFill>
                  <a:schemeClr val="tx1"/>
                </a:solidFill>
              </a:rPr>
              <a:t>, Sofia)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i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i="1" dirty="0" err="1" smtClean="0">
                <a:solidFill>
                  <a:schemeClr val="tx1"/>
                </a:solidFill>
              </a:rPr>
              <a:t>Ongoing</a:t>
            </a:r>
            <a:r>
              <a:rPr lang="fr-FR" sz="2000" i="1" dirty="0" smtClean="0">
                <a:solidFill>
                  <a:schemeClr val="tx1"/>
                </a:solidFill>
              </a:rPr>
              <a:t> discussions</a:t>
            </a:r>
          </a:p>
          <a:p>
            <a:pPr eaLnBrk="1" hangingPunct="1">
              <a:lnSpc>
                <a:spcPct val="80000"/>
              </a:lnSpc>
            </a:pPr>
            <a:endParaRPr lang="fr-FR" sz="2000" i="1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S. Buono (AAA)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K. Wendt (JGU)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err="1" smtClean="0">
                <a:solidFill>
                  <a:schemeClr val="tx1"/>
                </a:solidFill>
              </a:rPr>
              <a:t>Myrrha</a:t>
            </a: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ESS</a:t>
            </a:r>
          </a:p>
          <a:p>
            <a:pPr>
              <a:lnSpc>
                <a:spcPct val="80000"/>
              </a:lnSpc>
            </a:pPr>
            <a:r>
              <a:rPr lang="fr-FR" sz="2000" i="1" dirty="0">
                <a:solidFill>
                  <a:schemeClr val="tx1"/>
                </a:solidFill>
              </a:rPr>
              <a:t>Prof. F. Haddad  (ARRONAX)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UG - Hôpitaux Universitaires de Genèv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6125" y="6143625"/>
            <a:ext cx="2047875" cy="714375"/>
          </a:xfrm>
          <a:prstGeom prst="rect">
            <a:avLst/>
          </a:prstGeom>
          <a:noFill/>
        </p:spPr>
      </p:pic>
      <p:sp>
        <p:nvSpPr>
          <p:cNvPr id="5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External partners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4801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rigin-ars.els-cdn.com/content/image/1-s2.0-S0093775403005669-gr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5" y="1501633"/>
            <a:ext cx="2990242" cy="191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rigin-ars.els-cdn.com/content/image/1-s2.0-S1046202311001253-gr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1" y="1822079"/>
            <a:ext cx="2183839" cy="127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2012books.lardbucket.org/books/principles-of-general-chemistry-v1.0/section_11/d94e877d1d04a26ba570df5bf8dec4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63709"/>
            <a:ext cx="38385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36" b="14261"/>
          <a:stretch/>
        </p:blipFill>
        <p:spPr bwMode="auto">
          <a:xfrm>
            <a:off x="1828800" y="4737413"/>
            <a:ext cx="5105400" cy="212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17870"/>
            <a:ext cx="1883337" cy="125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893" y="1522116"/>
            <a:ext cx="1408225" cy="10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381000"/>
            <a:ext cx="777239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Crossing radioactivity with chemical properties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533400"/>
            <a:ext cx="74598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It made </a:t>
            </a:r>
            <a:r>
              <a:rPr lang="fr-FR" sz="3600" b="1" dirty="0" err="1" smtClean="0">
                <a:solidFill>
                  <a:srgbClr val="0070C0"/>
                </a:solidFill>
              </a:rPr>
              <a:t>its</a:t>
            </a:r>
            <a:r>
              <a:rPr lang="fr-FR" sz="3600" b="1" dirty="0" smtClean="0">
                <a:solidFill>
                  <a:srgbClr val="0070C0"/>
                </a:solidFill>
              </a:rPr>
              <a:t> </a:t>
            </a:r>
            <a:r>
              <a:rPr lang="fr-FR" sz="3600" b="1" dirty="0" err="1" smtClean="0">
                <a:solidFill>
                  <a:srgbClr val="0070C0"/>
                </a:solidFill>
              </a:rPr>
              <a:t>way</a:t>
            </a:r>
            <a:endParaRPr lang="fr-FR" sz="3600" b="1" dirty="0">
              <a:solidFill>
                <a:srgbClr val="0070C0"/>
              </a:solidFill>
            </a:endParaRPr>
          </a:p>
          <a:p>
            <a:r>
              <a:rPr lang="fr-FR" sz="3600" b="1" dirty="0" smtClean="0">
                <a:solidFill>
                  <a:srgbClr val="0070C0"/>
                </a:solidFill>
              </a:rPr>
              <a:t>to the local </a:t>
            </a:r>
            <a:r>
              <a:rPr lang="fr-FR" sz="3600" b="1" dirty="0" err="1" smtClean="0">
                <a:solidFill>
                  <a:srgbClr val="0070C0"/>
                </a:solidFill>
              </a:rPr>
              <a:t>newspapers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42" y="1600200"/>
            <a:ext cx="4986952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52400" y="2419350"/>
            <a:ext cx="1804097" cy="838200"/>
          </a:xfrm>
          <a:prstGeom prst="ellipse">
            <a:avLst/>
          </a:prstGeom>
          <a:noFill/>
          <a:ln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827" y="2057400"/>
            <a:ext cx="3089598" cy="391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7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1838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PET scan imaging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2058" name="Picture 10" descr="http://www.lef.org/magazine/mag2012/images/jul2012_Value-Of-PET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2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6" descr="\\cern.ch\dfs\Users\m\mdias\Public\Medical_Isotopes\presentation\target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177694"/>
            <a:ext cx="3276600" cy="128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066925"/>
            <a:ext cx="3228975" cy="40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40435" y="533400"/>
            <a:ext cx="6930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/>
              </a:rPr>
              <a:t>C</a:t>
            </a:r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oncept of </a:t>
            </a:r>
            <a:r>
              <a:rPr lang="en-US" sz="3600" b="1" dirty="0" err="1" smtClean="0">
                <a:solidFill>
                  <a:srgbClr val="0070C0"/>
                </a:solidFill>
                <a:latin typeface="Arial"/>
              </a:rPr>
              <a:t>theranostics</a:t>
            </a:r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 pairs</a:t>
            </a:r>
            <a:endParaRPr lang="fr-FR" dirty="0"/>
          </a:p>
        </p:txBody>
      </p:sp>
      <p:pic>
        <p:nvPicPr>
          <p:cNvPr id="5122" name="Picture 2" descr="http://www.thedoctorschannel.com/wp-content/uploads/2013/09/syringe-injection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1862212" cy="186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495" y="2743200"/>
            <a:ext cx="216330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904495" y="4896245"/>
            <a:ext cx="2253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C. Muller et al.</a:t>
            </a:r>
          </a:p>
          <a:p>
            <a:r>
              <a:rPr lang="fr-FR" dirty="0" smtClean="0"/>
              <a:t>jnumed.112.107540v1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3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cvadvocate.org/images/Drug_Time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85906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09600" y="1752600"/>
            <a:ext cx="2971800" cy="3810000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545766" y="533400"/>
            <a:ext cx="5519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Drug development cycle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45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71786"/>
          <a:stretch/>
        </p:blipFill>
        <p:spPr bwMode="auto">
          <a:xfrm>
            <a:off x="1104901" y="1938309"/>
            <a:ext cx="6781800" cy="62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85528"/>
            <a:ext cx="4343401" cy="276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685528"/>
            <a:ext cx="4114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698219" y="1219200"/>
            <a:ext cx="6173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Prof D. </a:t>
            </a:r>
            <a:r>
              <a:rPr lang="en-GB" dirty="0" err="1" smtClean="0"/>
              <a:t>Hanahan</a:t>
            </a:r>
            <a:r>
              <a:rPr lang="en-GB" dirty="0" smtClean="0"/>
              <a:t>, Swiss Inst. For </a:t>
            </a:r>
            <a:r>
              <a:rPr lang="en-GB" dirty="0" err="1" smtClean="0"/>
              <a:t>Exper</a:t>
            </a:r>
            <a:r>
              <a:rPr lang="en-GB" dirty="0" smtClean="0"/>
              <a:t>. Cancer Research</a:t>
            </a:r>
          </a:p>
          <a:p>
            <a:r>
              <a:rPr lang="fr-FR" dirty="0" smtClean="0"/>
              <a:t>Lauréat du prix 2014 « Contribution pour l’impact global tout au</a:t>
            </a:r>
          </a:p>
          <a:p>
            <a:r>
              <a:rPr lang="fr-FR" dirty="0" smtClean="0"/>
              <a:t>Long d’une carrière » </a:t>
            </a:r>
            <a:r>
              <a:rPr lang="fr-FR" dirty="0" err="1" smtClean="0"/>
              <a:t>assoc</a:t>
            </a:r>
            <a:r>
              <a:rPr lang="fr-FR" dirty="0" smtClean="0"/>
              <a:t>. </a:t>
            </a:r>
            <a:r>
              <a:rPr lang="fr-FR" dirty="0" err="1" smtClean="0"/>
              <a:t>Americaine</a:t>
            </a:r>
            <a:r>
              <a:rPr lang="fr-FR" dirty="0" smtClean="0"/>
              <a:t>  </a:t>
            </a:r>
            <a:r>
              <a:rPr lang="fr-FR" dirty="0" err="1" smtClean="0"/>
              <a:t>Rech</a:t>
            </a:r>
            <a:r>
              <a:rPr lang="fr-FR" dirty="0" smtClean="0"/>
              <a:t>. Cancer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44646"/>
          <a:stretch/>
        </p:blipFill>
        <p:spPr bwMode="auto">
          <a:xfrm>
            <a:off x="1104901" y="2567354"/>
            <a:ext cx="6781800" cy="1234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381001" y="4572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Translational approach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466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10" y="1905000"/>
            <a:ext cx="56673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57400"/>
            <a:ext cx="26098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2609850"/>
            <a:ext cx="28956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1"/>
          <p:cNvSpPr txBox="1">
            <a:spLocks/>
          </p:cNvSpPr>
          <p:nvPr/>
        </p:nvSpPr>
        <p:spPr>
          <a:xfrm>
            <a:off x="228600" y="693683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Cancer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regulation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pathways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it’s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simple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77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02317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1"/>
          <p:cNvSpPr txBox="1">
            <a:spLocks/>
          </p:cNvSpPr>
          <p:nvPr/>
        </p:nvSpPr>
        <p:spPr>
          <a:xfrm>
            <a:off x="304800" y="304800"/>
            <a:ext cx="8229600" cy="1219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GRPr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:</a:t>
            </a:r>
          </a:p>
          <a:p>
            <a:pPr algn="ctr">
              <a:defRPr/>
            </a:pP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Gastrin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Releasing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Protein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receptor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144" y="5132902"/>
            <a:ext cx="357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 the </a:t>
            </a:r>
            <a:r>
              <a:rPr lang="fr-FR" dirty="0" err="1" smtClean="0"/>
              <a:t>Stomach</a:t>
            </a:r>
            <a:r>
              <a:rPr lang="fr-FR" dirty="0" smtClean="0"/>
              <a:t> tissues (</a:t>
            </a:r>
            <a:r>
              <a:rPr lang="fr-FR" dirty="0" err="1" smtClean="0"/>
              <a:t>Gastric</a:t>
            </a:r>
            <a:r>
              <a:rPr lang="fr-FR" dirty="0" smtClean="0"/>
              <a:t> </a:t>
            </a:r>
            <a:r>
              <a:rPr lang="fr-FR" dirty="0" err="1" smtClean="0"/>
              <a:t>acid</a:t>
            </a:r>
            <a:r>
              <a:rPr lang="fr-FR" dirty="0" smtClean="0"/>
              <a:t>)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3429000" cy="327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16357" y="6230946"/>
            <a:ext cx="3884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I. </a:t>
            </a:r>
            <a:r>
              <a:rPr lang="en-GB" dirty="0" err="1" smtClean="0"/>
              <a:t>Dijkgraaf</a:t>
            </a:r>
            <a:r>
              <a:rPr lang="en-GB" dirty="0" smtClean="0"/>
              <a:t> et al., JNM 53, 947 (2012)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10075" y="5645040"/>
            <a:ext cx="450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And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overexpressed</a:t>
            </a:r>
            <a:r>
              <a:rPr lang="fr-FR" dirty="0" smtClean="0"/>
              <a:t> in </a:t>
            </a:r>
            <a:r>
              <a:rPr lang="fr-FR" dirty="0" err="1" smtClean="0"/>
              <a:t>some</a:t>
            </a:r>
            <a:r>
              <a:rPr lang="fr-FR" dirty="0" smtClean="0"/>
              <a:t> cancer tissues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78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0/06/Bombesin_fu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878" y="2276840"/>
            <a:ext cx="2510372" cy="50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88" y="2049260"/>
            <a:ext cx="1431793" cy="107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4848" y="1587595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 smtClean="0"/>
              <a:t>Bombesin</a:t>
            </a:r>
            <a:r>
              <a:rPr lang="en-GB" smtClean="0"/>
              <a:t> </a:t>
            </a:r>
            <a:r>
              <a:rPr lang="en-GB" err="1" smtClean="0"/>
              <a:t>analog</a:t>
            </a:r>
            <a:r>
              <a:rPr lang="en-GB" smtClean="0"/>
              <a:t> from</a:t>
            </a:r>
          </a:p>
          <a:p>
            <a:r>
              <a:rPr lang="en-GB" i="1" err="1" smtClean="0"/>
              <a:t>Bombina</a:t>
            </a:r>
            <a:r>
              <a:rPr lang="en-GB" i="1" smtClean="0"/>
              <a:t> </a:t>
            </a:r>
            <a:r>
              <a:rPr lang="en-GB" i="1" err="1" smtClean="0"/>
              <a:t>bombina</a:t>
            </a:r>
            <a:endParaRPr lang="fr-FR" i="1"/>
          </a:p>
        </p:txBody>
      </p:sp>
      <p:sp>
        <p:nvSpPr>
          <p:cNvPr id="16" name="Title 11"/>
          <p:cNvSpPr txBox="1">
            <a:spLocks/>
          </p:cNvSpPr>
          <p:nvPr/>
        </p:nvSpPr>
        <p:spPr>
          <a:xfrm>
            <a:off x="146450" y="381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Trials in 2012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pipeline.corante.com/GRPR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240" y="1237107"/>
            <a:ext cx="3057363" cy="165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056603" y="1125930"/>
            <a:ext cx="12298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152Tb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Collected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at ISOLDE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261250" y="1815175"/>
            <a:ext cx="931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Prostate</a:t>
            </a:r>
          </a:p>
          <a:p>
            <a:r>
              <a:rPr lang="en-US" smtClean="0"/>
              <a:t>Cancer</a:t>
            </a:r>
          </a:p>
          <a:p>
            <a:r>
              <a:rPr lang="en-US" smtClean="0"/>
              <a:t>cells</a:t>
            </a:r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06" y="648000"/>
            <a:ext cx="69246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206" y="3123105"/>
            <a:ext cx="4775946" cy="35740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4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6145437" y="3429000"/>
            <a:ext cx="2860089" cy="2760066"/>
            <a:chOff x="17215462" y="33423940"/>
            <a:chExt cx="2860089" cy="2760066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5462" y="33423940"/>
              <a:ext cx="2857500" cy="216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7422324" y="35599231"/>
              <a:ext cx="2653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3200" b="1" smtClean="0">
                  <a:solidFill>
                    <a:schemeClr val="bg1"/>
                  </a:solidFill>
                  <a:latin typeface="+mn-lt"/>
                </a:rPr>
                <a:t>Brachytherapy</a:t>
              </a:r>
              <a:endParaRPr lang="en-CA" b="1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37384"/>
            <a:ext cx="5732959" cy="382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F:\DaVinci\115___01\IMG_2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295400"/>
            <a:ext cx="4032448" cy="2688068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</p:pic>
      <p:pic>
        <p:nvPicPr>
          <p:cNvPr id="14" name="Picture 2" descr="hug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161" y="5791200"/>
            <a:ext cx="2239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Development of surgical methods</a:t>
            </a:r>
            <a:endParaRPr lang="en-US" sz="2700" b="1" dirty="0">
              <a:solidFill>
                <a:srgbClr val="0070C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05900"/>
            <a:ext cx="47659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2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132" y="1606489"/>
            <a:ext cx="2637335" cy="230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5226" y="2402746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New </a:t>
            </a:r>
            <a:r>
              <a:rPr lang="fr-FR" b="1" dirty="0" err="1" smtClean="0">
                <a:solidFill>
                  <a:srgbClr val="0070C0"/>
                </a:solidFill>
              </a:rPr>
              <a:t>ideas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8132" y="3732460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Critical</a:t>
            </a:r>
            <a:r>
              <a:rPr lang="fr-FR" b="1" dirty="0" smtClean="0">
                <a:solidFill>
                  <a:srgbClr val="0070C0"/>
                </a:solidFill>
              </a:rPr>
              <a:t> mass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2664181" cy="144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545" y="2390991"/>
            <a:ext cx="2334625" cy="281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32779" y="5105400"/>
            <a:ext cx="1956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Unexpected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result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5943600"/>
            <a:ext cx="68062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yearly John Grace/MEDICIS collaboration meeting/public lecture on 15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October, Globe of Innovation</a:t>
            </a:r>
            <a:endParaRPr lang="en-US" sz="1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67836"/>
            <a:ext cx="35718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9" t="17730" r="58229" b="62278"/>
          <a:stretch/>
        </p:blipFill>
        <p:spPr bwMode="auto">
          <a:xfrm>
            <a:off x="5486400" y="4278008"/>
            <a:ext cx="895351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391" y="2284147"/>
            <a:ext cx="1021752" cy="129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2" y="1066800"/>
            <a:ext cx="1057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2402083"/>
            <a:ext cx="838200" cy="117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1048895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57" y="4368330"/>
            <a:ext cx="895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4" y="1769061"/>
            <a:ext cx="959111" cy="1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r="17908" b="19441"/>
          <a:stretch/>
        </p:blipFill>
        <p:spPr bwMode="auto">
          <a:xfrm>
            <a:off x="3640778" y="1012352"/>
            <a:ext cx="933451" cy="112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28902" y="1840476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9887" r="33208" b="60225"/>
          <a:stretch/>
        </p:blipFill>
        <p:spPr bwMode="auto">
          <a:xfrm>
            <a:off x="2819400" y="4368330"/>
            <a:ext cx="1056289" cy="111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09" y="4419600"/>
            <a:ext cx="91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4496592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6" t="18366" r="21845" b="30509"/>
          <a:stretch/>
        </p:blipFill>
        <p:spPr bwMode="auto">
          <a:xfrm>
            <a:off x="4107504" y="4038600"/>
            <a:ext cx="972203" cy="1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3520734" y="798246"/>
            <a:ext cx="3870665" cy="2971801"/>
          </a:xfrm>
          <a:prstGeom prst="roundRect">
            <a:avLst>
              <a:gd name="adj" fmla="val 97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1947" y="581698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RP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476142" y="582285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44628" y="582285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MEF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03048" y="580720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CV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489399" y="586031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Fluka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311210" y="564606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Rail </a:t>
            </a:r>
            <a:r>
              <a:rPr lang="fr-FR" dirty="0" err="1" smtClean="0"/>
              <a:t>conveyor</a:t>
            </a:r>
            <a:endParaRPr lang="en-GB" dirty="0"/>
          </a:p>
        </p:txBody>
      </p:sp>
      <p:sp>
        <p:nvSpPr>
          <p:cNvPr id="25" name="Title 11"/>
          <p:cNvSpPr txBox="1">
            <a:spLocks noGrp="1"/>
          </p:cNvSpPr>
          <p:nvPr>
            <p:ph type="title"/>
          </p:nvPr>
        </p:nvSpPr>
        <p:spPr>
          <a:xfrm>
            <a:off x="901133" y="178854"/>
            <a:ext cx="7109095" cy="6193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People at </a:t>
            </a:r>
            <a:r>
              <a:rPr lang="en-US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CERN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19459" y="306756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584228" y="306791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049803" y="373612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STI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5" t="3413"/>
          <a:stretch/>
        </p:blipFill>
        <p:spPr bwMode="auto">
          <a:xfrm>
            <a:off x="656009" y="3437243"/>
            <a:ext cx="589469" cy="6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78684" y="40502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85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mage00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25598"/>
            <a:ext cx="7436296" cy="4115232"/>
          </a:xfrm>
          <a:prstGeom prst="rect">
            <a:avLst/>
          </a:prstGeom>
        </p:spPr>
      </p:pic>
      <p:sp>
        <p:nvSpPr>
          <p:cNvPr id="8198" name="TextBox 10"/>
          <p:cNvSpPr txBox="1">
            <a:spLocks noChangeArrowheads="1"/>
          </p:cNvSpPr>
          <p:nvPr/>
        </p:nvSpPr>
        <p:spPr bwMode="auto">
          <a:xfrm>
            <a:off x="6537960" y="1925598"/>
            <a:ext cx="2133600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err="1" smtClean="0"/>
              <a:t>Bld</a:t>
            </a:r>
            <a:r>
              <a:rPr lang="en-US" dirty="0" smtClean="0"/>
              <a:t> 508</a:t>
            </a:r>
          </a:p>
          <a:p>
            <a:r>
              <a:rPr lang="en-US" dirty="0" smtClean="0"/>
              <a:t>(soon a TSR ?)</a:t>
            </a:r>
            <a:endParaRPr lang="en-US" dirty="0"/>
          </a:p>
        </p:txBody>
      </p:sp>
      <p:sp>
        <p:nvSpPr>
          <p:cNvPr id="8200" name="TextBox 14"/>
          <p:cNvSpPr txBox="1">
            <a:spLocks noChangeArrowheads="1"/>
          </p:cNvSpPr>
          <p:nvPr/>
        </p:nvSpPr>
        <p:spPr bwMode="auto">
          <a:xfrm>
            <a:off x="353025" y="2110259"/>
            <a:ext cx="2781712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Tunnel : </a:t>
            </a:r>
          </a:p>
          <a:p>
            <a:r>
              <a:rPr lang="en-US" dirty="0" smtClean="0"/>
              <a:t>Proton Synchrotron Booster</a:t>
            </a:r>
          </a:p>
          <a:p>
            <a:r>
              <a:rPr lang="en-US" dirty="0"/>
              <a:t>t</a:t>
            </a:r>
            <a:r>
              <a:rPr lang="en-US" dirty="0" smtClean="0"/>
              <a:t>ransfer line to ISOLDE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313" y="1249726"/>
            <a:ext cx="723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 50% of PSB Protons are sent for the ISOLDE physics program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429000" y="3983213"/>
            <a:ext cx="2133600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Target building (Class A)</a:t>
            </a:r>
            <a:endParaRPr lang="en-US" dirty="0"/>
          </a:p>
        </p:txBody>
      </p:sp>
      <p:pic>
        <p:nvPicPr>
          <p:cNvPr id="23" name="Picture 2" descr="C:\presentations\pics for IAP presentation\STEP_INFRA_2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90" y="4586632"/>
            <a:ext cx="3623531" cy="13142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98003" y="458663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HIE-ISOLDE</a:t>
            </a:r>
            <a:endParaRPr lang="fr-FR" dirty="0"/>
          </a:p>
        </p:txBody>
      </p:sp>
      <p:pic>
        <p:nvPicPr>
          <p:cNvPr id="12" name="Picture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314" y="4114800"/>
            <a:ext cx="3234286" cy="251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6436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Ongoing upgrades 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Long-Shutdown 1 (~18 months)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61363" y="6172200"/>
            <a:ext cx="213360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MEDICIS building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" name="Picture 7" descr="audi_2003_decay_mo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67203"/>
            <a:ext cx="6991397" cy="48189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209" y="853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Production of Radioactive ion Beams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0" name="Picture 6" descr="http://2012books.lardbucket.org/books/principles-of-general-chemistry-v1.0/section_11/d94e877d1d04a26ba570df5bf8dec4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11" y="4505729"/>
            <a:ext cx="38385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1" name="Picture 2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423692"/>
            <a:ext cx="1411751" cy="93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2" name="Picture 2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52" y="5501443"/>
            <a:ext cx="1408225" cy="10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847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" name="Picture 10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73057" y="5188003"/>
            <a:ext cx="1303099" cy="200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26" name="Object 3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963293"/>
              </p:ext>
            </p:extLst>
          </p:nvPr>
        </p:nvGraphicFramePr>
        <p:xfrm>
          <a:off x="4755213" y="5066257"/>
          <a:ext cx="2268655" cy="1342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4" name="VISIO" r:id="rId5" imgW="8691120" imgH="5469480" progId="Visio.Drawing.5">
                  <p:embed/>
                </p:oleObj>
              </mc:Choice>
              <mc:Fallback>
                <p:oleObj name="VISIO" r:id="rId5" imgW="8691120" imgH="5469480" progId="Visio.Drawing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5213" y="5066257"/>
                        <a:ext cx="2268655" cy="1342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209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The ISOL method</a:t>
            </a:r>
            <a:endParaRPr lang="en-US" sz="3600" b="1" dirty="0">
              <a:solidFill>
                <a:srgbClr val="0070C0"/>
              </a:solidFill>
            </a:endParaRPr>
          </a:p>
        </p:txBody>
      </p:sp>
      <p:cxnSp>
        <p:nvCxnSpPr>
          <p:cNvPr id="871" name="Straight Arrow Connector 870"/>
          <p:cNvCxnSpPr/>
          <p:nvPr/>
        </p:nvCxnSpPr>
        <p:spPr>
          <a:xfrm>
            <a:off x="5615599" y="1534795"/>
            <a:ext cx="674253" cy="2401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4" name="Oval 873"/>
          <p:cNvSpPr/>
          <p:nvPr/>
        </p:nvSpPr>
        <p:spPr>
          <a:xfrm>
            <a:off x="6345271" y="1756468"/>
            <a:ext cx="147782" cy="129309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84"/>
          <p:cNvGrpSpPr/>
          <p:nvPr/>
        </p:nvGrpSpPr>
        <p:grpSpPr>
          <a:xfrm rot="13340575">
            <a:off x="6587465" y="1916638"/>
            <a:ext cx="1797226" cy="461818"/>
            <a:chOff x="5820958" y="1887370"/>
            <a:chExt cx="1797226" cy="461818"/>
          </a:xfrm>
        </p:grpSpPr>
        <p:sp>
          <p:nvSpPr>
            <p:cNvPr id="873" name="Can 872"/>
            <p:cNvSpPr/>
            <p:nvPr/>
          </p:nvSpPr>
          <p:spPr>
            <a:xfrm rot="14683342">
              <a:off x="6488662" y="1219666"/>
              <a:ext cx="461818" cy="1797226"/>
            </a:xfrm>
            <a:prstGeom prst="can">
              <a:avLst>
                <a:gd name="adj" fmla="val 61823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0" name="Can 879"/>
            <p:cNvSpPr/>
            <p:nvPr/>
          </p:nvSpPr>
          <p:spPr>
            <a:xfrm rot="14683342">
              <a:off x="6527685" y="1292231"/>
              <a:ext cx="377187" cy="1652181"/>
            </a:xfrm>
            <a:prstGeom prst="can">
              <a:avLst>
                <a:gd name="adj" fmla="val 61823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83" name="Picture 2"/>
          <p:cNvPicPr>
            <a:picLocks noChangeAspect="1" noChangeArrowheads="1"/>
          </p:cNvPicPr>
          <p:nvPr/>
        </p:nvPicPr>
        <p:blipFill>
          <a:blip r:embed="rId7" cstate="print">
            <a:lum bright="20000"/>
          </a:blip>
          <a:srcRect/>
          <a:stretch>
            <a:fillRect/>
          </a:stretch>
        </p:blipFill>
        <p:spPr bwMode="auto">
          <a:xfrm>
            <a:off x="457200" y="4054763"/>
            <a:ext cx="2078842" cy="219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4" name="Picture 2"/>
          <p:cNvPicPr>
            <a:picLocks noChangeAspect="1" noChangeArrowheads="1"/>
          </p:cNvPicPr>
          <p:nvPr/>
        </p:nvPicPr>
        <p:blipFill>
          <a:blip r:embed="rId8" cstate="print"/>
          <a:srcRect l="34228" r="22643"/>
          <a:stretch>
            <a:fillRect/>
          </a:stretch>
        </p:blipFill>
        <p:spPr bwMode="auto">
          <a:xfrm>
            <a:off x="7096500" y="3657600"/>
            <a:ext cx="1742700" cy="22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9" name="Can 888"/>
          <p:cNvSpPr/>
          <p:nvPr/>
        </p:nvSpPr>
        <p:spPr>
          <a:xfrm rot="4479268" flipV="1">
            <a:off x="7652660" y="1496336"/>
            <a:ext cx="98054" cy="802332"/>
          </a:xfrm>
          <a:prstGeom prst="can">
            <a:avLst>
              <a:gd name="adj" fmla="val 19279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TextBox 892"/>
          <p:cNvSpPr txBox="1"/>
          <p:nvPr/>
        </p:nvSpPr>
        <p:spPr>
          <a:xfrm>
            <a:off x="7511678" y="5726668"/>
            <a:ext cx="118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unit</a:t>
            </a:r>
            <a:endParaRPr lang="en-US" dirty="0"/>
          </a:p>
        </p:txBody>
      </p:sp>
      <p:sp>
        <p:nvSpPr>
          <p:cNvPr id="894" name="TextBox 893"/>
          <p:cNvSpPr txBox="1"/>
          <p:nvPr/>
        </p:nvSpPr>
        <p:spPr>
          <a:xfrm>
            <a:off x="304800" y="6324600"/>
            <a:ext cx="2520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End (target statio</a:t>
            </a:r>
            <a:r>
              <a:rPr lang="en-US" dirty="0"/>
              <a:t>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01" name="Curved Left Arrow 600"/>
          <p:cNvSpPr/>
          <p:nvPr/>
        </p:nvSpPr>
        <p:spPr>
          <a:xfrm>
            <a:off x="3036405" y="1994240"/>
            <a:ext cx="4246673" cy="4101760"/>
          </a:xfrm>
          <a:prstGeom prst="curvedLeftArrow">
            <a:avLst>
              <a:gd name="adj1" fmla="val 9099"/>
              <a:gd name="adj2" fmla="val 27631"/>
              <a:gd name="adj3" fmla="val 25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0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03" name="Group 4"/>
          <p:cNvGrpSpPr>
            <a:grpSpLocks/>
          </p:cNvGrpSpPr>
          <p:nvPr/>
        </p:nvGrpSpPr>
        <p:grpSpPr bwMode="auto">
          <a:xfrm>
            <a:off x="2656641" y="2739866"/>
            <a:ext cx="3220459" cy="2248245"/>
            <a:chOff x="2925" y="527"/>
            <a:chExt cx="2495" cy="1728"/>
          </a:xfrm>
        </p:grpSpPr>
        <p:sp>
          <p:nvSpPr>
            <p:cNvPr id="605" name="Rectangle 5"/>
            <p:cNvSpPr>
              <a:spLocks noChangeAspect="1" noChangeArrowheads="1"/>
            </p:cNvSpPr>
            <p:nvPr/>
          </p:nvSpPr>
          <p:spPr bwMode="auto">
            <a:xfrm>
              <a:off x="2925" y="527"/>
              <a:ext cx="2495" cy="172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grpSp>
          <p:nvGrpSpPr>
            <p:cNvPr id="606" name="Group 6"/>
            <p:cNvGrpSpPr>
              <a:grpSpLocks/>
            </p:cNvGrpSpPr>
            <p:nvPr/>
          </p:nvGrpSpPr>
          <p:grpSpPr bwMode="auto">
            <a:xfrm>
              <a:off x="3053" y="654"/>
              <a:ext cx="2271" cy="1473"/>
              <a:chOff x="3053" y="654"/>
              <a:chExt cx="2271" cy="1473"/>
            </a:xfrm>
          </p:grpSpPr>
          <p:grpSp>
            <p:nvGrpSpPr>
              <p:cNvPr id="607" name="Group 7"/>
              <p:cNvGrpSpPr>
                <a:grpSpLocks noChangeAspect="1"/>
              </p:cNvGrpSpPr>
              <p:nvPr/>
            </p:nvGrpSpPr>
            <p:grpSpPr bwMode="auto">
              <a:xfrm>
                <a:off x="3107" y="807"/>
                <a:ext cx="2217" cy="1320"/>
                <a:chOff x="385" y="1298"/>
                <a:chExt cx="1927" cy="1187"/>
              </a:xfrm>
            </p:grpSpPr>
            <p:sp>
              <p:nvSpPr>
                <p:cNvPr id="609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0" name="Freeform 9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0 w 1963"/>
                    <a:gd name="T1" fmla="*/ 0 h 1178"/>
                    <a:gd name="T2" fmla="*/ 309 w 1963"/>
                    <a:gd name="T3" fmla="*/ 0 h 1178"/>
                    <a:gd name="T4" fmla="*/ 295 w 1963"/>
                    <a:gd name="T5" fmla="*/ 1 h 1178"/>
                    <a:gd name="T6" fmla="*/ 279 w 1963"/>
                    <a:gd name="T7" fmla="*/ 3 h 1178"/>
                    <a:gd name="T8" fmla="*/ 261 w 1963"/>
                    <a:gd name="T9" fmla="*/ 7 h 1178"/>
                    <a:gd name="T10" fmla="*/ 241 w 1963"/>
                    <a:gd name="T11" fmla="*/ 11 h 1178"/>
                    <a:gd name="T12" fmla="*/ 220 w 1963"/>
                    <a:gd name="T13" fmla="*/ 17 h 1178"/>
                    <a:gd name="T14" fmla="*/ 198 w 1963"/>
                    <a:gd name="T15" fmla="*/ 24 h 1178"/>
                    <a:gd name="T16" fmla="*/ 174 w 1963"/>
                    <a:gd name="T17" fmla="*/ 32 h 1178"/>
                    <a:gd name="T18" fmla="*/ 150 w 1963"/>
                    <a:gd name="T19" fmla="*/ 41 h 1178"/>
                    <a:gd name="T20" fmla="*/ 126 w 1963"/>
                    <a:gd name="T21" fmla="*/ 52 h 1178"/>
                    <a:gd name="T22" fmla="*/ 102 w 1963"/>
                    <a:gd name="T23" fmla="*/ 64 h 1178"/>
                    <a:gd name="T24" fmla="*/ 78 w 1963"/>
                    <a:gd name="T25" fmla="*/ 78 h 1178"/>
                    <a:gd name="T26" fmla="*/ 54 w 1963"/>
                    <a:gd name="T27" fmla="*/ 92 h 1178"/>
                    <a:gd name="T28" fmla="*/ 32 w 1963"/>
                    <a:gd name="T29" fmla="*/ 109 h 1178"/>
                    <a:gd name="T30" fmla="*/ 10 w 1963"/>
                    <a:gd name="T31" fmla="*/ 126 h 1178"/>
                    <a:gd name="T32" fmla="*/ 0 w 1963"/>
                    <a:gd name="T33" fmla="*/ 185 h 1178"/>
                    <a:gd name="T34" fmla="*/ 134 w 1963"/>
                    <a:gd name="T35" fmla="*/ 228 h 1178"/>
                    <a:gd name="T36" fmla="*/ 146 w 1963"/>
                    <a:gd name="T37" fmla="*/ 214 h 1178"/>
                    <a:gd name="T38" fmla="*/ 159 w 1963"/>
                    <a:gd name="T39" fmla="*/ 200 h 1178"/>
                    <a:gd name="T40" fmla="*/ 174 w 1963"/>
                    <a:gd name="T41" fmla="*/ 188 h 1178"/>
                    <a:gd name="T42" fmla="*/ 191 w 1963"/>
                    <a:gd name="T43" fmla="*/ 176 h 1178"/>
                    <a:gd name="T44" fmla="*/ 208 w 1963"/>
                    <a:gd name="T45" fmla="*/ 165 h 1178"/>
                    <a:gd name="T46" fmla="*/ 225 w 1963"/>
                    <a:gd name="T47" fmla="*/ 154 h 1178"/>
                    <a:gd name="T48" fmla="*/ 244 w 1963"/>
                    <a:gd name="T49" fmla="*/ 144 h 1178"/>
                    <a:gd name="T50" fmla="*/ 262 w 1963"/>
                    <a:gd name="T51" fmla="*/ 135 h 1178"/>
                    <a:gd name="T52" fmla="*/ 281 w 1963"/>
                    <a:gd name="T53" fmla="*/ 128 h 1178"/>
                    <a:gd name="T54" fmla="*/ 300 w 1963"/>
                    <a:gd name="T55" fmla="*/ 121 h 1178"/>
                    <a:gd name="T56" fmla="*/ 319 w 1963"/>
                    <a:gd name="T57" fmla="*/ 115 h 1178"/>
                    <a:gd name="T58" fmla="*/ 337 w 1963"/>
                    <a:gd name="T59" fmla="*/ 110 h 1178"/>
                    <a:gd name="T60" fmla="*/ 354 w 1963"/>
                    <a:gd name="T61" fmla="*/ 107 h 1178"/>
                    <a:gd name="T62" fmla="*/ 371 w 1963"/>
                    <a:gd name="T63" fmla="*/ 104 h 1178"/>
                    <a:gd name="T64" fmla="*/ 386 w 1963"/>
                    <a:gd name="T65" fmla="*/ 103 h 1178"/>
                    <a:gd name="T66" fmla="*/ 393 w 1963"/>
                    <a:gd name="T67" fmla="*/ 61 h 1178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1" name="Freeform 10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5 w 1963"/>
                    <a:gd name="T1" fmla="*/ 1 h 1178"/>
                    <a:gd name="T2" fmla="*/ 315 w 1963"/>
                    <a:gd name="T3" fmla="*/ 0 h 1178"/>
                    <a:gd name="T4" fmla="*/ 303 w 1963"/>
                    <a:gd name="T5" fmla="*/ 0 h 1178"/>
                    <a:gd name="T6" fmla="*/ 287 w 1963"/>
                    <a:gd name="T7" fmla="*/ 2 h 1178"/>
                    <a:gd name="T8" fmla="*/ 270 w 1963"/>
                    <a:gd name="T9" fmla="*/ 5 h 1178"/>
                    <a:gd name="T10" fmla="*/ 251 w 1963"/>
                    <a:gd name="T11" fmla="*/ 9 h 1178"/>
                    <a:gd name="T12" fmla="*/ 231 w 1963"/>
                    <a:gd name="T13" fmla="*/ 14 h 1178"/>
                    <a:gd name="T14" fmla="*/ 209 w 1963"/>
                    <a:gd name="T15" fmla="*/ 20 h 1178"/>
                    <a:gd name="T16" fmla="*/ 186 w 1963"/>
                    <a:gd name="T17" fmla="*/ 28 h 1178"/>
                    <a:gd name="T18" fmla="*/ 162 w 1963"/>
                    <a:gd name="T19" fmla="*/ 37 h 1178"/>
                    <a:gd name="T20" fmla="*/ 138 w 1963"/>
                    <a:gd name="T21" fmla="*/ 47 h 1178"/>
                    <a:gd name="T22" fmla="*/ 114 w 1963"/>
                    <a:gd name="T23" fmla="*/ 58 h 1178"/>
                    <a:gd name="T24" fmla="*/ 90 w 1963"/>
                    <a:gd name="T25" fmla="*/ 71 h 1178"/>
                    <a:gd name="T26" fmla="*/ 66 w 1963"/>
                    <a:gd name="T27" fmla="*/ 85 h 1178"/>
                    <a:gd name="T28" fmla="*/ 43 w 1963"/>
                    <a:gd name="T29" fmla="*/ 100 h 1178"/>
                    <a:gd name="T30" fmla="*/ 21 w 1963"/>
                    <a:gd name="T31" fmla="*/ 117 h 1178"/>
                    <a:gd name="T32" fmla="*/ 0 w 1963"/>
                    <a:gd name="T33" fmla="*/ 135 h 1178"/>
                    <a:gd name="T34" fmla="*/ 128 w 1963"/>
                    <a:gd name="T35" fmla="*/ 235 h 1178"/>
                    <a:gd name="T36" fmla="*/ 134 w 1963"/>
                    <a:gd name="T37" fmla="*/ 228 h 1178"/>
                    <a:gd name="T38" fmla="*/ 146 w 1963"/>
                    <a:gd name="T39" fmla="*/ 214 h 1178"/>
                    <a:gd name="T40" fmla="*/ 159 w 1963"/>
                    <a:gd name="T41" fmla="*/ 200 h 1178"/>
                    <a:gd name="T42" fmla="*/ 174 w 1963"/>
                    <a:gd name="T43" fmla="*/ 188 h 1178"/>
                    <a:gd name="T44" fmla="*/ 191 w 1963"/>
                    <a:gd name="T45" fmla="*/ 176 h 1178"/>
                    <a:gd name="T46" fmla="*/ 208 w 1963"/>
                    <a:gd name="T47" fmla="*/ 165 h 1178"/>
                    <a:gd name="T48" fmla="*/ 225 w 1963"/>
                    <a:gd name="T49" fmla="*/ 154 h 1178"/>
                    <a:gd name="T50" fmla="*/ 244 w 1963"/>
                    <a:gd name="T51" fmla="*/ 144 h 1178"/>
                    <a:gd name="T52" fmla="*/ 262 w 1963"/>
                    <a:gd name="T53" fmla="*/ 135 h 1178"/>
                    <a:gd name="T54" fmla="*/ 281 w 1963"/>
                    <a:gd name="T55" fmla="*/ 128 h 1178"/>
                    <a:gd name="T56" fmla="*/ 300 w 1963"/>
                    <a:gd name="T57" fmla="*/ 121 h 1178"/>
                    <a:gd name="T58" fmla="*/ 319 w 1963"/>
                    <a:gd name="T59" fmla="*/ 115 h 1178"/>
                    <a:gd name="T60" fmla="*/ 337 w 1963"/>
                    <a:gd name="T61" fmla="*/ 110 h 1178"/>
                    <a:gd name="T62" fmla="*/ 354 w 1963"/>
                    <a:gd name="T63" fmla="*/ 107 h 1178"/>
                    <a:gd name="T64" fmla="*/ 371 w 1963"/>
                    <a:gd name="T65" fmla="*/ 104 h 1178"/>
                    <a:gd name="T66" fmla="*/ 386 w 1963"/>
                    <a:gd name="T67" fmla="*/ 103 h 1178"/>
                    <a:gd name="T68" fmla="*/ 393 w 1963"/>
                    <a:gd name="T69" fmla="*/ 61 h 117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2" name="Freeform 11"/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>
                    <a:gd name="T0" fmla="*/ 263 w 1316"/>
                    <a:gd name="T1" fmla="*/ 0 h 876"/>
                    <a:gd name="T2" fmla="*/ 263 w 1316"/>
                    <a:gd name="T3" fmla="*/ 0 h 876"/>
                    <a:gd name="T4" fmla="*/ 256 w 1316"/>
                    <a:gd name="T5" fmla="*/ 0 h 876"/>
                    <a:gd name="T6" fmla="*/ 248 w 1316"/>
                    <a:gd name="T7" fmla="*/ 1 h 876"/>
                    <a:gd name="T8" fmla="*/ 240 w 1316"/>
                    <a:gd name="T9" fmla="*/ 1 h 876"/>
                    <a:gd name="T10" fmla="*/ 232 w 1316"/>
                    <a:gd name="T11" fmla="*/ 2 h 876"/>
                    <a:gd name="T12" fmla="*/ 224 w 1316"/>
                    <a:gd name="T13" fmla="*/ 4 h 876"/>
                    <a:gd name="T14" fmla="*/ 215 w 1316"/>
                    <a:gd name="T15" fmla="*/ 5 h 876"/>
                    <a:gd name="T16" fmla="*/ 206 w 1316"/>
                    <a:gd name="T17" fmla="*/ 7 h 876"/>
                    <a:gd name="T18" fmla="*/ 197 w 1316"/>
                    <a:gd name="T19" fmla="*/ 9 h 876"/>
                    <a:gd name="T20" fmla="*/ 188 w 1316"/>
                    <a:gd name="T21" fmla="*/ 11 h 876"/>
                    <a:gd name="T22" fmla="*/ 178 w 1316"/>
                    <a:gd name="T23" fmla="*/ 14 h 876"/>
                    <a:gd name="T24" fmla="*/ 169 w 1316"/>
                    <a:gd name="T25" fmla="*/ 17 h 876"/>
                    <a:gd name="T26" fmla="*/ 159 w 1316"/>
                    <a:gd name="T27" fmla="*/ 20 h 876"/>
                    <a:gd name="T28" fmla="*/ 150 w 1316"/>
                    <a:gd name="T29" fmla="*/ 23 h 876"/>
                    <a:gd name="T30" fmla="*/ 140 w 1316"/>
                    <a:gd name="T31" fmla="*/ 27 h 876"/>
                    <a:gd name="T32" fmla="*/ 131 w 1316"/>
                    <a:gd name="T33" fmla="*/ 31 h 876"/>
                    <a:gd name="T34" fmla="*/ 121 w 1316"/>
                    <a:gd name="T35" fmla="*/ 35 h 876"/>
                    <a:gd name="T36" fmla="*/ 112 w 1316"/>
                    <a:gd name="T37" fmla="*/ 39 h 876"/>
                    <a:gd name="T38" fmla="*/ 103 w 1316"/>
                    <a:gd name="T39" fmla="*/ 44 h 876"/>
                    <a:gd name="T40" fmla="*/ 93 w 1316"/>
                    <a:gd name="T41" fmla="*/ 49 h 876"/>
                    <a:gd name="T42" fmla="*/ 85 w 1316"/>
                    <a:gd name="T43" fmla="*/ 53 h 876"/>
                    <a:gd name="T44" fmla="*/ 76 w 1316"/>
                    <a:gd name="T45" fmla="*/ 59 h 876"/>
                    <a:gd name="T46" fmla="*/ 67 w 1316"/>
                    <a:gd name="T47" fmla="*/ 64 h 876"/>
                    <a:gd name="T48" fmla="*/ 59 w 1316"/>
                    <a:gd name="T49" fmla="*/ 70 h 876"/>
                    <a:gd name="T50" fmla="*/ 51 w 1316"/>
                    <a:gd name="T51" fmla="*/ 76 h 876"/>
                    <a:gd name="T52" fmla="*/ 43 w 1316"/>
                    <a:gd name="T53" fmla="*/ 82 h 876"/>
                    <a:gd name="T54" fmla="*/ 35 w 1316"/>
                    <a:gd name="T55" fmla="*/ 88 h 876"/>
                    <a:gd name="T56" fmla="*/ 28 w 1316"/>
                    <a:gd name="T57" fmla="*/ 94 h 876"/>
                    <a:gd name="T58" fmla="*/ 22 w 1316"/>
                    <a:gd name="T59" fmla="*/ 101 h 876"/>
                    <a:gd name="T60" fmla="*/ 16 w 1316"/>
                    <a:gd name="T61" fmla="*/ 108 h 876"/>
                    <a:gd name="T62" fmla="*/ 10 w 1316"/>
                    <a:gd name="T63" fmla="*/ 115 h 876"/>
                    <a:gd name="T64" fmla="*/ 5 w 1316"/>
                    <a:gd name="T65" fmla="*/ 123 h 876"/>
                    <a:gd name="T66" fmla="*/ 0 w 1316"/>
                    <a:gd name="T67" fmla="*/ 130 h 876"/>
                    <a:gd name="T68" fmla="*/ 0 w 1316"/>
                    <a:gd name="T69" fmla="*/ 175 h 87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3" name="Line 1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4" name="Freeform 13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5" name="Freeform 14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7" name="Freeform 15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91 w 803"/>
                    <a:gd name="T5" fmla="*/ 0 h 836"/>
                    <a:gd name="T6" fmla="*/ 97 w 803"/>
                    <a:gd name="T7" fmla="*/ 0 h 836"/>
                    <a:gd name="T8" fmla="*/ 102 w 803"/>
                    <a:gd name="T9" fmla="*/ 1 h 836"/>
                    <a:gd name="T10" fmla="*/ 107 w 803"/>
                    <a:gd name="T11" fmla="*/ 2 h 836"/>
                    <a:gd name="T12" fmla="*/ 113 w 803"/>
                    <a:gd name="T13" fmla="*/ 4 h 836"/>
                    <a:gd name="T14" fmla="*/ 118 w 803"/>
                    <a:gd name="T15" fmla="*/ 7 h 836"/>
                    <a:gd name="T16" fmla="*/ 123 w 803"/>
                    <a:gd name="T17" fmla="*/ 10 h 836"/>
                    <a:gd name="T18" fmla="*/ 127 w 803"/>
                    <a:gd name="T19" fmla="*/ 14 h 836"/>
                    <a:gd name="T20" fmla="*/ 132 w 803"/>
                    <a:gd name="T21" fmla="*/ 18 h 836"/>
                    <a:gd name="T22" fmla="*/ 136 w 803"/>
                    <a:gd name="T23" fmla="*/ 23 h 836"/>
                    <a:gd name="T24" fmla="*/ 140 w 803"/>
                    <a:gd name="T25" fmla="*/ 29 h 836"/>
                    <a:gd name="T26" fmla="*/ 144 w 803"/>
                    <a:gd name="T27" fmla="*/ 35 h 836"/>
                    <a:gd name="T28" fmla="*/ 148 w 803"/>
                    <a:gd name="T29" fmla="*/ 41 h 836"/>
                    <a:gd name="T30" fmla="*/ 151 w 803"/>
                    <a:gd name="T31" fmla="*/ 48 h 836"/>
                    <a:gd name="T32" fmla="*/ 154 w 803"/>
                    <a:gd name="T33" fmla="*/ 55 h 836"/>
                    <a:gd name="T34" fmla="*/ 156 w 803"/>
                    <a:gd name="T35" fmla="*/ 62 h 836"/>
                    <a:gd name="T36" fmla="*/ 158 w 803"/>
                    <a:gd name="T37" fmla="*/ 70 h 836"/>
                    <a:gd name="T38" fmla="*/ 160 w 803"/>
                    <a:gd name="T39" fmla="*/ 77 h 836"/>
                    <a:gd name="T40" fmla="*/ 161 w 803"/>
                    <a:gd name="T41" fmla="*/ 85 h 836"/>
                    <a:gd name="T42" fmla="*/ 161 w 803"/>
                    <a:gd name="T43" fmla="*/ 92 h 836"/>
                    <a:gd name="T44" fmla="*/ 161 w 803"/>
                    <a:gd name="T45" fmla="*/ 99 h 836"/>
                    <a:gd name="T46" fmla="*/ 161 w 803"/>
                    <a:gd name="T47" fmla="*/ 105 h 836"/>
                    <a:gd name="T48" fmla="*/ 160 w 803"/>
                    <a:gd name="T49" fmla="*/ 112 h 836"/>
                    <a:gd name="T50" fmla="*/ 158 w 803"/>
                    <a:gd name="T51" fmla="*/ 118 h 836"/>
                    <a:gd name="T52" fmla="*/ 156 w 803"/>
                    <a:gd name="T53" fmla="*/ 124 h 836"/>
                    <a:gd name="T54" fmla="*/ 154 w 803"/>
                    <a:gd name="T55" fmla="*/ 129 h 836"/>
                    <a:gd name="T56" fmla="*/ 151 w 803"/>
                    <a:gd name="T57" fmla="*/ 133 h 836"/>
                    <a:gd name="T58" fmla="*/ 148 w 803"/>
                    <a:gd name="T59" fmla="*/ 137 h 836"/>
                    <a:gd name="T60" fmla="*/ 144 w 803"/>
                    <a:gd name="T61" fmla="*/ 141 h 836"/>
                    <a:gd name="T62" fmla="*/ 140 w 803"/>
                    <a:gd name="T63" fmla="*/ 144 h 836"/>
                    <a:gd name="T64" fmla="*/ 135 w 803"/>
                    <a:gd name="T65" fmla="*/ 146 h 836"/>
                    <a:gd name="T66" fmla="*/ 130 w 803"/>
                    <a:gd name="T67" fmla="*/ 148 h 836"/>
                    <a:gd name="T68" fmla="*/ 33 w 803"/>
                    <a:gd name="T69" fmla="*/ 167 h 836"/>
                    <a:gd name="T70" fmla="*/ 0 w 803"/>
                    <a:gd name="T71" fmla="*/ 9 h 8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9" name="Freeform 16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86 w 803"/>
                    <a:gd name="T5" fmla="*/ 1 h 836"/>
                    <a:gd name="T6" fmla="*/ 91 w 803"/>
                    <a:gd name="T7" fmla="*/ 0 h 836"/>
                    <a:gd name="T8" fmla="*/ 97 w 803"/>
                    <a:gd name="T9" fmla="*/ 0 h 836"/>
                    <a:gd name="T10" fmla="*/ 102 w 803"/>
                    <a:gd name="T11" fmla="*/ 1 h 836"/>
                    <a:gd name="T12" fmla="*/ 107 w 803"/>
                    <a:gd name="T13" fmla="*/ 2 h 836"/>
                    <a:gd name="T14" fmla="*/ 113 w 803"/>
                    <a:gd name="T15" fmla="*/ 4 h 836"/>
                    <a:gd name="T16" fmla="*/ 118 w 803"/>
                    <a:gd name="T17" fmla="*/ 7 h 836"/>
                    <a:gd name="T18" fmla="*/ 123 w 803"/>
                    <a:gd name="T19" fmla="*/ 10 h 836"/>
                    <a:gd name="T20" fmla="*/ 127 w 803"/>
                    <a:gd name="T21" fmla="*/ 14 h 836"/>
                    <a:gd name="T22" fmla="*/ 132 w 803"/>
                    <a:gd name="T23" fmla="*/ 18 h 836"/>
                    <a:gd name="T24" fmla="*/ 136 w 803"/>
                    <a:gd name="T25" fmla="*/ 23 h 836"/>
                    <a:gd name="T26" fmla="*/ 140 w 803"/>
                    <a:gd name="T27" fmla="*/ 29 h 836"/>
                    <a:gd name="T28" fmla="*/ 144 w 803"/>
                    <a:gd name="T29" fmla="*/ 35 h 836"/>
                    <a:gd name="T30" fmla="*/ 148 w 803"/>
                    <a:gd name="T31" fmla="*/ 41 h 836"/>
                    <a:gd name="T32" fmla="*/ 151 w 803"/>
                    <a:gd name="T33" fmla="*/ 48 h 836"/>
                    <a:gd name="T34" fmla="*/ 154 w 803"/>
                    <a:gd name="T35" fmla="*/ 55 h 836"/>
                    <a:gd name="T36" fmla="*/ 156 w 803"/>
                    <a:gd name="T37" fmla="*/ 62 h 836"/>
                    <a:gd name="T38" fmla="*/ 156 w 803"/>
                    <a:gd name="T39" fmla="*/ 62 h 836"/>
                    <a:gd name="T40" fmla="*/ 158 w 803"/>
                    <a:gd name="T41" fmla="*/ 70 h 836"/>
                    <a:gd name="T42" fmla="*/ 160 w 803"/>
                    <a:gd name="T43" fmla="*/ 77 h 836"/>
                    <a:gd name="T44" fmla="*/ 161 w 803"/>
                    <a:gd name="T45" fmla="*/ 85 h 836"/>
                    <a:gd name="T46" fmla="*/ 161 w 803"/>
                    <a:gd name="T47" fmla="*/ 92 h 836"/>
                    <a:gd name="T48" fmla="*/ 161 w 803"/>
                    <a:gd name="T49" fmla="*/ 99 h 836"/>
                    <a:gd name="T50" fmla="*/ 161 w 803"/>
                    <a:gd name="T51" fmla="*/ 105 h 836"/>
                    <a:gd name="T52" fmla="*/ 160 w 803"/>
                    <a:gd name="T53" fmla="*/ 112 h 836"/>
                    <a:gd name="T54" fmla="*/ 158 w 803"/>
                    <a:gd name="T55" fmla="*/ 118 h 836"/>
                    <a:gd name="T56" fmla="*/ 156 w 803"/>
                    <a:gd name="T57" fmla="*/ 124 h 836"/>
                    <a:gd name="T58" fmla="*/ 154 w 803"/>
                    <a:gd name="T59" fmla="*/ 129 h 836"/>
                    <a:gd name="T60" fmla="*/ 151 w 803"/>
                    <a:gd name="T61" fmla="*/ 133 h 836"/>
                    <a:gd name="T62" fmla="*/ 148 w 803"/>
                    <a:gd name="T63" fmla="*/ 137 h 836"/>
                    <a:gd name="T64" fmla="*/ 144 w 803"/>
                    <a:gd name="T65" fmla="*/ 141 h 836"/>
                    <a:gd name="T66" fmla="*/ 140 w 803"/>
                    <a:gd name="T67" fmla="*/ 144 h 836"/>
                    <a:gd name="T68" fmla="*/ 135 w 803"/>
                    <a:gd name="T69" fmla="*/ 146 h 836"/>
                    <a:gd name="T70" fmla="*/ 130 w 803"/>
                    <a:gd name="T71" fmla="*/ 148 h 836"/>
                    <a:gd name="T72" fmla="*/ 33 w 803"/>
                    <a:gd name="T73" fmla="*/ 167 h 8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1" name="Freeform 17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84 w 555"/>
                    <a:gd name="T1" fmla="*/ 154 h 785"/>
                    <a:gd name="T2" fmla="*/ 93 w 555"/>
                    <a:gd name="T3" fmla="*/ 149 h 785"/>
                    <a:gd name="T4" fmla="*/ 100 w 555"/>
                    <a:gd name="T5" fmla="*/ 141 h 785"/>
                    <a:gd name="T6" fmla="*/ 106 w 555"/>
                    <a:gd name="T7" fmla="*/ 130 h 785"/>
                    <a:gd name="T8" fmla="*/ 109 w 555"/>
                    <a:gd name="T9" fmla="*/ 118 h 785"/>
                    <a:gd name="T10" fmla="*/ 111 w 555"/>
                    <a:gd name="T11" fmla="*/ 104 h 785"/>
                    <a:gd name="T12" fmla="*/ 111 w 555"/>
                    <a:gd name="T13" fmla="*/ 89 h 785"/>
                    <a:gd name="T14" fmla="*/ 108 w 555"/>
                    <a:gd name="T15" fmla="*/ 74 h 785"/>
                    <a:gd name="T16" fmla="*/ 103 w 555"/>
                    <a:gd name="T17" fmla="*/ 58 h 785"/>
                    <a:gd name="T18" fmla="*/ 97 w 555"/>
                    <a:gd name="T19" fmla="*/ 43 h 785"/>
                    <a:gd name="T20" fmla="*/ 89 w 555"/>
                    <a:gd name="T21" fmla="*/ 30 h 785"/>
                    <a:gd name="T22" fmla="*/ 80 w 555"/>
                    <a:gd name="T23" fmla="*/ 19 h 785"/>
                    <a:gd name="T24" fmla="*/ 70 w 555"/>
                    <a:gd name="T25" fmla="*/ 10 h 785"/>
                    <a:gd name="T26" fmla="*/ 60 w 555"/>
                    <a:gd name="T27" fmla="*/ 4 h 785"/>
                    <a:gd name="T28" fmla="*/ 49 w 555"/>
                    <a:gd name="T29" fmla="*/ 1 h 785"/>
                    <a:gd name="T30" fmla="*/ 38 w 555"/>
                    <a:gd name="T31" fmla="*/ 0 h 785"/>
                    <a:gd name="T32" fmla="*/ 27 w 555"/>
                    <a:gd name="T33" fmla="*/ 3 h 785"/>
                    <a:gd name="T34" fmla="*/ 18 w 555"/>
                    <a:gd name="T35" fmla="*/ 8 h 785"/>
                    <a:gd name="T36" fmla="*/ 11 w 555"/>
                    <a:gd name="T37" fmla="*/ 17 h 785"/>
                    <a:gd name="T38" fmla="*/ 5 w 555"/>
                    <a:gd name="T39" fmla="*/ 27 h 785"/>
                    <a:gd name="T40" fmla="*/ 1 w 555"/>
                    <a:gd name="T41" fmla="*/ 39 h 785"/>
                    <a:gd name="T42" fmla="*/ 0 w 555"/>
                    <a:gd name="T43" fmla="*/ 53 h 785"/>
                    <a:gd name="T44" fmla="*/ 0 w 555"/>
                    <a:gd name="T45" fmla="*/ 68 h 785"/>
                    <a:gd name="T46" fmla="*/ 3 w 555"/>
                    <a:gd name="T47" fmla="*/ 83 h 785"/>
                    <a:gd name="T48" fmla="*/ 8 w 555"/>
                    <a:gd name="T49" fmla="*/ 99 h 785"/>
                    <a:gd name="T50" fmla="*/ 14 w 555"/>
                    <a:gd name="T51" fmla="*/ 114 h 785"/>
                    <a:gd name="T52" fmla="*/ 22 w 555"/>
                    <a:gd name="T53" fmla="*/ 127 h 785"/>
                    <a:gd name="T54" fmla="*/ 31 w 555"/>
                    <a:gd name="T55" fmla="*/ 138 h 785"/>
                    <a:gd name="T56" fmla="*/ 40 w 555"/>
                    <a:gd name="T57" fmla="*/ 147 h 785"/>
                    <a:gd name="T58" fmla="*/ 51 w 555"/>
                    <a:gd name="T59" fmla="*/ 153 h 785"/>
                    <a:gd name="T60" fmla="*/ 62 w 555"/>
                    <a:gd name="T61" fmla="*/ 157 h 785"/>
                    <a:gd name="T62" fmla="*/ 73 w 555"/>
                    <a:gd name="T63" fmla="*/ 157 h 78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3" name="Freeform 18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78 w 555"/>
                    <a:gd name="T1" fmla="*/ 156 h 785"/>
                    <a:gd name="T2" fmla="*/ 88 w 555"/>
                    <a:gd name="T3" fmla="*/ 152 h 785"/>
                    <a:gd name="T4" fmla="*/ 97 w 555"/>
                    <a:gd name="T5" fmla="*/ 145 h 785"/>
                    <a:gd name="T6" fmla="*/ 103 w 555"/>
                    <a:gd name="T7" fmla="*/ 136 h 785"/>
                    <a:gd name="T8" fmla="*/ 108 w 555"/>
                    <a:gd name="T9" fmla="*/ 124 h 785"/>
                    <a:gd name="T10" fmla="*/ 111 w 555"/>
                    <a:gd name="T11" fmla="*/ 111 h 785"/>
                    <a:gd name="T12" fmla="*/ 111 w 555"/>
                    <a:gd name="T13" fmla="*/ 97 h 785"/>
                    <a:gd name="T14" fmla="*/ 109 w 555"/>
                    <a:gd name="T15" fmla="*/ 82 h 785"/>
                    <a:gd name="T16" fmla="*/ 106 w 555"/>
                    <a:gd name="T17" fmla="*/ 66 h 785"/>
                    <a:gd name="T18" fmla="*/ 103 w 555"/>
                    <a:gd name="T19" fmla="*/ 58 h 785"/>
                    <a:gd name="T20" fmla="*/ 97 w 555"/>
                    <a:gd name="T21" fmla="*/ 43 h 785"/>
                    <a:gd name="T22" fmla="*/ 89 w 555"/>
                    <a:gd name="T23" fmla="*/ 30 h 785"/>
                    <a:gd name="T24" fmla="*/ 80 w 555"/>
                    <a:gd name="T25" fmla="*/ 19 h 785"/>
                    <a:gd name="T26" fmla="*/ 70 w 555"/>
                    <a:gd name="T27" fmla="*/ 10 h 785"/>
                    <a:gd name="T28" fmla="*/ 60 w 555"/>
                    <a:gd name="T29" fmla="*/ 4 h 785"/>
                    <a:gd name="T30" fmla="*/ 49 w 555"/>
                    <a:gd name="T31" fmla="*/ 1 h 785"/>
                    <a:gd name="T32" fmla="*/ 38 w 555"/>
                    <a:gd name="T33" fmla="*/ 0 h 785"/>
                    <a:gd name="T34" fmla="*/ 32 w 555"/>
                    <a:gd name="T35" fmla="*/ 1 h 785"/>
                    <a:gd name="T36" fmla="*/ 22 w 555"/>
                    <a:gd name="T37" fmla="*/ 5 h 785"/>
                    <a:gd name="T38" fmla="*/ 14 w 555"/>
                    <a:gd name="T39" fmla="*/ 12 h 785"/>
                    <a:gd name="T40" fmla="*/ 7 w 555"/>
                    <a:gd name="T41" fmla="*/ 22 h 785"/>
                    <a:gd name="T42" fmla="*/ 3 w 555"/>
                    <a:gd name="T43" fmla="*/ 33 h 785"/>
                    <a:gd name="T44" fmla="*/ 0 w 555"/>
                    <a:gd name="T45" fmla="*/ 46 h 785"/>
                    <a:gd name="T46" fmla="*/ 0 w 555"/>
                    <a:gd name="T47" fmla="*/ 60 h 785"/>
                    <a:gd name="T48" fmla="*/ 1 w 555"/>
                    <a:gd name="T49" fmla="*/ 76 h 785"/>
                    <a:gd name="T50" fmla="*/ 5 w 555"/>
                    <a:gd name="T51" fmla="*/ 92 h 785"/>
                    <a:gd name="T52" fmla="*/ 8 w 555"/>
                    <a:gd name="T53" fmla="*/ 99 h 785"/>
                    <a:gd name="T54" fmla="*/ 14 w 555"/>
                    <a:gd name="T55" fmla="*/ 114 h 785"/>
                    <a:gd name="T56" fmla="*/ 22 w 555"/>
                    <a:gd name="T57" fmla="*/ 127 h 785"/>
                    <a:gd name="T58" fmla="*/ 31 w 555"/>
                    <a:gd name="T59" fmla="*/ 138 h 785"/>
                    <a:gd name="T60" fmla="*/ 40 w 555"/>
                    <a:gd name="T61" fmla="*/ 147 h 785"/>
                    <a:gd name="T62" fmla="*/ 51 w 555"/>
                    <a:gd name="T63" fmla="*/ 153 h 785"/>
                    <a:gd name="T64" fmla="*/ 62 w 555"/>
                    <a:gd name="T65" fmla="*/ 157 h 785"/>
                    <a:gd name="T66" fmla="*/ 73 w 555"/>
                    <a:gd name="T67" fmla="*/ 157 h 78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4" name="Freeform 19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5" name="Freeform 20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6" name="Freeform 21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90 w 507"/>
                    <a:gd name="T7" fmla="*/ 69 h 381"/>
                    <a:gd name="T8" fmla="*/ 92 w 507"/>
                    <a:gd name="T9" fmla="*/ 68 h 381"/>
                    <a:gd name="T10" fmla="*/ 94 w 507"/>
                    <a:gd name="T11" fmla="*/ 66 h 381"/>
                    <a:gd name="T12" fmla="*/ 96 w 507"/>
                    <a:gd name="T13" fmla="*/ 65 h 381"/>
                    <a:gd name="T14" fmla="*/ 97 w 507"/>
                    <a:gd name="T15" fmla="*/ 63 h 381"/>
                    <a:gd name="T16" fmla="*/ 99 w 507"/>
                    <a:gd name="T17" fmla="*/ 61 h 381"/>
                    <a:gd name="T18" fmla="*/ 100 w 507"/>
                    <a:gd name="T19" fmla="*/ 58 h 381"/>
                    <a:gd name="T20" fmla="*/ 101 w 507"/>
                    <a:gd name="T21" fmla="*/ 55 h 381"/>
                    <a:gd name="T22" fmla="*/ 101 w 507"/>
                    <a:gd name="T23" fmla="*/ 53 h 381"/>
                    <a:gd name="T24" fmla="*/ 102 w 507"/>
                    <a:gd name="T25" fmla="*/ 50 h 381"/>
                    <a:gd name="T26" fmla="*/ 102 w 507"/>
                    <a:gd name="T27" fmla="*/ 46 h 381"/>
                    <a:gd name="T28" fmla="*/ 102 w 507"/>
                    <a:gd name="T29" fmla="*/ 43 h 381"/>
                    <a:gd name="T30" fmla="*/ 102 w 507"/>
                    <a:gd name="T31" fmla="*/ 40 h 381"/>
                    <a:gd name="T32" fmla="*/ 101 w 507"/>
                    <a:gd name="T33" fmla="*/ 36 h 381"/>
                    <a:gd name="T34" fmla="*/ 101 w 507"/>
                    <a:gd name="T35" fmla="*/ 33 h 381"/>
                    <a:gd name="T36" fmla="*/ 100 w 507"/>
                    <a:gd name="T37" fmla="*/ 29 h 381"/>
                    <a:gd name="T38" fmla="*/ 97 w 507"/>
                    <a:gd name="T39" fmla="*/ 22 h 381"/>
                    <a:gd name="T40" fmla="*/ 94 w 507"/>
                    <a:gd name="T41" fmla="*/ 16 h 381"/>
                    <a:gd name="T42" fmla="*/ 91 w 507"/>
                    <a:gd name="T43" fmla="*/ 11 h 381"/>
                    <a:gd name="T44" fmla="*/ 87 w 507"/>
                    <a:gd name="T45" fmla="*/ 6 h 381"/>
                    <a:gd name="T46" fmla="*/ 82 w 507"/>
                    <a:gd name="T47" fmla="*/ 3 h 381"/>
                    <a:gd name="T48" fmla="*/ 77 w 507"/>
                    <a:gd name="T49" fmla="*/ 1 h 381"/>
                    <a:gd name="T50" fmla="*/ 72 w 507"/>
                    <a:gd name="T51" fmla="*/ 0 h 381"/>
                    <a:gd name="T52" fmla="*/ 67 w 507"/>
                    <a:gd name="T53" fmla="*/ 0 h 381"/>
                    <a:gd name="T54" fmla="*/ 0 w 507"/>
                    <a:gd name="T55" fmla="*/ 8 h 381"/>
                    <a:gd name="T56" fmla="*/ 20 w 507"/>
                    <a:gd name="T57" fmla="*/ 77 h 38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8" name="Freeform 22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88 w 507"/>
                    <a:gd name="T7" fmla="*/ 70 h 381"/>
                    <a:gd name="T8" fmla="*/ 90 w 507"/>
                    <a:gd name="T9" fmla="*/ 69 h 381"/>
                    <a:gd name="T10" fmla="*/ 92 w 507"/>
                    <a:gd name="T11" fmla="*/ 68 h 381"/>
                    <a:gd name="T12" fmla="*/ 94 w 507"/>
                    <a:gd name="T13" fmla="*/ 66 h 381"/>
                    <a:gd name="T14" fmla="*/ 96 w 507"/>
                    <a:gd name="T15" fmla="*/ 65 h 381"/>
                    <a:gd name="T16" fmla="*/ 97 w 507"/>
                    <a:gd name="T17" fmla="*/ 63 h 381"/>
                    <a:gd name="T18" fmla="*/ 99 w 507"/>
                    <a:gd name="T19" fmla="*/ 61 h 381"/>
                    <a:gd name="T20" fmla="*/ 100 w 507"/>
                    <a:gd name="T21" fmla="*/ 58 h 381"/>
                    <a:gd name="T22" fmla="*/ 101 w 507"/>
                    <a:gd name="T23" fmla="*/ 55 h 381"/>
                    <a:gd name="T24" fmla="*/ 101 w 507"/>
                    <a:gd name="T25" fmla="*/ 53 h 381"/>
                    <a:gd name="T26" fmla="*/ 102 w 507"/>
                    <a:gd name="T27" fmla="*/ 50 h 381"/>
                    <a:gd name="T28" fmla="*/ 102 w 507"/>
                    <a:gd name="T29" fmla="*/ 46 h 381"/>
                    <a:gd name="T30" fmla="*/ 102 w 507"/>
                    <a:gd name="T31" fmla="*/ 43 h 381"/>
                    <a:gd name="T32" fmla="*/ 102 w 507"/>
                    <a:gd name="T33" fmla="*/ 40 h 381"/>
                    <a:gd name="T34" fmla="*/ 101 w 507"/>
                    <a:gd name="T35" fmla="*/ 36 h 381"/>
                    <a:gd name="T36" fmla="*/ 101 w 507"/>
                    <a:gd name="T37" fmla="*/ 33 h 381"/>
                    <a:gd name="T38" fmla="*/ 100 w 507"/>
                    <a:gd name="T39" fmla="*/ 29 h 381"/>
                    <a:gd name="T40" fmla="*/ 100 w 507"/>
                    <a:gd name="T41" fmla="*/ 29 h 381"/>
                    <a:gd name="T42" fmla="*/ 97 w 507"/>
                    <a:gd name="T43" fmla="*/ 22 h 381"/>
                    <a:gd name="T44" fmla="*/ 94 w 507"/>
                    <a:gd name="T45" fmla="*/ 16 h 381"/>
                    <a:gd name="T46" fmla="*/ 91 w 507"/>
                    <a:gd name="T47" fmla="*/ 11 h 381"/>
                    <a:gd name="T48" fmla="*/ 87 w 507"/>
                    <a:gd name="T49" fmla="*/ 6 h 381"/>
                    <a:gd name="T50" fmla="*/ 82 w 507"/>
                    <a:gd name="T51" fmla="*/ 3 h 381"/>
                    <a:gd name="T52" fmla="*/ 77 w 507"/>
                    <a:gd name="T53" fmla="*/ 1 h 381"/>
                    <a:gd name="T54" fmla="*/ 72 w 507"/>
                    <a:gd name="T55" fmla="*/ 0 h 381"/>
                    <a:gd name="T56" fmla="*/ 67 w 507"/>
                    <a:gd name="T57" fmla="*/ 0 h 381"/>
                    <a:gd name="T58" fmla="*/ 0 w 507"/>
                    <a:gd name="T59" fmla="*/ 8 h 381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0" name="Freeform 23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85 w 1308"/>
                    <a:gd name="T5" fmla="*/ 0 h 973"/>
                    <a:gd name="T6" fmla="*/ 191 w 1308"/>
                    <a:gd name="T7" fmla="*/ 0 h 973"/>
                    <a:gd name="T8" fmla="*/ 197 w 1308"/>
                    <a:gd name="T9" fmla="*/ 1 h 973"/>
                    <a:gd name="T10" fmla="*/ 202 w 1308"/>
                    <a:gd name="T11" fmla="*/ 2 h 973"/>
                    <a:gd name="T12" fmla="*/ 208 w 1308"/>
                    <a:gd name="T13" fmla="*/ 4 h 973"/>
                    <a:gd name="T14" fmla="*/ 214 w 1308"/>
                    <a:gd name="T15" fmla="*/ 7 h 973"/>
                    <a:gd name="T16" fmla="*/ 219 w 1308"/>
                    <a:gd name="T17" fmla="*/ 11 h 973"/>
                    <a:gd name="T18" fmla="*/ 224 w 1308"/>
                    <a:gd name="T19" fmla="*/ 15 h 973"/>
                    <a:gd name="T20" fmla="*/ 229 w 1308"/>
                    <a:gd name="T21" fmla="*/ 20 h 973"/>
                    <a:gd name="T22" fmla="*/ 234 w 1308"/>
                    <a:gd name="T23" fmla="*/ 26 h 973"/>
                    <a:gd name="T24" fmla="*/ 239 w 1308"/>
                    <a:gd name="T25" fmla="*/ 32 h 973"/>
                    <a:gd name="T26" fmla="*/ 243 w 1308"/>
                    <a:gd name="T27" fmla="*/ 38 h 973"/>
                    <a:gd name="T28" fmla="*/ 247 w 1308"/>
                    <a:gd name="T29" fmla="*/ 45 h 973"/>
                    <a:gd name="T30" fmla="*/ 250 w 1308"/>
                    <a:gd name="T31" fmla="*/ 53 h 973"/>
                    <a:gd name="T32" fmla="*/ 254 w 1308"/>
                    <a:gd name="T33" fmla="*/ 61 h 973"/>
                    <a:gd name="T34" fmla="*/ 256 w 1308"/>
                    <a:gd name="T35" fmla="*/ 69 h 973"/>
                    <a:gd name="T36" fmla="*/ 259 w 1308"/>
                    <a:gd name="T37" fmla="*/ 77 h 973"/>
                    <a:gd name="T38" fmla="*/ 260 w 1308"/>
                    <a:gd name="T39" fmla="*/ 86 h 973"/>
                    <a:gd name="T40" fmla="*/ 261 w 1308"/>
                    <a:gd name="T41" fmla="*/ 94 h 973"/>
                    <a:gd name="T42" fmla="*/ 262 w 1308"/>
                    <a:gd name="T43" fmla="*/ 102 h 973"/>
                    <a:gd name="T44" fmla="*/ 262 w 1308"/>
                    <a:gd name="T45" fmla="*/ 109 h 973"/>
                    <a:gd name="T46" fmla="*/ 261 w 1308"/>
                    <a:gd name="T47" fmla="*/ 117 h 973"/>
                    <a:gd name="T48" fmla="*/ 260 w 1308"/>
                    <a:gd name="T49" fmla="*/ 124 h 973"/>
                    <a:gd name="T50" fmla="*/ 259 w 1308"/>
                    <a:gd name="T51" fmla="*/ 130 h 973"/>
                    <a:gd name="T52" fmla="*/ 257 w 1308"/>
                    <a:gd name="T53" fmla="*/ 137 h 973"/>
                    <a:gd name="T54" fmla="*/ 254 w 1308"/>
                    <a:gd name="T55" fmla="*/ 142 h 973"/>
                    <a:gd name="T56" fmla="*/ 251 w 1308"/>
                    <a:gd name="T57" fmla="*/ 148 h 973"/>
                    <a:gd name="T58" fmla="*/ 247 w 1308"/>
                    <a:gd name="T59" fmla="*/ 152 h 973"/>
                    <a:gd name="T60" fmla="*/ 243 w 1308"/>
                    <a:gd name="T61" fmla="*/ 156 h 973"/>
                    <a:gd name="T62" fmla="*/ 238 w 1308"/>
                    <a:gd name="T63" fmla="*/ 160 h 973"/>
                    <a:gd name="T64" fmla="*/ 233 w 1308"/>
                    <a:gd name="T65" fmla="*/ 162 h 973"/>
                    <a:gd name="T66" fmla="*/ 228 w 1308"/>
                    <a:gd name="T67" fmla="*/ 164 h 973"/>
                    <a:gd name="T68" fmla="*/ 40 w 1308"/>
                    <a:gd name="T69" fmla="*/ 194 h 973"/>
                    <a:gd name="T70" fmla="*/ 0 w 1308"/>
                    <a:gd name="T71" fmla="*/ 21 h 97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5" name="Freeform 24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79 w 1308"/>
                    <a:gd name="T5" fmla="*/ 1 h 973"/>
                    <a:gd name="T6" fmla="*/ 185 w 1308"/>
                    <a:gd name="T7" fmla="*/ 0 h 973"/>
                    <a:gd name="T8" fmla="*/ 191 w 1308"/>
                    <a:gd name="T9" fmla="*/ 0 h 973"/>
                    <a:gd name="T10" fmla="*/ 197 w 1308"/>
                    <a:gd name="T11" fmla="*/ 1 h 973"/>
                    <a:gd name="T12" fmla="*/ 202 w 1308"/>
                    <a:gd name="T13" fmla="*/ 2 h 973"/>
                    <a:gd name="T14" fmla="*/ 208 w 1308"/>
                    <a:gd name="T15" fmla="*/ 4 h 973"/>
                    <a:gd name="T16" fmla="*/ 214 w 1308"/>
                    <a:gd name="T17" fmla="*/ 7 h 973"/>
                    <a:gd name="T18" fmla="*/ 219 w 1308"/>
                    <a:gd name="T19" fmla="*/ 11 h 973"/>
                    <a:gd name="T20" fmla="*/ 224 w 1308"/>
                    <a:gd name="T21" fmla="*/ 15 h 973"/>
                    <a:gd name="T22" fmla="*/ 229 w 1308"/>
                    <a:gd name="T23" fmla="*/ 20 h 973"/>
                    <a:gd name="T24" fmla="*/ 234 w 1308"/>
                    <a:gd name="T25" fmla="*/ 26 h 973"/>
                    <a:gd name="T26" fmla="*/ 239 w 1308"/>
                    <a:gd name="T27" fmla="*/ 32 h 973"/>
                    <a:gd name="T28" fmla="*/ 243 w 1308"/>
                    <a:gd name="T29" fmla="*/ 38 h 973"/>
                    <a:gd name="T30" fmla="*/ 247 w 1308"/>
                    <a:gd name="T31" fmla="*/ 45 h 973"/>
                    <a:gd name="T32" fmla="*/ 250 w 1308"/>
                    <a:gd name="T33" fmla="*/ 53 h 973"/>
                    <a:gd name="T34" fmla="*/ 254 w 1308"/>
                    <a:gd name="T35" fmla="*/ 61 h 973"/>
                    <a:gd name="T36" fmla="*/ 256 w 1308"/>
                    <a:gd name="T37" fmla="*/ 69 h 973"/>
                    <a:gd name="T38" fmla="*/ 256 w 1308"/>
                    <a:gd name="T39" fmla="*/ 69 h 973"/>
                    <a:gd name="T40" fmla="*/ 259 w 1308"/>
                    <a:gd name="T41" fmla="*/ 77 h 973"/>
                    <a:gd name="T42" fmla="*/ 260 w 1308"/>
                    <a:gd name="T43" fmla="*/ 86 h 973"/>
                    <a:gd name="T44" fmla="*/ 261 w 1308"/>
                    <a:gd name="T45" fmla="*/ 94 h 973"/>
                    <a:gd name="T46" fmla="*/ 262 w 1308"/>
                    <a:gd name="T47" fmla="*/ 102 h 973"/>
                    <a:gd name="T48" fmla="*/ 262 w 1308"/>
                    <a:gd name="T49" fmla="*/ 109 h 973"/>
                    <a:gd name="T50" fmla="*/ 261 w 1308"/>
                    <a:gd name="T51" fmla="*/ 117 h 973"/>
                    <a:gd name="T52" fmla="*/ 260 w 1308"/>
                    <a:gd name="T53" fmla="*/ 124 h 973"/>
                    <a:gd name="T54" fmla="*/ 259 w 1308"/>
                    <a:gd name="T55" fmla="*/ 130 h 973"/>
                    <a:gd name="T56" fmla="*/ 257 w 1308"/>
                    <a:gd name="T57" fmla="*/ 137 h 973"/>
                    <a:gd name="T58" fmla="*/ 254 w 1308"/>
                    <a:gd name="T59" fmla="*/ 142 h 973"/>
                    <a:gd name="T60" fmla="*/ 251 w 1308"/>
                    <a:gd name="T61" fmla="*/ 148 h 973"/>
                    <a:gd name="T62" fmla="*/ 247 w 1308"/>
                    <a:gd name="T63" fmla="*/ 152 h 973"/>
                    <a:gd name="T64" fmla="*/ 243 w 1308"/>
                    <a:gd name="T65" fmla="*/ 156 h 973"/>
                    <a:gd name="T66" fmla="*/ 238 w 1308"/>
                    <a:gd name="T67" fmla="*/ 160 h 973"/>
                    <a:gd name="T68" fmla="*/ 233 w 1308"/>
                    <a:gd name="T69" fmla="*/ 162 h 973"/>
                    <a:gd name="T70" fmla="*/ 228 w 1308"/>
                    <a:gd name="T71" fmla="*/ 164 h 973"/>
                    <a:gd name="T72" fmla="*/ 40 w 1308"/>
                    <a:gd name="T73" fmla="*/ 194 h 97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8" name="Freeform 25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93 w 616"/>
                    <a:gd name="T1" fmla="*/ 171 h 871"/>
                    <a:gd name="T2" fmla="*/ 103 w 616"/>
                    <a:gd name="T3" fmla="*/ 165 h 871"/>
                    <a:gd name="T4" fmla="*/ 111 w 616"/>
                    <a:gd name="T5" fmla="*/ 156 h 871"/>
                    <a:gd name="T6" fmla="*/ 117 w 616"/>
                    <a:gd name="T7" fmla="*/ 144 h 871"/>
                    <a:gd name="T8" fmla="*/ 121 w 616"/>
                    <a:gd name="T9" fmla="*/ 130 h 871"/>
                    <a:gd name="T10" fmla="*/ 123 w 616"/>
                    <a:gd name="T11" fmla="*/ 115 h 871"/>
                    <a:gd name="T12" fmla="*/ 123 w 616"/>
                    <a:gd name="T13" fmla="*/ 99 h 871"/>
                    <a:gd name="T14" fmla="*/ 120 w 616"/>
                    <a:gd name="T15" fmla="*/ 82 h 871"/>
                    <a:gd name="T16" fmla="*/ 114 w 616"/>
                    <a:gd name="T17" fmla="*/ 64 h 871"/>
                    <a:gd name="T18" fmla="*/ 107 w 616"/>
                    <a:gd name="T19" fmla="*/ 48 h 871"/>
                    <a:gd name="T20" fmla="*/ 99 w 616"/>
                    <a:gd name="T21" fmla="*/ 34 h 871"/>
                    <a:gd name="T22" fmla="*/ 89 w 616"/>
                    <a:gd name="T23" fmla="*/ 21 h 871"/>
                    <a:gd name="T24" fmla="*/ 78 w 616"/>
                    <a:gd name="T25" fmla="*/ 12 h 871"/>
                    <a:gd name="T26" fmla="*/ 67 w 616"/>
                    <a:gd name="T27" fmla="*/ 5 h 871"/>
                    <a:gd name="T28" fmla="*/ 55 w 616"/>
                    <a:gd name="T29" fmla="*/ 1 h 871"/>
                    <a:gd name="T30" fmla="*/ 42 w 616"/>
                    <a:gd name="T31" fmla="*/ 0 h 871"/>
                    <a:gd name="T32" fmla="*/ 30 w 616"/>
                    <a:gd name="T33" fmla="*/ 3 h 871"/>
                    <a:gd name="T34" fmla="*/ 20 w 616"/>
                    <a:gd name="T35" fmla="*/ 9 h 871"/>
                    <a:gd name="T36" fmla="*/ 12 w 616"/>
                    <a:gd name="T37" fmla="*/ 18 h 871"/>
                    <a:gd name="T38" fmla="*/ 6 w 616"/>
                    <a:gd name="T39" fmla="*/ 30 h 871"/>
                    <a:gd name="T40" fmla="*/ 2 w 616"/>
                    <a:gd name="T41" fmla="*/ 43 h 871"/>
                    <a:gd name="T42" fmla="*/ 0 w 616"/>
                    <a:gd name="T43" fmla="*/ 59 h 871"/>
                    <a:gd name="T44" fmla="*/ 1 w 616"/>
                    <a:gd name="T45" fmla="*/ 75 h 871"/>
                    <a:gd name="T46" fmla="*/ 4 w 616"/>
                    <a:gd name="T47" fmla="*/ 92 h 871"/>
                    <a:gd name="T48" fmla="*/ 9 w 616"/>
                    <a:gd name="T49" fmla="*/ 110 h 871"/>
                    <a:gd name="T50" fmla="*/ 16 w 616"/>
                    <a:gd name="T51" fmla="*/ 126 h 871"/>
                    <a:gd name="T52" fmla="*/ 24 w 616"/>
                    <a:gd name="T53" fmla="*/ 141 h 871"/>
                    <a:gd name="T54" fmla="*/ 34 w 616"/>
                    <a:gd name="T55" fmla="*/ 153 h 871"/>
                    <a:gd name="T56" fmla="*/ 45 w 616"/>
                    <a:gd name="T57" fmla="*/ 162 h 871"/>
                    <a:gd name="T58" fmla="*/ 57 w 616"/>
                    <a:gd name="T59" fmla="*/ 169 h 871"/>
                    <a:gd name="T60" fmla="*/ 68 w 616"/>
                    <a:gd name="T61" fmla="*/ 173 h 871"/>
                    <a:gd name="T62" fmla="*/ 81 w 616"/>
                    <a:gd name="T63" fmla="*/ 174 h 87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9" name="Freeform 26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87 w 616"/>
                    <a:gd name="T1" fmla="*/ 173 h 871"/>
                    <a:gd name="T2" fmla="*/ 98 w 616"/>
                    <a:gd name="T3" fmla="*/ 168 h 871"/>
                    <a:gd name="T4" fmla="*/ 107 w 616"/>
                    <a:gd name="T5" fmla="*/ 160 h 871"/>
                    <a:gd name="T6" fmla="*/ 115 w 616"/>
                    <a:gd name="T7" fmla="*/ 150 h 871"/>
                    <a:gd name="T8" fmla="*/ 120 w 616"/>
                    <a:gd name="T9" fmla="*/ 137 h 871"/>
                    <a:gd name="T10" fmla="*/ 122 w 616"/>
                    <a:gd name="T11" fmla="*/ 123 h 871"/>
                    <a:gd name="T12" fmla="*/ 123 w 616"/>
                    <a:gd name="T13" fmla="*/ 107 h 871"/>
                    <a:gd name="T14" fmla="*/ 121 w 616"/>
                    <a:gd name="T15" fmla="*/ 90 h 871"/>
                    <a:gd name="T16" fmla="*/ 117 w 616"/>
                    <a:gd name="T17" fmla="*/ 73 h 871"/>
                    <a:gd name="T18" fmla="*/ 114 w 616"/>
                    <a:gd name="T19" fmla="*/ 64 h 871"/>
                    <a:gd name="T20" fmla="*/ 107 w 616"/>
                    <a:gd name="T21" fmla="*/ 48 h 871"/>
                    <a:gd name="T22" fmla="*/ 99 w 616"/>
                    <a:gd name="T23" fmla="*/ 34 h 871"/>
                    <a:gd name="T24" fmla="*/ 89 w 616"/>
                    <a:gd name="T25" fmla="*/ 21 h 871"/>
                    <a:gd name="T26" fmla="*/ 78 w 616"/>
                    <a:gd name="T27" fmla="*/ 12 h 871"/>
                    <a:gd name="T28" fmla="*/ 67 w 616"/>
                    <a:gd name="T29" fmla="*/ 5 h 871"/>
                    <a:gd name="T30" fmla="*/ 55 w 616"/>
                    <a:gd name="T31" fmla="*/ 1 h 871"/>
                    <a:gd name="T32" fmla="*/ 42 w 616"/>
                    <a:gd name="T33" fmla="*/ 0 h 871"/>
                    <a:gd name="T34" fmla="*/ 36 w 616"/>
                    <a:gd name="T35" fmla="*/ 1 h 871"/>
                    <a:gd name="T36" fmla="*/ 25 w 616"/>
                    <a:gd name="T37" fmla="*/ 6 h 871"/>
                    <a:gd name="T38" fmla="*/ 15 w 616"/>
                    <a:gd name="T39" fmla="*/ 13 h 871"/>
                    <a:gd name="T40" fmla="*/ 8 w 616"/>
                    <a:gd name="T41" fmla="*/ 24 h 871"/>
                    <a:gd name="T42" fmla="*/ 3 w 616"/>
                    <a:gd name="T43" fmla="*/ 36 h 871"/>
                    <a:gd name="T44" fmla="*/ 1 w 616"/>
                    <a:gd name="T45" fmla="*/ 51 h 871"/>
                    <a:gd name="T46" fmla="*/ 0 w 616"/>
                    <a:gd name="T47" fmla="*/ 67 h 871"/>
                    <a:gd name="T48" fmla="*/ 2 w 616"/>
                    <a:gd name="T49" fmla="*/ 84 h 871"/>
                    <a:gd name="T50" fmla="*/ 6 w 616"/>
                    <a:gd name="T51" fmla="*/ 101 h 871"/>
                    <a:gd name="T52" fmla="*/ 9 w 616"/>
                    <a:gd name="T53" fmla="*/ 110 h 871"/>
                    <a:gd name="T54" fmla="*/ 16 w 616"/>
                    <a:gd name="T55" fmla="*/ 126 h 871"/>
                    <a:gd name="T56" fmla="*/ 24 w 616"/>
                    <a:gd name="T57" fmla="*/ 141 h 871"/>
                    <a:gd name="T58" fmla="*/ 34 w 616"/>
                    <a:gd name="T59" fmla="*/ 153 h 871"/>
                    <a:gd name="T60" fmla="*/ 45 w 616"/>
                    <a:gd name="T61" fmla="*/ 162 h 871"/>
                    <a:gd name="T62" fmla="*/ 57 w 616"/>
                    <a:gd name="T63" fmla="*/ 169 h 871"/>
                    <a:gd name="T64" fmla="*/ 68 w 616"/>
                    <a:gd name="T65" fmla="*/ 173 h 871"/>
                    <a:gd name="T66" fmla="*/ 81 w 616"/>
                    <a:gd name="T67" fmla="*/ 174 h 87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0" name="Freeform 27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4 w 675"/>
                    <a:gd name="T7" fmla="*/ 0 h 305"/>
                    <a:gd name="T8" fmla="*/ 117 w 675"/>
                    <a:gd name="T9" fmla="*/ 0 h 305"/>
                    <a:gd name="T10" fmla="*/ 121 w 675"/>
                    <a:gd name="T11" fmla="*/ 2 h 305"/>
                    <a:gd name="T12" fmla="*/ 124 w 675"/>
                    <a:gd name="T13" fmla="*/ 4 h 305"/>
                    <a:gd name="T14" fmla="*/ 127 w 675"/>
                    <a:gd name="T15" fmla="*/ 7 h 305"/>
                    <a:gd name="T16" fmla="*/ 129 w 675"/>
                    <a:gd name="T17" fmla="*/ 11 h 305"/>
                    <a:gd name="T18" fmla="*/ 132 w 675"/>
                    <a:gd name="T19" fmla="*/ 15 h 305"/>
                    <a:gd name="T20" fmla="*/ 133 w 675"/>
                    <a:gd name="T21" fmla="*/ 20 h 305"/>
                    <a:gd name="T22" fmla="*/ 135 w 675"/>
                    <a:gd name="T23" fmla="*/ 25 h 305"/>
                    <a:gd name="T24" fmla="*/ 135 w 675"/>
                    <a:gd name="T25" fmla="*/ 30 h 305"/>
                    <a:gd name="T26" fmla="*/ 135 w 675"/>
                    <a:gd name="T27" fmla="*/ 34 h 305"/>
                    <a:gd name="T28" fmla="*/ 134 w 675"/>
                    <a:gd name="T29" fmla="*/ 38 h 305"/>
                    <a:gd name="T30" fmla="*/ 133 w 675"/>
                    <a:gd name="T31" fmla="*/ 42 h 305"/>
                    <a:gd name="T32" fmla="*/ 131 w 675"/>
                    <a:gd name="T33" fmla="*/ 45 h 305"/>
                    <a:gd name="T34" fmla="*/ 128 w 675"/>
                    <a:gd name="T35" fmla="*/ 47 h 305"/>
                    <a:gd name="T36" fmla="*/ 125 w 675"/>
                    <a:gd name="T37" fmla="*/ 48 h 305"/>
                    <a:gd name="T38" fmla="*/ 8 w 675"/>
                    <a:gd name="T39" fmla="*/ 61 h 305"/>
                    <a:gd name="T40" fmla="*/ 0 w 675"/>
                    <a:gd name="T41" fmla="*/ 13 h 30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3" name="Freeform 28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1 w 675"/>
                    <a:gd name="T7" fmla="*/ 0 h 305"/>
                    <a:gd name="T8" fmla="*/ 114 w 675"/>
                    <a:gd name="T9" fmla="*/ 0 h 305"/>
                    <a:gd name="T10" fmla="*/ 117 w 675"/>
                    <a:gd name="T11" fmla="*/ 0 h 305"/>
                    <a:gd name="T12" fmla="*/ 121 w 675"/>
                    <a:gd name="T13" fmla="*/ 2 h 305"/>
                    <a:gd name="T14" fmla="*/ 124 w 675"/>
                    <a:gd name="T15" fmla="*/ 4 h 305"/>
                    <a:gd name="T16" fmla="*/ 127 w 675"/>
                    <a:gd name="T17" fmla="*/ 7 h 305"/>
                    <a:gd name="T18" fmla="*/ 129 w 675"/>
                    <a:gd name="T19" fmla="*/ 11 h 305"/>
                    <a:gd name="T20" fmla="*/ 132 w 675"/>
                    <a:gd name="T21" fmla="*/ 15 h 305"/>
                    <a:gd name="T22" fmla="*/ 133 w 675"/>
                    <a:gd name="T23" fmla="*/ 20 h 305"/>
                    <a:gd name="T24" fmla="*/ 133 w 675"/>
                    <a:gd name="T25" fmla="*/ 20 h 305"/>
                    <a:gd name="T26" fmla="*/ 135 w 675"/>
                    <a:gd name="T27" fmla="*/ 25 h 305"/>
                    <a:gd name="T28" fmla="*/ 135 w 675"/>
                    <a:gd name="T29" fmla="*/ 30 h 305"/>
                    <a:gd name="T30" fmla="*/ 135 w 675"/>
                    <a:gd name="T31" fmla="*/ 34 h 305"/>
                    <a:gd name="T32" fmla="*/ 134 w 675"/>
                    <a:gd name="T33" fmla="*/ 38 h 305"/>
                    <a:gd name="T34" fmla="*/ 133 w 675"/>
                    <a:gd name="T35" fmla="*/ 42 h 305"/>
                    <a:gd name="T36" fmla="*/ 131 w 675"/>
                    <a:gd name="T37" fmla="*/ 45 h 305"/>
                    <a:gd name="T38" fmla="*/ 128 w 675"/>
                    <a:gd name="T39" fmla="*/ 47 h 305"/>
                    <a:gd name="T40" fmla="*/ 125 w 675"/>
                    <a:gd name="T41" fmla="*/ 48 h 305"/>
                    <a:gd name="T42" fmla="*/ 8 w 675"/>
                    <a:gd name="T43" fmla="*/ 61 h 30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4" name="Freeform 29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53 w 4846"/>
                    <a:gd name="T11" fmla="*/ 69 h 4343"/>
                    <a:gd name="T12" fmla="*/ 937 w 4846"/>
                    <a:gd name="T13" fmla="*/ 71 h 4343"/>
                    <a:gd name="T14" fmla="*/ 919 w 4846"/>
                    <a:gd name="T15" fmla="*/ 74 h 4343"/>
                    <a:gd name="T16" fmla="*/ 899 w 4846"/>
                    <a:gd name="T17" fmla="*/ 78 h 4343"/>
                    <a:gd name="T18" fmla="*/ 878 w 4846"/>
                    <a:gd name="T19" fmla="*/ 83 h 4343"/>
                    <a:gd name="T20" fmla="*/ 855 w 4846"/>
                    <a:gd name="T21" fmla="*/ 90 h 4343"/>
                    <a:gd name="T22" fmla="*/ 832 w 4846"/>
                    <a:gd name="T23" fmla="*/ 98 h 4343"/>
                    <a:gd name="T24" fmla="*/ 808 w 4846"/>
                    <a:gd name="T25" fmla="*/ 108 h 4343"/>
                    <a:gd name="T26" fmla="*/ 783 w 4846"/>
                    <a:gd name="T27" fmla="*/ 121 h 4343"/>
                    <a:gd name="T28" fmla="*/ 759 w 4846"/>
                    <a:gd name="T29" fmla="*/ 136 h 4343"/>
                    <a:gd name="T30" fmla="*/ 736 w 4846"/>
                    <a:gd name="T31" fmla="*/ 154 h 4343"/>
                    <a:gd name="T32" fmla="*/ 712 w 4846"/>
                    <a:gd name="T33" fmla="*/ 175 h 4343"/>
                    <a:gd name="T34" fmla="*/ 690 w 4846"/>
                    <a:gd name="T35" fmla="*/ 200 h 4343"/>
                    <a:gd name="T36" fmla="*/ 669 w 4846"/>
                    <a:gd name="T37" fmla="*/ 228 h 4343"/>
                    <a:gd name="T38" fmla="*/ 650 w 4846"/>
                    <a:gd name="T39" fmla="*/ 260 h 4343"/>
                    <a:gd name="T40" fmla="*/ 633 w 4846"/>
                    <a:gd name="T41" fmla="*/ 296 h 4343"/>
                    <a:gd name="T42" fmla="*/ 623 w 4846"/>
                    <a:gd name="T43" fmla="*/ 315 h 4343"/>
                    <a:gd name="T44" fmla="*/ 613 w 4846"/>
                    <a:gd name="T45" fmla="*/ 334 h 4343"/>
                    <a:gd name="T46" fmla="*/ 603 w 4846"/>
                    <a:gd name="T47" fmla="*/ 353 h 4343"/>
                    <a:gd name="T48" fmla="*/ 592 w 4846"/>
                    <a:gd name="T49" fmla="*/ 373 h 4343"/>
                    <a:gd name="T50" fmla="*/ 581 w 4846"/>
                    <a:gd name="T51" fmla="*/ 392 h 4343"/>
                    <a:gd name="T52" fmla="*/ 571 w 4846"/>
                    <a:gd name="T53" fmla="*/ 411 h 4343"/>
                    <a:gd name="T54" fmla="*/ 560 w 4846"/>
                    <a:gd name="T55" fmla="*/ 429 h 4343"/>
                    <a:gd name="T56" fmla="*/ 550 w 4846"/>
                    <a:gd name="T57" fmla="*/ 446 h 4343"/>
                    <a:gd name="T58" fmla="*/ 540 w 4846"/>
                    <a:gd name="T59" fmla="*/ 462 h 4343"/>
                    <a:gd name="T60" fmla="*/ 532 w 4846"/>
                    <a:gd name="T61" fmla="*/ 477 h 4343"/>
                    <a:gd name="T62" fmla="*/ 524 w 4846"/>
                    <a:gd name="T63" fmla="*/ 490 h 4343"/>
                    <a:gd name="T64" fmla="*/ 517 w 4846"/>
                    <a:gd name="T65" fmla="*/ 501 h 4343"/>
                    <a:gd name="T66" fmla="*/ 511 w 4846"/>
                    <a:gd name="T67" fmla="*/ 510 h 4343"/>
                    <a:gd name="T68" fmla="*/ 507 w 4846"/>
                    <a:gd name="T69" fmla="*/ 517 h 4343"/>
                    <a:gd name="T70" fmla="*/ 504 w 4846"/>
                    <a:gd name="T71" fmla="*/ 521 h 4343"/>
                    <a:gd name="T72" fmla="*/ 503 w 4846"/>
                    <a:gd name="T73" fmla="*/ 523 h 4343"/>
                    <a:gd name="T74" fmla="*/ 310 w 4846"/>
                    <a:gd name="T75" fmla="*/ 869 h 4343"/>
                    <a:gd name="T76" fmla="*/ 72 w 4846"/>
                    <a:gd name="T77" fmla="*/ 787 h 4343"/>
                    <a:gd name="T78" fmla="*/ 10 w 4846"/>
                    <a:gd name="T79" fmla="*/ 648 h 434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5" name="Freeform 30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60 w 4846"/>
                    <a:gd name="T11" fmla="*/ 68 h 4343"/>
                    <a:gd name="T12" fmla="*/ 946 w 4846"/>
                    <a:gd name="T13" fmla="*/ 70 h 4343"/>
                    <a:gd name="T14" fmla="*/ 928 w 4846"/>
                    <a:gd name="T15" fmla="*/ 73 h 4343"/>
                    <a:gd name="T16" fmla="*/ 909 w 4846"/>
                    <a:gd name="T17" fmla="*/ 76 h 4343"/>
                    <a:gd name="T18" fmla="*/ 889 w 4846"/>
                    <a:gd name="T19" fmla="*/ 81 h 4343"/>
                    <a:gd name="T20" fmla="*/ 866 w 4846"/>
                    <a:gd name="T21" fmla="*/ 86 h 4343"/>
                    <a:gd name="T22" fmla="*/ 844 w 4846"/>
                    <a:gd name="T23" fmla="*/ 94 h 4343"/>
                    <a:gd name="T24" fmla="*/ 820 w 4846"/>
                    <a:gd name="T25" fmla="*/ 103 h 4343"/>
                    <a:gd name="T26" fmla="*/ 796 w 4846"/>
                    <a:gd name="T27" fmla="*/ 114 h 4343"/>
                    <a:gd name="T28" fmla="*/ 771 w 4846"/>
                    <a:gd name="T29" fmla="*/ 128 h 4343"/>
                    <a:gd name="T30" fmla="*/ 747 w 4846"/>
                    <a:gd name="T31" fmla="*/ 145 h 4343"/>
                    <a:gd name="T32" fmla="*/ 724 w 4846"/>
                    <a:gd name="T33" fmla="*/ 164 h 4343"/>
                    <a:gd name="T34" fmla="*/ 701 w 4846"/>
                    <a:gd name="T35" fmla="*/ 187 h 4343"/>
                    <a:gd name="T36" fmla="*/ 679 w 4846"/>
                    <a:gd name="T37" fmla="*/ 213 h 4343"/>
                    <a:gd name="T38" fmla="*/ 660 w 4846"/>
                    <a:gd name="T39" fmla="*/ 244 h 4343"/>
                    <a:gd name="T40" fmla="*/ 641 w 4846"/>
                    <a:gd name="T41" fmla="*/ 278 h 4343"/>
                    <a:gd name="T42" fmla="*/ 633 w 4846"/>
                    <a:gd name="T43" fmla="*/ 296 h 4343"/>
                    <a:gd name="T44" fmla="*/ 623 w 4846"/>
                    <a:gd name="T45" fmla="*/ 315 h 4343"/>
                    <a:gd name="T46" fmla="*/ 613 w 4846"/>
                    <a:gd name="T47" fmla="*/ 334 h 4343"/>
                    <a:gd name="T48" fmla="*/ 603 w 4846"/>
                    <a:gd name="T49" fmla="*/ 353 h 4343"/>
                    <a:gd name="T50" fmla="*/ 592 w 4846"/>
                    <a:gd name="T51" fmla="*/ 373 h 4343"/>
                    <a:gd name="T52" fmla="*/ 581 w 4846"/>
                    <a:gd name="T53" fmla="*/ 392 h 4343"/>
                    <a:gd name="T54" fmla="*/ 571 w 4846"/>
                    <a:gd name="T55" fmla="*/ 411 h 4343"/>
                    <a:gd name="T56" fmla="*/ 560 w 4846"/>
                    <a:gd name="T57" fmla="*/ 429 h 4343"/>
                    <a:gd name="T58" fmla="*/ 550 w 4846"/>
                    <a:gd name="T59" fmla="*/ 446 h 4343"/>
                    <a:gd name="T60" fmla="*/ 540 w 4846"/>
                    <a:gd name="T61" fmla="*/ 462 h 4343"/>
                    <a:gd name="T62" fmla="*/ 532 w 4846"/>
                    <a:gd name="T63" fmla="*/ 477 h 4343"/>
                    <a:gd name="T64" fmla="*/ 524 w 4846"/>
                    <a:gd name="T65" fmla="*/ 490 h 4343"/>
                    <a:gd name="T66" fmla="*/ 517 w 4846"/>
                    <a:gd name="T67" fmla="*/ 501 h 4343"/>
                    <a:gd name="T68" fmla="*/ 511 w 4846"/>
                    <a:gd name="T69" fmla="*/ 510 h 4343"/>
                    <a:gd name="T70" fmla="*/ 507 w 4846"/>
                    <a:gd name="T71" fmla="*/ 517 h 4343"/>
                    <a:gd name="T72" fmla="*/ 504 w 4846"/>
                    <a:gd name="T73" fmla="*/ 521 h 4343"/>
                    <a:gd name="T74" fmla="*/ 503 w 4846"/>
                    <a:gd name="T75" fmla="*/ 523 h 4343"/>
                    <a:gd name="T76" fmla="*/ 310 w 4846"/>
                    <a:gd name="T77" fmla="*/ 869 h 4343"/>
                    <a:gd name="T78" fmla="*/ 72 w 4846"/>
                    <a:gd name="T79" fmla="*/ 787 h 4343"/>
                    <a:gd name="T80" fmla="*/ 10 w 4846"/>
                    <a:gd name="T81" fmla="*/ 648 h 434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6" name="Freeform 31"/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>
                    <a:gd name="T0" fmla="*/ 980 w 7527"/>
                    <a:gd name="T1" fmla="*/ 66 h 4689"/>
                    <a:gd name="T2" fmla="*/ 797 w 7527"/>
                    <a:gd name="T3" fmla="*/ 146 h 4689"/>
                    <a:gd name="T4" fmla="*/ 626 w 7527"/>
                    <a:gd name="T5" fmla="*/ 302 h 4689"/>
                    <a:gd name="T6" fmla="*/ 483 w 7527"/>
                    <a:gd name="T7" fmla="*/ 455 h 4689"/>
                    <a:gd name="T8" fmla="*/ 363 w 7527"/>
                    <a:gd name="T9" fmla="*/ 577 h 4689"/>
                    <a:gd name="T10" fmla="*/ 290 w 7527"/>
                    <a:gd name="T11" fmla="*/ 640 h 4689"/>
                    <a:gd name="T12" fmla="*/ 202 w 7527"/>
                    <a:gd name="T13" fmla="*/ 654 h 4689"/>
                    <a:gd name="T14" fmla="*/ 90 w 7527"/>
                    <a:gd name="T15" fmla="*/ 655 h 4689"/>
                    <a:gd name="T16" fmla="*/ 36 w 7527"/>
                    <a:gd name="T17" fmla="*/ 654 h 4689"/>
                    <a:gd name="T18" fmla="*/ 94 w 7527"/>
                    <a:gd name="T19" fmla="*/ 682 h 4689"/>
                    <a:gd name="T20" fmla="*/ 211 w 7527"/>
                    <a:gd name="T21" fmla="*/ 677 h 4689"/>
                    <a:gd name="T22" fmla="*/ 295 w 7527"/>
                    <a:gd name="T23" fmla="*/ 656 h 4689"/>
                    <a:gd name="T24" fmla="*/ 389 w 7527"/>
                    <a:gd name="T25" fmla="*/ 560 h 4689"/>
                    <a:gd name="T26" fmla="*/ 450 w 7527"/>
                    <a:gd name="T27" fmla="*/ 496 h 4689"/>
                    <a:gd name="T28" fmla="*/ 540 w 7527"/>
                    <a:gd name="T29" fmla="*/ 408 h 4689"/>
                    <a:gd name="T30" fmla="*/ 609 w 7527"/>
                    <a:gd name="T31" fmla="*/ 340 h 4689"/>
                    <a:gd name="T32" fmla="*/ 578 w 7527"/>
                    <a:gd name="T33" fmla="*/ 384 h 4689"/>
                    <a:gd name="T34" fmla="*/ 510 w 7527"/>
                    <a:gd name="T35" fmla="*/ 467 h 4689"/>
                    <a:gd name="T36" fmla="*/ 460 w 7527"/>
                    <a:gd name="T37" fmla="*/ 526 h 4689"/>
                    <a:gd name="T38" fmla="*/ 379 w 7527"/>
                    <a:gd name="T39" fmla="*/ 610 h 4689"/>
                    <a:gd name="T40" fmla="*/ 276 w 7527"/>
                    <a:gd name="T41" fmla="*/ 680 h 4689"/>
                    <a:gd name="T42" fmla="*/ 145 w 7527"/>
                    <a:gd name="T43" fmla="*/ 722 h 4689"/>
                    <a:gd name="T44" fmla="*/ 28 w 7527"/>
                    <a:gd name="T45" fmla="*/ 759 h 4689"/>
                    <a:gd name="T46" fmla="*/ 43 w 7527"/>
                    <a:gd name="T47" fmla="*/ 789 h 4689"/>
                    <a:gd name="T48" fmla="*/ 179 w 7527"/>
                    <a:gd name="T49" fmla="*/ 740 h 4689"/>
                    <a:gd name="T50" fmla="*/ 320 w 7527"/>
                    <a:gd name="T51" fmla="*/ 677 h 4689"/>
                    <a:gd name="T52" fmla="*/ 395 w 7527"/>
                    <a:gd name="T53" fmla="*/ 607 h 4689"/>
                    <a:gd name="T54" fmla="*/ 455 w 7527"/>
                    <a:gd name="T55" fmla="*/ 536 h 4689"/>
                    <a:gd name="T56" fmla="*/ 525 w 7527"/>
                    <a:gd name="T57" fmla="*/ 461 h 4689"/>
                    <a:gd name="T58" fmla="*/ 608 w 7527"/>
                    <a:gd name="T59" fmla="*/ 369 h 4689"/>
                    <a:gd name="T60" fmla="*/ 647 w 7527"/>
                    <a:gd name="T61" fmla="*/ 325 h 4689"/>
                    <a:gd name="T62" fmla="*/ 588 w 7527"/>
                    <a:gd name="T63" fmla="*/ 403 h 4689"/>
                    <a:gd name="T64" fmla="*/ 523 w 7527"/>
                    <a:gd name="T65" fmla="*/ 492 h 4689"/>
                    <a:gd name="T66" fmla="*/ 472 w 7527"/>
                    <a:gd name="T67" fmla="*/ 558 h 4689"/>
                    <a:gd name="T68" fmla="*/ 336 w 7527"/>
                    <a:gd name="T69" fmla="*/ 694 h 4689"/>
                    <a:gd name="T70" fmla="*/ 202 w 7527"/>
                    <a:gd name="T71" fmla="*/ 787 h 4689"/>
                    <a:gd name="T72" fmla="*/ 148 w 7527"/>
                    <a:gd name="T73" fmla="*/ 863 h 4689"/>
                    <a:gd name="T74" fmla="*/ 265 w 7527"/>
                    <a:gd name="T75" fmla="*/ 770 h 4689"/>
                    <a:gd name="T76" fmla="*/ 398 w 7527"/>
                    <a:gd name="T77" fmla="*/ 648 h 4689"/>
                    <a:gd name="T78" fmla="*/ 500 w 7527"/>
                    <a:gd name="T79" fmla="*/ 528 h 4689"/>
                    <a:gd name="T80" fmla="*/ 576 w 7527"/>
                    <a:gd name="T81" fmla="*/ 442 h 4689"/>
                    <a:gd name="T82" fmla="*/ 646 w 7527"/>
                    <a:gd name="T83" fmla="*/ 361 h 4689"/>
                    <a:gd name="T84" fmla="*/ 648 w 7527"/>
                    <a:gd name="T85" fmla="*/ 364 h 4689"/>
                    <a:gd name="T86" fmla="*/ 577 w 7527"/>
                    <a:gd name="T87" fmla="*/ 463 h 4689"/>
                    <a:gd name="T88" fmla="*/ 521 w 7527"/>
                    <a:gd name="T89" fmla="*/ 540 h 4689"/>
                    <a:gd name="T90" fmla="*/ 487 w 7527"/>
                    <a:gd name="T91" fmla="*/ 580 h 4689"/>
                    <a:gd name="T92" fmla="*/ 433 w 7527"/>
                    <a:gd name="T93" fmla="*/ 642 h 4689"/>
                    <a:gd name="T94" fmla="*/ 393 w 7527"/>
                    <a:gd name="T95" fmla="*/ 700 h 4689"/>
                    <a:gd name="T96" fmla="*/ 362 w 7527"/>
                    <a:gd name="T97" fmla="*/ 924 h 4689"/>
                    <a:gd name="T98" fmla="*/ 376 w 7527"/>
                    <a:gd name="T99" fmla="*/ 833 h 4689"/>
                    <a:gd name="T100" fmla="*/ 405 w 7527"/>
                    <a:gd name="T101" fmla="*/ 721 h 4689"/>
                    <a:gd name="T102" fmla="*/ 458 w 7527"/>
                    <a:gd name="T103" fmla="*/ 634 h 4689"/>
                    <a:gd name="T104" fmla="*/ 510 w 7527"/>
                    <a:gd name="T105" fmla="*/ 561 h 4689"/>
                    <a:gd name="T106" fmla="*/ 567 w 7527"/>
                    <a:gd name="T107" fmla="*/ 496 h 4689"/>
                    <a:gd name="T108" fmla="*/ 625 w 7527"/>
                    <a:gd name="T109" fmla="*/ 429 h 4689"/>
                    <a:gd name="T110" fmla="*/ 671 w 7527"/>
                    <a:gd name="T111" fmla="*/ 372 h 4689"/>
                    <a:gd name="T112" fmla="*/ 788 w 7527"/>
                    <a:gd name="T113" fmla="*/ 227 h 4689"/>
                    <a:gd name="T114" fmla="*/ 941 w 7527"/>
                    <a:gd name="T115" fmla="*/ 109 h 4689"/>
                    <a:gd name="T116" fmla="*/ 1140 w 7527"/>
                    <a:gd name="T117" fmla="*/ 55 h 4689"/>
                    <a:gd name="T118" fmla="*/ 1220 w 7527"/>
                    <a:gd name="T119" fmla="*/ 45 h 4689"/>
                    <a:gd name="T120" fmla="*/ 1277 w 7527"/>
                    <a:gd name="T121" fmla="*/ 43 h 4689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7" name="Freeform 32"/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>
                    <a:gd name="T0" fmla="*/ 575 w 2877"/>
                    <a:gd name="T1" fmla="*/ 0 h 2470"/>
                    <a:gd name="T2" fmla="*/ 492 w 2877"/>
                    <a:gd name="T3" fmla="*/ 149 h 2470"/>
                    <a:gd name="T4" fmla="*/ 349 w 2877"/>
                    <a:gd name="T5" fmla="*/ 315 h 2470"/>
                    <a:gd name="T6" fmla="*/ 295 w 2877"/>
                    <a:gd name="T7" fmla="*/ 494 h 2470"/>
                    <a:gd name="T8" fmla="*/ 153 w 2877"/>
                    <a:gd name="T9" fmla="*/ 467 h 2470"/>
                    <a:gd name="T10" fmla="*/ 56 w 2877"/>
                    <a:gd name="T11" fmla="*/ 417 h 2470"/>
                    <a:gd name="T12" fmla="*/ 0 w 2877"/>
                    <a:gd name="T13" fmla="*/ 364 h 24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9" name="Freeform 33"/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>
                    <a:gd name="T0" fmla="*/ 0 w 915"/>
                    <a:gd name="T1" fmla="*/ 0 h 650"/>
                    <a:gd name="T2" fmla="*/ 183 w 915"/>
                    <a:gd name="T3" fmla="*/ 41 h 650"/>
                    <a:gd name="T4" fmla="*/ 183 w 915"/>
                    <a:gd name="T5" fmla="*/ 130 h 6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1" name="Freeform 34"/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>
                    <a:gd name="T0" fmla="*/ 0 w 870"/>
                    <a:gd name="T1" fmla="*/ 0 h 758"/>
                    <a:gd name="T2" fmla="*/ 174 w 870"/>
                    <a:gd name="T3" fmla="*/ 46 h 758"/>
                    <a:gd name="T4" fmla="*/ 174 w 870"/>
                    <a:gd name="T5" fmla="*/ 151 h 75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2" name="Line 35"/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4" name="Line 36"/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7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9" name="Freeform 38"/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>
                    <a:gd name="T0" fmla="*/ 393 w 1963"/>
                    <a:gd name="T1" fmla="*/ 61 h 1177"/>
                    <a:gd name="T2" fmla="*/ 324 w 1963"/>
                    <a:gd name="T3" fmla="*/ 1 h 1177"/>
                    <a:gd name="T4" fmla="*/ 324 w 1963"/>
                    <a:gd name="T5" fmla="*/ 1 h 1177"/>
                    <a:gd name="T6" fmla="*/ 320 w 1963"/>
                    <a:gd name="T7" fmla="*/ 0 h 1177"/>
                    <a:gd name="T8" fmla="*/ 315 w 1963"/>
                    <a:gd name="T9" fmla="*/ 0 h 1177"/>
                    <a:gd name="T10" fmla="*/ 309 w 1963"/>
                    <a:gd name="T11" fmla="*/ 0 h 1177"/>
                    <a:gd name="T12" fmla="*/ 302 w 1963"/>
                    <a:gd name="T13" fmla="*/ 1 h 1177"/>
                    <a:gd name="T14" fmla="*/ 295 w 1963"/>
                    <a:gd name="T15" fmla="*/ 2 h 1177"/>
                    <a:gd name="T16" fmla="*/ 288 w 1963"/>
                    <a:gd name="T17" fmla="*/ 3 h 1177"/>
                    <a:gd name="T18" fmla="*/ 279 w 1963"/>
                    <a:gd name="T19" fmla="*/ 4 h 1177"/>
                    <a:gd name="T20" fmla="*/ 271 w 1963"/>
                    <a:gd name="T21" fmla="*/ 6 h 1177"/>
                    <a:gd name="T22" fmla="*/ 262 w 1963"/>
                    <a:gd name="T23" fmla="*/ 8 h 1177"/>
                    <a:gd name="T24" fmla="*/ 252 w 1963"/>
                    <a:gd name="T25" fmla="*/ 10 h 1177"/>
                    <a:gd name="T26" fmla="*/ 242 w 1963"/>
                    <a:gd name="T27" fmla="*/ 13 h 1177"/>
                    <a:gd name="T28" fmla="*/ 232 w 1963"/>
                    <a:gd name="T29" fmla="*/ 16 h 1177"/>
                    <a:gd name="T30" fmla="*/ 222 w 1963"/>
                    <a:gd name="T31" fmla="*/ 19 h 1177"/>
                    <a:gd name="T32" fmla="*/ 211 w 1963"/>
                    <a:gd name="T33" fmla="*/ 22 h 1177"/>
                    <a:gd name="T34" fmla="*/ 200 w 1963"/>
                    <a:gd name="T35" fmla="*/ 26 h 1177"/>
                    <a:gd name="T36" fmla="*/ 188 w 1963"/>
                    <a:gd name="T37" fmla="*/ 30 h 1177"/>
                    <a:gd name="T38" fmla="*/ 177 w 1963"/>
                    <a:gd name="T39" fmla="*/ 35 h 1177"/>
                    <a:gd name="T40" fmla="*/ 165 w 1963"/>
                    <a:gd name="T41" fmla="*/ 39 h 1177"/>
                    <a:gd name="T42" fmla="*/ 153 w 1963"/>
                    <a:gd name="T43" fmla="*/ 44 h 1177"/>
                    <a:gd name="T44" fmla="*/ 141 w 1963"/>
                    <a:gd name="T45" fmla="*/ 50 h 1177"/>
                    <a:gd name="T46" fmla="*/ 129 w 1963"/>
                    <a:gd name="T47" fmla="*/ 55 h 1177"/>
                    <a:gd name="T48" fmla="*/ 117 w 1963"/>
                    <a:gd name="T49" fmla="*/ 61 h 1177"/>
                    <a:gd name="T50" fmla="*/ 105 w 1963"/>
                    <a:gd name="T51" fmla="*/ 67 h 1177"/>
                    <a:gd name="T52" fmla="*/ 93 w 1963"/>
                    <a:gd name="T53" fmla="*/ 74 h 1177"/>
                    <a:gd name="T54" fmla="*/ 81 w 1963"/>
                    <a:gd name="T55" fmla="*/ 80 h 1177"/>
                    <a:gd name="T56" fmla="*/ 68 w 1963"/>
                    <a:gd name="T57" fmla="*/ 87 h 1177"/>
                    <a:gd name="T58" fmla="*/ 56 w 1963"/>
                    <a:gd name="T59" fmla="*/ 95 h 1177"/>
                    <a:gd name="T60" fmla="*/ 45 w 1963"/>
                    <a:gd name="T61" fmla="*/ 102 h 1177"/>
                    <a:gd name="T62" fmla="*/ 33 w 1963"/>
                    <a:gd name="T63" fmla="*/ 110 h 1177"/>
                    <a:gd name="T64" fmla="*/ 22 w 1963"/>
                    <a:gd name="T65" fmla="*/ 118 h 1177"/>
                    <a:gd name="T66" fmla="*/ 11 w 1963"/>
                    <a:gd name="T67" fmla="*/ 127 h 1177"/>
                    <a:gd name="T68" fmla="*/ 0 w 1963"/>
                    <a:gd name="T69" fmla="*/ 135 h 1177"/>
                    <a:gd name="T70" fmla="*/ 0 w 1963"/>
                    <a:gd name="T71" fmla="*/ 185 h 1177"/>
                    <a:gd name="T72" fmla="*/ 128 w 1963"/>
                    <a:gd name="T73" fmla="*/ 235 h 117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0" name="Line 3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4" name="Freeform 40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4 w 1963"/>
                    <a:gd name="T1" fmla="*/ 1 h 1047"/>
                    <a:gd name="T2" fmla="*/ 322 w 1963"/>
                    <a:gd name="T3" fmla="*/ 0 h 1047"/>
                    <a:gd name="T4" fmla="*/ 308 w 1963"/>
                    <a:gd name="T5" fmla="*/ 0 h 1047"/>
                    <a:gd name="T6" fmla="*/ 291 w 1963"/>
                    <a:gd name="T7" fmla="*/ 1 h 1047"/>
                    <a:gd name="T8" fmla="*/ 272 w 1963"/>
                    <a:gd name="T9" fmla="*/ 2 h 1047"/>
                    <a:gd name="T10" fmla="*/ 251 w 1963"/>
                    <a:gd name="T11" fmla="*/ 5 h 1047"/>
                    <a:gd name="T12" fmla="*/ 228 w 1963"/>
                    <a:gd name="T13" fmla="*/ 8 h 1047"/>
                    <a:gd name="T14" fmla="*/ 205 w 1963"/>
                    <a:gd name="T15" fmla="*/ 12 h 1047"/>
                    <a:gd name="T16" fmla="*/ 180 w 1963"/>
                    <a:gd name="T17" fmla="*/ 18 h 1047"/>
                    <a:gd name="T18" fmla="*/ 155 w 1963"/>
                    <a:gd name="T19" fmla="*/ 25 h 1047"/>
                    <a:gd name="T20" fmla="*/ 130 w 1963"/>
                    <a:gd name="T21" fmla="*/ 33 h 1047"/>
                    <a:gd name="T22" fmla="*/ 104 w 1963"/>
                    <a:gd name="T23" fmla="*/ 43 h 1047"/>
                    <a:gd name="T24" fmla="*/ 79 w 1963"/>
                    <a:gd name="T25" fmla="*/ 55 h 1047"/>
                    <a:gd name="T26" fmla="*/ 55 w 1963"/>
                    <a:gd name="T27" fmla="*/ 68 h 1047"/>
                    <a:gd name="T28" fmla="*/ 32 w 1963"/>
                    <a:gd name="T29" fmla="*/ 83 h 1047"/>
                    <a:gd name="T30" fmla="*/ 10 w 1963"/>
                    <a:gd name="T31" fmla="*/ 100 h 1047"/>
                    <a:gd name="T32" fmla="*/ 0 w 1963"/>
                    <a:gd name="T33" fmla="*/ 158 h 1047"/>
                    <a:gd name="T34" fmla="*/ 133 w 1963"/>
                    <a:gd name="T35" fmla="*/ 201 h 1047"/>
                    <a:gd name="T36" fmla="*/ 144 w 1963"/>
                    <a:gd name="T37" fmla="*/ 187 h 1047"/>
                    <a:gd name="T38" fmla="*/ 157 w 1963"/>
                    <a:gd name="T39" fmla="*/ 174 h 1047"/>
                    <a:gd name="T40" fmla="*/ 171 w 1963"/>
                    <a:gd name="T41" fmla="*/ 161 h 1047"/>
                    <a:gd name="T42" fmla="*/ 187 w 1963"/>
                    <a:gd name="T43" fmla="*/ 149 h 1047"/>
                    <a:gd name="T44" fmla="*/ 204 w 1963"/>
                    <a:gd name="T45" fmla="*/ 138 h 1047"/>
                    <a:gd name="T46" fmla="*/ 222 w 1963"/>
                    <a:gd name="T47" fmla="*/ 128 h 1047"/>
                    <a:gd name="T48" fmla="*/ 241 w 1963"/>
                    <a:gd name="T49" fmla="*/ 118 h 1047"/>
                    <a:gd name="T50" fmla="*/ 260 w 1963"/>
                    <a:gd name="T51" fmla="*/ 110 h 1047"/>
                    <a:gd name="T52" fmla="*/ 279 w 1963"/>
                    <a:gd name="T53" fmla="*/ 103 h 1047"/>
                    <a:gd name="T54" fmla="*/ 298 w 1963"/>
                    <a:gd name="T55" fmla="*/ 96 h 1047"/>
                    <a:gd name="T56" fmla="*/ 318 w 1963"/>
                    <a:gd name="T57" fmla="*/ 91 h 1047"/>
                    <a:gd name="T58" fmla="*/ 336 w 1963"/>
                    <a:gd name="T59" fmla="*/ 87 h 1047"/>
                    <a:gd name="T60" fmla="*/ 354 w 1963"/>
                    <a:gd name="T61" fmla="*/ 83 h 1047"/>
                    <a:gd name="T62" fmla="*/ 370 w 1963"/>
                    <a:gd name="T63" fmla="*/ 81 h 1047"/>
                    <a:gd name="T64" fmla="*/ 386 w 1963"/>
                    <a:gd name="T65" fmla="*/ 80 h 1047"/>
                    <a:gd name="T66" fmla="*/ 393 w 1963"/>
                    <a:gd name="T67" fmla="*/ 42 h 104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5" name="Freeform 41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8 w 1963"/>
                    <a:gd name="T1" fmla="*/ 1 h 1047"/>
                    <a:gd name="T2" fmla="*/ 328 w 1963"/>
                    <a:gd name="T3" fmla="*/ 0 h 1047"/>
                    <a:gd name="T4" fmla="*/ 315 w 1963"/>
                    <a:gd name="T5" fmla="*/ 0 h 1047"/>
                    <a:gd name="T6" fmla="*/ 300 w 1963"/>
                    <a:gd name="T7" fmla="*/ 0 h 1047"/>
                    <a:gd name="T8" fmla="*/ 281 w 1963"/>
                    <a:gd name="T9" fmla="*/ 1 h 1047"/>
                    <a:gd name="T10" fmla="*/ 261 w 1963"/>
                    <a:gd name="T11" fmla="*/ 3 h 1047"/>
                    <a:gd name="T12" fmla="*/ 240 w 1963"/>
                    <a:gd name="T13" fmla="*/ 6 h 1047"/>
                    <a:gd name="T14" fmla="*/ 217 w 1963"/>
                    <a:gd name="T15" fmla="*/ 10 h 1047"/>
                    <a:gd name="T16" fmla="*/ 192 w 1963"/>
                    <a:gd name="T17" fmla="*/ 15 h 1047"/>
                    <a:gd name="T18" fmla="*/ 168 w 1963"/>
                    <a:gd name="T19" fmla="*/ 21 h 1047"/>
                    <a:gd name="T20" fmla="*/ 142 w 1963"/>
                    <a:gd name="T21" fmla="*/ 29 h 1047"/>
                    <a:gd name="T22" fmla="*/ 117 w 1963"/>
                    <a:gd name="T23" fmla="*/ 38 h 1047"/>
                    <a:gd name="T24" fmla="*/ 92 w 1963"/>
                    <a:gd name="T25" fmla="*/ 49 h 1047"/>
                    <a:gd name="T26" fmla="*/ 67 w 1963"/>
                    <a:gd name="T27" fmla="*/ 61 h 1047"/>
                    <a:gd name="T28" fmla="*/ 43 w 1963"/>
                    <a:gd name="T29" fmla="*/ 75 h 1047"/>
                    <a:gd name="T30" fmla="*/ 21 w 1963"/>
                    <a:gd name="T31" fmla="*/ 91 h 1047"/>
                    <a:gd name="T32" fmla="*/ 0 w 1963"/>
                    <a:gd name="T33" fmla="*/ 109 h 1047"/>
                    <a:gd name="T34" fmla="*/ 128 w 1963"/>
                    <a:gd name="T35" fmla="*/ 209 h 1047"/>
                    <a:gd name="T36" fmla="*/ 133 w 1963"/>
                    <a:gd name="T37" fmla="*/ 201 h 1047"/>
                    <a:gd name="T38" fmla="*/ 144 w 1963"/>
                    <a:gd name="T39" fmla="*/ 187 h 1047"/>
                    <a:gd name="T40" fmla="*/ 157 w 1963"/>
                    <a:gd name="T41" fmla="*/ 174 h 1047"/>
                    <a:gd name="T42" fmla="*/ 171 w 1963"/>
                    <a:gd name="T43" fmla="*/ 161 h 1047"/>
                    <a:gd name="T44" fmla="*/ 187 w 1963"/>
                    <a:gd name="T45" fmla="*/ 149 h 1047"/>
                    <a:gd name="T46" fmla="*/ 204 w 1963"/>
                    <a:gd name="T47" fmla="*/ 138 h 1047"/>
                    <a:gd name="T48" fmla="*/ 222 w 1963"/>
                    <a:gd name="T49" fmla="*/ 128 h 1047"/>
                    <a:gd name="T50" fmla="*/ 241 w 1963"/>
                    <a:gd name="T51" fmla="*/ 118 h 1047"/>
                    <a:gd name="T52" fmla="*/ 260 w 1963"/>
                    <a:gd name="T53" fmla="*/ 110 h 1047"/>
                    <a:gd name="T54" fmla="*/ 279 w 1963"/>
                    <a:gd name="T55" fmla="*/ 103 h 1047"/>
                    <a:gd name="T56" fmla="*/ 298 w 1963"/>
                    <a:gd name="T57" fmla="*/ 96 h 1047"/>
                    <a:gd name="T58" fmla="*/ 318 w 1963"/>
                    <a:gd name="T59" fmla="*/ 91 h 1047"/>
                    <a:gd name="T60" fmla="*/ 336 w 1963"/>
                    <a:gd name="T61" fmla="*/ 87 h 1047"/>
                    <a:gd name="T62" fmla="*/ 354 w 1963"/>
                    <a:gd name="T63" fmla="*/ 83 h 1047"/>
                    <a:gd name="T64" fmla="*/ 370 w 1963"/>
                    <a:gd name="T65" fmla="*/ 81 h 1047"/>
                    <a:gd name="T66" fmla="*/ 386 w 1963"/>
                    <a:gd name="T67" fmla="*/ 80 h 1047"/>
                    <a:gd name="T68" fmla="*/ 393 w 1963"/>
                    <a:gd name="T69" fmla="*/ 42 h 104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6" name="Freeform 42"/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>
                    <a:gd name="T0" fmla="*/ 263 w 1317"/>
                    <a:gd name="T1" fmla="*/ 0 h 843"/>
                    <a:gd name="T2" fmla="*/ 263 w 1317"/>
                    <a:gd name="T3" fmla="*/ 0 h 843"/>
                    <a:gd name="T4" fmla="*/ 256 w 1317"/>
                    <a:gd name="T5" fmla="*/ 0 h 843"/>
                    <a:gd name="T6" fmla="*/ 248 w 1317"/>
                    <a:gd name="T7" fmla="*/ 0 h 843"/>
                    <a:gd name="T8" fmla="*/ 240 w 1317"/>
                    <a:gd name="T9" fmla="*/ 1 h 843"/>
                    <a:gd name="T10" fmla="*/ 232 w 1317"/>
                    <a:gd name="T11" fmla="*/ 2 h 843"/>
                    <a:gd name="T12" fmla="*/ 224 w 1317"/>
                    <a:gd name="T13" fmla="*/ 4 h 843"/>
                    <a:gd name="T14" fmla="*/ 215 w 1317"/>
                    <a:gd name="T15" fmla="*/ 5 h 843"/>
                    <a:gd name="T16" fmla="*/ 206 w 1317"/>
                    <a:gd name="T17" fmla="*/ 7 h 843"/>
                    <a:gd name="T18" fmla="*/ 197 w 1317"/>
                    <a:gd name="T19" fmla="*/ 9 h 843"/>
                    <a:gd name="T20" fmla="*/ 188 w 1317"/>
                    <a:gd name="T21" fmla="*/ 11 h 843"/>
                    <a:gd name="T22" fmla="*/ 179 w 1317"/>
                    <a:gd name="T23" fmla="*/ 14 h 843"/>
                    <a:gd name="T24" fmla="*/ 169 w 1317"/>
                    <a:gd name="T25" fmla="*/ 17 h 843"/>
                    <a:gd name="T26" fmla="*/ 160 w 1317"/>
                    <a:gd name="T27" fmla="*/ 20 h 843"/>
                    <a:gd name="T28" fmla="*/ 150 w 1317"/>
                    <a:gd name="T29" fmla="*/ 23 h 843"/>
                    <a:gd name="T30" fmla="*/ 140 w 1317"/>
                    <a:gd name="T31" fmla="*/ 27 h 843"/>
                    <a:gd name="T32" fmla="*/ 131 w 1317"/>
                    <a:gd name="T33" fmla="*/ 31 h 843"/>
                    <a:gd name="T34" fmla="*/ 121 w 1317"/>
                    <a:gd name="T35" fmla="*/ 35 h 843"/>
                    <a:gd name="T36" fmla="*/ 112 w 1317"/>
                    <a:gd name="T37" fmla="*/ 39 h 843"/>
                    <a:gd name="T38" fmla="*/ 102 w 1317"/>
                    <a:gd name="T39" fmla="*/ 44 h 843"/>
                    <a:gd name="T40" fmla="*/ 93 w 1317"/>
                    <a:gd name="T41" fmla="*/ 49 h 843"/>
                    <a:gd name="T42" fmla="*/ 84 w 1317"/>
                    <a:gd name="T43" fmla="*/ 54 h 843"/>
                    <a:gd name="T44" fmla="*/ 75 w 1317"/>
                    <a:gd name="T45" fmla="*/ 59 h 843"/>
                    <a:gd name="T46" fmla="*/ 67 w 1317"/>
                    <a:gd name="T47" fmla="*/ 64 h 843"/>
                    <a:gd name="T48" fmla="*/ 58 w 1317"/>
                    <a:gd name="T49" fmla="*/ 70 h 843"/>
                    <a:gd name="T50" fmla="*/ 51 w 1317"/>
                    <a:gd name="T51" fmla="*/ 76 h 843"/>
                    <a:gd name="T52" fmla="*/ 43 w 1317"/>
                    <a:gd name="T53" fmla="*/ 82 h 843"/>
                    <a:gd name="T54" fmla="*/ 35 w 1317"/>
                    <a:gd name="T55" fmla="*/ 88 h 843"/>
                    <a:gd name="T56" fmla="*/ 28 w 1317"/>
                    <a:gd name="T57" fmla="*/ 95 h 843"/>
                    <a:gd name="T58" fmla="*/ 22 w 1317"/>
                    <a:gd name="T59" fmla="*/ 102 h 843"/>
                    <a:gd name="T60" fmla="*/ 16 w 1317"/>
                    <a:gd name="T61" fmla="*/ 109 h 843"/>
                    <a:gd name="T62" fmla="*/ 10 w 1317"/>
                    <a:gd name="T63" fmla="*/ 116 h 843"/>
                    <a:gd name="T64" fmla="*/ 5 w 1317"/>
                    <a:gd name="T65" fmla="*/ 123 h 843"/>
                    <a:gd name="T66" fmla="*/ 0 w 1317"/>
                    <a:gd name="T67" fmla="*/ 131 h 843"/>
                    <a:gd name="T68" fmla="*/ 0 w 1317"/>
                    <a:gd name="T69" fmla="*/ 169 h 843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9" name="Line 4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0" name="Freeform 44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1" name="Freeform 45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2" name="Freeform 46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3" name="Freeform 47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4" name="Freeform 48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5" name="Freeform 49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1" name="Freeform 50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2" name="Freeform 51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3" name="Freeform 52"/>
                <p:cNvSpPr>
                  <a:spLocks noChangeAspect="1" noEditPoints="1"/>
                </p:cNvSpPr>
                <p:nvPr/>
              </p:nvSpPr>
              <p:spPr bwMode="auto">
                <a:xfrm>
                  <a:off x="1916" y="1750"/>
                  <a:ext cx="34" cy="50"/>
                </a:xfrm>
                <a:custGeom>
                  <a:avLst/>
                  <a:gdLst>
                    <a:gd name="T0" fmla="*/ 9 w 169"/>
                    <a:gd name="T1" fmla="*/ 1 h 250"/>
                    <a:gd name="T2" fmla="*/ 10 w 169"/>
                    <a:gd name="T3" fmla="*/ 5 h 250"/>
                    <a:gd name="T4" fmla="*/ 12 w 169"/>
                    <a:gd name="T5" fmla="*/ 3 h 250"/>
                    <a:gd name="T6" fmla="*/ 15 w 169"/>
                    <a:gd name="T7" fmla="*/ 1 h 250"/>
                    <a:gd name="T8" fmla="*/ 18 w 169"/>
                    <a:gd name="T9" fmla="*/ 0 h 250"/>
                    <a:gd name="T10" fmla="*/ 21 w 169"/>
                    <a:gd name="T11" fmla="*/ 0 h 250"/>
                    <a:gd name="T12" fmla="*/ 24 w 169"/>
                    <a:gd name="T13" fmla="*/ 1 h 250"/>
                    <a:gd name="T14" fmla="*/ 27 w 169"/>
                    <a:gd name="T15" fmla="*/ 2 h 250"/>
                    <a:gd name="T16" fmla="*/ 29 w 169"/>
                    <a:gd name="T17" fmla="*/ 4 h 250"/>
                    <a:gd name="T18" fmla="*/ 31 w 169"/>
                    <a:gd name="T19" fmla="*/ 6 h 250"/>
                    <a:gd name="T20" fmla="*/ 32 w 169"/>
                    <a:gd name="T21" fmla="*/ 9 h 250"/>
                    <a:gd name="T22" fmla="*/ 33 w 169"/>
                    <a:gd name="T23" fmla="*/ 13 h 250"/>
                    <a:gd name="T24" fmla="*/ 34 w 169"/>
                    <a:gd name="T25" fmla="*/ 16 h 250"/>
                    <a:gd name="T26" fmla="*/ 34 w 169"/>
                    <a:gd name="T27" fmla="*/ 21 h 250"/>
                    <a:gd name="T28" fmla="*/ 33 w 169"/>
                    <a:gd name="T29" fmla="*/ 25 h 250"/>
                    <a:gd name="T30" fmla="*/ 32 w 169"/>
                    <a:gd name="T31" fmla="*/ 28 h 250"/>
                    <a:gd name="T32" fmla="*/ 31 w 169"/>
                    <a:gd name="T33" fmla="*/ 31 h 250"/>
                    <a:gd name="T34" fmla="*/ 28 w 169"/>
                    <a:gd name="T35" fmla="*/ 34 h 250"/>
                    <a:gd name="T36" fmla="*/ 26 w 169"/>
                    <a:gd name="T37" fmla="*/ 35 h 250"/>
                    <a:gd name="T38" fmla="*/ 23 w 169"/>
                    <a:gd name="T39" fmla="*/ 37 h 250"/>
                    <a:gd name="T40" fmla="*/ 21 w 169"/>
                    <a:gd name="T41" fmla="*/ 37 h 250"/>
                    <a:gd name="T42" fmla="*/ 18 w 169"/>
                    <a:gd name="T43" fmla="*/ 37 h 250"/>
                    <a:gd name="T44" fmla="*/ 15 w 169"/>
                    <a:gd name="T45" fmla="*/ 37 h 250"/>
                    <a:gd name="T46" fmla="*/ 13 w 169"/>
                    <a:gd name="T47" fmla="*/ 36 h 250"/>
                    <a:gd name="T48" fmla="*/ 10 w 169"/>
                    <a:gd name="T49" fmla="*/ 34 h 250"/>
                    <a:gd name="T50" fmla="*/ 9 w 169"/>
                    <a:gd name="T51" fmla="*/ 50 h 250"/>
                    <a:gd name="T52" fmla="*/ 0 w 169"/>
                    <a:gd name="T53" fmla="*/ 1 h 250"/>
                    <a:gd name="T54" fmla="*/ 9 w 169"/>
                    <a:gd name="T55" fmla="*/ 20 h 250"/>
                    <a:gd name="T56" fmla="*/ 9 w 169"/>
                    <a:gd name="T57" fmla="*/ 22 h 250"/>
                    <a:gd name="T58" fmla="*/ 10 w 169"/>
                    <a:gd name="T59" fmla="*/ 24 h 250"/>
                    <a:gd name="T60" fmla="*/ 11 w 169"/>
                    <a:gd name="T61" fmla="*/ 26 h 250"/>
                    <a:gd name="T62" fmla="*/ 13 w 169"/>
                    <a:gd name="T63" fmla="*/ 28 h 250"/>
                    <a:gd name="T64" fmla="*/ 15 w 169"/>
                    <a:gd name="T65" fmla="*/ 30 h 250"/>
                    <a:gd name="T66" fmla="*/ 19 w 169"/>
                    <a:gd name="T67" fmla="*/ 30 h 250"/>
                    <a:gd name="T68" fmla="*/ 21 w 169"/>
                    <a:gd name="T69" fmla="*/ 29 h 250"/>
                    <a:gd name="T70" fmla="*/ 23 w 169"/>
                    <a:gd name="T71" fmla="*/ 27 h 250"/>
                    <a:gd name="T72" fmla="*/ 24 w 169"/>
                    <a:gd name="T73" fmla="*/ 25 h 250"/>
                    <a:gd name="T74" fmla="*/ 25 w 169"/>
                    <a:gd name="T75" fmla="*/ 23 h 250"/>
                    <a:gd name="T76" fmla="*/ 25 w 169"/>
                    <a:gd name="T77" fmla="*/ 20 h 250"/>
                    <a:gd name="T78" fmla="*/ 25 w 169"/>
                    <a:gd name="T79" fmla="*/ 17 h 250"/>
                    <a:gd name="T80" fmla="*/ 25 w 169"/>
                    <a:gd name="T81" fmla="*/ 15 h 250"/>
                    <a:gd name="T82" fmla="*/ 24 w 169"/>
                    <a:gd name="T83" fmla="*/ 13 h 250"/>
                    <a:gd name="T84" fmla="*/ 23 w 169"/>
                    <a:gd name="T85" fmla="*/ 11 h 250"/>
                    <a:gd name="T86" fmla="*/ 21 w 169"/>
                    <a:gd name="T87" fmla="*/ 9 h 250"/>
                    <a:gd name="T88" fmla="*/ 19 w 169"/>
                    <a:gd name="T89" fmla="*/ 7 h 250"/>
                    <a:gd name="T90" fmla="*/ 15 w 169"/>
                    <a:gd name="T91" fmla="*/ 7 h 250"/>
                    <a:gd name="T92" fmla="*/ 13 w 169"/>
                    <a:gd name="T93" fmla="*/ 9 h 250"/>
                    <a:gd name="T94" fmla="*/ 11 w 169"/>
                    <a:gd name="T95" fmla="*/ 11 h 250"/>
                    <a:gd name="T96" fmla="*/ 10 w 169"/>
                    <a:gd name="T97" fmla="*/ 13 h 250"/>
                    <a:gd name="T98" fmla="*/ 9 w 169"/>
                    <a:gd name="T99" fmla="*/ 15 h 250"/>
                    <a:gd name="T100" fmla="*/ 9 w 169"/>
                    <a:gd name="T101" fmla="*/ 17 h 25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9" h="250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0" y="25"/>
                      </a:lnTo>
                      <a:lnTo>
                        <a:pt x="55" y="19"/>
                      </a:lnTo>
                      <a:lnTo>
                        <a:pt x="61" y="14"/>
                      </a:lnTo>
                      <a:lnTo>
                        <a:pt x="67" y="9"/>
                      </a:lnTo>
                      <a:lnTo>
                        <a:pt x="74" y="6"/>
                      </a:lnTo>
                      <a:lnTo>
                        <a:pt x="82" y="2"/>
                      </a:lnTo>
                      <a:lnTo>
                        <a:pt x="89" y="1"/>
                      </a:lnTo>
                      <a:lnTo>
                        <a:pt x="98" y="0"/>
                      </a:lnTo>
                      <a:lnTo>
                        <a:pt x="105" y="0"/>
                      </a:lnTo>
                      <a:lnTo>
                        <a:pt x="112" y="1"/>
                      </a:lnTo>
                      <a:lnTo>
                        <a:pt x="118" y="3"/>
                      </a:lnTo>
                      <a:lnTo>
                        <a:pt x="126" y="6"/>
                      </a:lnTo>
                      <a:lnTo>
                        <a:pt x="132" y="9"/>
                      </a:lnTo>
                      <a:lnTo>
                        <a:pt x="138" y="13"/>
                      </a:lnTo>
                      <a:lnTo>
                        <a:pt x="144" y="18"/>
                      </a:lnTo>
                      <a:lnTo>
                        <a:pt x="148" y="24"/>
                      </a:lnTo>
                      <a:lnTo>
                        <a:pt x="153" y="30"/>
                      </a:lnTo>
                      <a:lnTo>
                        <a:pt x="157" y="37"/>
                      </a:lnTo>
                      <a:lnTo>
                        <a:pt x="160" y="46"/>
                      </a:lnTo>
                      <a:lnTo>
                        <a:pt x="164" y="54"/>
                      </a:lnTo>
                      <a:lnTo>
                        <a:pt x="166" y="63"/>
                      </a:lnTo>
                      <a:lnTo>
                        <a:pt x="168" y="73"/>
                      </a:lnTo>
                      <a:lnTo>
                        <a:pt x="169" y="82"/>
                      </a:lnTo>
                      <a:lnTo>
                        <a:pt x="169" y="93"/>
                      </a:lnTo>
                      <a:lnTo>
                        <a:pt x="169" y="104"/>
                      </a:lnTo>
                      <a:lnTo>
                        <a:pt x="168" y="114"/>
                      </a:lnTo>
                      <a:lnTo>
                        <a:pt x="165" y="124"/>
                      </a:lnTo>
                      <a:lnTo>
                        <a:pt x="164" y="133"/>
                      </a:lnTo>
                      <a:lnTo>
                        <a:pt x="160" y="142"/>
                      </a:lnTo>
                      <a:lnTo>
                        <a:pt x="157" y="149"/>
                      </a:lnTo>
                      <a:lnTo>
                        <a:pt x="152" y="156"/>
                      </a:lnTo>
                      <a:lnTo>
                        <a:pt x="147" y="162"/>
                      </a:lnTo>
                      <a:lnTo>
                        <a:pt x="141" y="168"/>
                      </a:lnTo>
                      <a:lnTo>
                        <a:pt x="135" y="173"/>
                      </a:lnTo>
                      <a:lnTo>
                        <a:pt x="129" y="177"/>
                      </a:lnTo>
                      <a:lnTo>
                        <a:pt x="123" y="181"/>
                      </a:lnTo>
                      <a:lnTo>
                        <a:pt x="116" y="183"/>
                      </a:lnTo>
                      <a:lnTo>
                        <a:pt x="110" y="185"/>
                      </a:lnTo>
                      <a:lnTo>
                        <a:pt x="103" y="187"/>
                      </a:lnTo>
                      <a:lnTo>
                        <a:pt x="96" y="187"/>
                      </a:lnTo>
                      <a:lnTo>
                        <a:pt x="89" y="187"/>
                      </a:lnTo>
                      <a:lnTo>
                        <a:pt x="82" y="185"/>
                      </a:lnTo>
                      <a:lnTo>
                        <a:pt x="76" y="183"/>
                      </a:lnTo>
                      <a:lnTo>
                        <a:pt x="70" y="182"/>
                      </a:lnTo>
                      <a:lnTo>
                        <a:pt x="64" y="178"/>
                      </a:lnTo>
                      <a:lnTo>
                        <a:pt x="58" y="173"/>
                      </a:lnTo>
                      <a:lnTo>
                        <a:pt x="52" y="168"/>
                      </a:lnTo>
                      <a:lnTo>
                        <a:pt x="46" y="161"/>
                      </a:lnTo>
                      <a:lnTo>
                        <a:pt x="46" y="250"/>
                      </a:lnTo>
                      <a:lnTo>
                        <a:pt x="0" y="250"/>
                      </a:lnTo>
                      <a:lnTo>
                        <a:pt x="0" y="5"/>
                      </a:lnTo>
                      <a:close/>
                      <a:moveTo>
                        <a:pt x="46" y="91"/>
                      </a:moveTo>
                      <a:lnTo>
                        <a:pt x="46" y="98"/>
                      </a:lnTo>
                      <a:lnTo>
                        <a:pt x="47" y="104"/>
                      </a:lnTo>
                      <a:lnTo>
                        <a:pt x="47" y="111"/>
                      </a:lnTo>
                      <a:lnTo>
                        <a:pt x="49" y="116"/>
                      </a:lnTo>
                      <a:lnTo>
                        <a:pt x="51" y="122"/>
                      </a:lnTo>
                      <a:lnTo>
                        <a:pt x="52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0" y="147"/>
                      </a:lnTo>
                      <a:lnTo>
                        <a:pt x="77" y="149"/>
                      </a:lnTo>
                      <a:lnTo>
                        <a:pt x="86" y="150"/>
                      </a:lnTo>
                      <a:lnTo>
                        <a:pt x="93" y="149"/>
                      </a:lnTo>
                      <a:lnTo>
                        <a:pt x="100" y="147"/>
                      </a:lnTo>
                      <a:lnTo>
                        <a:pt x="106" y="143"/>
                      </a:lnTo>
                      <a:lnTo>
                        <a:pt x="112" y="137"/>
                      </a:lnTo>
                      <a:lnTo>
                        <a:pt x="115" y="133"/>
                      </a:lnTo>
                      <a:lnTo>
                        <a:pt x="117" y="130"/>
                      </a:lnTo>
                      <a:lnTo>
                        <a:pt x="118" y="125"/>
                      </a:lnTo>
                      <a:lnTo>
                        <a:pt x="121" y="119"/>
                      </a:lnTo>
                      <a:lnTo>
                        <a:pt x="122" y="114"/>
                      </a:lnTo>
                      <a:lnTo>
                        <a:pt x="122" y="107"/>
                      </a:lnTo>
                      <a:lnTo>
                        <a:pt x="123" y="100"/>
                      </a:lnTo>
                      <a:lnTo>
                        <a:pt x="123" y="93"/>
                      </a:lnTo>
                      <a:lnTo>
                        <a:pt x="123" y="86"/>
                      </a:lnTo>
                      <a:lnTo>
                        <a:pt x="122" y="80"/>
                      </a:lnTo>
                      <a:lnTo>
                        <a:pt x="122" y="74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7"/>
                      </a:lnTo>
                      <a:lnTo>
                        <a:pt x="85" y="36"/>
                      </a:lnTo>
                      <a:lnTo>
                        <a:pt x="76" y="37"/>
                      </a:lnTo>
                      <a:lnTo>
                        <a:pt x="69" y="40"/>
                      </a:lnTo>
                      <a:lnTo>
                        <a:pt x="63" y="43"/>
                      </a:lnTo>
                      <a:lnTo>
                        <a:pt x="57" y="50"/>
                      </a:lnTo>
                      <a:lnTo>
                        <a:pt x="55" y="53"/>
                      </a:lnTo>
                      <a:lnTo>
                        <a:pt x="52" y="58"/>
                      </a:lnTo>
                      <a:lnTo>
                        <a:pt x="51" y="63"/>
                      </a:lnTo>
                      <a:lnTo>
                        <a:pt x="49" y="68"/>
                      </a:lnTo>
                      <a:lnTo>
                        <a:pt x="47" y="73"/>
                      </a:lnTo>
                      <a:lnTo>
                        <a:pt x="47" y="79"/>
                      </a:lnTo>
                      <a:lnTo>
                        <a:pt x="46" y="85"/>
                      </a:lnTo>
                      <a:lnTo>
                        <a:pt x="46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4" name="Freeform 53"/>
                <p:cNvSpPr>
                  <a:spLocks noChangeAspect="1"/>
                </p:cNvSpPr>
                <p:nvPr/>
              </p:nvSpPr>
              <p:spPr bwMode="auto">
                <a:xfrm>
                  <a:off x="1957" y="1750"/>
                  <a:ext cx="23" cy="36"/>
                </a:xfrm>
                <a:custGeom>
                  <a:avLst/>
                  <a:gdLst>
                    <a:gd name="T0" fmla="*/ 10 w 111"/>
                    <a:gd name="T1" fmla="*/ 36 h 182"/>
                    <a:gd name="T2" fmla="*/ 0 w 111"/>
                    <a:gd name="T3" fmla="*/ 36 h 182"/>
                    <a:gd name="T4" fmla="*/ 0 w 111"/>
                    <a:gd name="T5" fmla="*/ 1 h 182"/>
                    <a:gd name="T6" fmla="*/ 10 w 111"/>
                    <a:gd name="T7" fmla="*/ 1 h 182"/>
                    <a:gd name="T8" fmla="*/ 10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4 w 111"/>
                    <a:gd name="T19" fmla="*/ 1 h 182"/>
                    <a:gd name="T20" fmla="*/ 15 w 111"/>
                    <a:gd name="T21" fmla="*/ 0 h 182"/>
                    <a:gd name="T22" fmla="*/ 16 w 111"/>
                    <a:gd name="T23" fmla="*/ 0 h 182"/>
                    <a:gd name="T24" fmla="*/ 17 w 111"/>
                    <a:gd name="T25" fmla="*/ 0 h 182"/>
                    <a:gd name="T26" fmla="*/ 18 w 111"/>
                    <a:gd name="T27" fmla="*/ 0 h 182"/>
                    <a:gd name="T28" fmla="*/ 20 w 111"/>
                    <a:gd name="T29" fmla="*/ 0 h 182"/>
                    <a:gd name="T30" fmla="*/ 21 w 111"/>
                    <a:gd name="T31" fmla="*/ 1 h 182"/>
                    <a:gd name="T32" fmla="*/ 23 w 111"/>
                    <a:gd name="T33" fmla="*/ 2 h 182"/>
                    <a:gd name="T34" fmla="*/ 21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9 h 182"/>
                    <a:gd name="T40" fmla="*/ 17 w 111"/>
                    <a:gd name="T41" fmla="*/ 9 h 182"/>
                    <a:gd name="T42" fmla="*/ 16 w 111"/>
                    <a:gd name="T43" fmla="*/ 9 h 182"/>
                    <a:gd name="T44" fmla="*/ 15 w 111"/>
                    <a:gd name="T45" fmla="*/ 9 h 182"/>
                    <a:gd name="T46" fmla="*/ 14 w 111"/>
                    <a:gd name="T47" fmla="*/ 9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2 w 111"/>
                    <a:gd name="T53" fmla="*/ 11 h 182"/>
                    <a:gd name="T54" fmla="*/ 11 w 111"/>
                    <a:gd name="T55" fmla="*/ 11 h 182"/>
                    <a:gd name="T56" fmla="*/ 11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10 w 111"/>
                    <a:gd name="T65" fmla="*/ 17 h 182"/>
                    <a:gd name="T66" fmla="*/ 10 w 111"/>
                    <a:gd name="T67" fmla="*/ 18 h 182"/>
                    <a:gd name="T68" fmla="*/ 10 w 111"/>
                    <a:gd name="T69" fmla="*/ 20 h 182"/>
                    <a:gd name="T70" fmla="*/ 10 w 111"/>
                    <a:gd name="T71" fmla="*/ 21 h 182"/>
                    <a:gd name="T72" fmla="*/ 10 w 111"/>
                    <a:gd name="T73" fmla="*/ 23 h 182"/>
                    <a:gd name="T74" fmla="*/ 10 w 111"/>
                    <a:gd name="T75" fmla="*/ 25 h 182"/>
                    <a:gd name="T76" fmla="*/ 10 w 111"/>
                    <a:gd name="T77" fmla="*/ 36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0" y="22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50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9" name="Freeform 54"/>
                <p:cNvSpPr>
                  <a:spLocks noChangeAspect="1" noEditPoints="1"/>
                </p:cNvSpPr>
                <p:nvPr/>
              </p:nvSpPr>
              <p:spPr bwMode="auto">
                <a:xfrm>
                  <a:off x="1981" y="1750"/>
                  <a:ext cx="36" cy="37"/>
                </a:xfrm>
                <a:custGeom>
                  <a:avLst/>
                  <a:gdLst>
                    <a:gd name="T0" fmla="*/ 0 w 180"/>
                    <a:gd name="T1" fmla="*/ 17 h 187"/>
                    <a:gd name="T2" fmla="*/ 0 w 180"/>
                    <a:gd name="T3" fmla="*/ 15 h 187"/>
                    <a:gd name="T4" fmla="*/ 1 w 180"/>
                    <a:gd name="T5" fmla="*/ 12 h 187"/>
                    <a:gd name="T6" fmla="*/ 2 w 180"/>
                    <a:gd name="T7" fmla="*/ 10 h 187"/>
                    <a:gd name="T8" fmla="*/ 3 w 180"/>
                    <a:gd name="T9" fmla="*/ 7 h 187"/>
                    <a:gd name="T10" fmla="*/ 6 w 180"/>
                    <a:gd name="T11" fmla="*/ 4 h 187"/>
                    <a:gd name="T12" fmla="*/ 10 w 180"/>
                    <a:gd name="T13" fmla="*/ 2 h 187"/>
                    <a:gd name="T14" fmla="*/ 12 w 180"/>
                    <a:gd name="T15" fmla="*/ 1 h 187"/>
                    <a:gd name="T16" fmla="*/ 14 w 180"/>
                    <a:gd name="T17" fmla="*/ 0 h 187"/>
                    <a:gd name="T18" fmla="*/ 17 w 180"/>
                    <a:gd name="T19" fmla="*/ 0 h 187"/>
                    <a:gd name="T20" fmla="*/ 20 w 180"/>
                    <a:gd name="T21" fmla="*/ 0 h 187"/>
                    <a:gd name="T22" fmla="*/ 23 w 180"/>
                    <a:gd name="T23" fmla="*/ 1 h 187"/>
                    <a:gd name="T24" fmla="*/ 27 w 180"/>
                    <a:gd name="T25" fmla="*/ 2 h 187"/>
                    <a:gd name="T26" fmla="*/ 30 w 180"/>
                    <a:gd name="T27" fmla="*/ 4 h 187"/>
                    <a:gd name="T28" fmla="*/ 32 w 180"/>
                    <a:gd name="T29" fmla="*/ 7 h 187"/>
                    <a:gd name="T30" fmla="*/ 34 w 180"/>
                    <a:gd name="T31" fmla="*/ 9 h 187"/>
                    <a:gd name="T32" fmla="*/ 35 w 180"/>
                    <a:gd name="T33" fmla="*/ 13 h 187"/>
                    <a:gd name="T34" fmla="*/ 36 w 180"/>
                    <a:gd name="T35" fmla="*/ 16 h 187"/>
                    <a:gd name="T36" fmla="*/ 36 w 180"/>
                    <a:gd name="T37" fmla="*/ 20 h 187"/>
                    <a:gd name="T38" fmla="*/ 35 w 180"/>
                    <a:gd name="T39" fmla="*/ 24 h 187"/>
                    <a:gd name="T40" fmla="*/ 34 w 180"/>
                    <a:gd name="T41" fmla="*/ 27 h 187"/>
                    <a:gd name="T42" fmla="*/ 32 w 180"/>
                    <a:gd name="T43" fmla="*/ 30 h 187"/>
                    <a:gd name="T44" fmla="*/ 30 w 180"/>
                    <a:gd name="T45" fmla="*/ 33 h 187"/>
                    <a:gd name="T46" fmla="*/ 27 w 180"/>
                    <a:gd name="T47" fmla="*/ 35 h 187"/>
                    <a:gd name="T48" fmla="*/ 24 w 180"/>
                    <a:gd name="T49" fmla="*/ 36 h 187"/>
                    <a:gd name="T50" fmla="*/ 20 w 180"/>
                    <a:gd name="T51" fmla="*/ 37 h 187"/>
                    <a:gd name="T52" fmla="*/ 17 w 180"/>
                    <a:gd name="T53" fmla="*/ 37 h 187"/>
                    <a:gd name="T54" fmla="*/ 14 w 180"/>
                    <a:gd name="T55" fmla="*/ 37 h 187"/>
                    <a:gd name="T56" fmla="*/ 12 w 180"/>
                    <a:gd name="T57" fmla="*/ 36 h 187"/>
                    <a:gd name="T58" fmla="*/ 10 w 180"/>
                    <a:gd name="T59" fmla="*/ 35 h 187"/>
                    <a:gd name="T60" fmla="*/ 7 w 180"/>
                    <a:gd name="T61" fmla="*/ 34 h 187"/>
                    <a:gd name="T62" fmla="*/ 3 w 180"/>
                    <a:gd name="T63" fmla="*/ 30 h 187"/>
                    <a:gd name="T64" fmla="*/ 2 w 180"/>
                    <a:gd name="T65" fmla="*/ 27 h 187"/>
                    <a:gd name="T66" fmla="*/ 1 w 180"/>
                    <a:gd name="T67" fmla="*/ 25 h 187"/>
                    <a:gd name="T68" fmla="*/ 0 w 180"/>
                    <a:gd name="T69" fmla="*/ 22 h 187"/>
                    <a:gd name="T70" fmla="*/ 0 w 180"/>
                    <a:gd name="T71" fmla="*/ 19 h 187"/>
                    <a:gd name="T72" fmla="*/ 9 w 180"/>
                    <a:gd name="T73" fmla="*/ 18 h 187"/>
                    <a:gd name="T74" fmla="*/ 9 w 180"/>
                    <a:gd name="T75" fmla="*/ 21 h 187"/>
                    <a:gd name="T76" fmla="*/ 10 w 180"/>
                    <a:gd name="T77" fmla="*/ 23 h 187"/>
                    <a:gd name="T78" fmla="*/ 11 w 180"/>
                    <a:gd name="T79" fmla="*/ 25 h 187"/>
                    <a:gd name="T80" fmla="*/ 12 w 180"/>
                    <a:gd name="T81" fmla="*/ 27 h 187"/>
                    <a:gd name="T82" fmla="*/ 14 w 180"/>
                    <a:gd name="T83" fmla="*/ 29 h 187"/>
                    <a:gd name="T84" fmla="*/ 18 w 180"/>
                    <a:gd name="T85" fmla="*/ 30 h 187"/>
                    <a:gd name="T86" fmla="*/ 21 w 180"/>
                    <a:gd name="T87" fmla="*/ 29 h 187"/>
                    <a:gd name="T88" fmla="*/ 24 w 180"/>
                    <a:gd name="T89" fmla="*/ 27 h 187"/>
                    <a:gd name="T90" fmla="*/ 25 w 180"/>
                    <a:gd name="T91" fmla="*/ 25 h 187"/>
                    <a:gd name="T92" fmla="*/ 26 w 180"/>
                    <a:gd name="T93" fmla="*/ 23 h 187"/>
                    <a:gd name="T94" fmla="*/ 26 w 180"/>
                    <a:gd name="T95" fmla="*/ 21 h 187"/>
                    <a:gd name="T96" fmla="*/ 26 w 180"/>
                    <a:gd name="T97" fmla="*/ 18 h 187"/>
                    <a:gd name="T98" fmla="*/ 26 w 180"/>
                    <a:gd name="T99" fmla="*/ 16 h 187"/>
                    <a:gd name="T100" fmla="*/ 26 w 180"/>
                    <a:gd name="T101" fmla="*/ 14 h 187"/>
                    <a:gd name="T102" fmla="*/ 25 w 180"/>
                    <a:gd name="T103" fmla="*/ 12 h 187"/>
                    <a:gd name="T104" fmla="*/ 24 w 180"/>
                    <a:gd name="T105" fmla="*/ 10 h 187"/>
                    <a:gd name="T106" fmla="*/ 21 w 180"/>
                    <a:gd name="T107" fmla="*/ 8 h 187"/>
                    <a:gd name="T108" fmla="*/ 18 w 180"/>
                    <a:gd name="T109" fmla="*/ 7 h 187"/>
                    <a:gd name="T110" fmla="*/ 14 w 180"/>
                    <a:gd name="T111" fmla="*/ 8 h 187"/>
                    <a:gd name="T112" fmla="*/ 12 w 180"/>
                    <a:gd name="T113" fmla="*/ 10 h 187"/>
                    <a:gd name="T114" fmla="*/ 11 w 180"/>
                    <a:gd name="T115" fmla="*/ 12 h 187"/>
                    <a:gd name="T116" fmla="*/ 10 w 180"/>
                    <a:gd name="T117" fmla="*/ 14 h 187"/>
                    <a:gd name="T118" fmla="*/ 9 w 180"/>
                    <a:gd name="T119" fmla="*/ 16 h 187"/>
                    <a:gd name="T120" fmla="*/ 9 w 180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69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4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1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2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0" name="Freeform 55"/>
                <p:cNvSpPr>
                  <a:spLocks noChangeAspect="1"/>
                </p:cNvSpPr>
                <p:nvPr/>
              </p:nvSpPr>
              <p:spPr bwMode="auto">
                <a:xfrm>
                  <a:off x="2020" y="1738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39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8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8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6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9" y="201"/>
                      </a:lnTo>
                      <a:lnTo>
                        <a:pt x="71" y="203"/>
                      </a:lnTo>
                      <a:lnTo>
                        <a:pt x="72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1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6" y="241"/>
                      </a:lnTo>
                      <a:lnTo>
                        <a:pt x="81" y="241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7" y="224"/>
                      </a:lnTo>
                      <a:lnTo>
                        <a:pt x="25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9" name="Freeform 56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750"/>
                  <a:ext cx="36" cy="37"/>
                </a:xfrm>
                <a:custGeom>
                  <a:avLst/>
                  <a:gdLst>
                    <a:gd name="T0" fmla="*/ 0 w 181"/>
                    <a:gd name="T1" fmla="*/ 17 h 187"/>
                    <a:gd name="T2" fmla="*/ 0 w 181"/>
                    <a:gd name="T3" fmla="*/ 15 h 187"/>
                    <a:gd name="T4" fmla="*/ 1 w 181"/>
                    <a:gd name="T5" fmla="*/ 12 h 187"/>
                    <a:gd name="T6" fmla="*/ 2 w 181"/>
                    <a:gd name="T7" fmla="*/ 10 h 187"/>
                    <a:gd name="T8" fmla="*/ 3 w 181"/>
                    <a:gd name="T9" fmla="*/ 7 h 187"/>
                    <a:gd name="T10" fmla="*/ 7 w 181"/>
                    <a:gd name="T11" fmla="*/ 4 h 187"/>
                    <a:gd name="T12" fmla="*/ 10 w 181"/>
                    <a:gd name="T13" fmla="*/ 2 h 187"/>
                    <a:gd name="T14" fmla="*/ 12 w 181"/>
                    <a:gd name="T15" fmla="*/ 1 h 187"/>
                    <a:gd name="T16" fmla="*/ 14 w 181"/>
                    <a:gd name="T17" fmla="*/ 0 h 187"/>
                    <a:gd name="T18" fmla="*/ 17 w 181"/>
                    <a:gd name="T19" fmla="*/ 0 h 187"/>
                    <a:gd name="T20" fmla="*/ 20 w 181"/>
                    <a:gd name="T21" fmla="*/ 0 h 187"/>
                    <a:gd name="T22" fmla="*/ 23 w 181"/>
                    <a:gd name="T23" fmla="*/ 1 h 187"/>
                    <a:gd name="T24" fmla="*/ 27 w 181"/>
                    <a:gd name="T25" fmla="*/ 2 h 187"/>
                    <a:gd name="T26" fmla="*/ 29 w 181"/>
                    <a:gd name="T27" fmla="*/ 4 h 187"/>
                    <a:gd name="T28" fmla="*/ 32 w 181"/>
                    <a:gd name="T29" fmla="*/ 7 h 187"/>
                    <a:gd name="T30" fmla="*/ 34 w 181"/>
                    <a:gd name="T31" fmla="*/ 9 h 187"/>
                    <a:gd name="T32" fmla="*/ 35 w 181"/>
                    <a:gd name="T33" fmla="*/ 13 h 187"/>
                    <a:gd name="T34" fmla="*/ 36 w 181"/>
                    <a:gd name="T35" fmla="*/ 16 h 187"/>
                    <a:gd name="T36" fmla="*/ 36 w 181"/>
                    <a:gd name="T37" fmla="*/ 20 h 187"/>
                    <a:gd name="T38" fmla="*/ 35 w 181"/>
                    <a:gd name="T39" fmla="*/ 24 h 187"/>
                    <a:gd name="T40" fmla="*/ 34 w 181"/>
                    <a:gd name="T41" fmla="*/ 27 h 187"/>
                    <a:gd name="T42" fmla="*/ 32 w 181"/>
                    <a:gd name="T43" fmla="*/ 30 h 187"/>
                    <a:gd name="T44" fmla="*/ 30 w 181"/>
                    <a:gd name="T45" fmla="*/ 33 h 187"/>
                    <a:gd name="T46" fmla="*/ 27 w 181"/>
                    <a:gd name="T47" fmla="*/ 35 h 187"/>
                    <a:gd name="T48" fmla="*/ 23 w 181"/>
                    <a:gd name="T49" fmla="*/ 36 h 187"/>
                    <a:gd name="T50" fmla="*/ 20 w 181"/>
                    <a:gd name="T51" fmla="*/ 37 h 187"/>
                    <a:gd name="T52" fmla="*/ 17 w 181"/>
                    <a:gd name="T53" fmla="*/ 37 h 187"/>
                    <a:gd name="T54" fmla="*/ 14 w 181"/>
                    <a:gd name="T55" fmla="*/ 37 h 187"/>
                    <a:gd name="T56" fmla="*/ 12 w 181"/>
                    <a:gd name="T57" fmla="*/ 36 h 187"/>
                    <a:gd name="T58" fmla="*/ 10 w 181"/>
                    <a:gd name="T59" fmla="*/ 35 h 187"/>
                    <a:gd name="T60" fmla="*/ 7 w 181"/>
                    <a:gd name="T61" fmla="*/ 34 h 187"/>
                    <a:gd name="T62" fmla="*/ 3 w 181"/>
                    <a:gd name="T63" fmla="*/ 30 h 187"/>
                    <a:gd name="T64" fmla="*/ 2 w 181"/>
                    <a:gd name="T65" fmla="*/ 27 h 187"/>
                    <a:gd name="T66" fmla="*/ 1 w 181"/>
                    <a:gd name="T67" fmla="*/ 25 h 187"/>
                    <a:gd name="T68" fmla="*/ 0 w 181"/>
                    <a:gd name="T69" fmla="*/ 22 h 187"/>
                    <a:gd name="T70" fmla="*/ 0 w 181"/>
                    <a:gd name="T71" fmla="*/ 19 h 187"/>
                    <a:gd name="T72" fmla="*/ 9 w 181"/>
                    <a:gd name="T73" fmla="*/ 18 h 187"/>
                    <a:gd name="T74" fmla="*/ 9 w 181"/>
                    <a:gd name="T75" fmla="*/ 21 h 187"/>
                    <a:gd name="T76" fmla="*/ 10 w 181"/>
                    <a:gd name="T77" fmla="*/ 23 h 187"/>
                    <a:gd name="T78" fmla="*/ 11 w 181"/>
                    <a:gd name="T79" fmla="*/ 25 h 187"/>
                    <a:gd name="T80" fmla="*/ 12 w 181"/>
                    <a:gd name="T81" fmla="*/ 27 h 187"/>
                    <a:gd name="T82" fmla="*/ 14 w 181"/>
                    <a:gd name="T83" fmla="*/ 29 h 187"/>
                    <a:gd name="T84" fmla="*/ 18 w 181"/>
                    <a:gd name="T85" fmla="*/ 30 h 187"/>
                    <a:gd name="T86" fmla="*/ 21 w 181"/>
                    <a:gd name="T87" fmla="*/ 29 h 187"/>
                    <a:gd name="T88" fmla="*/ 24 w 181"/>
                    <a:gd name="T89" fmla="*/ 27 h 187"/>
                    <a:gd name="T90" fmla="*/ 25 w 181"/>
                    <a:gd name="T91" fmla="*/ 25 h 187"/>
                    <a:gd name="T92" fmla="*/ 26 w 181"/>
                    <a:gd name="T93" fmla="*/ 23 h 187"/>
                    <a:gd name="T94" fmla="*/ 26 w 181"/>
                    <a:gd name="T95" fmla="*/ 21 h 187"/>
                    <a:gd name="T96" fmla="*/ 26 w 181"/>
                    <a:gd name="T97" fmla="*/ 18 h 187"/>
                    <a:gd name="T98" fmla="*/ 26 w 181"/>
                    <a:gd name="T99" fmla="*/ 16 h 187"/>
                    <a:gd name="T100" fmla="*/ 26 w 181"/>
                    <a:gd name="T101" fmla="*/ 14 h 187"/>
                    <a:gd name="T102" fmla="*/ 25 w 181"/>
                    <a:gd name="T103" fmla="*/ 12 h 187"/>
                    <a:gd name="T104" fmla="*/ 24 w 181"/>
                    <a:gd name="T105" fmla="*/ 10 h 187"/>
                    <a:gd name="T106" fmla="*/ 21 w 181"/>
                    <a:gd name="T107" fmla="*/ 8 h 187"/>
                    <a:gd name="T108" fmla="*/ 18 w 181"/>
                    <a:gd name="T109" fmla="*/ 7 h 187"/>
                    <a:gd name="T110" fmla="*/ 14 w 181"/>
                    <a:gd name="T111" fmla="*/ 8 h 187"/>
                    <a:gd name="T112" fmla="*/ 12 w 181"/>
                    <a:gd name="T113" fmla="*/ 10 h 187"/>
                    <a:gd name="T114" fmla="*/ 11 w 181"/>
                    <a:gd name="T115" fmla="*/ 12 h 187"/>
                    <a:gd name="T116" fmla="*/ 10 w 181"/>
                    <a:gd name="T117" fmla="*/ 14 h 187"/>
                    <a:gd name="T118" fmla="*/ 9 w 181"/>
                    <a:gd name="T119" fmla="*/ 16 h 187"/>
                    <a:gd name="T120" fmla="*/ 9 w 181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1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3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9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3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9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4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70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1" y="83"/>
                      </a:lnTo>
                      <a:lnTo>
                        <a:pt x="181" y="93"/>
                      </a:lnTo>
                      <a:lnTo>
                        <a:pt x="181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5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4" y="176"/>
                      </a:lnTo>
                      <a:lnTo>
                        <a:pt x="127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8" y="184"/>
                      </a:lnTo>
                      <a:lnTo>
                        <a:pt x="62" y="182"/>
                      </a:lnTo>
                      <a:lnTo>
                        <a:pt x="56" y="181"/>
                      </a:lnTo>
                      <a:lnTo>
                        <a:pt x="51" y="178"/>
                      </a:lnTo>
                      <a:lnTo>
                        <a:pt x="45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9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3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50" y="117"/>
                      </a:lnTo>
                      <a:lnTo>
                        <a:pt x="51" y="122"/>
                      </a:lnTo>
                      <a:lnTo>
                        <a:pt x="53" y="127"/>
                      </a:lnTo>
                      <a:lnTo>
                        <a:pt x="56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1" y="149"/>
                      </a:lnTo>
                      <a:lnTo>
                        <a:pt x="89" y="150"/>
                      </a:lnTo>
                      <a:lnTo>
                        <a:pt x="98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2" y="132"/>
                      </a:lnTo>
                      <a:lnTo>
                        <a:pt x="125" y="127"/>
                      </a:lnTo>
                      <a:lnTo>
                        <a:pt x="128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3" y="99"/>
                      </a:lnTo>
                      <a:lnTo>
                        <a:pt x="133" y="93"/>
                      </a:lnTo>
                      <a:lnTo>
                        <a:pt x="133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8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8" y="37"/>
                      </a:lnTo>
                      <a:lnTo>
                        <a:pt x="89" y="36"/>
                      </a:lnTo>
                      <a:lnTo>
                        <a:pt x="81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6" y="54"/>
                      </a:lnTo>
                      <a:lnTo>
                        <a:pt x="53" y="59"/>
                      </a:lnTo>
                      <a:lnTo>
                        <a:pt x="51" y="64"/>
                      </a:lnTo>
                      <a:lnTo>
                        <a:pt x="50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0" name="Freeform 57"/>
                <p:cNvSpPr>
                  <a:spLocks noChangeAspect="1"/>
                </p:cNvSpPr>
                <p:nvPr/>
              </p:nvSpPr>
              <p:spPr bwMode="auto">
                <a:xfrm>
                  <a:off x="2088" y="1750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0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3" y="47"/>
                      </a:lnTo>
                      <a:lnTo>
                        <a:pt x="101" y="43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6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6" y="47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7"/>
                      </a:lnTo>
                      <a:lnTo>
                        <a:pt x="45" y="82"/>
                      </a:lnTo>
                      <a:lnTo>
                        <a:pt x="45" y="88"/>
                      </a:lnTo>
                      <a:lnTo>
                        <a:pt x="45" y="94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1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0" y="17"/>
                      </a:lnTo>
                      <a:lnTo>
                        <a:pt x="144" y="20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1" name="Freeform 58"/>
                <p:cNvSpPr>
                  <a:spLocks noChangeAspect="1" noEditPoints="1"/>
                </p:cNvSpPr>
                <p:nvPr/>
              </p:nvSpPr>
              <p:spPr bwMode="auto">
                <a:xfrm>
                  <a:off x="2147" y="1737"/>
                  <a:ext cx="34" cy="50"/>
                </a:xfrm>
                <a:custGeom>
                  <a:avLst/>
                  <a:gdLst>
                    <a:gd name="T0" fmla="*/ 0 w 168"/>
                    <a:gd name="T1" fmla="*/ 0 h 248"/>
                    <a:gd name="T2" fmla="*/ 9 w 168"/>
                    <a:gd name="T3" fmla="*/ 17 h 248"/>
                    <a:gd name="T4" fmla="*/ 11 w 168"/>
                    <a:gd name="T5" fmla="*/ 15 h 248"/>
                    <a:gd name="T6" fmla="*/ 14 w 168"/>
                    <a:gd name="T7" fmla="*/ 14 h 248"/>
                    <a:gd name="T8" fmla="*/ 16 w 168"/>
                    <a:gd name="T9" fmla="*/ 13 h 248"/>
                    <a:gd name="T10" fmla="*/ 19 w 168"/>
                    <a:gd name="T11" fmla="*/ 12 h 248"/>
                    <a:gd name="T12" fmla="*/ 22 w 168"/>
                    <a:gd name="T13" fmla="*/ 13 h 248"/>
                    <a:gd name="T14" fmla="*/ 25 w 168"/>
                    <a:gd name="T15" fmla="*/ 14 h 248"/>
                    <a:gd name="T16" fmla="*/ 28 w 168"/>
                    <a:gd name="T17" fmla="*/ 15 h 248"/>
                    <a:gd name="T18" fmla="*/ 30 w 168"/>
                    <a:gd name="T19" fmla="*/ 17 h 248"/>
                    <a:gd name="T20" fmla="*/ 32 w 168"/>
                    <a:gd name="T21" fmla="*/ 20 h 248"/>
                    <a:gd name="T22" fmla="*/ 33 w 168"/>
                    <a:gd name="T23" fmla="*/ 23 h 248"/>
                    <a:gd name="T24" fmla="*/ 34 w 168"/>
                    <a:gd name="T25" fmla="*/ 27 h 248"/>
                    <a:gd name="T26" fmla="*/ 34 w 168"/>
                    <a:gd name="T27" fmla="*/ 31 h 248"/>
                    <a:gd name="T28" fmla="*/ 34 w 168"/>
                    <a:gd name="T29" fmla="*/ 35 h 248"/>
                    <a:gd name="T30" fmla="*/ 33 w 168"/>
                    <a:gd name="T31" fmla="*/ 39 h 248"/>
                    <a:gd name="T32" fmla="*/ 32 w 168"/>
                    <a:gd name="T33" fmla="*/ 42 h 248"/>
                    <a:gd name="T34" fmla="*/ 30 w 168"/>
                    <a:gd name="T35" fmla="*/ 45 h 248"/>
                    <a:gd name="T36" fmla="*/ 28 w 168"/>
                    <a:gd name="T37" fmla="*/ 47 h 248"/>
                    <a:gd name="T38" fmla="*/ 25 w 168"/>
                    <a:gd name="T39" fmla="*/ 49 h 248"/>
                    <a:gd name="T40" fmla="*/ 23 w 168"/>
                    <a:gd name="T41" fmla="*/ 50 h 248"/>
                    <a:gd name="T42" fmla="*/ 20 w 168"/>
                    <a:gd name="T43" fmla="*/ 50 h 248"/>
                    <a:gd name="T44" fmla="*/ 17 w 168"/>
                    <a:gd name="T45" fmla="*/ 49 h 248"/>
                    <a:gd name="T46" fmla="*/ 14 w 168"/>
                    <a:gd name="T47" fmla="*/ 48 h 248"/>
                    <a:gd name="T48" fmla="*/ 11 w 168"/>
                    <a:gd name="T49" fmla="*/ 47 h 248"/>
                    <a:gd name="T50" fmla="*/ 9 w 168"/>
                    <a:gd name="T51" fmla="*/ 44 h 248"/>
                    <a:gd name="T52" fmla="*/ 0 w 168"/>
                    <a:gd name="T53" fmla="*/ 49 h 248"/>
                    <a:gd name="T54" fmla="*/ 9 w 168"/>
                    <a:gd name="T55" fmla="*/ 32 h 248"/>
                    <a:gd name="T56" fmla="*/ 10 w 168"/>
                    <a:gd name="T57" fmla="*/ 34 h 248"/>
                    <a:gd name="T58" fmla="*/ 10 w 168"/>
                    <a:gd name="T59" fmla="*/ 36 h 248"/>
                    <a:gd name="T60" fmla="*/ 11 w 168"/>
                    <a:gd name="T61" fmla="*/ 38 h 248"/>
                    <a:gd name="T62" fmla="*/ 12 w 168"/>
                    <a:gd name="T63" fmla="*/ 41 h 248"/>
                    <a:gd name="T64" fmla="*/ 16 w 168"/>
                    <a:gd name="T65" fmla="*/ 42 h 248"/>
                    <a:gd name="T66" fmla="*/ 19 w 168"/>
                    <a:gd name="T67" fmla="*/ 42 h 248"/>
                    <a:gd name="T68" fmla="*/ 21 w 168"/>
                    <a:gd name="T69" fmla="*/ 41 h 248"/>
                    <a:gd name="T70" fmla="*/ 23 w 168"/>
                    <a:gd name="T71" fmla="*/ 39 h 248"/>
                    <a:gd name="T72" fmla="*/ 24 w 168"/>
                    <a:gd name="T73" fmla="*/ 38 h 248"/>
                    <a:gd name="T74" fmla="*/ 24 w 168"/>
                    <a:gd name="T75" fmla="*/ 35 h 248"/>
                    <a:gd name="T76" fmla="*/ 25 w 168"/>
                    <a:gd name="T77" fmla="*/ 33 h 248"/>
                    <a:gd name="T78" fmla="*/ 25 w 168"/>
                    <a:gd name="T79" fmla="*/ 30 h 248"/>
                    <a:gd name="T80" fmla="*/ 24 w 168"/>
                    <a:gd name="T81" fmla="*/ 27 h 248"/>
                    <a:gd name="T82" fmla="*/ 24 w 168"/>
                    <a:gd name="T83" fmla="*/ 25 h 248"/>
                    <a:gd name="T84" fmla="*/ 23 w 168"/>
                    <a:gd name="T85" fmla="*/ 23 h 248"/>
                    <a:gd name="T86" fmla="*/ 21 w 168"/>
                    <a:gd name="T87" fmla="*/ 21 h 248"/>
                    <a:gd name="T88" fmla="*/ 19 w 168"/>
                    <a:gd name="T89" fmla="*/ 20 h 248"/>
                    <a:gd name="T90" fmla="*/ 15 w 168"/>
                    <a:gd name="T91" fmla="*/ 20 h 248"/>
                    <a:gd name="T92" fmla="*/ 13 w 168"/>
                    <a:gd name="T93" fmla="*/ 21 h 248"/>
                    <a:gd name="T94" fmla="*/ 11 w 168"/>
                    <a:gd name="T95" fmla="*/ 23 h 248"/>
                    <a:gd name="T96" fmla="*/ 10 w 168"/>
                    <a:gd name="T97" fmla="*/ 25 h 248"/>
                    <a:gd name="T98" fmla="*/ 10 w 168"/>
                    <a:gd name="T99" fmla="*/ 27 h 248"/>
                    <a:gd name="T100" fmla="*/ 9 w 168"/>
                    <a:gd name="T101" fmla="*/ 29 h 248"/>
                    <a:gd name="T102" fmla="*/ 9 w 168"/>
                    <a:gd name="T103" fmla="*/ 30 h 248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68" h="248">
                      <a:moveTo>
                        <a:pt x="0" y="243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6"/>
                      </a:lnTo>
                      <a:lnTo>
                        <a:pt x="50" y="80"/>
                      </a:lnTo>
                      <a:lnTo>
                        <a:pt x="56" y="75"/>
                      </a:lnTo>
                      <a:lnTo>
                        <a:pt x="62" y="70"/>
                      </a:lnTo>
                      <a:lnTo>
                        <a:pt x="68" y="67"/>
                      </a:lnTo>
                      <a:lnTo>
                        <a:pt x="74" y="64"/>
                      </a:lnTo>
                      <a:lnTo>
                        <a:pt x="80" y="62"/>
                      </a:lnTo>
                      <a:lnTo>
                        <a:pt x="88" y="61"/>
                      </a:lnTo>
                      <a:lnTo>
                        <a:pt x="95" y="61"/>
                      </a:lnTo>
                      <a:lnTo>
                        <a:pt x="102" y="61"/>
                      </a:lnTo>
                      <a:lnTo>
                        <a:pt x="109" y="62"/>
                      </a:lnTo>
                      <a:lnTo>
                        <a:pt x="117" y="64"/>
                      </a:lnTo>
                      <a:lnTo>
                        <a:pt x="124" y="67"/>
                      </a:lnTo>
                      <a:lnTo>
                        <a:pt x="130" y="70"/>
                      </a:lnTo>
                      <a:lnTo>
                        <a:pt x="136" y="74"/>
                      </a:lnTo>
                      <a:lnTo>
                        <a:pt x="142" y="79"/>
                      </a:lnTo>
                      <a:lnTo>
                        <a:pt x="147" y="84"/>
                      </a:lnTo>
                      <a:lnTo>
                        <a:pt x="151" y="90"/>
                      </a:lnTo>
                      <a:lnTo>
                        <a:pt x="156" y="97"/>
                      </a:lnTo>
                      <a:lnTo>
                        <a:pt x="160" y="104"/>
                      </a:lnTo>
                      <a:lnTo>
                        <a:pt x="163" y="113"/>
                      </a:lnTo>
                      <a:lnTo>
                        <a:pt x="165" y="123"/>
                      </a:lnTo>
                      <a:lnTo>
                        <a:pt x="167" y="132"/>
                      </a:lnTo>
                      <a:lnTo>
                        <a:pt x="168" y="142"/>
                      </a:lnTo>
                      <a:lnTo>
                        <a:pt x="168" y="153"/>
                      </a:lnTo>
                      <a:lnTo>
                        <a:pt x="168" y="164"/>
                      </a:lnTo>
                      <a:lnTo>
                        <a:pt x="167" y="175"/>
                      </a:lnTo>
                      <a:lnTo>
                        <a:pt x="166" y="185"/>
                      </a:lnTo>
                      <a:lnTo>
                        <a:pt x="163" y="193"/>
                      </a:lnTo>
                      <a:lnTo>
                        <a:pt x="160" y="203"/>
                      </a:lnTo>
                      <a:lnTo>
                        <a:pt x="156" y="210"/>
                      </a:lnTo>
                      <a:lnTo>
                        <a:pt x="153" y="217"/>
                      </a:lnTo>
                      <a:lnTo>
                        <a:pt x="148" y="223"/>
                      </a:lnTo>
                      <a:lnTo>
                        <a:pt x="142" y="229"/>
                      </a:lnTo>
                      <a:lnTo>
                        <a:pt x="137" y="234"/>
                      </a:lnTo>
                      <a:lnTo>
                        <a:pt x="131" y="238"/>
                      </a:lnTo>
                      <a:lnTo>
                        <a:pt x="125" y="242"/>
                      </a:lnTo>
                      <a:lnTo>
                        <a:pt x="118" y="244"/>
                      </a:lnTo>
                      <a:lnTo>
                        <a:pt x="112" y="246"/>
                      </a:lnTo>
                      <a:lnTo>
                        <a:pt x="104" y="248"/>
                      </a:lnTo>
                      <a:lnTo>
                        <a:pt x="97" y="248"/>
                      </a:lnTo>
                      <a:lnTo>
                        <a:pt x="90" y="248"/>
                      </a:lnTo>
                      <a:lnTo>
                        <a:pt x="83" y="245"/>
                      </a:lnTo>
                      <a:lnTo>
                        <a:pt x="76" y="244"/>
                      </a:lnTo>
                      <a:lnTo>
                        <a:pt x="70" y="240"/>
                      </a:lnTo>
                      <a:lnTo>
                        <a:pt x="62" y="235"/>
                      </a:lnTo>
                      <a:lnTo>
                        <a:pt x="56" y="231"/>
                      </a:lnTo>
                      <a:lnTo>
                        <a:pt x="50" y="225"/>
                      </a:lnTo>
                      <a:lnTo>
                        <a:pt x="46" y="217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  <a:moveTo>
                        <a:pt x="46" y="151"/>
                      </a:moveTo>
                      <a:lnTo>
                        <a:pt x="46" y="158"/>
                      </a:lnTo>
                      <a:lnTo>
                        <a:pt x="47" y="164"/>
                      </a:lnTo>
                      <a:lnTo>
                        <a:pt x="47" y="170"/>
                      </a:lnTo>
                      <a:lnTo>
                        <a:pt x="48" y="176"/>
                      </a:lnTo>
                      <a:lnTo>
                        <a:pt x="49" y="181"/>
                      </a:lnTo>
                      <a:lnTo>
                        <a:pt x="50" y="186"/>
                      </a:lnTo>
                      <a:lnTo>
                        <a:pt x="53" y="189"/>
                      </a:lnTo>
                      <a:lnTo>
                        <a:pt x="54" y="193"/>
                      </a:lnTo>
                      <a:lnTo>
                        <a:pt x="60" y="202"/>
                      </a:lnTo>
                      <a:lnTo>
                        <a:pt x="68" y="206"/>
                      </a:lnTo>
                      <a:lnTo>
                        <a:pt x="77" y="210"/>
                      </a:lnTo>
                      <a:lnTo>
                        <a:pt x="85" y="211"/>
                      </a:lnTo>
                      <a:lnTo>
                        <a:pt x="92" y="210"/>
                      </a:lnTo>
                      <a:lnTo>
                        <a:pt x="100" y="208"/>
                      </a:lnTo>
                      <a:lnTo>
                        <a:pt x="106" y="204"/>
                      </a:lnTo>
                      <a:lnTo>
                        <a:pt x="112" y="198"/>
                      </a:lnTo>
                      <a:lnTo>
                        <a:pt x="114" y="194"/>
                      </a:lnTo>
                      <a:lnTo>
                        <a:pt x="117" y="191"/>
                      </a:lnTo>
                      <a:lnTo>
                        <a:pt x="118" y="186"/>
                      </a:lnTo>
                      <a:lnTo>
                        <a:pt x="120" y="181"/>
                      </a:lnTo>
                      <a:lnTo>
                        <a:pt x="121" y="175"/>
                      </a:lnTo>
                      <a:lnTo>
                        <a:pt x="121" y="169"/>
                      </a:lnTo>
                      <a:lnTo>
                        <a:pt x="123" y="163"/>
                      </a:lnTo>
                      <a:lnTo>
                        <a:pt x="123" y="155"/>
                      </a:lnTo>
                      <a:lnTo>
                        <a:pt x="123" y="148"/>
                      </a:lnTo>
                      <a:lnTo>
                        <a:pt x="121" y="142"/>
                      </a:lnTo>
                      <a:lnTo>
                        <a:pt x="121" y="135"/>
                      </a:lnTo>
                      <a:lnTo>
                        <a:pt x="120" y="130"/>
                      </a:lnTo>
                      <a:lnTo>
                        <a:pt x="118" y="124"/>
                      </a:lnTo>
                      <a:lnTo>
                        <a:pt x="117" y="119"/>
                      </a:lnTo>
                      <a:lnTo>
                        <a:pt x="114" y="115"/>
                      </a:lnTo>
                      <a:lnTo>
                        <a:pt x="112" y="112"/>
                      </a:lnTo>
                      <a:lnTo>
                        <a:pt x="106" y="106"/>
                      </a:lnTo>
                      <a:lnTo>
                        <a:pt x="100" y="101"/>
                      </a:lnTo>
                      <a:lnTo>
                        <a:pt x="92" y="98"/>
                      </a:lnTo>
                      <a:lnTo>
                        <a:pt x="84" y="97"/>
                      </a:lnTo>
                      <a:lnTo>
                        <a:pt x="76" y="98"/>
                      </a:lnTo>
                      <a:lnTo>
                        <a:pt x="68" y="101"/>
                      </a:lnTo>
                      <a:lnTo>
                        <a:pt x="62" y="104"/>
                      </a:lnTo>
                      <a:lnTo>
                        <a:pt x="56" y="111"/>
                      </a:lnTo>
                      <a:lnTo>
                        <a:pt x="54" y="114"/>
                      </a:lnTo>
                      <a:lnTo>
                        <a:pt x="52" y="118"/>
                      </a:lnTo>
                      <a:lnTo>
                        <a:pt x="50" y="123"/>
                      </a:lnTo>
                      <a:lnTo>
                        <a:pt x="48" y="128"/>
                      </a:lnTo>
                      <a:lnTo>
                        <a:pt x="47" y="132"/>
                      </a:lnTo>
                      <a:lnTo>
                        <a:pt x="47" y="138"/>
                      </a:lnTo>
                      <a:lnTo>
                        <a:pt x="46" y="146"/>
                      </a:lnTo>
                      <a:lnTo>
                        <a:pt x="46" y="152"/>
                      </a:lnTo>
                      <a:lnTo>
                        <a:pt x="46" y="1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2" name="Freeform 59"/>
                <p:cNvSpPr>
                  <a:spLocks noChangeAspect="1" noEditPoints="1"/>
                </p:cNvSpPr>
                <p:nvPr/>
              </p:nvSpPr>
              <p:spPr bwMode="auto">
                <a:xfrm>
                  <a:off x="2185" y="1750"/>
                  <a:ext cx="33" cy="37"/>
                </a:xfrm>
                <a:custGeom>
                  <a:avLst/>
                  <a:gdLst>
                    <a:gd name="T0" fmla="*/ 33 w 163"/>
                    <a:gd name="T1" fmla="*/ 26 h 187"/>
                    <a:gd name="T2" fmla="*/ 32 w 163"/>
                    <a:gd name="T3" fmla="*/ 28 h 187"/>
                    <a:gd name="T4" fmla="*/ 30 w 163"/>
                    <a:gd name="T5" fmla="*/ 31 h 187"/>
                    <a:gd name="T6" fmla="*/ 29 w 163"/>
                    <a:gd name="T7" fmla="*/ 33 h 187"/>
                    <a:gd name="T8" fmla="*/ 27 w 163"/>
                    <a:gd name="T9" fmla="*/ 34 h 187"/>
                    <a:gd name="T10" fmla="*/ 25 w 163"/>
                    <a:gd name="T11" fmla="*/ 35 h 187"/>
                    <a:gd name="T12" fmla="*/ 22 w 163"/>
                    <a:gd name="T13" fmla="*/ 36 h 187"/>
                    <a:gd name="T14" fmla="*/ 20 w 163"/>
                    <a:gd name="T15" fmla="*/ 37 h 187"/>
                    <a:gd name="T16" fmla="*/ 17 w 163"/>
                    <a:gd name="T17" fmla="*/ 37 h 187"/>
                    <a:gd name="T18" fmla="*/ 13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7 w 163"/>
                    <a:gd name="T43" fmla="*/ 3 h 187"/>
                    <a:gd name="T44" fmla="*/ 10 w 163"/>
                    <a:gd name="T45" fmla="*/ 1 h 187"/>
                    <a:gd name="T46" fmla="*/ 13 w 163"/>
                    <a:gd name="T47" fmla="*/ 0 h 187"/>
                    <a:gd name="T48" fmla="*/ 16 w 163"/>
                    <a:gd name="T49" fmla="*/ 0 h 187"/>
                    <a:gd name="T50" fmla="*/ 20 w 163"/>
                    <a:gd name="T51" fmla="*/ 0 h 187"/>
                    <a:gd name="T52" fmla="*/ 23 w 163"/>
                    <a:gd name="T53" fmla="*/ 1 h 187"/>
                    <a:gd name="T54" fmla="*/ 26 w 163"/>
                    <a:gd name="T55" fmla="*/ 3 h 187"/>
                    <a:gd name="T56" fmla="*/ 29 w 163"/>
                    <a:gd name="T57" fmla="*/ 5 h 187"/>
                    <a:gd name="T58" fmla="*/ 30 w 163"/>
                    <a:gd name="T59" fmla="*/ 8 h 187"/>
                    <a:gd name="T60" fmla="*/ 32 w 163"/>
                    <a:gd name="T61" fmla="*/ 12 h 187"/>
                    <a:gd name="T62" fmla="*/ 33 w 163"/>
                    <a:gd name="T63" fmla="*/ 16 h 187"/>
                    <a:gd name="T64" fmla="*/ 33 w 163"/>
                    <a:gd name="T65" fmla="*/ 21 h 187"/>
                    <a:gd name="T66" fmla="*/ 10 w 163"/>
                    <a:gd name="T67" fmla="*/ 23 h 187"/>
                    <a:gd name="T68" fmla="*/ 11 w 163"/>
                    <a:gd name="T69" fmla="*/ 26 h 187"/>
                    <a:gd name="T70" fmla="*/ 13 w 163"/>
                    <a:gd name="T71" fmla="*/ 28 h 187"/>
                    <a:gd name="T72" fmla="*/ 15 w 163"/>
                    <a:gd name="T73" fmla="*/ 29 h 187"/>
                    <a:gd name="T74" fmla="*/ 18 w 163"/>
                    <a:gd name="T75" fmla="*/ 30 h 187"/>
                    <a:gd name="T76" fmla="*/ 20 w 163"/>
                    <a:gd name="T77" fmla="*/ 29 h 187"/>
                    <a:gd name="T78" fmla="*/ 21 w 163"/>
                    <a:gd name="T79" fmla="*/ 28 h 187"/>
                    <a:gd name="T80" fmla="*/ 23 w 163"/>
                    <a:gd name="T81" fmla="*/ 26 h 187"/>
                    <a:gd name="T82" fmla="*/ 24 w 163"/>
                    <a:gd name="T83" fmla="*/ 15 h 187"/>
                    <a:gd name="T84" fmla="*/ 23 w 163"/>
                    <a:gd name="T85" fmla="*/ 12 h 187"/>
                    <a:gd name="T86" fmla="*/ 22 w 163"/>
                    <a:gd name="T87" fmla="*/ 9 h 187"/>
                    <a:gd name="T88" fmla="*/ 19 w 163"/>
                    <a:gd name="T89" fmla="*/ 8 h 187"/>
                    <a:gd name="T90" fmla="*/ 17 w 163"/>
                    <a:gd name="T91" fmla="*/ 7 h 187"/>
                    <a:gd name="T92" fmla="*/ 14 w 163"/>
                    <a:gd name="T93" fmla="*/ 8 h 187"/>
                    <a:gd name="T94" fmla="*/ 11 w 163"/>
                    <a:gd name="T95" fmla="*/ 9 h 187"/>
                    <a:gd name="T96" fmla="*/ 10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3" y="178"/>
                      </a:lnTo>
                      <a:lnTo>
                        <a:pt x="117" y="181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7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9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3" name="Freeform 60"/>
                <p:cNvSpPr>
                  <a:spLocks noChangeAspect="1" noEditPoints="1"/>
                </p:cNvSpPr>
                <p:nvPr/>
              </p:nvSpPr>
              <p:spPr bwMode="auto">
                <a:xfrm>
                  <a:off x="2222" y="1750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0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7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7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0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5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3" y="185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2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2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9" y="104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3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4" name="Freeform 61"/>
                <p:cNvSpPr>
                  <a:spLocks noChangeAspect="1"/>
                </p:cNvSpPr>
                <p:nvPr/>
              </p:nvSpPr>
              <p:spPr bwMode="auto">
                <a:xfrm>
                  <a:off x="2261" y="1750"/>
                  <a:ext cx="51" cy="36"/>
                </a:xfrm>
                <a:custGeom>
                  <a:avLst/>
                  <a:gdLst>
                    <a:gd name="T0" fmla="*/ 9 w 253"/>
                    <a:gd name="T1" fmla="*/ 1 h 182"/>
                    <a:gd name="T2" fmla="*/ 10 w 253"/>
                    <a:gd name="T3" fmla="*/ 4 h 182"/>
                    <a:gd name="T4" fmla="*/ 13 w 253"/>
                    <a:gd name="T5" fmla="*/ 2 h 182"/>
                    <a:gd name="T6" fmla="*/ 15 w 253"/>
                    <a:gd name="T7" fmla="*/ 1 h 182"/>
                    <a:gd name="T8" fmla="*/ 18 w 253"/>
                    <a:gd name="T9" fmla="*/ 0 h 182"/>
                    <a:gd name="T10" fmla="*/ 21 w 253"/>
                    <a:gd name="T11" fmla="*/ 0 h 182"/>
                    <a:gd name="T12" fmla="*/ 24 w 253"/>
                    <a:gd name="T13" fmla="*/ 1 h 182"/>
                    <a:gd name="T14" fmla="*/ 26 w 253"/>
                    <a:gd name="T15" fmla="*/ 2 h 182"/>
                    <a:gd name="T16" fmla="*/ 28 w 253"/>
                    <a:gd name="T17" fmla="*/ 4 h 182"/>
                    <a:gd name="T18" fmla="*/ 30 w 253"/>
                    <a:gd name="T19" fmla="*/ 4 h 182"/>
                    <a:gd name="T20" fmla="*/ 33 w 253"/>
                    <a:gd name="T21" fmla="*/ 2 h 182"/>
                    <a:gd name="T22" fmla="*/ 35 w 253"/>
                    <a:gd name="T23" fmla="*/ 1 h 182"/>
                    <a:gd name="T24" fmla="*/ 38 w 253"/>
                    <a:gd name="T25" fmla="*/ 0 h 182"/>
                    <a:gd name="T26" fmla="*/ 41 w 253"/>
                    <a:gd name="T27" fmla="*/ 0 h 182"/>
                    <a:gd name="T28" fmla="*/ 45 w 253"/>
                    <a:gd name="T29" fmla="*/ 1 h 182"/>
                    <a:gd name="T30" fmla="*/ 47 w 253"/>
                    <a:gd name="T31" fmla="*/ 3 h 182"/>
                    <a:gd name="T32" fmla="*/ 49 w 253"/>
                    <a:gd name="T33" fmla="*/ 5 h 182"/>
                    <a:gd name="T34" fmla="*/ 50 w 253"/>
                    <a:gd name="T35" fmla="*/ 7 h 182"/>
                    <a:gd name="T36" fmla="*/ 51 w 253"/>
                    <a:gd name="T37" fmla="*/ 8 h 182"/>
                    <a:gd name="T38" fmla="*/ 51 w 253"/>
                    <a:gd name="T39" fmla="*/ 10 h 182"/>
                    <a:gd name="T40" fmla="*/ 51 w 253"/>
                    <a:gd name="T41" fmla="*/ 12 h 182"/>
                    <a:gd name="T42" fmla="*/ 51 w 253"/>
                    <a:gd name="T43" fmla="*/ 36 h 182"/>
                    <a:gd name="T44" fmla="*/ 42 w 253"/>
                    <a:gd name="T45" fmla="*/ 16 h 182"/>
                    <a:gd name="T46" fmla="*/ 42 w 253"/>
                    <a:gd name="T47" fmla="*/ 12 h 182"/>
                    <a:gd name="T48" fmla="*/ 41 w 253"/>
                    <a:gd name="T49" fmla="*/ 9 h 182"/>
                    <a:gd name="T50" fmla="*/ 39 w 253"/>
                    <a:gd name="T51" fmla="*/ 8 h 182"/>
                    <a:gd name="T52" fmla="*/ 37 w 253"/>
                    <a:gd name="T53" fmla="*/ 7 h 182"/>
                    <a:gd name="T54" fmla="*/ 35 w 253"/>
                    <a:gd name="T55" fmla="*/ 7 h 182"/>
                    <a:gd name="T56" fmla="*/ 33 w 253"/>
                    <a:gd name="T57" fmla="*/ 8 h 182"/>
                    <a:gd name="T58" fmla="*/ 32 w 253"/>
                    <a:gd name="T59" fmla="*/ 10 h 182"/>
                    <a:gd name="T60" fmla="*/ 31 w 253"/>
                    <a:gd name="T61" fmla="*/ 12 h 182"/>
                    <a:gd name="T62" fmla="*/ 31 w 253"/>
                    <a:gd name="T63" fmla="*/ 13 h 182"/>
                    <a:gd name="T64" fmla="*/ 30 w 253"/>
                    <a:gd name="T65" fmla="*/ 15 h 182"/>
                    <a:gd name="T66" fmla="*/ 30 w 253"/>
                    <a:gd name="T67" fmla="*/ 17 h 182"/>
                    <a:gd name="T68" fmla="*/ 30 w 253"/>
                    <a:gd name="T69" fmla="*/ 19 h 182"/>
                    <a:gd name="T70" fmla="*/ 21 w 253"/>
                    <a:gd name="T71" fmla="*/ 36 h 182"/>
                    <a:gd name="T72" fmla="*/ 21 w 253"/>
                    <a:gd name="T73" fmla="*/ 14 h 182"/>
                    <a:gd name="T74" fmla="*/ 21 w 253"/>
                    <a:gd name="T75" fmla="*/ 11 h 182"/>
                    <a:gd name="T76" fmla="*/ 20 w 253"/>
                    <a:gd name="T77" fmla="*/ 9 h 182"/>
                    <a:gd name="T78" fmla="*/ 20 w 253"/>
                    <a:gd name="T79" fmla="*/ 9 h 182"/>
                    <a:gd name="T80" fmla="*/ 18 w 253"/>
                    <a:gd name="T81" fmla="*/ 8 h 182"/>
                    <a:gd name="T82" fmla="*/ 17 w 253"/>
                    <a:gd name="T83" fmla="*/ 7 h 182"/>
                    <a:gd name="T84" fmla="*/ 15 w 253"/>
                    <a:gd name="T85" fmla="*/ 7 h 182"/>
                    <a:gd name="T86" fmla="*/ 13 w 253"/>
                    <a:gd name="T87" fmla="*/ 8 h 182"/>
                    <a:gd name="T88" fmla="*/ 11 w 253"/>
                    <a:gd name="T89" fmla="*/ 9 h 182"/>
                    <a:gd name="T90" fmla="*/ 10 w 253"/>
                    <a:gd name="T91" fmla="*/ 11 h 182"/>
                    <a:gd name="T92" fmla="*/ 10 w 253"/>
                    <a:gd name="T93" fmla="*/ 12 h 182"/>
                    <a:gd name="T94" fmla="*/ 9 w 253"/>
                    <a:gd name="T95" fmla="*/ 14 h 182"/>
                    <a:gd name="T96" fmla="*/ 9 w 253"/>
                    <a:gd name="T97" fmla="*/ 16 h 182"/>
                    <a:gd name="T98" fmla="*/ 9 w 253"/>
                    <a:gd name="T99" fmla="*/ 18 h 182"/>
                    <a:gd name="T100" fmla="*/ 9 w 253"/>
                    <a:gd name="T101" fmla="*/ 36 h 182"/>
                    <a:gd name="T102" fmla="*/ 0 w 253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3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1" y="22"/>
                      </a:lnTo>
                      <a:lnTo>
                        <a:pt x="57" y="16"/>
                      </a:lnTo>
                      <a:lnTo>
                        <a:pt x="63" y="11"/>
                      </a:lnTo>
                      <a:lnTo>
                        <a:pt x="69" y="7"/>
                      </a:lnTo>
                      <a:lnTo>
                        <a:pt x="76" y="3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7" y="0"/>
                      </a:lnTo>
                      <a:lnTo>
                        <a:pt x="104" y="0"/>
                      </a:lnTo>
                      <a:lnTo>
                        <a:pt x="111" y="1"/>
                      </a:lnTo>
                      <a:lnTo>
                        <a:pt x="118" y="3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40" y="22"/>
                      </a:lnTo>
                      <a:lnTo>
                        <a:pt x="144" y="29"/>
                      </a:lnTo>
                      <a:lnTo>
                        <a:pt x="150" y="22"/>
                      </a:lnTo>
                      <a:lnTo>
                        <a:pt x="156" y="16"/>
                      </a:lnTo>
                      <a:lnTo>
                        <a:pt x="162" y="11"/>
                      </a:lnTo>
                      <a:lnTo>
                        <a:pt x="168" y="7"/>
                      </a:lnTo>
                      <a:lnTo>
                        <a:pt x="175" y="3"/>
                      </a:lnTo>
                      <a:lnTo>
                        <a:pt x="182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5" y="1"/>
                      </a:lnTo>
                      <a:lnTo>
                        <a:pt x="213" y="2"/>
                      </a:lnTo>
                      <a:lnTo>
                        <a:pt x="221" y="5"/>
                      </a:lnTo>
                      <a:lnTo>
                        <a:pt x="228" y="8"/>
                      </a:lnTo>
                      <a:lnTo>
                        <a:pt x="234" y="13"/>
                      </a:lnTo>
                      <a:lnTo>
                        <a:pt x="240" y="18"/>
                      </a:lnTo>
                      <a:lnTo>
                        <a:pt x="245" y="24"/>
                      </a:lnTo>
                      <a:lnTo>
                        <a:pt x="248" y="31"/>
                      </a:lnTo>
                      <a:lnTo>
                        <a:pt x="249" y="34"/>
                      </a:lnTo>
                      <a:lnTo>
                        <a:pt x="249" y="37"/>
                      </a:lnTo>
                      <a:lnTo>
                        <a:pt x="251" y="42"/>
                      </a:lnTo>
                      <a:lnTo>
                        <a:pt x="252" y="46"/>
                      </a:lnTo>
                      <a:lnTo>
                        <a:pt x="252" y="52"/>
                      </a:lnTo>
                      <a:lnTo>
                        <a:pt x="253" y="57"/>
                      </a:lnTo>
                      <a:lnTo>
                        <a:pt x="253" y="63"/>
                      </a:lnTo>
                      <a:lnTo>
                        <a:pt x="253" y="69"/>
                      </a:lnTo>
                      <a:lnTo>
                        <a:pt x="253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6" y="59"/>
                      </a:lnTo>
                      <a:lnTo>
                        <a:pt x="204" y="52"/>
                      </a:lnTo>
                      <a:lnTo>
                        <a:pt x="202" y="47"/>
                      </a:lnTo>
                      <a:lnTo>
                        <a:pt x="199" y="42"/>
                      </a:lnTo>
                      <a:lnTo>
                        <a:pt x="194" y="39"/>
                      </a:lnTo>
                      <a:lnTo>
                        <a:pt x="188" y="37"/>
                      </a:lnTo>
                      <a:lnTo>
                        <a:pt x="183" y="36"/>
                      </a:lnTo>
                      <a:lnTo>
                        <a:pt x="178" y="36"/>
                      </a:lnTo>
                      <a:lnTo>
                        <a:pt x="174" y="37"/>
                      </a:lnTo>
                      <a:lnTo>
                        <a:pt x="169" y="40"/>
                      </a:lnTo>
                      <a:lnTo>
                        <a:pt x="165" y="42"/>
                      </a:lnTo>
                      <a:lnTo>
                        <a:pt x="162" y="46"/>
                      </a:lnTo>
                      <a:lnTo>
                        <a:pt x="158" y="50"/>
                      </a:lnTo>
                      <a:lnTo>
                        <a:pt x="156" y="56"/>
                      </a:lnTo>
                      <a:lnTo>
                        <a:pt x="153" y="60"/>
                      </a:lnTo>
                      <a:lnTo>
                        <a:pt x="152" y="63"/>
                      </a:lnTo>
                      <a:lnTo>
                        <a:pt x="152" y="67"/>
                      </a:lnTo>
                      <a:lnTo>
                        <a:pt x="151" y="71"/>
                      </a:lnTo>
                      <a:lnTo>
                        <a:pt x="151" y="75"/>
                      </a:lnTo>
                      <a:lnTo>
                        <a:pt x="150" y="80"/>
                      </a:lnTo>
                      <a:lnTo>
                        <a:pt x="150" y="86"/>
                      </a:lnTo>
                      <a:lnTo>
                        <a:pt x="150" y="91"/>
                      </a:lnTo>
                      <a:lnTo>
                        <a:pt x="150" y="97"/>
                      </a:lnTo>
                      <a:lnTo>
                        <a:pt x="150" y="182"/>
                      </a:lnTo>
                      <a:lnTo>
                        <a:pt x="104" y="182"/>
                      </a:lnTo>
                      <a:lnTo>
                        <a:pt x="104" y="85"/>
                      </a:lnTo>
                      <a:lnTo>
                        <a:pt x="104" y="73"/>
                      </a:lnTo>
                      <a:lnTo>
                        <a:pt x="103" y="64"/>
                      </a:lnTo>
                      <a:lnTo>
                        <a:pt x="103" y="57"/>
                      </a:lnTo>
                      <a:lnTo>
                        <a:pt x="101" y="52"/>
                      </a:lnTo>
                      <a:lnTo>
                        <a:pt x="100" y="48"/>
                      </a:lnTo>
                      <a:lnTo>
                        <a:pt x="98" y="46"/>
                      </a:lnTo>
                      <a:lnTo>
                        <a:pt x="97" y="43"/>
                      </a:lnTo>
                      <a:lnTo>
                        <a:pt x="94" y="41"/>
                      </a:lnTo>
                      <a:lnTo>
                        <a:pt x="91" y="40"/>
                      </a:lnTo>
                      <a:lnTo>
                        <a:pt x="87" y="37"/>
                      </a:lnTo>
                      <a:lnTo>
                        <a:pt x="83" y="36"/>
                      </a:lnTo>
                      <a:lnTo>
                        <a:pt x="80" y="36"/>
                      </a:lnTo>
                      <a:lnTo>
                        <a:pt x="75" y="36"/>
                      </a:lnTo>
                      <a:lnTo>
                        <a:pt x="69" y="37"/>
                      </a:lnTo>
                      <a:lnTo>
                        <a:pt x="64" y="40"/>
                      </a:lnTo>
                      <a:lnTo>
                        <a:pt x="61" y="42"/>
                      </a:lnTo>
                      <a:lnTo>
                        <a:pt x="57" y="46"/>
                      </a:lnTo>
                      <a:lnTo>
                        <a:pt x="53" y="50"/>
                      </a:lnTo>
                      <a:lnTo>
                        <a:pt x="51" y="54"/>
                      </a:lnTo>
                      <a:lnTo>
                        <a:pt x="50" y="59"/>
                      </a:lnTo>
                      <a:lnTo>
                        <a:pt x="49" y="62"/>
                      </a:lnTo>
                      <a:lnTo>
                        <a:pt x="49" y="65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3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5" name="Freeform 62"/>
                <p:cNvSpPr>
                  <a:spLocks noChangeAspect="1"/>
                </p:cNvSpPr>
                <p:nvPr/>
              </p:nvSpPr>
              <p:spPr bwMode="auto">
                <a:xfrm>
                  <a:off x="1915" y="1813"/>
                  <a:ext cx="16" cy="62"/>
                </a:xfrm>
                <a:custGeom>
                  <a:avLst/>
                  <a:gdLst>
                    <a:gd name="T0" fmla="*/ 10 w 82"/>
                    <a:gd name="T1" fmla="*/ 62 h 312"/>
                    <a:gd name="T2" fmla="*/ 8 w 82"/>
                    <a:gd name="T3" fmla="*/ 58 h 312"/>
                    <a:gd name="T4" fmla="*/ 6 w 82"/>
                    <a:gd name="T5" fmla="*/ 54 h 312"/>
                    <a:gd name="T6" fmla="*/ 4 w 82"/>
                    <a:gd name="T7" fmla="*/ 50 h 312"/>
                    <a:gd name="T8" fmla="*/ 3 w 82"/>
                    <a:gd name="T9" fmla="*/ 47 h 312"/>
                    <a:gd name="T10" fmla="*/ 1 w 82"/>
                    <a:gd name="T11" fmla="*/ 43 h 312"/>
                    <a:gd name="T12" fmla="*/ 1 w 82"/>
                    <a:gd name="T13" fmla="*/ 39 h 312"/>
                    <a:gd name="T14" fmla="*/ 0 w 82"/>
                    <a:gd name="T15" fmla="*/ 35 h 312"/>
                    <a:gd name="T16" fmla="*/ 0 w 82"/>
                    <a:gd name="T17" fmla="*/ 31 h 312"/>
                    <a:gd name="T18" fmla="*/ 0 w 82"/>
                    <a:gd name="T19" fmla="*/ 26 h 312"/>
                    <a:gd name="T20" fmla="*/ 1 w 82"/>
                    <a:gd name="T21" fmla="*/ 22 h 312"/>
                    <a:gd name="T22" fmla="*/ 2 w 82"/>
                    <a:gd name="T23" fmla="*/ 18 h 312"/>
                    <a:gd name="T24" fmla="*/ 3 w 82"/>
                    <a:gd name="T25" fmla="*/ 13 h 312"/>
                    <a:gd name="T26" fmla="*/ 5 w 82"/>
                    <a:gd name="T27" fmla="*/ 10 h 312"/>
                    <a:gd name="T28" fmla="*/ 6 w 82"/>
                    <a:gd name="T29" fmla="*/ 7 h 312"/>
                    <a:gd name="T30" fmla="*/ 8 w 82"/>
                    <a:gd name="T31" fmla="*/ 3 h 312"/>
                    <a:gd name="T32" fmla="*/ 10 w 82"/>
                    <a:gd name="T33" fmla="*/ 0 h 312"/>
                    <a:gd name="T34" fmla="*/ 15 w 82"/>
                    <a:gd name="T35" fmla="*/ 3 h 312"/>
                    <a:gd name="T36" fmla="*/ 13 w 82"/>
                    <a:gd name="T37" fmla="*/ 7 h 312"/>
                    <a:gd name="T38" fmla="*/ 12 w 82"/>
                    <a:gd name="T39" fmla="*/ 11 h 312"/>
                    <a:gd name="T40" fmla="*/ 11 w 82"/>
                    <a:gd name="T41" fmla="*/ 15 h 312"/>
                    <a:gd name="T42" fmla="*/ 10 w 82"/>
                    <a:gd name="T43" fmla="*/ 18 h 312"/>
                    <a:gd name="T44" fmla="*/ 9 w 82"/>
                    <a:gd name="T45" fmla="*/ 22 h 312"/>
                    <a:gd name="T46" fmla="*/ 9 w 82"/>
                    <a:gd name="T47" fmla="*/ 26 h 312"/>
                    <a:gd name="T48" fmla="*/ 9 w 82"/>
                    <a:gd name="T49" fmla="*/ 29 h 312"/>
                    <a:gd name="T50" fmla="*/ 9 w 82"/>
                    <a:gd name="T51" fmla="*/ 32 h 312"/>
                    <a:gd name="T52" fmla="*/ 9 w 82"/>
                    <a:gd name="T53" fmla="*/ 35 h 312"/>
                    <a:gd name="T54" fmla="*/ 9 w 82"/>
                    <a:gd name="T55" fmla="*/ 38 h 312"/>
                    <a:gd name="T56" fmla="*/ 9 w 82"/>
                    <a:gd name="T57" fmla="*/ 41 h 312"/>
                    <a:gd name="T58" fmla="*/ 10 w 82"/>
                    <a:gd name="T59" fmla="*/ 44 h 312"/>
                    <a:gd name="T60" fmla="*/ 10 w 82"/>
                    <a:gd name="T61" fmla="*/ 46 h 312"/>
                    <a:gd name="T62" fmla="*/ 11 w 82"/>
                    <a:gd name="T63" fmla="*/ 49 h 312"/>
                    <a:gd name="T64" fmla="*/ 12 w 82"/>
                    <a:gd name="T65" fmla="*/ 51 h 312"/>
                    <a:gd name="T66" fmla="*/ 12 w 82"/>
                    <a:gd name="T67" fmla="*/ 53 h 312"/>
                    <a:gd name="T68" fmla="*/ 13 w 82"/>
                    <a:gd name="T69" fmla="*/ 55 h 312"/>
                    <a:gd name="T70" fmla="*/ 14 w 82"/>
                    <a:gd name="T71" fmla="*/ 58 h 312"/>
                    <a:gd name="T72" fmla="*/ 15 w 82"/>
                    <a:gd name="T73" fmla="*/ 60 h 312"/>
                    <a:gd name="T74" fmla="*/ 16 w 82"/>
                    <a:gd name="T75" fmla="*/ 62 h 312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82" h="312">
                      <a:moveTo>
                        <a:pt x="82" y="312"/>
                      </a:moveTo>
                      <a:lnTo>
                        <a:pt x="53" y="311"/>
                      </a:lnTo>
                      <a:lnTo>
                        <a:pt x="47" y="301"/>
                      </a:lnTo>
                      <a:lnTo>
                        <a:pt x="41" y="293"/>
                      </a:lnTo>
                      <a:lnTo>
                        <a:pt x="35" y="283"/>
                      </a:lnTo>
                      <a:lnTo>
                        <a:pt x="30" y="273"/>
                      </a:lnTo>
                      <a:lnTo>
                        <a:pt x="26" y="264"/>
                      </a:lnTo>
                      <a:lnTo>
                        <a:pt x="21" y="254"/>
                      </a:lnTo>
                      <a:lnTo>
                        <a:pt x="17" y="244"/>
                      </a:lnTo>
                      <a:lnTo>
                        <a:pt x="13" y="235"/>
                      </a:lnTo>
                      <a:lnTo>
                        <a:pt x="11" y="225"/>
                      </a:lnTo>
                      <a:lnTo>
                        <a:pt x="7" y="214"/>
                      </a:lnTo>
                      <a:lnTo>
                        <a:pt x="5" y="204"/>
                      </a:lnTo>
                      <a:lnTo>
                        <a:pt x="4" y="195"/>
                      </a:lnTo>
                      <a:lnTo>
                        <a:pt x="3" y="185"/>
                      </a:lnTo>
                      <a:lnTo>
                        <a:pt x="1" y="174"/>
                      </a:lnTo>
                      <a:lnTo>
                        <a:pt x="0" y="165"/>
                      </a:lnTo>
                      <a:lnTo>
                        <a:pt x="0" y="156"/>
                      </a:lnTo>
                      <a:lnTo>
                        <a:pt x="0" y="145"/>
                      </a:lnTo>
                      <a:lnTo>
                        <a:pt x="1" y="133"/>
                      </a:lnTo>
                      <a:lnTo>
                        <a:pt x="3" y="122"/>
                      </a:lnTo>
                      <a:lnTo>
                        <a:pt x="5" y="111"/>
                      </a:lnTo>
                      <a:lnTo>
                        <a:pt x="6" y="100"/>
                      </a:lnTo>
                      <a:lnTo>
                        <a:pt x="10" y="89"/>
                      </a:lnTo>
                      <a:lnTo>
                        <a:pt x="12" y="78"/>
                      </a:lnTo>
                      <a:lnTo>
                        <a:pt x="16" y="67"/>
                      </a:lnTo>
                      <a:lnTo>
                        <a:pt x="20" y="59"/>
                      </a:lnTo>
                      <a:lnTo>
                        <a:pt x="24" y="50"/>
                      </a:lnTo>
                      <a:lnTo>
                        <a:pt x="28" y="42"/>
                      </a:lnTo>
                      <a:lnTo>
                        <a:pt x="33" y="33"/>
                      </a:lnTo>
                      <a:lnTo>
                        <a:pt x="38" y="25"/>
                      </a:lnTo>
                      <a:lnTo>
                        <a:pt x="42" y="16"/>
                      </a:lnTo>
                      <a:lnTo>
                        <a:pt x="48" y="8"/>
                      </a:lnTo>
                      <a:lnTo>
                        <a:pt x="53" y="0"/>
                      </a:lnTo>
                      <a:lnTo>
                        <a:pt x="82" y="0"/>
                      </a:lnTo>
                      <a:lnTo>
                        <a:pt x="77" y="13"/>
                      </a:lnTo>
                      <a:lnTo>
                        <a:pt x="72" y="25"/>
                      </a:lnTo>
                      <a:lnTo>
                        <a:pt x="68" y="36"/>
                      </a:lnTo>
                      <a:lnTo>
                        <a:pt x="64" y="47"/>
                      </a:lnTo>
                      <a:lnTo>
                        <a:pt x="60" y="56"/>
                      </a:lnTo>
                      <a:lnTo>
                        <a:pt x="58" y="66"/>
                      </a:lnTo>
                      <a:lnTo>
                        <a:pt x="56" y="76"/>
                      </a:lnTo>
                      <a:lnTo>
                        <a:pt x="53" y="84"/>
                      </a:lnTo>
                      <a:lnTo>
                        <a:pt x="52" y="93"/>
                      </a:lnTo>
                      <a:lnTo>
                        <a:pt x="50" y="101"/>
                      </a:lnTo>
                      <a:lnTo>
                        <a:pt x="48" y="110"/>
                      </a:lnTo>
                      <a:lnTo>
                        <a:pt x="48" y="119"/>
                      </a:lnTo>
                      <a:lnTo>
                        <a:pt x="47" y="129"/>
                      </a:lnTo>
                      <a:lnTo>
                        <a:pt x="46" y="138"/>
                      </a:lnTo>
                      <a:lnTo>
                        <a:pt x="46" y="147"/>
                      </a:lnTo>
                      <a:lnTo>
                        <a:pt x="46" y="157"/>
                      </a:lnTo>
                      <a:lnTo>
                        <a:pt x="46" y="163"/>
                      </a:lnTo>
                      <a:lnTo>
                        <a:pt x="46" y="170"/>
                      </a:lnTo>
                      <a:lnTo>
                        <a:pt x="46" y="176"/>
                      </a:lnTo>
                      <a:lnTo>
                        <a:pt x="47" y="184"/>
                      </a:lnTo>
                      <a:lnTo>
                        <a:pt x="47" y="191"/>
                      </a:lnTo>
                      <a:lnTo>
                        <a:pt x="48" y="198"/>
                      </a:lnTo>
                      <a:lnTo>
                        <a:pt x="48" y="204"/>
                      </a:lnTo>
                      <a:lnTo>
                        <a:pt x="50" y="212"/>
                      </a:lnTo>
                      <a:lnTo>
                        <a:pt x="51" y="219"/>
                      </a:lnTo>
                      <a:lnTo>
                        <a:pt x="52" y="225"/>
                      </a:lnTo>
                      <a:lnTo>
                        <a:pt x="53" y="232"/>
                      </a:lnTo>
                      <a:lnTo>
                        <a:pt x="56" y="238"/>
                      </a:lnTo>
                      <a:lnTo>
                        <a:pt x="57" y="245"/>
                      </a:lnTo>
                      <a:lnTo>
                        <a:pt x="59" y="252"/>
                      </a:lnTo>
                      <a:lnTo>
                        <a:pt x="60" y="258"/>
                      </a:lnTo>
                      <a:lnTo>
                        <a:pt x="63" y="264"/>
                      </a:lnTo>
                      <a:lnTo>
                        <a:pt x="64" y="269"/>
                      </a:lnTo>
                      <a:lnTo>
                        <a:pt x="65" y="273"/>
                      </a:lnTo>
                      <a:lnTo>
                        <a:pt x="68" y="278"/>
                      </a:lnTo>
                      <a:lnTo>
                        <a:pt x="70" y="284"/>
                      </a:lnTo>
                      <a:lnTo>
                        <a:pt x="72" y="290"/>
                      </a:lnTo>
                      <a:lnTo>
                        <a:pt x="75" y="296"/>
                      </a:lnTo>
                      <a:lnTo>
                        <a:pt x="78" y="304"/>
                      </a:lnTo>
                      <a:lnTo>
                        <a:pt x="82" y="311"/>
                      </a:lnTo>
                      <a:lnTo>
                        <a:pt x="82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6" name="Freeform 63"/>
                <p:cNvSpPr>
                  <a:spLocks noChangeAspect="1"/>
                </p:cNvSpPr>
                <p:nvPr/>
              </p:nvSpPr>
              <p:spPr bwMode="auto">
                <a:xfrm>
                  <a:off x="1939" y="1812"/>
                  <a:ext cx="22" cy="49"/>
                </a:xfrm>
                <a:custGeom>
                  <a:avLst/>
                  <a:gdLst>
                    <a:gd name="T0" fmla="*/ 22 w 106"/>
                    <a:gd name="T1" fmla="*/ 49 h 245"/>
                    <a:gd name="T2" fmla="*/ 12 w 106"/>
                    <a:gd name="T3" fmla="*/ 49 h 245"/>
                    <a:gd name="T4" fmla="*/ 12 w 106"/>
                    <a:gd name="T5" fmla="*/ 14 h 245"/>
                    <a:gd name="T6" fmla="*/ 11 w 106"/>
                    <a:gd name="T7" fmla="*/ 15 h 245"/>
                    <a:gd name="T8" fmla="*/ 10 w 106"/>
                    <a:gd name="T9" fmla="*/ 16 h 245"/>
                    <a:gd name="T10" fmla="*/ 8 w 106"/>
                    <a:gd name="T11" fmla="*/ 17 h 245"/>
                    <a:gd name="T12" fmla="*/ 7 w 106"/>
                    <a:gd name="T13" fmla="*/ 18 h 245"/>
                    <a:gd name="T14" fmla="*/ 5 w 106"/>
                    <a:gd name="T15" fmla="*/ 19 h 245"/>
                    <a:gd name="T16" fmla="*/ 3 w 106"/>
                    <a:gd name="T17" fmla="*/ 20 h 245"/>
                    <a:gd name="T18" fmla="*/ 2 w 106"/>
                    <a:gd name="T19" fmla="*/ 21 h 245"/>
                    <a:gd name="T20" fmla="*/ 0 w 106"/>
                    <a:gd name="T21" fmla="*/ 21 h 245"/>
                    <a:gd name="T22" fmla="*/ 0 w 106"/>
                    <a:gd name="T23" fmla="*/ 12 h 245"/>
                    <a:gd name="T24" fmla="*/ 1 w 106"/>
                    <a:gd name="T25" fmla="*/ 12 h 245"/>
                    <a:gd name="T26" fmla="*/ 2 w 106"/>
                    <a:gd name="T27" fmla="*/ 12 h 245"/>
                    <a:gd name="T28" fmla="*/ 3 w 106"/>
                    <a:gd name="T29" fmla="*/ 11 h 245"/>
                    <a:gd name="T30" fmla="*/ 4 w 106"/>
                    <a:gd name="T31" fmla="*/ 11 h 245"/>
                    <a:gd name="T32" fmla="*/ 5 w 106"/>
                    <a:gd name="T33" fmla="*/ 10 h 245"/>
                    <a:gd name="T34" fmla="*/ 6 w 106"/>
                    <a:gd name="T35" fmla="*/ 9 h 245"/>
                    <a:gd name="T36" fmla="*/ 7 w 106"/>
                    <a:gd name="T37" fmla="*/ 9 h 245"/>
                    <a:gd name="T38" fmla="*/ 8 w 106"/>
                    <a:gd name="T39" fmla="*/ 8 h 245"/>
                    <a:gd name="T40" fmla="*/ 9 w 106"/>
                    <a:gd name="T41" fmla="*/ 7 h 245"/>
                    <a:gd name="T42" fmla="*/ 10 w 106"/>
                    <a:gd name="T43" fmla="*/ 6 h 245"/>
                    <a:gd name="T44" fmla="*/ 11 w 106"/>
                    <a:gd name="T45" fmla="*/ 5 h 245"/>
                    <a:gd name="T46" fmla="*/ 12 w 106"/>
                    <a:gd name="T47" fmla="*/ 4 h 245"/>
                    <a:gd name="T48" fmla="*/ 12 w 106"/>
                    <a:gd name="T49" fmla="*/ 3 h 245"/>
                    <a:gd name="T50" fmla="*/ 13 w 106"/>
                    <a:gd name="T51" fmla="*/ 2 h 245"/>
                    <a:gd name="T52" fmla="*/ 13 w 106"/>
                    <a:gd name="T53" fmla="*/ 1 h 245"/>
                    <a:gd name="T54" fmla="*/ 14 w 106"/>
                    <a:gd name="T55" fmla="*/ 0 h 245"/>
                    <a:gd name="T56" fmla="*/ 22 w 106"/>
                    <a:gd name="T57" fmla="*/ 0 h 245"/>
                    <a:gd name="T58" fmla="*/ 22 w 106"/>
                    <a:gd name="T59" fmla="*/ 49 h 24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106" h="245">
                      <a:moveTo>
                        <a:pt x="106" y="245"/>
                      </a:moveTo>
                      <a:lnTo>
                        <a:pt x="60" y="245"/>
                      </a:lnTo>
                      <a:lnTo>
                        <a:pt x="60" y="69"/>
                      </a:lnTo>
                      <a:lnTo>
                        <a:pt x="54" y="75"/>
                      </a:lnTo>
                      <a:lnTo>
                        <a:pt x="47" y="81"/>
                      </a:lnTo>
                      <a:lnTo>
                        <a:pt x="39" y="86"/>
                      </a:lnTo>
                      <a:lnTo>
                        <a:pt x="32" y="91"/>
                      </a:lnTo>
                      <a:lnTo>
                        <a:pt x="24" y="96"/>
                      </a:lnTo>
                      <a:lnTo>
                        <a:pt x="15" y="101"/>
                      </a:lnTo>
                      <a:lnTo>
                        <a:pt x="8" y="104"/>
                      </a:lnTo>
                      <a:lnTo>
                        <a:pt x="0" y="107"/>
                      </a:lnTo>
                      <a:lnTo>
                        <a:pt x="0" y="61"/>
                      </a:lnTo>
                      <a:lnTo>
                        <a:pt x="5" y="59"/>
                      </a:lnTo>
                      <a:lnTo>
                        <a:pt x="9" y="58"/>
                      </a:lnTo>
                      <a:lnTo>
                        <a:pt x="14" y="56"/>
                      </a:lnTo>
                      <a:lnTo>
                        <a:pt x="19" y="53"/>
                      </a:lnTo>
                      <a:lnTo>
                        <a:pt x="24" y="50"/>
                      </a:lnTo>
                      <a:lnTo>
                        <a:pt x="29" y="47"/>
                      </a:lnTo>
                      <a:lnTo>
                        <a:pt x="33" y="44"/>
                      </a:lnTo>
                      <a:lnTo>
                        <a:pt x="38" y="40"/>
                      </a:lnTo>
                      <a:lnTo>
                        <a:pt x="43" y="35"/>
                      </a:lnTo>
                      <a:lnTo>
                        <a:pt x="48" y="32"/>
                      </a:lnTo>
                      <a:lnTo>
                        <a:pt x="53" y="27"/>
                      </a:lnTo>
                      <a:lnTo>
                        <a:pt x="56" y="22"/>
                      </a:lnTo>
                      <a:lnTo>
                        <a:pt x="60" y="16"/>
                      </a:lnTo>
                      <a:lnTo>
                        <a:pt x="62" y="11"/>
                      </a:lnTo>
                      <a:lnTo>
                        <a:pt x="65" y="5"/>
                      </a:lnTo>
                      <a:lnTo>
                        <a:pt x="67" y="0"/>
                      </a:lnTo>
                      <a:lnTo>
                        <a:pt x="106" y="0"/>
                      </a:lnTo>
                      <a:lnTo>
                        <a:pt x="106" y="2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7" name="Freeform 64"/>
                <p:cNvSpPr>
                  <a:spLocks noChangeAspect="1"/>
                </p:cNvSpPr>
                <p:nvPr/>
              </p:nvSpPr>
              <p:spPr bwMode="auto">
                <a:xfrm>
                  <a:off x="1993" y="1812"/>
                  <a:ext cx="45" cy="50"/>
                </a:xfrm>
                <a:custGeom>
                  <a:avLst/>
                  <a:gdLst>
                    <a:gd name="T0" fmla="*/ 45 w 224"/>
                    <a:gd name="T1" fmla="*/ 23 h 252"/>
                    <a:gd name="T2" fmla="*/ 43 w 224"/>
                    <a:gd name="T3" fmla="*/ 44 h 252"/>
                    <a:gd name="T4" fmla="*/ 40 w 224"/>
                    <a:gd name="T5" fmla="*/ 46 h 252"/>
                    <a:gd name="T6" fmla="*/ 36 w 224"/>
                    <a:gd name="T7" fmla="*/ 48 h 252"/>
                    <a:gd name="T8" fmla="*/ 32 w 224"/>
                    <a:gd name="T9" fmla="*/ 49 h 252"/>
                    <a:gd name="T10" fmla="*/ 27 w 224"/>
                    <a:gd name="T11" fmla="*/ 50 h 252"/>
                    <a:gd name="T12" fmla="*/ 23 w 224"/>
                    <a:gd name="T13" fmla="*/ 50 h 252"/>
                    <a:gd name="T14" fmla="*/ 17 w 224"/>
                    <a:gd name="T15" fmla="*/ 49 h 252"/>
                    <a:gd name="T16" fmla="*/ 12 w 224"/>
                    <a:gd name="T17" fmla="*/ 48 h 252"/>
                    <a:gd name="T18" fmla="*/ 8 w 224"/>
                    <a:gd name="T19" fmla="*/ 45 h 252"/>
                    <a:gd name="T20" fmla="*/ 5 w 224"/>
                    <a:gd name="T21" fmla="*/ 42 h 252"/>
                    <a:gd name="T22" fmla="*/ 3 w 224"/>
                    <a:gd name="T23" fmla="*/ 38 h 252"/>
                    <a:gd name="T24" fmla="*/ 1 w 224"/>
                    <a:gd name="T25" fmla="*/ 33 h 252"/>
                    <a:gd name="T26" fmla="*/ 0 w 224"/>
                    <a:gd name="T27" fmla="*/ 28 h 252"/>
                    <a:gd name="T28" fmla="*/ 0 w 224"/>
                    <a:gd name="T29" fmla="*/ 23 h 252"/>
                    <a:gd name="T30" fmla="*/ 1 w 224"/>
                    <a:gd name="T31" fmla="*/ 18 h 252"/>
                    <a:gd name="T32" fmla="*/ 2 w 224"/>
                    <a:gd name="T33" fmla="*/ 13 h 252"/>
                    <a:gd name="T34" fmla="*/ 5 w 224"/>
                    <a:gd name="T35" fmla="*/ 9 h 252"/>
                    <a:gd name="T36" fmla="*/ 8 w 224"/>
                    <a:gd name="T37" fmla="*/ 5 h 252"/>
                    <a:gd name="T38" fmla="*/ 12 w 224"/>
                    <a:gd name="T39" fmla="*/ 3 h 252"/>
                    <a:gd name="T40" fmla="*/ 16 w 224"/>
                    <a:gd name="T41" fmla="*/ 1 h 252"/>
                    <a:gd name="T42" fmla="*/ 20 w 224"/>
                    <a:gd name="T43" fmla="*/ 0 h 252"/>
                    <a:gd name="T44" fmla="*/ 26 w 224"/>
                    <a:gd name="T45" fmla="*/ 0 h 252"/>
                    <a:gd name="T46" fmla="*/ 32 w 224"/>
                    <a:gd name="T47" fmla="*/ 1 h 252"/>
                    <a:gd name="T48" fmla="*/ 36 w 224"/>
                    <a:gd name="T49" fmla="*/ 3 h 252"/>
                    <a:gd name="T50" fmla="*/ 40 w 224"/>
                    <a:gd name="T51" fmla="*/ 6 h 252"/>
                    <a:gd name="T52" fmla="*/ 43 w 224"/>
                    <a:gd name="T53" fmla="*/ 10 h 252"/>
                    <a:gd name="T54" fmla="*/ 44 w 224"/>
                    <a:gd name="T55" fmla="*/ 14 h 252"/>
                    <a:gd name="T56" fmla="*/ 33 w 224"/>
                    <a:gd name="T57" fmla="*/ 13 h 252"/>
                    <a:gd name="T58" fmla="*/ 30 w 224"/>
                    <a:gd name="T59" fmla="*/ 10 h 252"/>
                    <a:gd name="T60" fmla="*/ 28 w 224"/>
                    <a:gd name="T61" fmla="*/ 9 h 252"/>
                    <a:gd name="T62" fmla="*/ 25 w 224"/>
                    <a:gd name="T63" fmla="*/ 8 h 252"/>
                    <a:gd name="T64" fmla="*/ 20 w 224"/>
                    <a:gd name="T65" fmla="*/ 8 h 252"/>
                    <a:gd name="T66" fmla="*/ 17 w 224"/>
                    <a:gd name="T67" fmla="*/ 10 h 252"/>
                    <a:gd name="T68" fmla="*/ 13 w 224"/>
                    <a:gd name="T69" fmla="*/ 12 h 252"/>
                    <a:gd name="T70" fmla="*/ 11 w 224"/>
                    <a:gd name="T71" fmla="*/ 16 h 252"/>
                    <a:gd name="T72" fmla="*/ 10 w 224"/>
                    <a:gd name="T73" fmla="*/ 21 h 252"/>
                    <a:gd name="T74" fmla="*/ 10 w 224"/>
                    <a:gd name="T75" fmla="*/ 27 h 252"/>
                    <a:gd name="T76" fmla="*/ 11 w 224"/>
                    <a:gd name="T77" fmla="*/ 32 h 252"/>
                    <a:gd name="T78" fmla="*/ 12 w 224"/>
                    <a:gd name="T79" fmla="*/ 36 h 252"/>
                    <a:gd name="T80" fmla="*/ 15 w 224"/>
                    <a:gd name="T81" fmla="*/ 39 h 252"/>
                    <a:gd name="T82" fmla="*/ 19 w 224"/>
                    <a:gd name="T83" fmla="*/ 41 h 252"/>
                    <a:gd name="T84" fmla="*/ 24 w 224"/>
                    <a:gd name="T85" fmla="*/ 42 h 252"/>
                    <a:gd name="T86" fmla="*/ 28 w 224"/>
                    <a:gd name="T87" fmla="*/ 41 h 252"/>
                    <a:gd name="T88" fmla="*/ 33 w 224"/>
                    <a:gd name="T89" fmla="*/ 39 h 252"/>
                    <a:gd name="T90" fmla="*/ 35 w 224"/>
                    <a:gd name="T91" fmla="*/ 31 h 25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224" h="252">
                      <a:moveTo>
                        <a:pt x="120" y="157"/>
                      </a:moveTo>
                      <a:lnTo>
                        <a:pt x="120" y="116"/>
                      </a:lnTo>
                      <a:lnTo>
                        <a:pt x="224" y="116"/>
                      </a:lnTo>
                      <a:lnTo>
                        <a:pt x="224" y="216"/>
                      </a:lnTo>
                      <a:lnTo>
                        <a:pt x="220" y="219"/>
                      </a:lnTo>
                      <a:lnTo>
                        <a:pt x="215" y="223"/>
                      </a:lnTo>
                      <a:lnTo>
                        <a:pt x="210" y="226"/>
                      </a:lnTo>
                      <a:lnTo>
                        <a:pt x="205" y="229"/>
                      </a:lnTo>
                      <a:lnTo>
                        <a:pt x="199" y="233"/>
                      </a:lnTo>
                      <a:lnTo>
                        <a:pt x="192" y="235"/>
                      </a:lnTo>
                      <a:lnTo>
                        <a:pt x="186" y="239"/>
                      </a:lnTo>
                      <a:lnTo>
                        <a:pt x="179" y="241"/>
                      </a:lnTo>
                      <a:lnTo>
                        <a:pt x="172" y="243"/>
                      </a:lnTo>
                      <a:lnTo>
                        <a:pt x="165" y="246"/>
                      </a:lnTo>
                      <a:lnTo>
                        <a:pt x="157" y="247"/>
                      </a:lnTo>
                      <a:lnTo>
                        <a:pt x="150" y="249"/>
                      </a:lnTo>
                      <a:lnTo>
                        <a:pt x="142" y="251"/>
                      </a:lnTo>
                      <a:lnTo>
                        <a:pt x="135" y="251"/>
                      </a:lnTo>
                      <a:lnTo>
                        <a:pt x="127" y="252"/>
                      </a:lnTo>
                      <a:lnTo>
                        <a:pt x="120" y="252"/>
                      </a:lnTo>
                      <a:lnTo>
                        <a:pt x="112" y="252"/>
                      </a:lnTo>
                      <a:lnTo>
                        <a:pt x="102" y="251"/>
                      </a:lnTo>
                      <a:lnTo>
                        <a:pt x="94" y="249"/>
                      </a:lnTo>
                      <a:lnTo>
                        <a:pt x="85" y="247"/>
                      </a:lnTo>
                      <a:lnTo>
                        <a:pt x="77" y="246"/>
                      </a:lnTo>
                      <a:lnTo>
                        <a:pt x="70" y="242"/>
                      </a:lnTo>
                      <a:lnTo>
                        <a:pt x="62" y="240"/>
                      </a:lnTo>
                      <a:lnTo>
                        <a:pt x="55" y="236"/>
                      </a:lnTo>
                      <a:lnTo>
                        <a:pt x="49" y="233"/>
                      </a:lnTo>
                      <a:lnTo>
                        <a:pt x="42" y="228"/>
                      </a:lnTo>
                      <a:lnTo>
                        <a:pt x="36" y="223"/>
                      </a:lnTo>
                      <a:lnTo>
                        <a:pt x="31" y="217"/>
                      </a:lnTo>
                      <a:lnTo>
                        <a:pt x="26" y="212"/>
                      </a:lnTo>
                      <a:lnTo>
                        <a:pt x="21" y="205"/>
                      </a:lnTo>
                      <a:lnTo>
                        <a:pt x="18" y="199"/>
                      </a:lnTo>
                      <a:lnTo>
                        <a:pt x="14" y="191"/>
                      </a:lnTo>
                      <a:lnTo>
                        <a:pt x="11" y="184"/>
                      </a:lnTo>
                      <a:lnTo>
                        <a:pt x="8" y="175"/>
                      </a:lnTo>
                      <a:lnTo>
                        <a:pt x="6" y="168"/>
                      </a:lnTo>
                      <a:lnTo>
                        <a:pt x="3" y="160"/>
                      </a:lnTo>
                      <a:lnTo>
                        <a:pt x="2" y="151"/>
                      </a:lnTo>
                      <a:lnTo>
                        <a:pt x="1" y="143"/>
                      </a:lnTo>
                      <a:lnTo>
                        <a:pt x="0" y="134"/>
                      </a:lnTo>
                      <a:lnTo>
                        <a:pt x="0" y="126"/>
                      </a:lnTo>
                      <a:lnTo>
                        <a:pt x="0" y="116"/>
                      </a:lnTo>
                      <a:lnTo>
                        <a:pt x="1" y="108"/>
                      </a:lnTo>
                      <a:lnTo>
                        <a:pt x="2" y="98"/>
                      </a:lnTo>
                      <a:lnTo>
                        <a:pt x="5" y="89"/>
                      </a:lnTo>
                      <a:lnTo>
                        <a:pt x="6" y="81"/>
                      </a:lnTo>
                      <a:lnTo>
                        <a:pt x="9" y="74"/>
                      </a:lnTo>
                      <a:lnTo>
                        <a:pt x="12" y="65"/>
                      </a:lnTo>
                      <a:lnTo>
                        <a:pt x="15" y="58"/>
                      </a:lnTo>
                      <a:lnTo>
                        <a:pt x="19" y="51"/>
                      </a:lnTo>
                      <a:lnTo>
                        <a:pt x="24" y="44"/>
                      </a:lnTo>
                      <a:lnTo>
                        <a:pt x="29" y="37"/>
                      </a:lnTo>
                      <a:lnTo>
                        <a:pt x="35" y="31"/>
                      </a:lnTo>
                      <a:lnTo>
                        <a:pt x="41" y="26"/>
                      </a:lnTo>
                      <a:lnTo>
                        <a:pt x="47" y="21"/>
                      </a:lnTo>
                      <a:lnTo>
                        <a:pt x="54" y="17"/>
                      </a:lnTo>
                      <a:lnTo>
                        <a:pt x="61" y="13"/>
                      </a:lnTo>
                      <a:lnTo>
                        <a:pt x="67" y="10"/>
                      </a:lnTo>
                      <a:lnTo>
                        <a:pt x="73" y="7"/>
                      </a:lnTo>
                      <a:lnTo>
                        <a:pt x="79" y="4"/>
                      </a:lnTo>
                      <a:lnTo>
                        <a:pt x="86" y="3"/>
                      </a:lnTo>
                      <a:lnTo>
                        <a:pt x="95" y="2"/>
                      </a:lnTo>
                      <a:lnTo>
                        <a:pt x="102" y="1"/>
                      </a:lnTo>
                      <a:lnTo>
                        <a:pt x="110" y="0"/>
                      </a:lnTo>
                      <a:lnTo>
                        <a:pt x="119" y="0"/>
                      </a:lnTo>
                      <a:lnTo>
                        <a:pt x="130" y="0"/>
                      </a:lnTo>
                      <a:lnTo>
                        <a:pt x="139" y="1"/>
                      </a:lnTo>
                      <a:lnTo>
                        <a:pt x="149" y="2"/>
                      </a:lnTo>
                      <a:lnTo>
                        <a:pt x="159" y="4"/>
                      </a:lnTo>
                      <a:lnTo>
                        <a:pt x="167" y="8"/>
                      </a:lnTo>
                      <a:lnTo>
                        <a:pt x="174" y="10"/>
                      </a:lnTo>
                      <a:lnTo>
                        <a:pt x="181" y="14"/>
                      </a:lnTo>
                      <a:lnTo>
                        <a:pt x="189" y="19"/>
                      </a:lnTo>
                      <a:lnTo>
                        <a:pt x="195" y="24"/>
                      </a:lnTo>
                      <a:lnTo>
                        <a:pt x="201" y="30"/>
                      </a:lnTo>
                      <a:lnTo>
                        <a:pt x="205" y="36"/>
                      </a:lnTo>
                      <a:lnTo>
                        <a:pt x="209" y="42"/>
                      </a:lnTo>
                      <a:lnTo>
                        <a:pt x="213" y="49"/>
                      </a:lnTo>
                      <a:lnTo>
                        <a:pt x="216" y="57"/>
                      </a:lnTo>
                      <a:lnTo>
                        <a:pt x="219" y="64"/>
                      </a:lnTo>
                      <a:lnTo>
                        <a:pt x="221" y="72"/>
                      </a:lnTo>
                      <a:lnTo>
                        <a:pt x="173" y="82"/>
                      </a:lnTo>
                      <a:lnTo>
                        <a:pt x="169" y="74"/>
                      </a:lnTo>
                      <a:lnTo>
                        <a:pt x="166" y="65"/>
                      </a:lnTo>
                      <a:lnTo>
                        <a:pt x="160" y="59"/>
                      </a:lnTo>
                      <a:lnTo>
                        <a:pt x="154" y="53"/>
                      </a:lnTo>
                      <a:lnTo>
                        <a:pt x="150" y="51"/>
                      </a:lnTo>
                      <a:lnTo>
                        <a:pt x="147" y="48"/>
                      </a:lnTo>
                      <a:lnTo>
                        <a:pt x="142" y="46"/>
                      </a:lnTo>
                      <a:lnTo>
                        <a:pt x="138" y="44"/>
                      </a:lnTo>
                      <a:lnTo>
                        <a:pt x="133" y="43"/>
                      </a:lnTo>
                      <a:lnTo>
                        <a:pt x="128" y="42"/>
                      </a:lnTo>
                      <a:lnTo>
                        <a:pt x="122" y="41"/>
                      </a:lnTo>
                      <a:lnTo>
                        <a:pt x="118" y="41"/>
                      </a:lnTo>
                      <a:lnTo>
                        <a:pt x="109" y="41"/>
                      </a:lnTo>
                      <a:lnTo>
                        <a:pt x="102" y="42"/>
                      </a:lnTo>
                      <a:lnTo>
                        <a:pt x="95" y="43"/>
                      </a:lnTo>
                      <a:lnTo>
                        <a:pt x="89" y="46"/>
                      </a:lnTo>
                      <a:lnTo>
                        <a:pt x="83" y="49"/>
                      </a:lnTo>
                      <a:lnTo>
                        <a:pt x="77" y="53"/>
                      </a:lnTo>
                      <a:lnTo>
                        <a:pt x="72" y="57"/>
                      </a:lnTo>
                      <a:lnTo>
                        <a:pt x="67" y="61"/>
                      </a:lnTo>
                      <a:lnTo>
                        <a:pt x="62" y="68"/>
                      </a:lnTo>
                      <a:lnTo>
                        <a:pt x="59" y="74"/>
                      </a:lnTo>
                      <a:lnTo>
                        <a:pt x="56" y="81"/>
                      </a:lnTo>
                      <a:lnTo>
                        <a:pt x="53" y="88"/>
                      </a:lnTo>
                      <a:lnTo>
                        <a:pt x="50" y="95"/>
                      </a:lnTo>
                      <a:lnTo>
                        <a:pt x="49" y="104"/>
                      </a:lnTo>
                      <a:lnTo>
                        <a:pt x="48" y="114"/>
                      </a:lnTo>
                      <a:lnTo>
                        <a:pt x="48" y="123"/>
                      </a:lnTo>
                      <a:lnTo>
                        <a:pt x="48" y="134"/>
                      </a:lnTo>
                      <a:lnTo>
                        <a:pt x="49" y="144"/>
                      </a:lnTo>
                      <a:lnTo>
                        <a:pt x="50" y="152"/>
                      </a:lnTo>
                      <a:lnTo>
                        <a:pt x="53" y="161"/>
                      </a:lnTo>
                      <a:lnTo>
                        <a:pt x="56" y="169"/>
                      </a:lnTo>
                      <a:lnTo>
                        <a:pt x="59" y="177"/>
                      </a:lnTo>
                      <a:lnTo>
                        <a:pt x="62" y="183"/>
                      </a:lnTo>
                      <a:lnTo>
                        <a:pt x="67" y="189"/>
                      </a:lnTo>
                      <a:lnTo>
                        <a:pt x="72" y="194"/>
                      </a:lnTo>
                      <a:lnTo>
                        <a:pt x="77" y="199"/>
                      </a:lnTo>
                      <a:lnTo>
                        <a:pt x="83" y="202"/>
                      </a:lnTo>
                      <a:lnTo>
                        <a:pt x="89" y="205"/>
                      </a:lnTo>
                      <a:lnTo>
                        <a:pt x="96" y="207"/>
                      </a:lnTo>
                      <a:lnTo>
                        <a:pt x="103" y="209"/>
                      </a:lnTo>
                      <a:lnTo>
                        <a:pt x="110" y="211"/>
                      </a:lnTo>
                      <a:lnTo>
                        <a:pt x="118" y="211"/>
                      </a:lnTo>
                      <a:lnTo>
                        <a:pt x="125" y="211"/>
                      </a:lnTo>
                      <a:lnTo>
                        <a:pt x="133" y="209"/>
                      </a:lnTo>
                      <a:lnTo>
                        <a:pt x="141" y="207"/>
                      </a:lnTo>
                      <a:lnTo>
                        <a:pt x="148" y="205"/>
                      </a:lnTo>
                      <a:lnTo>
                        <a:pt x="155" y="201"/>
                      </a:lnTo>
                      <a:lnTo>
                        <a:pt x="162" y="197"/>
                      </a:lnTo>
                      <a:lnTo>
                        <a:pt x="169" y="194"/>
                      </a:lnTo>
                      <a:lnTo>
                        <a:pt x="175" y="190"/>
                      </a:lnTo>
                      <a:lnTo>
                        <a:pt x="175" y="157"/>
                      </a:lnTo>
                      <a:lnTo>
                        <a:pt x="120" y="1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8" name="Freeform 65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825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8 h 187"/>
                    <a:gd name="T4" fmla="*/ 29 w 163"/>
                    <a:gd name="T5" fmla="*/ 31 h 187"/>
                    <a:gd name="T6" fmla="*/ 28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8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8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19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1"/>
                      </a:lnTo>
                      <a:lnTo>
                        <a:pt x="141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2" y="134"/>
                      </a:lnTo>
                      <a:lnTo>
                        <a:pt x="56" y="140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6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2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6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9" name="Freeform 66"/>
                <p:cNvSpPr>
                  <a:spLocks noChangeAspect="1"/>
                </p:cNvSpPr>
                <p:nvPr/>
              </p:nvSpPr>
              <p:spPr bwMode="auto">
                <a:xfrm>
                  <a:off x="2079" y="1813"/>
                  <a:ext cx="44" cy="48"/>
                </a:xfrm>
                <a:custGeom>
                  <a:avLst/>
                  <a:gdLst>
                    <a:gd name="T0" fmla="*/ 16 w 219"/>
                    <a:gd name="T1" fmla="*/ 48 h 243"/>
                    <a:gd name="T2" fmla="*/ 0 w 219"/>
                    <a:gd name="T3" fmla="*/ 0 h 243"/>
                    <a:gd name="T4" fmla="*/ 10 w 219"/>
                    <a:gd name="T5" fmla="*/ 0 h 243"/>
                    <a:gd name="T6" fmla="*/ 22 w 219"/>
                    <a:gd name="T7" fmla="*/ 36 h 243"/>
                    <a:gd name="T8" fmla="*/ 34 w 219"/>
                    <a:gd name="T9" fmla="*/ 0 h 243"/>
                    <a:gd name="T10" fmla="*/ 44 w 219"/>
                    <a:gd name="T11" fmla="*/ 0 h 243"/>
                    <a:gd name="T12" fmla="*/ 27 w 219"/>
                    <a:gd name="T13" fmla="*/ 48 h 243"/>
                    <a:gd name="T14" fmla="*/ 16 w 219"/>
                    <a:gd name="T15" fmla="*/ 48 h 2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9" h="243">
                      <a:moveTo>
                        <a:pt x="81" y="243"/>
                      </a:moveTo>
                      <a:lnTo>
                        <a:pt x="0" y="0"/>
                      </a:lnTo>
                      <a:lnTo>
                        <a:pt x="50" y="0"/>
                      </a:lnTo>
                      <a:lnTo>
                        <a:pt x="109" y="180"/>
                      </a:lnTo>
                      <a:lnTo>
                        <a:pt x="167" y="0"/>
                      </a:lnTo>
                      <a:lnTo>
                        <a:pt x="219" y="0"/>
                      </a:lnTo>
                      <a:lnTo>
                        <a:pt x="133" y="243"/>
                      </a:lnTo>
                      <a:lnTo>
                        <a:pt x="81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0" name="Freeform 67"/>
                <p:cNvSpPr>
                  <a:spLocks noChangeAspect="1"/>
                </p:cNvSpPr>
                <p:nvPr/>
              </p:nvSpPr>
              <p:spPr bwMode="auto">
                <a:xfrm>
                  <a:off x="2126" y="1813"/>
                  <a:ext cx="16" cy="62"/>
                </a:xfrm>
                <a:custGeom>
                  <a:avLst/>
                  <a:gdLst>
                    <a:gd name="T0" fmla="*/ 1 w 82"/>
                    <a:gd name="T1" fmla="*/ 61 h 312"/>
                    <a:gd name="T2" fmla="*/ 2 w 82"/>
                    <a:gd name="T3" fmla="*/ 58 h 312"/>
                    <a:gd name="T4" fmla="*/ 2 w 82"/>
                    <a:gd name="T5" fmla="*/ 56 h 312"/>
                    <a:gd name="T6" fmla="*/ 3 w 82"/>
                    <a:gd name="T7" fmla="*/ 54 h 312"/>
                    <a:gd name="T8" fmla="*/ 4 w 82"/>
                    <a:gd name="T9" fmla="*/ 51 h 312"/>
                    <a:gd name="T10" fmla="*/ 5 w 82"/>
                    <a:gd name="T11" fmla="*/ 48 h 312"/>
                    <a:gd name="T12" fmla="*/ 5 w 82"/>
                    <a:gd name="T13" fmla="*/ 45 h 312"/>
                    <a:gd name="T14" fmla="*/ 6 w 82"/>
                    <a:gd name="T15" fmla="*/ 43 h 312"/>
                    <a:gd name="T16" fmla="*/ 6 w 82"/>
                    <a:gd name="T17" fmla="*/ 41 h 312"/>
                    <a:gd name="T18" fmla="*/ 7 w 82"/>
                    <a:gd name="T19" fmla="*/ 39 h 312"/>
                    <a:gd name="T20" fmla="*/ 7 w 82"/>
                    <a:gd name="T21" fmla="*/ 38 h 312"/>
                    <a:gd name="T22" fmla="*/ 7 w 82"/>
                    <a:gd name="T23" fmla="*/ 36 h 312"/>
                    <a:gd name="T24" fmla="*/ 7 w 82"/>
                    <a:gd name="T25" fmla="*/ 34 h 312"/>
                    <a:gd name="T26" fmla="*/ 7 w 82"/>
                    <a:gd name="T27" fmla="*/ 32 h 312"/>
                    <a:gd name="T28" fmla="*/ 7 w 82"/>
                    <a:gd name="T29" fmla="*/ 29 h 312"/>
                    <a:gd name="T30" fmla="*/ 7 w 82"/>
                    <a:gd name="T31" fmla="*/ 26 h 312"/>
                    <a:gd name="T32" fmla="*/ 7 w 82"/>
                    <a:gd name="T33" fmla="*/ 22 h 312"/>
                    <a:gd name="T34" fmla="*/ 6 w 82"/>
                    <a:gd name="T35" fmla="*/ 18 h 312"/>
                    <a:gd name="T36" fmla="*/ 5 w 82"/>
                    <a:gd name="T37" fmla="*/ 15 h 312"/>
                    <a:gd name="T38" fmla="*/ 4 w 82"/>
                    <a:gd name="T39" fmla="*/ 11 h 312"/>
                    <a:gd name="T40" fmla="*/ 3 w 82"/>
                    <a:gd name="T41" fmla="*/ 7 h 312"/>
                    <a:gd name="T42" fmla="*/ 1 w 82"/>
                    <a:gd name="T43" fmla="*/ 3 h 312"/>
                    <a:gd name="T44" fmla="*/ 6 w 82"/>
                    <a:gd name="T45" fmla="*/ 0 h 312"/>
                    <a:gd name="T46" fmla="*/ 8 w 82"/>
                    <a:gd name="T47" fmla="*/ 4 h 312"/>
                    <a:gd name="T48" fmla="*/ 10 w 82"/>
                    <a:gd name="T49" fmla="*/ 7 h 312"/>
                    <a:gd name="T50" fmla="*/ 12 w 82"/>
                    <a:gd name="T51" fmla="*/ 11 h 312"/>
                    <a:gd name="T52" fmla="*/ 13 w 82"/>
                    <a:gd name="T53" fmla="*/ 15 h 312"/>
                    <a:gd name="T54" fmla="*/ 14 w 82"/>
                    <a:gd name="T55" fmla="*/ 19 h 312"/>
                    <a:gd name="T56" fmla="*/ 15 w 82"/>
                    <a:gd name="T57" fmla="*/ 22 h 312"/>
                    <a:gd name="T58" fmla="*/ 16 w 82"/>
                    <a:gd name="T59" fmla="*/ 27 h 312"/>
                    <a:gd name="T60" fmla="*/ 16 w 82"/>
                    <a:gd name="T61" fmla="*/ 30 h 312"/>
                    <a:gd name="T62" fmla="*/ 16 w 82"/>
                    <a:gd name="T63" fmla="*/ 34 h 312"/>
                    <a:gd name="T64" fmla="*/ 15 w 82"/>
                    <a:gd name="T65" fmla="*/ 37 h 312"/>
                    <a:gd name="T66" fmla="*/ 15 w 82"/>
                    <a:gd name="T67" fmla="*/ 41 h 312"/>
                    <a:gd name="T68" fmla="*/ 14 w 82"/>
                    <a:gd name="T69" fmla="*/ 45 h 312"/>
                    <a:gd name="T70" fmla="*/ 12 w 82"/>
                    <a:gd name="T71" fmla="*/ 49 h 312"/>
                    <a:gd name="T72" fmla="*/ 11 w 82"/>
                    <a:gd name="T73" fmla="*/ 54 h 312"/>
                    <a:gd name="T74" fmla="*/ 8 w 82"/>
                    <a:gd name="T75" fmla="*/ 58 h 312"/>
                    <a:gd name="T76" fmla="*/ 6 w 82"/>
                    <a:gd name="T77" fmla="*/ 62 h 31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82" h="312">
                      <a:moveTo>
                        <a:pt x="0" y="312"/>
                      </a:moveTo>
                      <a:lnTo>
                        <a:pt x="3" y="305"/>
                      </a:lnTo>
                      <a:lnTo>
                        <a:pt x="5" y="299"/>
                      </a:lnTo>
                      <a:lnTo>
                        <a:pt x="9" y="292"/>
                      </a:lnTo>
                      <a:lnTo>
                        <a:pt x="11" y="286"/>
                      </a:lnTo>
                      <a:lnTo>
                        <a:pt x="12" y="281"/>
                      </a:lnTo>
                      <a:lnTo>
                        <a:pt x="15" y="276"/>
                      </a:lnTo>
                      <a:lnTo>
                        <a:pt x="16" y="271"/>
                      </a:lnTo>
                      <a:lnTo>
                        <a:pt x="17" y="267"/>
                      </a:lnTo>
                      <a:lnTo>
                        <a:pt x="19" y="259"/>
                      </a:lnTo>
                      <a:lnTo>
                        <a:pt x="22" y="250"/>
                      </a:lnTo>
                      <a:lnTo>
                        <a:pt x="24" y="242"/>
                      </a:lnTo>
                      <a:lnTo>
                        <a:pt x="27" y="232"/>
                      </a:lnTo>
                      <a:lnTo>
                        <a:pt x="28" y="227"/>
                      </a:lnTo>
                      <a:lnTo>
                        <a:pt x="29" y="222"/>
                      </a:lnTo>
                      <a:lnTo>
                        <a:pt x="30" y="218"/>
                      </a:lnTo>
                      <a:lnTo>
                        <a:pt x="30" y="213"/>
                      </a:lnTo>
                      <a:lnTo>
                        <a:pt x="31" y="208"/>
                      </a:lnTo>
                      <a:lnTo>
                        <a:pt x="33" y="203"/>
                      </a:lnTo>
                      <a:lnTo>
                        <a:pt x="34" y="198"/>
                      </a:lnTo>
                      <a:lnTo>
                        <a:pt x="34" y="195"/>
                      </a:lnTo>
                      <a:lnTo>
                        <a:pt x="34" y="190"/>
                      </a:lnTo>
                      <a:lnTo>
                        <a:pt x="35" y="185"/>
                      </a:lnTo>
                      <a:lnTo>
                        <a:pt x="35" y="180"/>
                      </a:lnTo>
                      <a:lnTo>
                        <a:pt x="35" y="175"/>
                      </a:lnTo>
                      <a:lnTo>
                        <a:pt x="36" y="171"/>
                      </a:lnTo>
                      <a:lnTo>
                        <a:pt x="36" y="167"/>
                      </a:lnTo>
                      <a:lnTo>
                        <a:pt x="36" y="162"/>
                      </a:lnTo>
                      <a:lnTo>
                        <a:pt x="36" y="157"/>
                      </a:lnTo>
                      <a:lnTo>
                        <a:pt x="36" y="147"/>
                      </a:lnTo>
                      <a:lnTo>
                        <a:pt x="36" y="138"/>
                      </a:lnTo>
                      <a:lnTo>
                        <a:pt x="35" y="129"/>
                      </a:lnTo>
                      <a:lnTo>
                        <a:pt x="35" y="119"/>
                      </a:lnTo>
                      <a:lnTo>
                        <a:pt x="34" y="110"/>
                      </a:lnTo>
                      <a:lnTo>
                        <a:pt x="33" y="101"/>
                      </a:lnTo>
                      <a:lnTo>
                        <a:pt x="30" y="93"/>
                      </a:lnTo>
                      <a:lnTo>
                        <a:pt x="29" y="84"/>
                      </a:lnTo>
                      <a:lnTo>
                        <a:pt x="27" y="76"/>
                      </a:lnTo>
                      <a:lnTo>
                        <a:pt x="24" y="66"/>
                      </a:lnTo>
                      <a:lnTo>
                        <a:pt x="22" y="56"/>
                      </a:lnTo>
                      <a:lnTo>
                        <a:pt x="18" y="47"/>
                      </a:lnTo>
                      <a:lnTo>
                        <a:pt x="13" y="36"/>
                      </a:lnTo>
                      <a:lnTo>
                        <a:pt x="10" y="25"/>
                      </a:lnTo>
                      <a:lnTo>
                        <a:pt x="5" y="13"/>
                      </a:ln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35" y="9"/>
                      </a:lnTo>
                      <a:lnTo>
                        <a:pt x="40" y="19"/>
                      </a:lnTo>
                      <a:lnTo>
                        <a:pt x="46" y="27"/>
                      </a:lnTo>
                      <a:lnTo>
                        <a:pt x="51" y="37"/>
                      </a:lnTo>
                      <a:lnTo>
                        <a:pt x="56" y="45"/>
                      </a:lnTo>
                      <a:lnTo>
                        <a:pt x="59" y="55"/>
                      </a:lnTo>
                      <a:lnTo>
                        <a:pt x="64" y="65"/>
                      </a:lnTo>
                      <a:lnTo>
                        <a:pt x="68" y="74"/>
                      </a:lnTo>
                      <a:lnTo>
                        <a:pt x="71" y="84"/>
                      </a:lnTo>
                      <a:lnTo>
                        <a:pt x="74" y="94"/>
                      </a:lnTo>
                      <a:lnTo>
                        <a:pt x="76" y="104"/>
                      </a:lnTo>
                      <a:lnTo>
                        <a:pt x="78" y="113"/>
                      </a:lnTo>
                      <a:lnTo>
                        <a:pt x="80" y="123"/>
                      </a:lnTo>
                      <a:lnTo>
                        <a:pt x="81" y="134"/>
                      </a:lnTo>
                      <a:lnTo>
                        <a:pt x="82" y="144"/>
                      </a:lnTo>
                      <a:lnTo>
                        <a:pt x="82" y="153"/>
                      </a:lnTo>
                      <a:lnTo>
                        <a:pt x="82" y="162"/>
                      </a:lnTo>
                      <a:lnTo>
                        <a:pt x="81" y="170"/>
                      </a:lnTo>
                      <a:lnTo>
                        <a:pt x="80" y="179"/>
                      </a:lnTo>
                      <a:lnTo>
                        <a:pt x="78" y="188"/>
                      </a:lnTo>
                      <a:lnTo>
                        <a:pt x="77" y="198"/>
                      </a:lnTo>
                      <a:lnTo>
                        <a:pt x="75" y="207"/>
                      </a:lnTo>
                      <a:lnTo>
                        <a:pt x="72" y="216"/>
                      </a:lnTo>
                      <a:lnTo>
                        <a:pt x="70" y="226"/>
                      </a:lnTo>
                      <a:lnTo>
                        <a:pt x="66" y="237"/>
                      </a:lnTo>
                      <a:lnTo>
                        <a:pt x="63" y="248"/>
                      </a:lnTo>
                      <a:lnTo>
                        <a:pt x="59" y="259"/>
                      </a:lnTo>
                      <a:lnTo>
                        <a:pt x="54" y="270"/>
                      </a:lnTo>
                      <a:lnTo>
                        <a:pt x="48" y="281"/>
                      </a:lnTo>
                      <a:lnTo>
                        <a:pt x="42" y="290"/>
                      </a:lnTo>
                      <a:lnTo>
                        <a:pt x="36" y="301"/>
                      </a:lnTo>
                      <a:lnTo>
                        <a:pt x="29" y="311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1" name="Freeform 68"/>
                <p:cNvSpPr>
                  <a:spLocks noChangeAspect="1"/>
                </p:cNvSpPr>
                <p:nvPr/>
              </p:nvSpPr>
              <p:spPr bwMode="auto">
                <a:xfrm>
                  <a:off x="1693" y="1299"/>
                  <a:ext cx="20" cy="48"/>
                </a:xfrm>
                <a:custGeom>
                  <a:avLst/>
                  <a:gdLst>
                    <a:gd name="T0" fmla="*/ 20 w 103"/>
                    <a:gd name="T1" fmla="*/ 12 h 242"/>
                    <a:gd name="T2" fmla="*/ 20 w 103"/>
                    <a:gd name="T3" fmla="*/ 19 h 242"/>
                    <a:gd name="T4" fmla="*/ 13 w 103"/>
                    <a:gd name="T5" fmla="*/ 19 h 242"/>
                    <a:gd name="T6" fmla="*/ 13 w 103"/>
                    <a:gd name="T7" fmla="*/ 34 h 242"/>
                    <a:gd name="T8" fmla="*/ 13 w 103"/>
                    <a:gd name="T9" fmla="*/ 36 h 242"/>
                    <a:gd name="T10" fmla="*/ 13 w 103"/>
                    <a:gd name="T11" fmla="*/ 37 h 242"/>
                    <a:gd name="T12" fmla="*/ 13 w 103"/>
                    <a:gd name="T13" fmla="*/ 39 h 242"/>
                    <a:gd name="T14" fmla="*/ 13 w 103"/>
                    <a:gd name="T15" fmla="*/ 39 h 242"/>
                    <a:gd name="T16" fmla="*/ 13 w 103"/>
                    <a:gd name="T17" fmla="*/ 39 h 242"/>
                    <a:gd name="T18" fmla="*/ 13 w 103"/>
                    <a:gd name="T19" fmla="*/ 40 h 242"/>
                    <a:gd name="T20" fmla="*/ 14 w 103"/>
                    <a:gd name="T21" fmla="*/ 40 h 242"/>
                    <a:gd name="T22" fmla="*/ 14 w 103"/>
                    <a:gd name="T23" fmla="*/ 40 h 242"/>
                    <a:gd name="T24" fmla="*/ 14 w 103"/>
                    <a:gd name="T25" fmla="*/ 41 h 242"/>
                    <a:gd name="T26" fmla="*/ 15 w 103"/>
                    <a:gd name="T27" fmla="*/ 41 h 242"/>
                    <a:gd name="T28" fmla="*/ 15 w 103"/>
                    <a:gd name="T29" fmla="*/ 41 h 242"/>
                    <a:gd name="T30" fmla="*/ 16 w 103"/>
                    <a:gd name="T31" fmla="*/ 41 h 242"/>
                    <a:gd name="T32" fmla="*/ 16 w 103"/>
                    <a:gd name="T33" fmla="*/ 41 h 242"/>
                    <a:gd name="T34" fmla="*/ 17 w 103"/>
                    <a:gd name="T35" fmla="*/ 41 h 242"/>
                    <a:gd name="T36" fmla="*/ 18 w 103"/>
                    <a:gd name="T37" fmla="*/ 40 h 242"/>
                    <a:gd name="T38" fmla="*/ 19 w 103"/>
                    <a:gd name="T39" fmla="*/ 40 h 242"/>
                    <a:gd name="T40" fmla="*/ 20 w 103"/>
                    <a:gd name="T41" fmla="*/ 47 h 242"/>
                    <a:gd name="T42" fmla="*/ 19 w 103"/>
                    <a:gd name="T43" fmla="*/ 47 h 242"/>
                    <a:gd name="T44" fmla="*/ 18 w 103"/>
                    <a:gd name="T45" fmla="*/ 47 h 242"/>
                    <a:gd name="T46" fmla="*/ 17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5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4 w 103"/>
                    <a:gd name="T81" fmla="*/ 42 h 242"/>
                    <a:gd name="T82" fmla="*/ 4 w 103"/>
                    <a:gd name="T83" fmla="*/ 41 h 242"/>
                    <a:gd name="T84" fmla="*/ 4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3 w 103"/>
                    <a:gd name="T101" fmla="*/ 0 h 242"/>
                    <a:gd name="T102" fmla="*/ 13 w 103"/>
                    <a:gd name="T103" fmla="*/ 12 h 242"/>
                    <a:gd name="T104" fmla="*/ 20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3" y="204"/>
                      </a:lnTo>
                      <a:lnTo>
                        <a:pt x="99" y="202"/>
                      </a:lnTo>
                      <a:lnTo>
                        <a:pt x="103" y="236"/>
                      </a:lnTo>
                      <a:lnTo>
                        <a:pt x="99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5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4" y="234"/>
                      </a:lnTo>
                      <a:lnTo>
                        <a:pt x="31" y="230"/>
                      </a:lnTo>
                      <a:lnTo>
                        <a:pt x="28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2" y="210"/>
                      </a:lnTo>
                      <a:lnTo>
                        <a:pt x="22" y="205"/>
                      </a:lnTo>
                      <a:lnTo>
                        <a:pt x="22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2" name="Freeform 69"/>
                <p:cNvSpPr>
                  <a:spLocks noChangeAspect="1" noEditPoints="1"/>
                </p:cNvSpPr>
                <p:nvPr/>
              </p:nvSpPr>
              <p:spPr bwMode="auto">
                <a:xfrm>
                  <a:off x="1716" y="1310"/>
                  <a:ext cx="33" cy="37"/>
                </a:xfrm>
                <a:custGeom>
                  <a:avLst/>
                  <a:gdLst>
                    <a:gd name="T0" fmla="*/ 1 w 164"/>
                    <a:gd name="T1" fmla="*/ 9 h 186"/>
                    <a:gd name="T2" fmla="*/ 3 w 164"/>
                    <a:gd name="T3" fmla="*/ 6 h 186"/>
                    <a:gd name="T4" fmla="*/ 5 w 164"/>
                    <a:gd name="T5" fmla="*/ 3 h 186"/>
                    <a:gd name="T6" fmla="*/ 8 w 164"/>
                    <a:gd name="T7" fmla="*/ 1 h 186"/>
                    <a:gd name="T8" fmla="*/ 11 w 164"/>
                    <a:gd name="T9" fmla="*/ 0 h 186"/>
                    <a:gd name="T10" fmla="*/ 16 w 164"/>
                    <a:gd name="T11" fmla="*/ 0 h 186"/>
                    <a:gd name="T12" fmla="*/ 20 w 164"/>
                    <a:gd name="T13" fmla="*/ 0 h 186"/>
                    <a:gd name="T14" fmla="*/ 23 w 164"/>
                    <a:gd name="T15" fmla="*/ 1 h 186"/>
                    <a:gd name="T16" fmla="*/ 26 w 164"/>
                    <a:gd name="T17" fmla="*/ 2 h 186"/>
                    <a:gd name="T18" fmla="*/ 29 w 164"/>
                    <a:gd name="T19" fmla="*/ 5 h 186"/>
                    <a:gd name="T20" fmla="*/ 30 w 164"/>
                    <a:gd name="T21" fmla="*/ 7 h 186"/>
                    <a:gd name="T22" fmla="*/ 31 w 164"/>
                    <a:gd name="T23" fmla="*/ 11 h 186"/>
                    <a:gd name="T24" fmla="*/ 31 w 164"/>
                    <a:gd name="T25" fmla="*/ 24 h 186"/>
                    <a:gd name="T26" fmla="*/ 31 w 164"/>
                    <a:gd name="T27" fmla="*/ 30 h 186"/>
                    <a:gd name="T28" fmla="*/ 32 w 164"/>
                    <a:gd name="T29" fmla="*/ 34 h 186"/>
                    <a:gd name="T30" fmla="*/ 24 w 164"/>
                    <a:gd name="T31" fmla="*/ 36 h 186"/>
                    <a:gd name="T32" fmla="*/ 23 w 164"/>
                    <a:gd name="T33" fmla="*/ 34 h 186"/>
                    <a:gd name="T34" fmla="*/ 23 w 164"/>
                    <a:gd name="T35" fmla="*/ 32 h 186"/>
                    <a:gd name="T36" fmla="*/ 21 w 164"/>
                    <a:gd name="T37" fmla="*/ 33 h 186"/>
                    <a:gd name="T38" fmla="*/ 18 w 164"/>
                    <a:gd name="T39" fmla="*/ 36 h 186"/>
                    <a:gd name="T40" fmla="*/ 13 w 164"/>
                    <a:gd name="T41" fmla="*/ 37 h 186"/>
                    <a:gd name="T42" fmla="*/ 9 w 164"/>
                    <a:gd name="T43" fmla="*/ 37 h 186"/>
                    <a:gd name="T44" fmla="*/ 6 w 164"/>
                    <a:gd name="T45" fmla="*/ 36 h 186"/>
                    <a:gd name="T46" fmla="*/ 3 w 164"/>
                    <a:gd name="T47" fmla="*/ 34 h 186"/>
                    <a:gd name="T48" fmla="*/ 1 w 164"/>
                    <a:gd name="T49" fmla="*/ 32 h 186"/>
                    <a:gd name="T50" fmla="*/ 0 w 164"/>
                    <a:gd name="T51" fmla="*/ 29 h 186"/>
                    <a:gd name="T52" fmla="*/ 0 w 164"/>
                    <a:gd name="T53" fmla="*/ 25 h 186"/>
                    <a:gd name="T54" fmla="*/ 1 w 164"/>
                    <a:gd name="T55" fmla="*/ 21 h 186"/>
                    <a:gd name="T56" fmla="*/ 4 w 164"/>
                    <a:gd name="T57" fmla="*/ 18 h 186"/>
                    <a:gd name="T58" fmla="*/ 7 w 164"/>
                    <a:gd name="T59" fmla="*/ 17 h 186"/>
                    <a:gd name="T60" fmla="*/ 9 w 164"/>
                    <a:gd name="T61" fmla="*/ 16 h 186"/>
                    <a:gd name="T62" fmla="*/ 12 w 164"/>
                    <a:gd name="T63" fmla="*/ 15 h 186"/>
                    <a:gd name="T64" fmla="*/ 17 w 164"/>
                    <a:gd name="T65" fmla="*/ 14 h 186"/>
                    <a:gd name="T66" fmla="*/ 20 w 164"/>
                    <a:gd name="T67" fmla="*/ 14 h 186"/>
                    <a:gd name="T68" fmla="*/ 21 w 164"/>
                    <a:gd name="T69" fmla="*/ 12 h 186"/>
                    <a:gd name="T70" fmla="*/ 21 w 164"/>
                    <a:gd name="T71" fmla="*/ 9 h 186"/>
                    <a:gd name="T72" fmla="*/ 18 w 164"/>
                    <a:gd name="T73" fmla="*/ 7 h 186"/>
                    <a:gd name="T74" fmla="*/ 14 w 164"/>
                    <a:gd name="T75" fmla="*/ 7 h 186"/>
                    <a:gd name="T76" fmla="*/ 11 w 164"/>
                    <a:gd name="T77" fmla="*/ 8 h 186"/>
                    <a:gd name="T78" fmla="*/ 10 w 164"/>
                    <a:gd name="T79" fmla="*/ 11 h 186"/>
                    <a:gd name="T80" fmla="*/ 20 w 164"/>
                    <a:gd name="T81" fmla="*/ 19 h 186"/>
                    <a:gd name="T82" fmla="*/ 16 w 164"/>
                    <a:gd name="T83" fmla="*/ 21 h 186"/>
                    <a:gd name="T84" fmla="*/ 12 w 164"/>
                    <a:gd name="T85" fmla="*/ 22 h 186"/>
                    <a:gd name="T86" fmla="*/ 10 w 164"/>
                    <a:gd name="T87" fmla="*/ 24 h 186"/>
                    <a:gd name="T88" fmla="*/ 9 w 164"/>
                    <a:gd name="T89" fmla="*/ 26 h 186"/>
                    <a:gd name="T90" fmla="*/ 10 w 164"/>
                    <a:gd name="T91" fmla="*/ 28 h 186"/>
                    <a:gd name="T92" fmla="*/ 13 w 164"/>
                    <a:gd name="T93" fmla="*/ 30 h 186"/>
                    <a:gd name="T94" fmla="*/ 17 w 164"/>
                    <a:gd name="T95" fmla="*/ 29 h 186"/>
                    <a:gd name="T96" fmla="*/ 20 w 164"/>
                    <a:gd name="T97" fmla="*/ 28 h 186"/>
                    <a:gd name="T98" fmla="*/ 21 w 164"/>
                    <a:gd name="T99" fmla="*/ 25 h 186"/>
                    <a:gd name="T100" fmla="*/ 21 w 164"/>
                    <a:gd name="T101" fmla="*/ 23 h 18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6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5"/>
                      </a:lnTo>
                      <a:lnTo>
                        <a:pt x="141" y="21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5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3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3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0"/>
                      </a:lnTo>
                      <a:lnTo>
                        <a:pt x="80" y="183"/>
                      </a:lnTo>
                      <a:lnTo>
                        <a:pt x="72" y="185"/>
                      </a:lnTo>
                      <a:lnTo>
                        <a:pt x="65" y="186"/>
                      </a:lnTo>
                      <a:lnTo>
                        <a:pt x="58" y="186"/>
                      </a:lnTo>
                      <a:lnTo>
                        <a:pt x="52" y="186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0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3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1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1" y="120"/>
                      </a:lnTo>
                      <a:lnTo>
                        <a:pt x="4" y="112"/>
                      </a:lnTo>
                      <a:lnTo>
                        <a:pt x="6" y="106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2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6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5"/>
                      </a:lnTo>
                      <a:lnTo>
                        <a:pt x="105" y="49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8" y="104"/>
                      </a:lnTo>
                      <a:lnTo>
                        <a:pt x="70" y="106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2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3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6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6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6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3" name="Freeform 70"/>
                <p:cNvSpPr>
                  <a:spLocks noChangeAspect="1"/>
                </p:cNvSpPr>
                <p:nvPr/>
              </p:nvSpPr>
              <p:spPr bwMode="auto">
                <a:xfrm>
                  <a:off x="1756" y="1310"/>
                  <a:ext cx="22" cy="37"/>
                </a:xfrm>
                <a:custGeom>
                  <a:avLst/>
                  <a:gdLst>
                    <a:gd name="T0" fmla="*/ 9 w 111"/>
                    <a:gd name="T1" fmla="*/ 37 h 182"/>
                    <a:gd name="T2" fmla="*/ 0 w 111"/>
                    <a:gd name="T3" fmla="*/ 37 h 182"/>
                    <a:gd name="T4" fmla="*/ 0 w 111"/>
                    <a:gd name="T5" fmla="*/ 1 h 182"/>
                    <a:gd name="T6" fmla="*/ 9 w 111"/>
                    <a:gd name="T7" fmla="*/ 1 h 182"/>
                    <a:gd name="T8" fmla="*/ 9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3 w 111"/>
                    <a:gd name="T19" fmla="*/ 1 h 182"/>
                    <a:gd name="T20" fmla="*/ 14 w 111"/>
                    <a:gd name="T21" fmla="*/ 0 h 182"/>
                    <a:gd name="T22" fmla="*/ 15 w 111"/>
                    <a:gd name="T23" fmla="*/ 0 h 182"/>
                    <a:gd name="T24" fmla="*/ 16 w 111"/>
                    <a:gd name="T25" fmla="*/ 0 h 182"/>
                    <a:gd name="T26" fmla="*/ 18 w 111"/>
                    <a:gd name="T27" fmla="*/ 0 h 182"/>
                    <a:gd name="T28" fmla="*/ 19 w 111"/>
                    <a:gd name="T29" fmla="*/ 0 h 182"/>
                    <a:gd name="T30" fmla="*/ 21 w 111"/>
                    <a:gd name="T31" fmla="*/ 1 h 182"/>
                    <a:gd name="T32" fmla="*/ 22 w 111"/>
                    <a:gd name="T33" fmla="*/ 2 h 182"/>
                    <a:gd name="T34" fmla="*/ 20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10 h 182"/>
                    <a:gd name="T40" fmla="*/ 16 w 111"/>
                    <a:gd name="T41" fmla="*/ 10 h 182"/>
                    <a:gd name="T42" fmla="*/ 15 w 111"/>
                    <a:gd name="T43" fmla="*/ 9 h 182"/>
                    <a:gd name="T44" fmla="*/ 14 w 111"/>
                    <a:gd name="T45" fmla="*/ 9 h 182"/>
                    <a:gd name="T46" fmla="*/ 14 w 111"/>
                    <a:gd name="T47" fmla="*/ 10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1 w 111"/>
                    <a:gd name="T53" fmla="*/ 11 h 182"/>
                    <a:gd name="T54" fmla="*/ 11 w 111"/>
                    <a:gd name="T55" fmla="*/ 12 h 182"/>
                    <a:gd name="T56" fmla="*/ 10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9 w 111"/>
                    <a:gd name="T65" fmla="*/ 17 h 182"/>
                    <a:gd name="T66" fmla="*/ 9 w 111"/>
                    <a:gd name="T67" fmla="*/ 19 h 182"/>
                    <a:gd name="T68" fmla="*/ 9 w 111"/>
                    <a:gd name="T69" fmla="*/ 20 h 182"/>
                    <a:gd name="T70" fmla="*/ 9 w 111"/>
                    <a:gd name="T71" fmla="*/ 22 h 182"/>
                    <a:gd name="T72" fmla="*/ 9 w 111"/>
                    <a:gd name="T73" fmla="*/ 24 h 182"/>
                    <a:gd name="T74" fmla="*/ 9 w 111"/>
                    <a:gd name="T75" fmla="*/ 26 h 182"/>
                    <a:gd name="T76" fmla="*/ 9 w 111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1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8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4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49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4" name="Freeform 71"/>
                <p:cNvSpPr>
                  <a:spLocks noChangeAspect="1" noEditPoints="1"/>
                </p:cNvSpPr>
                <p:nvPr/>
              </p:nvSpPr>
              <p:spPr bwMode="auto">
                <a:xfrm>
                  <a:off x="1780" y="1310"/>
                  <a:ext cx="33" cy="51"/>
                </a:xfrm>
                <a:custGeom>
                  <a:avLst/>
                  <a:gdLst>
                    <a:gd name="T0" fmla="*/ 12 w 168"/>
                    <a:gd name="T1" fmla="*/ 41 h 254"/>
                    <a:gd name="T2" fmla="*/ 13 w 168"/>
                    <a:gd name="T3" fmla="*/ 43 h 254"/>
                    <a:gd name="T4" fmla="*/ 15 w 168"/>
                    <a:gd name="T5" fmla="*/ 44 h 254"/>
                    <a:gd name="T6" fmla="*/ 20 w 168"/>
                    <a:gd name="T7" fmla="*/ 44 h 254"/>
                    <a:gd name="T8" fmla="*/ 22 w 168"/>
                    <a:gd name="T9" fmla="*/ 42 h 254"/>
                    <a:gd name="T10" fmla="*/ 24 w 168"/>
                    <a:gd name="T11" fmla="*/ 40 h 254"/>
                    <a:gd name="T12" fmla="*/ 24 w 168"/>
                    <a:gd name="T13" fmla="*/ 37 h 254"/>
                    <a:gd name="T14" fmla="*/ 23 w 168"/>
                    <a:gd name="T15" fmla="*/ 32 h 254"/>
                    <a:gd name="T16" fmla="*/ 19 w 168"/>
                    <a:gd name="T17" fmla="*/ 35 h 254"/>
                    <a:gd name="T18" fmla="*/ 15 w 168"/>
                    <a:gd name="T19" fmla="*/ 37 h 254"/>
                    <a:gd name="T20" fmla="*/ 10 w 168"/>
                    <a:gd name="T21" fmla="*/ 36 h 254"/>
                    <a:gd name="T22" fmla="*/ 6 w 168"/>
                    <a:gd name="T23" fmla="*/ 34 h 254"/>
                    <a:gd name="T24" fmla="*/ 3 w 168"/>
                    <a:gd name="T25" fmla="*/ 30 h 254"/>
                    <a:gd name="T26" fmla="*/ 1 w 168"/>
                    <a:gd name="T27" fmla="*/ 27 h 254"/>
                    <a:gd name="T28" fmla="*/ 0 w 168"/>
                    <a:gd name="T29" fmla="*/ 22 h 254"/>
                    <a:gd name="T30" fmla="*/ 0 w 168"/>
                    <a:gd name="T31" fmla="*/ 16 h 254"/>
                    <a:gd name="T32" fmla="*/ 1 w 168"/>
                    <a:gd name="T33" fmla="*/ 10 h 254"/>
                    <a:gd name="T34" fmla="*/ 3 w 168"/>
                    <a:gd name="T35" fmla="*/ 6 h 254"/>
                    <a:gd name="T36" fmla="*/ 6 w 168"/>
                    <a:gd name="T37" fmla="*/ 3 h 254"/>
                    <a:gd name="T38" fmla="*/ 10 w 168"/>
                    <a:gd name="T39" fmla="*/ 1 h 254"/>
                    <a:gd name="T40" fmla="*/ 14 w 168"/>
                    <a:gd name="T41" fmla="*/ 0 h 254"/>
                    <a:gd name="T42" fmla="*/ 18 w 168"/>
                    <a:gd name="T43" fmla="*/ 1 h 254"/>
                    <a:gd name="T44" fmla="*/ 22 w 168"/>
                    <a:gd name="T45" fmla="*/ 3 h 254"/>
                    <a:gd name="T46" fmla="*/ 24 w 168"/>
                    <a:gd name="T47" fmla="*/ 1 h 254"/>
                    <a:gd name="T48" fmla="*/ 33 w 168"/>
                    <a:gd name="T49" fmla="*/ 35 h 254"/>
                    <a:gd name="T50" fmla="*/ 33 w 168"/>
                    <a:gd name="T51" fmla="*/ 39 h 254"/>
                    <a:gd name="T52" fmla="*/ 32 w 168"/>
                    <a:gd name="T53" fmla="*/ 42 h 254"/>
                    <a:gd name="T54" fmla="*/ 31 w 168"/>
                    <a:gd name="T55" fmla="*/ 45 h 254"/>
                    <a:gd name="T56" fmla="*/ 28 w 168"/>
                    <a:gd name="T57" fmla="*/ 48 h 254"/>
                    <a:gd name="T58" fmla="*/ 24 w 168"/>
                    <a:gd name="T59" fmla="*/ 50 h 254"/>
                    <a:gd name="T60" fmla="*/ 22 w 168"/>
                    <a:gd name="T61" fmla="*/ 51 h 254"/>
                    <a:gd name="T62" fmla="*/ 19 w 168"/>
                    <a:gd name="T63" fmla="*/ 51 h 254"/>
                    <a:gd name="T64" fmla="*/ 15 w 168"/>
                    <a:gd name="T65" fmla="*/ 51 h 254"/>
                    <a:gd name="T66" fmla="*/ 9 w 168"/>
                    <a:gd name="T67" fmla="*/ 50 h 254"/>
                    <a:gd name="T68" fmla="*/ 6 w 168"/>
                    <a:gd name="T69" fmla="*/ 49 h 254"/>
                    <a:gd name="T70" fmla="*/ 3 w 168"/>
                    <a:gd name="T71" fmla="*/ 46 h 254"/>
                    <a:gd name="T72" fmla="*/ 1 w 168"/>
                    <a:gd name="T73" fmla="*/ 44 h 254"/>
                    <a:gd name="T74" fmla="*/ 1 w 168"/>
                    <a:gd name="T75" fmla="*/ 40 h 254"/>
                    <a:gd name="T76" fmla="*/ 1 w 168"/>
                    <a:gd name="T77" fmla="*/ 39 h 254"/>
                    <a:gd name="T78" fmla="*/ 9 w 168"/>
                    <a:gd name="T79" fmla="*/ 18 h 254"/>
                    <a:gd name="T80" fmla="*/ 9 w 168"/>
                    <a:gd name="T81" fmla="*/ 22 h 254"/>
                    <a:gd name="T82" fmla="*/ 10 w 168"/>
                    <a:gd name="T83" fmla="*/ 25 h 254"/>
                    <a:gd name="T84" fmla="*/ 12 w 168"/>
                    <a:gd name="T85" fmla="*/ 28 h 254"/>
                    <a:gd name="T86" fmla="*/ 16 w 168"/>
                    <a:gd name="T87" fmla="*/ 29 h 254"/>
                    <a:gd name="T88" fmla="*/ 21 w 168"/>
                    <a:gd name="T89" fmla="*/ 28 h 254"/>
                    <a:gd name="T90" fmla="*/ 23 w 168"/>
                    <a:gd name="T91" fmla="*/ 25 h 254"/>
                    <a:gd name="T92" fmla="*/ 24 w 168"/>
                    <a:gd name="T93" fmla="*/ 22 h 254"/>
                    <a:gd name="T94" fmla="*/ 24 w 168"/>
                    <a:gd name="T95" fmla="*/ 18 h 254"/>
                    <a:gd name="T96" fmla="*/ 24 w 168"/>
                    <a:gd name="T97" fmla="*/ 14 h 254"/>
                    <a:gd name="T98" fmla="*/ 23 w 168"/>
                    <a:gd name="T99" fmla="*/ 12 h 254"/>
                    <a:gd name="T100" fmla="*/ 21 w 168"/>
                    <a:gd name="T101" fmla="*/ 9 h 254"/>
                    <a:gd name="T102" fmla="*/ 16 w 168"/>
                    <a:gd name="T103" fmla="*/ 7 h 254"/>
                    <a:gd name="T104" fmla="*/ 12 w 168"/>
                    <a:gd name="T105" fmla="*/ 9 h 254"/>
                    <a:gd name="T106" fmla="*/ 10 w 168"/>
                    <a:gd name="T107" fmla="*/ 11 h 254"/>
                    <a:gd name="T108" fmla="*/ 9 w 168"/>
                    <a:gd name="T109" fmla="*/ 14 h 254"/>
                    <a:gd name="T110" fmla="*/ 9 w 168"/>
                    <a:gd name="T111" fmla="*/ 18 h 25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8" h="254">
                      <a:moveTo>
                        <a:pt x="5" y="195"/>
                      </a:moveTo>
                      <a:lnTo>
                        <a:pt x="58" y="199"/>
                      </a:lnTo>
                      <a:lnTo>
                        <a:pt x="59" y="203"/>
                      </a:lnTo>
                      <a:lnTo>
                        <a:pt x="60" y="207"/>
                      </a:lnTo>
                      <a:lnTo>
                        <a:pt x="61" y="211"/>
                      </a:lnTo>
                      <a:lnTo>
                        <a:pt x="64" y="213"/>
                      </a:lnTo>
                      <a:lnTo>
                        <a:pt x="67" y="214"/>
                      </a:lnTo>
                      <a:lnTo>
                        <a:pt x="72" y="217"/>
                      </a:lnTo>
                      <a:lnTo>
                        <a:pt x="77" y="218"/>
                      </a:lnTo>
                      <a:lnTo>
                        <a:pt x="84" y="218"/>
                      </a:lnTo>
                      <a:lnTo>
                        <a:pt x="93" y="218"/>
                      </a:lnTo>
                      <a:lnTo>
                        <a:pt x="100" y="217"/>
                      </a:lnTo>
                      <a:lnTo>
                        <a:pt x="106" y="214"/>
                      </a:lnTo>
                      <a:lnTo>
                        <a:pt x="111" y="213"/>
                      </a:lnTo>
                      <a:lnTo>
                        <a:pt x="113" y="211"/>
                      </a:lnTo>
                      <a:lnTo>
                        <a:pt x="116" y="208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6"/>
                      </a:lnTo>
                      <a:lnTo>
                        <a:pt x="122" y="191"/>
                      </a:lnTo>
                      <a:lnTo>
                        <a:pt x="123" y="185"/>
                      </a:lnTo>
                      <a:lnTo>
                        <a:pt x="123" y="178"/>
                      </a:lnTo>
                      <a:lnTo>
                        <a:pt x="123" y="151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7" y="173"/>
                      </a:lnTo>
                      <a:lnTo>
                        <a:pt x="91" y="177"/>
                      </a:lnTo>
                      <a:lnTo>
                        <a:pt x="84" y="179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79"/>
                      </a:lnTo>
                      <a:lnTo>
                        <a:pt x="46" y="177"/>
                      </a:lnTo>
                      <a:lnTo>
                        <a:pt x="39" y="173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4" y="151"/>
                      </a:lnTo>
                      <a:lnTo>
                        <a:pt x="11" y="145"/>
                      </a:lnTo>
                      <a:lnTo>
                        <a:pt x="8" y="139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2" y="117"/>
                      </a:lnTo>
                      <a:lnTo>
                        <a:pt x="1" y="109"/>
                      </a:lnTo>
                      <a:lnTo>
                        <a:pt x="0" y="100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1"/>
                      </a:lnTo>
                      <a:lnTo>
                        <a:pt x="2" y="62"/>
                      </a:lnTo>
                      <a:lnTo>
                        <a:pt x="5" y="52"/>
                      </a:lnTo>
                      <a:lnTo>
                        <a:pt x="8" y="45"/>
                      </a:lnTo>
                      <a:lnTo>
                        <a:pt x="11" y="36"/>
                      </a:lnTo>
                      <a:lnTo>
                        <a:pt x="14" y="30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3"/>
                      </a:lnTo>
                      <a:lnTo>
                        <a:pt x="36" y="9"/>
                      </a:lnTo>
                      <a:lnTo>
                        <a:pt x="42" y="6"/>
                      </a:lnTo>
                      <a:lnTo>
                        <a:pt x="49" y="3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5" y="2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0"/>
                      </a:lnTo>
                      <a:lnTo>
                        <a:pt x="123" y="5"/>
                      </a:lnTo>
                      <a:lnTo>
                        <a:pt x="168" y="5"/>
                      </a:lnTo>
                      <a:lnTo>
                        <a:pt x="168" y="165"/>
                      </a:lnTo>
                      <a:lnTo>
                        <a:pt x="168" y="172"/>
                      </a:lnTo>
                      <a:lnTo>
                        <a:pt x="168" y="179"/>
                      </a:lnTo>
                      <a:lnTo>
                        <a:pt x="167" y="186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3"/>
                      </a:lnTo>
                      <a:lnTo>
                        <a:pt x="165" y="208"/>
                      </a:lnTo>
                      <a:lnTo>
                        <a:pt x="164" y="212"/>
                      </a:lnTo>
                      <a:lnTo>
                        <a:pt x="160" y="219"/>
                      </a:lnTo>
                      <a:lnTo>
                        <a:pt x="156" y="225"/>
                      </a:lnTo>
                      <a:lnTo>
                        <a:pt x="153" y="231"/>
                      </a:lnTo>
                      <a:lnTo>
                        <a:pt x="149" y="236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7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2"/>
                      </a:lnTo>
                      <a:lnTo>
                        <a:pt x="107" y="253"/>
                      </a:lnTo>
                      <a:lnTo>
                        <a:pt x="101" y="253"/>
                      </a:lnTo>
                      <a:lnTo>
                        <a:pt x="96" y="254"/>
                      </a:lnTo>
                      <a:lnTo>
                        <a:pt x="90" y="254"/>
                      </a:lnTo>
                      <a:lnTo>
                        <a:pt x="85" y="254"/>
                      </a:lnTo>
                      <a:lnTo>
                        <a:pt x="75" y="254"/>
                      </a:lnTo>
                      <a:lnTo>
                        <a:pt x="65" y="253"/>
                      </a:lnTo>
                      <a:lnTo>
                        <a:pt x="57" y="252"/>
                      </a:lnTo>
                      <a:lnTo>
                        <a:pt x="48" y="251"/>
                      </a:lnTo>
                      <a:lnTo>
                        <a:pt x="41" y="248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6"/>
                      </a:lnTo>
                      <a:lnTo>
                        <a:pt x="14" y="231"/>
                      </a:lnTo>
                      <a:lnTo>
                        <a:pt x="12" y="227"/>
                      </a:lnTo>
                      <a:lnTo>
                        <a:pt x="8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7"/>
                      </a:lnTo>
                      <a:lnTo>
                        <a:pt x="5" y="195"/>
                      </a:lnTo>
                      <a:lnTo>
                        <a:pt x="5" y="194"/>
                      </a:lnTo>
                      <a:lnTo>
                        <a:pt x="5" y="195"/>
                      </a:lnTo>
                      <a:close/>
                      <a:moveTo>
                        <a:pt x="46" y="89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0"/>
                      </a:lnTo>
                      <a:lnTo>
                        <a:pt x="48" y="115"/>
                      </a:lnTo>
                      <a:lnTo>
                        <a:pt x="49" y="121"/>
                      </a:lnTo>
                      <a:lnTo>
                        <a:pt x="52" y="125"/>
                      </a:lnTo>
                      <a:lnTo>
                        <a:pt x="53" y="128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4"/>
                      </a:lnTo>
                      <a:lnTo>
                        <a:pt x="82" y="145"/>
                      </a:lnTo>
                      <a:lnTo>
                        <a:pt x="90" y="144"/>
                      </a:lnTo>
                      <a:lnTo>
                        <a:pt x="97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8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0"/>
                      </a:lnTo>
                      <a:lnTo>
                        <a:pt x="122" y="104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2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7"/>
                      </a:lnTo>
                      <a:lnTo>
                        <a:pt x="69" y="40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4" y="53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6"/>
                      </a:lnTo>
                      <a:lnTo>
                        <a:pt x="47" y="71"/>
                      </a:lnTo>
                      <a:lnTo>
                        <a:pt x="47" y="77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5" name="Freeform 72"/>
                <p:cNvSpPr>
                  <a:spLocks noChangeAspect="1" noEditPoints="1"/>
                </p:cNvSpPr>
                <p:nvPr/>
              </p:nvSpPr>
              <p:spPr bwMode="auto">
                <a:xfrm>
                  <a:off x="1820" y="1310"/>
                  <a:ext cx="33" cy="37"/>
                </a:xfrm>
                <a:custGeom>
                  <a:avLst/>
                  <a:gdLst>
                    <a:gd name="T0" fmla="*/ 32 w 164"/>
                    <a:gd name="T1" fmla="*/ 26 h 186"/>
                    <a:gd name="T2" fmla="*/ 32 w 164"/>
                    <a:gd name="T3" fmla="*/ 29 h 186"/>
                    <a:gd name="T4" fmla="*/ 30 w 164"/>
                    <a:gd name="T5" fmla="*/ 31 h 186"/>
                    <a:gd name="T6" fmla="*/ 28 w 164"/>
                    <a:gd name="T7" fmla="*/ 33 h 186"/>
                    <a:gd name="T8" fmla="*/ 27 w 164"/>
                    <a:gd name="T9" fmla="*/ 34 h 186"/>
                    <a:gd name="T10" fmla="*/ 25 w 164"/>
                    <a:gd name="T11" fmla="*/ 35 h 186"/>
                    <a:gd name="T12" fmla="*/ 22 w 164"/>
                    <a:gd name="T13" fmla="*/ 36 h 186"/>
                    <a:gd name="T14" fmla="*/ 20 w 164"/>
                    <a:gd name="T15" fmla="*/ 37 h 186"/>
                    <a:gd name="T16" fmla="*/ 17 w 164"/>
                    <a:gd name="T17" fmla="*/ 37 h 186"/>
                    <a:gd name="T18" fmla="*/ 13 w 164"/>
                    <a:gd name="T19" fmla="*/ 37 h 186"/>
                    <a:gd name="T20" fmla="*/ 9 w 164"/>
                    <a:gd name="T21" fmla="*/ 35 h 186"/>
                    <a:gd name="T22" fmla="*/ 6 w 164"/>
                    <a:gd name="T23" fmla="*/ 34 h 186"/>
                    <a:gd name="T24" fmla="*/ 3 w 164"/>
                    <a:gd name="T25" fmla="*/ 31 h 186"/>
                    <a:gd name="T26" fmla="*/ 2 w 164"/>
                    <a:gd name="T27" fmla="*/ 29 h 186"/>
                    <a:gd name="T28" fmla="*/ 1 w 164"/>
                    <a:gd name="T29" fmla="*/ 26 h 186"/>
                    <a:gd name="T30" fmla="*/ 0 w 164"/>
                    <a:gd name="T31" fmla="*/ 22 h 186"/>
                    <a:gd name="T32" fmla="*/ 0 w 164"/>
                    <a:gd name="T33" fmla="*/ 19 h 186"/>
                    <a:gd name="T34" fmla="*/ 0 w 164"/>
                    <a:gd name="T35" fmla="*/ 15 h 186"/>
                    <a:gd name="T36" fmla="*/ 1 w 164"/>
                    <a:gd name="T37" fmla="*/ 11 h 186"/>
                    <a:gd name="T38" fmla="*/ 2 w 164"/>
                    <a:gd name="T39" fmla="*/ 8 h 186"/>
                    <a:gd name="T40" fmla="*/ 4 w 164"/>
                    <a:gd name="T41" fmla="*/ 5 h 186"/>
                    <a:gd name="T42" fmla="*/ 7 w 164"/>
                    <a:gd name="T43" fmla="*/ 3 h 186"/>
                    <a:gd name="T44" fmla="*/ 9 w 164"/>
                    <a:gd name="T45" fmla="*/ 1 h 186"/>
                    <a:gd name="T46" fmla="*/ 13 w 164"/>
                    <a:gd name="T47" fmla="*/ 0 h 186"/>
                    <a:gd name="T48" fmla="*/ 16 w 164"/>
                    <a:gd name="T49" fmla="*/ 0 h 186"/>
                    <a:gd name="T50" fmla="*/ 20 w 164"/>
                    <a:gd name="T51" fmla="*/ 0 h 186"/>
                    <a:gd name="T52" fmla="*/ 23 w 164"/>
                    <a:gd name="T53" fmla="*/ 1 h 186"/>
                    <a:gd name="T54" fmla="*/ 26 w 164"/>
                    <a:gd name="T55" fmla="*/ 3 h 186"/>
                    <a:gd name="T56" fmla="*/ 28 w 164"/>
                    <a:gd name="T57" fmla="*/ 5 h 186"/>
                    <a:gd name="T58" fmla="*/ 30 w 164"/>
                    <a:gd name="T59" fmla="*/ 8 h 186"/>
                    <a:gd name="T60" fmla="*/ 32 w 164"/>
                    <a:gd name="T61" fmla="*/ 12 h 186"/>
                    <a:gd name="T62" fmla="*/ 33 w 164"/>
                    <a:gd name="T63" fmla="*/ 16 h 186"/>
                    <a:gd name="T64" fmla="*/ 33 w 164"/>
                    <a:gd name="T65" fmla="*/ 21 h 186"/>
                    <a:gd name="T66" fmla="*/ 9 w 164"/>
                    <a:gd name="T67" fmla="*/ 23 h 186"/>
                    <a:gd name="T68" fmla="*/ 10 w 164"/>
                    <a:gd name="T69" fmla="*/ 26 h 186"/>
                    <a:gd name="T70" fmla="*/ 13 w 164"/>
                    <a:gd name="T71" fmla="*/ 29 h 186"/>
                    <a:gd name="T72" fmla="*/ 15 w 164"/>
                    <a:gd name="T73" fmla="*/ 30 h 186"/>
                    <a:gd name="T74" fmla="*/ 18 w 164"/>
                    <a:gd name="T75" fmla="*/ 30 h 186"/>
                    <a:gd name="T76" fmla="*/ 20 w 164"/>
                    <a:gd name="T77" fmla="*/ 29 h 186"/>
                    <a:gd name="T78" fmla="*/ 21 w 164"/>
                    <a:gd name="T79" fmla="*/ 28 h 186"/>
                    <a:gd name="T80" fmla="*/ 23 w 164"/>
                    <a:gd name="T81" fmla="*/ 26 h 186"/>
                    <a:gd name="T82" fmla="*/ 24 w 164"/>
                    <a:gd name="T83" fmla="*/ 15 h 186"/>
                    <a:gd name="T84" fmla="*/ 23 w 164"/>
                    <a:gd name="T85" fmla="*/ 12 h 186"/>
                    <a:gd name="T86" fmla="*/ 22 w 164"/>
                    <a:gd name="T87" fmla="*/ 9 h 186"/>
                    <a:gd name="T88" fmla="*/ 19 w 164"/>
                    <a:gd name="T89" fmla="*/ 8 h 186"/>
                    <a:gd name="T90" fmla="*/ 17 w 164"/>
                    <a:gd name="T91" fmla="*/ 7 h 186"/>
                    <a:gd name="T92" fmla="*/ 13 w 164"/>
                    <a:gd name="T93" fmla="*/ 8 h 186"/>
                    <a:gd name="T94" fmla="*/ 11 w 164"/>
                    <a:gd name="T95" fmla="*/ 10 h 186"/>
                    <a:gd name="T96" fmla="*/ 10 w 164"/>
                    <a:gd name="T97" fmla="*/ 12 h 186"/>
                    <a:gd name="T98" fmla="*/ 9 w 164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4" h="186">
                      <a:moveTo>
                        <a:pt x="116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7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6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8" y="176"/>
                      </a:lnTo>
                      <a:lnTo>
                        <a:pt x="123" y="178"/>
                      </a:lnTo>
                      <a:lnTo>
                        <a:pt x="117" y="180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2" y="186"/>
                      </a:lnTo>
                      <a:lnTo>
                        <a:pt x="84" y="186"/>
                      </a:lnTo>
                      <a:lnTo>
                        <a:pt x="74" y="186"/>
                      </a:lnTo>
                      <a:lnTo>
                        <a:pt x="63" y="184"/>
                      </a:lnTo>
                      <a:lnTo>
                        <a:pt x="53" y="182"/>
                      </a:lnTo>
                      <a:lnTo>
                        <a:pt x="45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3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29"/>
                      </a:lnTo>
                      <a:lnTo>
                        <a:pt x="3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4" y="65"/>
                      </a:lnTo>
                      <a:lnTo>
                        <a:pt x="6" y="55"/>
                      </a:lnTo>
                      <a:lnTo>
                        <a:pt x="9" y="47"/>
                      </a:lnTo>
                      <a:lnTo>
                        <a:pt x="12" y="40"/>
                      </a:lnTo>
                      <a:lnTo>
                        <a:pt x="17" y="32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1" y="0"/>
                      </a:lnTo>
                      <a:lnTo>
                        <a:pt x="80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2" y="11"/>
                      </a:lnTo>
                      <a:lnTo>
                        <a:pt x="129" y="15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6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8" y="59"/>
                      </a:lnTo>
                      <a:lnTo>
                        <a:pt x="160" y="70"/>
                      </a:lnTo>
                      <a:lnTo>
                        <a:pt x="163" y="81"/>
                      </a:lnTo>
                      <a:lnTo>
                        <a:pt x="164" y="93"/>
                      </a:lnTo>
                      <a:lnTo>
                        <a:pt x="164" y="106"/>
                      </a:lnTo>
                      <a:lnTo>
                        <a:pt x="46" y="106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7" y="139"/>
                      </a:lnTo>
                      <a:lnTo>
                        <a:pt x="63" y="144"/>
                      </a:lnTo>
                      <a:lnTo>
                        <a:pt x="69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6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10" y="137"/>
                      </a:lnTo>
                      <a:lnTo>
                        <a:pt x="113" y="132"/>
                      </a:lnTo>
                      <a:lnTo>
                        <a:pt x="116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5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7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6" name="Freeform 73"/>
                <p:cNvSpPr>
                  <a:spLocks noChangeAspect="1"/>
                </p:cNvSpPr>
                <p:nvPr/>
              </p:nvSpPr>
              <p:spPr bwMode="auto">
                <a:xfrm>
                  <a:off x="1856" y="1299"/>
                  <a:ext cx="21" cy="48"/>
                </a:xfrm>
                <a:custGeom>
                  <a:avLst/>
                  <a:gdLst>
                    <a:gd name="T0" fmla="*/ 21 w 103"/>
                    <a:gd name="T1" fmla="*/ 12 h 242"/>
                    <a:gd name="T2" fmla="*/ 21 w 103"/>
                    <a:gd name="T3" fmla="*/ 19 h 242"/>
                    <a:gd name="T4" fmla="*/ 14 w 103"/>
                    <a:gd name="T5" fmla="*/ 19 h 242"/>
                    <a:gd name="T6" fmla="*/ 14 w 103"/>
                    <a:gd name="T7" fmla="*/ 34 h 242"/>
                    <a:gd name="T8" fmla="*/ 14 w 103"/>
                    <a:gd name="T9" fmla="*/ 36 h 242"/>
                    <a:gd name="T10" fmla="*/ 14 w 103"/>
                    <a:gd name="T11" fmla="*/ 37 h 242"/>
                    <a:gd name="T12" fmla="*/ 14 w 103"/>
                    <a:gd name="T13" fmla="*/ 39 h 242"/>
                    <a:gd name="T14" fmla="*/ 14 w 103"/>
                    <a:gd name="T15" fmla="*/ 39 h 242"/>
                    <a:gd name="T16" fmla="*/ 14 w 103"/>
                    <a:gd name="T17" fmla="*/ 39 h 242"/>
                    <a:gd name="T18" fmla="*/ 14 w 103"/>
                    <a:gd name="T19" fmla="*/ 40 h 242"/>
                    <a:gd name="T20" fmla="*/ 14 w 103"/>
                    <a:gd name="T21" fmla="*/ 40 h 242"/>
                    <a:gd name="T22" fmla="*/ 15 w 103"/>
                    <a:gd name="T23" fmla="*/ 40 h 242"/>
                    <a:gd name="T24" fmla="*/ 15 w 103"/>
                    <a:gd name="T25" fmla="*/ 41 h 242"/>
                    <a:gd name="T26" fmla="*/ 16 w 103"/>
                    <a:gd name="T27" fmla="*/ 41 h 242"/>
                    <a:gd name="T28" fmla="*/ 16 w 103"/>
                    <a:gd name="T29" fmla="*/ 41 h 242"/>
                    <a:gd name="T30" fmla="*/ 16 w 103"/>
                    <a:gd name="T31" fmla="*/ 41 h 242"/>
                    <a:gd name="T32" fmla="*/ 17 w 103"/>
                    <a:gd name="T33" fmla="*/ 41 h 242"/>
                    <a:gd name="T34" fmla="*/ 18 w 103"/>
                    <a:gd name="T35" fmla="*/ 41 h 242"/>
                    <a:gd name="T36" fmla="*/ 19 w 103"/>
                    <a:gd name="T37" fmla="*/ 40 h 242"/>
                    <a:gd name="T38" fmla="*/ 20 w 103"/>
                    <a:gd name="T39" fmla="*/ 40 h 242"/>
                    <a:gd name="T40" fmla="*/ 21 w 103"/>
                    <a:gd name="T41" fmla="*/ 47 h 242"/>
                    <a:gd name="T42" fmla="*/ 20 w 103"/>
                    <a:gd name="T43" fmla="*/ 47 h 242"/>
                    <a:gd name="T44" fmla="*/ 19 w 103"/>
                    <a:gd name="T45" fmla="*/ 47 h 242"/>
                    <a:gd name="T46" fmla="*/ 18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6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5 w 103"/>
                    <a:gd name="T81" fmla="*/ 42 h 242"/>
                    <a:gd name="T82" fmla="*/ 5 w 103"/>
                    <a:gd name="T83" fmla="*/ 41 h 242"/>
                    <a:gd name="T84" fmla="*/ 5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4 w 103"/>
                    <a:gd name="T101" fmla="*/ 0 h 242"/>
                    <a:gd name="T102" fmla="*/ 14 w 103"/>
                    <a:gd name="T103" fmla="*/ 12 h 242"/>
                    <a:gd name="T104" fmla="*/ 21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2"/>
                      </a:lnTo>
                      <a:lnTo>
                        <a:pt x="103" y="236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6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0" y="1325"/>
                  <a:ext cx="17" cy="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8" name="Freeform 75"/>
                <p:cNvSpPr>
                  <a:spLocks noChangeAspect="1" noEditPoints="1"/>
                </p:cNvSpPr>
                <p:nvPr/>
              </p:nvSpPr>
              <p:spPr bwMode="auto">
                <a:xfrm>
                  <a:off x="1942" y="1298"/>
                  <a:ext cx="9" cy="49"/>
                </a:xfrm>
                <a:custGeom>
                  <a:avLst/>
                  <a:gdLst>
                    <a:gd name="T0" fmla="*/ 0 w 46"/>
                    <a:gd name="T1" fmla="*/ 8 h 243"/>
                    <a:gd name="T2" fmla="*/ 0 w 46"/>
                    <a:gd name="T3" fmla="*/ 0 h 243"/>
                    <a:gd name="T4" fmla="*/ 9 w 46"/>
                    <a:gd name="T5" fmla="*/ 0 h 243"/>
                    <a:gd name="T6" fmla="*/ 9 w 46"/>
                    <a:gd name="T7" fmla="*/ 8 h 243"/>
                    <a:gd name="T8" fmla="*/ 0 w 46"/>
                    <a:gd name="T9" fmla="*/ 8 h 243"/>
                    <a:gd name="T10" fmla="*/ 0 w 46"/>
                    <a:gd name="T11" fmla="*/ 49 h 243"/>
                    <a:gd name="T12" fmla="*/ 0 w 46"/>
                    <a:gd name="T13" fmla="*/ 13 h 243"/>
                    <a:gd name="T14" fmla="*/ 9 w 46"/>
                    <a:gd name="T15" fmla="*/ 13 h 243"/>
                    <a:gd name="T16" fmla="*/ 9 w 46"/>
                    <a:gd name="T17" fmla="*/ 49 h 243"/>
                    <a:gd name="T18" fmla="*/ 0 w 46"/>
                    <a:gd name="T19" fmla="*/ 49 h 2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3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3"/>
                      </a:moveTo>
                      <a:lnTo>
                        <a:pt x="0" y="66"/>
                      </a:lnTo>
                      <a:lnTo>
                        <a:pt x="46" y="66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9" name="Freeform 76"/>
                <p:cNvSpPr>
                  <a:spLocks noChangeAspect="1" noEditPoints="1"/>
                </p:cNvSpPr>
                <p:nvPr/>
              </p:nvSpPr>
              <p:spPr bwMode="auto">
                <a:xfrm>
                  <a:off x="1958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3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7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29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29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6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0" name="Freeform 77"/>
                <p:cNvSpPr>
                  <a:spLocks noChangeAspect="1"/>
                </p:cNvSpPr>
                <p:nvPr/>
              </p:nvSpPr>
              <p:spPr bwMode="auto">
                <a:xfrm>
                  <a:off x="2001" y="1310"/>
                  <a:ext cx="32" cy="37"/>
                </a:xfrm>
                <a:custGeom>
                  <a:avLst/>
                  <a:gdLst>
                    <a:gd name="T0" fmla="*/ 23 w 156"/>
                    <a:gd name="T1" fmla="*/ 37 h 182"/>
                    <a:gd name="T2" fmla="*/ 23 w 156"/>
                    <a:gd name="T3" fmla="*/ 17 h 182"/>
                    <a:gd name="T4" fmla="*/ 23 w 156"/>
                    <a:gd name="T5" fmla="*/ 15 h 182"/>
                    <a:gd name="T6" fmla="*/ 23 w 156"/>
                    <a:gd name="T7" fmla="*/ 13 h 182"/>
                    <a:gd name="T8" fmla="*/ 22 w 156"/>
                    <a:gd name="T9" fmla="*/ 12 h 182"/>
                    <a:gd name="T10" fmla="*/ 22 w 156"/>
                    <a:gd name="T11" fmla="*/ 10 h 182"/>
                    <a:gd name="T12" fmla="*/ 21 w 156"/>
                    <a:gd name="T13" fmla="*/ 9 h 182"/>
                    <a:gd name="T14" fmla="*/ 19 w 156"/>
                    <a:gd name="T15" fmla="*/ 8 h 182"/>
                    <a:gd name="T16" fmla="*/ 18 w 156"/>
                    <a:gd name="T17" fmla="*/ 7 h 182"/>
                    <a:gd name="T18" fmla="*/ 16 w 156"/>
                    <a:gd name="T19" fmla="*/ 7 h 182"/>
                    <a:gd name="T20" fmla="*/ 14 w 156"/>
                    <a:gd name="T21" fmla="*/ 8 h 182"/>
                    <a:gd name="T22" fmla="*/ 12 w 156"/>
                    <a:gd name="T23" fmla="*/ 10 h 182"/>
                    <a:gd name="T24" fmla="*/ 10 w 156"/>
                    <a:gd name="T25" fmla="*/ 12 h 182"/>
                    <a:gd name="T26" fmla="*/ 10 w 156"/>
                    <a:gd name="T27" fmla="*/ 13 h 182"/>
                    <a:gd name="T28" fmla="*/ 10 w 156"/>
                    <a:gd name="T29" fmla="*/ 15 h 182"/>
                    <a:gd name="T30" fmla="*/ 9 w 156"/>
                    <a:gd name="T31" fmla="*/ 17 h 182"/>
                    <a:gd name="T32" fmla="*/ 9 w 156"/>
                    <a:gd name="T33" fmla="*/ 19 h 182"/>
                    <a:gd name="T34" fmla="*/ 9 w 156"/>
                    <a:gd name="T35" fmla="*/ 37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1 w 156"/>
                    <a:gd name="T47" fmla="*/ 0 h 182"/>
                    <a:gd name="T48" fmla="*/ 23 w 156"/>
                    <a:gd name="T49" fmla="*/ 0 h 182"/>
                    <a:gd name="T50" fmla="*/ 26 w 156"/>
                    <a:gd name="T51" fmla="*/ 1 h 182"/>
                    <a:gd name="T52" fmla="*/ 28 w 156"/>
                    <a:gd name="T53" fmla="*/ 3 h 182"/>
                    <a:gd name="T54" fmla="*/ 30 w 156"/>
                    <a:gd name="T55" fmla="*/ 4 h 182"/>
                    <a:gd name="T56" fmla="*/ 31 w 156"/>
                    <a:gd name="T57" fmla="*/ 6 h 182"/>
                    <a:gd name="T58" fmla="*/ 31 w 156"/>
                    <a:gd name="T59" fmla="*/ 8 h 182"/>
                    <a:gd name="T60" fmla="*/ 32 w 156"/>
                    <a:gd name="T61" fmla="*/ 11 h 182"/>
                    <a:gd name="T62" fmla="*/ 32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2"/>
                      </a:lnTo>
                      <a:lnTo>
                        <a:pt x="110" y="68"/>
                      </a:lnTo>
                      <a:lnTo>
                        <a:pt x="110" y="63"/>
                      </a:lnTo>
                      <a:lnTo>
                        <a:pt x="110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4" y="47"/>
                      </a:lnTo>
                      <a:lnTo>
                        <a:pt x="101" y="43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7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7" y="47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2"/>
                      </a:lnTo>
                      <a:lnTo>
                        <a:pt x="47" y="77"/>
                      </a:lnTo>
                      <a:lnTo>
                        <a:pt x="46" y="82"/>
                      </a:lnTo>
                      <a:lnTo>
                        <a:pt x="46" y="88"/>
                      </a:lnTo>
                      <a:lnTo>
                        <a:pt x="46" y="94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2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1" y="17"/>
                      </a:lnTo>
                      <a:lnTo>
                        <a:pt x="144" y="20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1" name="Freeform 78"/>
                <p:cNvSpPr>
                  <a:spLocks noChangeAspect="1"/>
                </p:cNvSpPr>
                <p:nvPr/>
              </p:nvSpPr>
              <p:spPr bwMode="auto">
                <a:xfrm>
                  <a:off x="2057" y="1310"/>
                  <a:ext cx="33" cy="37"/>
                </a:xfrm>
                <a:custGeom>
                  <a:avLst/>
                  <a:gdLst>
                    <a:gd name="T0" fmla="*/ 9 w 164"/>
                    <a:gd name="T1" fmla="*/ 27 h 186"/>
                    <a:gd name="T2" fmla="*/ 11 w 164"/>
                    <a:gd name="T3" fmla="*/ 29 h 186"/>
                    <a:gd name="T4" fmla="*/ 15 w 164"/>
                    <a:gd name="T5" fmla="*/ 31 h 186"/>
                    <a:gd name="T6" fmla="*/ 20 w 164"/>
                    <a:gd name="T7" fmla="*/ 31 h 186"/>
                    <a:gd name="T8" fmla="*/ 23 w 164"/>
                    <a:gd name="T9" fmla="*/ 29 h 186"/>
                    <a:gd name="T10" fmla="*/ 24 w 164"/>
                    <a:gd name="T11" fmla="*/ 27 h 186"/>
                    <a:gd name="T12" fmla="*/ 23 w 164"/>
                    <a:gd name="T13" fmla="*/ 25 h 186"/>
                    <a:gd name="T14" fmla="*/ 22 w 164"/>
                    <a:gd name="T15" fmla="*/ 24 h 186"/>
                    <a:gd name="T16" fmla="*/ 17 w 164"/>
                    <a:gd name="T17" fmla="*/ 23 h 186"/>
                    <a:gd name="T18" fmla="*/ 10 w 164"/>
                    <a:gd name="T19" fmla="*/ 21 h 186"/>
                    <a:gd name="T20" fmla="*/ 6 w 164"/>
                    <a:gd name="T21" fmla="*/ 19 h 186"/>
                    <a:gd name="T22" fmla="*/ 3 w 164"/>
                    <a:gd name="T23" fmla="*/ 17 h 186"/>
                    <a:gd name="T24" fmla="*/ 1 w 164"/>
                    <a:gd name="T25" fmla="*/ 14 h 186"/>
                    <a:gd name="T26" fmla="*/ 1 w 164"/>
                    <a:gd name="T27" fmla="*/ 11 h 186"/>
                    <a:gd name="T28" fmla="*/ 1 w 164"/>
                    <a:gd name="T29" fmla="*/ 8 h 186"/>
                    <a:gd name="T30" fmla="*/ 3 w 164"/>
                    <a:gd name="T31" fmla="*/ 5 h 186"/>
                    <a:gd name="T32" fmla="*/ 6 w 164"/>
                    <a:gd name="T33" fmla="*/ 3 h 186"/>
                    <a:gd name="T34" fmla="*/ 9 w 164"/>
                    <a:gd name="T35" fmla="*/ 1 h 186"/>
                    <a:gd name="T36" fmla="*/ 14 w 164"/>
                    <a:gd name="T37" fmla="*/ 0 h 186"/>
                    <a:gd name="T38" fmla="*/ 19 w 164"/>
                    <a:gd name="T39" fmla="*/ 0 h 186"/>
                    <a:gd name="T40" fmla="*/ 24 w 164"/>
                    <a:gd name="T41" fmla="*/ 1 h 186"/>
                    <a:gd name="T42" fmla="*/ 27 w 164"/>
                    <a:gd name="T43" fmla="*/ 2 h 186"/>
                    <a:gd name="T44" fmla="*/ 29 w 164"/>
                    <a:gd name="T45" fmla="*/ 5 h 186"/>
                    <a:gd name="T46" fmla="*/ 31 w 164"/>
                    <a:gd name="T47" fmla="*/ 7 h 186"/>
                    <a:gd name="T48" fmla="*/ 23 w 164"/>
                    <a:gd name="T49" fmla="*/ 11 h 186"/>
                    <a:gd name="T50" fmla="*/ 21 w 164"/>
                    <a:gd name="T51" fmla="*/ 8 h 186"/>
                    <a:gd name="T52" fmla="*/ 19 w 164"/>
                    <a:gd name="T53" fmla="*/ 6 h 186"/>
                    <a:gd name="T54" fmla="*/ 14 w 164"/>
                    <a:gd name="T55" fmla="*/ 6 h 186"/>
                    <a:gd name="T56" fmla="*/ 11 w 164"/>
                    <a:gd name="T57" fmla="*/ 7 h 186"/>
                    <a:gd name="T58" fmla="*/ 10 w 164"/>
                    <a:gd name="T59" fmla="*/ 9 h 186"/>
                    <a:gd name="T60" fmla="*/ 10 w 164"/>
                    <a:gd name="T61" fmla="*/ 10 h 186"/>
                    <a:gd name="T62" fmla="*/ 11 w 164"/>
                    <a:gd name="T63" fmla="*/ 12 h 186"/>
                    <a:gd name="T64" fmla="*/ 13 w 164"/>
                    <a:gd name="T65" fmla="*/ 13 h 186"/>
                    <a:gd name="T66" fmla="*/ 18 w 164"/>
                    <a:gd name="T67" fmla="*/ 14 h 186"/>
                    <a:gd name="T68" fmla="*/ 23 w 164"/>
                    <a:gd name="T69" fmla="*/ 15 h 186"/>
                    <a:gd name="T70" fmla="*/ 27 w 164"/>
                    <a:gd name="T71" fmla="*/ 16 h 186"/>
                    <a:gd name="T72" fmla="*/ 30 w 164"/>
                    <a:gd name="T73" fmla="*/ 18 h 186"/>
                    <a:gd name="T74" fmla="*/ 33 w 164"/>
                    <a:gd name="T75" fmla="*/ 23 h 186"/>
                    <a:gd name="T76" fmla="*/ 33 w 164"/>
                    <a:gd name="T77" fmla="*/ 28 h 186"/>
                    <a:gd name="T78" fmla="*/ 31 w 164"/>
                    <a:gd name="T79" fmla="*/ 31 h 186"/>
                    <a:gd name="T80" fmla="*/ 29 w 164"/>
                    <a:gd name="T81" fmla="*/ 33 h 186"/>
                    <a:gd name="T82" fmla="*/ 25 w 164"/>
                    <a:gd name="T83" fmla="*/ 36 h 186"/>
                    <a:gd name="T84" fmla="*/ 21 w 164"/>
                    <a:gd name="T85" fmla="*/ 37 h 186"/>
                    <a:gd name="T86" fmla="*/ 15 w 164"/>
                    <a:gd name="T87" fmla="*/ 37 h 186"/>
                    <a:gd name="T88" fmla="*/ 10 w 164"/>
                    <a:gd name="T89" fmla="*/ 36 h 186"/>
                    <a:gd name="T90" fmla="*/ 6 w 164"/>
                    <a:gd name="T91" fmla="*/ 35 h 186"/>
                    <a:gd name="T92" fmla="*/ 4 w 164"/>
                    <a:gd name="T93" fmla="*/ 33 h 186"/>
                    <a:gd name="T94" fmla="*/ 1 w 164"/>
                    <a:gd name="T95" fmla="*/ 30 h 186"/>
                    <a:gd name="T96" fmla="*/ 0 w 164"/>
                    <a:gd name="T97" fmla="*/ 26 h 18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4" h="186">
                      <a:moveTo>
                        <a:pt x="0" y="133"/>
                      </a:moveTo>
                      <a:lnTo>
                        <a:pt x="46" y="128"/>
                      </a:lnTo>
                      <a:lnTo>
                        <a:pt x="47" y="134"/>
                      </a:lnTo>
                      <a:lnTo>
                        <a:pt x="49" y="139"/>
                      </a:lnTo>
                      <a:lnTo>
                        <a:pt x="53" y="144"/>
                      </a:lnTo>
                      <a:lnTo>
                        <a:pt x="56" y="148"/>
                      </a:lnTo>
                      <a:lnTo>
                        <a:pt x="61" y="151"/>
                      </a:lnTo>
                      <a:lnTo>
                        <a:pt x="69" y="153"/>
                      </a:lnTo>
                      <a:lnTo>
                        <a:pt x="75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1"/>
                      </a:lnTo>
                      <a:lnTo>
                        <a:pt x="111" y="149"/>
                      </a:lnTo>
                      <a:lnTo>
                        <a:pt x="114" y="146"/>
                      </a:lnTo>
                      <a:lnTo>
                        <a:pt x="117" y="143"/>
                      </a:lnTo>
                      <a:lnTo>
                        <a:pt x="118" y="139"/>
                      </a:lnTo>
                      <a:lnTo>
                        <a:pt x="118" y="136"/>
                      </a:lnTo>
                      <a:lnTo>
                        <a:pt x="118" y="133"/>
                      </a:lnTo>
                      <a:lnTo>
                        <a:pt x="117" y="131"/>
                      </a:lnTo>
                      <a:lnTo>
                        <a:pt x="115" y="128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2"/>
                      </a:lnTo>
                      <a:lnTo>
                        <a:pt x="103" y="121"/>
                      </a:lnTo>
                      <a:lnTo>
                        <a:pt x="99" y="120"/>
                      </a:lnTo>
                      <a:lnTo>
                        <a:pt x="85" y="116"/>
                      </a:lnTo>
                      <a:lnTo>
                        <a:pt x="72" y="114"/>
                      </a:lnTo>
                      <a:lnTo>
                        <a:pt x="61" y="110"/>
                      </a:lnTo>
                      <a:lnTo>
                        <a:pt x="52" y="108"/>
                      </a:lnTo>
                      <a:lnTo>
                        <a:pt x="42" y="104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7"/>
                      </a:lnTo>
                      <a:lnTo>
                        <a:pt x="13" y="83"/>
                      </a:lnTo>
                      <a:lnTo>
                        <a:pt x="10" y="79"/>
                      </a:lnTo>
                      <a:lnTo>
                        <a:pt x="7" y="72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5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10" y="34"/>
                      </a:lnTo>
                      <a:lnTo>
                        <a:pt x="12" y="29"/>
                      </a:lnTo>
                      <a:lnTo>
                        <a:pt x="14" y="25"/>
                      </a:lnTo>
                      <a:lnTo>
                        <a:pt x="18" y="20"/>
                      </a:lnTo>
                      <a:lnTo>
                        <a:pt x="23" y="17"/>
                      </a:lnTo>
                      <a:lnTo>
                        <a:pt x="28" y="13"/>
                      </a:lnTo>
                      <a:lnTo>
                        <a:pt x="34" y="9"/>
                      </a:lnTo>
                      <a:lnTo>
                        <a:pt x="40" y="7"/>
                      </a:lnTo>
                      <a:lnTo>
                        <a:pt x="46" y="5"/>
                      </a:lnTo>
                      <a:lnTo>
                        <a:pt x="54" y="2"/>
                      </a:lnTo>
                      <a:lnTo>
                        <a:pt x="61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11" y="3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9" y="9"/>
                      </a:lnTo>
                      <a:lnTo>
                        <a:pt x="133" y="12"/>
                      </a:lnTo>
                      <a:lnTo>
                        <a:pt x="138" y="15"/>
                      </a:lnTo>
                      <a:lnTo>
                        <a:pt x="142" y="19"/>
                      </a:lnTo>
                      <a:lnTo>
                        <a:pt x="146" y="23"/>
                      </a:lnTo>
                      <a:lnTo>
                        <a:pt x="149" y="28"/>
                      </a:lnTo>
                      <a:lnTo>
                        <a:pt x="152" y="32"/>
                      </a:lnTo>
                      <a:lnTo>
                        <a:pt x="154" y="37"/>
                      </a:lnTo>
                      <a:lnTo>
                        <a:pt x="156" y="43"/>
                      </a:lnTo>
                      <a:lnTo>
                        <a:pt x="159" y="48"/>
                      </a:lnTo>
                      <a:lnTo>
                        <a:pt x="113" y="53"/>
                      </a:lnTo>
                      <a:lnTo>
                        <a:pt x="111" y="48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7"/>
                      </a:lnTo>
                      <a:lnTo>
                        <a:pt x="99" y="35"/>
                      </a:lnTo>
                      <a:lnTo>
                        <a:pt x="94" y="32"/>
                      </a:lnTo>
                      <a:lnTo>
                        <a:pt x="88" y="31"/>
                      </a:lnTo>
                      <a:lnTo>
                        <a:pt x="81" y="31"/>
                      </a:lnTo>
                      <a:lnTo>
                        <a:pt x="72" y="31"/>
                      </a:lnTo>
                      <a:lnTo>
                        <a:pt x="65" y="32"/>
                      </a:lnTo>
                      <a:lnTo>
                        <a:pt x="60" y="35"/>
                      </a:lnTo>
                      <a:lnTo>
                        <a:pt x="55" y="37"/>
                      </a:lnTo>
                      <a:lnTo>
                        <a:pt x="54" y="40"/>
                      </a:lnTo>
                      <a:lnTo>
                        <a:pt x="52" y="42"/>
                      </a:lnTo>
                      <a:lnTo>
                        <a:pt x="50" y="45"/>
                      </a:lnTo>
                      <a:lnTo>
                        <a:pt x="50" y="47"/>
                      </a:lnTo>
                      <a:lnTo>
                        <a:pt x="50" y="49"/>
                      </a:lnTo>
                      <a:lnTo>
                        <a:pt x="52" y="52"/>
                      </a:lnTo>
                      <a:lnTo>
                        <a:pt x="53" y="54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59"/>
                      </a:lnTo>
                      <a:lnTo>
                        <a:pt x="63" y="60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1" y="66"/>
                      </a:lnTo>
                      <a:lnTo>
                        <a:pt x="88" y="68"/>
                      </a:lnTo>
                      <a:lnTo>
                        <a:pt x="96" y="70"/>
                      </a:lnTo>
                      <a:lnTo>
                        <a:pt x="105" y="72"/>
                      </a:lnTo>
                      <a:lnTo>
                        <a:pt x="113" y="75"/>
                      </a:lnTo>
                      <a:lnTo>
                        <a:pt x="121" y="77"/>
                      </a:lnTo>
                      <a:lnTo>
                        <a:pt x="129" y="80"/>
                      </a:lnTo>
                      <a:lnTo>
                        <a:pt x="135" y="82"/>
                      </a:lnTo>
                      <a:lnTo>
                        <a:pt x="141" y="86"/>
                      </a:lnTo>
                      <a:lnTo>
                        <a:pt x="146" y="88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6"/>
                      </a:lnTo>
                      <a:lnTo>
                        <a:pt x="162" y="116"/>
                      </a:lnTo>
                      <a:lnTo>
                        <a:pt x="164" y="127"/>
                      </a:lnTo>
                      <a:lnTo>
                        <a:pt x="164" y="133"/>
                      </a:lnTo>
                      <a:lnTo>
                        <a:pt x="162" y="139"/>
                      </a:lnTo>
                      <a:lnTo>
                        <a:pt x="161" y="144"/>
                      </a:lnTo>
                      <a:lnTo>
                        <a:pt x="159" y="149"/>
                      </a:lnTo>
                      <a:lnTo>
                        <a:pt x="155" y="155"/>
                      </a:lnTo>
                      <a:lnTo>
                        <a:pt x="152" y="160"/>
                      </a:lnTo>
                      <a:lnTo>
                        <a:pt x="148" y="163"/>
                      </a:lnTo>
                      <a:lnTo>
                        <a:pt x="143" y="168"/>
                      </a:lnTo>
                      <a:lnTo>
                        <a:pt x="138" y="173"/>
                      </a:lnTo>
                      <a:lnTo>
                        <a:pt x="132" y="177"/>
                      </a:lnTo>
                      <a:lnTo>
                        <a:pt x="125" y="179"/>
                      </a:lnTo>
                      <a:lnTo>
                        <a:pt x="118" y="182"/>
                      </a:lnTo>
                      <a:lnTo>
                        <a:pt x="111" y="184"/>
                      </a:lnTo>
                      <a:lnTo>
                        <a:pt x="102" y="185"/>
                      </a:lnTo>
                      <a:lnTo>
                        <a:pt x="93" y="186"/>
                      </a:lnTo>
                      <a:lnTo>
                        <a:pt x="83" y="186"/>
                      </a:lnTo>
                      <a:lnTo>
                        <a:pt x="75" y="186"/>
                      </a:lnTo>
                      <a:lnTo>
                        <a:pt x="66" y="185"/>
                      </a:lnTo>
                      <a:lnTo>
                        <a:pt x="59" y="184"/>
                      </a:lnTo>
                      <a:lnTo>
                        <a:pt x="52" y="183"/>
                      </a:lnTo>
                      <a:lnTo>
                        <a:pt x="44" y="182"/>
                      </a:lnTo>
                      <a:lnTo>
                        <a:pt x="38" y="179"/>
                      </a:lnTo>
                      <a:lnTo>
                        <a:pt x="32" y="176"/>
                      </a:lnTo>
                      <a:lnTo>
                        <a:pt x="28" y="173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1"/>
                      </a:lnTo>
                      <a:lnTo>
                        <a:pt x="10" y="156"/>
                      </a:lnTo>
                      <a:lnTo>
                        <a:pt x="6" y="150"/>
                      </a:lnTo>
                      <a:lnTo>
                        <a:pt x="4" y="145"/>
                      </a:lnTo>
                      <a:lnTo>
                        <a:pt x="1" y="139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2" name="Freeform 79"/>
                <p:cNvSpPr>
                  <a:spLocks noChangeAspect="1" noEditPoints="1"/>
                </p:cNvSpPr>
                <p:nvPr/>
              </p:nvSpPr>
              <p:spPr bwMode="auto">
                <a:xfrm>
                  <a:off x="2096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4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7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30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3" name="Freeform 80"/>
                <p:cNvSpPr>
                  <a:spLocks noChangeAspect="1"/>
                </p:cNvSpPr>
                <p:nvPr/>
              </p:nvSpPr>
              <p:spPr bwMode="auto">
                <a:xfrm>
                  <a:off x="2139" y="1311"/>
                  <a:ext cx="31" cy="36"/>
                </a:xfrm>
                <a:custGeom>
                  <a:avLst/>
                  <a:gdLst>
                    <a:gd name="T0" fmla="*/ 22 w 157"/>
                    <a:gd name="T1" fmla="*/ 30 h 181"/>
                    <a:gd name="T2" fmla="*/ 20 w 157"/>
                    <a:gd name="T3" fmla="*/ 32 h 181"/>
                    <a:gd name="T4" fmla="*/ 17 w 157"/>
                    <a:gd name="T5" fmla="*/ 34 h 181"/>
                    <a:gd name="T6" fmla="*/ 14 w 157"/>
                    <a:gd name="T7" fmla="*/ 36 h 181"/>
                    <a:gd name="T8" fmla="*/ 11 w 157"/>
                    <a:gd name="T9" fmla="*/ 36 h 181"/>
                    <a:gd name="T10" fmla="*/ 8 w 157"/>
                    <a:gd name="T11" fmla="*/ 36 h 181"/>
                    <a:gd name="T12" fmla="*/ 5 w 157"/>
                    <a:gd name="T13" fmla="*/ 35 h 181"/>
                    <a:gd name="T14" fmla="*/ 3 w 157"/>
                    <a:gd name="T15" fmla="*/ 33 h 181"/>
                    <a:gd name="T16" fmla="*/ 1 w 157"/>
                    <a:gd name="T17" fmla="*/ 30 h 181"/>
                    <a:gd name="T18" fmla="*/ 1 w 157"/>
                    <a:gd name="T19" fmla="*/ 29 h 181"/>
                    <a:gd name="T20" fmla="*/ 0 w 157"/>
                    <a:gd name="T21" fmla="*/ 27 h 181"/>
                    <a:gd name="T22" fmla="*/ 0 w 157"/>
                    <a:gd name="T23" fmla="*/ 25 h 181"/>
                    <a:gd name="T24" fmla="*/ 0 w 157"/>
                    <a:gd name="T25" fmla="*/ 22 h 181"/>
                    <a:gd name="T26" fmla="*/ 9 w 157"/>
                    <a:gd name="T27" fmla="*/ 0 h 181"/>
                    <a:gd name="T28" fmla="*/ 9 w 157"/>
                    <a:gd name="T29" fmla="*/ 18 h 181"/>
                    <a:gd name="T30" fmla="*/ 9 w 157"/>
                    <a:gd name="T31" fmla="*/ 21 h 181"/>
                    <a:gd name="T32" fmla="*/ 9 w 157"/>
                    <a:gd name="T33" fmla="*/ 23 h 181"/>
                    <a:gd name="T34" fmla="*/ 9 w 157"/>
                    <a:gd name="T35" fmla="*/ 25 h 181"/>
                    <a:gd name="T36" fmla="*/ 10 w 157"/>
                    <a:gd name="T37" fmla="*/ 26 h 181"/>
                    <a:gd name="T38" fmla="*/ 11 w 157"/>
                    <a:gd name="T39" fmla="*/ 27 h 181"/>
                    <a:gd name="T40" fmla="*/ 12 w 157"/>
                    <a:gd name="T41" fmla="*/ 28 h 181"/>
                    <a:gd name="T42" fmla="*/ 14 w 157"/>
                    <a:gd name="T43" fmla="*/ 29 h 181"/>
                    <a:gd name="T44" fmla="*/ 16 w 157"/>
                    <a:gd name="T45" fmla="*/ 29 h 181"/>
                    <a:gd name="T46" fmla="*/ 18 w 157"/>
                    <a:gd name="T47" fmla="*/ 28 h 181"/>
                    <a:gd name="T48" fmla="*/ 20 w 157"/>
                    <a:gd name="T49" fmla="*/ 27 h 181"/>
                    <a:gd name="T50" fmla="*/ 21 w 157"/>
                    <a:gd name="T51" fmla="*/ 25 h 181"/>
                    <a:gd name="T52" fmla="*/ 21 w 157"/>
                    <a:gd name="T53" fmla="*/ 24 h 181"/>
                    <a:gd name="T54" fmla="*/ 22 w 157"/>
                    <a:gd name="T55" fmla="*/ 22 h 181"/>
                    <a:gd name="T56" fmla="*/ 22 w 157"/>
                    <a:gd name="T57" fmla="*/ 20 h 181"/>
                    <a:gd name="T58" fmla="*/ 22 w 157"/>
                    <a:gd name="T59" fmla="*/ 17 h 181"/>
                    <a:gd name="T60" fmla="*/ 22 w 157"/>
                    <a:gd name="T61" fmla="*/ 0 h 181"/>
                    <a:gd name="T62" fmla="*/ 31 w 157"/>
                    <a:gd name="T63" fmla="*/ 35 h 18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7" h="181">
                      <a:moveTo>
                        <a:pt x="111" y="177"/>
                      </a:moveTo>
                      <a:lnTo>
                        <a:pt x="111" y="151"/>
                      </a:lnTo>
                      <a:lnTo>
                        <a:pt x="106" y="157"/>
                      </a:lnTo>
                      <a:lnTo>
                        <a:pt x="100" y="163"/>
                      </a:lnTo>
                      <a:lnTo>
                        <a:pt x="94" y="168"/>
                      </a:lnTo>
                      <a:lnTo>
                        <a:pt x="87" y="173"/>
                      </a:lnTo>
                      <a:lnTo>
                        <a:pt x="80" y="177"/>
                      </a:lnTo>
                      <a:lnTo>
                        <a:pt x="71" y="179"/>
                      </a:lnTo>
                      <a:lnTo>
                        <a:pt x="63" y="180"/>
                      </a:lnTo>
                      <a:lnTo>
                        <a:pt x="55" y="181"/>
                      </a:lnTo>
                      <a:lnTo>
                        <a:pt x="47" y="181"/>
                      </a:lnTo>
                      <a:lnTo>
                        <a:pt x="40" y="179"/>
                      </a:lnTo>
                      <a:lnTo>
                        <a:pt x="33" y="178"/>
                      </a:lnTo>
                      <a:lnTo>
                        <a:pt x="25" y="174"/>
                      </a:lnTo>
                      <a:lnTo>
                        <a:pt x="18" y="171"/>
                      </a:lnTo>
                      <a:lnTo>
                        <a:pt x="13" y="165"/>
                      </a:lnTo>
                      <a:lnTo>
                        <a:pt x="9" y="160"/>
                      </a:lnTo>
                      <a:lnTo>
                        <a:pt x="6" y="152"/>
                      </a:lnTo>
                      <a:lnTo>
                        <a:pt x="5" y="149"/>
                      </a:lnTo>
                      <a:lnTo>
                        <a:pt x="4" y="144"/>
                      </a:lnTo>
                      <a:lnTo>
                        <a:pt x="3" y="140"/>
                      </a:lnTo>
                      <a:lnTo>
                        <a:pt x="1" y="135"/>
                      </a:lnTo>
                      <a:lnTo>
                        <a:pt x="1" y="129"/>
                      </a:lnTo>
                      <a:lnTo>
                        <a:pt x="0" y="124"/>
                      </a:lnTo>
                      <a:lnTo>
                        <a:pt x="0" y="118"/>
                      </a:ln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2"/>
                      </a:lnTo>
                      <a:lnTo>
                        <a:pt x="46" y="91"/>
                      </a:lnTo>
                      <a:lnTo>
                        <a:pt x="46" y="99"/>
                      </a:lnTo>
                      <a:lnTo>
                        <a:pt x="46" y="105"/>
                      </a:lnTo>
                      <a:lnTo>
                        <a:pt x="47" y="111"/>
                      </a:lnTo>
                      <a:lnTo>
                        <a:pt x="47" y="117"/>
                      </a:lnTo>
                      <a:lnTo>
                        <a:pt x="47" y="121"/>
                      </a:lnTo>
                      <a:lnTo>
                        <a:pt x="48" y="124"/>
                      </a:lnTo>
                      <a:lnTo>
                        <a:pt x="48" y="127"/>
                      </a:lnTo>
                      <a:lnTo>
                        <a:pt x="49" y="131"/>
                      </a:lnTo>
                      <a:lnTo>
                        <a:pt x="52" y="134"/>
                      </a:lnTo>
                      <a:lnTo>
                        <a:pt x="54" y="138"/>
                      </a:lnTo>
                      <a:lnTo>
                        <a:pt x="57" y="140"/>
                      </a:lnTo>
                      <a:lnTo>
                        <a:pt x="60" y="141"/>
                      </a:lnTo>
                      <a:lnTo>
                        <a:pt x="65" y="144"/>
                      </a:lnTo>
                      <a:lnTo>
                        <a:pt x="69" y="145"/>
                      </a:lnTo>
                      <a:lnTo>
                        <a:pt x="74" y="145"/>
                      </a:lnTo>
                      <a:lnTo>
                        <a:pt x="80" y="145"/>
                      </a:lnTo>
                      <a:lnTo>
                        <a:pt x="84" y="144"/>
                      </a:lnTo>
                      <a:lnTo>
                        <a:pt x="90" y="141"/>
                      </a:lnTo>
                      <a:lnTo>
                        <a:pt x="94" y="139"/>
                      </a:lnTo>
                      <a:lnTo>
                        <a:pt x="99" y="135"/>
                      </a:lnTo>
                      <a:lnTo>
                        <a:pt x="102" y="132"/>
                      </a:lnTo>
                      <a:lnTo>
                        <a:pt x="105" y="128"/>
                      </a:lnTo>
                      <a:lnTo>
                        <a:pt x="107" y="123"/>
                      </a:lnTo>
                      <a:lnTo>
                        <a:pt x="108" y="121"/>
                      </a:lnTo>
                      <a:lnTo>
                        <a:pt x="108" y="117"/>
                      </a:lnTo>
                      <a:lnTo>
                        <a:pt x="110" y="112"/>
                      </a:lnTo>
                      <a:lnTo>
                        <a:pt x="110" y="106"/>
                      </a:lnTo>
                      <a:lnTo>
                        <a:pt x="111" y="100"/>
                      </a:lnTo>
                      <a:lnTo>
                        <a:pt x="111" y="92"/>
                      </a:lnTo>
                      <a:lnTo>
                        <a:pt x="111" y="84"/>
                      </a:lnTo>
                      <a:lnTo>
                        <a:pt x="111" y="75"/>
                      </a:lnTo>
                      <a:lnTo>
                        <a:pt x="111" y="0"/>
                      </a:lnTo>
                      <a:lnTo>
                        <a:pt x="157" y="0"/>
                      </a:lnTo>
                      <a:lnTo>
                        <a:pt x="157" y="177"/>
                      </a:lnTo>
                      <a:lnTo>
                        <a:pt x="111" y="1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4" name="Freeform 81"/>
                <p:cNvSpPr>
                  <a:spLocks noChangeAspect="1"/>
                </p:cNvSpPr>
                <p:nvPr/>
              </p:nvSpPr>
              <p:spPr bwMode="auto">
                <a:xfrm>
                  <a:off x="2180" y="1310"/>
                  <a:ext cx="22" cy="37"/>
                </a:xfrm>
                <a:custGeom>
                  <a:avLst/>
                  <a:gdLst>
                    <a:gd name="T0" fmla="*/ 9 w 110"/>
                    <a:gd name="T1" fmla="*/ 37 h 182"/>
                    <a:gd name="T2" fmla="*/ 0 w 110"/>
                    <a:gd name="T3" fmla="*/ 37 h 182"/>
                    <a:gd name="T4" fmla="*/ 0 w 110"/>
                    <a:gd name="T5" fmla="*/ 1 h 182"/>
                    <a:gd name="T6" fmla="*/ 9 w 110"/>
                    <a:gd name="T7" fmla="*/ 1 h 182"/>
                    <a:gd name="T8" fmla="*/ 9 w 110"/>
                    <a:gd name="T9" fmla="*/ 6 h 182"/>
                    <a:gd name="T10" fmla="*/ 10 w 110"/>
                    <a:gd name="T11" fmla="*/ 4 h 182"/>
                    <a:gd name="T12" fmla="*/ 11 w 110"/>
                    <a:gd name="T13" fmla="*/ 3 h 182"/>
                    <a:gd name="T14" fmla="*/ 12 w 110"/>
                    <a:gd name="T15" fmla="*/ 2 h 182"/>
                    <a:gd name="T16" fmla="*/ 13 w 110"/>
                    <a:gd name="T17" fmla="*/ 1 h 182"/>
                    <a:gd name="T18" fmla="*/ 13 w 110"/>
                    <a:gd name="T19" fmla="*/ 1 h 182"/>
                    <a:gd name="T20" fmla="*/ 14 w 110"/>
                    <a:gd name="T21" fmla="*/ 0 h 182"/>
                    <a:gd name="T22" fmla="*/ 15 w 110"/>
                    <a:gd name="T23" fmla="*/ 0 h 182"/>
                    <a:gd name="T24" fmla="*/ 16 w 110"/>
                    <a:gd name="T25" fmla="*/ 0 h 182"/>
                    <a:gd name="T26" fmla="*/ 18 w 110"/>
                    <a:gd name="T27" fmla="*/ 0 h 182"/>
                    <a:gd name="T28" fmla="*/ 19 w 110"/>
                    <a:gd name="T29" fmla="*/ 0 h 182"/>
                    <a:gd name="T30" fmla="*/ 21 w 110"/>
                    <a:gd name="T31" fmla="*/ 1 h 182"/>
                    <a:gd name="T32" fmla="*/ 22 w 110"/>
                    <a:gd name="T33" fmla="*/ 2 h 182"/>
                    <a:gd name="T34" fmla="*/ 20 w 110"/>
                    <a:gd name="T35" fmla="*/ 11 h 182"/>
                    <a:gd name="T36" fmla="*/ 19 w 110"/>
                    <a:gd name="T37" fmla="*/ 10 h 182"/>
                    <a:gd name="T38" fmla="*/ 18 w 110"/>
                    <a:gd name="T39" fmla="*/ 10 h 182"/>
                    <a:gd name="T40" fmla="*/ 17 w 110"/>
                    <a:gd name="T41" fmla="*/ 10 h 182"/>
                    <a:gd name="T42" fmla="*/ 15 w 110"/>
                    <a:gd name="T43" fmla="*/ 9 h 182"/>
                    <a:gd name="T44" fmla="*/ 14 w 110"/>
                    <a:gd name="T45" fmla="*/ 9 h 182"/>
                    <a:gd name="T46" fmla="*/ 14 w 110"/>
                    <a:gd name="T47" fmla="*/ 10 h 182"/>
                    <a:gd name="T48" fmla="*/ 13 w 110"/>
                    <a:gd name="T49" fmla="*/ 10 h 182"/>
                    <a:gd name="T50" fmla="*/ 12 w 110"/>
                    <a:gd name="T51" fmla="*/ 10 h 182"/>
                    <a:gd name="T52" fmla="*/ 11 w 110"/>
                    <a:gd name="T53" fmla="*/ 11 h 182"/>
                    <a:gd name="T54" fmla="*/ 11 w 110"/>
                    <a:gd name="T55" fmla="*/ 12 h 182"/>
                    <a:gd name="T56" fmla="*/ 10 w 110"/>
                    <a:gd name="T57" fmla="*/ 13 h 182"/>
                    <a:gd name="T58" fmla="*/ 10 w 110"/>
                    <a:gd name="T59" fmla="*/ 14 h 182"/>
                    <a:gd name="T60" fmla="*/ 10 w 110"/>
                    <a:gd name="T61" fmla="*/ 15 h 182"/>
                    <a:gd name="T62" fmla="*/ 10 w 110"/>
                    <a:gd name="T63" fmla="*/ 16 h 182"/>
                    <a:gd name="T64" fmla="*/ 9 w 110"/>
                    <a:gd name="T65" fmla="*/ 17 h 182"/>
                    <a:gd name="T66" fmla="*/ 9 w 110"/>
                    <a:gd name="T67" fmla="*/ 19 h 182"/>
                    <a:gd name="T68" fmla="*/ 9 w 110"/>
                    <a:gd name="T69" fmla="*/ 20 h 182"/>
                    <a:gd name="T70" fmla="*/ 9 w 110"/>
                    <a:gd name="T71" fmla="*/ 22 h 182"/>
                    <a:gd name="T72" fmla="*/ 9 w 110"/>
                    <a:gd name="T73" fmla="*/ 24 h 182"/>
                    <a:gd name="T74" fmla="*/ 9 w 110"/>
                    <a:gd name="T75" fmla="*/ 26 h 182"/>
                    <a:gd name="T76" fmla="*/ 9 w 110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0" h="182">
                      <a:moveTo>
                        <a:pt x="45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0"/>
                      </a:lnTo>
                      <a:lnTo>
                        <a:pt x="50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3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1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0" y="9"/>
                      </a:lnTo>
                      <a:lnTo>
                        <a:pt x="99" y="54"/>
                      </a:lnTo>
                      <a:lnTo>
                        <a:pt x="93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8" y="47"/>
                      </a:lnTo>
                      <a:lnTo>
                        <a:pt x="63" y="49"/>
                      </a:lnTo>
                      <a:lnTo>
                        <a:pt x="60" y="51"/>
                      </a:lnTo>
                      <a:lnTo>
                        <a:pt x="56" y="54"/>
                      </a:lnTo>
                      <a:lnTo>
                        <a:pt x="54" y="58"/>
                      </a:lnTo>
                      <a:lnTo>
                        <a:pt x="51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5" y="99"/>
                      </a:lnTo>
                      <a:lnTo>
                        <a:pt x="45" y="108"/>
                      </a:lnTo>
                      <a:lnTo>
                        <a:pt x="45" y="117"/>
                      </a:lnTo>
                      <a:lnTo>
                        <a:pt x="45" y="128"/>
                      </a:lnTo>
                      <a:lnTo>
                        <a:pt x="45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5" name="Freeform 82"/>
                <p:cNvSpPr>
                  <a:spLocks noChangeAspect="1"/>
                </p:cNvSpPr>
                <p:nvPr/>
              </p:nvSpPr>
              <p:spPr bwMode="auto">
                <a:xfrm>
                  <a:off x="2204" y="1310"/>
                  <a:ext cx="32" cy="37"/>
                </a:xfrm>
                <a:custGeom>
                  <a:avLst/>
                  <a:gdLst>
                    <a:gd name="T0" fmla="*/ 22 w 161"/>
                    <a:gd name="T1" fmla="*/ 13 h 186"/>
                    <a:gd name="T2" fmla="*/ 22 w 161"/>
                    <a:gd name="T3" fmla="*/ 10 h 186"/>
                    <a:gd name="T4" fmla="*/ 20 w 161"/>
                    <a:gd name="T5" fmla="*/ 9 h 186"/>
                    <a:gd name="T6" fmla="*/ 18 w 161"/>
                    <a:gd name="T7" fmla="*/ 7 h 186"/>
                    <a:gd name="T8" fmla="*/ 16 w 161"/>
                    <a:gd name="T9" fmla="*/ 7 h 186"/>
                    <a:gd name="T10" fmla="*/ 13 w 161"/>
                    <a:gd name="T11" fmla="*/ 8 h 186"/>
                    <a:gd name="T12" fmla="*/ 11 w 161"/>
                    <a:gd name="T13" fmla="*/ 10 h 186"/>
                    <a:gd name="T14" fmla="*/ 10 w 161"/>
                    <a:gd name="T15" fmla="*/ 11 h 186"/>
                    <a:gd name="T16" fmla="*/ 10 w 161"/>
                    <a:gd name="T17" fmla="*/ 13 h 186"/>
                    <a:gd name="T18" fmla="*/ 9 w 161"/>
                    <a:gd name="T19" fmla="*/ 15 h 186"/>
                    <a:gd name="T20" fmla="*/ 9 w 161"/>
                    <a:gd name="T21" fmla="*/ 18 h 186"/>
                    <a:gd name="T22" fmla="*/ 9 w 161"/>
                    <a:gd name="T23" fmla="*/ 21 h 186"/>
                    <a:gd name="T24" fmla="*/ 10 w 161"/>
                    <a:gd name="T25" fmla="*/ 24 h 186"/>
                    <a:gd name="T26" fmla="*/ 10 w 161"/>
                    <a:gd name="T27" fmla="*/ 26 h 186"/>
                    <a:gd name="T28" fmla="*/ 11 w 161"/>
                    <a:gd name="T29" fmla="*/ 27 h 186"/>
                    <a:gd name="T30" fmla="*/ 13 w 161"/>
                    <a:gd name="T31" fmla="*/ 29 h 186"/>
                    <a:gd name="T32" fmla="*/ 16 w 161"/>
                    <a:gd name="T33" fmla="*/ 30 h 186"/>
                    <a:gd name="T34" fmla="*/ 18 w 161"/>
                    <a:gd name="T35" fmla="*/ 29 h 186"/>
                    <a:gd name="T36" fmla="*/ 20 w 161"/>
                    <a:gd name="T37" fmla="*/ 28 h 186"/>
                    <a:gd name="T38" fmla="*/ 22 w 161"/>
                    <a:gd name="T39" fmla="*/ 26 h 186"/>
                    <a:gd name="T40" fmla="*/ 23 w 161"/>
                    <a:gd name="T41" fmla="*/ 23 h 186"/>
                    <a:gd name="T42" fmla="*/ 31 w 161"/>
                    <a:gd name="T43" fmla="*/ 26 h 186"/>
                    <a:gd name="T44" fmla="*/ 30 w 161"/>
                    <a:gd name="T45" fmla="*/ 28 h 186"/>
                    <a:gd name="T46" fmla="*/ 29 w 161"/>
                    <a:gd name="T47" fmla="*/ 31 h 186"/>
                    <a:gd name="T48" fmla="*/ 28 w 161"/>
                    <a:gd name="T49" fmla="*/ 33 h 186"/>
                    <a:gd name="T50" fmla="*/ 26 w 161"/>
                    <a:gd name="T51" fmla="*/ 34 h 186"/>
                    <a:gd name="T52" fmla="*/ 23 w 161"/>
                    <a:gd name="T53" fmla="*/ 36 h 186"/>
                    <a:gd name="T54" fmla="*/ 21 w 161"/>
                    <a:gd name="T55" fmla="*/ 37 h 186"/>
                    <a:gd name="T56" fmla="*/ 18 w 161"/>
                    <a:gd name="T57" fmla="*/ 37 h 186"/>
                    <a:gd name="T58" fmla="*/ 15 w 161"/>
                    <a:gd name="T59" fmla="*/ 37 h 186"/>
                    <a:gd name="T60" fmla="*/ 11 w 161"/>
                    <a:gd name="T61" fmla="*/ 36 h 186"/>
                    <a:gd name="T62" fmla="*/ 8 w 161"/>
                    <a:gd name="T63" fmla="*/ 35 h 186"/>
                    <a:gd name="T64" fmla="*/ 6 w 161"/>
                    <a:gd name="T65" fmla="*/ 33 h 186"/>
                    <a:gd name="T66" fmla="*/ 4 w 161"/>
                    <a:gd name="T67" fmla="*/ 31 h 186"/>
                    <a:gd name="T68" fmla="*/ 2 w 161"/>
                    <a:gd name="T69" fmla="*/ 28 h 186"/>
                    <a:gd name="T70" fmla="*/ 1 w 161"/>
                    <a:gd name="T71" fmla="*/ 25 h 186"/>
                    <a:gd name="T72" fmla="*/ 0 w 161"/>
                    <a:gd name="T73" fmla="*/ 21 h 186"/>
                    <a:gd name="T74" fmla="*/ 0 w 161"/>
                    <a:gd name="T75" fmla="*/ 17 h 186"/>
                    <a:gd name="T76" fmla="*/ 1 w 161"/>
                    <a:gd name="T77" fmla="*/ 13 h 186"/>
                    <a:gd name="T78" fmla="*/ 2 w 161"/>
                    <a:gd name="T79" fmla="*/ 9 h 186"/>
                    <a:gd name="T80" fmla="*/ 3 w 161"/>
                    <a:gd name="T81" fmla="*/ 6 h 186"/>
                    <a:gd name="T82" fmla="*/ 5 w 161"/>
                    <a:gd name="T83" fmla="*/ 4 h 186"/>
                    <a:gd name="T84" fmla="*/ 8 w 161"/>
                    <a:gd name="T85" fmla="*/ 2 h 186"/>
                    <a:gd name="T86" fmla="*/ 11 w 161"/>
                    <a:gd name="T87" fmla="*/ 1 h 186"/>
                    <a:gd name="T88" fmla="*/ 15 w 161"/>
                    <a:gd name="T89" fmla="*/ 0 h 186"/>
                    <a:gd name="T90" fmla="*/ 18 w 161"/>
                    <a:gd name="T91" fmla="*/ 0 h 186"/>
                    <a:gd name="T92" fmla="*/ 20 w 161"/>
                    <a:gd name="T93" fmla="*/ 0 h 186"/>
                    <a:gd name="T94" fmla="*/ 23 w 161"/>
                    <a:gd name="T95" fmla="*/ 1 h 186"/>
                    <a:gd name="T96" fmla="*/ 25 w 161"/>
                    <a:gd name="T97" fmla="*/ 2 h 186"/>
                    <a:gd name="T98" fmla="*/ 27 w 161"/>
                    <a:gd name="T99" fmla="*/ 4 h 186"/>
                    <a:gd name="T100" fmla="*/ 29 w 161"/>
                    <a:gd name="T101" fmla="*/ 6 h 186"/>
                    <a:gd name="T102" fmla="*/ 30 w 161"/>
                    <a:gd name="T103" fmla="*/ 8 h 186"/>
                    <a:gd name="T104" fmla="*/ 31 w 161"/>
                    <a:gd name="T105" fmla="*/ 10 h 18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61" h="186">
                      <a:moveTo>
                        <a:pt x="158" y="58"/>
                      </a:moveTo>
                      <a:lnTo>
                        <a:pt x="113" y="63"/>
                      </a:lnTo>
                      <a:lnTo>
                        <a:pt x="111" y="58"/>
                      </a:lnTo>
                      <a:lnTo>
                        <a:pt x="109" y="52"/>
                      </a:lnTo>
                      <a:lnTo>
                        <a:pt x="107" y="47"/>
                      </a:lnTo>
                      <a:lnTo>
                        <a:pt x="103" y="43"/>
                      </a:lnTo>
                      <a:lnTo>
                        <a:pt x="98" y="40"/>
                      </a:lnTo>
                      <a:lnTo>
                        <a:pt x="93" y="37"/>
                      </a:lnTo>
                      <a:lnTo>
                        <a:pt x="87" y="36"/>
                      </a:lnTo>
                      <a:lnTo>
                        <a:pt x="81" y="36"/>
                      </a:lnTo>
                      <a:lnTo>
                        <a:pt x="73" y="37"/>
                      </a:lnTo>
                      <a:lnTo>
                        <a:pt x="67" y="40"/>
                      </a:lnTo>
                      <a:lnTo>
                        <a:pt x="60" y="43"/>
                      </a:lnTo>
                      <a:lnTo>
                        <a:pt x="55" y="48"/>
                      </a:lnTo>
                      <a:lnTo>
                        <a:pt x="52" y="52"/>
                      </a:lnTo>
                      <a:lnTo>
                        <a:pt x="51" y="55"/>
                      </a:lnTo>
                      <a:lnTo>
                        <a:pt x="49" y="60"/>
                      </a:lnTo>
                      <a:lnTo>
                        <a:pt x="48" y="65"/>
                      </a:lnTo>
                      <a:lnTo>
                        <a:pt x="46" y="71"/>
                      </a:lnTo>
                      <a:lnTo>
                        <a:pt x="46" y="77"/>
                      </a:lnTo>
                      <a:lnTo>
                        <a:pt x="45" y="83"/>
                      </a:lnTo>
                      <a:lnTo>
                        <a:pt x="45" y="91"/>
                      </a:ln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6" y="112"/>
                      </a:lnTo>
                      <a:lnTo>
                        <a:pt x="48" y="119"/>
                      </a:lnTo>
                      <a:lnTo>
                        <a:pt x="49" y="125"/>
                      </a:lnTo>
                      <a:lnTo>
                        <a:pt x="51" y="129"/>
                      </a:lnTo>
                      <a:lnTo>
                        <a:pt x="52" y="133"/>
                      </a:lnTo>
                      <a:lnTo>
                        <a:pt x="55" y="137"/>
                      </a:lnTo>
                      <a:lnTo>
                        <a:pt x="60" y="143"/>
                      </a:lnTo>
                      <a:lnTo>
                        <a:pt x="67" y="146"/>
                      </a:lnTo>
                      <a:lnTo>
                        <a:pt x="74" y="149"/>
                      </a:lnTo>
                      <a:lnTo>
                        <a:pt x="83" y="150"/>
                      </a:lnTo>
                      <a:lnTo>
                        <a:pt x="89" y="150"/>
                      </a:lnTo>
                      <a:lnTo>
                        <a:pt x="93" y="148"/>
                      </a:lnTo>
                      <a:lnTo>
                        <a:pt x="99" y="146"/>
                      </a:lnTo>
                      <a:lnTo>
                        <a:pt x="103" y="143"/>
                      </a:lnTo>
                      <a:lnTo>
                        <a:pt x="107" y="138"/>
                      </a:lnTo>
                      <a:lnTo>
                        <a:pt x="110" y="132"/>
                      </a:lnTo>
                      <a:lnTo>
                        <a:pt x="113" y="125"/>
                      </a:lnTo>
                      <a:lnTo>
                        <a:pt x="115" y="116"/>
                      </a:lnTo>
                      <a:lnTo>
                        <a:pt x="161" y="121"/>
                      </a:lnTo>
                      <a:lnTo>
                        <a:pt x="158" y="129"/>
                      </a:lnTo>
                      <a:lnTo>
                        <a:pt x="156" y="137"/>
                      </a:lnTo>
                      <a:lnTo>
                        <a:pt x="153" y="143"/>
                      </a:lnTo>
                      <a:lnTo>
                        <a:pt x="150" y="150"/>
                      </a:lnTo>
                      <a:lnTo>
                        <a:pt x="146" y="156"/>
                      </a:lnTo>
                      <a:lnTo>
                        <a:pt x="143" y="161"/>
                      </a:lnTo>
                      <a:lnTo>
                        <a:pt x="139" y="166"/>
                      </a:lnTo>
                      <a:lnTo>
                        <a:pt x="134" y="170"/>
                      </a:lnTo>
                      <a:lnTo>
                        <a:pt x="129" y="173"/>
                      </a:lnTo>
                      <a:lnTo>
                        <a:pt x="123" y="177"/>
                      </a:lnTo>
                      <a:lnTo>
                        <a:pt x="117" y="179"/>
                      </a:lnTo>
                      <a:lnTo>
                        <a:pt x="111" y="182"/>
                      </a:lnTo>
                      <a:lnTo>
                        <a:pt x="104" y="184"/>
                      </a:lnTo>
                      <a:lnTo>
                        <a:pt x="97" y="185"/>
                      </a:lnTo>
                      <a:lnTo>
                        <a:pt x="90" y="186"/>
                      </a:lnTo>
                      <a:lnTo>
                        <a:pt x="81" y="186"/>
                      </a:lnTo>
                      <a:lnTo>
                        <a:pt x="73" y="186"/>
                      </a:lnTo>
                      <a:lnTo>
                        <a:pt x="64" y="185"/>
                      </a:lnTo>
                      <a:lnTo>
                        <a:pt x="56" y="183"/>
                      </a:lnTo>
                      <a:lnTo>
                        <a:pt x="49" y="180"/>
                      </a:lnTo>
                      <a:lnTo>
                        <a:pt x="42" y="177"/>
                      </a:lnTo>
                      <a:lnTo>
                        <a:pt x="34" y="173"/>
                      </a:lnTo>
                      <a:lnTo>
                        <a:pt x="28" y="168"/>
                      </a:lnTo>
                      <a:lnTo>
                        <a:pt x="22" y="162"/>
                      </a:lnTo>
                      <a:lnTo>
                        <a:pt x="18" y="156"/>
                      </a:lnTo>
                      <a:lnTo>
                        <a:pt x="13" y="149"/>
                      </a:lnTo>
                      <a:lnTo>
                        <a:pt x="9" y="142"/>
                      </a:lnTo>
                      <a:lnTo>
                        <a:pt x="6" y="133"/>
                      </a:lnTo>
                      <a:lnTo>
                        <a:pt x="3" y="125"/>
                      </a:lnTo>
                      <a:lnTo>
                        <a:pt x="1" y="115"/>
                      </a:lnTo>
                      <a:lnTo>
                        <a:pt x="0" y="105"/>
                      </a:lnTo>
                      <a:lnTo>
                        <a:pt x="0" y="94"/>
                      </a:lnTo>
                      <a:lnTo>
                        <a:pt x="0" y="83"/>
                      </a:lnTo>
                      <a:lnTo>
                        <a:pt x="1" y="74"/>
                      </a:lnTo>
                      <a:lnTo>
                        <a:pt x="3" y="64"/>
                      </a:lnTo>
                      <a:lnTo>
                        <a:pt x="6" y="54"/>
                      </a:lnTo>
                      <a:lnTo>
                        <a:pt x="8" y="46"/>
                      </a:lnTo>
                      <a:lnTo>
                        <a:pt x="12" y="38"/>
                      </a:lnTo>
                      <a:lnTo>
                        <a:pt x="16" y="31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40" y="9"/>
                      </a:lnTo>
                      <a:lnTo>
                        <a:pt x="48" y="6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3" y="0"/>
                      </a:lnTo>
                      <a:lnTo>
                        <a:pt x="81" y="0"/>
                      </a:lnTo>
                      <a:lnTo>
                        <a:pt x="89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09" y="3"/>
                      </a:lnTo>
                      <a:lnTo>
                        <a:pt x="115" y="6"/>
                      </a:lnTo>
                      <a:lnTo>
                        <a:pt x="121" y="8"/>
                      </a:lnTo>
                      <a:lnTo>
                        <a:pt x="126" y="11"/>
                      </a:lnTo>
                      <a:lnTo>
                        <a:pt x="131" y="14"/>
                      </a:lnTo>
                      <a:lnTo>
                        <a:pt x="135" y="18"/>
                      </a:lnTo>
                      <a:lnTo>
                        <a:pt x="139" y="23"/>
                      </a:lnTo>
                      <a:lnTo>
                        <a:pt x="144" y="28"/>
                      </a:lnTo>
                      <a:lnTo>
                        <a:pt x="147" y="32"/>
                      </a:lnTo>
                      <a:lnTo>
                        <a:pt x="151" y="38"/>
                      </a:lnTo>
                      <a:lnTo>
                        <a:pt x="153" y="45"/>
                      </a:lnTo>
                      <a:lnTo>
                        <a:pt x="156" y="51"/>
                      </a:lnTo>
                      <a:lnTo>
                        <a:pt x="158" y="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6" name="Freeform 83"/>
                <p:cNvSpPr>
                  <a:spLocks noChangeAspect="1" noEditPoints="1"/>
                </p:cNvSpPr>
                <p:nvPr/>
              </p:nvSpPr>
              <p:spPr bwMode="auto">
                <a:xfrm>
                  <a:off x="2240" y="1310"/>
                  <a:ext cx="33" cy="37"/>
                </a:xfrm>
                <a:custGeom>
                  <a:avLst/>
                  <a:gdLst>
                    <a:gd name="T0" fmla="*/ 33 w 163"/>
                    <a:gd name="T1" fmla="*/ 26 h 186"/>
                    <a:gd name="T2" fmla="*/ 32 w 163"/>
                    <a:gd name="T3" fmla="*/ 29 h 186"/>
                    <a:gd name="T4" fmla="*/ 30 w 163"/>
                    <a:gd name="T5" fmla="*/ 31 h 186"/>
                    <a:gd name="T6" fmla="*/ 28 w 163"/>
                    <a:gd name="T7" fmla="*/ 33 h 186"/>
                    <a:gd name="T8" fmla="*/ 27 w 163"/>
                    <a:gd name="T9" fmla="*/ 34 h 186"/>
                    <a:gd name="T10" fmla="*/ 25 w 163"/>
                    <a:gd name="T11" fmla="*/ 35 h 186"/>
                    <a:gd name="T12" fmla="*/ 22 w 163"/>
                    <a:gd name="T13" fmla="*/ 36 h 186"/>
                    <a:gd name="T14" fmla="*/ 20 w 163"/>
                    <a:gd name="T15" fmla="*/ 37 h 186"/>
                    <a:gd name="T16" fmla="*/ 17 w 163"/>
                    <a:gd name="T17" fmla="*/ 37 h 186"/>
                    <a:gd name="T18" fmla="*/ 13 w 163"/>
                    <a:gd name="T19" fmla="*/ 37 h 186"/>
                    <a:gd name="T20" fmla="*/ 9 w 163"/>
                    <a:gd name="T21" fmla="*/ 35 h 186"/>
                    <a:gd name="T22" fmla="*/ 6 w 163"/>
                    <a:gd name="T23" fmla="*/ 34 h 186"/>
                    <a:gd name="T24" fmla="*/ 3 w 163"/>
                    <a:gd name="T25" fmla="*/ 31 h 186"/>
                    <a:gd name="T26" fmla="*/ 2 w 163"/>
                    <a:gd name="T27" fmla="*/ 29 h 186"/>
                    <a:gd name="T28" fmla="*/ 1 w 163"/>
                    <a:gd name="T29" fmla="*/ 26 h 186"/>
                    <a:gd name="T30" fmla="*/ 0 w 163"/>
                    <a:gd name="T31" fmla="*/ 22 h 186"/>
                    <a:gd name="T32" fmla="*/ 0 w 163"/>
                    <a:gd name="T33" fmla="*/ 19 h 186"/>
                    <a:gd name="T34" fmla="*/ 0 w 163"/>
                    <a:gd name="T35" fmla="*/ 15 h 186"/>
                    <a:gd name="T36" fmla="*/ 1 w 163"/>
                    <a:gd name="T37" fmla="*/ 11 h 186"/>
                    <a:gd name="T38" fmla="*/ 2 w 163"/>
                    <a:gd name="T39" fmla="*/ 8 h 186"/>
                    <a:gd name="T40" fmla="*/ 4 w 163"/>
                    <a:gd name="T41" fmla="*/ 5 h 186"/>
                    <a:gd name="T42" fmla="*/ 7 w 163"/>
                    <a:gd name="T43" fmla="*/ 3 h 186"/>
                    <a:gd name="T44" fmla="*/ 9 w 163"/>
                    <a:gd name="T45" fmla="*/ 1 h 186"/>
                    <a:gd name="T46" fmla="*/ 13 w 163"/>
                    <a:gd name="T47" fmla="*/ 0 h 186"/>
                    <a:gd name="T48" fmla="*/ 16 w 163"/>
                    <a:gd name="T49" fmla="*/ 0 h 186"/>
                    <a:gd name="T50" fmla="*/ 20 w 163"/>
                    <a:gd name="T51" fmla="*/ 0 h 186"/>
                    <a:gd name="T52" fmla="*/ 23 w 163"/>
                    <a:gd name="T53" fmla="*/ 1 h 186"/>
                    <a:gd name="T54" fmla="*/ 26 w 163"/>
                    <a:gd name="T55" fmla="*/ 3 h 186"/>
                    <a:gd name="T56" fmla="*/ 28 w 163"/>
                    <a:gd name="T57" fmla="*/ 5 h 186"/>
                    <a:gd name="T58" fmla="*/ 30 w 163"/>
                    <a:gd name="T59" fmla="*/ 8 h 186"/>
                    <a:gd name="T60" fmla="*/ 32 w 163"/>
                    <a:gd name="T61" fmla="*/ 12 h 186"/>
                    <a:gd name="T62" fmla="*/ 33 w 163"/>
                    <a:gd name="T63" fmla="*/ 16 h 186"/>
                    <a:gd name="T64" fmla="*/ 33 w 163"/>
                    <a:gd name="T65" fmla="*/ 21 h 186"/>
                    <a:gd name="T66" fmla="*/ 9 w 163"/>
                    <a:gd name="T67" fmla="*/ 23 h 186"/>
                    <a:gd name="T68" fmla="*/ 10 w 163"/>
                    <a:gd name="T69" fmla="*/ 26 h 186"/>
                    <a:gd name="T70" fmla="*/ 13 w 163"/>
                    <a:gd name="T71" fmla="*/ 29 h 186"/>
                    <a:gd name="T72" fmla="*/ 15 w 163"/>
                    <a:gd name="T73" fmla="*/ 30 h 186"/>
                    <a:gd name="T74" fmla="*/ 18 w 163"/>
                    <a:gd name="T75" fmla="*/ 30 h 186"/>
                    <a:gd name="T76" fmla="*/ 20 w 163"/>
                    <a:gd name="T77" fmla="*/ 29 h 186"/>
                    <a:gd name="T78" fmla="*/ 21 w 163"/>
                    <a:gd name="T79" fmla="*/ 28 h 186"/>
                    <a:gd name="T80" fmla="*/ 23 w 163"/>
                    <a:gd name="T81" fmla="*/ 26 h 186"/>
                    <a:gd name="T82" fmla="*/ 24 w 163"/>
                    <a:gd name="T83" fmla="*/ 15 h 186"/>
                    <a:gd name="T84" fmla="*/ 23 w 163"/>
                    <a:gd name="T85" fmla="*/ 12 h 186"/>
                    <a:gd name="T86" fmla="*/ 22 w 163"/>
                    <a:gd name="T87" fmla="*/ 9 h 186"/>
                    <a:gd name="T88" fmla="*/ 19 w 163"/>
                    <a:gd name="T89" fmla="*/ 8 h 186"/>
                    <a:gd name="T90" fmla="*/ 16 w 163"/>
                    <a:gd name="T91" fmla="*/ 7 h 186"/>
                    <a:gd name="T92" fmla="*/ 14 w 163"/>
                    <a:gd name="T93" fmla="*/ 8 h 186"/>
                    <a:gd name="T94" fmla="*/ 11 w 163"/>
                    <a:gd name="T95" fmla="*/ 10 h 186"/>
                    <a:gd name="T96" fmla="*/ 10 w 163"/>
                    <a:gd name="T97" fmla="*/ 12 h 186"/>
                    <a:gd name="T98" fmla="*/ 9 w 163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6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4"/>
                      </a:lnTo>
                      <a:lnTo>
                        <a:pt x="152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0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5"/>
                      </a:lnTo>
                      <a:lnTo>
                        <a:pt x="91" y="186"/>
                      </a:lnTo>
                      <a:lnTo>
                        <a:pt x="84" y="186"/>
                      </a:lnTo>
                      <a:lnTo>
                        <a:pt x="73" y="186"/>
                      </a:lnTo>
                      <a:lnTo>
                        <a:pt x="62" y="184"/>
                      </a:lnTo>
                      <a:lnTo>
                        <a:pt x="52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8" y="170"/>
                      </a:lnTo>
                      <a:lnTo>
                        <a:pt x="22" y="163"/>
                      </a:lnTo>
                      <a:lnTo>
                        <a:pt x="16" y="156"/>
                      </a:lnTo>
                      <a:lnTo>
                        <a:pt x="13" y="150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4" y="129"/>
                      </a:lnTo>
                      <a:lnTo>
                        <a:pt x="2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5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6" y="32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39" y="9"/>
                      </a:lnTo>
                      <a:lnTo>
                        <a:pt x="46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5"/>
                      </a:lnTo>
                      <a:lnTo>
                        <a:pt x="134" y="20"/>
                      </a:lnTo>
                      <a:lnTo>
                        <a:pt x="140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6"/>
                      </a:lnTo>
                      <a:lnTo>
                        <a:pt x="45" y="106"/>
                      </a:lnTo>
                      <a:lnTo>
                        <a:pt x="46" y="116"/>
                      </a:lnTo>
                      <a:lnTo>
                        <a:pt x="48" y="126"/>
                      </a:lnTo>
                      <a:lnTo>
                        <a:pt x="51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3" y="149"/>
                      </a:lnTo>
                      <a:lnTo>
                        <a:pt x="98" y="146"/>
                      </a:lnTo>
                      <a:lnTo>
                        <a:pt x="102" y="145"/>
                      </a:lnTo>
                      <a:lnTo>
                        <a:pt x="105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7" y="77"/>
                      </a:moveTo>
                      <a:lnTo>
                        <a:pt x="116" y="69"/>
                      </a:lnTo>
                      <a:lnTo>
                        <a:pt x="114" y="60"/>
                      </a:lnTo>
                      <a:lnTo>
                        <a:pt x="111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1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1" y="54"/>
                      </a:lnTo>
                      <a:lnTo>
                        <a:pt x="48" y="60"/>
                      </a:lnTo>
                      <a:lnTo>
                        <a:pt x="46" y="69"/>
                      </a:lnTo>
                      <a:lnTo>
                        <a:pt x="45" y="77"/>
                      </a:lnTo>
                      <a:lnTo>
                        <a:pt x="117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7" name="Freeform 84"/>
                <p:cNvSpPr>
                  <a:spLocks noChangeAspect="1" noEditPoints="1"/>
                </p:cNvSpPr>
                <p:nvPr/>
              </p:nvSpPr>
              <p:spPr bwMode="auto">
                <a:xfrm>
                  <a:off x="1212" y="1978"/>
                  <a:ext cx="32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5 w 164"/>
                    <a:gd name="T11" fmla="*/ 0 h 187"/>
                    <a:gd name="T12" fmla="*/ 19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8 w 164"/>
                    <a:gd name="T19" fmla="*/ 5 h 187"/>
                    <a:gd name="T20" fmla="*/ 29 w 164"/>
                    <a:gd name="T21" fmla="*/ 8 h 187"/>
                    <a:gd name="T22" fmla="*/ 30 w 164"/>
                    <a:gd name="T23" fmla="*/ 11 h 187"/>
                    <a:gd name="T24" fmla="*/ 30 w 164"/>
                    <a:gd name="T25" fmla="*/ 25 h 187"/>
                    <a:gd name="T26" fmla="*/ 30 w 164"/>
                    <a:gd name="T27" fmla="*/ 30 h 187"/>
                    <a:gd name="T28" fmla="*/ 31 w 164"/>
                    <a:gd name="T29" fmla="*/ 34 h 187"/>
                    <a:gd name="T30" fmla="*/ 23 w 164"/>
                    <a:gd name="T31" fmla="*/ 36 h 187"/>
                    <a:gd name="T32" fmla="*/ 22 w 164"/>
                    <a:gd name="T33" fmla="*/ 34 h 187"/>
                    <a:gd name="T34" fmla="*/ 22 w 164"/>
                    <a:gd name="T35" fmla="*/ 32 h 187"/>
                    <a:gd name="T36" fmla="*/ 20 w 164"/>
                    <a:gd name="T37" fmla="*/ 33 h 187"/>
                    <a:gd name="T38" fmla="*/ 17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6 w 164"/>
                    <a:gd name="T65" fmla="*/ 14 h 187"/>
                    <a:gd name="T66" fmla="*/ 19 w 164"/>
                    <a:gd name="T67" fmla="*/ 13 h 187"/>
                    <a:gd name="T68" fmla="*/ 21 w 164"/>
                    <a:gd name="T69" fmla="*/ 12 h 187"/>
                    <a:gd name="T70" fmla="*/ 20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9 w 164"/>
                    <a:gd name="T79" fmla="*/ 11 h 187"/>
                    <a:gd name="T80" fmla="*/ 20 w 164"/>
                    <a:gd name="T81" fmla="*/ 19 h 187"/>
                    <a:gd name="T82" fmla="*/ 15 w 164"/>
                    <a:gd name="T83" fmla="*/ 21 h 187"/>
                    <a:gd name="T84" fmla="*/ 11 w 164"/>
                    <a:gd name="T85" fmla="*/ 22 h 187"/>
                    <a:gd name="T86" fmla="*/ 9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6 w 164"/>
                    <a:gd name="T95" fmla="*/ 29 h 187"/>
                    <a:gd name="T96" fmla="*/ 19 w 164"/>
                    <a:gd name="T97" fmla="*/ 28 h 187"/>
                    <a:gd name="T98" fmla="*/ 20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8" name="Freeform 85"/>
                <p:cNvSpPr>
                  <a:spLocks noChangeAspect="1"/>
                </p:cNvSpPr>
                <p:nvPr/>
              </p:nvSpPr>
              <p:spPr bwMode="auto">
                <a:xfrm>
                  <a:off x="125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9" name="Freeform 86"/>
                <p:cNvSpPr>
                  <a:spLocks noChangeAspect="1" noEditPoints="1"/>
                </p:cNvSpPr>
                <p:nvPr/>
              </p:nvSpPr>
              <p:spPr bwMode="auto">
                <a:xfrm>
                  <a:off x="1290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19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0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2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5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5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8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4" y="96"/>
                      </a:lnTo>
                      <a:lnTo>
                        <a:pt x="20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2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3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0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1330" y="1966"/>
                  <a:ext cx="9" cy="4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1" name="Freeform 88"/>
                <p:cNvSpPr>
                  <a:spLocks noChangeAspect="1"/>
                </p:cNvSpPr>
                <p:nvPr/>
              </p:nvSpPr>
              <p:spPr bwMode="auto">
                <a:xfrm>
                  <a:off x="1344" y="1979"/>
                  <a:ext cx="35" cy="50"/>
                </a:xfrm>
                <a:custGeom>
                  <a:avLst/>
                  <a:gdLst>
                    <a:gd name="T0" fmla="*/ 0 w 175"/>
                    <a:gd name="T1" fmla="*/ 0 h 250"/>
                    <a:gd name="T2" fmla="*/ 10 w 175"/>
                    <a:gd name="T3" fmla="*/ 0 h 250"/>
                    <a:gd name="T4" fmla="*/ 18 w 175"/>
                    <a:gd name="T5" fmla="*/ 25 h 250"/>
                    <a:gd name="T6" fmla="*/ 25 w 175"/>
                    <a:gd name="T7" fmla="*/ 0 h 250"/>
                    <a:gd name="T8" fmla="*/ 35 w 175"/>
                    <a:gd name="T9" fmla="*/ 0 h 250"/>
                    <a:gd name="T10" fmla="*/ 23 w 175"/>
                    <a:gd name="T11" fmla="*/ 34 h 250"/>
                    <a:gd name="T12" fmla="*/ 21 w 175"/>
                    <a:gd name="T13" fmla="*/ 41 h 250"/>
                    <a:gd name="T14" fmla="*/ 20 w 175"/>
                    <a:gd name="T15" fmla="*/ 42 h 250"/>
                    <a:gd name="T16" fmla="*/ 19 w 175"/>
                    <a:gd name="T17" fmla="*/ 43 h 250"/>
                    <a:gd name="T18" fmla="*/ 19 w 175"/>
                    <a:gd name="T19" fmla="*/ 44 h 250"/>
                    <a:gd name="T20" fmla="*/ 18 w 175"/>
                    <a:gd name="T21" fmla="*/ 45 h 250"/>
                    <a:gd name="T22" fmla="*/ 18 w 175"/>
                    <a:gd name="T23" fmla="*/ 46 h 250"/>
                    <a:gd name="T24" fmla="*/ 17 w 175"/>
                    <a:gd name="T25" fmla="*/ 47 h 250"/>
                    <a:gd name="T26" fmla="*/ 17 w 175"/>
                    <a:gd name="T27" fmla="*/ 47 h 250"/>
                    <a:gd name="T28" fmla="*/ 16 w 175"/>
                    <a:gd name="T29" fmla="*/ 48 h 250"/>
                    <a:gd name="T30" fmla="*/ 15 w 175"/>
                    <a:gd name="T31" fmla="*/ 48 h 250"/>
                    <a:gd name="T32" fmla="*/ 14 w 175"/>
                    <a:gd name="T33" fmla="*/ 49 h 250"/>
                    <a:gd name="T34" fmla="*/ 13 w 175"/>
                    <a:gd name="T35" fmla="*/ 49 h 250"/>
                    <a:gd name="T36" fmla="*/ 12 w 175"/>
                    <a:gd name="T37" fmla="*/ 50 h 250"/>
                    <a:gd name="T38" fmla="*/ 11 w 175"/>
                    <a:gd name="T39" fmla="*/ 50 h 250"/>
                    <a:gd name="T40" fmla="*/ 10 w 175"/>
                    <a:gd name="T41" fmla="*/ 50 h 250"/>
                    <a:gd name="T42" fmla="*/ 9 w 175"/>
                    <a:gd name="T43" fmla="*/ 50 h 250"/>
                    <a:gd name="T44" fmla="*/ 8 w 175"/>
                    <a:gd name="T45" fmla="*/ 50 h 250"/>
                    <a:gd name="T46" fmla="*/ 7 w 175"/>
                    <a:gd name="T47" fmla="*/ 50 h 250"/>
                    <a:gd name="T48" fmla="*/ 5 w 175"/>
                    <a:gd name="T49" fmla="*/ 50 h 250"/>
                    <a:gd name="T50" fmla="*/ 4 w 175"/>
                    <a:gd name="T51" fmla="*/ 50 h 250"/>
                    <a:gd name="T52" fmla="*/ 3 w 175"/>
                    <a:gd name="T53" fmla="*/ 50 h 250"/>
                    <a:gd name="T54" fmla="*/ 2 w 175"/>
                    <a:gd name="T55" fmla="*/ 42 h 250"/>
                    <a:gd name="T56" fmla="*/ 3 w 175"/>
                    <a:gd name="T57" fmla="*/ 42 h 250"/>
                    <a:gd name="T58" fmla="*/ 4 w 175"/>
                    <a:gd name="T59" fmla="*/ 42 h 250"/>
                    <a:gd name="T60" fmla="*/ 5 w 175"/>
                    <a:gd name="T61" fmla="*/ 43 h 250"/>
                    <a:gd name="T62" fmla="*/ 6 w 175"/>
                    <a:gd name="T63" fmla="*/ 43 h 250"/>
                    <a:gd name="T64" fmla="*/ 7 w 175"/>
                    <a:gd name="T65" fmla="*/ 42 h 250"/>
                    <a:gd name="T66" fmla="*/ 9 w 175"/>
                    <a:gd name="T67" fmla="*/ 42 h 250"/>
                    <a:gd name="T68" fmla="*/ 10 w 175"/>
                    <a:gd name="T69" fmla="*/ 41 h 250"/>
                    <a:gd name="T70" fmla="*/ 11 w 175"/>
                    <a:gd name="T71" fmla="*/ 41 h 250"/>
                    <a:gd name="T72" fmla="*/ 11 w 175"/>
                    <a:gd name="T73" fmla="*/ 40 h 250"/>
                    <a:gd name="T74" fmla="*/ 12 w 175"/>
                    <a:gd name="T75" fmla="*/ 38 h 250"/>
                    <a:gd name="T76" fmla="*/ 12 w 175"/>
                    <a:gd name="T77" fmla="*/ 37 h 250"/>
                    <a:gd name="T78" fmla="*/ 13 w 175"/>
                    <a:gd name="T79" fmla="*/ 35 h 250"/>
                    <a:gd name="T80" fmla="*/ 0 w 175"/>
                    <a:gd name="T81" fmla="*/ 0 h 25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75" h="250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88" y="126"/>
                      </a:lnTo>
                      <a:lnTo>
                        <a:pt x="127" y="0"/>
                      </a:lnTo>
                      <a:lnTo>
                        <a:pt x="175" y="0"/>
                      </a:lnTo>
                      <a:lnTo>
                        <a:pt x="114" y="171"/>
                      </a:lnTo>
                      <a:lnTo>
                        <a:pt x="103" y="203"/>
                      </a:lnTo>
                      <a:lnTo>
                        <a:pt x="101" y="210"/>
                      </a:lnTo>
                      <a:lnTo>
                        <a:pt x="97" y="216"/>
                      </a:lnTo>
                      <a:lnTo>
                        <a:pt x="95" y="221"/>
                      </a:lnTo>
                      <a:lnTo>
                        <a:pt x="92" y="226"/>
                      </a:lnTo>
                      <a:lnTo>
                        <a:pt x="90" y="229"/>
                      </a:lnTo>
                      <a:lnTo>
                        <a:pt x="86" y="233"/>
                      </a:lnTo>
                      <a:lnTo>
                        <a:pt x="83" y="237"/>
                      </a:lnTo>
                      <a:lnTo>
                        <a:pt x="79" y="239"/>
                      </a:lnTo>
                      <a:lnTo>
                        <a:pt x="76" y="241"/>
                      </a:lnTo>
                      <a:lnTo>
                        <a:pt x="71" y="244"/>
                      </a:lnTo>
                      <a:lnTo>
                        <a:pt x="67" y="246"/>
                      </a:lnTo>
                      <a:lnTo>
                        <a:pt x="62" y="248"/>
                      </a:lnTo>
                      <a:lnTo>
                        <a:pt x="56" y="249"/>
                      </a:lnTo>
                      <a:lnTo>
                        <a:pt x="52" y="249"/>
                      </a:lnTo>
                      <a:lnTo>
                        <a:pt x="46" y="250"/>
                      </a:lnTo>
                      <a:lnTo>
                        <a:pt x="40" y="250"/>
                      </a:lnTo>
                      <a:lnTo>
                        <a:pt x="34" y="250"/>
                      </a:lnTo>
                      <a:lnTo>
                        <a:pt x="26" y="249"/>
                      </a:lnTo>
                      <a:lnTo>
                        <a:pt x="20" y="249"/>
                      </a:lnTo>
                      <a:lnTo>
                        <a:pt x="14" y="248"/>
                      </a:lnTo>
                      <a:lnTo>
                        <a:pt x="12" y="212"/>
                      </a:lnTo>
                      <a:lnTo>
                        <a:pt x="17" y="212"/>
                      </a:lnTo>
                      <a:lnTo>
                        <a:pt x="22" y="212"/>
                      </a:lnTo>
                      <a:lnTo>
                        <a:pt x="26" y="214"/>
                      </a:lnTo>
                      <a:lnTo>
                        <a:pt x="30" y="214"/>
                      </a:lnTo>
                      <a:lnTo>
                        <a:pt x="37" y="212"/>
                      </a:lnTo>
                      <a:lnTo>
                        <a:pt x="43" y="211"/>
                      </a:lnTo>
                      <a:lnTo>
                        <a:pt x="48" y="207"/>
                      </a:lnTo>
                      <a:lnTo>
                        <a:pt x="53" y="204"/>
                      </a:lnTo>
                      <a:lnTo>
                        <a:pt x="56" y="199"/>
                      </a:lnTo>
                      <a:lnTo>
                        <a:pt x="59" y="192"/>
                      </a:lnTo>
                      <a:lnTo>
                        <a:pt x="61" y="186"/>
                      </a:lnTo>
                      <a:lnTo>
                        <a:pt x="64" y="1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2" name="Freeform 89"/>
                <p:cNvSpPr>
                  <a:spLocks noChangeAspect="1"/>
                </p:cNvSpPr>
                <p:nvPr/>
              </p:nvSpPr>
              <p:spPr bwMode="auto">
                <a:xfrm>
                  <a:off x="1382" y="1978"/>
                  <a:ext cx="33" cy="37"/>
                </a:xfrm>
                <a:custGeom>
                  <a:avLst/>
                  <a:gdLst>
                    <a:gd name="T0" fmla="*/ 10 w 163"/>
                    <a:gd name="T1" fmla="*/ 27 h 187"/>
                    <a:gd name="T2" fmla="*/ 11 w 163"/>
                    <a:gd name="T3" fmla="*/ 29 h 187"/>
                    <a:gd name="T4" fmla="*/ 15 w 163"/>
                    <a:gd name="T5" fmla="*/ 31 h 187"/>
                    <a:gd name="T6" fmla="*/ 20 w 163"/>
                    <a:gd name="T7" fmla="*/ 30 h 187"/>
                    <a:gd name="T8" fmla="*/ 23 w 163"/>
                    <a:gd name="T9" fmla="*/ 29 h 187"/>
                    <a:gd name="T10" fmla="*/ 24 w 163"/>
                    <a:gd name="T11" fmla="*/ 27 h 187"/>
                    <a:gd name="T12" fmla="*/ 23 w 163"/>
                    <a:gd name="T13" fmla="*/ 26 h 187"/>
                    <a:gd name="T14" fmla="*/ 22 w 163"/>
                    <a:gd name="T15" fmla="*/ 24 h 187"/>
                    <a:gd name="T16" fmla="*/ 17 w 163"/>
                    <a:gd name="T17" fmla="*/ 23 h 187"/>
                    <a:gd name="T18" fmla="*/ 10 w 163"/>
                    <a:gd name="T19" fmla="*/ 21 h 187"/>
                    <a:gd name="T20" fmla="*/ 6 w 163"/>
                    <a:gd name="T21" fmla="*/ 19 h 187"/>
                    <a:gd name="T22" fmla="*/ 3 w 163"/>
                    <a:gd name="T23" fmla="*/ 17 h 187"/>
                    <a:gd name="T24" fmla="*/ 1 w 163"/>
                    <a:gd name="T25" fmla="*/ 14 h 187"/>
                    <a:gd name="T26" fmla="*/ 1 w 163"/>
                    <a:gd name="T27" fmla="*/ 11 h 187"/>
                    <a:gd name="T28" fmla="*/ 1 w 163"/>
                    <a:gd name="T29" fmla="*/ 8 h 187"/>
                    <a:gd name="T30" fmla="*/ 3 w 163"/>
                    <a:gd name="T31" fmla="*/ 5 h 187"/>
                    <a:gd name="T32" fmla="*/ 5 w 163"/>
                    <a:gd name="T33" fmla="*/ 3 h 187"/>
                    <a:gd name="T34" fmla="*/ 9 w 163"/>
                    <a:gd name="T35" fmla="*/ 1 h 187"/>
                    <a:gd name="T36" fmla="*/ 14 w 163"/>
                    <a:gd name="T37" fmla="*/ 0 h 187"/>
                    <a:gd name="T38" fmla="*/ 19 w 163"/>
                    <a:gd name="T39" fmla="*/ 0 h 187"/>
                    <a:gd name="T40" fmla="*/ 24 w 163"/>
                    <a:gd name="T41" fmla="*/ 1 h 187"/>
                    <a:gd name="T42" fmla="*/ 27 w 163"/>
                    <a:gd name="T43" fmla="*/ 2 h 187"/>
                    <a:gd name="T44" fmla="*/ 29 w 163"/>
                    <a:gd name="T45" fmla="*/ 5 h 187"/>
                    <a:gd name="T46" fmla="*/ 31 w 163"/>
                    <a:gd name="T47" fmla="*/ 8 h 187"/>
                    <a:gd name="T48" fmla="*/ 23 w 163"/>
                    <a:gd name="T49" fmla="*/ 11 h 187"/>
                    <a:gd name="T50" fmla="*/ 21 w 163"/>
                    <a:gd name="T51" fmla="*/ 8 h 187"/>
                    <a:gd name="T52" fmla="*/ 19 w 163"/>
                    <a:gd name="T53" fmla="*/ 7 h 187"/>
                    <a:gd name="T54" fmla="*/ 15 w 163"/>
                    <a:gd name="T55" fmla="*/ 6 h 187"/>
                    <a:gd name="T56" fmla="*/ 11 w 163"/>
                    <a:gd name="T57" fmla="*/ 8 h 187"/>
                    <a:gd name="T58" fmla="*/ 10 w 163"/>
                    <a:gd name="T59" fmla="*/ 9 h 187"/>
                    <a:gd name="T60" fmla="*/ 10 w 163"/>
                    <a:gd name="T61" fmla="*/ 10 h 187"/>
                    <a:gd name="T62" fmla="*/ 11 w 163"/>
                    <a:gd name="T63" fmla="*/ 11 h 187"/>
                    <a:gd name="T64" fmla="*/ 14 w 163"/>
                    <a:gd name="T65" fmla="*/ 12 h 187"/>
                    <a:gd name="T66" fmla="*/ 18 w 163"/>
                    <a:gd name="T67" fmla="*/ 13 h 187"/>
                    <a:gd name="T68" fmla="*/ 23 w 163"/>
                    <a:gd name="T69" fmla="*/ 15 h 187"/>
                    <a:gd name="T70" fmla="*/ 27 w 163"/>
                    <a:gd name="T71" fmla="*/ 16 h 187"/>
                    <a:gd name="T72" fmla="*/ 30 w 163"/>
                    <a:gd name="T73" fmla="*/ 18 h 187"/>
                    <a:gd name="T74" fmla="*/ 33 w 163"/>
                    <a:gd name="T75" fmla="*/ 23 h 187"/>
                    <a:gd name="T76" fmla="*/ 33 w 163"/>
                    <a:gd name="T77" fmla="*/ 28 h 187"/>
                    <a:gd name="T78" fmla="*/ 31 w 163"/>
                    <a:gd name="T79" fmla="*/ 31 h 187"/>
                    <a:gd name="T80" fmla="*/ 29 w 163"/>
                    <a:gd name="T81" fmla="*/ 33 h 187"/>
                    <a:gd name="T82" fmla="*/ 25 w 163"/>
                    <a:gd name="T83" fmla="*/ 36 h 187"/>
                    <a:gd name="T84" fmla="*/ 21 w 163"/>
                    <a:gd name="T85" fmla="*/ 37 h 187"/>
                    <a:gd name="T86" fmla="*/ 15 w 163"/>
                    <a:gd name="T87" fmla="*/ 37 h 187"/>
                    <a:gd name="T88" fmla="*/ 10 w 163"/>
                    <a:gd name="T89" fmla="*/ 36 h 187"/>
                    <a:gd name="T90" fmla="*/ 6 w 163"/>
                    <a:gd name="T91" fmla="*/ 35 h 187"/>
                    <a:gd name="T92" fmla="*/ 4 w 163"/>
                    <a:gd name="T93" fmla="*/ 33 h 187"/>
                    <a:gd name="T94" fmla="*/ 1 w 163"/>
                    <a:gd name="T95" fmla="*/ 30 h 187"/>
                    <a:gd name="T96" fmla="*/ 0 w 163"/>
                    <a:gd name="T97" fmla="*/ 27 h 187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3" h="187">
                      <a:moveTo>
                        <a:pt x="0" y="134"/>
                      </a:moveTo>
                      <a:lnTo>
                        <a:pt x="45" y="129"/>
                      </a:lnTo>
                      <a:lnTo>
                        <a:pt x="47" y="135"/>
                      </a:lnTo>
                      <a:lnTo>
                        <a:pt x="49" y="140"/>
                      </a:lnTo>
                      <a:lnTo>
                        <a:pt x="53" y="145"/>
                      </a:lnTo>
                      <a:lnTo>
                        <a:pt x="56" y="148"/>
                      </a:lnTo>
                      <a:lnTo>
                        <a:pt x="61" y="152"/>
                      </a:lnTo>
                      <a:lnTo>
                        <a:pt x="68" y="153"/>
                      </a:lnTo>
                      <a:lnTo>
                        <a:pt x="74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2"/>
                      </a:lnTo>
                      <a:lnTo>
                        <a:pt x="110" y="149"/>
                      </a:lnTo>
                      <a:lnTo>
                        <a:pt x="114" y="147"/>
                      </a:lnTo>
                      <a:lnTo>
                        <a:pt x="116" y="143"/>
                      </a:lnTo>
                      <a:lnTo>
                        <a:pt x="118" y="140"/>
                      </a:lnTo>
                      <a:lnTo>
                        <a:pt x="118" y="136"/>
                      </a:lnTo>
                      <a:lnTo>
                        <a:pt x="118" y="134"/>
                      </a:lnTo>
                      <a:lnTo>
                        <a:pt x="116" y="131"/>
                      </a:lnTo>
                      <a:lnTo>
                        <a:pt x="115" y="129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3"/>
                      </a:lnTo>
                      <a:lnTo>
                        <a:pt x="103" y="122"/>
                      </a:lnTo>
                      <a:lnTo>
                        <a:pt x="98" y="120"/>
                      </a:lnTo>
                      <a:lnTo>
                        <a:pt x="85" y="117"/>
                      </a:lnTo>
                      <a:lnTo>
                        <a:pt x="72" y="114"/>
                      </a:lnTo>
                      <a:lnTo>
                        <a:pt x="61" y="111"/>
                      </a:lnTo>
                      <a:lnTo>
                        <a:pt x="51" y="108"/>
                      </a:lnTo>
                      <a:lnTo>
                        <a:pt x="42" y="105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8"/>
                      </a:lnTo>
                      <a:lnTo>
                        <a:pt x="13" y="84"/>
                      </a:lnTo>
                      <a:lnTo>
                        <a:pt x="9" y="79"/>
                      </a:lnTo>
                      <a:lnTo>
                        <a:pt x="7" y="73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6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9" y="34"/>
                      </a:lnTo>
                      <a:lnTo>
                        <a:pt x="12" y="29"/>
                      </a:lnTo>
                      <a:lnTo>
                        <a:pt x="14" y="26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33" y="10"/>
                      </a:lnTo>
                      <a:lnTo>
                        <a:pt x="39" y="7"/>
                      </a:lnTo>
                      <a:lnTo>
                        <a:pt x="45" y="5"/>
                      </a:lnTo>
                      <a:lnTo>
                        <a:pt x="54" y="3"/>
                      </a:lnTo>
                      <a:lnTo>
                        <a:pt x="61" y="1"/>
                      </a:lnTo>
                      <a:lnTo>
                        <a:pt x="69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3"/>
                      </a:lnTo>
                      <a:lnTo>
                        <a:pt x="110" y="4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8" y="10"/>
                      </a:lnTo>
                      <a:lnTo>
                        <a:pt x="133" y="12"/>
                      </a:lnTo>
                      <a:lnTo>
                        <a:pt x="138" y="16"/>
                      </a:lnTo>
                      <a:lnTo>
                        <a:pt x="142" y="20"/>
                      </a:lnTo>
                      <a:lnTo>
                        <a:pt x="145" y="23"/>
                      </a:lnTo>
                      <a:lnTo>
                        <a:pt x="149" y="28"/>
                      </a:lnTo>
                      <a:lnTo>
                        <a:pt x="151" y="33"/>
                      </a:lnTo>
                      <a:lnTo>
                        <a:pt x="154" y="38"/>
                      </a:lnTo>
                      <a:lnTo>
                        <a:pt x="156" y="44"/>
                      </a:lnTo>
                      <a:lnTo>
                        <a:pt x="158" y="49"/>
                      </a:lnTo>
                      <a:lnTo>
                        <a:pt x="113" y="54"/>
                      </a:lnTo>
                      <a:lnTo>
                        <a:pt x="110" y="49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8"/>
                      </a:lnTo>
                      <a:lnTo>
                        <a:pt x="98" y="35"/>
                      </a:lnTo>
                      <a:lnTo>
                        <a:pt x="94" y="33"/>
                      </a:lnTo>
                      <a:lnTo>
                        <a:pt x="88" y="32"/>
                      </a:lnTo>
                      <a:lnTo>
                        <a:pt x="80" y="32"/>
                      </a:lnTo>
                      <a:lnTo>
                        <a:pt x="72" y="32"/>
                      </a:lnTo>
                      <a:lnTo>
                        <a:pt x="65" y="33"/>
                      </a:lnTo>
                      <a:lnTo>
                        <a:pt x="60" y="35"/>
                      </a:lnTo>
                      <a:lnTo>
                        <a:pt x="55" y="38"/>
                      </a:lnTo>
                      <a:lnTo>
                        <a:pt x="54" y="40"/>
                      </a:lnTo>
                      <a:lnTo>
                        <a:pt x="51" y="43"/>
                      </a:lnTo>
                      <a:lnTo>
                        <a:pt x="50" y="45"/>
                      </a:lnTo>
                      <a:lnTo>
                        <a:pt x="50" y="48"/>
                      </a:lnTo>
                      <a:lnTo>
                        <a:pt x="50" y="50"/>
                      </a:lnTo>
                      <a:lnTo>
                        <a:pt x="51" y="52"/>
                      </a:lnTo>
                      <a:lnTo>
                        <a:pt x="53" y="55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60"/>
                      </a:lnTo>
                      <a:lnTo>
                        <a:pt x="62" y="61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0" y="67"/>
                      </a:lnTo>
                      <a:lnTo>
                        <a:pt x="88" y="68"/>
                      </a:lnTo>
                      <a:lnTo>
                        <a:pt x="96" y="71"/>
                      </a:lnTo>
                      <a:lnTo>
                        <a:pt x="104" y="73"/>
                      </a:lnTo>
                      <a:lnTo>
                        <a:pt x="113" y="75"/>
                      </a:lnTo>
                      <a:lnTo>
                        <a:pt x="121" y="78"/>
                      </a:lnTo>
                      <a:lnTo>
                        <a:pt x="128" y="80"/>
                      </a:lnTo>
                      <a:lnTo>
                        <a:pt x="134" y="83"/>
                      </a:lnTo>
                      <a:lnTo>
                        <a:pt x="140" y="86"/>
                      </a:lnTo>
                      <a:lnTo>
                        <a:pt x="145" y="89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7"/>
                      </a:lnTo>
                      <a:lnTo>
                        <a:pt x="162" y="117"/>
                      </a:lnTo>
                      <a:lnTo>
                        <a:pt x="163" y="128"/>
                      </a:lnTo>
                      <a:lnTo>
                        <a:pt x="163" y="134"/>
                      </a:lnTo>
                      <a:lnTo>
                        <a:pt x="162" y="140"/>
                      </a:lnTo>
                      <a:lnTo>
                        <a:pt x="161" y="145"/>
                      </a:lnTo>
                      <a:lnTo>
                        <a:pt x="158" y="149"/>
                      </a:lnTo>
                      <a:lnTo>
                        <a:pt x="155" y="155"/>
                      </a:lnTo>
                      <a:lnTo>
                        <a:pt x="151" y="160"/>
                      </a:lnTo>
                      <a:lnTo>
                        <a:pt x="148" y="164"/>
                      </a:lnTo>
                      <a:lnTo>
                        <a:pt x="143" y="169"/>
                      </a:lnTo>
                      <a:lnTo>
                        <a:pt x="138" y="174"/>
                      </a:lnTo>
                      <a:lnTo>
                        <a:pt x="132" y="177"/>
                      </a:lnTo>
                      <a:lnTo>
                        <a:pt x="125" y="180"/>
                      </a:lnTo>
                      <a:lnTo>
                        <a:pt x="118" y="182"/>
                      </a:lnTo>
                      <a:lnTo>
                        <a:pt x="110" y="185"/>
                      </a:lnTo>
                      <a:lnTo>
                        <a:pt x="102" y="186"/>
                      </a:lnTo>
                      <a:lnTo>
                        <a:pt x="92" y="187"/>
                      </a:lnTo>
                      <a:lnTo>
                        <a:pt x="83" y="187"/>
                      </a:lnTo>
                      <a:lnTo>
                        <a:pt x="74" y="187"/>
                      </a:lnTo>
                      <a:lnTo>
                        <a:pt x="66" y="186"/>
                      </a:lnTo>
                      <a:lnTo>
                        <a:pt x="59" y="185"/>
                      </a:lnTo>
                      <a:lnTo>
                        <a:pt x="51" y="183"/>
                      </a:lnTo>
                      <a:lnTo>
                        <a:pt x="44" y="182"/>
                      </a:lnTo>
                      <a:lnTo>
                        <a:pt x="38" y="180"/>
                      </a:lnTo>
                      <a:lnTo>
                        <a:pt x="32" y="176"/>
                      </a:lnTo>
                      <a:lnTo>
                        <a:pt x="27" y="174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2"/>
                      </a:lnTo>
                      <a:lnTo>
                        <a:pt x="9" y="157"/>
                      </a:lnTo>
                      <a:lnTo>
                        <a:pt x="6" y="151"/>
                      </a:lnTo>
                      <a:lnTo>
                        <a:pt x="3" y="146"/>
                      </a:lnTo>
                      <a:lnTo>
                        <a:pt x="1" y="140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3" name="Freeform 90"/>
                <p:cNvSpPr>
                  <a:spLocks noChangeAspect="1" noEditPoints="1"/>
                </p:cNvSpPr>
                <p:nvPr/>
              </p:nvSpPr>
              <p:spPr bwMode="auto">
                <a:xfrm>
                  <a:off x="1423" y="1966"/>
                  <a:ext cx="9" cy="48"/>
                </a:xfrm>
                <a:custGeom>
                  <a:avLst/>
                  <a:gdLst>
                    <a:gd name="T0" fmla="*/ 0 w 46"/>
                    <a:gd name="T1" fmla="*/ 8 h 242"/>
                    <a:gd name="T2" fmla="*/ 0 w 46"/>
                    <a:gd name="T3" fmla="*/ 0 h 242"/>
                    <a:gd name="T4" fmla="*/ 9 w 46"/>
                    <a:gd name="T5" fmla="*/ 0 h 242"/>
                    <a:gd name="T6" fmla="*/ 9 w 46"/>
                    <a:gd name="T7" fmla="*/ 8 h 242"/>
                    <a:gd name="T8" fmla="*/ 0 w 46"/>
                    <a:gd name="T9" fmla="*/ 8 h 242"/>
                    <a:gd name="T10" fmla="*/ 0 w 46"/>
                    <a:gd name="T11" fmla="*/ 48 h 242"/>
                    <a:gd name="T12" fmla="*/ 0 w 46"/>
                    <a:gd name="T13" fmla="*/ 13 h 242"/>
                    <a:gd name="T14" fmla="*/ 9 w 46"/>
                    <a:gd name="T15" fmla="*/ 13 h 242"/>
                    <a:gd name="T16" fmla="*/ 9 w 46"/>
                    <a:gd name="T17" fmla="*/ 48 h 242"/>
                    <a:gd name="T18" fmla="*/ 0 w 46"/>
                    <a:gd name="T19" fmla="*/ 48 h 24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2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2"/>
                      </a:moveTo>
                      <a:lnTo>
                        <a:pt x="0" y="65"/>
                      </a:lnTo>
                      <a:lnTo>
                        <a:pt x="46" y="65"/>
                      </a:lnTo>
                      <a:lnTo>
                        <a:pt x="46" y="242"/>
                      </a:lnTo>
                      <a:lnTo>
                        <a:pt x="0" y="2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4" name="Freeform 91"/>
                <p:cNvSpPr>
                  <a:spLocks noChangeAspect="1"/>
                </p:cNvSpPr>
                <p:nvPr/>
              </p:nvSpPr>
              <p:spPr bwMode="auto">
                <a:xfrm>
                  <a:off x="144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7" y="48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5" name="Freeform 92"/>
                <p:cNvSpPr>
                  <a:spLocks noChangeAspect="1" noEditPoints="1"/>
                </p:cNvSpPr>
                <p:nvPr/>
              </p:nvSpPr>
              <p:spPr bwMode="auto">
                <a:xfrm>
                  <a:off x="1480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20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1" y="208"/>
                      </a:lnTo>
                      <a:lnTo>
                        <a:pt x="62" y="211"/>
                      </a:lnTo>
                      <a:lnTo>
                        <a:pt x="64" y="214"/>
                      </a:lnTo>
                      <a:lnTo>
                        <a:pt x="68" y="215"/>
                      </a:lnTo>
                      <a:lnTo>
                        <a:pt x="73" y="217"/>
                      </a:lnTo>
                      <a:lnTo>
                        <a:pt x="77" y="219"/>
                      </a:lnTo>
                      <a:lnTo>
                        <a:pt x="85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4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1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5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1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2" y="170"/>
                      </a:lnTo>
                      <a:lnTo>
                        <a:pt x="26" y="165"/>
                      </a:lnTo>
                      <a:lnTo>
                        <a:pt x="20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2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2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20" y="24"/>
                      </a:lnTo>
                      <a:lnTo>
                        <a:pt x="25" y="18"/>
                      </a:lnTo>
                      <a:lnTo>
                        <a:pt x="31" y="14"/>
                      </a:lnTo>
                      <a:lnTo>
                        <a:pt x="37" y="10"/>
                      </a:lnTo>
                      <a:lnTo>
                        <a:pt x="43" y="6"/>
                      </a:lnTo>
                      <a:lnTo>
                        <a:pt x="50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8" y="187"/>
                      </a:lnTo>
                      <a:lnTo>
                        <a:pt x="168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50" y="237"/>
                      </a:lnTo>
                      <a:lnTo>
                        <a:pt x="145" y="240"/>
                      </a:lnTo>
                      <a:lnTo>
                        <a:pt x="139" y="244"/>
                      </a:lnTo>
                      <a:lnTo>
                        <a:pt x="132" y="248"/>
                      </a:lnTo>
                      <a:lnTo>
                        <a:pt x="124" y="250"/>
                      </a:lnTo>
                      <a:lnTo>
                        <a:pt x="121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8" y="254"/>
                      </a:lnTo>
                      <a:lnTo>
                        <a:pt x="102" y="254"/>
                      </a:lnTo>
                      <a:lnTo>
                        <a:pt x="97" y="255"/>
                      </a:lnTo>
                      <a:lnTo>
                        <a:pt x="91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9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9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9" y="115"/>
                      </a:lnTo>
                      <a:lnTo>
                        <a:pt x="50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6" y="132"/>
                      </a:lnTo>
                      <a:lnTo>
                        <a:pt x="62" y="138"/>
                      </a:lnTo>
                      <a:lnTo>
                        <a:pt x="68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1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4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20" y="115"/>
                      </a:lnTo>
                      <a:lnTo>
                        <a:pt x="121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2" y="44"/>
                      </a:lnTo>
                      <a:lnTo>
                        <a:pt x="57" y="50"/>
                      </a:lnTo>
                      <a:lnTo>
                        <a:pt x="55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9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6" name="Freeform 93"/>
                <p:cNvSpPr>
                  <a:spLocks noChangeAspect="1"/>
                </p:cNvSpPr>
                <p:nvPr/>
              </p:nvSpPr>
              <p:spPr bwMode="auto">
                <a:xfrm>
                  <a:off x="1541" y="1978"/>
                  <a:ext cx="50" cy="36"/>
                </a:xfrm>
                <a:custGeom>
                  <a:avLst/>
                  <a:gdLst>
                    <a:gd name="T0" fmla="*/ 9 w 252"/>
                    <a:gd name="T1" fmla="*/ 1 h 182"/>
                    <a:gd name="T2" fmla="*/ 10 w 252"/>
                    <a:gd name="T3" fmla="*/ 4 h 182"/>
                    <a:gd name="T4" fmla="*/ 12 w 252"/>
                    <a:gd name="T5" fmla="*/ 2 h 182"/>
                    <a:gd name="T6" fmla="*/ 15 w 252"/>
                    <a:gd name="T7" fmla="*/ 1 h 182"/>
                    <a:gd name="T8" fmla="*/ 18 w 252"/>
                    <a:gd name="T9" fmla="*/ 0 h 182"/>
                    <a:gd name="T10" fmla="*/ 20 w 252"/>
                    <a:gd name="T11" fmla="*/ 0 h 182"/>
                    <a:gd name="T12" fmla="*/ 23 w 252"/>
                    <a:gd name="T13" fmla="*/ 1 h 182"/>
                    <a:gd name="T14" fmla="*/ 26 w 252"/>
                    <a:gd name="T15" fmla="*/ 2 h 182"/>
                    <a:gd name="T16" fmla="*/ 28 w 252"/>
                    <a:gd name="T17" fmla="*/ 4 h 182"/>
                    <a:gd name="T18" fmla="*/ 30 w 252"/>
                    <a:gd name="T19" fmla="*/ 4 h 182"/>
                    <a:gd name="T20" fmla="*/ 32 w 252"/>
                    <a:gd name="T21" fmla="*/ 2 h 182"/>
                    <a:gd name="T22" fmla="*/ 35 w 252"/>
                    <a:gd name="T23" fmla="*/ 1 h 182"/>
                    <a:gd name="T24" fmla="*/ 38 w 252"/>
                    <a:gd name="T25" fmla="*/ 0 h 182"/>
                    <a:gd name="T26" fmla="*/ 40 w 252"/>
                    <a:gd name="T27" fmla="*/ 0 h 182"/>
                    <a:gd name="T28" fmla="*/ 44 w 252"/>
                    <a:gd name="T29" fmla="*/ 1 h 182"/>
                    <a:gd name="T30" fmla="*/ 46 w 252"/>
                    <a:gd name="T31" fmla="*/ 3 h 182"/>
                    <a:gd name="T32" fmla="*/ 48 w 252"/>
                    <a:gd name="T33" fmla="*/ 5 h 182"/>
                    <a:gd name="T34" fmla="*/ 49 w 252"/>
                    <a:gd name="T35" fmla="*/ 7 h 182"/>
                    <a:gd name="T36" fmla="*/ 50 w 252"/>
                    <a:gd name="T37" fmla="*/ 9 h 182"/>
                    <a:gd name="T38" fmla="*/ 50 w 252"/>
                    <a:gd name="T39" fmla="*/ 10 h 182"/>
                    <a:gd name="T40" fmla="*/ 50 w 252"/>
                    <a:gd name="T41" fmla="*/ 12 h 182"/>
                    <a:gd name="T42" fmla="*/ 50 w 252"/>
                    <a:gd name="T43" fmla="*/ 36 h 182"/>
                    <a:gd name="T44" fmla="*/ 41 w 252"/>
                    <a:gd name="T45" fmla="*/ 16 h 182"/>
                    <a:gd name="T46" fmla="*/ 41 w 252"/>
                    <a:gd name="T47" fmla="*/ 12 h 182"/>
                    <a:gd name="T48" fmla="*/ 40 w 252"/>
                    <a:gd name="T49" fmla="*/ 9 h 182"/>
                    <a:gd name="T50" fmla="*/ 38 w 252"/>
                    <a:gd name="T51" fmla="*/ 8 h 182"/>
                    <a:gd name="T52" fmla="*/ 36 w 252"/>
                    <a:gd name="T53" fmla="*/ 7 h 182"/>
                    <a:gd name="T54" fmla="*/ 34 w 252"/>
                    <a:gd name="T55" fmla="*/ 8 h 182"/>
                    <a:gd name="T56" fmla="*/ 33 w 252"/>
                    <a:gd name="T57" fmla="*/ 9 h 182"/>
                    <a:gd name="T58" fmla="*/ 31 w 252"/>
                    <a:gd name="T59" fmla="*/ 10 h 182"/>
                    <a:gd name="T60" fmla="*/ 30 w 252"/>
                    <a:gd name="T61" fmla="*/ 12 h 182"/>
                    <a:gd name="T62" fmla="*/ 30 w 252"/>
                    <a:gd name="T63" fmla="*/ 13 h 182"/>
                    <a:gd name="T64" fmla="*/ 30 w 252"/>
                    <a:gd name="T65" fmla="*/ 15 h 182"/>
                    <a:gd name="T66" fmla="*/ 30 w 252"/>
                    <a:gd name="T67" fmla="*/ 17 h 182"/>
                    <a:gd name="T68" fmla="*/ 30 w 252"/>
                    <a:gd name="T69" fmla="*/ 19 h 182"/>
                    <a:gd name="T70" fmla="*/ 20 w 252"/>
                    <a:gd name="T71" fmla="*/ 36 h 182"/>
                    <a:gd name="T72" fmla="*/ 20 w 252"/>
                    <a:gd name="T73" fmla="*/ 14 h 182"/>
                    <a:gd name="T74" fmla="*/ 20 w 252"/>
                    <a:gd name="T75" fmla="*/ 11 h 182"/>
                    <a:gd name="T76" fmla="*/ 20 w 252"/>
                    <a:gd name="T77" fmla="*/ 10 h 182"/>
                    <a:gd name="T78" fmla="*/ 19 w 252"/>
                    <a:gd name="T79" fmla="*/ 9 h 182"/>
                    <a:gd name="T80" fmla="*/ 18 w 252"/>
                    <a:gd name="T81" fmla="*/ 8 h 182"/>
                    <a:gd name="T82" fmla="*/ 16 w 252"/>
                    <a:gd name="T83" fmla="*/ 7 h 182"/>
                    <a:gd name="T84" fmla="*/ 15 w 252"/>
                    <a:gd name="T85" fmla="*/ 7 h 182"/>
                    <a:gd name="T86" fmla="*/ 13 w 252"/>
                    <a:gd name="T87" fmla="*/ 8 h 182"/>
                    <a:gd name="T88" fmla="*/ 11 w 252"/>
                    <a:gd name="T89" fmla="*/ 9 h 182"/>
                    <a:gd name="T90" fmla="*/ 10 w 252"/>
                    <a:gd name="T91" fmla="*/ 11 h 182"/>
                    <a:gd name="T92" fmla="*/ 10 w 252"/>
                    <a:gd name="T93" fmla="*/ 12 h 182"/>
                    <a:gd name="T94" fmla="*/ 9 w 252"/>
                    <a:gd name="T95" fmla="*/ 14 h 182"/>
                    <a:gd name="T96" fmla="*/ 9 w 252"/>
                    <a:gd name="T97" fmla="*/ 16 h 182"/>
                    <a:gd name="T98" fmla="*/ 9 w 252"/>
                    <a:gd name="T99" fmla="*/ 18 h 182"/>
                    <a:gd name="T100" fmla="*/ 9 w 252"/>
                    <a:gd name="T101" fmla="*/ 36 h 182"/>
                    <a:gd name="T102" fmla="*/ 0 w 252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2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0" y="22"/>
                      </a:lnTo>
                      <a:lnTo>
                        <a:pt x="56" y="16"/>
                      </a:lnTo>
                      <a:lnTo>
                        <a:pt x="62" y="11"/>
                      </a:lnTo>
                      <a:lnTo>
                        <a:pt x="68" y="7"/>
                      </a:lnTo>
                      <a:lnTo>
                        <a:pt x="76" y="4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6" y="0"/>
                      </a:lnTo>
                      <a:lnTo>
                        <a:pt x="103" y="0"/>
                      </a:lnTo>
                      <a:lnTo>
                        <a:pt x="110" y="1"/>
                      </a:lnTo>
                      <a:lnTo>
                        <a:pt x="118" y="4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39" y="22"/>
                      </a:lnTo>
                      <a:lnTo>
                        <a:pt x="143" y="29"/>
                      </a:lnTo>
                      <a:lnTo>
                        <a:pt x="149" y="22"/>
                      </a:lnTo>
                      <a:lnTo>
                        <a:pt x="155" y="16"/>
                      </a:lnTo>
                      <a:lnTo>
                        <a:pt x="161" y="11"/>
                      </a:lnTo>
                      <a:lnTo>
                        <a:pt x="167" y="7"/>
                      </a:lnTo>
                      <a:lnTo>
                        <a:pt x="174" y="4"/>
                      </a:lnTo>
                      <a:lnTo>
                        <a:pt x="181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4" y="1"/>
                      </a:lnTo>
                      <a:lnTo>
                        <a:pt x="213" y="3"/>
                      </a:lnTo>
                      <a:lnTo>
                        <a:pt x="220" y="5"/>
                      </a:lnTo>
                      <a:lnTo>
                        <a:pt x="227" y="9"/>
                      </a:lnTo>
                      <a:lnTo>
                        <a:pt x="233" y="14"/>
                      </a:lnTo>
                      <a:lnTo>
                        <a:pt x="239" y="18"/>
                      </a:lnTo>
                      <a:lnTo>
                        <a:pt x="244" y="24"/>
                      </a:lnTo>
                      <a:lnTo>
                        <a:pt x="248" y="32"/>
                      </a:lnTo>
                      <a:lnTo>
                        <a:pt x="249" y="34"/>
                      </a:lnTo>
                      <a:lnTo>
                        <a:pt x="249" y="38"/>
                      </a:lnTo>
                      <a:lnTo>
                        <a:pt x="250" y="43"/>
                      </a:lnTo>
                      <a:lnTo>
                        <a:pt x="251" y="46"/>
                      </a:lnTo>
                      <a:lnTo>
                        <a:pt x="251" y="52"/>
                      </a:lnTo>
                      <a:lnTo>
                        <a:pt x="252" y="57"/>
                      </a:lnTo>
                      <a:lnTo>
                        <a:pt x="252" y="63"/>
                      </a:lnTo>
                      <a:lnTo>
                        <a:pt x="252" y="69"/>
                      </a:lnTo>
                      <a:lnTo>
                        <a:pt x="252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5" y="60"/>
                      </a:lnTo>
                      <a:lnTo>
                        <a:pt x="203" y="52"/>
                      </a:lnTo>
                      <a:lnTo>
                        <a:pt x="202" y="48"/>
                      </a:lnTo>
                      <a:lnTo>
                        <a:pt x="198" y="43"/>
                      </a:lnTo>
                      <a:lnTo>
                        <a:pt x="193" y="39"/>
                      </a:lnTo>
                      <a:lnTo>
                        <a:pt x="187" y="38"/>
                      </a:lnTo>
                      <a:lnTo>
                        <a:pt x="183" y="37"/>
                      </a:lnTo>
                      <a:lnTo>
                        <a:pt x="178" y="37"/>
                      </a:lnTo>
                      <a:lnTo>
                        <a:pt x="173" y="38"/>
                      </a:lnTo>
                      <a:lnTo>
                        <a:pt x="168" y="40"/>
                      </a:lnTo>
                      <a:lnTo>
                        <a:pt x="165" y="43"/>
                      </a:lnTo>
                      <a:lnTo>
                        <a:pt x="161" y="46"/>
                      </a:lnTo>
                      <a:lnTo>
                        <a:pt x="157" y="50"/>
                      </a:lnTo>
                      <a:lnTo>
                        <a:pt x="155" y="56"/>
                      </a:lnTo>
                      <a:lnTo>
                        <a:pt x="153" y="61"/>
                      </a:lnTo>
                      <a:lnTo>
                        <a:pt x="151" y="63"/>
                      </a:lnTo>
                      <a:lnTo>
                        <a:pt x="151" y="67"/>
                      </a:lnTo>
                      <a:lnTo>
                        <a:pt x="150" y="72"/>
                      </a:lnTo>
                      <a:lnTo>
                        <a:pt x="150" y="75"/>
                      </a:lnTo>
                      <a:lnTo>
                        <a:pt x="149" y="80"/>
                      </a:lnTo>
                      <a:lnTo>
                        <a:pt x="149" y="86"/>
                      </a:lnTo>
                      <a:lnTo>
                        <a:pt x="149" y="91"/>
                      </a:lnTo>
                      <a:lnTo>
                        <a:pt x="149" y="97"/>
                      </a:lnTo>
                      <a:lnTo>
                        <a:pt x="149" y="182"/>
                      </a:lnTo>
                      <a:lnTo>
                        <a:pt x="103" y="182"/>
                      </a:lnTo>
                      <a:lnTo>
                        <a:pt x="103" y="85"/>
                      </a:lnTo>
                      <a:lnTo>
                        <a:pt x="103" y="73"/>
                      </a:lnTo>
                      <a:lnTo>
                        <a:pt x="102" y="64"/>
                      </a:lnTo>
                      <a:lnTo>
                        <a:pt x="102" y="57"/>
                      </a:lnTo>
                      <a:lnTo>
                        <a:pt x="101" y="52"/>
                      </a:lnTo>
                      <a:lnTo>
                        <a:pt x="100" y="49"/>
                      </a:lnTo>
                      <a:lnTo>
                        <a:pt x="97" y="46"/>
                      </a:lnTo>
                      <a:lnTo>
                        <a:pt x="96" y="44"/>
                      </a:lnTo>
                      <a:lnTo>
                        <a:pt x="94" y="41"/>
                      </a:lnTo>
                      <a:lnTo>
                        <a:pt x="90" y="40"/>
                      </a:lnTo>
                      <a:lnTo>
                        <a:pt x="86" y="38"/>
                      </a:lnTo>
                      <a:lnTo>
                        <a:pt x="83" y="37"/>
                      </a:lnTo>
                      <a:lnTo>
                        <a:pt x="79" y="37"/>
                      </a:lnTo>
                      <a:lnTo>
                        <a:pt x="74" y="37"/>
                      </a:lnTo>
                      <a:lnTo>
                        <a:pt x="68" y="38"/>
                      </a:lnTo>
                      <a:lnTo>
                        <a:pt x="64" y="40"/>
                      </a:lnTo>
                      <a:lnTo>
                        <a:pt x="60" y="43"/>
                      </a:lnTo>
                      <a:lnTo>
                        <a:pt x="56" y="46"/>
                      </a:lnTo>
                      <a:lnTo>
                        <a:pt x="53" y="50"/>
                      </a:lnTo>
                      <a:lnTo>
                        <a:pt x="50" y="55"/>
                      </a:lnTo>
                      <a:lnTo>
                        <a:pt x="49" y="60"/>
                      </a:lnTo>
                      <a:lnTo>
                        <a:pt x="48" y="62"/>
                      </a:lnTo>
                      <a:lnTo>
                        <a:pt x="48" y="66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4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7" name="Freeform 94"/>
                <p:cNvSpPr>
                  <a:spLocks noChangeAspect="1" noEditPoints="1"/>
                </p:cNvSpPr>
                <p:nvPr/>
              </p:nvSpPr>
              <p:spPr bwMode="auto">
                <a:xfrm>
                  <a:off x="1598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4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1" y="44"/>
                      </a:lnTo>
                      <a:lnTo>
                        <a:pt x="151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40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40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8" name="Freeform 95"/>
                <p:cNvSpPr>
                  <a:spLocks noChangeAspect="1" noEditPoints="1"/>
                </p:cNvSpPr>
                <p:nvPr/>
              </p:nvSpPr>
              <p:spPr bwMode="auto">
                <a:xfrm>
                  <a:off x="1636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19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0" y="208"/>
                      </a:lnTo>
                      <a:lnTo>
                        <a:pt x="61" y="211"/>
                      </a:lnTo>
                      <a:lnTo>
                        <a:pt x="64" y="214"/>
                      </a:lnTo>
                      <a:lnTo>
                        <a:pt x="67" y="215"/>
                      </a:lnTo>
                      <a:lnTo>
                        <a:pt x="72" y="217"/>
                      </a:lnTo>
                      <a:lnTo>
                        <a:pt x="77" y="219"/>
                      </a:lnTo>
                      <a:lnTo>
                        <a:pt x="84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3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4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1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4"/>
                      </a:lnTo>
                      <a:lnTo>
                        <a:pt x="36" y="10"/>
                      </a:lnTo>
                      <a:lnTo>
                        <a:pt x="42" y="6"/>
                      </a:lnTo>
                      <a:lnTo>
                        <a:pt x="49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7" y="187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49" y="237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8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7" y="254"/>
                      </a:lnTo>
                      <a:lnTo>
                        <a:pt x="101" y="254"/>
                      </a:lnTo>
                      <a:lnTo>
                        <a:pt x="96" y="255"/>
                      </a:lnTo>
                      <a:lnTo>
                        <a:pt x="90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8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8" y="115"/>
                      </a:lnTo>
                      <a:lnTo>
                        <a:pt x="49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0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4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9" name="Freeform 96"/>
                <p:cNvSpPr>
                  <a:spLocks noChangeAspect="1"/>
                </p:cNvSpPr>
                <p:nvPr/>
              </p:nvSpPr>
              <p:spPr bwMode="auto">
                <a:xfrm>
                  <a:off x="1680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6" y="37"/>
                      </a:lnTo>
                      <a:lnTo>
                        <a:pt x="81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5" y="83"/>
                      </a:lnTo>
                      <a:lnTo>
                        <a:pt x="45" y="89"/>
                      </a:lnTo>
                      <a:lnTo>
                        <a:pt x="45" y="95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2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99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0" y="17"/>
                      </a:lnTo>
                      <a:lnTo>
                        <a:pt x="144" y="21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0" name="Freeform 97"/>
                <p:cNvSpPr>
                  <a:spLocks noChangeAspect="1" noEditPoints="1"/>
                </p:cNvSpPr>
                <p:nvPr/>
              </p:nvSpPr>
              <p:spPr bwMode="auto">
                <a:xfrm>
                  <a:off x="1718" y="1978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9 h 187"/>
                    <a:gd name="T4" fmla="*/ 29 w 163"/>
                    <a:gd name="T5" fmla="*/ 31 h 187"/>
                    <a:gd name="T6" fmla="*/ 27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7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9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7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9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5"/>
                      </a:lnTo>
                      <a:lnTo>
                        <a:pt x="152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9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5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5"/>
                      </a:lnTo>
                      <a:lnTo>
                        <a:pt x="53" y="182"/>
                      </a:lnTo>
                      <a:lnTo>
                        <a:pt x="44" y="179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5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2"/>
                      </a:lnTo>
                      <a:lnTo>
                        <a:pt x="1" y="113"/>
                      </a:lnTo>
                      <a:lnTo>
                        <a:pt x="0" y="105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8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20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6"/>
                      </a:lnTo>
                      <a:lnTo>
                        <a:pt x="134" y="21"/>
                      </a:lnTo>
                      <a:lnTo>
                        <a:pt x="140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1"/>
                      </a:lnTo>
                      <a:lnTo>
                        <a:pt x="162" y="81"/>
                      </a:lnTo>
                      <a:lnTo>
                        <a:pt x="163" y="94"/>
                      </a:lnTo>
                      <a:lnTo>
                        <a:pt x="163" y="107"/>
                      </a:lnTo>
                      <a:lnTo>
                        <a:pt x="45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1" y="134"/>
                      </a:lnTo>
                      <a:lnTo>
                        <a:pt x="56" y="140"/>
                      </a:lnTo>
                      <a:lnTo>
                        <a:pt x="62" y="145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4"/>
                      </a:lnTo>
                      <a:lnTo>
                        <a:pt x="107" y="48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7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1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5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1" name="Freeform 98"/>
                <p:cNvSpPr>
                  <a:spLocks noChangeAspect="1"/>
                </p:cNvSpPr>
                <p:nvPr/>
              </p:nvSpPr>
              <p:spPr bwMode="auto">
                <a:xfrm>
                  <a:off x="1754" y="1966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40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9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9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7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8" y="97"/>
                      </a:lnTo>
                      <a:lnTo>
                        <a:pt x="68" y="173"/>
                      </a:lnTo>
                      <a:lnTo>
                        <a:pt x="68" y="182"/>
                      </a:lnTo>
                      <a:lnTo>
                        <a:pt x="68" y="190"/>
                      </a:lnTo>
                      <a:lnTo>
                        <a:pt x="68" y="196"/>
                      </a:lnTo>
                      <a:lnTo>
                        <a:pt x="68" y="198"/>
                      </a:lnTo>
                      <a:lnTo>
                        <a:pt x="68" y="199"/>
                      </a:lnTo>
                      <a:lnTo>
                        <a:pt x="69" y="202"/>
                      </a:lnTo>
                      <a:lnTo>
                        <a:pt x="71" y="203"/>
                      </a:lnTo>
                      <a:lnTo>
                        <a:pt x="73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9" y="207"/>
                      </a:lnTo>
                      <a:lnTo>
                        <a:pt x="81" y="207"/>
                      </a:lnTo>
                      <a:lnTo>
                        <a:pt x="85" y="207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1" y="241"/>
                      </a:lnTo>
                      <a:lnTo>
                        <a:pt x="86" y="242"/>
                      </a:lnTo>
                      <a:lnTo>
                        <a:pt x="81" y="242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6" y="242"/>
                      </a:lnTo>
                      <a:lnTo>
                        <a:pt x="50" y="241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5"/>
                      </a:lnTo>
                      <a:lnTo>
                        <a:pt x="32" y="231"/>
                      </a:lnTo>
                      <a:lnTo>
                        <a:pt x="29" y="228"/>
                      </a:lnTo>
                      <a:lnTo>
                        <a:pt x="27" y="225"/>
                      </a:lnTo>
                      <a:lnTo>
                        <a:pt x="26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8" y="0"/>
                      </a:lnTo>
                      <a:lnTo>
                        <a:pt x="68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2" name="Freeform 99"/>
                <p:cNvSpPr>
                  <a:spLocks noChangeAspect="1"/>
                </p:cNvSpPr>
                <p:nvPr/>
              </p:nvSpPr>
              <p:spPr bwMode="auto">
                <a:xfrm>
                  <a:off x="1075" y="2303"/>
                  <a:ext cx="30" cy="49"/>
                </a:xfrm>
                <a:custGeom>
                  <a:avLst/>
                  <a:gdLst>
                    <a:gd name="T0" fmla="*/ 13 w 149"/>
                    <a:gd name="T1" fmla="*/ 49 h 243"/>
                    <a:gd name="T2" fmla="*/ 0 w 149"/>
                    <a:gd name="T3" fmla="*/ 49 h 243"/>
                    <a:gd name="T4" fmla="*/ 0 w 149"/>
                    <a:gd name="T5" fmla="*/ 1 h 243"/>
                    <a:gd name="T6" fmla="*/ 12 w 149"/>
                    <a:gd name="T7" fmla="*/ 1 h 243"/>
                    <a:gd name="T8" fmla="*/ 12 w 149"/>
                    <a:gd name="T9" fmla="*/ 8 h 243"/>
                    <a:gd name="T10" fmla="*/ 13 w 149"/>
                    <a:gd name="T11" fmla="*/ 6 h 243"/>
                    <a:gd name="T12" fmla="*/ 14 w 149"/>
                    <a:gd name="T13" fmla="*/ 4 h 243"/>
                    <a:gd name="T14" fmla="*/ 15 w 149"/>
                    <a:gd name="T15" fmla="*/ 3 h 243"/>
                    <a:gd name="T16" fmla="*/ 17 w 149"/>
                    <a:gd name="T17" fmla="*/ 2 h 243"/>
                    <a:gd name="T18" fmla="*/ 18 w 149"/>
                    <a:gd name="T19" fmla="*/ 1 h 243"/>
                    <a:gd name="T20" fmla="*/ 19 w 149"/>
                    <a:gd name="T21" fmla="*/ 1 h 243"/>
                    <a:gd name="T22" fmla="*/ 21 w 149"/>
                    <a:gd name="T23" fmla="*/ 0 h 243"/>
                    <a:gd name="T24" fmla="*/ 22 w 149"/>
                    <a:gd name="T25" fmla="*/ 0 h 243"/>
                    <a:gd name="T26" fmla="*/ 23 w 149"/>
                    <a:gd name="T27" fmla="*/ 0 h 243"/>
                    <a:gd name="T28" fmla="*/ 24 w 149"/>
                    <a:gd name="T29" fmla="*/ 0 h 243"/>
                    <a:gd name="T30" fmla="*/ 25 w 149"/>
                    <a:gd name="T31" fmla="*/ 1 h 243"/>
                    <a:gd name="T32" fmla="*/ 26 w 149"/>
                    <a:gd name="T33" fmla="*/ 1 h 243"/>
                    <a:gd name="T34" fmla="*/ 27 w 149"/>
                    <a:gd name="T35" fmla="*/ 1 h 243"/>
                    <a:gd name="T36" fmla="*/ 28 w 149"/>
                    <a:gd name="T37" fmla="*/ 1 h 243"/>
                    <a:gd name="T38" fmla="*/ 29 w 149"/>
                    <a:gd name="T39" fmla="*/ 2 h 243"/>
                    <a:gd name="T40" fmla="*/ 30 w 149"/>
                    <a:gd name="T41" fmla="*/ 2 h 243"/>
                    <a:gd name="T42" fmla="*/ 27 w 149"/>
                    <a:gd name="T43" fmla="*/ 14 h 243"/>
                    <a:gd name="T44" fmla="*/ 25 w 149"/>
                    <a:gd name="T45" fmla="*/ 13 h 243"/>
                    <a:gd name="T46" fmla="*/ 24 w 149"/>
                    <a:gd name="T47" fmla="*/ 12 h 243"/>
                    <a:gd name="T48" fmla="*/ 22 w 149"/>
                    <a:gd name="T49" fmla="*/ 11 h 243"/>
                    <a:gd name="T50" fmla="*/ 21 w 149"/>
                    <a:gd name="T51" fmla="*/ 11 h 243"/>
                    <a:gd name="T52" fmla="*/ 20 w 149"/>
                    <a:gd name="T53" fmla="*/ 11 h 243"/>
                    <a:gd name="T54" fmla="*/ 18 w 149"/>
                    <a:gd name="T55" fmla="*/ 11 h 243"/>
                    <a:gd name="T56" fmla="*/ 18 w 149"/>
                    <a:gd name="T57" fmla="*/ 12 h 243"/>
                    <a:gd name="T58" fmla="*/ 17 w 149"/>
                    <a:gd name="T59" fmla="*/ 13 h 243"/>
                    <a:gd name="T60" fmla="*/ 16 w 149"/>
                    <a:gd name="T61" fmla="*/ 14 h 243"/>
                    <a:gd name="T62" fmla="*/ 15 w 149"/>
                    <a:gd name="T63" fmla="*/ 15 h 243"/>
                    <a:gd name="T64" fmla="*/ 14 w 149"/>
                    <a:gd name="T65" fmla="*/ 16 h 243"/>
                    <a:gd name="T66" fmla="*/ 13 w 149"/>
                    <a:gd name="T67" fmla="*/ 18 h 243"/>
                    <a:gd name="T68" fmla="*/ 13 w 149"/>
                    <a:gd name="T69" fmla="*/ 19 h 243"/>
                    <a:gd name="T70" fmla="*/ 13 w 149"/>
                    <a:gd name="T71" fmla="*/ 21 h 243"/>
                    <a:gd name="T72" fmla="*/ 13 w 149"/>
                    <a:gd name="T73" fmla="*/ 22 h 243"/>
                    <a:gd name="T74" fmla="*/ 13 w 149"/>
                    <a:gd name="T75" fmla="*/ 24 h 243"/>
                    <a:gd name="T76" fmla="*/ 13 w 149"/>
                    <a:gd name="T77" fmla="*/ 26 h 243"/>
                    <a:gd name="T78" fmla="*/ 13 w 149"/>
                    <a:gd name="T79" fmla="*/ 29 h 243"/>
                    <a:gd name="T80" fmla="*/ 13 w 149"/>
                    <a:gd name="T81" fmla="*/ 31 h 243"/>
                    <a:gd name="T82" fmla="*/ 13 w 149"/>
                    <a:gd name="T83" fmla="*/ 34 h 243"/>
                    <a:gd name="T84" fmla="*/ 13 w 149"/>
                    <a:gd name="T85" fmla="*/ 49 h 243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149" h="243">
                      <a:moveTo>
                        <a:pt x="63" y="243"/>
                      </a:move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39"/>
                      </a:lnTo>
                      <a:lnTo>
                        <a:pt x="64" y="29"/>
                      </a:lnTo>
                      <a:lnTo>
                        <a:pt x="70" y="20"/>
                      </a:lnTo>
                      <a:lnTo>
                        <a:pt x="76" y="13"/>
                      </a:lnTo>
                      <a:lnTo>
                        <a:pt x="82" y="9"/>
                      </a:lnTo>
                      <a:lnTo>
                        <a:pt x="88" y="5"/>
                      </a:lnTo>
                      <a:lnTo>
                        <a:pt x="95" y="3"/>
                      </a:lnTo>
                      <a:lnTo>
                        <a:pt x="102" y="1"/>
                      </a:lnTo>
                      <a:lnTo>
                        <a:pt x="109" y="0"/>
                      </a:lnTo>
                      <a:lnTo>
                        <a:pt x="114" y="0"/>
                      </a:lnTo>
                      <a:lnTo>
                        <a:pt x="119" y="1"/>
                      </a:lnTo>
                      <a:lnTo>
                        <a:pt x="125" y="3"/>
                      </a:lnTo>
                      <a:lnTo>
                        <a:pt x="130" y="4"/>
                      </a:lnTo>
                      <a:lnTo>
                        <a:pt x="135" y="5"/>
                      </a:lnTo>
                      <a:lnTo>
                        <a:pt x="140" y="7"/>
                      </a:lnTo>
                      <a:lnTo>
                        <a:pt x="144" y="10"/>
                      </a:lnTo>
                      <a:lnTo>
                        <a:pt x="149" y="12"/>
                      </a:lnTo>
                      <a:lnTo>
                        <a:pt x="134" y="67"/>
                      </a:lnTo>
                      <a:lnTo>
                        <a:pt x="125" y="62"/>
                      </a:lnTo>
                      <a:lnTo>
                        <a:pt x="118" y="58"/>
                      </a:lnTo>
                      <a:lnTo>
                        <a:pt x="111" y="57"/>
                      </a:lnTo>
                      <a:lnTo>
                        <a:pt x="103" y="56"/>
                      </a:lnTo>
                      <a:lnTo>
                        <a:pt x="97" y="56"/>
                      </a:lnTo>
                      <a:lnTo>
                        <a:pt x="91" y="57"/>
                      </a:lnTo>
                      <a:lnTo>
                        <a:pt x="87" y="60"/>
                      </a:lnTo>
                      <a:lnTo>
                        <a:pt x="82" y="63"/>
                      </a:lnTo>
                      <a:lnTo>
                        <a:pt x="77" y="68"/>
                      </a:lnTo>
                      <a:lnTo>
                        <a:pt x="73" y="74"/>
                      </a:lnTo>
                      <a:lnTo>
                        <a:pt x="70" y="81"/>
                      </a:lnTo>
                      <a:lnTo>
                        <a:pt x="67" y="90"/>
                      </a:lnTo>
                      <a:lnTo>
                        <a:pt x="66" y="95"/>
                      </a:lnTo>
                      <a:lnTo>
                        <a:pt x="66" y="102"/>
                      </a:lnTo>
                      <a:lnTo>
                        <a:pt x="65" y="110"/>
                      </a:lnTo>
                      <a:lnTo>
                        <a:pt x="64" y="119"/>
                      </a:lnTo>
                      <a:lnTo>
                        <a:pt x="64" y="130"/>
                      </a:lnTo>
                      <a:lnTo>
                        <a:pt x="63" y="142"/>
                      </a:lnTo>
                      <a:lnTo>
                        <a:pt x="63" y="155"/>
                      </a:lnTo>
                      <a:lnTo>
                        <a:pt x="63" y="170"/>
                      </a:lnTo>
                      <a:lnTo>
                        <a:pt x="63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3" name="Freeform 100"/>
                <p:cNvSpPr>
                  <a:spLocks noChangeAspect="1" noEditPoints="1"/>
                </p:cNvSpPr>
                <p:nvPr/>
              </p:nvSpPr>
              <p:spPr bwMode="auto">
                <a:xfrm>
                  <a:off x="1107" y="2303"/>
                  <a:ext cx="44" cy="50"/>
                </a:xfrm>
                <a:custGeom>
                  <a:avLst/>
                  <a:gdLst>
                    <a:gd name="T0" fmla="*/ 2 w 221"/>
                    <a:gd name="T1" fmla="*/ 13 h 248"/>
                    <a:gd name="T2" fmla="*/ 4 w 221"/>
                    <a:gd name="T3" fmla="*/ 8 h 248"/>
                    <a:gd name="T4" fmla="*/ 7 w 221"/>
                    <a:gd name="T5" fmla="*/ 5 h 248"/>
                    <a:gd name="T6" fmla="*/ 10 w 221"/>
                    <a:gd name="T7" fmla="*/ 2 h 248"/>
                    <a:gd name="T8" fmla="*/ 15 w 221"/>
                    <a:gd name="T9" fmla="*/ 1 h 248"/>
                    <a:gd name="T10" fmla="*/ 21 w 221"/>
                    <a:gd name="T11" fmla="*/ 0 h 248"/>
                    <a:gd name="T12" fmla="*/ 27 w 221"/>
                    <a:gd name="T13" fmla="*/ 0 h 248"/>
                    <a:gd name="T14" fmla="*/ 31 w 221"/>
                    <a:gd name="T15" fmla="*/ 1 h 248"/>
                    <a:gd name="T16" fmla="*/ 35 w 221"/>
                    <a:gd name="T17" fmla="*/ 3 h 248"/>
                    <a:gd name="T18" fmla="*/ 39 w 221"/>
                    <a:gd name="T19" fmla="*/ 7 h 248"/>
                    <a:gd name="T20" fmla="*/ 40 w 221"/>
                    <a:gd name="T21" fmla="*/ 10 h 248"/>
                    <a:gd name="T22" fmla="*/ 40 w 221"/>
                    <a:gd name="T23" fmla="*/ 15 h 248"/>
                    <a:gd name="T24" fmla="*/ 41 w 221"/>
                    <a:gd name="T25" fmla="*/ 33 h 248"/>
                    <a:gd name="T26" fmla="*/ 41 w 221"/>
                    <a:gd name="T27" fmla="*/ 38 h 248"/>
                    <a:gd name="T28" fmla="*/ 41 w 221"/>
                    <a:gd name="T29" fmla="*/ 41 h 248"/>
                    <a:gd name="T30" fmla="*/ 42 w 221"/>
                    <a:gd name="T31" fmla="*/ 44 h 248"/>
                    <a:gd name="T32" fmla="*/ 44 w 221"/>
                    <a:gd name="T33" fmla="*/ 49 h 248"/>
                    <a:gd name="T34" fmla="*/ 31 w 221"/>
                    <a:gd name="T35" fmla="*/ 47 h 248"/>
                    <a:gd name="T36" fmla="*/ 30 w 221"/>
                    <a:gd name="T37" fmla="*/ 45 h 248"/>
                    <a:gd name="T38" fmla="*/ 30 w 221"/>
                    <a:gd name="T39" fmla="*/ 44 h 248"/>
                    <a:gd name="T40" fmla="*/ 25 w 221"/>
                    <a:gd name="T41" fmla="*/ 47 h 248"/>
                    <a:gd name="T42" fmla="*/ 21 w 221"/>
                    <a:gd name="T43" fmla="*/ 49 h 248"/>
                    <a:gd name="T44" fmla="*/ 18 w 221"/>
                    <a:gd name="T45" fmla="*/ 50 h 248"/>
                    <a:gd name="T46" fmla="*/ 15 w 221"/>
                    <a:gd name="T47" fmla="*/ 50 h 248"/>
                    <a:gd name="T48" fmla="*/ 10 w 221"/>
                    <a:gd name="T49" fmla="*/ 49 h 248"/>
                    <a:gd name="T50" fmla="*/ 6 w 221"/>
                    <a:gd name="T51" fmla="*/ 48 h 248"/>
                    <a:gd name="T52" fmla="*/ 3 w 221"/>
                    <a:gd name="T53" fmla="*/ 45 h 248"/>
                    <a:gd name="T54" fmla="*/ 1 w 221"/>
                    <a:gd name="T55" fmla="*/ 42 h 248"/>
                    <a:gd name="T56" fmla="*/ 0 w 221"/>
                    <a:gd name="T57" fmla="*/ 38 h 248"/>
                    <a:gd name="T58" fmla="*/ 0 w 221"/>
                    <a:gd name="T59" fmla="*/ 34 h 248"/>
                    <a:gd name="T60" fmla="*/ 1 w 221"/>
                    <a:gd name="T61" fmla="*/ 31 h 248"/>
                    <a:gd name="T62" fmla="*/ 2 w 221"/>
                    <a:gd name="T63" fmla="*/ 29 h 248"/>
                    <a:gd name="T64" fmla="*/ 5 w 221"/>
                    <a:gd name="T65" fmla="*/ 25 h 248"/>
                    <a:gd name="T66" fmla="*/ 9 w 221"/>
                    <a:gd name="T67" fmla="*/ 23 h 248"/>
                    <a:gd name="T68" fmla="*/ 12 w 221"/>
                    <a:gd name="T69" fmla="*/ 22 h 248"/>
                    <a:gd name="T70" fmla="*/ 17 w 221"/>
                    <a:gd name="T71" fmla="*/ 21 h 248"/>
                    <a:gd name="T72" fmla="*/ 22 w 221"/>
                    <a:gd name="T73" fmla="*/ 20 h 248"/>
                    <a:gd name="T74" fmla="*/ 26 w 221"/>
                    <a:gd name="T75" fmla="*/ 18 h 248"/>
                    <a:gd name="T76" fmla="*/ 28 w 221"/>
                    <a:gd name="T77" fmla="*/ 16 h 248"/>
                    <a:gd name="T78" fmla="*/ 27 w 221"/>
                    <a:gd name="T79" fmla="*/ 13 h 248"/>
                    <a:gd name="T80" fmla="*/ 24 w 221"/>
                    <a:gd name="T81" fmla="*/ 10 h 248"/>
                    <a:gd name="T82" fmla="*/ 19 w 221"/>
                    <a:gd name="T83" fmla="*/ 10 h 248"/>
                    <a:gd name="T84" fmla="*/ 15 w 221"/>
                    <a:gd name="T85" fmla="*/ 11 h 248"/>
                    <a:gd name="T86" fmla="*/ 13 w 221"/>
                    <a:gd name="T87" fmla="*/ 14 h 248"/>
                    <a:gd name="T88" fmla="*/ 28 w 221"/>
                    <a:gd name="T89" fmla="*/ 26 h 248"/>
                    <a:gd name="T90" fmla="*/ 25 w 221"/>
                    <a:gd name="T91" fmla="*/ 27 h 248"/>
                    <a:gd name="T92" fmla="*/ 22 w 221"/>
                    <a:gd name="T93" fmla="*/ 28 h 248"/>
                    <a:gd name="T94" fmla="*/ 17 w 221"/>
                    <a:gd name="T95" fmla="*/ 29 h 248"/>
                    <a:gd name="T96" fmla="*/ 14 w 221"/>
                    <a:gd name="T97" fmla="*/ 31 h 248"/>
                    <a:gd name="T98" fmla="*/ 12 w 221"/>
                    <a:gd name="T99" fmla="*/ 35 h 248"/>
                    <a:gd name="T100" fmla="*/ 13 w 221"/>
                    <a:gd name="T101" fmla="*/ 38 h 248"/>
                    <a:gd name="T102" fmla="*/ 16 w 221"/>
                    <a:gd name="T103" fmla="*/ 41 h 248"/>
                    <a:gd name="T104" fmla="*/ 20 w 221"/>
                    <a:gd name="T105" fmla="*/ 41 h 248"/>
                    <a:gd name="T106" fmla="*/ 25 w 221"/>
                    <a:gd name="T107" fmla="*/ 39 h 248"/>
                    <a:gd name="T108" fmla="*/ 27 w 221"/>
                    <a:gd name="T109" fmla="*/ 36 h 248"/>
                    <a:gd name="T110" fmla="*/ 28 w 221"/>
                    <a:gd name="T111" fmla="*/ 32 h 248"/>
                    <a:gd name="T112" fmla="*/ 28 w 221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1" h="248">
                      <a:moveTo>
                        <a:pt x="62" y="78"/>
                      </a:moveTo>
                      <a:lnTo>
                        <a:pt x="7" y="70"/>
                      </a:lnTo>
                      <a:lnTo>
                        <a:pt x="9" y="62"/>
                      </a:lnTo>
                      <a:lnTo>
                        <a:pt x="12" y="55"/>
                      </a:lnTo>
                      <a:lnTo>
                        <a:pt x="15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7" y="28"/>
                      </a:lnTo>
                      <a:lnTo>
                        <a:pt x="33" y="23"/>
                      </a:lnTo>
                      <a:lnTo>
                        <a:pt x="38" y="18"/>
                      </a:lnTo>
                      <a:lnTo>
                        <a:pt x="44" y="13"/>
                      </a:lnTo>
                      <a:lnTo>
                        <a:pt x="50" y="10"/>
                      </a:lnTo>
                      <a:lnTo>
                        <a:pt x="59" y="7"/>
                      </a:lnTo>
                      <a:lnTo>
                        <a:pt x="67" y="5"/>
                      </a:lnTo>
                      <a:lnTo>
                        <a:pt x="76" y="3"/>
                      </a:lnTo>
                      <a:lnTo>
                        <a:pt x="85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6" y="0"/>
                      </a:lnTo>
                      <a:lnTo>
                        <a:pt x="126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0" y="4"/>
                      </a:lnTo>
                      <a:lnTo>
                        <a:pt x="156" y="6"/>
                      </a:lnTo>
                      <a:lnTo>
                        <a:pt x="162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7" y="39"/>
                      </a:lnTo>
                      <a:lnTo>
                        <a:pt x="199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3" y="66"/>
                      </a:lnTo>
                      <a:lnTo>
                        <a:pt x="203" y="73"/>
                      </a:lnTo>
                      <a:lnTo>
                        <a:pt x="204" y="83"/>
                      </a:lnTo>
                      <a:lnTo>
                        <a:pt x="204" y="92"/>
                      </a:lnTo>
                      <a:lnTo>
                        <a:pt x="204" y="165"/>
                      </a:lnTo>
                      <a:lnTo>
                        <a:pt x="204" y="172"/>
                      </a:lnTo>
                      <a:lnTo>
                        <a:pt x="204" y="180"/>
                      </a:lnTo>
                      <a:lnTo>
                        <a:pt x="204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09" y="218"/>
                      </a:lnTo>
                      <a:lnTo>
                        <a:pt x="213" y="227"/>
                      </a:lnTo>
                      <a:lnTo>
                        <a:pt x="216" y="234"/>
                      </a:lnTo>
                      <a:lnTo>
                        <a:pt x="221" y="243"/>
                      </a:lnTo>
                      <a:lnTo>
                        <a:pt x="159" y="243"/>
                      </a:lnTo>
                      <a:lnTo>
                        <a:pt x="157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1" y="222"/>
                      </a:lnTo>
                      <a:lnTo>
                        <a:pt x="151" y="221"/>
                      </a:lnTo>
                      <a:lnTo>
                        <a:pt x="150" y="218"/>
                      </a:lnTo>
                      <a:lnTo>
                        <a:pt x="150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6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7" y="245"/>
                      </a:lnTo>
                      <a:lnTo>
                        <a:pt x="92" y="246"/>
                      </a:lnTo>
                      <a:lnTo>
                        <a:pt x="86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8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4" y="243"/>
                      </a:lnTo>
                      <a:lnTo>
                        <a:pt x="37" y="239"/>
                      </a:lnTo>
                      <a:lnTo>
                        <a:pt x="31" y="237"/>
                      </a:lnTo>
                      <a:lnTo>
                        <a:pt x="25" y="233"/>
                      </a:lnTo>
                      <a:lnTo>
                        <a:pt x="20" y="228"/>
                      </a:lnTo>
                      <a:lnTo>
                        <a:pt x="15" y="223"/>
                      </a:lnTo>
                      <a:lnTo>
                        <a:pt x="12" y="218"/>
                      </a:lnTo>
                      <a:lnTo>
                        <a:pt x="8" y="212"/>
                      </a:lnTo>
                      <a:lnTo>
                        <a:pt x="5" y="206"/>
                      </a:lnTo>
                      <a:lnTo>
                        <a:pt x="2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2" y="159"/>
                      </a:lnTo>
                      <a:lnTo>
                        <a:pt x="3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8" y="142"/>
                      </a:lnTo>
                      <a:lnTo>
                        <a:pt x="13" y="135"/>
                      </a:lnTo>
                      <a:lnTo>
                        <a:pt x="20" y="127"/>
                      </a:lnTo>
                      <a:lnTo>
                        <a:pt x="26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4" y="114"/>
                      </a:lnTo>
                      <a:lnTo>
                        <a:pt x="49" y="112"/>
                      </a:lnTo>
                      <a:lnTo>
                        <a:pt x="55" y="110"/>
                      </a:lnTo>
                      <a:lnTo>
                        <a:pt x="61" y="108"/>
                      </a:lnTo>
                      <a:lnTo>
                        <a:pt x="68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2" y="101"/>
                      </a:lnTo>
                      <a:lnTo>
                        <a:pt x="102" y="100"/>
                      </a:lnTo>
                      <a:lnTo>
                        <a:pt x="110" y="97"/>
                      </a:lnTo>
                      <a:lnTo>
                        <a:pt x="119" y="95"/>
                      </a:lnTo>
                      <a:lnTo>
                        <a:pt x="126" y="94"/>
                      </a:lnTo>
                      <a:lnTo>
                        <a:pt x="132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39" y="67"/>
                      </a:lnTo>
                      <a:lnTo>
                        <a:pt x="137" y="62"/>
                      </a:lnTo>
                      <a:lnTo>
                        <a:pt x="133" y="57"/>
                      </a:lnTo>
                      <a:lnTo>
                        <a:pt x="127" y="53"/>
                      </a:lnTo>
                      <a:lnTo>
                        <a:pt x="120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8" y="64"/>
                      </a:lnTo>
                      <a:lnTo>
                        <a:pt x="65" y="70"/>
                      </a:lnTo>
                      <a:lnTo>
                        <a:pt x="62" y="78"/>
                      </a:lnTo>
                      <a:close/>
                      <a:moveTo>
                        <a:pt x="142" y="129"/>
                      </a:moveTo>
                      <a:lnTo>
                        <a:pt x="139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7" y="134"/>
                      </a:lnTo>
                      <a:lnTo>
                        <a:pt x="123" y="135"/>
                      </a:lnTo>
                      <a:lnTo>
                        <a:pt x="116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5" y="144"/>
                      </a:lnTo>
                      <a:lnTo>
                        <a:pt x="78" y="147"/>
                      </a:lnTo>
                      <a:lnTo>
                        <a:pt x="73" y="149"/>
                      </a:lnTo>
                      <a:lnTo>
                        <a:pt x="68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2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7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0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39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4" name="Freeform 101"/>
                <p:cNvSpPr>
                  <a:spLocks noChangeAspect="1" noEditPoints="1"/>
                </p:cNvSpPr>
                <p:nvPr/>
              </p:nvSpPr>
              <p:spPr bwMode="auto">
                <a:xfrm>
                  <a:off x="1158" y="2286"/>
                  <a:ext cx="45" cy="67"/>
                </a:xfrm>
                <a:custGeom>
                  <a:avLst/>
                  <a:gdLst>
                    <a:gd name="T0" fmla="*/ 34 w 228"/>
                    <a:gd name="T1" fmla="*/ 66 h 333"/>
                    <a:gd name="T2" fmla="*/ 32 w 228"/>
                    <a:gd name="T3" fmla="*/ 61 h 333"/>
                    <a:gd name="T4" fmla="*/ 29 w 228"/>
                    <a:gd name="T5" fmla="*/ 64 h 333"/>
                    <a:gd name="T6" fmla="*/ 26 w 228"/>
                    <a:gd name="T7" fmla="*/ 65 h 333"/>
                    <a:gd name="T8" fmla="*/ 24 w 228"/>
                    <a:gd name="T9" fmla="*/ 66 h 333"/>
                    <a:gd name="T10" fmla="*/ 22 w 228"/>
                    <a:gd name="T11" fmla="*/ 67 h 333"/>
                    <a:gd name="T12" fmla="*/ 20 w 228"/>
                    <a:gd name="T13" fmla="*/ 67 h 333"/>
                    <a:gd name="T14" fmla="*/ 17 w 228"/>
                    <a:gd name="T15" fmla="*/ 67 h 333"/>
                    <a:gd name="T16" fmla="*/ 13 w 228"/>
                    <a:gd name="T17" fmla="*/ 66 h 333"/>
                    <a:gd name="T18" fmla="*/ 10 w 228"/>
                    <a:gd name="T19" fmla="*/ 64 h 333"/>
                    <a:gd name="T20" fmla="*/ 7 w 228"/>
                    <a:gd name="T21" fmla="*/ 62 h 333"/>
                    <a:gd name="T22" fmla="*/ 4 w 228"/>
                    <a:gd name="T23" fmla="*/ 59 h 333"/>
                    <a:gd name="T24" fmla="*/ 2 w 228"/>
                    <a:gd name="T25" fmla="*/ 55 h 333"/>
                    <a:gd name="T26" fmla="*/ 1 w 228"/>
                    <a:gd name="T27" fmla="*/ 50 h 333"/>
                    <a:gd name="T28" fmla="*/ 0 w 228"/>
                    <a:gd name="T29" fmla="*/ 45 h 333"/>
                    <a:gd name="T30" fmla="*/ 0 w 228"/>
                    <a:gd name="T31" fmla="*/ 39 h 333"/>
                    <a:gd name="T32" fmla="*/ 1 w 228"/>
                    <a:gd name="T33" fmla="*/ 34 h 333"/>
                    <a:gd name="T34" fmla="*/ 2 w 228"/>
                    <a:gd name="T35" fmla="*/ 29 h 333"/>
                    <a:gd name="T36" fmla="*/ 4 w 228"/>
                    <a:gd name="T37" fmla="*/ 25 h 333"/>
                    <a:gd name="T38" fmla="*/ 7 w 228"/>
                    <a:gd name="T39" fmla="*/ 22 h 333"/>
                    <a:gd name="T40" fmla="*/ 10 w 228"/>
                    <a:gd name="T41" fmla="*/ 20 h 333"/>
                    <a:gd name="T42" fmla="*/ 13 w 228"/>
                    <a:gd name="T43" fmla="*/ 18 h 333"/>
                    <a:gd name="T44" fmla="*/ 17 w 228"/>
                    <a:gd name="T45" fmla="*/ 17 h 333"/>
                    <a:gd name="T46" fmla="*/ 21 w 228"/>
                    <a:gd name="T47" fmla="*/ 17 h 333"/>
                    <a:gd name="T48" fmla="*/ 25 w 228"/>
                    <a:gd name="T49" fmla="*/ 18 h 333"/>
                    <a:gd name="T50" fmla="*/ 28 w 228"/>
                    <a:gd name="T51" fmla="*/ 20 h 333"/>
                    <a:gd name="T52" fmla="*/ 31 w 228"/>
                    <a:gd name="T53" fmla="*/ 23 h 333"/>
                    <a:gd name="T54" fmla="*/ 33 w 228"/>
                    <a:gd name="T55" fmla="*/ 0 h 333"/>
                    <a:gd name="T56" fmla="*/ 45 w 228"/>
                    <a:gd name="T57" fmla="*/ 66 h 333"/>
                    <a:gd name="T58" fmla="*/ 12 w 228"/>
                    <a:gd name="T59" fmla="*/ 43 h 333"/>
                    <a:gd name="T60" fmla="*/ 12 w 228"/>
                    <a:gd name="T61" fmla="*/ 46 h 333"/>
                    <a:gd name="T62" fmla="*/ 13 w 228"/>
                    <a:gd name="T63" fmla="*/ 49 h 333"/>
                    <a:gd name="T64" fmla="*/ 14 w 228"/>
                    <a:gd name="T65" fmla="*/ 51 h 333"/>
                    <a:gd name="T66" fmla="*/ 15 w 228"/>
                    <a:gd name="T67" fmla="*/ 54 h 333"/>
                    <a:gd name="T68" fmla="*/ 17 w 228"/>
                    <a:gd name="T69" fmla="*/ 55 h 333"/>
                    <a:gd name="T70" fmla="*/ 19 w 228"/>
                    <a:gd name="T71" fmla="*/ 56 h 333"/>
                    <a:gd name="T72" fmla="*/ 21 w 228"/>
                    <a:gd name="T73" fmla="*/ 57 h 333"/>
                    <a:gd name="T74" fmla="*/ 23 w 228"/>
                    <a:gd name="T75" fmla="*/ 57 h 333"/>
                    <a:gd name="T76" fmla="*/ 26 w 228"/>
                    <a:gd name="T77" fmla="*/ 57 h 333"/>
                    <a:gd name="T78" fmla="*/ 27 w 228"/>
                    <a:gd name="T79" fmla="*/ 56 h 333"/>
                    <a:gd name="T80" fmla="*/ 29 w 228"/>
                    <a:gd name="T81" fmla="*/ 55 h 333"/>
                    <a:gd name="T82" fmla="*/ 30 w 228"/>
                    <a:gd name="T83" fmla="*/ 53 h 333"/>
                    <a:gd name="T84" fmla="*/ 32 w 228"/>
                    <a:gd name="T85" fmla="*/ 50 h 333"/>
                    <a:gd name="T86" fmla="*/ 32 w 228"/>
                    <a:gd name="T87" fmla="*/ 47 h 333"/>
                    <a:gd name="T88" fmla="*/ 33 w 228"/>
                    <a:gd name="T89" fmla="*/ 44 h 333"/>
                    <a:gd name="T90" fmla="*/ 33 w 228"/>
                    <a:gd name="T91" fmla="*/ 41 h 333"/>
                    <a:gd name="T92" fmla="*/ 32 w 228"/>
                    <a:gd name="T93" fmla="*/ 37 h 333"/>
                    <a:gd name="T94" fmla="*/ 32 w 228"/>
                    <a:gd name="T95" fmla="*/ 34 h 333"/>
                    <a:gd name="T96" fmla="*/ 31 w 228"/>
                    <a:gd name="T97" fmla="*/ 32 h 333"/>
                    <a:gd name="T98" fmla="*/ 29 w 228"/>
                    <a:gd name="T99" fmla="*/ 30 h 333"/>
                    <a:gd name="T100" fmla="*/ 27 w 228"/>
                    <a:gd name="T101" fmla="*/ 28 h 333"/>
                    <a:gd name="T102" fmla="*/ 26 w 228"/>
                    <a:gd name="T103" fmla="*/ 27 h 333"/>
                    <a:gd name="T104" fmla="*/ 23 w 228"/>
                    <a:gd name="T105" fmla="*/ 27 h 333"/>
                    <a:gd name="T106" fmla="*/ 22 w 228"/>
                    <a:gd name="T107" fmla="*/ 27 h 333"/>
                    <a:gd name="T108" fmla="*/ 19 w 228"/>
                    <a:gd name="T109" fmla="*/ 27 h 333"/>
                    <a:gd name="T110" fmla="*/ 18 w 228"/>
                    <a:gd name="T111" fmla="*/ 28 h 333"/>
                    <a:gd name="T112" fmla="*/ 16 w 228"/>
                    <a:gd name="T113" fmla="*/ 30 h 333"/>
                    <a:gd name="T114" fmla="*/ 14 w 228"/>
                    <a:gd name="T115" fmla="*/ 32 h 333"/>
                    <a:gd name="T116" fmla="*/ 13 w 228"/>
                    <a:gd name="T117" fmla="*/ 34 h 333"/>
                    <a:gd name="T118" fmla="*/ 13 w 228"/>
                    <a:gd name="T119" fmla="*/ 36 h 333"/>
                    <a:gd name="T120" fmla="*/ 12 w 228"/>
                    <a:gd name="T121" fmla="*/ 40 h 333"/>
                    <a:gd name="T122" fmla="*/ 12 w 228"/>
                    <a:gd name="T123" fmla="*/ 41 h 33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228" h="333">
                      <a:moveTo>
                        <a:pt x="228" y="328"/>
                      </a:moveTo>
                      <a:lnTo>
                        <a:pt x="170" y="328"/>
                      </a:lnTo>
                      <a:lnTo>
                        <a:pt x="170" y="294"/>
                      </a:lnTo>
                      <a:lnTo>
                        <a:pt x="163" y="303"/>
                      </a:lnTo>
                      <a:lnTo>
                        <a:pt x="155" y="312"/>
                      </a:lnTo>
                      <a:lnTo>
                        <a:pt x="145" y="318"/>
                      </a:lnTo>
                      <a:lnTo>
                        <a:pt x="137" y="323"/>
                      </a:lnTo>
                      <a:lnTo>
                        <a:pt x="132" y="325"/>
                      </a:lnTo>
                      <a:lnTo>
                        <a:pt x="127" y="327"/>
                      </a:lnTo>
                      <a:lnTo>
                        <a:pt x="121" y="329"/>
                      </a:lnTo>
                      <a:lnTo>
                        <a:pt x="116" y="330"/>
                      </a:lnTo>
                      <a:lnTo>
                        <a:pt x="111" y="331"/>
                      </a:lnTo>
                      <a:lnTo>
                        <a:pt x="107" y="331"/>
                      </a:lnTo>
                      <a:lnTo>
                        <a:pt x="102" y="333"/>
                      </a:lnTo>
                      <a:lnTo>
                        <a:pt x="97" y="333"/>
                      </a:lnTo>
                      <a:lnTo>
                        <a:pt x="87" y="333"/>
                      </a:lnTo>
                      <a:lnTo>
                        <a:pt x="78" y="330"/>
                      </a:lnTo>
                      <a:lnTo>
                        <a:pt x="68" y="328"/>
                      </a:lnTo>
                      <a:lnTo>
                        <a:pt x="60" y="324"/>
                      </a:lnTo>
                      <a:lnTo>
                        <a:pt x="51" y="319"/>
                      </a:lnTo>
                      <a:lnTo>
                        <a:pt x="43" y="314"/>
                      </a:lnTo>
                      <a:lnTo>
                        <a:pt x="36" y="307"/>
                      </a:lnTo>
                      <a:lnTo>
                        <a:pt x="28" y="300"/>
                      </a:lnTo>
                      <a:lnTo>
                        <a:pt x="21" y="291"/>
                      </a:lnTo>
                      <a:lnTo>
                        <a:pt x="16" y="282"/>
                      </a:lnTo>
                      <a:lnTo>
                        <a:pt x="10" y="272"/>
                      </a:lnTo>
                      <a:lnTo>
                        <a:pt x="7" y="261"/>
                      </a:lnTo>
                      <a:lnTo>
                        <a:pt x="3" y="249"/>
                      </a:lnTo>
                      <a:lnTo>
                        <a:pt x="2" y="237"/>
                      </a:lnTo>
                      <a:lnTo>
                        <a:pt x="0" y="223"/>
                      </a:lnTo>
                      <a:lnTo>
                        <a:pt x="0" y="209"/>
                      </a:lnTo>
                      <a:lnTo>
                        <a:pt x="0" y="194"/>
                      </a:lnTo>
                      <a:lnTo>
                        <a:pt x="1" y="181"/>
                      </a:lnTo>
                      <a:lnTo>
                        <a:pt x="3" y="168"/>
                      </a:lnTo>
                      <a:lnTo>
                        <a:pt x="7" y="155"/>
                      </a:lnTo>
                      <a:lnTo>
                        <a:pt x="10" y="145"/>
                      </a:lnTo>
                      <a:lnTo>
                        <a:pt x="15" y="134"/>
                      </a:lnTo>
                      <a:lnTo>
                        <a:pt x="21" y="125"/>
                      </a:lnTo>
                      <a:lnTo>
                        <a:pt x="27" y="117"/>
                      </a:lnTo>
                      <a:lnTo>
                        <a:pt x="35" y="109"/>
                      </a:lnTo>
                      <a:lnTo>
                        <a:pt x="42" y="103"/>
                      </a:lnTo>
                      <a:lnTo>
                        <a:pt x="50" y="97"/>
                      </a:lnTo>
                      <a:lnTo>
                        <a:pt x="59" y="94"/>
                      </a:lnTo>
                      <a:lnTo>
                        <a:pt x="67" y="90"/>
                      </a:lnTo>
                      <a:lnTo>
                        <a:pt x="77" y="88"/>
                      </a:lnTo>
                      <a:lnTo>
                        <a:pt x="87" y="85"/>
                      </a:lnTo>
                      <a:lnTo>
                        <a:pt x="97" y="85"/>
                      </a:lnTo>
                      <a:lnTo>
                        <a:pt x="107" y="85"/>
                      </a:lnTo>
                      <a:lnTo>
                        <a:pt x="116" y="88"/>
                      </a:lnTo>
                      <a:lnTo>
                        <a:pt x="125" y="90"/>
                      </a:lnTo>
                      <a:lnTo>
                        <a:pt x="134" y="94"/>
                      </a:lnTo>
                      <a:lnTo>
                        <a:pt x="143" y="98"/>
                      </a:lnTo>
                      <a:lnTo>
                        <a:pt x="150" y="105"/>
                      </a:lnTo>
                      <a:lnTo>
                        <a:pt x="158" y="112"/>
                      </a:lnTo>
                      <a:lnTo>
                        <a:pt x="166" y="119"/>
                      </a:lnTo>
                      <a:lnTo>
                        <a:pt x="166" y="0"/>
                      </a:lnTo>
                      <a:lnTo>
                        <a:pt x="228" y="0"/>
                      </a:lnTo>
                      <a:lnTo>
                        <a:pt x="228" y="328"/>
                      </a:lnTo>
                      <a:close/>
                      <a:moveTo>
                        <a:pt x="62" y="204"/>
                      </a:moveTo>
                      <a:lnTo>
                        <a:pt x="62" y="214"/>
                      </a:lnTo>
                      <a:lnTo>
                        <a:pt x="63" y="222"/>
                      </a:lnTo>
                      <a:lnTo>
                        <a:pt x="63" y="229"/>
                      </a:lnTo>
                      <a:lnTo>
                        <a:pt x="65" y="237"/>
                      </a:lnTo>
                      <a:lnTo>
                        <a:pt x="66" y="244"/>
                      </a:lnTo>
                      <a:lnTo>
                        <a:pt x="68" y="250"/>
                      </a:lnTo>
                      <a:lnTo>
                        <a:pt x="69" y="255"/>
                      </a:lnTo>
                      <a:lnTo>
                        <a:pt x="72" y="260"/>
                      </a:lnTo>
                      <a:lnTo>
                        <a:pt x="75" y="266"/>
                      </a:lnTo>
                      <a:lnTo>
                        <a:pt x="80" y="271"/>
                      </a:lnTo>
                      <a:lnTo>
                        <a:pt x="85" y="274"/>
                      </a:lnTo>
                      <a:lnTo>
                        <a:pt x="90" y="278"/>
                      </a:lnTo>
                      <a:lnTo>
                        <a:pt x="96" y="280"/>
                      </a:lnTo>
                      <a:lnTo>
                        <a:pt x="102" y="283"/>
                      </a:lnTo>
                      <a:lnTo>
                        <a:pt x="108" y="284"/>
                      </a:lnTo>
                      <a:lnTo>
                        <a:pt x="114" y="284"/>
                      </a:lnTo>
                      <a:lnTo>
                        <a:pt x="119" y="284"/>
                      </a:lnTo>
                      <a:lnTo>
                        <a:pt x="125" y="283"/>
                      </a:lnTo>
                      <a:lnTo>
                        <a:pt x="130" y="282"/>
                      </a:lnTo>
                      <a:lnTo>
                        <a:pt x="134" y="279"/>
                      </a:lnTo>
                      <a:lnTo>
                        <a:pt x="138" y="277"/>
                      </a:lnTo>
                      <a:lnTo>
                        <a:pt x="143" y="274"/>
                      </a:lnTo>
                      <a:lnTo>
                        <a:pt x="146" y="271"/>
                      </a:lnTo>
                      <a:lnTo>
                        <a:pt x="150" y="266"/>
                      </a:lnTo>
                      <a:lnTo>
                        <a:pt x="154" y="261"/>
                      </a:lnTo>
                      <a:lnTo>
                        <a:pt x="156" y="256"/>
                      </a:lnTo>
                      <a:lnTo>
                        <a:pt x="160" y="250"/>
                      </a:lnTo>
                      <a:lnTo>
                        <a:pt x="162" y="243"/>
                      </a:lnTo>
                      <a:lnTo>
                        <a:pt x="163" y="236"/>
                      </a:lnTo>
                      <a:lnTo>
                        <a:pt x="164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4" y="192"/>
                      </a:lnTo>
                      <a:lnTo>
                        <a:pt x="163" y="183"/>
                      </a:lnTo>
                      <a:lnTo>
                        <a:pt x="162" y="176"/>
                      </a:lnTo>
                      <a:lnTo>
                        <a:pt x="160" y="169"/>
                      </a:lnTo>
                      <a:lnTo>
                        <a:pt x="157" y="163"/>
                      </a:lnTo>
                      <a:lnTo>
                        <a:pt x="155" y="157"/>
                      </a:lnTo>
                      <a:lnTo>
                        <a:pt x="151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39" y="141"/>
                      </a:lnTo>
                      <a:lnTo>
                        <a:pt x="134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4" y="134"/>
                      </a:lnTo>
                      <a:lnTo>
                        <a:pt x="109" y="134"/>
                      </a:lnTo>
                      <a:lnTo>
                        <a:pt x="103" y="135"/>
                      </a:lnTo>
                      <a:lnTo>
                        <a:pt x="98" y="136"/>
                      </a:lnTo>
                      <a:lnTo>
                        <a:pt x="93" y="138"/>
                      </a:lnTo>
                      <a:lnTo>
                        <a:pt x="89" y="141"/>
                      </a:lnTo>
                      <a:lnTo>
                        <a:pt x="85" y="143"/>
                      </a:lnTo>
                      <a:lnTo>
                        <a:pt x="80" y="147"/>
                      </a:lnTo>
                      <a:lnTo>
                        <a:pt x="77" y="152"/>
                      </a:lnTo>
                      <a:lnTo>
                        <a:pt x="73" y="157"/>
                      </a:lnTo>
                      <a:lnTo>
                        <a:pt x="71" y="162"/>
                      </a:lnTo>
                      <a:lnTo>
                        <a:pt x="68" y="168"/>
                      </a:lnTo>
                      <a:lnTo>
                        <a:pt x="66" y="175"/>
                      </a:lnTo>
                      <a:lnTo>
                        <a:pt x="65" y="181"/>
                      </a:lnTo>
                      <a:lnTo>
                        <a:pt x="63" y="189"/>
                      </a:lnTo>
                      <a:lnTo>
                        <a:pt x="62" y="197"/>
                      </a:lnTo>
                      <a:lnTo>
                        <a:pt x="62" y="205"/>
                      </a:lnTo>
                      <a:lnTo>
                        <a:pt x="62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5" name="Freeform 102"/>
                <p:cNvSpPr>
                  <a:spLocks noChangeAspect="1" noEditPoints="1"/>
                </p:cNvSpPr>
                <p:nvPr/>
              </p:nvSpPr>
              <p:spPr bwMode="auto">
                <a:xfrm>
                  <a:off x="1216" y="2286"/>
                  <a:ext cx="12" cy="66"/>
                </a:xfrm>
                <a:custGeom>
                  <a:avLst/>
                  <a:gdLst>
                    <a:gd name="T0" fmla="*/ 0 w 62"/>
                    <a:gd name="T1" fmla="*/ 11 h 328"/>
                    <a:gd name="T2" fmla="*/ 0 w 62"/>
                    <a:gd name="T3" fmla="*/ 0 h 328"/>
                    <a:gd name="T4" fmla="*/ 12 w 62"/>
                    <a:gd name="T5" fmla="*/ 0 h 328"/>
                    <a:gd name="T6" fmla="*/ 12 w 62"/>
                    <a:gd name="T7" fmla="*/ 11 h 328"/>
                    <a:gd name="T8" fmla="*/ 0 w 62"/>
                    <a:gd name="T9" fmla="*/ 11 h 328"/>
                    <a:gd name="T10" fmla="*/ 0 w 62"/>
                    <a:gd name="T11" fmla="*/ 66 h 328"/>
                    <a:gd name="T12" fmla="*/ 0 w 62"/>
                    <a:gd name="T13" fmla="*/ 18 h 328"/>
                    <a:gd name="T14" fmla="*/ 12 w 62"/>
                    <a:gd name="T15" fmla="*/ 18 h 328"/>
                    <a:gd name="T16" fmla="*/ 12 w 62"/>
                    <a:gd name="T17" fmla="*/ 66 h 328"/>
                    <a:gd name="T18" fmla="*/ 0 w 62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2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2" y="0"/>
                      </a:lnTo>
                      <a:lnTo>
                        <a:pt x="62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2" y="90"/>
                      </a:lnTo>
                      <a:lnTo>
                        <a:pt x="62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6" name="Freeform 103"/>
                <p:cNvSpPr>
                  <a:spLocks noChangeAspect="1" noEditPoints="1"/>
                </p:cNvSpPr>
                <p:nvPr/>
              </p:nvSpPr>
              <p:spPr bwMode="auto">
                <a:xfrm>
                  <a:off x="1238" y="2303"/>
                  <a:ext cx="48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7 w 243"/>
                    <a:gd name="T13" fmla="*/ 1 h 248"/>
                    <a:gd name="T14" fmla="*/ 22 w 243"/>
                    <a:gd name="T15" fmla="*/ 0 h 248"/>
                    <a:gd name="T16" fmla="*/ 29 w 243"/>
                    <a:gd name="T17" fmla="*/ 1 h 248"/>
                    <a:gd name="T18" fmla="*/ 36 w 243"/>
                    <a:gd name="T19" fmla="*/ 3 h 248"/>
                    <a:gd name="T20" fmla="*/ 41 w 243"/>
                    <a:gd name="T21" fmla="*/ 7 h 248"/>
                    <a:gd name="T22" fmla="*/ 45 w 243"/>
                    <a:gd name="T23" fmla="*/ 13 h 248"/>
                    <a:gd name="T24" fmla="*/ 48 w 243"/>
                    <a:gd name="T25" fmla="*/ 20 h 248"/>
                    <a:gd name="T26" fmla="*/ 48 w 243"/>
                    <a:gd name="T27" fmla="*/ 28 h 248"/>
                    <a:gd name="T28" fmla="*/ 46 w 243"/>
                    <a:gd name="T29" fmla="*/ 35 h 248"/>
                    <a:gd name="T30" fmla="*/ 43 w 243"/>
                    <a:gd name="T31" fmla="*/ 41 h 248"/>
                    <a:gd name="T32" fmla="*/ 38 w 243"/>
                    <a:gd name="T33" fmla="*/ 46 h 248"/>
                    <a:gd name="T34" fmla="*/ 31 w 243"/>
                    <a:gd name="T35" fmla="*/ 49 h 248"/>
                    <a:gd name="T36" fmla="*/ 24 w 243"/>
                    <a:gd name="T37" fmla="*/ 50 h 248"/>
                    <a:gd name="T38" fmla="*/ 19 w 243"/>
                    <a:gd name="T39" fmla="*/ 49 h 248"/>
                    <a:gd name="T40" fmla="*/ 15 w 243"/>
                    <a:gd name="T41" fmla="*/ 48 h 248"/>
                    <a:gd name="T42" fmla="*/ 10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1 w 243"/>
                    <a:gd name="T51" fmla="*/ 30 h 248"/>
                    <a:gd name="T52" fmla="*/ 0 w 243"/>
                    <a:gd name="T53" fmla="*/ 24 h 248"/>
                    <a:gd name="T54" fmla="*/ 12 w 243"/>
                    <a:gd name="T55" fmla="*/ 27 h 248"/>
                    <a:gd name="T56" fmla="*/ 13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0 w 243"/>
                    <a:gd name="T63" fmla="*/ 40 h 248"/>
                    <a:gd name="T64" fmla="*/ 24 w 243"/>
                    <a:gd name="T65" fmla="*/ 40 h 248"/>
                    <a:gd name="T66" fmla="*/ 27 w 243"/>
                    <a:gd name="T67" fmla="*/ 40 h 248"/>
                    <a:gd name="T68" fmla="*/ 30 w 243"/>
                    <a:gd name="T69" fmla="*/ 38 h 248"/>
                    <a:gd name="T70" fmla="*/ 33 w 243"/>
                    <a:gd name="T71" fmla="*/ 35 h 248"/>
                    <a:gd name="T72" fmla="*/ 34 w 243"/>
                    <a:gd name="T73" fmla="*/ 32 h 248"/>
                    <a:gd name="T74" fmla="*/ 35 w 243"/>
                    <a:gd name="T75" fmla="*/ 27 h 248"/>
                    <a:gd name="T76" fmla="*/ 35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29 w 243"/>
                    <a:gd name="T83" fmla="*/ 11 h 248"/>
                    <a:gd name="T84" fmla="*/ 26 w 243"/>
                    <a:gd name="T85" fmla="*/ 10 h 248"/>
                    <a:gd name="T86" fmla="*/ 23 w 243"/>
                    <a:gd name="T87" fmla="*/ 10 h 248"/>
                    <a:gd name="T88" fmla="*/ 19 w 243"/>
                    <a:gd name="T89" fmla="*/ 11 h 248"/>
                    <a:gd name="T90" fmla="*/ 16 w 243"/>
                    <a:gd name="T91" fmla="*/ 13 h 248"/>
                    <a:gd name="T92" fmla="*/ 14 w 243"/>
                    <a:gd name="T93" fmla="*/ 16 h 248"/>
                    <a:gd name="T94" fmla="*/ 13 w 243"/>
                    <a:gd name="T95" fmla="*/ 20 h 248"/>
                    <a:gd name="T96" fmla="*/ 12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3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9" y="75"/>
                      </a:lnTo>
                      <a:lnTo>
                        <a:pt x="11" y="68"/>
                      </a:lnTo>
                      <a:lnTo>
                        <a:pt x="15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3" y="34"/>
                      </a:lnTo>
                      <a:lnTo>
                        <a:pt x="39" y="29"/>
                      </a:lnTo>
                      <a:lnTo>
                        <a:pt x="45" y="24"/>
                      </a:lnTo>
                      <a:lnTo>
                        <a:pt x="51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1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4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70" y="9"/>
                      </a:lnTo>
                      <a:lnTo>
                        <a:pt x="181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7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5" y="75"/>
                      </a:lnTo>
                      <a:lnTo>
                        <a:pt x="238" y="86"/>
                      </a:lnTo>
                      <a:lnTo>
                        <a:pt x="241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1" y="149"/>
                      </a:lnTo>
                      <a:lnTo>
                        <a:pt x="238" y="161"/>
                      </a:lnTo>
                      <a:lnTo>
                        <a:pt x="235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7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9" y="239"/>
                      </a:lnTo>
                      <a:lnTo>
                        <a:pt x="158" y="243"/>
                      </a:lnTo>
                      <a:lnTo>
                        <a:pt x="146" y="245"/>
                      </a:lnTo>
                      <a:lnTo>
                        <a:pt x="134" y="248"/>
                      </a:lnTo>
                      <a:lnTo>
                        <a:pt x="122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8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5" y="239"/>
                      </a:lnTo>
                      <a:lnTo>
                        <a:pt x="68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3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3" y="124"/>
                      </a:moveTo>
                      <a:lnTo>
                        <a:pt x="63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8" y="157"/>
                      </a:lnTo>
                      <a:lnTo>
                        <a:pt x="69" y="163"/>
                      </a:lnTo>
                      <a:lnTo>
                        <a:pt x="72" y="169"/>
                      </a:lnTo>
                      <a:lnTo>
                        <a:pt x="75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7" y="188"/>
                      </a:lnTo>
                      <a:lnTo>
                        <a:pt x="92" y="191"/>
                      </a:lnTo>
                      <a:lnTo>
                        <a:pt x="98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7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9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9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7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8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80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8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3" y="115"/>
                      </a:lnTo>
                      <a:lnTo>
                        <a:pt x="63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7" name="Freeform 104"/>
                <p:cNvSpPr>
                  <a:spLocks noChangeAspect="1" noEditPoints="1"/>
                </p:cNvSpPr>
                <p:nvPr/>
              </p:nvSpPr>
              <p:spPr bwMode="auto">
                <a:xfrm>
                  <a:off x="1292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1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7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5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9" y="142"/>
                      </a:lnTo>
                      <a:lnTo>
                        <a:pt x="13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2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8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8" name="Freeform 105"/>
                <p:cNvSpPr>
                  <a:spLocks noChangeAspect="1"/>
                </p:cNvSpPr>
                <p:nvPr/>
              </p:nvSpPr>
              <p:spPr bwMode="auto">
                <a:xfrm>
                  <a:off x="1343" y="2303"/>
                  <a:ext cx="45" cy="50"/>
                </a:xfrm>
                <a:custGeom>
                  <a:avLst/>
                  <a:gdLst>
                    <a:gd name="T0" fmla="*/ 31 w 224"/>
                    <a:gd name="T1" fmla="*/ 17 h 248"/>
                    <a:gd name="T2" fmla="*/ 31 w 224"/>
                    <a:gd name="T3" fmla="*/ 14 h 248"/>
                    <a:gd name="T4" fmla="*/ 29 w 224"/>
                    <a:gd name="T5" fmla="*/ 12 h 248"/>
                    <a:gd name="T6" fmla="*/ 26 w 224"/>
                    <a:gd name="T7" fmla="*/ 10 h 248"/>
                    <a:gd name="T8" fmla="*/ 23 w 224"/>
                    <a:gd name="T9" fmla="*/ 10 h 248"/>
                    <a:gd name="T10" fmla="*/ 20 w 224"/>
                    <a:gd name="T11" fmla="*/ 10 h 248"/>
                    <a:gd name="T12" fmla="*/ 19 w 224"/>
                    <a:gd name="T13" fmla="*/ 11 h 248"/>
                    <a:gd name="T14" fmla="*/ 17 w 224"/>
                    <a:gd name="T15" fmla="*/ 12 h 248"/>
                    <a:gd name="T16" fmla="*/ 15 w 224"/>
                    <a:gd name="T17" fmla="*/ 13 h 248"/>
                    <a:gd name="T18" fmla="*/ 14 w 224"/>
                    <a:gd name="T19" fmla="*/ 15 h 248"/>
                    <a:gd name="T20" fmla="*/ 13 w 224"/>
                    <a:gd name="T21" fmla="*/ 18 h 248"/>
                    <a:gd name="T22" fmla="*/ 13 w 224"/>
                    <a:gd name="T23" fmla="*/ 21 h 248"/>
                    <a:gd name="T24" fmla="*/ 13 w 224"/>
                    <a:gd name="T25" fmla="*/ 24 h 248"/>
                    <a:gd name="T26" fmla="*/ 13 w 224"/>
                    <a:gd name="T27" fmla="*/ 28 h 248"/>
                    <a:gd name="T28" fmla="*/ 13 w 224"/>
                    <a:gd name="T29" fmla="*/ 32 h 248"/>
                    <a:gd name="T30" fmla="*/ 14 w 224"/>
                    <a:gd name="T31" fmla="*/ 34 h 248"/>
                    <a:gd name="T32" fmla="*/ 15 w 224"/>
                    <a:gd name="T33" fmla="*/ 36 h 248"/>
                    <a:gd name="T34" fmla="*/ 17 w 224"/>
                    <a:gd name="T35" fmla="*/ 38 h 248"/>
                    <a:gd name="T36" fmla="*/ 19 w 224"/>
                    <a:gd name="T37" fmla="*/ 39 h 248"/>
                    <a:gd name="T38" fmla="*/ 21 w 224"/>
                    <a:gd name="T39" fmla="*/ 40 h 248"/>
                    <a:gd name="T40" fmla="*/ 23 w 224"/>
                    <a:gd name="T41" fmla="*/ 40 h 248"/>
                    <a:gd name="T42" fmla="*/ 26 w 224"/>
                    <a:gd name="T43" fmla="*/ 40 h 248"/>
                    <a:gd name="T44" fmla="*/ 29 w 224"/>
                    <a:gd name="T45" fmla="*/ 38 h 248"/>
                    <a:gd name="T46" fmla="*/ 30 w 224"/>
                    <a:gd name="T47" fmla="*/ 37 h 248"/>
                    <a:gd name="T48" fmla="*/ 31 w 224"/>
                    <a:gd name="T49" fmla="*/ 35 h 248"/>
                    <a:gd name="T50" fmla="*/ 32 w 224"/>
                    <a:gd name="T51" fmla="*/ 33 h 248"/>
                    <a:gd name="T52" fmla="*/ 32 w 224"/>
                    <a:gd name="T53" fmla="*/ 31 h 248"/>
                    <a:gd name="T54" fmla="*/ 44 w 224"/>
                    <a:gd name="T55" fmla="*/ 34 h 248"/>
                    <a:gd name="T56" fmla="*/ 43 w 224"/>
                    <a:gd name="T57" fmla="*/ 38 h 248"/>
                    <a:gd name="T58" fmla="*/ 41 w 224"/>
                    <a:gd name="T59" fmla="*/ 42 h 248"/>
                    <a:gd name="T60" fmla="*/ 39 w 224"/>
                    <a:gd name="T61" fmla="*/ 44 h 248"/>
                    <a:gd name="T62" fmla="*/ 36 w 224"/>
                    <a:gd name="T63" fmla="*/ 47 h 248"/>
                    <a:gd name="T64" fmla="*/ 33 w 224"/>
                    <a:gd name="T65" fmla="*/ 48 h 248"/>
                    <a:gd name="T66" fmla="*/ 29 w 224"/>
                    <a:gd name="T67" fmla="*/ 49 h 248"/>
                    <a:gd name="T68" fmla="*/ 25 w 224"/>
                    <a:gd name="T69" fmla="*/ 50 h 248"/>
                    <a:gd name="T70" fmla="*/ 20 w 224"/>
                    <a:gd name="T71" fmla="*/ 50 h 248"/>
                    <a:gd name="T72" fmla="*/ 15 w 224"/>
                    <a:gd name="T73" fmla="*/ 49 h 248"/>
                    <a:gd name="T74" fmla="*/ 11 w 224"/>
                    <a:gd name="T75" fmla="*/ 47 h 248"/>
                    <a:gd name="T76" fmla="*/ 8 w 224"/>
                    <a:gd name="T77" fmla="*/ 45 h 248"/>
                    <a:gd name="T78" fmla="*/ 5 w 224"/>
                    <a:gd name="T79" fmla="*/ 42 h 248"/>
                    <a:gd name="T80" fmla="*/ 2 w 224"/>
                    <a:gd name="T81" fmla="*/ 38 h 248"/>
                    <a:gd name="T82" fmla="*/ 1 w 224"/>
                    <a:gd name="T83" fmla="*/ 33 h 248"/>
                    <a:gd name="T84" fmla="*/ 0 w 224"/>
                    <a:gd name="T85" fmla="*/ 28 h 248"/>
                    <a:gd name="T86" fmla="*/ 0 w 224"/>
                    <a:gd name="T87" fmla="*/ 22 h 248"/>
                    <a:gd name="T88" fmla="*/ 1 w 224"/>
                    <a:gd name="T89" fmla="*/ 17 h 248"/>
                    <a:gd name="T90" fmla="*/ 2 w 224"/>
                    <a:gd name="T91" fmla="*/ 13 h 248"/>
                    <a:gd name="T92" fmla="*/ 5 w 224"/>
                    <a:gd name="T93" fmla="*/ 8 h 248"/>
                    <a:gd name="T94" fmla="*/ 8 w 224"/>
                    <a:gd name="T95" fmla="*/ 5 h 248"/>
                    <a:gd name="T96" fmla="*/ 11 w 224"/>
                    <a:gd name="T97" fmla="*/ 3 h 248"/>
                    <a:gd name="T98" fmla="*/ 15 w 224"/>
                    <a:gd name="T99" fmla="*/ 1 h 248"/>
                    <a:gd name="T100" fmla="*/ 20 w 224"/>
                    <a:gd name="T101" fmla="*/ 0 h 248"/>
                    <a:gd name="T102" fmla="*/ 25 w 224"/>
                    <a:gd name="T103" fmla="*/ 0 h 248"/>
                    <a:gd name="T104" fmla="*/ 29 w 224"/>
                    <a:gd name="T105" fmla="*/ 1 h 248"/>
                    <a:gd name="T106" fmla="*/ 32 w 224"/>
                    <a:gd name="T107" fmla="*/ 2 h 248"/>
                    <a:gd name="T108" fmla="*/ 35 w 224"/>
                    <a:gd name="T109" fmla="*/ 3 h 248"/>
                    <a:gd name="T110" fmla="*/ 38 w 224"/>
                    <a:gd name="T111" fmla="*/ 5 h 248"/>
                    <a:gd name="T112" fmla="*/ 40 w 224"/>
                    <a:gd name="T113" fmla="*/ 7 h 248"/>
                    <a:gd name="T114" fmla="*/ 42 w 224"/>
                    <a:gd name="T115" fmla="*/ 10 h 248"/>
                    <a:gd name="T116" fmla="*/ 44 w 224"/>
                    <a:gd name="T117" fmla="*/ 14 h 24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224" h="248">
                      <a:moveTo>
                        <a:pt x="219" y="78"/>
                      </a:moveTo>
                      <a:lnTo>
                        <a:pt x="156" y="85"/>
                      </a:lnTo>
                      <a:lnTo>
                        <a:pt x="154" y="77"/>
                      </a:lnTo>
                      <a:lnTo>
                        <a:pt x="152" y="69"/>
                      </a:lnTo>
                      <a:lnTo>
                        <a:pt x="147" y="63"/>
                      </a:lnTo>
                      <a:lnTo>
                        <a:pt x="142" y="58"/>
                      </a:lnTo>
                      <a:lnTo>
                        <a:pt x="136" y="55"/>
                      </a:lnTo>
                      <a:lnTo>
                        <a:pt x="130" y="51"/>
                      </a:lnTo>
                      <a:lnTo>
                        <a:pt x="122" y="50"/>
                      </a:lnTo>
                      <a:lnTo>
                        <a:pt x="113" y="49"/>
                      </a:lnTo>
                      <a:lnTo>
                        <a:pt x="108" y="49"/>
                      </a:lnTo>
                      <a:lnTo>
                        <a:pt x="102" y="50"/>
                      </a:lnTo>
                      <a:lnTo>
                        <a:pt x="97" y="51"/>
                      </a:lnTo>
                      <a:lnTo>
                        <a:pt x="93" y="53"/>
                      </a:lnTo>
                      <a:lnTo>
                        <a:pt x="88" y="56"/>
                      </a:lnTo>
                      <a:lnTo>
                        <a:pt x="84" y="58"/>
                      </a:lnTo>
                      <a:lnTo>
                        <a:pt x="81" y="62"/>
                      </a:lnTo>
                      <a:lnTo>
                        <a:pt x="77" y="66"/>
                      </a:lnTo>
                      <a:lnTo>
                        <a:pt x="73" y="70"/>
                      </a:lnTo>
                      <a:lnTo>
                        <a:pt x="71" y="75"/>
                      </a:lnTo>
                      <a:lnTo>
                        <a:pt x="69" y="81"/>
                      </a:lnTo>
                      <a:lnTo>
                        <a:pt x="66" y="87"/>
                      </a:lnTo>
                      <a:lnTo>
                        <a:pt x="65" y="96"/>
                      </a:lnTo>
                      <a:lnTo>
                        <a:pt x="64" y="103"/>
                      </a:lnTo>
                      <a:lnTo>
                        <a:pt x="63" y="112"/>
                      </a:lnTo>
                      <a:lnTo>
                        <a:pt x="63" y="121"/>
                      </a:lnTo>
                      <a:lnTo>
                        <a:pt x="63" y="131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6" y="158"/>
                      </a:lnTo>
                      <a:lnTo>
                        <a:pt x="67" y="165"/>
                      </a:lnTo>
                      <a:lnTo>
                        <a:pt x="70" y="171"/>
                      </a:lnTo>
                      <a:lnTo>
                        <a:pt x="73" y="176"/>
                      </a:lnTo>
                      <a:lnTo>
                        <a:pt x="76" y="181"/>
                      </a:lnTo>
                      <a:lnTo>
                        <a:pt x="79" y="186"/>
                      </a:lnTo>
                      <a:lnTo>
                        <a:pt x="84" y="189"/>
                      </a:lnTo>
                      <a:lnTo>
                        <a:pt x="88" y="192"/>
                      </a:lnTo>
                      <a:lnTo>
                        <a:pt x="93" y="194"/>
                      </a:lnTo>
                      <a:lnTo>
                        <a:pt x="97" y="197"/>
                      </a:lnTo>
                      <a:lnTo>
                        <a:pt x="103" y="198"/>
                      </a:lnTo>
                      <a:lnTo>
                        <a:pt x="108" y="199"/>
                      </a:lnTo>
                      <a:lnTo>
                        <a:pt x="114" y="199"/>
                      </a:lnTo>
                      <a:lnTo>
                        <a:pt x="123" y="198"/>
                      </a:lnTo>
                      <a:lnTo>
                        <a:pt x="131" y="197"/>
                      </a:lnTo>
                      <a:lnTo>
                        <a:pt x="138" y="193"/>
                      </a:lnTo>
                      <a:lnTo>
                        <a:pt x="144" y="189"/>
                      </a:lnTo>
                      <a:lnTo>
                        <a:pt x="147" y="187"/>
                      </a:lnTo>
                      <a:lnTo>
                        <a:pt x="149" y="183"/>
                      </a:lnTo>
                      <a:lnTo>
                        <a:pt x="153" y="180"/>
                      </a:lnTo>
                      <a:lnTo>
                        <a:pt x="155" y="175"/>
                      </a:lnTo>
                      <a:lnTo>
                        <a:pt x="156" y="170"/>
                      </a:lnTo>
                      <a:lnTo>
                        <a:pt x="159" y="165"/>
                      </a:lnTo>
                      <a:lnTo>
                        <a:pt x="160" y="159"/>
                      </a:lnTo>
                      <a:lnTo>
                        <a:pt x="161" y="153"/>
                      </a:lnTo>
                      <a:lnTo>
                        <a:pt x="224" y="160"/>
                      </a:lnTo>
                      <a:lnTo>
                        <a:pt x="221" y="171"/>
                      </a:lnTo>
                      <a:lnTo>
                        <a:pt x="218" y="181"/>
                      </a:lnTo>
                      <a:lnTo>
                        <a:pt x="214" y="189"/>
                      </a:lnTo>
                      <a:lnTo>
                        <a:pt x="209" y="198"/>
                      </a:lnTo>
                      <a:lnTo>
                        <a:pt x="205" y="206"/>
                      </a:lnTo>
                      <a:lnTo>
                        <a:pt x="199" y="214"/>
                      </a:lnTo>
                      <a:lnTo>
                        <a:pt x="192" y="220"/>
                      </a:lnTo>
                      <a:lnTo>
                        <a:pt x="186" y="226"/>
                      </a:lnTo>
                      <a:lnTo>
                        <a:pt x="179" y="231"/>
                      </a:lnTo>
                      <a:lnTo>
                        <a:pt x="172" y="235"/>
                      </a:lnTo>
                      <a:lnTo>
                        <a:pt x="164" y="239"/>
                      </a:lnTo>
                      <a:lnTo>
                        <a:pt x="154" y="242"/>
                      </a:lnTo>
                      <a:lnTo>
                        <a:pt x="144" y="244"/>
                      </a:lnTo>
                      <a:lnTo>
                        <a:pt x="135" y="246"/>
                      </a:lnTo>
                      <a:lnTo>
                        <a:pt x="124" y="248"/>
                      </a:lnTo>
                      <a:lnTo>
                        <a:pt x="113" y="248"/>
                      </a:lnTo>
                      <a:lnTo>
                        <a:pt x="101" y="248"/>
                      </a:lnTo>
                      <a:lnTo>
                        <a:pt x="89" y="245"/>
                      </a:lnTo>
                      <a:lnTo>
                        <a:pt x="77" y="243"/>
                      </a:lnTo>
                      <a:lnTo>
                        <a:pt x="67" y="239"/>
                      </a:lnTo>
                      <a:lnTo>
                        <a:pt x="57" y="234"/>
                      </a:lnTo>
                      <a:lnTo>
                        <a:pt x="47" y="229"/>
                      </a:lnTo>
                      <a:lnTo>
                        <a:pt x="39" y="222"/>
                      </a:lnTo>
                      <a:lnTo>
                        <a:pt x="31" y="215"/>
                      </a:lnTo>
                      <a:lnTo>
                        <a:pt x="24" y="206"/>
                      </a:lnTo>
                      <a:lnTo>
                        <a:pt x="18" y="197"/>
                      </a:lnTo>
                      <a:lnTo>
                        <a:pt x="12" y="187"/>
                      </a:lnTo>
                      <a:lnTo>
                        <a:pt x="8" y="176"/>
                      </a:lnTo>
                      <a:lnTo>
                        <a:pt x="5" y="164"/>
                      </a:lnTo>
                      <a:lnTo>
                        <a:pt x="2" y="152"/>
                      </a:lnTo>
                      <a:lnTo>
                        <a:pt x="0" y="138"/>
                      </a:lnTo>
                      <a:lnTo>
                        <a:pt x="0" y="125"/>
                      </a:lnTo>
                      <a:lnTo>
                        <a:pt x="0" y="110"/>
                      </a:lnTo>
                      <a:lnTo>
                        <a:pt x="2" y="97"/>
                      </a:lnTo>
                      <a:lnTo>
                        <a:pt x="5" y="85"/>
                      </a:lnTo>
                      <a:lnTo>
                        <a:pt x="8" y="73"/>
                      </a:lnTo>
                      <a:lnTo>
                        <a:pt x="12" y="62"/>
                      </a:lnTo>
                      <a:lnTo>
                        <a:pt x="17" y="51"/>
                      </a:lnTo>
                      <a:lnTo>
                        <a:pt x="23" y="41"/>
                      </a:lnTo>
                      <a:lnTo>
                        <a:pt x="30" y="33"/>
                      </a:lnTo>
                      <a:lnTo>
                        <a:pt x="39" y="26"/>
                      </a:lnTo>
                      <a:lnTo>
                        <a:pt x="47" y="18"/>
                      </a:lnTo>
                      <a:lnTo>
                        <a:pt x="57" y="13"/>
                      </a:lnTo>
                      <a:lnTo>
                        <a:pt x="66" y="9"/>
                      </a:lnTo>
                      <a:lnTo>
                        <a:pt x="77" y="5"/>
                      </a:lnTo>
                      <a:lnTo>
                        <a:pt x="89" y="3"/>
                      </a:lnTo>
                      <a:lnTo>
                        <a:pt x="101" y="0"/>
                      </a:lnTo>
                      <a:lnTo>
                        <a:pt x="113" y="0"/>
                      </a:lnTo>
                      <a:lnTo>
                        <a:pt x="124" y="0"/>
                      </a:lnTo>
                      <a:lnTo>
                        <a:pt x="134" y="1"/>
                      </a:lnTo>
                      <a:lnTo>
                        <a:pt x="143" y="3"/>
                      </a:lnTo>
                      <a:lnTo>
                        <a:pt x="152" y="5"/>
                      </a:lnTo>
                      <a:lnTo>
                        <a:pt x="160" y="9"/>
                      </a:lnTo>
                      <a:lnTo>
                        <a:pt x="168" y="11"/>
                      </a:lnTo>
                      <a:lnTo>
                        <a:pt x="176" y="15"/>
                      </a:lnTo>
                      <a:lnTo>
                        <a:pt x="182" y="20"/>
                      </a:lnTo>
                      <a:lnTo>
                        <a:pt x="188" y="24"/>
                      </a:lnTo>
                      <a:lnTo>
                        <a:pt x="194" y="30"/>
                      </a:lnTo>
                      <a:lnTo>
                        <a:pt x="199" y="36"/>
                      </a:lnTo>
                      <a:lnTo>
                        <a:pt x="205" y="44"/>
                      </a:lnTo>
                      <a:lnTo>
                        <a:pt x="208" y="51"/>
                      </a:lnTo>
                      <a:lnTo>
                        <a:pt x="213" y="60"/>
                      </a:lnTo>
                      <a:lnTo>
                        <a:pt x="217" y="68"/>
                      </a:lnTo>
                      <a:lnTo>
                        <a:pt x="219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9" name="Freeform 106"/>
                <p:cNvSpPr>
                  <a:spLocks noChangeAspect="1"/>
                </p:cNvSpPr>
                <p:nvPr/>
              </p:nvSpPr>
              <p:spPr bwMode="auto">
                <a:xfrm>
                  <a:off x="1392" y="2287"/>
                  <a:ext cx="28" cy="66"/>
                </a:xfrm>
                <a:custGeom>
                  <a:avLst/>
                  <a:gdLst>
                    <a:gd name="T0" fmla="*/ 27 w 142"/>
                    <a:gd name="T1" fmla="*/ 17 h 326"/>
                    <a:gd name="T2" fmla="*/ 27 w 142"/>
                    <a:gd name="T3" fmla="*/ 27 h 326"/>
                    <a:gd name="T4" fmla="*/ 18 w 142"/>
                    <a:gd name="T5" fmla="*/ 27 h 326"/>
                    <a:gd name="T6" fmla="*/ 18 w 142"/>
                    <a:gd name="T7" fmla="*/ 47 h 326"/>
                    <a:gd name="T8" fmla="*/ 18 w 142"/>
                    <a:gd name="T9" fmla="*/ 49 h 326"/>
                    <a:gd name="T10" fmla="*/ 18 w 142"/>
                    <a:gd name="T11" fmla="*/ 51 h 326"/>
                    <a:gd name="T12" fmla="*/ 18 w 142"/>
                    <a:gd name="T13" fmla="*/ 53 h 326"/>
                    <a:gd name="T14" fmla="*/ 18 w 142"/>
                    <a:gd name="T15" fmla="*/ 53 h 326"/>
                    <a:gd name="T16" fmla="*/ 19 w 142"/>
                    <a:gd name="T17" fmla="*/ 54 h 326"/>
                    <a:gd name="T18" fmla="*/ 19 w 142"/>
                    <a:gd name="T19" fmla="*/ 54 h 326"/>
                    <a:gd name="T20" fmla="*/ 19 w 142"/>
                    <a:gd name="T21" fmla="*/ 55 h 326"/>
                    <a:gd name="T22" fmla="*/ 19 w 142"/>
                    <a:gd name="T23" fmla="*/ 55 h 326"/>
                    <a:gd name="T24" fmla="*/ 20 w 142"/>
                    <a:gd name="T25" fmla="*/ 55 h 326"/>
                    <a:gd name="T26" fmla="*/ 20 w 142"/>
                    <a:gd name="T27" fmla="*/ 55 h 326"/>
                    <a:gd name="T28" fmla="*/ 21 w 142"/>
                    <a:gd name="T29" fmla="*/ 56 h 326"/>
                    <a:gd name="T30" fmla="*/ 21 w 142"/>
                    <a:gd name="T31" fmla="*/ 56 h 326"/>
                    <a:gd name="T32" fmla="*/ 22 w 142"/>
                    <a:gd name="T33" fmla="*/ 56 h 326"/>
                    <a:gd name="T34" fmla="*/ 24 w 142"/>
                    <a:gd name="T35" fmla="*/ 55 h 326"/>
                    <a:gd name="T36" fmla="*/ 26 w 142"/>
                    <a:gd name="T37" fmla="*/ 55 h 326"/>
                    <a:gd name="T38" fmla="*/ 27 w 142"/>
                    <a:gd name="T39" fmla="*/ 55 h 326"/>
                    <a:gd name="T40" fmla="*/ 28 w 142"/>
                    <a:gd name="T41" fmla="*/ 64 h 326"/>
                    <a:gd name="T42" fmla="*/ 27 w 142"/>
                    <a:gd name="T43" fmla="*/ 64 h 326"/>
                    <a:gd name="T44" fmla="*/ 26 w 142"/>
                    <a:gd name="T45" fmla="*/ 65 h 326"/>
                    <a:gd name="T46" fmla="*/ 24 w 142"/>
                    <a:gd name="T47" fmla="*/ 65 h 326"/>
                    <a:gd name="T48" fmla="*/ 23 w 142"/>
                    <a:gd name="T49" fmla="*/ 65 h 326"/>
                    <a:gd name="T50" fmla="*/ 22 w 142"/>
                    <a:gd name="T51" fmla="*/ 66 h 326"/>
                    <a:gd name="T52" fmla="*/ 21 w 142"/>
                    <a:gd name="T53" fmla="*/ 66 h 326"/>
                    <a:gd name="T54" fmla="*/ 19 w 142"/>
                    <a:gd name="T55" fmla="*/ 66 h 326"/>
                    <a:gd name="T56" fmla="*/ 18 w 142"/>
                    <a:gd name="T57" fmla="*/ 66 h 326"/>
                    <a:gd name="T58" fmla="*/ 16 w 142"/>
                    <a:gd name="T59" fmla="*/ 66 h 326"/>
                    <a:gd name="T60" fmla="*/ 15 w 142"/>
                    <a:gd name="T61" fmla="*/ 66 h 326"/>
                    <a:gd name="T62" fmla="*/ 13 w 142"/>
                    <a:gd name="T63" fmla="*/ 65 h 326"/>
                    <a:gd name="T64" fmla="*/ 12 w 142"/>
                    <a:gd name="T65" fmla="*/ 65 h 326"/>
                    <a:gd name="T66" fmla="*/ 10 w 142"/>
                    <a:gd name="T67" fmla="*/ 64 h 326"/>
                    <a:gd name="T68" fmla="*/ 9 w 142"/>
                    <a:gd name="T69" fmla="*/ 63 h 326"/>
                    <a:gd name="T70" fmla="*/ 8 w 142"/>
                    <a:gd name="T71" fmla="*/ 63 h 326"/>
                    <a:gd name="T72" fmla="*/ 8 w 142"/>
                    <a:gd name="T73" fmla="*/ 62 h 326"/>
                    <a:gd name="T74" fmla="*/ 7 w 142"/>
                    <a:gd name="T75" fmla="*/ 61 h 326"/>
                    <a:gd name="T76" fmla="*/ 7 w 142"/>
                    <a:gd name="T77" fmla="*/ 60 h 326"/>
                    <a:gd name="T78" fmla="*/ 6 w 142"/>
                    <a:gd name="T79" fmla="*/ 58 h 326"/>
                    <a:gd name="T80" fmla="*/ 6 w 142"/>
                    <a:gd name="T81" fmla="*/ 57 h 326"/>
                    <a:gd name="T82" fmla="*/ 6 w 142"/>
                    <a:gd name="T83" fmla="*/ 56 h 326"/>
                    <a:gd name="T84" fmla="*/ 6 w 142"/>
                    <a:gd name="T85" fmla="*/ 55 h 326"/>
                    <a:gd name="T86" fmla="*/ 6 w 142"/>
                    <a:gd name="T87" fmla="*/ 54 h 326"/>
                    <a:gd name="T88" fmla="*/ 6 w 142"/>
                    <a:gd name="T89" fmla="*/ 53 h 326"/>
                    <a:gd name="T90" fmla="*/ 6 w 142"/>
                    <a:gd name="T91" fmla="*/ 52 h 326"/>
                    <a:gd name="T92" fmla="*/ 6 w 142"/>
                    <a:gd name="T93" fmla="*/ 51 h 326"/>
                    <a:gd name="T94" fmla="*/ 6 w 142"/>
                    <a:gd name="T95" fmla="*/ 49 h 326"/>
                    <a:gd name="T96" fmla="*/ 6 w 142"/>
                    <a:gd name="T97" fmla="*/ 48 h 326"/>
                    <a:gd name="T98" fmla="*/ 6 w 142"/>
                    <a:gd name="T99" fmla="*/ 27 h 326"/>
                    <a:gd name="T100" fmla="*/ 0 w 142"/>
                    <a:gd name="T101" fmla="*/ 27 h 326"/>
                    <a:gd name="T102" fmla="*/ 0 w 142"/>
                    <a:gd name="T103" fmla="*/ 17 h 326"/>
                    <a:gd name="T104" fmla="*/ 6 w 142"/>
                    <a:gd name="T105" fmla="*/ 17 h 326"/>
                    <a:gd name="T106" fmla="*/ 6 w 142"/>
                    <a:gd name="T107" fmla="*/ 7 h 326"/>
                    <a:gd name="T108" fmla="*/ 18 w 142"/>
                    <a:gd name="T109" fmla="*/ 0 h 326"/>
                    <a:gd name="T110" fmla="*/ 18 w 142"/>
                    <a:gd name="T111" fmla="*/ 17 h 326"/>
                    <a:gd name="T112" fmla="*/ 27 w 142"/>
                    <a:gd name="T113" fmla="*/ 17 h 32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42" h="326">
                      <a:moveTo>
                        <a:pt x="137" y="83"/>
                      </a:moveTo>
                      <a:lnTo>
                        <a:pt x="137" y="131"/>
                      </a:lnTo>
                      <a:lnTo>
                        <a:pt x="91" y="131"/>
                      </a:lnTo>
                      <a:lnTo>
                        <a:pt x="91" y="230"/>
                      </a:lnTo>
                      <a:lnTo>
                        <a:pt x="91" y="243"/>
                      </a:lnTo>
                      <a:lnTo>
                        <a:pt x="92" y="253"/>
                      </a:lnTo>
                      <a:lnTo>
                        <a:pt x="92" y="260"/>
                      </a:lnTo>
                      <a:lnTo>
                        <a:pt x="92" y="264"/>
                      </a:lnTo>
                      <a:lnTo>
                        <a:pt x="94" y="266"/>
                      </a:lnTo>
                      <a:lnTo>
                        <a:pt x="95" y="267"/>
                      </a:lnTo>
                      <a:lnTo>
                        <a:pt x="96" y="270"/>
                      </a:lnTo>
                      <a:lnTo>
                        <a:pt x="98" y="271"/>
                      </a:lnTo>
                      <a:lnTo>
                        <a:pt x="101" y="272"/>
                      </a:lnTo>
                      <a:lnTo>
                        <a:pt x="103" y="273"/>
                      </a:lnTo>
                      <a:lnTo>
                        <a:pt x="107" y="275"/>
                      </a:lnTo>
                      <a:lnTo>
                        <a:pt x="109" y="275"/>
                      </a:lnTo>
                      <a:lnTo>
                        <a:pt x="114" y="275"/>
                      </a:lnTo>
                      <a:lnTo>
                        <a:pt x="121" y="273"/>
                      </a:lnTo>
                      <a:lnTo>
                        <a:pt x="130" y="271"/>
                      </a:lnTo>
                      <a:lnTo>
                        <a:pt x="138" y="270"/>
                      </a:lnTo>
                      <a:lnTo>
                        <a:pt x="142" y="317"/>
                      </a:lnTo>
                      <a:lnTo>
                        <a:pt x="136" y="318"/>
                      </a:lnTo>
                      <a:lnTo>
                        <a:pt x="130" y="321"/>
                      </a:lnTo>
                      <a:lnTo>
                        <a:pt x="124" y="322"/>
                      </a:lnTo>
                      <a:lnTo>
                        <a:pt x="118" y="323"/>
                      </a:lnTo>
                      <a:lnTo>
                        <a:pt x="112" y="324"/>
                      </a:lnTo>
                      <a:lnTo>
                        <a:pt x="104" y="324"/>
                      </a:lnTo>
                      <a:lnTo>
                        <a:pt x="98" y="326"/>
                      </a:lnTo>
                      <a:lnTo>
                        <a:pt x="91" y="326"/>
                      </a:lnTo>
                      <a:lnTo>
                        <a:pt x="83" y="326"/>
                      </a:lnTo>
                      <a:lnTo>
                        <a:pt x="74" y="324"/>
                      </a:lnTo>
                      <a:lnTo>
                        <a:pt x="67" y="322"/>
                      </a:lnTo>
                      <a:lnTo>
                        <a:pt x="60" y="321"/>
                      </a:lnTo>
                      <a:lnTo>
                        <a:pt x="53" y="317"/>
                      </a:lnTo>
                      <a:lnTo>
                        <a:pt x="48" y="313"/>
                      </a:lnTo>
                      <a:lnTo>
                        <a:pt x="43" y="310"/>
                      </a:lnTo>
                      <a:lnTo>
                        <a:pt x="40" y="306"/>
                      </a:lnTo>
                      <a:lnTo>
                        <a:pt x="36" y="301"/>
                      </a:lnTo>
                      <a:lnTo>
                        <a:pt x="33" y="295"/>
                      </a:lnTo>
                      <a:lnTo>
                        <a:pt x="31" y="288"/>
                      </a:lnTo>
                      <a:lnTo>
                        <a:pt x="30" y="281"/>
                      </a:lnTo>
                      <a:lnTo>
                        <a:pt x="30" y="277"/>
                      </a:lnTo>
                      <a:lnTo>
                        <a:pt x="30" y="273"/>
                      </a:lnTo>
                      <a:lnTo>
                        <a:pt x="30" y="269"/>
                      </a:lnTo>
                      <a:lnTo>
                        <a:pt x="30" y="264"/>
                      </a:lnTo>
                      <a:lnTo>
                        <a:pt x="29" y="258"/>
                      </a:lnTo>
                      <a:lnTo>
                        <a:pt x="29" y="252"/>
                      </a:lnTo>
                      <a:lnTo>
                        <a:pt x="29" y="244"/>
                      </a:lnTo>
                      <a:lnTo>
                        <a:pt x="29" y="236"/>
                      </a:lnTo>
                      <a:lnTo>
                        <a:pt x="29" y="131"/>
                      </a:lnTo>
                      <a:lnTo>
                        <a:pt x="0" y="131"/>
                      </a:lnTo>
                      <a:lnTo>
                        <a:pt x="0" y="83"/>
                      </a:lnTo>
                      <a:lnTo>
                        <a:pt x="29" y="83"/>
                      </a:lnTo>
                      <a:lnTo>
                        <a:pt x="29" y="37"/>
                      </a:lnTo>
                      <a:lnTo>
                        <a:pt x="91" y="0"/>
                      </a:lnTo>
                      <a:lnTo>
                        <a:pt x="91" y="83"/>
                      </a:lnTo>
                      <a:lnTo>
                        <a:pt x="137" y="8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0" name="Freeform 107"/>
                <p:cNvSpPr>
                  <a:spLocks noChangeAspect="1" noEditPoints="1"/>
                </p:cNvSpPr>
                <p:nvPr/>
              </p:nvSpPr>
              <p:spPr bwMode="auto">
                <a:xfrm>
                  <a:off x="1426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1" name="Freeform 108"/>
                <p:cNvSpPr>
                  <a:spLocks noChangeAspect="1"/>
                </p:cNvSpPr>
                <p:nvPr/>
              </p:nvSpPr>
              <p:spPr bwMode="auto">
                <a:xfrm>
                  <a:off x="1446" y="2304"/>
                  <a:ext cx="48" cy="48"/>
                </a:xfrm>
                <a:custGeom>
                  <a:avLst/>
                  <a:gdLst>
                    <a:gd name="T0" fmla="*/ 19 w 240"/>
                    <a:gd name="T1" fmla="*/ 48 h 238"/>
                    <a:gd name="T2" fmla="*/ 0 w 240"/>
                    <a:gd name="T3" fmla="*/ 0 h 238"/>
                    <a:gd name="T4" fmla="*/ 13 w 240"/>
                    <a:gd name="T5" fmla="*/ 0 h 238"/>
                    <a:gd name="T6" fmla="*/ 22 w 240"/>
                    <a:gd name="T7" fmla="*/ 25 h 238"/>
                    <a:gd name="T8" fmla="*/ 24 w 240"/>
                    <a:gd name="T9" fmla="*/ 33 h 238"/>
                    <a:gd name="T10" fmla="*/ 25 w 240"/>
                    <a:gd name="T11" fmla="*/ 31 h 238"/>
                    <a:gd name="T12" fmla="*/ 25 w 240"/>
                    <a:gd name="T13" fmla="*/ 30 h 238"/>
                    <a:gd name="T14" fmla="*/ 25 w 240"/>
                    <a:gd name="T15" fmla="*/ 29 h 238"/>
                    <a:gd name="T16" fmla="*/ 25 w 240"/>
                    <a:gd name="T17" fmla="*/ 29 h 238"/>
                    <a:gd name="T18" fmla="*/ 26 w 240"/>
                    <a:gd name="T19" fmla="*/ 28 h 238"/>
                    <a:gd name="T20" fmla="*/ 26 w 240"/>
                    <a:gd name="T21" fmla="*/ 27 h 238"/>
                    <a:gd name="T22" fmla="*/ 26 w 240"/>
                    <a:gd name="T23" fmla="*/ 26 h 238"/>
                    <a:gd name="T24" fmla="*/ 27 w 240"/>
                    <a:gd name="T25" fmla="*/ 25 h 238"/>
                    <a:gd name="T26" fmla="*/ 35 w 240"/>
                    <a:gd name="T27" fmla="*/ 0 h 238"/>
                    <a:gd name="T28" fmla="*/ 48 w 240"/>
                    <a:gd name="T29" fmla="*/ 0 h 238"/>
                    <a:gd name="T30" fmla="*/ 30 w 240"/>
                    <a:gd name="T31" fmla="*/ 48 h 238"/>
                    <a:gd name="T32" fmla="*/ 19 w 240"/>
                    <a:gd name="T33" fmla="*/ 48 h 23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40" h="238">
                      <a:moveTo>
                        <a:pt x="93" y="238"/>
                      </a:moveTo>
                      <a:lnTo>
                        <a:pt x="0" y="0"/>
                      </a:lnTo>
                      <a:lnTo>
                        <a:pt x="65" y="0"/>
                      </a:lnTo>
                      <a:lnTo>
                        <a:pt x="109" y="122"/>
                      </a:lnTo>
                      <a:lnTo>
                        <a:pt x="122" y="163"/>
                      </a:lnTo>
                      <a:lnTo>
                        <a:pt x="124" y="155"/>
                      </a:lnTo>
                      <a:lnTo>
                        <a:pt x="126" y="149"/>
                      </a:lnTo>
                      <a:lnTo>
                        <a:pt x="127" y="144"/>
                      </a:lnTo>
                      <a:lnTo>
                        <a:pt x="127" y="142"/>
                      </a:lnTo>
                      <a:lnTo>
                        <a:pt x="128" y="137"/>
                      </a:lnTo>
                      <a:lnTo>
                        <a:pt x="131" y="132"/>
                      </a:lnTo>
                      <a:lnTo>
                        <a:pt x="132" y="127"/>
                      </a:lnTo>
                      <a:lnTo>
                        <a:pt x="133" y="122"/>
                      </a:lnTo>
                      <a:lnTo>
                        <a:pt x="175" y="0"/>
                      </a:lnTo>
                      <a:lnTo>
                        <a:pt x="240" y="0"/>
                      </a:lnTo>
                      <a:lnTo>
                        <a:pt x="148" y="238"/>
                      </a:lnTo>
                      <a:lnTo>
                        <a:pt x="93" y="2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2" name="Freeform 109"/>
                <p:cNvSpPr>
                  <a:spLocks noChangeAspect="1" noEditPoints="1"/>
                </p:cNvSpPr>
                <p:nvPr/>
              </p:nvSpPr>
              <p:spPr bwMode="auto">
                <a:xfrm>
                  <a:off x="1498" y="2303"/>
                  <a:ext cx="45" cy="50"/>
                </a:xfrm>
                <a:custGeom>
                  <a:avLst/>
                  <a:gdLst>
                    <a:gd name="T0" fmla="*/ 44 w 221"/>
                    <a:gd name="T1" fmla="*/ 35 h 248"/>
                    <a:gd name="T2" fmla="*/ 43 w 221"/>
                    <a:gd name="T3" fmla="*/ 38 h 248"/>
                    <a:gd name="T4" fmla="*/ 41 w 221"/>
                    <a:gd name="T5" fmla="*/ 41 h 248"/>
                    <a:gd name="T6" fmla="*/ 39 w 221"/>
                    <a:gd name="T7" fmla="*/ 44 h 248"/>
                    <a:gd name="T8" fmla="*/ 36 w 221"/>
                    <a:gd name="T9" fmla="*/ 46 h 248"/>
                    <a:gd name="T10" fmla="*/ 34 w 221"/>
                    <a:gd name="T11" fmla="*/ 48 h 248"/>
                    <a:gd name="T12" fmla="*/ 31 w 221"/>
                    <a:gd name="T13" fmla="*/ 49 h 248"/>
                    <a:gd name="T14" fmla="*/ 27 w 221"/>
                    <a:gd name="T15" fmla="*/ 50 h 248"/>
                    <a:gd name="T16" fmla="*/ 23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10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7 w 221"/>
                    <a:gd name="T51" fmla="*/ 1 h 248"/>
                    <a:gd name="T52" fmla="*/ 32 w 221"/>
                    <a:gd name="T53" fmla="*/ 2 h 248"/>
                    <a:gd name="T54" fmla="*/ 36 w 221"/>
                    <a:gd name="T55" fmla="*/ 4 h 248"/>
                    <a:gd name="T56" fmla="*/ 39 w 221"/>
                    <a:gd name="T57" fmla="*/ 7 h 248"/>
                    <a:gd name="T58" fmla="*/ 42 w 221"/>
                    <a:gd name="T59" fmla="*/ 11 h 248"/>
                    <a:gd name="T60" fmla="*/ 44 w 221"/>
                    <a:gd name="T61" fmla="*/ 16 h 248"/>
                    <a:gd name="T62" fmla="*/ 45 w 221"/>
                    <a:gd name="T63" fmla="*/ 22 h 248"/>
                    <a:gd name="T64" fmla="*/ 45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20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7 w 221"/>
                    <a:gd name="T85" fmla="*/ 39 h 248"/>
                    <a:gd name="T86" fmla="*/ 29 w 221"/>
                    <a:gd name="T87" fmla="*/ 38 h 248"/>
                    <a:gd name="T88" fmla="*/ 31 w 221"/>
                    <a:gd name="T89" fmla="*/ 35 h 248"/>
                    <a:gd name="T90" fmla="*/ 32 w 221"/>
                    <a:gd name="T91" fmla="*/ 21 h 248"/>
                    <a:gd name="T92" fmla="*/ 32 w 221"/>
                    <a:gd name="T93" fmla="*/ 18 h 248"/>
                    <a:gd name="T94" fmla="*/ 32 w 221"/>
                    <a:gd name="T95" fmla="*/ 16 h 248"/>
                    <a:gd name="T96" fmla="*/ 31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3 w 221"/>
                    <a:gd name="T103" fmla="*/ 10 h 248"/>
                    <a:gd name="T104" fmla="*/ 19 w 221"/>
                    <a:gd name="T105" fmla="*/ 10 h 248"/>
                    <a:gd name="T106" fmla="*/ 16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7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3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4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2" y="141"/>
                      </a:lnTo>
                      <a:lnTo>
                        <a:pt x="62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8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0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7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8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2" y="96"/>
                      </a:lnTo>
                      <a:lnTo>
                        <a:pt x="62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3" name="Freeform 110"/>
                <p:cNvSpPr>
                  <a:spLocks noChangeAspect="1" noEditPoints="1"/>
                </p:cNvSpPr>
                <p:nvPr/>
              </p:nvSpPr>
              <p:spPr bwMode="auto">
                <a:xfrm>
                  <a:off x="1577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4" name="Freeform 111"/>
                <p:cNvSpPr>
                  <a:spLocks noChangeAspect="1" noEditPoints="1"/>
                </p:cNvSpPr>
                <p:nvPr/>
              </p:nvSpPr>
              <p:spPr bwMode="auto">
                <a:xfrm>
                  <a:off x="1599" y="2303"/>
                  <a:ext cx="49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8 w 243"/>
                    <a:gd name="T13" fmla="*/ 1 h 248"/>
                    <a:gd name="T14" fmla="*/ 23 w 243"/>
                    <a:gd name="T15" fmla="*/ 0 h 248"/>
                    <a:gd name="T16" fmla="*/ 30 w 243"/>
                    <a:gd name="T17" fmla="*/ 1 h 248"/>
                    <a:gd name="T18" fmla="*/ 36 w 243"/>
                    <a:gd name="T19" fmla="*/ 3 h 248"/>
                    <a:gd name="T20" fmla="*/ 42 w 243"/>
                    <a:gd name="T21" fmla="*/ 7 h 248"/>
                    <a:gd name="T22" fmla="*/ 46 w 243"/>
                    <a:gd name="T23" fmla="*/ 13 h 248"/>
                    <a:gd name="T24" fmla="*/ 48 w 243"/>
                    <a:gd name="T25" fmla="*/ 20 h 248"/>
                    <a:gd name="T26" fmla="*/ 49 w 243"/>
                    <a:gd name="T27" fmla="*/ 28 h 248"/>
                    <a:gd name="T28" fmla="*/ 47 w 243"/>
                    <a:gd name="T29" fmla="*/ 35 h 248"/>
                    <a:gd name="T30" fmla="*/ 44 w 243"/>
                    <a:gd name="T31" fmla="*/ 41 h 248"/>
                    <a:gd name="T32" fmla="*/ 38 w 243"/>
                    <a:gd name="T33" fmla="*/ 46 h 248"/>
                    <a:gd name="T34" fmla="*/ 32 w 243"/>
                    <a:gd name="T35" fmla="*/ 49 h 248"/>
                    <a:gd name="T36" fmla="*/ 24 w 243"/>
                    <a:gd name="T37" fmla="*/ 50 h 248"/>
                    <a:gd name="T38" fmla="*/ 20 w 243"/>
                    <a:gd name="T39" fmla="*/ 49 h 248"/>
                    <a:gd name="T40" fmla="*/ 15 w 243"/>
                    <a:gd name="T41" fmla="*/ 48 h 248"/>
                    <a:gd name="T42" fmla="*/ 11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0 w 243"/>
                    <a:gd name="T51" fmla="*/ 30 h 248"/>
                    <a:gd name="T52" fmla="*/ 0 w 243"/>
                    <a:gd name="T53" fmla="*/ 24 h 248"/>
                    <a:gd name="T54" fmla="*/ 13 w 243"/>
                    <a:gd name="T55" fmla="*/ 27 h 248"/>
                    <a:gd name="T56" fmla="*/ 14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1 w 243"/>
                    <a:gd name="T63" fmla="*/ 40 h 248"/>
                    <a:gd name="T64" fmla="*/ 24 w 243"/>
                    <a:gd name="T65" fmla="*/ 40 h 248"/>
                    <a:gd name="T66" fmla="*/ 28 w 243"/>
                    <a:gd name="T67" fmla="*/ 40 h 248"/>
                    <a:gd name="T68" fmla="*/ 31 w 243"/>
                    <a:gd name="T69" fmla="*/ 38 h 248"/>
                    <a:gd name="T70" fmla="*/ 33 w 243"/>
                    <a:gd name="T71" fmla="*/ 35 h 248"/>
                    <a:gd name="T72" fmla="*/ 35 w 243"/>
                    <a:gd name="T73" fmla="*/ 32 h 248"/>
                    <a:gd name="T74" fmla="*/ 36 w 243"/>
                    <a:gd name="T75" fmla="*/ 27 h 248"/>
                    <a:gd name="T76" fmla="*/ 36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30 w 243"/>
                    <a:gd name="T83" fmla="*/ 11 h 248"/>
                    <a:gd name="T84" fmla="*/ 27 w 243"/>
                    <a:gd name="T85" fmla="*/ 10 h 248"/>
                    <a:gd name="T86" fmla="*/ 23 w 243"/>
                    <a:gd name="T87" fmla="*/ 10 h 248"/>
                    <a:gd name="T88" fmla="*/ 20 w 243"/>
                    <a:gd name="T89" fmla="*/ 11 h 248"/>
                    <a:gd name="T90" fmla="*/ 17 w 243"/>
                    <a:gd name="T91" fmla="*/ 13 h 248"/>
                    <a:gd name="T92" fmla="*/ 15 w 243"/>
                    <a:gd name="T93" fmla="*/ 16 h 248"/>
                    <a:gd name="T94" fmla="*/ 13 w 243"/>
                    <a:gd name="T95" fmla="*/ 20 h 248"/>
                    <a:gd name="T96" fmla="*/ 13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2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8" y="75"/>
                      </a:lnTo>
                      <a:lnTo>
                        <a:pt x="11" y="68"/>
                      </a:lnTo>
                      <a:lnTo>
                        <a:pt x="14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2" y="34"/>
                      </a:lnTo>
                      <a:lnTo>
                        <a:pt x="38" y="29"/>
                      </a:lnTo>
                      <a:lnTo>
                        <a:pt x="44" y="24"/>
                      </a:lnTo>
                      <a:lnTo>
                        <a:pt x="50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0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3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69" y="9"/>
                      </a:lnTo>
                      <a:lnTo>
                        <a:pt x="180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6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4" y="75"/>
                      </a:lnTo>
                      <a:lnTo>
                        <a:pt x="238" y="86"/>
                      </a:lnTo>
                      <a:lnTo>
                        <a:pt x="240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0" y="149"/>
                      </a:lnTo>
                      <a:lnTo>
                        <a:pt x="238" y="161"/>
                      </a:lnTo>
                      <a:lnTo>
                        <a:pt x="234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6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8" y="239"/>
                      </a:lnTo>
                      <a:lnTo>
                        <a:pt x="157" y="243"/>
                      </a:lnTo>
                      <a:lnTo>
                        <a:pt x="145" y="245"/>
                      </a:lnTo>
                      <a:lnTo>
                        <a:pt x="133" y="248"/>
                      </a:lnTo>
                      <a:lnTo>
                        <a:pt x="121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7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4" y="239"/>
                      </a:lnTo>
                      <a:lnTo>
                        <a:pt x="67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2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2" y="124"/>
                      </a:moveTo>
                      <a:lnTo>
                        <a:pt x="62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7" y="157"/>
                      </a:lnTo>
                      <a:lnTo>
                        <a:pt x="68" y="163"/>
                      </a:lnTo>
                      <a:lnTo>
                        <a:pt x="72" y="169"/>
                      </a:lnTo>
                      <a:lnTo>
                        <a:pt x="74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6" y="188"/>
                      </a:lnTo>
                      <a:lnTo>
                        <a:pt x="91" y="191"/>
                      </a:lnTo>
                      <a:lnTo>
                        <a:pt x="97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6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8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8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6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7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79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7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2" y="115"/>
                      </a:lnTo>
                      <a:lnTo>
                        <a:pt x="62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5" name="Freeform 112"/>
                <p:cNvSpPr>
                  <a:spLocks noChangeAspect="1"/>
                </p:cNvSpPr>
                <p:nvPr/>
              </p:nvSpPr>
              <p:spPr bwMode="auto">
                <a:xfrm>
                  <a:off x="1657" y="2303"/>
                  <a:ext cx="43" cy="49"/>
                </a:xfrm>
                <a:custGeom>
                  <a:avLst/>
                  <a:gdLst>
                    <a:gd name="T0" fmla="*/ 30 w 214"/>
                    <a:gd name="T1" fmla="*/ 49 h 243"/>
                    <a:gd name="T2" fmla="*/ 30 w 214"/>
                    <a:gd name="T3" fmla="*/ 23 h 243"/>
                    <a:gd name="T4" fmla="*/ 30 w 214"/>
                    <a:gd name="T5" fmla="*/ 20 h 243"/>
                    <a:gd name="T6" fmla="*/ 30 w 214"/>
                    <a:gd name="T7" fmla="*/ 17 h 243"/>
                    <a:gd name="T8" fmla="*/ 30 w 214"/>
                    <a:gd name="T9" fmla="*/ 16 h 243"/>
                    <a:gd name="T10" fmla="*/ 29 w 214"/>
                    <a:gd name="T11" fmla="*/ 14 h 243"/>
                    <a:gd name="T12" fmla="*/ 28 w 214"/>
                    <a:gd name="T13" fmla="*/ 12 h 243"/>
                    <a:gd name="T14" fmla="*/ 26 w 214"/>
                    <a:gd name="T15" fmla="*/ 10 h 243"/>
                    <a:gd name="T16" fmla="*/ 24 w 214"/>
                    <a:gd name="T17" fmla="*/ 10 h 243"/>
                    <a:gd name="T18" fmla="*/ 21 w 214"/>
                    <a:gd name="T19" fmla="*/ 10 h 243"/>
                    <a:gd name="T20" fmla="*/ 18 w 214"/>
                    <a:gd name="T21" fmla="*/ 11 h 243"/>
                    <a:gd name="T22" fmla="*/ 16 w 214"/>
                    <a:gd name="T23" fmla="*/ 13 h 243"/>
                    <a:gd name="T24" fmla="*/ 14 w 214"/>
                    <a:gd name="T25" fmla="*/ 15 h 243"/>
                    <a:gd name="T26" fmla="*/ 13 w 214"/>
                    <a:gd name="T27" fmla="*/ 17 h 243"/>
                    <a:gd name="T28" fmla="*/ 13 w 214"/>
                    <a:gd name="T29" fmla="*/ 19 h 243"/>
                    <a:gd name="T30" fmla="*/ 13 w 214"/>
                    <a:gd name="T31" fmla="*/ 22 h 243"/>
                    <a:gd name="T32" fmla="*/ 12 w 214"/>
                    <a:gd name="T33" fmla="*/ 25 h 243"/>
                    <a:gd name="T34" fmla="*/ 12 w 214"/>
                    <a:gd name="T35" fmla="*/ 49 h 243"/>
                    <a:gd name="T36" fmla="*/ 0 w 214"/>
                    <a:gd name="T37" fmla="*/ 1 h 243"/>
                    <a:gd name="T38" fmla="*/ 12 w 214"/>
                    <a:gd name="T39" fmla="*/ 8 h 243"/>
                    <a:gd name="T40" fmla="*/ 15 w 214"/>
                    <a:gd name="T41" fmla="*/ 5 h 243"/>
                    <a:gd name="T42" fmla="*/ 18 w 214"/>
                    <a:gd name="T43" fmla="*/ 2 h 243"/>
                    <a:gd name="T44" fmla="*/ 23 w 214"/>
                    <a:gd name="T45" fmla="*/ 1 h 243"/>
                    <a:gd name="T46" fmla="*/ 27 w 214"/>
                    <a:gd name="T47" fmla="*/ 0 h 243"/>
                    <a:gd name="T48" fmla="*/ 29 w 214"/>
                    <a:gd name="T49" fmla="*/ 0 h 243"/>
                    <a:gd name="T50" fmla="*/ 31 w 214"/>
                    <a:gd name="T51" fmla="*/ 0 h 243"/>
                    <a:gd name="T52" fmla="*/ 33 w 214"/>
                    <a:gd name="T53" fmla="*/ 1 h 243"/>
                    <a:gd name="T54" fmla="*/ 35 w 214"/>
                    <a:gd name="T55" fmla="*/ 1 h 243"/>
                    <a:gd name="T56" fmla="*/ 37 w 214"/>
                    <a:gd name="T57" fmla="*/ 3 h 243"/>
                    <a:gd name="T58" fmla="*/ 40 w 214"/>
                    <a:gd name="T59" fmla="*/ 5 h 243"/>
                    <a:gd name="T60" fmla="*/ 41 w 214"/>
                    <a:gd name="T61" fmla="*/ 8 h 243"/>
                    <a:gd name="T62" fmla="*/ 42 w 214"/>
                    <a:gd name="T63" fmla="*/ 11 h 243"/>
                    <a:gd name="T64" fmla="*/ 42 w 214"/>
                    <a:gd name="T65" fmla="*/ 13 h 243"/>
                    <a:gd name="T66" fmla="*/ 43 w 214"/>
                    <a:gd name="T67" fmla="*/ 15 h 243"/>
                    <a:gd name="T68" fmla="*/ 43 w 214"/>
                    <a:gd name="T69" fmla="*/ 17 h 243"/>
                    <a:gd name="T70" fmla="*/ 43 w 214"/>
                    <a:gd name="T71" fmla="*/ 19 h 24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214" h="243">
                      <a:moveTo>
                        <a:pt x="214" y="243"/>
                      </a:moveTo>
                      <a:lnTo>
                        <a:pt x="151" y="243"/>
                      </a:lnTo>
                      <a:lnTo>
                        <a:pt x="151" y="123"/>
                      </a:lnTo>
                      <a:lnTo>
                        <a:pt x="151" y="113"/>
                      </a:lnTo>
                      <a:lnTo>
                        <a:pt x="151" y="106"/>
                      </a:lnTo>
                      <a:lnTo>
                        <a:pt x="151" y="97"/>
                      </a:lnTo>
                      <a:lnTo>
                        <a:pt x="150" y="91"/>
                      </a:lnTo>
                      <a:lnTo>
                        <a:pt x="150" y="85"/>
                      </a:lnTo>
                      <a:lnTo>
                        <a:pt x="149" y="80"/>
                      </a:lnTo>
                      <a:lnTo>
                        <a:pt x="149" y="77"/>
                      </a:lnTo>
                      <a:lnTo>
                        <a:pt x="148" y="73"/>
                      </a:lnTo>
                      <a:lnTo>
                        <a:pt x="145" y="68"/>
                      </a:lnTo>
                      <a:lnTo>
                        <a:pt x="142" y="63"/>
                      </a:lnTo>
                      <a:lnTo>
                        <a:pt x="138" y="60"/>
                      </a:lnTo>
                      <a:lnTo>
                        <a:pt x="135" y="56"/>
                      </a:lnTo>
                      <a:lnTo>
                        <a:pt x="130" y="52"/>
                      </a:lnTo>
                      <a:lnTo>
                        <a:pt x="124" y="50"/>
                      </a:lnTo>
                      <a:lnTo>
                        <a:pt x="119" y="49"/>
                      </a:lnTo>
                      <a:lnTo>
                        <a:pt x="113" y="49"/>
                      </a:lnTo>
                      <a:lnTo>
                        <a:pt x="104" y="50"/>
                      </a:lnTo>
                      <a:lnTo>
                        <a:pt x="97" y="51"/>
                      </a:lnTo>
                      <a:lnTo>
                        <a:pt x="90" y="53"/>
                      </a:lnTo>
                      <a:lnTo>
                        <a:pt x="84" y="57"/>
                      </a:lnTo>
                      <a:lnTo>
                        <a:pt x="78" y="62"/>
                      </a:lnTo>
                      <a:lnTo>
                        <a:pt x="73" y="68"/>
                      </a:lnTo>
                      <a:lnTo>
                        <a:pt x="70" y="74"/>
                      </a:lnTo>
                      <a:lnTo>
                        <a:pt x="67" y="81"/>
                      </a:lnTo>
                      <a:lnTo>
                        <a:pt x="66" y="85"/>
                      </a:lnTo>
                      <a:lnTo>
                        <a:pt x="66" y="90"/>
                      </a:lnTo>
                      <a:lnTo>
                        <a:pt x="65" y="96"/>
                      </a:lnTo>
                      <a:lnTo>
                        <a:pt x="64" y="102"/>
                      </a:lnTo>
                      <a:lnTo>
                        <a:pt x="64" y="109"/>
                      </a:lnTo>
                      <a:lnTo>
                        <a:pt x="62" y="118"/>
                      </a:lnTo>
                      <a:lnTo>
                        <a:pt x="62" y="126"/>
                      </a:lnTo>
                      <a:lnTo>
                        <a:pt x="62" y="136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40"/>
                      </a:lnTo>
                      <a:lnTo>
                        <a:pt x="65" y="30"/>
                      </a:lnTo>
                      <a:lnTo>
                        <a:pt x="73" y="23"/>
                      </a:lnTo>
                      <a:lnTo>
                        <a:pt x="82" y="16"/>
                      </a:lnTo>
                      <a:lnTo>
                        <a:pt x="91" y="10"/>
                      </a:lnTo>
                      <a:lnTo>
                        <a:pt x="102" y="6"/>
                      </a:lnTo>
                      <a:lnTo>
                        <a:pt x="112" y="3"/>
                      </a:lnTo>
                      <a:lnTo>
                        <a:pt x="122" y="1"/>
                      </a:lnTo>
                      <a:lnTo>
                        <a:pt x="135" y="0"/>
                      </a:lnTo>
                      <a:lnTo>
                        <a:pt x="139" y="0"/>
                      </a:lnTo>
                      <a:lnTo>
                        <a:pt x="144" y="0"/>
                      </a:lnTo>
                      <a:lnTo>
                        <a:pt x="149" y="1"/>
                      </a:lnTo>
                      <a:lnTo>
                        <a:pt x="154" y="1"/>
                      </a:lnTo>
                      <a:lnTo>
                        <a:pt x="159" y="3"/>
                      </a:lnTo>
                      <a:lnTo>
                        <a:pt x="163" y="4"/>
                      </a:lnTo>
                      <a:lnTo>
                        <a:pt x="168" y="6"/>
                      </a:lnTo>
                      <a:lnTo>
                        <a:pt x="172" y="7"/>
                      </a:lnTo>
                      <a:lnTo>
                        <a:pt x="180" y="11"/>
                      </a:lnTo>
                      <a:lnTo>
                        <a:pt x="186" y="16"/>
                      </a:lnTo>
                      <a:lnTo>
                        <a:pt x="192" y="22"/>
                      </a:lnTo>
                      <a:lnTo>
                        <a:pt x="197" y="27"/>
                      </a:lnTo>
                      <a:lnTo>
                        <a:pt x="202" y="33"/>
                      </a:lnTo>
                      <a:lnTo>
                        <a:pt x="205" y="39"/>
                      </a:lnTo>
                      <a:lnTo>
                        <a:pt x="208" y="46"/>
                      </a:lnTo>
                      <a:lnTo>
                        <a:pt x="210" y="53"/>
                      </a:lnTo>
                      <a:lnTo>
                        <a:pt x="211" y="57"/>
                      </a:lnTo>
                      <a:lnTo>
                        <a:pt x="211" y="62"/>
                      </a:lnTo>
                      <a:lnTo>
                        <a:pt x="213" y="67"/>
                      </a:lnTo>
                      <a:lnTo>
                        <a:pt x="213" y="72"/>
                      </a:lnTo>
                      <a:lnTo>
                        <a:pt x="214" y="77"/>
                      </a:lnTo>
                      <a:lnTo>
                        <a:pt x="214" y="83"/>
                      </a:lnTo>
                      <a:lnTo>
                        <a:pt x="214" y="90"/>
                      </a:lnTo>
                      <a:lnTo>
                        <a:pt x="214" y="96"/>
                      </a:lnTo>
                      <a:lnTo>
                        <a:pt x="214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6" name="Freeform 113"/>
                <p:cNvSpPr>
                  <a:spLocks noChangeAspect="1" noEditPoints="1"/>
                </p:cNvSpPr>
                <p:nvPr/>
              </p:nvSpPr>
              <p:spPr bwMode="auto">
                <a:xfrm>
                  <a:off x="1737" y="2286"/>
                  <a:ext cx="46" cy="67"/>
                </a:xfrm>
                <a:custGeom>
                  <a:avLst/>
                  <a:gdLst>
                    <a:gd name="T0" fmla="*/ 0 w 229"/>
                    <a:gd name="T1" fmla="*/ 0 h 333"/>
                    <a:gd name="T2" fmla="*/ 13 w 229"/>
                    <a:gd name="T3" fmla="*/ 24 h 333"/>
                    <a:gd name="T4" fmla="*/ 15 w 229"/>
                    <a:gd name="T5" fmla="*/ 21 h 333"/>
                    <a:gd name="T6" fmla="*/ 19 w 229"/>
                    <a:gd name="T7" fmla="*/ 19 h 333"/>
                    <a:gd name="T8" fmla="*/ 22 w 229"/>
                    <a:gd name="T9" fmla="*/ 18 h 333"/>
                    <a:gd name="T10" fmla="*/ 26 w 229"/>
                    <a:gd name="T11" fmla="*/ 17 h 333"/>
                    <a:gd name="T12" fmla="*/ 30 w 229"/>
                    <a:gd name="T13" fmla="*/ 18 h 333"/>
                    <a:gd name="T14" fmla="*/ 34 w 229"/>
                    <a:gd name="T15" fmla="*/ 19 h 333"/>
                    <a:gd name="T16" fmla="*/ 37 w 229"/>
                    <a:gd name="T17" fmla="*/ 21 h 333"/>
                    <a:gd name="T18" fmla="*/ 40 w 229"/>
                    <a:gd name="T19" fmla="*/ 24 h 333"/>
                    <a:gd name="T20" fmla="*/ 43 w 229"/>
                    <a:gd name="T21" fmla="*/ 27 h 333"/>
                    <a:gd name="T22" fmla="*/ 45 w 229"/>
                    <a:gd name="T23" fmla="*/ 31 h 333"/>
                    <a:gd name="T24" fmla="*/ 46 w 229"/>
                    <a:gd name="T25" fmla="*/ 36 h 333"/>
                    <a:gd name="T26" fmla="*/ 46 w 229"/>
                    <a:gd name="T27" fmla="*/ 41 h 333"/>
                    <a:gd name="T28" fmla="*/ 46 w 229"/>
                    <a:gd name="T29" fmla="*/ 47 h 333"/>
                    <a:gd name="T30" fmla="*/ 45 w 229"/>
                    <a:gd name="T31" fmla="*/ 52 h 333"/>
                    <a:gd name="T32" fmla="*/ 43 w 229"/>
                    <a:gd name="T33" fmla="*/ 57 h 333"/>
                    <a:gd name="T34" fmla="*/ 40 w 229"/>
                    <a:gd name="T35" fmla="*/ 60 h 333"/>
                    <a:gd name="T36" fmla="*/ 37 w 229"/>
                    <a:gd name="T37" fmla="*/ 63 h 333"/>
                    <a:gd name="T38" fmla="*/ 34 w 229"/>
                    <a:gd name="T39" fmla="*/ 65 h 333"/>
                    <a:gd name="T40" fmla="*/ 30 w 229"/>
                    <a:gd name="T41" fmla="*/ 66 h 333"/>
                    <a:gd name="T42" fmla="*/ 26 w 229"/>
                    <a:gd name="T43" fmla="*/ 67 h 333"/>
                    <a:gd name="T44" fmla="*/ 24 w 229"/>
                    <a:gd name="T45" fmla="*/ 67 h 333"/>
                    <a:gd name="T46" fmla="*/ 22 w 229"/>
                    <a:gd name="T47" fmla="*/ 66 h 333"/>
                    <a:gd name="T48" fmla="*/ 20 w 229"/>
                    <a:gd name="T49" fmla="*/ 66 h 333"/>
                    <a:gd name="T50" fmla="*/ 18 w 229"/>
                    <a:gd name="T51" fmla="*/ 65 h 333"/>
                    <a:gd name="T52" fmla="*/ 15 w 229"/>
                    <a:gd name="T53" fmla="*/ 63 h 333"/>
                    <a:gd name="T54" fmla="*/ 12 w 229"/>
                    <a:gd name="T55" fmla="*/ 59 h 333"/>
                    <a:gd name="T56" fmla="*/ 0 w 229"/>
                    <a:gd name="T57" fmla="*/ 66 h 333"/>
                    <a:gd name="T58" fmla="*/ 13 w 229"/>
                    <a:gd name="T59" fmla="*/ 43 h 333"/>
                    <a:gd name="T60" fmla="*/ 13 w 229"/>
                    <a:gd name="T61" fmla="*/ 46 h 333"/>
                    <a:gd name="T62" fmla="*/ 14 w 229"/>
                    <a:gd name="T63" fmla="*/ 49 h 333"/>
                    <a:gd name="T64" fmla="*/ 14 w 229"/>
                    <a:gd name="T65" fmla="*/ 51 h 333"/>
                    <a:gd name="T66" fmla="*/ 15 w 229"/>
                    <a:gd name="T67" fmla="*/ 54 h 333"/>
                    <a:gd name="T68" fmla="*/ 17 w 229"/>
                    <a:gd name="T69" fmla="*/ 55 h 333"/>
                    <a:gd name="T70" fmla="*/ 20 w 229"/>
                    <a:gd name="T71" fmla="*/ 56 h 333"/>
                    <a:gd name="T72" fmla="*/ 22 w 229"/>
                    <a:gd name="T73" fmla="*/ 57 h 333"/>
                    <a:gd name="T74" fmla="*/ 26 w 229"/>
                    <a:gd name="T75" fmla="*/ 57 h 333"/>
                    <a:gd name="T76" fmla="*/ 29 w 229"/>
                    <a:gd name="T77" fmla="*/ 55 h 333"/>
                    <a:gd name="T78" fmla="*/ 31 w 229"/>
                    <a:gd name="T79" fmla="*/ 53 h 333"/>
                    <a:gd name="T80" fmla="*/ 32 w 229"/>
                    <a:gd name="T81" fmla="*/ 50 h 333"/>
                    <a:gd name="T82" fmla="*/ 33 w 229"/>
                    <a:gd name="T83" fmla="*/ 48 h 333"/>
                    <a:gd name="T84" fmla="*/ 33 w 229"/>
                    <a:gd name="T85" fmla="*/ 44 h 333"/>
                    <a:gd name="T86" fmla="*/ 33 w 229"/>
                    <a:gd name="T87" fmla="*/ 41 h 333"/>
                    <a:gd name="T88" fmla="*/ 33 w 229"/>
                    <a:gd name="T89" fmla="*/ 37 h 333"/>
                    <a:gd name="T90" fmla="*/ 32 w 229"/>
                    <a:gd name="T91" fmla="*/ 34 h 333"/>
                    <a:gd name="T92" fmla="*/ 31 w 229"/>
                    <a:gd name="T93" fmla="*/ 32 h 333"/>
                    <a:gd name="T94" fmla="*/ 30 w 229"/>
                    <a:gd name="T95" fmla="*/ 30 h 333"/>
                    <a:gd name="T96" fmla="*/ 28 w 229"/>
                    <a:gd name="T97" fmla="*/ 28 h 333"/>
                    <a:gd name="T98" fmla="*/ 26 w 229"/>
                    <a:gd name="T99" fmla="*/ 27 h 333"/>
                    <a:gd name="T100" fmla="*/ 24 w 229"/>
                    <a:gd name="T101" fmla="*/ 27 h 333"/>
                    <a:gd name="T102" fmla="*/ 22 w 229"/>
                    <a:gd name="T103" fmla="*/ 27 h 333"/>
                    <a:gd name="T104" fmla="*/ 20 w 229"/>
                    <a:gd name="T105" fmla="*/ 27 h 333"/>
                    <a:gd name="T106" fmla="*/ 18 w 229"/>
                    <a:gd name="T107" fmla="*/ 28 h 333"/>
                    <a:gd name="T108" fmla="*/ 16 w 229"/>
                    <a:gd name="T109" fmla="*/ 30 h 333"/>
                    <a:gd name="T110" fmla="*/ 15 w 229"/>
                    <a:gd name="T111" fmla="*/ 31 h 333"/>
                    <a:gd name="T112" fmla="*/ 14 w 229"/>
                    <a:gd name="T113" fmla="*/ 33 h 333"/>
                    <a:gd name="T114" fmla="*/ 13 w 229"/>
                    <a:gd name="T115" fmla="*/ 36 h 333"/>
                    <a:gd name="T116" fmla="*/ 13 w 229"/>
                    <a:gd name="T117" fmla="*/ 40 h 333"/>
                    <a:gd name="T118" fmla="*/ 13 w 229"/>
                    <a:gd name="T119" fmla="*/ 41 h 333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229" h="333">
                      <a:moveTo>
                        <a:pt x="0" y="328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119"/>
                      </a:lnTo>
                      <a:lnTo>
                        <a:pt x="70" y="112"/>
                      </a:lnTo>
                      <a:lnTo>
                        <a:pt x="77" y="105"/>
                      </a:lnTo>
                      <a:lnTo>
                        <a:pt x="86" y="98"/>
                      </a:lnTo>
                      <a:lnTo>
                        <a:pt x="93" y="94"/>
                      </a:lnTo>
                      <a:lnTo>
                        <a:pt x="103" y="90"/>
                      </a:lnTo>
                      <a:lnTo>
                        <a:pt x="111" y="88"/>
                      </a:lnTo>
                      <a:lnTo>
                        <a:pt x="121" y="85"/>
                      </a:lnTo>
                      <a:lnTo>
                        <a:pt x="130" y="85"/>
                      </a:lnTo>
                      <a:lnTo>
                        <a:pt x="140" y="85"/>
                      </a:lnTo>
                      <a:lnTo>
                        <a:pt x="151" y="88"/>
                      </a:lnTo>
                      <a:lnTo>
                        <a:pt x="160" y="90"/>
                      </a:lnTo>
                      <a:lnTo>
                        <a:pt x="169" y="94"/>
                      </a:lnTo>
                      <a:lnTo>
                        <a:pt x="177" y="97"/>
                      </a:lnTo>
                      <a:lnTo>
                        <a:pt x="186" y="103"/>
                      </a:lnTo>
                      <a:lnTo>
                        <a:pt x="193" y="109"/>
                      </a:lnTo>
                      <a:lnTo>
                        <a:pt x="200" y="117"/>
                      </a:lnTo>
                      <a:lnTo>
                        <a:pt x="207" y="125"/>
                      </a:lnTo>
                      <a:lnTo>
                        <a:pt x="213" y="134"/>
                      </a:lnTo>
                      <a:lnTo>
                        <a:pt x="218" y="143"/>
                      </a:lnTo>
                      <a:lnTo>
                        <a:pt x="222" y="154"/>
                      </a:lnTo>
                      <a:lnTo>
                        <a:pt x="225" y="166"/>
                      </a:lnTo>
                      <a:lnTo>
                        <a:pt x="228" y="179"/>
                      </a:lnTo>
                      <a:lnTo>
                        <a:pt x="229" y="192"/>
                      </a:lnTo>
                      <a:lnTo>
                        <a:pt x="229" y="206"/>
                      </a:lnTo>
                      <a:lnTo>
                        <a:pt x="229" y="221"/>
                      </a:lnTo>
                      <a:lnTo>
                        <a:pt x="228" y="234"/>
                      </a:lnTo>
                      <a:lnTo>
                        <a:pt x="225" y="248"/>
                      </a:lnTo>
                      <a:lnTo>
                        <a:pt x="222" y="260"/>
                      </a:lnTo>
                      <a:lnTo>
                        <a:pt x="218" y="271"/>
                      </a:lnTo>
                      <a:lnTo>
                        <a:pt x="213" y="282"/>
                      </a:lnTo>
                      <a:lnTo>
                        <a:pt x="207" y="291"/>
                      </a:lnTo>
                      <a:lnTo>
                        <a:pt x="200" y="300"/>
                      </a:lnTo>
                      <a:lnTo>
                        <a:pt x="193" y="307"/>
                      </a:lnTo>
                      <a:lnTo>
                        <a:pt x="184" y="314"/>
                      </a:lnTo>
                      <a:lnTo>
                        <a:pt x="176" y="319"/>
                      </a:lnTo>
                      <a:lnTo>
                        <a:pt x="168" y="324"/>
                      </a:lnTo>
                      <a:lnTo>
                        <a:pt x="159" y="328"/>
                      </a:lnTo>
                      <a:lnTo>
                        <a:pt x="149" y="330"/>
                      </a:lnTo>
                      <a:lnTo>
                        <a:pt x="140" y="333"/>
                      </a:lnTo>
                      <a:lnTo>
                        <a:pt x="130" y="333"/>
                      </a:lnTo>
                      <a:lnTo>
                        <a:pt x="125" y="333"/>
                      </a:lnTo>
                      <a:lnTo>
                        <a:pt x="121" y="331"/>
                      </a:lnTo>
                      <a:lnTo>
                        <a:pt x="116" y="331"/>
                      </a:lnTo>
                      <a:lnTo>
                        <a:pt x="111" y="330"/>
                      </a:lnTo>
                      <a:lnTo>
                        <a:pt x="106" y="329"/>
                      </a:lnTo>
                      <a:lnTo>
                        <a:pt x="101" y="327"/>
                      </a:lnTo>
                      <a:lnTo>
                        <a:pt x="97" y="325"/>
                      </a:lnTo>
                      <a:lnTo>
                        <a:pt x="92" y="323"/>
                      </a:lnTo>
                      <a:lnTo>
                        <a:pt x="82" y="318"/>
                      </a:lnTo>
                      <a:lnTo>
                        <a:pt x="74" y="311"/>
                      </a:lnTo>
                      <a:lnTo>
                        <a:pt x="65" y="302"/>
                      </a:lnTo>
                      <a:lnTo>
                        <a:pt x="58" y="294"/>
                      </a:lnTo>
                      <a:lnTo>
                        <a:pt x="58" y="328"/>
                      </a:lnTo>
                      <a:lnTo>
                        <a:pt x="0" y="328"/>
                      </a:lnTo>
                      <a:close/>
                      <a:moveTo>
                        <a:pt x="63" y="204"/>
                      </a:moveTo>
                      <a:lnTo>
                        <a:pt x="63" y="212"/>
                      </a:lnTo>
                      <a:lnTo>
                        <a:pt x="64" y="221"/>
                      </a:lnTo>
                      <a:lnTo>
                        <a:pt x="64" y="229"/>
                      </a:lnTo>
                      <a:lnTo>
                        <a:pt x="65" y="237"/>
                      </a:lnTo>
                      <a:lnTo>
                        <a:pt x="68" y="243"/>
                      </a:lnTo>
                      <a:lnTo>
                        <a:pt x="69" y="249"/>
                      </a:lnTo>
                      <a:lnTo>
                        <a:pt x="71" y="255"/>
                      </a:lnTo>
                      <a:lnTo>
                        <a:pt x="74" y="260"/>
                      </a:lnTo>
                      <a:lnTo>
                        <a:pt x="77" y="266"/>
                      </a:lnTo>
                      <a:lnTo>
                        <a:pt x="82" y="271"/>
                      </a:lnTo>
                      <a:lnTo>
                        <a:pt x="87" y="274"/>
                      </a:lnTo>
                      <a:lnTo>
                        <a:pt x="92" y="278"/>
                      </a:lnTo>
                      <a:lnTo>
                        <a:pt x="98" y="280"/>
                      </a:lnTo>
                      <a:lnTo>
                        <a:pt x="104" y="283"/>
                      </a:lnTo>
                      <a:lnTo>
                        <a:pt x="110" y="284"/>
                      </a:lnTo>
                      <a:lnTo>
                        <a:pt x="117" y="284"/>
                      </a:lnTo>
                      <a:lnTo>
                        <a:pt x="127" y="283"/>
                      </a:lnTo>
                      <a:lnTo>
                        <a:pt x="136" y="279"/>
                      </a:lnTo>
                      <a:lnTo>
                        <a:pt x="145" y="274"/>
                      </a:lnTo>
                      <a:lnTo>
                        <a:pt x="152" y="267"/>
                      </a:lnTo>
                      <a:lnTo>
                        <a:pt x="156" y="262"/>
                      </a:lnTo>
                      <a:lnTo>
                        <a:pt x="158" y="256"/>
                      </a:lnTo>
                      <a:lnTo>
                        <a:pt x="160" y="250"/>
                      </a:lnTo>
                      <a:lnTo>
                        <a:pt x="163" y="244"/>
                      </a:lnTo>
                      <a:lnTo>
                        <a:pt x="164" y="237"/>
                      </a:lnTo>
                      <a:lnTo>
                        <a:pt x="165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5" y="192"/>
                      </a:lnTo>
                      <a:lnTo>
                        <a:pt x="164" y="183"/>
                      </a:lnTo>
                      <a:lnTo>
                        <a:pt x="163" y="176"/>
                      </a:lnTo>
                      <a:lnTo>
                        <a:pt x="160" y="169"/>
                      </a:lnTo>
                      <a:lnTo>
                        <a:pt x="158" y="163"/>
                      </a:lnTo>
                      <a:lnTo>
                        <a:pt x="156" y="157"/>
                      </a:lnTo>
                      <a:lnTo>
                        <a:pt x="152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40" y="141"/>
                      </a:lnTo>
                      <a:lnTo>
                        <a:pt x="135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5" y="134"/>
                      </a:lnTo>
                      <a:lnTo>
                        <a:pt x="110" y="134"/>
                      </a:lnTo>
                      <a:lnTo>
                        <a:pt x="104" y="135"/>
                      </a:lnTo>
                      <a:lnTo>
                        <a:pt x="99" y="136"/>
                      </a:lnTo>
                      <a:lnTo>
                        <a:pt x="94" y="138"/>
                      </a:lnTo>
                      <a:lnTo>
                        <a:pt x="89" y="141"/>
                      </a:lnTo>
                      <a:lnTo>
                        <a:pt x="86" y="143"/>
                      </a:lnTo>
                      <a:lnTo>
                        <a:pt x="81" y="147"/>
                      </a:lnTo>
                      <a:lnTo>
                        <a:pt x="77" y="151"/>
                      </a:lnTo>
                      <a:lnTo>
                        <a:pt x="74" y="155"/>
                      </a:lnTo>
                      <a:lnTo>
                        <a:pt x="71" y="160"/>
                      </a:lnTo>
                      <a:lnTo>
                        <a:pt x="69" y="166"/>
                      </a:lnTo>
                      <a:lnTo>
                        <a:pt x="66" y="174"/>
                      </a:lnTo>
                      <a:lnTo>
                        <a:pt x="65" y="181"/>
                      </a:lnTo>
                      <a:lnTo>
                        <a:pt x="64" y="188"/>
                      </a:lnTo>
                      <a:lnTo>
                        <a:pt x="63" y="197"/>
                      </a:lnTo>
                      <a:lnTo>
                        <a:pt x="63" y="205"/>
                      </a:lnTo>
                      <a:lnTo>
                        <a:pt x="63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7" name="Freeform 114"/>
                <p:cNvSpPr>
                  <a:spLocks noChangeAspect="1" noEditPoints="1"/>
                </p:cNvSpPr>
                <p:nvPr/>
              </p:nvSpPr>
              <p:spPr bwMode="auto">
                <a:xfrm>
                  <a:off x="1789" y="2303"/>
                  <a:ext cx="44" cy="50"/>
                </a:xfrm>
                <a:custGeom>
                  <a:avLst/>
                  <a:gdLst>
                    <a:gd name="T0" fmla="*/ 43 w 221"/>
                    <a:gd name="T1" fmla="*/ 35 h 248"/>
                    <a:gd name="T2" fmla="*/ 42 w 221"/>
                    <a:gd name="T3" fmla="*/ 38 h 248"/>
                    <a:gd name="T4" fmla="*/ 40 w 221"/>
                    <a:gd name="T5" fmla="*/ 41 h 248"/>
                    <a:gd name="T6" fmla="*/ 38 w 221"/>
                    <a:gd name="T7" fmla="*/ 44 h 248"/>
                    <a:gd name="T8" fmla="*/ 36 w 221"/>
                    <a:gd name="T9" fmla="*/ 46 h 248"/>
                    <a:gd name="T10" fmla="*/ 33 w 221"/>
                    <a:gd name="T11" fmla="*/ 48 h 248"/>
                    <a:gd name="T12" fmla="*/ 30 w 221"/>
                    <a:gd name="T13" fmla="*/ 49 h 248"/>
                    <a:gd name="T14" fmla="*/ 26 w 221"/>
                    <a:gd name="T15" fmla="*/ 50 h 248"/>
                    <a:gd name="T16" fmla="*/ 22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9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6 w 221"/>
                    <a:gd name="T51" fmla="*/ 1 h 248"/>
                    <a:gd name="T52" fmla="*/ 31 w 221"/>
                    <a:gd name="T53" fmla="*/ 2 h 248"/>
                    <a:gd name="T54" fmla="*/ 35 w 221"/>
                    <a:gd name="T55" fmla="*/ 4 h 248"/>
                    <a:gd name="T56" fmla="*/ 38 w 221"/>
                    <a:gd name="T57" fmla="*/ 7 h 248"/>
                    <a:gd name="T58" fmla="*/ 41 w 221"/>
                    <a:gd name="T59" fmla="*/ 11 h 248"/>
                    <a:gd name="T60" fmla="*/ 43 w 221"/>
                    <a:gd name="T61" fmla="*/ 16 h 248"/>
                    <a:gd name="T62" fmla="*/ 44 w 221"/>
                    <a:gd name="T63" fmla="*/ 22 h 248"/>
                    <a:gd name="T64" fmla="*/ 44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19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6 w 221"/>
                    <a:gd name="T85" fmla="*/ 39 h 248"/>
                    <a:gd name="T86" fmla="*/ 28 w 221"/>
                    <a:gd name="T87" fmla="*/ 38 h 248"/>
                    <a:gd name="T88" fmla="*/ 30 w 221"/>
                    <a:gd name="T89" fmla="*/ 35 h 248"/>
                    <a:gd name="T90" fmla="*/ 32 w 221"/>
                    <a:gd name="T91" fmla="*/ 21 h 248"/>
                    <a:gd name="T92" fmla="*/ 31 w 221"/>
                    <a:gd name="T93" fmla="*/ 18 h 248"/>
                    <a:gd name="T94" fmla="*/ 31 w 221"/>
                    <a:gd name="T95" fmla="*/ 16 h 248"/>
                    <a:gd name="T96" fmla="*/ 30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2 w 221"/>
                    <a:gd name="T103" fmla="*/ 10 h 248"/>
                    <a:gd name="T104" fmla="*/ 19 w 221"/>
                    <a:gd name="T105" fmla="*/ 10 h 248"/>
                    <a:gd name="T106" fmla="*/ 15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8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4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5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3" y="141"/>
                      </a:lnTo>
                      <a:lnTo>
                        <a:pt x="63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9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1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8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9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3" y="96"/>
                      </a:lnTo>
                      <a:lnTo>
                        <a:pt x="63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8" name="Freeform 115"/>
                <p:cNvSpPr>
                  <a:spLocks noChangeAspect="1" noEditPoints="1"/>
                </p:cNvSpPr>
                <p:nvPr/>
              </p:nvSpPr>
              <p:spPr bwMode="auto">
                <a:xfrm>
                  <a:off x="1839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2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8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20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7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8" y="10"/>
                      </a:lnTo>
                      <a:lnTo>
                        <a:pt x="177" y="16"/>
                      </a:lnTo>
                      <a:lnTo>
                        <a:pt x="186" y="22"/>
                      </a:lnTo>
                      <a:lnTo>
                        <a:pt x="192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6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3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1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6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2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2" y="169"/>
                      </a:lnTo>
                      <a:lnTo>
                        <a:pt x="2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8" y="146"/>
                      </a:lnTo>
                      <a:lnTo>
                        <a:pt x="9" y="142"/>
                      </a:lnTo>
                      <a:lnTo>
                        <a:pt x="14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3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3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9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3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9" name="Freeform 116"/>
                <p:cNvSpPr>
                  <a:spLocks noChangeAspect="1"/>
                </p:cNvSpPr>
                <p:nvPr/>
              </p:nvSpPr>
              <p:spPr bwMode="auto">
                <a:xfrm>
                  <a:off x="1892" y="2303"/>
                  <a:ext cx="68" cy="49"/>
                </a:xfrm>
                <a:custGeom>
                  <a:avLst/>
                  <a:gdLst>
                    <a:gd name="T0" fmla="*/ 12 w 341"/>
                    <a:gd name="T1" fmla="*/ 1 h 243"/>
                    <a:gd name="T2" fmla="*/ 13 w 341"/>
                    <a:gd name="T3" fmla="*/ 6 h 243"/>
                    <a:gd name="T4" fmla="*/ 16 w 341"/>
                    <a:gd name="T5" fmla="*/ 3 h 243"/>
                    <a:gd name="T6" fmla="*/ 20 w 341"/>
                    <a:gd name="T7" fmla="*/ 1 h 243"/>
                    <a:gd name="T8" fmla="*/ 24 w 341"/>
                    <a:gd name="T9" fmla="*/ 0 h 243"/>
                    <a:gd name="T10" fmla="*/ 27 w 341"/>
                    <a:gd name="T11" fmla="*/ 0 h 243"/>
                    <a:gd name="T12" fmla="*/ 29 w 341"/>
                    <a:gd name="T13" fmla="*/ 0 h 243"/>
                    <a:gd name="T14" fmla="*/ 31 w 341"/>
                    <a:gd name="T15" fmla="*/ 1 h 243"/>
                    <a:gd name="T16" fmla="*/ 33 w 341"/>
                    <a:gd name="T17" fmla="*/ 1 h 243"/>
                    <a:gd name="T18" fmla="*/ 35 w 341"/>
                    <a:gd name="T19" fmla="*/ 3 h 243"/>
                    <a:gd name="T20" fmla="*/ 38 w 341"/>
                    <a:gd name="T21" fmla="*/ 6 h 243"/>
                    <a:gd name="T22" fmla="*/ 40 w 341"/>
                    <a:gd name="T23" fmla="*/ 6 h 243"/>
                    <a:gd name="T24" fmla="*/ 44 w 341"/>
                    <a:gd name="T25" fmla="*/ 3 h 243"/>
                    <a:gd name="T26" fmla="*/ 46 w 341"/>
                    <a:gd name="T27" fmla="*/ 1 h 243"/>
                    <a:gd name="T28" fmla="*/ 48 w 341"/>
                    <a:gd name="T29" fmla="*/ 1 h 243"/>
                    <a:gd name="T30" fmla="*/ 50 w 341"/>
                    <a:gd name="T31" fmla="*/ 0 h 243"/>
                    <a:gd name="T32" fmla="*/ 52 w 341"/>
                    <a:gd name="T33" fmla="*/ 0 h 243"/>
                    <a:gd name="T34" fmla="*/ 54 w 341"/>
                    <a:gd name="T35" fmla="*/ 0 h 243"/>
                    <a:gd name="T36" fmla="*/ 56 w 341"/>
                    <a:gd name="T37" fmla="*/ 0 h 243"/>
                    <a:gd name="T38" fmla="*/ 58 w 341"/>
                    <a:gd name="T39" fmla="*/ 1 h 243"/>
                    <a:gd name="T40" fmla="*/ 60 w 341"/>
                    <a:gd name="T41" fmla="*/ 2 h 243"/>
                    <a:gd name="T42" fmla="*/ 63 w 341"/>
                    <a:gd name="T43" fmla="*/ 3 h 243"/>
                    <a:gd name="T44" fmla="*/ 66 w 341"/>
                    <a:gd name="T45" fmla="*/ 7 h 243"/>
                    <a:gd name="T46" fmla="*/ 67 w 341"/>
                    <a:gd name="T47" fmla="*/ 9 h 243"/>
                    <a:gd name="T48" fmla="*/ 68 w 341"/>
                    <a:gd name="T49" fmla="*/ 11 h 243"/>
                    <a:gd name="T50" fmla="*/ 68 w 341"/>
                    <a:gd name="T51" fmla="*/ 14 h 243"/>
                    <a:gd name="T52" fmla="*/ 68 w 341"/>
                    <a:gd name="T53" fmla="*/ 17 h 243"/>
                    <a:gd name="T54" fmla="*/ 68 w 341"/>
                    <a:gd name="T55" fmla="*/ 49 h 243"/>
                    <a:gd name="T56" fmla="*/ 56 w 341"/>
                    <a:gd name="T57" fmla="*/ 22 h 243"/>
                    <a:gd name="T58" fmla="*/ 56 w 341"/>
                    <a:gd name="T59" fmla="*/ 19 h 243"/>
                    <a:gd name="T60" fmla="*/ 55 w 341"/>
                    <a:gd name="T61" fmla="*/ 16 h 243"/>
                    <a:gd name="T62" fmla="*/ 55 w 341"/>
                    <a:gd name="T63" fmla="*/ 14 h 243"/>
                    <a:gd name="T64" fmla="*/ 54 w 341"/>
                    <a:gd name="T65" fmla="*/ 13 h 243"/>
                    <a:gd name="T66" fmla="*/ 52 w 341"/>
                    <a:gd name="T67" fmla="*/ 10 h 243"/>
                    <a:gd name="T68" fmla="*/ 49 w 341"/>
                    <a:gd name="T69" fmla="*/ 10 h 243"/>
                    <a:gd name="T70" fmla="*/ 47 w 341"/>
                    <a:gd name="T71" fmla="*/ 10 h 243"/>
                    <a:gd name="T72" fmla="*/ 44 w 341"/>
                    <a:gd name="T73" fmla="*/ 11 h 243"/>
                    <a:gd name="T74" fmla="*/ 42 w 341"/>
                    <a:gd name="T75" fmla="*/ 14 h 243"/>
                    <a:gd name="T76" fmla="*/ 41 w 341"/>
                    <a:gd name="T77" fmla="*/ 16 h 243"/>
                    <a:gd name="T78" fmla="*/ 41 w 341"/>
                    <a:gd name="T79" fmla="*/ 18 h 243"/>
                    <a:gd name="T80" fmla="*/ 40 w 341"/>
                    <a:gd name="T81" fmla="*/ 20 h 243"/>
                    <a:gd name="T82" fmla="*/ 40 w 341"/>
                    <a:gd name="T83" fmla="*/ 23 h 243"/>
                    <a:gd name="T84" fmla="*/ 40 w 341"/>
                    <a:gd name="T85" fmla="*/ 26 h 243"/>
                    <a:gd name="T86" fmla="*/ 28 w 341"/>
                    <a:gd name="T87" fmla="*/ 49 h 243"/>
                    <a:gd name="T88" fmla="*/ 28 w 341"/>
                    <a:gd name="T89" fmla="*/ 21 h 243"/>
                    <a:gd name="T90" fmla="*/ 28 w 341"/>
                    <a:gd name="T91" fmla="*/ 18 h 243"/>
                    <a:gd name="T92" fmla="*/ 28 w 341"/>
                    <a:gd name="T93" fmla="*/ 16 h 243"/>
                    <a:gd name="T94" fmla="*/ 27 w 341"/>
                    <a:gd name="T95" fmla="*/ 15 h 243"/>
                    <a:gd name="T96" fmla="*/ 27 w 341"/>
                    <a:gd name="T97" fmla="*/ 13 h 243"/>
                    <a:gd name="T98" fmla="*/ 26 w 341"/>
                    <a:gd name="T99" fmla="*/ 11 h 243"/>
                    <a:gd name="T100" fmla="*/ 24 w 341"/>
                    <a:gd name="T101" fmla="*/ 10 h 243"/>
                    <a:gd name="T102" fmla="*/ 22 w 341"/>
                    <a:gd name="T103" fmla="*/ 10 h 243"/>
                    <a:gd name="T104" fmla="*/ 20 w 341"/>
                    <a:gd name="T105" fmla="*/ 10 h 243"/>
                    <a:gd name="T106" fmla="*/ 18 w 341"/>
                    <a:gd name="T107" fmla="*/ 10 h 243"/>
                    <a:gd name="T108" fmla="*/ 16 w 341"/>
                    <a:gd name="T109" fmla="*/ 12 h 243"/>
                    <a:gd name="T110" fmla="*/ 14 w 341"/>
                    <a:gd name="T111" fmla="*/ 15 h 243"/>
                    <a:gd name="T112" fmla="*/ 13 w 341"/>
                    <a:gd name="T113" fmla="*/ 17 h 243"/>
                    <a:gd name="T114" fmla="*/ 13 w 341"/>
                    <a:gd name="T115" fmla="*/ 19 h 243"/>
                    <a:gd name="T116" fmla="*/ 13 w 341"/>
                    <a:gd name="T117" fmla="*/ 21 h 243"/>
                    <a:gd name="T118" fmla="*/ 12 w 341"/>
                    <a:gd name="T119" fmla="*/ 24 h 243"/>
                    <a:gd name="T120" fmla="*/ 12 w 341"/>
                    <a:gd name="T121" fmla="*/ 49 h 243"/>
                    <a:gd name="T122" fmla="*/ 0 w 341"/>
                    <a:gd name="T123" fmla="*/ 1 h 24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341" h="243">
                      <a:moveTo>
                        <a:pt x="0" y="5"/>
                      </a:moveTo>
                      <a:lnTo>
                        <a:pt x="58" y="5"/>
                      </a:lnTo>
                      <a:lnTo>
                        <a:pt x="58" y="38"/>
                      </a:lnTo>
                      <a:lnTo>
                        <a:pt x="65" y="29"/>
                      </a:lnTo>
                      <a:lnTo>
                        <a:pt x="73" y="22"/>
                      </a:lnTo>
                      <a:lnTo>
                        <a:pt x="82" y="15"/>
                      </a:lnTo>
                      <a:lnTo>
                        <a:pt x="90" y="10"/>
                      </a:lnTo>
                      <a:lnTo>
                        <a:pt x="100" y="6"/>
                      </a:lnTo>
                      <a:lnTo>
                        <a:pt x="109" y="3"/>
                      </a:lnTo>
                      <a:lnTo>
                        <a:pt x="119" y="1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9" y="1"/>
                      </a:lnTo>
                      <a:lnTo>
                        <a:pt x="144" y="1"/>
                      </a:lnTo>
                      <a:lnTo>
                        <a:pt x="150" y="3"/>
                      </a:lnTo>
                      <a:lnTo>
                        <a:pt x="155" y="4"/>
                      </a:lnTo>
                      <a:lnTo>
                        <a:pt x="159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5" y="15"/>
                      </a:lnTo>
                      <a:lnTo>
                        <a:pt x="183" y="22"/>
                      </a:lnTo>
                      <a:lnTo>
                        <a:pt x="189" y="30"/>
                      </a:lnTo>
                      <a:lnTo>
                        <a:pt x="193" y="39"/>
                      </a:lnTo>
                      <a:lnTo>
                        <a:pt x="201" y="30"/>
                      </a:lnTo>
                      <a:lnTo>
                        <a:pt x="209" y="22"/>
                      </a:lnTo>
                      <a:lnTo>
                        <a:pt x="219" y="15"/>
                      </a:lnTo>
                      <a:lnTo>
                        <a:pt x="227" y="10"/>
                      </a:lnTo>
                      <a:lnTo>
                        <a:pt x="232" y="7"/>
                      </a:lnTo>
                      <a:lnTo>
                        <a:pt x="237" y="6"/>
                      </a:lnTo>
                      <a:lnTo>
                        <a:pt x="242" y="4"/>
                      </a:lnTo>
                      <a:lnTo>
                        <a:pt x="246" y="3"/>
                      </a:lnTo>
                      <a:lnTo>
                        <a:pt x="250" y="1"/>
                      </a:lnTo>
                      <a:lnTo>
                        <a:pt x="255" y="1"/>
                      </a:lnTo>
                      <a:lnTo>
                        <a:pt x="260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276" y="1"/>
                      </a:lnTo>
                      <a:lnTo>
                        <a:pt x="282" y="1"/>
                      </a:lnTo>
                      <a:lnTo>
                        <a:pt x="288" y="3"/>
                      </a:lnTo>
                      <a:lnTo>
                        <a:pt x="293" y="5"/>
                      </a:lnTo>
                      <a:lnTo>
                        <a:pt x="299" y="6"/>
                      </a:lnTo>
                      <a:lnTo>
                        <a:pt x="303" y="9"/>
                      </a:lnTo>
                      <a:lnTo>
                        <a:pt x="308" y="11"/>
                      </a:lnTo>
                      <a:lnTo>
                        <a:pt x="316" y="17"/>
                      </a:lnTo>
                      <a:lnTo>
                        <a:pt x="323" y="24"/>
                      </a:lnTo>
                      <a:lnTo>
                        <a:pt x="329" y="33"/>
                      </a:lnTo>
                      <a:lnTo>
                        <a:pt x="334" y="43"/>
                      </a:lnTo>
                      <a:lnTo>
                        <a:pt x="335" y="46"/>
                      </a:lnTo>
                      <a:lnTo>
                        <a:pt x="338" y="51"/>
                      </a:lnTo>
                      <a:lnTo>
                        <a:pt x="339" y="56"/>
                      </a:lnTo>
                      <a:lnTo>
                        <a:pt x="340" y="62"/>
                      </a:lnTo>
                      <a:lnTo>
                        <a:pt x="340" y="69"/>
                      </a:lnTo>
                      <a:lnTo>
                        <a:pt x="341" y="75"/>
                      </a:lnTo>
                      <a:lnTo>
                        <a:pt x="341" y="83"/>
                      </a:lnTo>
                      <a:lnTo>
                        <a:pt x="341" y="91"/>
                      </a:lnTo>
                      <a:lnTo>
                        <a:pt x="341" y="243"/>
                      </a:lnTo>
                      <a:lnTo>
                        <a:pt x="279" y="243"/>
                      </a:lnTo>
                      <a:lnTo>
                        <a:pt x="279" y="108"/>
                      </a:lnTo>
                      <a:lnTo>
                        <a:pt x="279" y="100"/>
                      </a:lnTo>
                      <a:lnTo>
                        <a:pt x="279" y="92"/>
                      </a:lnTo>
                      <a:lnTo>
                        <a:pt x="278" y="85"/>
                      </a:lnTo>
                      <a:lnTo>
                        <a:pt x="278" y="79"/>
                      </a:lnTo>
                      <a:lnTo>
                        <a:pt x="276" y="74"/>
                      </a:lnTo>
                      <a:lnTo>
                        <a:pt x="275" y="69"/>
                      </a:lnTo>
                      <a:lnTo>
                        <a:pt x="273" y="66"/>
                      </a:lnTo>
                      <a:lnTo>
                        <a:pt x="272" y="63"/>
                      </a:lnTo>
                      <a:lnTo>
                        <a:pt x="267" y="57"/>
                      </a:lnTo>
                      <a:lnTo>
                        <a:pt x="261" y="52"/>
                      </a:lnTo>
                      <a:lnTo>
                        <a:pt x="255" y="50"/>
                      </a:lnTo>
                      <a:lnTo>
                        <a:pt x="246" y="49"/>
                      </a:lnTo>
                      <a:lnTo>
                        <a:pt x="240" y="50"/>
                      </a:lnTo>
                      <a:lnTo>
                        <a:pt x="234" y="51"/>
                      </a:lnTo>
                      <a:lnTo>
                        <a:pt x="228" y="53"/>
                      </a:lnTo>
                      <a:lnTo>
                        <a:pt x="222" y="57"/>
                      </a:lnTo>
                      <a:lnTo>
                        <a:pt x="218" y="62"/>
                      </a:lnTo>
                      <a:lnTo>
                        <a:pt x="213" y="67"/>
                      </a:lnTo>
                      <a:lnTo>
                        <a:pt x="209" y="73"/>
                      </a:lnTo>
                      <a:lnTo>
                        <a:pt x="207" y="80"/>
                      </a:lnTo>
                      <a:lnTo>
                        <a:pt x="205" y="84"/>
                      </a:lnTo>
                      <a:lnTo>
                        <a:pt x="205" y="89"/>
                      </a:lnTo>
                      <a:lnTo>
                        <a:pt x="204" y="95"/>
                      </a:lnTo>
                      <a:lnTo>
                        <a:pt x="203" y="101"/>
                      </a:lnTo>
                      <a:lnTo>
                        <a:pt x="203" y="107"/>
                      </a:lnTo>
                      <a:lnTo>
                        <a:pt x="202" y="114"/>
                      </a:lnTo>
                      <a:lnTo>
                        <a:pt x="202" y="121"/>
                      </a:lnTo>
                      <a:lnTo>
                        <a:pt x="202" y="130"/>
                      </a:lnTo>
                      <a:lnTo>
                        <a:pt x="202" y="243"/>
                      </a:lnTo>
                      <a:lnTo>
                        <a:pt x="139" y="243"/>
                      </a:lnTo>
                      <a:lnTo>
                        <a:pt x="139" y="114"/>
                      </a:lnTo>
                      <a:lnTo>
                        <a:pt x="139" y="106"/>
                      </a:lnTo>
                      <a:lnTo>
                        <a:pt x="139" y="98"/>
                      </a:lnTo>
                      <a:lnTo>
                        <a:pt x="139" y="91"/>
                      </a:lnTo>
                      <a:lnTo>
                        <a:pt x="138" y="85"/>
                      </a:lnTo>
                      <a:lnTo>
                        <a:pt x="138" y="80"/>
                      </a:lnTo>
                      <a:lnTo>
                        <a:pt x="137" y="75"/>
                      </a:lnTo>
                      <a:lnTo>
                        <a:pt x="137" y="72"/>
                      </a:lnTo>
                      <a:lnTo>
                        <a:pt x="136" y="69"/>
                      </a:lnTo>
                      <a:lnTo>
                        <a:pt x="133" y="64"/>
                      </a:lnTo>
                      <a:lnTo>
                        <a:pt x="131" y="61"/>
                      </a:lnTo>
                      <a:lnTo>
                        <a:pt x="128" y="57"/>
                      </a:lnTo>
                      <a:lnTo>
                        <a:pt x="126" y="55"/>
                      </a:lnTo>
                      <a:lnTo>
                        <a:pt x="122" y="52"/>
                      </a:lnTo>
                      <a:lnTo>
                        <a:pt x="118" y="50"/>
                      </a:lnTo>
                      <a:lnTo>
                        <a:pt x="112" y="49"/>
                      </a:lnTo>
                      <a:lnTo>
                        <a:pt x="107" y="49"/>
                      </a:lnTo>
                      <a:lnTo>
                        <a:pt x="101" y="49"/>
                      </a:lnTo>
                      <a:lnTo>
                        <a:pt x="95" y="50"/>
                      </a:lnTo>
                      <a:lnTo>
                        <a:pt x="89" y="52"/>
                      </a:lnTo>
                      <a:lnTo>
                        <a:pt x="83" y="56"/>
                      </a:lnTo>
                      <a:lnTo>
                        <a:pt x="78" y="61"/>
                      </a:lnTo>
                      <a:lnTo>
                        <a:pt x="73" y="66"/>
                      </a:lnTo>
                      <a:lnTo>
                        <a:pt x="70" y="72"/>
                      </a:lnTo>
                      <a:lnTo>
                        <a:pt x="67" y="79"/>
                      </a:lnTo>
                      <a:lnTo>
                        <a:pt x="66" y="83"/>
                      </a:lnTo>
                      <a:lnTo>
                        <a:pt x="66" y="87"/>
                      </a:lnTo>
                      <a:lnTo>
                        <a:pt x="65" y="94"/>
                      </a:lnTo>
                      <a:lnTo>
                        <a:pt x="64" y="100"/>
                      </a:lnTo>
                      <a:lnTo>
                        <a:pt x="64" y="106"/>
                      </a:lnTo>
                      <a:lnTo>
                        <a:pt x="62" y="113"/>
                      </a:lnTo>
                      <a:lnTo>
                        <a:pt x="62" y="120"/>
                      </a:lnTo>
                      <a:lnTo>
                        <a:pt x="62" y="129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0" name="Freeform 117"/>
                <p:cNvSpPr>
                  <a:spLocks noChangeAspect="1"/>
                </p:cNvSpPr>
                <p:nvPr/>
              </p:nvSpPr>
              <p:spPr bwMode="auto">
                <a:xfrm>
                  <a:off x="1968" y="2303"/>
                  <a:ext cx="45" cy="50"/>
                </a:xfrm>
                <a:custGeom>
                  <a:avLst/>
                  <a:gdLst>
                    <a:gd name="T0" fmla="*/ 13 w 224"/>
                    <a:gd name="T1" fmla="*/ 35 h 248"/>
                    <a:gd name="T2" fmla="*/ 16 w 224"/>
                    <a:gd name="T3" fmla="*/ 39 h 248"/>
                    <a:gd name="T4" fmla="*/ 18 w 224"/>
                    <a:gd name="T5" fmla="*/ 40 h 248"/>
                    <a:gd name="T6" fmla="*/ 21 w 224"/>
                    <a:gd name="T7" fmla="*/ 41 h 248"/>
                    <a:gd name="T8" fmla="*/ 24 w 224"/>
                    <a:gd name="T9" fmla="*/ 41 h 248"/>
                    <a:gd name="T10" fmla="*/ 28 w 224"/>
                    <a:gd name="T11" fmla="*/ 41 h 248"/>
                    <a:gd name="T12" fmla="*/ 30 w 224"/>
                    <a:gd name="T13" fmla="*/ 40 h 248"/>
                    <a:gd name="T14" fmla="*/ 32 w 224"/>
                    <a:gd name="T15" fmla="*/ 38 h 248"/>
                    <a:gd name="T16" fmla="*/ 32 w 224"/>
                    <a:gd name="T17" fmla="*/ 35 h 248"/>
                    <a:gd name="T18" fmla="*/ 31 w 224"/>
                    <a:gd name="T19" fmla="*/ 33 h 248"/>
                    <a:gd name="T20" fmla="*/ 29 w 224"/>
                    <a:gd name="T21" fmla="*/ 32 h 248"/>
                    <a:gd name="T22" fmla="*/ 20 w 224"/>
                    <a:gd name="T23" fmla="*/ 30 h 248"/>
                    <a:gd name="T24" fmla="*/ 12 w 224"/>
                    <a:gd name="T25" fmla="*/ 28 h 248"/>
                    <a:gd name="T26" fmla="*/ 7 w 224"/>
                    <a:gd name="T27" fmla="*/ 26 h 248"/>
                    <a:gd name="T28" fmla="*/ 4 w 224"/>
                    <a:gd name="T29" fmla="*/ 22 h 248"/>
                    <a:gd name="T30" fmla="*/ 2 w 224"/>
                    <a:gd name="T31" fmla="*/ 18 h 248"/>
                    <a:gd name="T32" fmla="*/ 1 w 224"/>
                    <a:gd name="T33" fmla="*/ 14 h 248"/>
                    <a:gd name="T34" fmla="*/ 3 w 224"/>
                    <a:gd name="T35" fmla="*/ 9 h 248"/>
                    <a:gd name="T36" fmla="*/ 5 w 224"/>
                    <a:gd name="T37" fmla="*/ 5 h 248"/>
                    <a:gd name="T38" fmla="*/ 9 w 224"/>
                    <a:gd name="T39" fmla="*/ 2 h 248"/>
                    <a:gd name="T40" fmla="*/ 15 w 224"/>
                    <a:gd name="T41" fmla="*/ 1 h 248"/>
                    <a:gd name="T42" fmla="*/ 22 w 224"/>
                    <a:gd name="T43" fmla="*/ 0 h 248"/>
                    <a:gd name="T44" fmla="*/ 29 w 224"/>
                    <a:gd name="T45" fmla="*/ 1 h 248"/>
                    <a:gd name="T46" fmla="*/ 34 w 224"/>
                    <a:gd name="T47" fmla="*/ 2 h 248"/>
                    <a:gd name="T48" fmla="*/ 38 w 224"/>
                    <a:gd name="T49" fmla="*/ 4 h 248"/>
                    <a:gd name="T50" fmla="*/ 41 w 224"/>
                    <a:gd name="T51" fmla="*/ 8 h 248"/>
                    <a:gd name="T52" fmla="*/ 43 w 224"/>
                    <a:gd name="T53" fmla="*/ 12 h 248"/>
                    <a:gd name="T54" fmla="*/ 31 w 224"/>
                    <a:gd name="T55" fmla="*/ 14 h 248"/>
                    <a:gd name="T56" fmla="*/ 29 w 224"/>
                    <a:gd name="T57" fmla="*/ 10 h 248"/>
                    <a:gd name="T58" fmla="*/ 24 w 224"/>
                    <a:gd name="T59" fmla="*/ 9 h 248"/>
                    <a:gd name="T60" fmla="*/ 20 w 224"/>
                    <a:gd name="T61" fmla="*/ 9 h 248"/>
                    <a:gd name="T62" fmla="*/ 17 w 224"/>
                    <a:gd name="T63" fmla="*/ 9 h 248"/>
                    <a:gd name="T64" fmla="*/ 14 w 224"/>
                    <a:gd name="T65" fmla="*/ 10 h 248"/>
                    <a:gd name="T66" fmla="*/ 13 w 224"/>
                    <a:gd name="T67" fmla="*/ 12 h 248"/>
                    <a:gd name="T68" fmla="*/ 13 w 224"/>
                    <a:gd name="T69" fmla="*/ 15 h 248"/>
                    <a:gd name="T70" fmla="*/ 15 w 224"/>
                    <a:gd name="T71" fmla="*/ 16 h 248"/>
                    <a:gd name="T72" fmla="*/ 18 w 224"/>
                    <a:gd name="T73" fmla="*/ 17 h 248"/>
                    <a:gd name="T74" fmla="*/ 24 w 224"/>
                    <a:gd name="T75" fmla="*/ 18 h 248"/>
                    <a:gd name="T76" fmla="*/ 31 w 224"/>
                    <a:gd name="T77" fmla="*/ 20 h 248"/>
                    <a:gd name="T78" fmla="*/ 37 w 224"/>
                    <a:gd name="T79" fmla="*/ 22 h 248"/>
                    <a:gd name="T80" fmla="*/ 41 w 224"/>
                    <a:gd name="T81" fmla="*/ 24 h 248"/>
                    <a:gd name="T82" fmla="*/ 43 w 224"/>
                    <a:gd name="T83" fmla="*/ 27 h 248"/>
                    <a:gd name="T84" fmla="*/ 45 w 224"/>
                    <a:gd name="T85" fmla="*/ 31 h 248"/>
                    <a:gd name="T86" fmla="*/ 45 w 224"/>
                    <a:gd name="T87" fmla="*/ 36 h 248"/>
                    <a:gd name="T88" fmla="*/ 44 w 224"/>
                    <a:gd name="T89" fmla="*/ 40 h 248"/>
                    <a:gd name="T90" fmla="*/ 41 w 224"/>
                    <a:gd name="T91" fmla="*/ 44 h 248"/>
                    <a:gd name="T92" fmla="*/ 36 w 224"/>
                    <a:gd name="T93" fmla="*/ 47 h 248"/>
                    <a:gd name="T94" fmla="*/ 31 w 224"/>
                    <a:gd name="T95" fmla="*/ 49 h 248"/>
                    <a:gd name="T96" fmla="*/ 23 w 224"/>
                    <a:gd name="T97" fmla="*/ 50 h 248"/>
                    <a:gd name="T98" fmla="*/ 16 w 224"/>
                    <a:gd name="T99" fmla="*/ 49 h 248"/>
                    <a:gd name="T100" fmla="*/ 11 w 224"/>
                    <a:gd name="T101" fmla="*/ 48 h 248"/>
                    <a:gd name="T102" fmla="*/ 6 w 224"/>
                    <a:gd name="T103" fmla="*/ 45 h 248"/>
                    <a:gd name="T104" fmla="*/ 3 w 224"/>
                    <a:gd name="T105" fmla="*/ 41 h 248"/>
                    <a:gd name="T106" fmla="*/ 1 w 224"/>
                    <a:gd name="T107" fmla="*/ 37 h 24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224" h="248">
                      <a:moveTo>
                        <a:pt x="0" y="175"/>
                      </a:moveTo>
                      <a:lnTo>
                        <a:pt x="63" y="168"/>
                      </a:lnTo>
                      <a:lnTo>
                        <a:pt x="65" y="176"/>
                      </a:lnTo>
                      <a:lnTo>
                        <a:pt x="69" y="183"/>
                      </a:lnTo>
                      <a:lnTo>
                        <a:pt x="73" y="189"/>
                      </a:lnTo>
                      <a:lnTo>
                        <a:pt x="78" y="194"/>
                      </a:lnTo>
                      <a:lnTo>
                        <a:pt x="82" y="197"/>
                      </a:lnTo>
                      <a:lnTo>
                        <a:pt x="86" y="198"/>
                      </a:lnTo>
                      <a:lnTo>
                        <a:pt x="89" y="200"/>
                      </a:lnTo>
                      <a:lnTo>
                        <a:pt x="94" y="201"/>
                      </a:lnTo>
                      <a:lnTo>
                        <a:pt x="99" y="203"/>
                      </a:lnTo>
                      <a:lnTo>
                        <a:pt x="104" y="203"/>
                      </a:lnTo>
                      <a:lnTo>
                        <a:pt x="110" y="204"/>
                      </a:lnTo>
                      <a:lnTo>
                        <a:pt x="114" y="204"/>
                      </a:lnTo>
                      <a:lnTo>
                        <a:pt x="120" y="204"/>
                      </a:lnTo>
                      <a:lnTo>
                        <a:pt x="126" y="203"/>
                      </a:lnTo>
                      <a:lnTo>
                        <a:pt x="131" y="203"/>
                      </a:lnTo>
                      <a:lnTo>
                        <a:pt x="137" y="201"/>
                      </a:lnTo>
                      <a:lnTo>
                        <a:pt x="141" y="200"/>
                      </a:lnTo>
                      <a:lnTo>
                        <a:pt x="146" y="199"/>
                      </a:lnTo>
                      <a:lnTo>
                        <a:pt x="149" y="197"/>
                      </a:lnTo>
                      <a:lnTo>
                        <a:pt x="152" y="195"/>
                      </a:lnTo>
                      <a:lnTo>
                        <a:pt x="155" y="192"/>
                      </a:lnTo>
                      <a:lnTo>
                        <a:pt x="159" y="188"/>
                      </a:lnTo>
                      <a:lnTo>
                        <a:pt x="160" y="183"/>
                      </a:lnTo>
                      <a:lnTo>
                        <a:pt x="161" y="178"/>
                      </a:lnTo>
                      <a:lnTo>
                        <a:pt x="161" y="175"/>
                      </a:lnTo>
                      <a:lnTo>
                        <a:pt x="160" y="171"/>
                      </a:lnTo>
                      <a:lnTo>
                        <a:pt x="158" y="169"/>
                      </a:lnTo>
                      <a:lnTo>
                        <a:pt x="156" y="166"/>
                      </a:lnTo>
                      <a:lnTo>
                        <a:pt x="154" y="164"/>
                      </a:lnTo>
                      <a:lnTo>
                        <a:pt x="149" y="161"/>
                      </a:lnTo>
                      <a:lnTo>
                        <a:pt x="142" y="160"/>
                      </a:lnTo>
                      <a:lnTo>
                        <a:pt x="135" y="158"/>
                      </a:lnTo>
                      <a:lnTo>
                        <a:pt x="117" y="154"/>
                      </a:lnTo>
                      <a:lnTo>
                        <a:pt x="100" y="149"/>
                      </a:lnTo>
                      <a:lnTo>
                        <a:pt x="84" y="146"/>
                      </a:lnTo>
                      <a:lnTo>
                        <a:pt x="71" y="142"/>
                      </a:lnTo>
                      <a:lnTo>
                        <a:pt x="59" y="138"/>
                      </a:lnTo>
                      <a:lnTo>
                        <a:pt x="49" y="135"/>
                      </a:lnTo>
                      <a:lnTo>
                        <a:pt x="42" y="131"/>
                      </a:lnTo>
                      <a:lnTo>
                        <a:pt x="36" y="127"/>
                      </a:lnTo>
                      <a:lnTo>
                        <a:pt x="29" y="123"/>
                      </a:lnTo>
                      <a:lnTo>
                        <a:pt x="24" y="117"/>
                      </a:lnTo>
                      <a:lnTo>
                        <a:pt x="18" y="110"/>
                      </a:lnTo>
                      <a:lnTo>
                        <a:pt x="15" y="104"/>
                      </a:lnTo>
                      <a:lnTo>
                        <a:pt x="11" y="97"/>
                      </a:lnTo>
                      <a:lnTo>
                        <a:pt x="10" y="90"/>
                      </a:lnTo>
                      <a:lnTo>
                        <a:pt x="7" y="83"/>
                      </a:lnTo>
                      <a:lnTo>
                        <a:pt x="7" y="74"/>
                      </a:lnTo>
                      <a:lnTo>
                        <a:pt x="7" y="67"/>
                      </a:lnTo>
                      <a:lnTo>
                        <a:pt x="9" y="60"/>
                      </a:lnTo>
                      <a:lnTo>
                        <a:pt x="11" y="52"/>
                      </a:lnTo>
                      <a:lnTo>
                        <a:pt x="13" y="45"/>
                      </a:lnTo>
                      <a:lnTo>
                        <a:pt x="17" y="39"/>
                      </a:lnTo>
                      <a:lnTo>
                        <a:pt x="21" y="33"/>
                      </a:lnTo>
                      <a:lnTo>
                        <a:pt x="25" y="27"/>
                      </a:lnTo>
                      <a:lnTo>
                        <a:pt x="31" y="22"/>
                      </a:lnTo>
                      <a:lnTo>
                        <a:pt x="39" y="17"/>
                      </a:lnTo>
                      <a:lnTo>
                        <a:pt x="46" y="12"/>
                      </a:lnTo>
                      <a:lnTo>
                        <a:pt x="54" y="9"/>
                      </a:lnTo>
                      <a:lnTo>
                        <a:pt x="64" y="5"/>
                      </a:lnTo>
                      <a:lnTo>
                        <a:pt x="73" y="4"/>
                      </a:lnTo>
                      <a:lnTo>
                        <a:pt x="84" y="1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0" y="0"/>
                      </a:lnTo>
                      <a:lnTo>
                        <a:pt x="132" y="1"/>
                      </a:lnTo>
                      <a:lnTo>
                        <a:pt x="142" y="3"/>
                      </a:lnTo>
                      <a:lnTo>
                        <a:pt x="153" y="5"/>
                      </a:lnTo>
                      <a:lnTo>
                        <a:pt x="161" y="7"/>
                      </a:lnTo>
                      <a:lnTo>
                        <a:pt x="170" y="10"/>
                      </a:lnTo>
                      <a:lnTo>
                        <a:pt x="177" y="13"/>
                      </a:lnTo>
                      <a:lnTo>
                        <a:pt x="183" y="17"/>
                      </a:lnTo>
                      <a:lnTo>
                        <a:pt x="189" y="22"/>
                      </a:lnTo>
                      <a:lnTo>
                        <a:pt x="194" y="27"/>
                      </a:lnTo>
                      <a:lnTo>
                        <a:pt x="199" y="32"/>
                      </a:lnTo>
                      <a:lnTo>
                        <a:pt x="203" y="38"/>
                      </a:lnTo>
                      <a:lnTo>
                        <a:pt x="207" y="44"/>
                      </a:lnTo>
                      <a:lnTo>
                        <a:pt x="211" y="51"/>
                      </a:lnTo>
                      <a:lnTo>
                        <a:pt x="214" y="58"/>
                      </a:lnTo>
                      <a:lnTo>
                        <a:pt x="217" y="66"/>
                      </a:lnTo>
                      <a:lnTo>
                        <a:pt x="159" y="73"/>
                      </a:lnTo>
                      <a:lnTo>
                        <a:pt x="156" y="67"/>
                      </a:lnTo>
                      <a:lnTo>
                        <a:pt x="153" y="61"/>
                      </a:lnTo>
                      <a:lnTo>
                        <a:pt x="148" y="56"/>
                      </a:lnTo>
                      <a:lnTo>
                        <a:pt x="143" y="52"/>
                      </a:lnTo>
                      <a:lnTo>
                        <a:pt x="137" y="49"/>
                      </a:lnTo>
                      <a:lnTo>
                        <a:pt x="129" y="46"/>
                      </a:lnTo>
                      <a:lnTo>
                        <a:pt x="120" y="45"/>
                      </a:lnTo>
                      <a:lnTo>
                        <a:pt x="111" y="44"/>
                      </a:lnTo>
                      <a:lnTo>
                        <a:pt x="105" y="44"/>
                      </a:lnTo>
                      <a:lnTo>
                        <a:pt x="99" y="44"/>
                      </a:lnTo>
                      <a:lnTo>
                        <a:pt x="93" y="45"/>
                      </a:lnTo>
                      <a:lnTo>
                        <a:pt x="88" y="45"/>
                      </a:lnTo>
                      <a:lnTo>
                        <a:pt x="83" y="46"/>
                      </a:lnTo>
                      <a:lnTo>
                        <a:pt x="78" y="47"/>
                      </a:lnTo>
                      <a:lnTo>
                        <a:pt x="75" y="50"/>
                      </a:lnTo>
                      <a:lnTo>
                        <a:pt x="72" y="51"/>
                      </a:lnTo>
                      <a:lnTo>
                        <a:pt x="69" y="53"/>
                      </a:lnTo>
                      <a:lnTo>
                        <a:pt x="67" y="57"/>
                      </a:lnTo>
                      <a:lnTo>
                        <a:pt x="65" y="61"/>
                      </a:lnTo>
                      <a:lnTo>
                        <a:pt x="65" y="64"/>
                      </a:lnTo>
                      <a:lnTo>
                        <a:pt x="65" y="68"/>
                      </a:lnTo>
                      <a:lnTo>
                        <a:pt x="66" y="72"/>
                      </a:lnTo>
                      <a:lnTo>
                        <a:pt x="69" y="74"/>
                      </a:lnTo>
                      <a:lnTo>
                        <a:pt x="71" y="77"/>
                      </a:lnTo>
                      <a:lnTo>
                        <a:pt x="73" y="78"/>
                      </a:lnTo>
                      <a:lnTo>
                        <a:pt x="78" y="80"/>
                      </a:lnTo>
                      <a:lnTo>
                        <a:pt x="83" y="81"/>
                      </a:lnTo>
                      <a:lnTo>
                        <a:pt x="90" y="84"/>
                      </a:lnTo>
                      <a:lnTo>
                        <a:pt x="99" y="86"/>
                      </a:lnTo>
                      <a:lnTo>
                        <a:pt x="108" y="89"/>
                      </a:lnTo>
                      <a:lnTo>
                        <a:pt x="119" y="91"/>
                      </a:lnTo>
                      <a:lnTo>
                        <a:pt x="131" y="94"/>
                      </a:lnTo>
                      <a:lnTo>
                        <a:pt x="143" y="96"/>
                      </a:lnTo>
                      <a:lnTo>
                        <a:pt x="155" y="100"/>
                      </a:lnTo>
                      <a:lnTo>
                        <a:pt x="165" y="103"/>
                      </a:lnTo>
                      <a:lnTo>
                        <a:pt x="175" y="107"/>
                      </a:lnTo>
                      <a:lnTo>
                        <a:pt x="184" y="110"/>
                      </a:lnTo>
                      <a:lnTo>
                        <a:pt x="191" y="114"/>
                      </a:lnTo>
                      <a:lnTo>
                        <a:pt x="197" y="118"/>
                      </a:lnTo>
                      <a:lnTo>
                        <a:pt x="203" y="121"/>
                      </a:lnTo>
                      <a:lnTo>
                        <a:pt x="208" y="126"/>
                      </a:lnTo>
                      <a:lnTo>
                        <a:pt x="212" y="131"/>
                      </a:lnTo>
                      <a:lnTo>
                        <a:pt x="215" y="136"/>
                      </a:lnTo>
                      <a:lnTo>
                        <a:pt x="219" y="142"/>
                      </a:lnTo>
                      <a:lnTo>
                        <a:pt x="221" y="148"/>
                      </a:lnTo>
                      <a:lnTo>
                        <a:pt x="223" y="154"/>
                      </a:lnTo>
                      <a:lnTo>
                        <a:pt x="224" y="161"/>
                      </a:lnTo>
                      <a:lnTo>
                        <a:pt x="224" y="169"/>
                      </a:lnTo>
                      <a:lnTo>
                        <a:pt x="224" y="177"/>
                      </a:lnTo>
                      <a:lnTo>
                        <a:pt x="223" y="185"/>
                      </a:lnTo>
                      <a:lnTo>
                        <a:pt x="220" y="192"/>
                      </a:lnTo>
                      <a:lnTo>
                        <a:pt x="217" y="199"/>
                      </a:lnTo>
                      <a:lnTo>
                        <a:pt x="213" y="206"/>
                      </a:lnTo>
                      <a:lnTo>
                        <a:pt x="208" y="212"/>
                      </a:lnTo>
                      <a:lnTo>
                        <a:pt x="202" y="218"/>
                      </a:lnTo>
                      <a:lnTo>
                        <a:pt x="196" y="225"/>
                      </a:lnTo>
                      <a:lnTo>
                        <a:pt x="189" y="229"/>
                      </a:lnTo>
                      <a:lnTo>
                        <a:pt x="181" y="234"/>
                      </a:lnTo>
                      <a:lnTo>
                        <a:pt x="172" y="238"/>
                      </a:lnTo>
                      <a:lnTo>
                        <a:pt x="162" y="242"/>
                      </a:lnTo>
                      <a:lnTo>
                        <a:pt x="152" y="244"/>
                      </a:lnTo>
                      <a:lnTo>
                        <a:pt x="140" y="246"/>
                      </a:lnTo>
                      <a:lnTo>
                        <a:pt x="128" y="248"/>
                      </a:lnTo>
                      <a:lnTo>
                        <a:pt x="114" y="248"/>
                      </a:lnTo>
                      <a:lnTo>
                        <a:pt x="102" y="248"/>
                      </a:lnTo>
                      <a:lnTo>
                        <a:pt x="92" y="246"/>
                      </a:lnTo>
                      <a:lnTo>
                        <a:pt x="81" y="245"/>
                      </a:lnTo>
                      <a:lnTo>
                        <a:pt x="71" y="243"/>
                      </a:lnTo>
                      <a:lnTo>
                        <a:pt x="61" y="239"/>
                      </a:lnTo>
                      <a:lnTo>
                        <a:pt x="53" y="237"/>
                      </a:lnTo>
                      <a:lnTo>
                        <a:pt x="45" y="233"/>
                      </a:lnTo>
                      <a:lnTo>
                        <a:pt x="37" y="228"/>
                      </a:lnTo>
                      <a:lnTo>
                        <a:pt x="30" y="223"/>
                      </a:lnTo>
                      <a:lnTo>
                        <a:pt x="24" y="217"/>
                      </a:lnTo>
                      <a:lnTo>
                        <a:pt x="18" y="211"/>
                      </a:lnTo>
                      <a:lnTo>
                        <a:pt x="13" y="205"/>
                      </a:lnTo>
                      <a:lnTo>
                        <a:pt x="9" y="198"/>
                      </a:lnTo>
                      <a:lnTo>
                        <a:pt x="5" y="191"/>
                      </a:lnTo>
                      <a:lnTo>
                        <a:pt x="3" y="183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1" name="Line 118"/>
                <p:cNvSpPr>
                  <a:spLocks noChangeAspect="1" noChangeShapeType="1"/>
                </p:cNvSpPr>
                <p:nvPr/>
              </p:nvSpPr>
              <p:spPr bwMode="auto">
                <a:xfrm>
                  <a:off x="1592" y="1406"/>
                  <a:ext cx="56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2" name="Line 119"/>
                <p:cNvSpPr>
                  <a:spLocks noChangeAspect="1" noChangeShapeType="1"/>
                </p:cNvSpPr>
                <p:nvPr/>
              </p:nvSpPr>
              <p:spPr bwMode="auto">
                <a:xfrm>
                  <a:off x="1905" y="1369"/>
                  <a:ext cx="21" cy="6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3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1402" y="1746"/>
                  <a:ext cx="69" cy="1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4" name="Rectangle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421" y="1312"/>
                  <a:ext cx="23" cy="11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5" name="Freeform 122"/>
                <p:cNvSpPr>
                  <a:spLocks noChangeAspect="1"/>
                </p:cNvSpPr>
                <p:nvPr/>
              </p:nvSpPr>
              <p:spPr bwMode="auto">
                <a:xfrm>
                  <a:off x="460" y="1311"/>
                  <a:ext cx="91" cy="118"/>
                </a:xfrm>
                <a:custGeom>
                  <a:avLst/>
                  <a:gdLst>
                    <a:gd name="T0" fmla="*/ 23 w 457"/>
                    <a:gd name="T1" fmla="*/ 82 h 591"/>
                    <a:gd name="T2" fmla="*/ 27 w 457"/>
                    <a:gd name="T3" fmla="*/ 91 h 591"/>
                    <a:gd name="T4" fmla="*/ 33 w 457"/>
                    <a:gd name="T5" fmla="*/ 96 h 591"/>
                    <a:gd name="T6" fmla="*/ 41 w 457"/>
                    <a:gd name="T7" fmla="*/ 98 h 591"/>
                    <a:gd name="T8" fmla="*/ 51 w 457"/>
                    <a:gd name="T9" fmla="*/ 98 h 591"/>
                    <a:gd name="T10" fmla="*/ 59 w 457"/>
                    <a:gd name="T11" fmla="*/ 96 h 591"/>
                    <a:gd name="T12" fmla="*/ 65 w 457"/>
                    <a:gd name="T13" fmla="*/ 92 h 591"/>
                    <a:gd name="T14" fmla="*/ 68 w 457"/>
                    <a:gd name="T15" fmla="*/ 86 h 591"/>
                    <a:gd name="T16" fmla="*/ 67 w 457"/>
                    <a:gd name="T17" fmla="*/ 79 h 591"/>
                    <a:gd name="T18" fmla="*/ 65 w 457"/>
                    <a:gd name="T19" fmla="*/ 75 h 591"/>
                    <a:gd name="T20" fmla="*/ 60 w 457"/>
                    <a:gd name="T21" fmla="*/ 73 h 591"/>
                    <a:gd name="T22" fmla="*/ 55 w 457"/>
                    <a:gd name="T23" fmla="*/ 71 h 591"/>
                    <a:gd name="T24" fmla="*/ 46 w 457"/>
                    <a:gd name="T25" fmla="*/ 68 h 591"/>
                    <a:gd name="T26" fmla="*/ 31 w 457"/>
                    <a:gd name="T27" fmla="*/ 64 h 591"/>
                    <a:gd name="T28" fmla="*/ 18 w 457"/>
                    <a:gd name="T29" fmla="*/ 58 h 591"/>
                    <a:gd name="T30" fmla="*/ 9 w 457"/>
                    <a:gd name="T31" fmla="*/ 50 h 591"/>
                    <a:gd name="T32" fmla="*/ 4 w 457"/>
                    <a:gd name="T33" fmla="*/ 39 h 591"/>
                    <a:gd name="T34" fmla="*/ 4 w 457"/>
                    <a:gd name="T35" fmla="*/ 28 h 591"/>
                    <a:gd name="T36" fmla="*/ 7 w 457"/>
                    <a:gd name="T37" fmla="*/ 20 h 591"/>
                    <a:gd name="T38" fmla="*/ 11 w 457"/>
                    <a:gd name="T39" fmla="*/ 12 h 591"/>
                    <a:gd name="T40" fmla="*/ 18 w 457"/>
                    <a:gd name="T41" fmla="*/ 6 h 591"/>
                    <a:gd name="T42" fmla="*/ 27 w 457"/>
                    <a:gd name="T43" fmla="*/ 2 h 591"/>
                    <a:gd name="T44" fmla="*/ 38 w 457"/>
                    <a:gd name="T45" fmla="*/ 0 h 591"/>
                    <a:gd name="T46" fmla="*/ 54 w 457"/>
                    <a:gd name="T47" fmla="*/ 1 h 591"/>
                    <a:gd name="T48" fmla="*/ 70 w 457"/>
                    <a:gd name="T49" fmla="*/ 5 h 591"/>
                    <a:gd name="T50" fmla="*/ 80 w 457"/>
                    <a:gd name="T51" fmla="*/ 14 h 591"/>
                    <a:gd name="T52" fmla="*/ 86 w 457"/>
                    <a:gd name="T53" fmla="*/ 27 h 591"/>
                    <a:gd name="T54" fmla="*/ 65 w 457"/>
                    <a:gd name="T55" fmla="*/ 34 h 591"/>
                    <a:gd name="T56" fmla="*/ 62 w 457"/>
                    <a:gd name="T57" fmla="*/ 27 h 591"/>
                    <a:gd name="T58" fmla="*/ 58 w 457"/>
                    <a:gd name="T59" fmla="*/ 22 h 591"/>
                    <a:gd name="T60" fmla="*/ 51 w 457"/>
                    <a:gd name="T61" fmla="*/ 20 h 591"/>
                    <a:gd name="T62" fmla="*/ 43 w 457"/>
                    <a:gd name="T63" fmla="*/ 19 h 591"/>
                    <a:gd name="T64" fmla="*/ 35 w 457"/>
                    <a:gd name="T65" fmla="*/ 21 h 591"/>
                    <a:gd name="T66" fmla="*/ 29 w 457"/>
                    <a:gd name="T67" fmla="*/ 25 h 591"/>
                    <a:gd name="T68" fmla="*/ 27 w 457"/>
                    <a:gd name="T69" fmla="*/ 32 h 591"/>
                    <a:gd name="T70" fmla="*/ 31 w 457"/>
                    <a:gd name="T71" fmla="*/ 38 h 591"/>
                    <a:gd name="T72" fmla="*/ 40 w 457"/>
                    <a:gd name="T73" fmla="*/ 42 h 591"/>
                    <a:gd name="T74" fmla="*/ 54 w 457"/>
                    <a:gd name="T75" fmla="*/ 46 h 591"/>
                    <a:gd name="T76" fmla="*/ 67 w 457"/>
                    <a:gd name="T77" fmla="*/ 50 h 591"/>
                    <a:gd name="T78" fmla="*/ 76 w 457"/>
                    <a:gd name="T79" fmla="*/ 55 h 591"/>
                    <a:gd name="T80" fmla="*/ 83 w 457"/>
                    <a:gd name="T81" fmla="*/ 60 h 591"/>
                    <a:gd name="T82" fmla="*/ 88 w 457"/>
                    <a:gd name="T83" fmla="*/ 67 h 591"/>
                    <a:gd name="T84" fmla="*/ 90 w 457"/>
                    <a:gd name="T85" fmla="*/ 75 h 591"/>
                    <a:gd name="T86" fmla="*/ 91 w 457"/>
                    <a:gd name="T87" fmla="*/ 85 h 591"/>
                    <a:gd name="T88" fmla="*/ 89 w 457"/>
                    <a:gd name="T89" fmla="*/ 95 h 591"/>
                    <a:gd name="T90" fmla="*/ 84 w 457"/>
                    <a:gd name="T91" fmla="*/ 103 h 591"/>
                    <a:gd name="T92" fmla="*/ 77 w 457"/>
                    <a:gd name="T93" fmla="*/ 110 h 591"/>
                    <a:gd name="T94" fmla="*/ 68 w 457"/>
                    <a:gd name="T95" fmla="*/ 115 h 591"/>
                    <a:gd name="T96" fmla="*/ 56 w 457"/>
                    <a:gd name="T97" fmla="*/ 117 h 591"/>
                    <a:gd name="T98" fmla="*/ 41 w 457"/>
                    <a:gd name="T99" fmla="*/ 118 h 591"/>
                    <a:gd name="T100" fmla="*/ 24 w 457"/>
                    <a:gd name="T101" fmla="*/ 114 h 591"/>
                    <a:gd name="T102" fmla="*/ 11 w 457"/>
                    <a:gd name="T103" fmla="*/ 106 h 591"/>
                    <a:gd name="T104" fmla="*/ 3 w 457"/>
                    <a:gd name="T105" fmla="*/ 92 h 591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457" h="591">
                      <a:moveTo>
                        <a:pt x="0" y="397"/>
                      </a:moveTo>
                      <a:lnTo>
                        <a:pt x="111" y="387"/>
                      </a:lnTo>
                      <a:lnTo>
                        <a:pt x="113" y="400"/>
                      </a:lnTo>
                      <a:lnTo>
                        <a:pt x="117" y="413"/>
                      </a:lnTo>
                      <a:lnTo>
                        <a:pt x="122" y="425"/>
                      </a:lnTo>
                      <a:lnTo>
                        <a:pt x="126" y="434"/>
                      </a:lnTo>
                      <a:lnTo>
                        <a:pt x="131" y="445"/>
                      </a:lnTo>
                      <a:lnTo>
                        <a:pt x="137" y="454"/>
                      </a:lnTo>
                      <a:lnTo>
                        <a:pt x="143" y="461"/>
                      </a:lnTo>
                      <a:lnTo>
                        <a:pt x="150" y="468"/>
                      </a:lnTo>
                      <a:lnTo>
                        <a:pt x="158" y="474"/>
                      </a:lnTo>
                      <a:lnTo>
                        <a:pt x="166" y="479"/>
                      </a:lnTo>
                      <a:lnTo>
                        <a:pt x="176" y="484"/>
                      </a:lnTo>
                      <a:lnTo>
                        <a:pt x="187" y="488"/>
                      </a:lnTo>
                      <a:lnTo>
                        <a:pt x="196" y="490"/>
                      </a:lnTo>
                      <a:lnTo>
                        <a:pt x="208" y="493"/>
                      </a:lnTo>
                      <a:lnTo>
                        <a:pt x="220" y="494"/>
                      </a:lnTo>
                      <a:lnTo>
                        <a:pt x="232" y="494"/>
                      </a:lnTo>
                      <a:lnTo>
                        <a:pt x="245" y="494"/>
                      </a:lnTo>
                      <a:lnTo>
                        <a:pt x="258" y="493"/>
                      </a:lnTo>
                      <a:lnTo>
                        <a:pt x="270" y="490"/>
                      </a:lnTo>
                      <a:lnTo>
                        <a:pt x="280" y="488"/>
                      </a:lnTo>
                      <a:lnTo>
                        <a:pt x="290" y="484"/>
                      </a:lnTo>
                      <a:lnTo>
                        <a:pt x="298" y="481"/>
                      </a:lnTo>
                      <a:lnTo>
                        <a:pt x="306" y="476"/>
                      </a:lnTo>
                      <a:lnTo>
                        <a:pt x="313" y="471"/>
                      </a:lnTo>
                      <a:lnTo>
                        <a:pt x="320" y="465"/>
                      </a:lnTo>
                      <a:lnTo>
                        <a:pt x="326" y="459"/>
                      </a:lnTo>
                      <a:lnTo>
                        <a:pt x="331" y="453"/>
                      </a:lnTo>
                      <a:lnTo>
                        <a:pt x="334" y="445"/>
                      </a:lnTo>
                      <a:lnTo>
                        <a:pt x="338" y="439"/>
                      </a:lnTo>
                      <a:lnTo>
                        <a:pt x="341" y="432"/>
                      </a:lnTo>
                      <a:lnTo>
                        <a:pt x="342" y="425"/>
                      </a:lnTo>
                      <a:lnTo>
                        <a:pt x="342" y="417"/>
                      </a:lnTo>
                      <a:lnTo>
                        <a:pt x="341" y="408"/>
                      </a:lnTo>
                      <a:lnTo>
                        <a:pt x="338" y="398"/>
                      </a:lnTo>
                      <a:lnTo>
                        <a:pt x="334" y="390"/>
                      </a:lnTo>
                      <a:lnTo>
                        <a:pt x="331" y="382"/>
                      </a:lnTo>
                      <a:lnTo>
                        <a:pt x="327" y="379"/>
                      </a:lnTo>
                      <a:lnTo>
                        <a:pt x="324" y="376"/>
                      </a:lnTo>
                      <a:lnTo>
                        <a:pt x="319" y="373"/>
                      </a:lnTo>
                      <a:lnTo>
                        <a:pt x="314" y="370"/>
                      </a:lnTo>
                      <a:lnTo>
                        <a:pt x="308" y="368"/>
                      </a:lnTo>
                      <a:lnTo>
                        <a:pt x="302" y="365"/>
                      </a:lnTo>
                      <a:lnTo>
                        <a:pt x="296" y="363"/>
                      </a:lnTo>
                      <a:lnTo>
                        <a:pt x="289" y="360"/>
                      </a:lnTo>
                      <a:lnTo>
                        <a:pt x="283" y="358"/>
                      </a:lnTo>
                      <a:lnTo>
                        <a:pt x="276" y="356"/>
                      </a:lnTo>
                      <a:lnTo>
                        <a:pt x="266" y="353"/>
                      </a:lnTo>
                      <a:lnTo>
                        <a:pt x="255" y="349"/>
                      </a:lnTo>
                      <a:lnTo>
                        <a:pt x="243" y="346"/>
                      </a:lnTo>
                      <a:lnTo>
                        <a:pt x="230" y="342"/>
                      </a:lnTo>
                      <a:lnTo>
                        <a:pt x="214" y="339"/>
                      </a:lnTo>
                      <a:lnTo>
                        <a:pt x="199" y="334"/>
                      </a:lnTo>
                      <a:lnTo>
                        <a:pt x="177" y="329"/>
                      </a:lnTo>
                      <a:lnTo>
                        <a:pt x="156" y="323"/>
                      </a:lnTo>
                      <a:lnTo>
                        <a:pt x="137" y="316"/>
                      </a:lnTo>
                      <a:lnTo>
                        <a:pt x="120" y="308"/>
                      </a:lnTo>
                      <a:lnTo>
                        <a:pt x="105" y="301"/>
                      </a:lnTo>
                      <a:lnTo>
                        <a:pt x="92" y="292"/>
                      </a:lnTo>
                      <a:lnTo>
                        <a:pt x="79" y="284"/>
                      </a:lnTo>
                      <a:lnTo>
                        <a:pt x="70" y="275"/>
                      </a:lnTo>
                      <a:lnTo>
                        <a:pt x="58" y="263"/>
                      </a:lnTo>
                      <a:lnTo>
                        <a:pt x="47" y="251"/>
                      </a:lnTo>
                      <a:lnTo>
                        <a:pt x="39" y="238"/>
                      </a:lnTo>
                      <a:lnTo>
                        <a:pt x="31" y="223"/>
                      </a:lnTo>
                      <a:lnTo>
                        <a:pt x="25" y="209"/>
                      </a:lnTo>
                      <a:lnTo>
                        <a:pt x="22" y="193"/>
                      </a:lnTo>
                      <a:lnTo>
                        <a:pt x="19" y="177"/>
                      </a:lnTo>
                      <a:lnTo>
                        <a:pt x="18" y="160"/>
                      </a:lnTo>
                      <a:lnTo>
                        <a:pt x="18" y="149"/>
                      </a:lnTo>
                      <a:lnTo>
                        <a:pt x="19" y="138"/>
                      </a:lnTo>
                      <a:lnTo>
                        <a:pt x="22" y="127"/>
                      </a:lnTo>
                      <a:lnTo>
                        <a:pt x="25" y="118"/>
                      </a:lnTo>
                      <a:lnTo>
                        <a:pt x="29" y="107"/>
                      </a:lnTo>
                      <a:lnTo>
                        <a:pt x="33" y="98"/>
                      </a:lnTo>
                      <a:lnTo>
                        <a:pt x="37" y="89"/>
                      </a:lnTo>
                      <a:lnTo>
                        <a:pt x="43" y="80"/>
                      </a:lnTo>
                      <a:lnTo>
                        <a:pt x="49" y="70"/>
                      </a:lnTo>
                      <a:lnTo>
                        <a:pt x="57" y="61"/>
                      </a:lnTo>
                      <a:lnTo>
                        <a:pt x="64" y="52"/>
                      </a:lnTo>
                      <a:lnTo>
                        <a:pt x="72" y="44"/>
                      </a:lnTo>
                      <a:lnTo>
                        <a:pt x="82" y="36"/>
                      </a:lnTo>
                      <a:lnTo>
                        <a:pt x="92" y="30"/>
                      </a:lnTo>
                      <a:lnTo>
                        <a:pt x="102" y="23"/>
                      </a:lnTo>
                      <a:lnTo>
                        <a:pt x="113" y="18"/>
                      </a:lnTo>
                      <a:lnTo>
                        <a:pt x="125" y="13"/>
                      </a:lnTo>
                      <a:lnTo>
                        <a:pt x="137" y="10"/>
                      </a:lnTo>
                      <a:lnTo>
                        <a:pt x="150" y="6"/>
                      </a:lnTo>
                      <a:lnTo>
                        <a:pt x="164" y="4"/>
                      </a:lnTo>
                      <a:lnTo>
                        <a:pt x="177" y="3"/>
                      </a:lnTo>
                      <a:lnTo>
                        <a:pt x="193" y="1"/>
                      </a:lnTo>
                      <a:lnTo>
                        <a:pt x="207" y="0"/>
                      </a:lnTo>
                      <a:lnTo>
                        <a:pt x="223" y="0"/>
                      </a:lnTo>
                      <a:lnTo>
                        <a:pt x="248" y="1"/>
                      </a:lnTo>
                      <a:lnTo>
                        <a:pt x="272" y="3"/>
                      </a:lnTo>
                      <a:lnTo>
                        <a:pt x="295" y="6"/>
                      </a:lnTo>
                      <a:lnTo>
                        <a:pt x="315" y="11"/>
                      </a:lnTo>
                      <a:lnTo>
                        <a:pt x="334" y="17"/>
                      </a:lnTo>
                      <a:lnTo>
                        <a:pt x="353" y="26"/>
                      </a:lnTo>
                      <a:lnTo>
                        <a:pt x="368" y="34"/>
                      </a:lnTo>
                      <a:lnTo>
                        <a:pt x="381" y="45"/>
                      </a:lnTo>
                      <a:lnTo>
                        <a:pt x="393" y="58"/>
                      </a:lnTo>
                      <a:lnTo>
                        <a:pt x="404" y="72"/>
                      </a:lnTo>
                      <a:lnTo>
                        <a:pt x="414" y="86"/>
                      </a:lnTo>
                      <a:lnTo>
                        <a:pt x="422" y="102"/>
                      </a:lnTo>
                      <a:lnTo>
                        <a:pt x="428" y="119"/>
                      </a:lnTo>
                      <a:lnTo>
                        <a:pt x="433" y="136"/>
                      </a:lnTo>
                      <a:lnTo>
                        <a:pt x="437" y="154"/>
                      </a:lnTo>
                      <a:lnTo>
                        <a:pt x="438" y="174"/>
                      </a:lnTo>
                      <a:lnTo>
                        <a:pt x="326" y="178"/>
                      </a:lnTo>
                      <a:lnTo>
                        <a:pt x="325" y="169"/>
                      </a:lnTo>
                      <a:lnTo>
                        <a:pt x="322" y="159"/>
                      </a:lnTo>
                      <a:lnTo>
                        <a:pt x="319" y="149"/>
                      </a:lnTo>
                      <a:lnTo>
                        <a:pt x="315" y="141"/>
                      </a:lnTo>
                      <a:lnTo>
                        <a:pt x="312" y="134"/>
                      </a:lnTo>
                      <a:lnTo>
                        <a:pt x="307" y="126"/>
                      </a:lnTo>
                      <a:lnTo>
                        <a:pt x="302" y="120"/>
                      </a:lnTo>
                      <a:lnTo>
                        <a:pt x="296" y="115"/>
                      </a:lnTo>
                      <a:lnTo>
                        <a:pt x="290" y="110"/>
                      </a:lnTo>
                      <a:lnTo>
                        <a:pt x="283" y="107"/>
                      </a:lnTo>
                      <a:lnTo>
                        <a:pt x="276" y="103"/>
                      </a:lnTo>
                      <a:lnTo>
                        <a:pt x="267" y="101"/>
                      </a:lnTo>
                      <a:lnTo>
                        <a:pt x="258" y="100"/>
                      </a:lnTo>
                      <a:lnTo>
                        <a:pt x="248" y="98"/>
                      </a:lnTo>
                      <a:lnTo>
                        <a:pt x="237" y="97"/>
                      </a:lnTo>
                      <a:lnTo>
                        <a:pt x="226" y="97"/>
                      </a:lnTo>
                      <a:lnTo>
                        <a:pt x="214" y="97"/>
                      </a:lnTo>
                      <a:lnTo>
                        <a:pt x="203" y="98"/>
                      </a:lnTo>
                      <a:lnTo>
                        <a:pt x="193" y="100"/>
                      </a:lnTo>
                      <a:lnTo>
                        <a:pt x="183" y="102"/>
                      </a:lnTo>
                      <a:lnTo>
                        <a:pt x="175" y="104"/>
                      </a:lnTo>
                      <a:lnTo>
                        <a:pt x="166" y="108"/>
                      </a:lnTo>
                      <a:lnTo>
                        <a:pt x="158" y="113"/>
                      </a:lnTo>
                      <a:lnTo>
                        <a:pt x="150" y="118"/>
                      </a:lnTo>
                      <a:lnTo>
                        <a:pt x="144" y="124"/>
                      </a:lnTo>
                      <a:lnTo>
                        <a:pt x="140" y="132"/>
                      </a:lnTo>
                      <a:lnTo>
                        <a:pt x="137" y="142"/>
                      </a:lnTo>
                      <a:lnTo>
                        <a:pt x="136" y="152"/>
                      </a:lnTo>
                      <a:lnTo>
                        <a:pt x="137" y="161"/>
                      </a:lnTo>
                      <a:lnTo>
                        <a:pt x="140" y="171"/>
                      </a:lnTo>
                      <a:lnTo>
                        <a:pt x="144" y="180"/>
                      </a:lnTo>
                      <a:lnTo>
                        <a:pt x="150" y="187"/>
                      </a:lnTo>
                      <a:lnTo>
                        <a:pt x="156" y="192"/>
                      </a:lnTo>
                      <a:lnTo>
                        <a:pt x="165" y="197"/>
                      </a:lnTo>
                      <a:lnTo>
                        <a:pt x="175" y="201"/>
                      </a:lnTo>
                      <a:lnTo>
                        <a:pt x="187" y="206"/>
                      </a:lnTo>
                      <a:lnTo>
                        <a:pt x="201" y="212"/>
                      </a:lnTo>
                      <a:lnTo>
                        <a:pt x="217" y="217"/>
                      </a:lnTo>
                      <a:lnTo>
                        <a:pt x="233" y="222"/>
                      </a:lnTo>
                      <a:lnTo>
                        <a:pt x="253" y="227"/>
                      </a:lnTo>
                      <a:lnTo>
                        <a:pt x="273" y="232"/>
                      </a:lnTo>
                      <a:lnTo>
                        <a:pt x="291" y="237"/>
                      </a:lnTo>
                      <a:lnTo>
                        <a:pt x="308" y="242"/>
                      </a:lnTo>
                      <a:lnTo>
                        <a:pt x="324" y="246"/>
                      </a:lnTo>
                      <a:lnTo>
                        <a:pt x="338" y="252"/>
                      </a:lnTo>
                      <a:lnTo>
                        <a:pt x="351" y="257"/>
                      </a:lnTo>
                      <a:lnTo>
                        <a:pt x="362" y="262"/>
                      </a:lnTo>
                      <a:lnTo>
                        <a:pt x="372" y="267"/>
                      </a:lnTo>
                      <a:lnTo>
                        <a:pt x="381" y="273"/>
                      </a:lnTo>
                      <a:lnTo>
                        <a:pt x="391" y="279"/>
                      </a:lnTo>
                      <a:lnTo>
                        <a:pt x="399" y="285"/>
                      </a:lnTo>
                      <a:lnTo>
                        <a:pt x="408" y="292"/>
                      </a:lnTo>
                      <a:lnTo>
                        <a:pt x="415" y="300"/>
                      </a:lnTo>
                      <a:lnTo>
                        <a:pt x="422" y="308"/>
                      </a:lnTo>
                      <a:lnTo>
                        <a:pt x="428" y="317"/>
                      </a:lnTo>
                      <a:lnTo>
                        <a:pt x="434" y="325"/>
                      </a:lnTo>
                      <a:lnTo>
                        <a:pt x="440" y="334"/>
                      </a:lnTo>
                      <a:lnTo>
                        <a:pt x="444" y="343"/>
                      </a:lnTo>
                      <a:lnTo>
                        <a:pt x="449" y="354"/>
                      </a:lnTo>
                      <a:lnTo>
                        <a:pt x="451" y="365"/>
                      </a:lnTo>
                      <a:lnTo>
                        <a:pt x="454" y="376"/>
                      </a:lnTo>
                      <a:lnTo>
                        <a:pt x="456" y="388"/>
                      </a:lnTo>
                      <a:lnTo>
                        <a:pt x="457" y="402"/>
                      </a:lnTo>
                      <a:lnTo>
                        <a:pt x="457" y="415"/>
                      </a:lnTo>
                      <a:lnTo>
                        <a:pt x="457" y="427"/>
                      </a:lnTo>
                      <a:lnTo>
                        <a:pt x="456" y="439"/>
                      </a:lnTo>
                      <a:lnTo>
                        <a:pt x="454" y="451"/>
                      </a:lnTo>
                      <a:lnTo>
                        <a:pt x="450" y="464"/>
                      </a:lnTo>
                      <a:lnTo>
                        <a:pt x="446" y="474"/>
                      </a:lnTo>
                      <a:lnTo>
                        <a:pt x="442" y="487"/>
                      </a:lnTo>
                      <a:lnTo>
                        <a:pt x="437" y="498"/>
                      </a:lnTo>
                      <a:lnTo>
                        <a:pt x="431" y="507"/>
                      </a:lnTo>
                      <a:lnTo>
                        <a:pt x="424" y="517"/>
                      </a:lnTo>
                      <a:lnTo>
                        <a:pt x="415" y="527"/>
                      </a:lnTo>
                      <a:lnTo>
                        <a:pt x="407" y="536"/>
                      </a:lnTo>
                      <a:lnTo>
                        <a:pt x="397" y="544"/>
                      </a:lnTo>
                      <a:lnTo>
                        <a:pt x="386" y="552"/>
                      </a:lnTo>
                      <a:lnTo>
                        <a:pt x="375" y="558"/>
                      </a:lnTo>
                      <a:lnTo>
                        <a:pt x="365" y="565"/>
                      </a:lnTo>
                      <a:lnTo>
                        <a:pt x="353" y="570"/>
                      </a:lnTo>
                      <a:lnTo>
                        <a:pt x="341" y="575"/>
                      </a:lnTo>
                      <a:lnTo>
                        <a:pt x="327" y="579"/>
                      </a:lnTo>
                      <a:lnTo>
                        <a:pt x="313" y="582"/>
                      </a:lnTo>
                      <a:lnTo>
                        <a:pt x="298" y="586"/>
                      </a:lnTo>
                      <a:lnTo>
                        <a:pt x="282" y="588"/>
                      </a:lnTo>
                      <a:lnTo>
                        <a:pt x="266" y="590"/>
                      </a:lnTo>
                      <a:lnTo>
                        <a:pt x="248" y="591"/>
                      </a:lnTo>
                      <a:lnTo>
                        <a:pt x="230" y="591"/>
                      </a:lnTo>
                      <a:lnTo>
                        <a:pt x="205" y="590"/>
                      </a:lnTo>
                      <a:lnTo>
                        <a:pt x="182" y="587"/>
                      </a:lnTo>
                      <a:lnTo>
                        <a:pt x="159" y="584"/>
                      </a:lnTo>
                      <a:lnTo>
                        <a:pt x="138" y="579"/>
                      </a:lnTo>
                      <a:lnTo>
                        <a:pt x="119" y="572"/>
                      </a:lnTo>
                      <a:lnTo>
                        <a:pt x="101" y="564"/>
                      </a:lnTo>
                      <a:lnTo>
                        <a:pt x="84" y="555"/>
                      </a:lnTo>
                      <a:lnTo>
                        <a:pt x="70" y="544"/>
                      </a:lnTo>
                      <a:lnTo>
                        <a:pt x="55" y="530"/>
                      </a:lnTo>
                      <a:lnTo>
                        <a:pt x="43" y="514"/>
                      </a:lnTo>
                      <a:lnTo>
                        <a:pt x="33" y="498"/>
                      </a:lnTo>
                      <a:lnTo>
                        <a:pt x="23" y="481"/>
                      </a:lnTo>
                      <a:lnTo>
                        <a:pt x="15" y="461"/>
                      </a:lnTo>
                      <a:lnTo>
                        <a:pt x="9" y="440"/>
                      </a:lnTo>
                      <a:lnTo>
                        <a:pt x="4" y="420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6" name="Freeform 123"/>
                <p:cNvSpPr>
                  <a:spLocks noChangeAspect="1" noEditPoints="1"/>
                </p:cNvSpPr>
                <p:nvPr/>
              </p:nvSpPr>
              <p:spPr bwMode="auto">
                <a:xfrm>
                  <a:off x="566" y="1311"/>
                  <a:ext cx="110" cy="118"/>
                </a:xfrm>
                <a:custGeom>
                  <a:avLst/>
                  <a:gdLst>
                    <a:gd name="T0" fmla="*/ 1 w 548"/>
                    <a:gd name="T1" fmla="*/ 47 h 591"/>
                    <a:gd name="T2" fmla="*/ 4 w 548"/>
                    <a:gd name="T3" fmla="*/ 33 h 591"/>
                    <a:gd name="T4" fmla="*/ 8 w 548"/>
                    <a:gd name="T5" fmla="*/ 24 h 591"/>
                    <a:gd name="T6" fmla="*/ 14 w 548"/>
                    <a:gd name="T7" fmla="*/ 17 h 591"/>
                    <a:gd name="T8" fmla="*/ 21 w 548"/>
                    <a:gd name="T9" fmla="*/ 10 h 591"/>
                    <a:gd name="T10" fmla="*/ 28 w 548"/>
                    <a:gd name="T11" fmla="*/ 5 h 591"/>
                    <a:gd name="T12" fmla="*/ 39 w 548"/>
                    <a:gd name="T13" fmla="*/ 2 h 591"/>
                    <a:gd name="T14" fmla="*/ 51 w 548"/>
                    <a:gd name="T15" fmla="*/ 0 h 591"/>
                    <a:gd name="T16" fmla="*/ 64 w 548"/>
                    <a:gd name="T17" fmla="*/ 1 h 591"/>
                    <a:gd name="T18" fmla="*/ 75 w 548"/>
                    <a:gd name="T19" fmla="*/ 3 h 591"/>
                    <a:gd name="T20" fmla="*/ 85 w 548"/>
                    <a:gd name="T21" fmla="*/ 8 h 591"/>
                    <a:gd name="T22" fmla="*/ 93 w 548"/>
                    <a:gd name="T23" fmla="*/ 14 h 591"/>
                    <a:gd name="T24" fmla="*/ 100 w 548"/>
                    <a:gd name="T25" fmla="*/ 22 h 591"/>
                    <a:gd name="T26" fmla="*/ 105 w 548"/>
                    <a:gd name="T27" fmla="*/ 32 h 591"/>
                    <a:gd name="T28" fmla="*/ 109 w 548"/>
                    <a:gd name="T29" fmla="*/ 43 h 591"/>
                    <a:gd name="T30" fmla="*/ 110 w 548"/>
                    <a:gd name="T31" fmla="*/ 56 h 591"/>
                    <a:gd name="T32" fmla="*/ 110 w 548"/>
                    <a:gd name="T33" fmla="*/ 69 h 591"/>
                    <a:gd name="T34" fmla="*/ 107 w 548"/>
                    <a:gd name="T35" fmla="*/ 81 h 591"/>
                    <a:gd name="T36" fmla="*/ 103 w 548"/>
                    <a:gd name="T37" fmla="*/ 91 h 591"/>
                    <a:gd name="T38" fmla="*/ 97 w 548"/>
                    <a:gd name="T39" fmla="*/ 100 h 591"/>
                    <a:gd name="T40" fmla="*/ 89 w 548"/>
                    <a:gd name="T41" fmla="*/ 108 h 591"/>
                    <a:gd name="T42" fmla="*/ 80 w 548"/>
                    <a:gd name="T43" fmla="*/ 113 h 591"/>
                    <a:gd name="T44" fmla="*/ 70 w 548"/>
                    <a:gd name="T45" fmla="*/ 117 h 591"/>
                    <a:gd name="T46" fmla="*/ 58 w 548"/>
                    <a:gd name="T47" fmla="*/ 118 h 591"/>
                    <a:gd name="T48" fmla="*/ 46 w 548"/>
                    <a:gd name="T49" fmla="*/ 117 h 591"/>
                    <a:gd name="T50" fmla="*/ 35 w 548"/>
                    <a:gd name="T51" fmla="*/ 115 h 591"/>
                    <a:gd name="T52" fmla="*/ 25 w 548"/>
                    <a:gd name="T53" fmla="*/ 110 h 591"/>
                    <a:gd name="T54" fmla="*/ 17 w 548"/>
                    <a:gd name="T55" fmla="*/ 104 h 591"/>
                    <a:gd name="T56" fmla="*/ 10 w 548"/>
                    <a:gd name="T57" fmla="*/ 96 h 591"/>
                    <a:gd name="T58" fmla="*/ 5 w 548"/>
                    <a:gd name="T59" fmla="*/ 87 h 591"/>
                    <a:gd name="T60" fmla="*/ 1 w 548"/>
                    <a:gd name="T61" fmla="*/ 76 h 591"/>
                    <a:gd name="T62" fmla="*/ 0 w 548"/>
                    <a:gd name="T63" fmla="*/ 63 h 591"/>
                    <a:gd name="T64" fmla="*/ 23 w 548"/>
                    <a:gd name="T65" fmla="*/ 68 h 591"/>
                    <a:gd name="T66" fmla="*/ 28 w 548"/>
                    <a:gd name="T67" fmla="*/ 83 h 591"/>
                    <a:gd name="T68" fmla="*/ 37 w 548"/>
                    <a:gd name="T69" fmla="*/ 93 h 591"/>
                    <a:gd name="T70" fmla="*/ 48 w 548"/>
                    <a:gd name="T71" fmla="*/ 98 h 591"/>
                    <a:gd name="T72" fmla="*/ 62 w 548"/>
                    <a:gd name="T73" fmla="*/ 98 h 591"/>
                    <a:gd name="T74" fmla="*/ 73 w 548"/>
                    <a:gd name="T75" fmla="*/ 93 h 591"/>
                    <a:gd name="T76" fmla="*/ 82 w 548"/>
                    <a:gd name="T77" fmla="*/ 83 h 591"/>
                    <a:gd name="T78" fmla="*/ 86 w 548"/>
                    <a:gd name="T79" fmla="*/ 68 h 591"/>
                    <a:gd name="T80" fmla="*/ 86 w 548"/>
                    <a:gd name="T81" fmla="*/ 50 h 591"/>
                    <a:gd name="T82" fmla="*/ 82 w 548"/>
                    <a:gd name="T83" fmla="*/ 35 h 591"/>
                    <a:gd name="T84" fmla="*/ 73 w 548"/>
                    <a:gd name="T85" fmla="*/ 25 h 591"/>
                    <a:gd name="T86" fmla="*/ 62 w 548"/>
                    <a:gd name="T87" fmla="*/ 20 h 591"/>
                    <a:gd name="T88" fmla="*/ 48 w 548"/>
                    <a:gd name="T89" fmla="*/ 20 h 591"/>
                    <a:gd name="T90" fmla="*/ 36 w 548"/>
                    <a:gd name="T91" fmla="*/ 25 h 591"/>
                    <a:gd name="T92" fmla="*/ 28 w 548"/>
                    <a:gd name="T93" fmla="*/ 35 h 591"/>
                    <a:gd name="T94" fmla="*/ 23 w 548"/>
                    <a:gd name="T95" fmla="*/ 50 h 591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548" h="591">
                      <a:moveTo>
                        <a:pt x="0" y="299"/>
                      </a:moveTo>
                      <a:lnTo>
                        <a:pt x="0" y="277"/>
                      </a:lnTo>
                      <a:lnTo>
                        <a:pt x="1" y="256"/>
                      </a:lnTo>
                      <a:lnTo>
                        <a:pt x="3" y="237"/>
                      </a:lnTo>
                      <a:lnTo>
                        <a:pt x="6" y="217"/>
                      </a:lnTo>
                      <a:lnTo>
                        <a:pt x="9" y="200"/>
                      </a:lnTo>
                      <a:lnTo>
                        <a:pt x="14" y="183"/>
                      </a:lnTo>
                      <a:lnTo>
                        <a:pt x="19" y="166"/>
                      </a:lnTo>
                      <a:lnTo>
                        <a:pt x="25" y="152"/>
                      </a:lnTo>
                      <a:lnTo>
                        <a:pt x="30" y="141"/>
                      </a:lnTo>
                      <a:lnTo>
                        <a:pt x="36" y="131"/>
                      </a:lnTo>
                      <a:lnTo>
                        <a:pt x="42" y="121"/>
                      </a:lnTo>
                      <a:lnTo>
                        <a:pt x="48" y="110"/>
                      </a:lnTo>
                      <a:lnTo>
                        <a:pt x="55" y="102"/>
                      </a:lnTo>
                      <a:lnTo>
                        <a:pt x="62" y="92"/>
                      </a:lnTo>
                      <a:lnTo>
                        <a:pt x="69" y="83"/>
                      </a:lnTo>
                      <a:lnTo>
                        <a:pt x="78" y="74"/>
                      </a:lnTo>
                      <a:lnTo>
                        <a:pt x="86" y="66"/>
                      </a:lnTo>
                      <a:lnTo>
                        <a:pt x="95" y="57"/>
                      </a:lnTo>
                      <a:lnTo>
                        <a:pt x="104" y="50"/>
                      </a:lnTo>
                      <a:lnTo>
                        <a:pt x="113" y="43"/>
                      </a:lnTo>
                      <a:lnTo>
                        <a:pt x="122" y="36"/>
                      </a:lnTo>
                      <a:lnTo>
                        <a:pt x="132" y="30"/>
                      </a:lnTo>
                      <a:lnTo>
                        <a:pt x="141" y="26"/>
                      </a:lnTo>
                      <a:lnTo>
                        <a:pt x="151" y="22"/>
                      </a:lnTo>
                      <a:lnTo>
                        <a:pt x="164" y="17"/>
                      </a:lnTo>
                      <a:lnTo>
                        <a:pt x="178" y="12"/>
                      </a:lnTo>
                      <a:lnTo>
                        <a:pt x="192" y="9"/>
                      </a:lnTo>
                      <a:lnTo>
                        <a:pt x="208" y="5"/>
                      </a:lnTo>
                      <a:lnTo>
                        <a:pt x="223" y="4"/>
                      </a:lnTo>
                      <a:lnTo>
                        <a:pt x="239" y="1"/>
                      </a:lnTo>
                      <a:lnTo>
                        <a:pt x="256" y="0"/>
                      </a:lnTo>
                      <a:lnTo>
                        <a:pt x="273" y="0"/>
                      </a:lnTo>
                      <a:lnTo>
                        <a:pt x="288" y="0"/>
                      </a:lnTo>
                      <a:lnTo>
                        <a:pt x="303" y="1"/>
                      </a:lnTo>
                      <a:lnTo>
                        <a:pt x="317" y="3"/>
                      </a:lnTo>
                      <a:lnTo>
                        <a:pt x="332" y="5"/>
                      </a:lnTo>
                      <a:lnTo>
                        <a:pt x="346" y="7"/>
                      </a:lnTo>
                      <a:lnTo>
                        <a:pt x="359" y="11"/>
                      </a:lnTo>
                      <a:lnTo>
                        <a:pt x="372" y="15"/>
                      </a:lnTo>
                      <a:lnTo>
                        <a:pt x="386" y="19"/>
                      </a:lnTo>
                      <a:lnTo>
                        <a:pt x="398" y="26"/>
                      </a:lnTo>
                      <a:lnTo>
                        <a:pt x="410" y="30"/>
                      </a:lnTo>
                      <a:lnTo>
                        <a:pt x="421" y="38"/>
                      </a:lnTo>
                      <a:lnTo>
                        <a:pt x="431" y="44"/>
                      </a:lnTo>
                      <a:lnTo>
                        <a:pt x="442" y="51"/>
                      </a:lnTo>
                      <a:lnTo>
                        <a:pt x="453" y="60"/>
                      </a:lnTo>
                      <a:lnTo>
                        <a:pt x="463" y="68"/>
                      </a:lnTo>
                      <a:lnTo>
                        <a:pt x="472" y="78"/>
                      </a:lnTo>
                      <a:lnTo>
                        <a:pt x="482" y="87"/>
                      </a:lnTo>
                      <a:lnTo>
                        <a:pt x="490" y="98"/>
                      </a:lnTo>
                      <a:lnTo>
                        <a:pt x="499" y="109"/>
                      </a:lnTo>
                      <a:lnTo>
                        <a:pt x="506" y="120"/>
                      </a:lnTo>
                      <a:lnTo>
                        <a:pt x="513" y="132"/>
                      </a:lnTo>
                      <a:lnTo>
                        <a:pt x="519" y="144"/>
                      </a:lnTo>
                      <a:lnTo>
                        <a:pt x="524" y="158"/>
                      </a:lnTo>
                      <a:lnTo>
                        <a:pt x="530" y="171"/>
                      </a:lnTo>
                      <a:lnTo>
                        <a:pt x="534" y="186"/>
                      </a:lnTo>
                      <a:lnTo>
                        <a:pt x="537" y="199"/>
                      </a:lnTo>
                      <a:lnTo>
                        <a:pt x="541" y="215"/>
                      </a:lnTo>
                      <a:lnTo>
                        <a:pt x="543" y="229"/>
                      </a:lnTo>
                      <a:lnTo>
                        <a:pt x="546" y="245"/>
                      </a:lnTo>
                      <a:lnTo>
                        <a:pt x="547" y="261"/>
                      </a:lnTo>
                      <a:lnTo>
                        <a:pt x="548" y="278"/>
                      </a:lnTo>
                      <a:lnTo>
                        <a:pt x="548" y="295"/>
                      </a:lnTo>
                      <a:lnTo>
                        <a:pt x="548" y="312"/>
                      </a:lnTo>
                      <a:lnTo>
                        <a:pt x="547" y="329"/>
                      </a:lnTo>
                      <a:lnTo>
                        <a:pt x="546" y="346"/>
                      </a:lnTo>
                      <a:lnTo>
                        <a:pt x="543" y="362"/>
                      </a:lnTo>
                      <a:lnTo>
                        <a:pt x="541" y="376"/>
                      </a:lnTo>
                      <a:lnTo>
                        <a:pt x="537" y="391"/>
                      </a:lnTo>
                      <a:lnTo>
                        <a:pt x="534" y="405"/>
                      </a:lnTo>
                      <a:lnTo>
                        <a:pt x="530" y="420"/>
                      </a:lnTo>
                      <a:lnTo>
                        <a:pt x="524" y="433"/>
                      </a:lnTo>
                      <a:lnTo>
                        <a:pt x="519" y="445"/>
                      </a:lnTo>
                      <a:lnTo>
                        <a:pt x="513" y="457"/>
                      </a:lnTo>
                      <a:lnTo>
                        <a:pt x="506" y="470"/>
                      </a:lnTo>
                      <a:lnTo>
                        <a:pt x="499" y="481"/>
                      </a:lnTo>
                      <a:lnTo>
                        <a:pt x="490" y="491"/>
                      </a:lnTo>
                      <a:lnTo>
                        <a:pt x="482" y="502"/>
                      </a:lnTo>
                      <a:lnTo>
                        <a:pt x="472" y="512"/>
                      </a:lnTo>
                      <a:lnTo>
                        <a:pt x="463" y="522"/>
                      </a:lnTo>
                      <a:lnTo>
                        <a:pt x="453" y="530"/>
                      </a:lnTo>
                      <a:lnTo>
                        <a:pt x="442" y="539"/>
                      </a:lnTo>
                      <a:lnTo>
                        <a:pt x="433" y="546"/>
                      </a:lnTo>
                      <a:lnTo>
                        <a:pt x="421" y="553"/>
                      </a:lnTo>
                      <a:lnTo>
                        <a:pt x="410" y="559"/>
                      </a:lnTo>
                      <a:lnTo>
                        <a:pt x="398" y="565"/>
                      </a:lnTo>
                      <a:lnTo>
                        <a:pt x="386" y="572"/>
                      </a:lnTo>
                      <a:lnTo>
                        <a:pt x="374" y="575"/>
                      </a:lnTo>
                      <a:lnTo>
                        <a:pt x="360" y="580"/>
                      </a:lnTo>
                      <a:lnTo>
                        <a:pt x="347" y="584"/>
                      </a:lnTo>
                      <a:lnTo>
                        <a:pt x="333" y="586"/>
                      </a:lnTo>
                      <a:lnTo>
                        <a:pt x="318" y="588"/>
                      </a:lnTo>
                      <a:lnTo>
                        <a:pt x="304" y="590"/>
                      </a:lnTo>
                      <a:lnTo>
                        <a:pt x="289" y="591"/>
                      </a:lnTo>
                      <a:lnTo>
                        <a:pt x="274" y="591"/>
                      </a:lnTo>
                      <a:lnTo>
                        <a:pt x="258" y="591"/>
                      </a:lnTo>
                      <a:lnTo>
                        <a:pt x="243" y="590"/>
                      </a:lnTo>
                      <a:lnTo>
                        <a:pt x="228" y="588"/>
                      </a:lnTo>
                      <a:lnTo>
                        <a:pt x="214" y="586"/>
                      </a:lnTo>
                      <a:lnTo>
                        <a:pt x="199" y="584"/>
                      </a:lnTo>
                      <a:lnTo>
                        <a:pt x="186" y="580"/>
                      </a:lnTo>
                      <a:lnTo>
                        <a:pt x="173" y="575"/>
                      </a:lnTo>
                      <a:lnTo>
                        <a:pt x="160" y="572"/>
                      </a:lnTo>
                      <a:lnTo>
                        <a:pt x="148" y="565"/>
                      </a:lnTo>
                      <a:lnTo>
                        <a:pt x="135" y="559"/>
                      </a:lnTo>
                      <a:lnTo>
                        <a:pt x="125" y="553"/>
                      </a:lnTo>
                      <a:lnTo>
                        <a:pt x="114" y="546"/>
                      </a:lnTo>
                      <a:lnTo>
                        <a:pt x="103" y="539"/>
                      </a:lnTo>
                      <a:lnTo>
                        <a:pt x="93" y="530"/>
                      </a:lnTo>
                      <a:lnTo>
                        <a:pt x="84" y="522"/>
                      </a:lnTo>
                      <a:lnTo>
                        <a:pt x="74" y="512"/>
                      </a:lnTo>
                      <a:lnTo>
                        <a:pt x="66" y="502"/>
                      </a:lnTo>
                      <a:lnTo>
                        <a:pt x="57" y="493"/>
                      </a:lnTo>
                      <a:lnTo>
                        <a:pt x="49" y="482"/>
                      </a:lnTo>
                      <a:lnTo>
                        <a:pt x="42" y="471"/>
                      </a:lnTo>
                      <a:lnTo>
                        <a:pt x="34" y="459"/>
                      </a:lnTo>
                      <a:lnTo>
                        <a:pt x="28" y="447"/>
                      </a:lnTo>
                      <a:lnTo>
                        <a:pt x="24" y="434"/>
                      </a:lnTo>
                      <a:lnTo>
                        <a:pt x="19" y="421"/>
                      </a:lnTo>
                      <a:lnTo>
                        <a:pt x="14" y="407"/>
                      </a:lnTo>
                      <a:lnTo>
                        <a:pt x="10" y="393"/>
                      </a:lnTo>
                      <a:lnTo>
                        <a:pt x="7" y="379"/>
                      </a:lnTo>
                      <a:lnTo>
                        <a:pt x="4" y="363"/>
                      </a:lnTo>
                      <a:lnTo>
                        <a:pt x="2" y="347"/>
                      </a:lnTo>
                      <a:lnTo>
                        <a:pt x="1" y="331"/>
                      </a:lnTo>
                      <a:lnTo>
                        <a:pt x="0" y="316"/>
                      </a:lnTo>
                      <a:lnTo>
                        <a:pt x="0" y="299"/>
                      </a:lnTo>
                      <a:close/>
                      <a:moveTo>
                        <a:pt x="115" y="295"/>
                      </a:moveTo>
                      <a:lnTo>
                        <a:pt x="116" y="319"/>
                      </a:lnTo>
                      <a:lnTo>
                        <a:pt x="117" y="341"/>
                      </a:lnTo>
                      <a:lnTo>
                        <a:pt x="121" y="362"/>
                      </a:lnTo>
                      <a:lnTo>
                        <a:pt x="126" y="381"/>
                      </a:lnTo>
                      <a:lnTo>
                        <a:pt x="133" y="399"/>
                      </a:lnTo>
                      <a:lnTo>
                        <a:pt x="140" y="415"/>
                      </a:lnTo>
                      <a:lnTo>
                        <a:pt x="149" y="430"/>
                      </a:lnTo>
                      <a:lnTo>
                        <a:pt x="158" y="442"/>
                      </a:lnTo>
                      <a:lnTo>
                        <a:pt x="170" y="454"/>
                      </a:lnTo>
                      <a:lnTo>
                        <a:pt x="182" y="465"/>
                      </a:lnTo>
                      <a:lnTo>
                        <a:pt x="196" y="473"/>
                      </a:lnTo>
                      <a:lnTo>
                        <a:pt x="210" y="481"/>
                      </a:lnTo>
                      <a:lnTo>
                        <a:pt x="226" y="487"/>
                      </a:lnTo>
                      <a:lnTo>
                        <a:pt x="240" y="490"/>
                      </a:lnTo>
                      <a:lnTo>
                        <a:pt x="257" y="493"/>
                      </a:lnTo>
                      <a:lnTo>
                        <a:pt x="274" y="494"/>
                      </a:lnTo>
                      <a:lnTo>
                        <a:pt x="291" y="493"/>
                      </a:lnTo>
                      <a:lnTo>
                        <a:pt x="307" y="490"/>
                      </a:lnTo>
                      <a:lnTo>
                        <a:pt x="322" y="487"/>
                      </a:lnTo>
                      <a:lnTo>
                        <a:pt x="338" y="482"/>
                      </a:lnTo>
                      <a:lnTo>
                        <a:pt x="351" y="474"/>
                      </a:lnTo>
                      <a:lnTo>
                        <a:pt x="364" y="466"/>
                      </a:lnTo>
                      <a:lnTo>
                        <a:pt x="377" y="456"/>
                      </a:lnTo>
                      <a:lnTo>
                        <a:pt x="388" y="444"/>
                      </a:lnTo>
                      <a:lnTo>
                        <a:pt x="399" y="431"/>
                      </a:lnTo>
                      <a:lnTo>
                        <a:pt x="407" y="416"/>
                      </a:lnTo>
                      <a:lnTo>
                        <a:pt x="416" y="399"/>
                      </a:lnTo>
                      <a:lnTo>
                        <a:pt x="422" y="381"/>
                      </a:lnTo>
                      <a:lnTo>
                        <a:pt x="427" y="362"/>
                      </a:lnTo>
                      <a:lnTo>
                        <a:pt x="430" y="341"/>
                      </a:lnTo>
                      <a:lnTo>
                        <a:pt x="431" y="318"/>
                      </a:lnTo>
                      <a:lnTo>
                        <a:pt x="433" y="294"/>
                      </a:lnTo>
                      <a:lnTo>
                        <a:pt x="431" y="269"/>
                      </a:lnTo>
                      <a:lnTo>
                        <a:pt x="430" y="248"/>
                      </a:lnTo>
                      <a:lnTo>
                        <a:pt x="427" y="227"/>
                      </a:lnTo>
                      <a:lnTo>
                        <a:pt x="422" y="208"/>
                      </a:lnTo>
                      <a:lnTo>
                        <a:pt x="416" y="189"/>
                      </a:lnTo>
                      <a:lnTo>
                        <a:pt x="409" y="174"/>
                      </a:lnTo>
                      <a:lnTo>
                        <a:pt x="399" y="159"/>
                      </a:lnTo>
                      <a:lnTo>
                        <a:pt x="389" y="147"/>
                      </a:lnTo>
                      <a:lnTo>
                        <a:pt x="378" y="135"/>
                      </a:lnTo>
                      <a:lnTo>
                        <a:pt x="366" y="124"/>
                      </a:lnTo>
                      <a:lnTo>
                        <a:pt x="353" y="115"/>
                      </a:lnTo>
                      <a:lnTo>
                        <a:pt x="339" y="109"/>
                      </a:lnTo>
                      <a:lnTo>
                        <a:pt x="323" y="103"/>
                      </a:lnTo>
                      <a:lnTo>
                        <a:pt x="307" y="100"/>
                      </a:lnTo>
                      <a:lnTo>
                        <a:pt x="291" y="98"/>
                      </a:lnTo>
                      <a:lnTo>
                        <a:pt x="274" y="97"/>
                      </a:lnTo>
                      <a:lnTo>
                        <a:pt x="256" y="98"/>
                      </a:lnTo>
                      <a:lnTo>
                        <a:pt x="239" y="100"/>
                      </a:lnTo>
                      <a:lnTo>
                        <a:pt x="223" y="103"/>
                      </a:lnTo>
                      <a:lnTo>
                        <a:pt x="209" y="109"/>
                      </a:lnTo>
                      <a:lnTo>
                        <a:pt x="194" y="115"/>
                      </a:lnTo>
                      <a:lnTo>
                        <a:pt x="181" y="124"/>
                      </a:lnTo>
                      <a:lnTo>
                        <a:pt x="169" y="135"/>
                      </a:lnTo>
                      <a:lnTo>
                        <a:pt x="158" y="147"/>
                      </a:lnTo>
                      <a:lnTo>
                        <a:pt x="149" y="159"/>
                      </a:lnTo>
                      <a:lnTo>
                        <a:pt x="140" y="174"/>
                      </a:lnTo>
                      <a:lnTo>
                        <a:pt x="133" y="191"/>
                      </a:lnTo>
                      <a:lnTo>
                        <a:pt x="126" y="208"/>
                      </a:lnTo>
                      <a:lnTo>
                        <a:pt x="121" y="227"/>
                      </a:lnTo>
                      <a:lnTo>
                        <a:pt x="117" y="248"/>
                      </a:lnTo>
                      <a:lnTo>
                        <a:pt x="116" y="271"/>
                      </a:lnTo>
                      <a:lnTo>
                        <a:pt x="115" y="29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7" name="Freeform 124"/>
                <p:cNvSpPr>
                  <a:spLocks noChangeAspect="1"/>
                </p:cNvSpPr>
                <p:nvPr/>
              </p:nvSpPr>
              <p:spPr bwMode="auto">
                <a:xfrm>
                  <a:off x="694" y="1314"/>
                  <a:ext cx="79" cy="113"/>
                </a:xfrm>
                <a:custGeom>
                  <a:avLst/>
                  <a:gdLst>
                    <a:gd name="T0" fmla="*/ 0 w 398"/>
                    <a:gd name="T1" fmla="*/ 113 h 563"/>
                    <a:gd name="T2" fmla="*/ 0 w 398"/>
                    <a:gd name="T3" fmla="*/ 0 h 563"/>
                    <a:gd name="T4" fmla="*/ 23 w 398"/>
                    <a:gd name="T5" fmla="*/ 0 h 563"/>
                    <a:gd name="T6" fmla="*/ 23 w 398"/>
                    <a:gd name="T7" fmla="*/ 94 h 563"/>
                    <a:gd name="T8" fmla="*/ 79 w 398"/>
                    <a:gd name="T9" fmla="*/ 94 h 563"/>
                    <a:gd name="T10" fmla="*/ 79 w 398"/>
                    <a:gd name="T11" fmla="*/ 113 h 563"/>
                    <a:gd name="T12" fmla="*/ 0 w 398"/>
                    <a:gd name="T13" fmla="*/ 113 h 56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8" h="563">
                      <a:moveTo>
                        <a:pt x="0" y="563"/>
                      </a:moveTo>
                      <a:lnTo>
                        <a:pt x="0" y="0"/>
                      </a:lnTo>
                      <a:lnTo>
                        <a:pt x="116" y="0"/>
                      </a:lnTo>
                      <a:lnTo>
                        <a:pt x="116" y="466"/>
                      </a:lnTo>
                      <a:lnTo>
                        <a:pt x="398" y="466"/>
                      </a:lnTo>
                      <a:lnTo>
                        <a:pt x="398" y="563"/>
                      </a:lnTo>
                      <a:lnTo>
                        <a:pt x="0" y="56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8" name="Freeform 125"/>
                <p:cNvSpPr>
                  <a:spLocks noChangeAspect="1" noEditPoints="1"/>
                </p:cNvSpPr>
                <p:nvPr/>
              </p:nvSpPr>
              <p:spPr bwMode="auto">
                <a:xfrm>
                  <a:off x="790" y="1312"/>
                  <a:ext cx="95" cy="115"/>
                </a:xfrm>
                <a:custGeom>
                  <a:avLst/>
                  <a:gdLst>
                    <a:gd name="T0" fmla="*/ 45 w 474"/>
                    <a:gd name="T1" fmla="*/ 0 h 572"/>
                    <a:gd name="T2" fmla="*/ 54 w 474"/>
                    <a:gd name="T3" fmla="*/ 0 h 572"/>
                    <a:gd name="T4" fmla="*/ 62 w 474"/>
                    <a:gd name="T5" fmla="*/ 2 h 572"/>
                    <a:gd name="T6" fmla="*/ 69 w 474"/>
                    <a:gd name="T7" fmla="*/ 4 h 572"/>
                    <a:gd name="T8" fmla="*/ 75 w 474"/>
                    <a:gd name="T9" fmla="*/ 8 h 572"/>
                    <a:gd name="T10" fmla="*/ 81 w 474"/>
                    <a:gd name="T11" fmla="*/ 13 h 572"/>
                    <a:gd name="T12" fmla="*/ 85 w 474"/>
                    <a:gd name="T13" fmla="*/ 19 h 572"/>
                    <a:gd name="T14" fmla="*/ 89 w 474"/>
                    <a:gd name="T15" fmla="*/ 26 h 572"/>
                    <a:gd name="T16" fmla="*/ 92 w 474"/>
                    <a:gd name="T17" fmla="*/ 34 h 572"/>
                    <a:gd name="T18" fmla="*/ 94 w 474"/>
                    <a:gd name="T19" fmla="*/ 44 h 572"/>
                    <a:gd name="T20" fmla="*/ 95 w 474"/>
                    <a:gd name="T21" fmla="*/ 55 h 572"/>
                    <a:gd name="T22" fmla="*/ 95 w 474"/>
                    <a:gd name="T23" fmla="*/ 66 h 572"/>
                    <a:gd name="T24" fmla="*/ 94 w 474"/>
                    <a:gd name="T25" fmla="*/ 75 h 572"/>
                    <a:gd name="T26" fmla="*/ 92 w 474"/>
                    <a:gd name="T27" fmla="*/ 83 h 572"/>
                    <a:gd name="T28" fmla="*/ 88 w 474"/>
                    <a:gd name="T29" fmla="*/ 92 h 572"/>
                    <a:gd name="T30" fmla="*/ 83 w 474"/>
                    <a:gd name="T31" fmla="*/ 100 h 572"/>
                    <a:gd name="T32" fmla="*/ 78 w 474"/>
                    <a:gd name="T33" fmla="*/ 105 h 572"/>
                    <a:gd name="T34" fmla="*/ 72 w 474"/>
                    <a:gd name="T35" fmla="*/ 109 h 572"/>
                    <a:gd name="T36" fmla="*/ 66 w 474"/>
                    <a:gd name="T37" fmla="*/ 112 h 572"/>
                    <a:gd name="T38" fmla="*/ 59 w 474"/>
                    <a:gd name="T39" fmla="*/ 114 h 572"/>
                    <a:gd name="T40" fmla="*/ 52 w 474"/>
                    <a:gd name="T41" fmla="*/ 115 h 572"/>
                    <a:gd name="T42" fmla="*/ 43 w 474"/>
                    <a:gd name="T43" fmla="*/ 115 h 572"/>
                    <a:gd name="T44" fmla="*/ 23 w 474"/>
                    <a:gd name="T45" fmla="*/ 20 h 572"/>
                    <a:gd name="T46" fmla="*/ 42 w 474"/>
                    <a:gd name="T47" fmla="*/ 95 h 572"/>
                    <a:gd name="T48" fmla="*/ 49 w 474"/>
                    <a:gd name="T49" fmla="*/ 95 h 572"/>
                    <a:gd name="T50" fmla="*/ 53 w 474"/>
                    <a:gd name="T51" fmla="*/ 95 h 572"/>
                    <a:gd name="T52" fmla="*/ 57 w 474"/>
                    <a:gd name="T53" fmla="*/ 94 h 572"/>
                    <a:gd name="T54" fmla="*/ 61 w 474"/>
                    <a:gd name="T55" fmla="*/ 92 h 572"/>
                    <a:gd name="T56" fmla="*/ 64 w 474"/>
                    <a:gd name="T57" fmla="*/ 90 h 572"/>
                    <a:gd name="T58" fmla="*/ 66 w 474"/>
                    <a:gd name="T59" fmla="*/ 87 h 572"/>
                    <a:gd name="T60" fmla="*/ 69 w 474"/>
                    <a:gd name="T61" fmla="*/ 82 h 572"/>
                    <a:gd name="T62" fmla="*/ 70 w 474"/>
                    <a:gd name="T63" fmla="*/ 77 h 572"/>
                    <a:gd name="T64" fmla="*/ 71 w 474"/>
                    <a:gd name="T65" fmla="*/ 69 h 572"/>
                    <a:gd name="T66" fmla="*/ 72 w 474"/>
                    <a:gd name="T67" fmla="*/ 61 h 572"/>
                    <a:gd name="T68" fmla="*/ 72 w 474"/>
                    <a:gd name="T69" fmla="*/ 51 h 572"/>
                    <a:gd name="T70" fmla="*/ 71 w 474"/>
                    <a:gd name="T71" fmla="*/ 44 h 572"/>
                    <a:gd name="T72" fmla="*/ 70 w 474"/>
                    <a:gd name="T73" fmla="*/ 37 h 572"/>
                    <a:gd name="T74" fmla="*/ 68 w 474"/>
                    <a:gd name="T75" fmla="*/ 32 h 572"/>
                    <a:gd name="T76" fmla="*/ 65 w 474"/>
                    <a:gd name="T77" fmla="*/ 28 h 572"/>
                    <a:gd name="T78" fmla="*/ 62 w 474"/>
                    <a:gd name="T79" fmla="*/ 25 h 572"/>
                    <a:gd name="T80" fmla="*/ 59 w 474"/>
                    <a:gd name="T81" fmla="*/ 23 h 572"/>
                    <a:gd name="T82" fmla="*/ 54 w 474"/>
                    <a:gd name="T83" fmla="*/ 21 h 572"/>
                    <a:gd name="T84" fmla="*/ 50 w 474"/>
                    <a:gd name="T85" fmla="*/ 20 h 572"/>
                    <a:gd name="T86" fmla="*/ 43 w 474"/>
                    <a:gd name="T87" fmla="*/ 20 h 572"/>
                    <a:gd name="T88" fmla="*/ 33 w 474"/>
                    <a:gd name="T89" fmla="*/ 20 h 572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474" h="572">
                      <a:moveTo>
                        <a:pt x="0" y="0"/>
                      </a:moveTo>
                      <a:lnTo>
                        <a:pt x="209" y="0"/>
                      </a:lnTo>
                      <a:lnTo>
                        <a:pt x="225" y="0"/>
                      </a:lnTo>
                      <a:lnTo>
                        <a:pt x="242" y="1"/>
                      </a:lnTo>
                      <a:lnTo>
                        <a:pt x="257" y="1"/>
                      </a:lnTo>
                      <a:lnTo>
                        <a:pt x="271" y="2"/>
                      </a:lnTo>
                      <a:lnTo>
                        <a:pt x="284" y="4"/>
                      </a:lnTo>
                      <a:lnTo>
                        <a:pt x="296" y="6"/>
                      </a:lnTo>
                      <a:lnTo>
                        <a:pt x="308" y="8"/>
                      </a:lnTo>
                      <a:lnTo>
                        <a:pt x="318" y="9"/>
                      </a:lnTo>
                      <a:lnTo>
                        <a:pt x="330" y="14"/>
                      </a:lnTo>
                      <a:lnTo>
                        <a:pt x="342" y="19"/>
                      </a:lnTo>
                      <a:lnTo>
                        <a:pt x="353" y="25"/>
                      </a:lnTo>
                      <a:lnTo>
                        <a:pt x="364" y="32"/>
                      </a:lnTo>
                      <a:lnTo>
                        <a:pt x="373" y="38"/>
                      </a:lnTo>
                      <a:lnTo>
                        <a:pt x="384" y="47"/>
                      </a:lnTo>
                      <a:lnTo>
                        <a:pt x="394" y="54"/>
                      </a:lnTo>
                      <a:lnTo>
                        <a:pt x="403" y="63"/>
                      </a:lnTo>
                      <a:lnTo>
                        <a:pt x="412" y="72"/>
                      </a:lnTo>
                      <a:lnTo>
                        <a:pt x="419" y="83"/>
                      </a:lnTo>
                      <a:lnTo>
                        <a:pt x="426" y="94"/>
                      </a:lnTo>
                      <a:lnTo>
                        <a:pt x="433" y="105"/>
                      </a:lnTo>
                      <a:lnTo>
                        <a:pt x="439" y="117"/>
                      </a:lnTo>
                      <a:lnTo>
                        <a:pt x="445" y="129"/>
                      </a:lnTo>
                      <a:lnTo>
                        <a:pt x="452" y="143"/>
                      </a:lnTo>
                      <a:lnTo>
                        <a:pt x="456" y="156"/>
                      </a:lnTo>
                      <a:lnTo>
                        <a:pt x="461" y="171"/>
                      </a:lnTo>
                      <a:lnTo>
                        <a:pt x="465" y="185"/>
                      </a:lnTo>
                      <a:lnTo>
                        <a:pt x="468" y="201"/>
                      </a:lnTo>
                      <a:lnTo>
                        <a:pt x="471" y="218"/>
                      </a:lnTo>
                      <a:lnTo>
                        <a:pt x="472" y="235"/>
                      </a:lnTo>
                      <a:lnTo>
                        <a:pt x="473" y="253"/>
                      </a:lnTo>
                      <a:lnTo>
                        <a:pt x="474" y="273"/>
                      </a:lnTo>
                      <a:lnTo>
                        <a:pt x="474" y="292"/>
                      </a:lnTo>
                      <a:lnTo>
                        <a:pt x="474" y="309"/>
                      </a:lnTo>
                      <a:lnTo>
                        <a:pt x="473" y="326"/>
                      </a:lnTo>
                      <a:lnTo>
                        <a:pt x="472" y="342"/>
                      </a:lnTo>
                      <a:lnTo>
                        <a:pt x="471" y="357"/>
                      </a:lnTo>
                      <a:lnTo>
                        <a:pt x="468" y="372"/>
                      </a:lnTo>
                      <a:lnTo>
                        <a:pt x="465" y="387"/>
                      </a:lnTo>
                      <a:lnTo>
                        <a:pt x="461" y="401"/>
                      </a:lnTo>
                      <a:lnTo>
                        <a:pt x="458" y="414"/>
                      </a:lnTo>
                      <a:lnTo>
                        <a:pt x="452" y="429"/>
                      </a:lnTo>
                      <a:lnTo>
                        <a:pt x="445" y="444"/>
                      </a:lnTo>
                      <a:lnTo>
                        <a:pt x="438" y="457"/>
                      </a:lnTo>
                      <a:lnTo>
                        <a:pt x="431" y="470"/>
                      </a:lnTo>
                      <a:lnTo>
                        <a:pt x="423" y="482"/>
                      </a:lnTo>
                      <a:lnTo>
                        <a:pt x="414" y="495"/>
                      </a:lnTo>
                      <a:lnTo>
                        <a:pt x="405" y="505"/>
                      </a:lnTo>
                      <a:lnTo>
                        <a:pt x="395" y="515"/>
                      </a:lnTo>
                      <a:lnTo>
                        <a:pt x="388" y="522"/>
                      </a:lnTo>
                      <a:lnTo>
                        <a:pt x="379" y="530"/>
                      </a:lnTo>
                      <a:lnTo>
                        <a:pt x="371" y="536"/>
                      </a:lnTo>
                      <a:lnTo>
                        <a:pt x="361" y="542"/>
                      </a:lnTo>
                      <a:lnTo>
                        <a:pt x="352" y="548"/>
                      </a:lnTo>
                      <a:lnTo>
                        <a:pt x="340" y="553"/>
                      </a:lnTo>
                      <a:lnTo>
                        <a:pt x="329" y="558"/>
                      </a:lnTo>
                      <a:lnTo>
                        <a:pt x="316" y="561"/>
                      </a:lnTo>
                      <a:lnTo>
                        <a:pt x="306" y="564"/>
                      </a:lnTo>
                      <a:lnTo>
                        <a:pt x="295" y="565"/>
                      </a:lnTo>
                      <a:lnTo>
                        <a:pt x="284" y="567"/>
                      </a:lnTo>
                      <a:lnTo>
                        <a:pt x="272" y="569"/>
                      </a:lnTo>
                      <a:lnTo>
                        <a:pt x="258" y="570"/>
                      </a:lnTo>
                      <a:lnTo>
                        <a:pt x="245" y="571"/>
                      </a:lnTo>
                      <a:lnTo>
                        <a:pt x="229" y="572"/>
                      </a:lnTo>
                      <a:lnTo>
                        <a:pt x="213" y="572"/>
                      </a:lnTo>
                      <a:lnTo>
                        <a:pt x="0" y="572"/>
                      </a:lnTo>
                      <a:lnTo>
                        <a:pt x="0" y="0"/>
                      </a:lnTo>
                      <a:close/>
                      <a:moveTo>
                        <a:pt x="116" y="98"/>
                      </a:moveTo>
                      <a:lnTo>
                        <a:pt x="116" y="475"/>
                      </a:lnTo>
                      <a:lnTo>
                        <a:pt x="200" y="475"/>
                      </a:lnTo>
                      <a:lnTo>
                        <a:pt x="212" y="475"/>
                      </a:lnTo>
                      <a:lnTo>
                        <a:pt x="223" y="475"/>
                      </a:lnTo>
                      <a:lnTo>
                        <a:pt x="233" y="474"/>
                      </a:lnTo>
                      <a:lnTo>
                        <a:pt x="242" y="474"/>
                      </a:lnTo>
                      <a:lnTo>
                        <a:pt x="251" y="473"/>
                      </a:lnTo>
                      <a:lnTo>
                        <a:pt x="258" y="473"/>
                      </a:lnTo>
                      <a:lnTo>
                        <a:pt x="264" y="472"/>
                      </a:lnTo>
                      <a:lnTo>
                        <a:pt x="270" y="472"/>
                      </a:lnTo>
                      <a:lnTo>
                        <a:pt x="277" y="469"/>
                      </a:lnTo>
                      <a:lnTo>
                        <a:pt x="283" y="467"/>
                      </a:lnTo>
                      <a:lnTo>
                        <a:pt x="290" y="464"/>
                      </a:lnTo>
                      <a:lnTo>
                        <a:pt x="296" y="461"/>
                      </a:lnTo>
                      <a:lnTo>
                        <a:pt x="302" y="458"/>
                      </a:lnTo>
                      <a:lnTo>
                        <a:pt x="307" y="455"/>
                      </a:lnTo>
                      <a:lnTo>
                        <a:pt x="313" y="451"/>
                      </a:lnTo>
                      <a:lnTo>
                        <a:pt x="318" y="446"/>
                      </a:lnTo>
                      <a:lnTo>
                        <a:pt x="322" y="442"/>
                      </a:lnTo>
                      <a:lnTo>
                        <a:pt x="326" y="438"/>
                      </a:lnTo>
                      <a:lnTo>
                        <a:pt x="330" y="431"/>
                      </a:lnTo>
                      <a:lnTo>
                        <a:pt x="335" y="425"/>
                      </a:lnTo>
                      <a:lnTo>
                        <a:pt x="338" y="418"/>
                      </a:lnTo>
                      <a:lnTo>
                        <a:pt x="342" y="410"/>
                      </a:lnTo>
                      <a:lnTo>
                        <a:pt x="346" y="401"/>
                      </a:lnTo>
                      <a:lnTo>
                        <a:pt x="348" y="391"/>
                      </a:lnTo>
                      <a:lnTo>
                        <a:pt x="350" y="382"/>
                      </a:lnTo>
                      <a:lnTo>
                        <a:pt x="353" y="371"/>
                      </a:lnTo>
                      <a:lnTo>
                        <a:pt x="354" y="359"/>
                      </a:lnTo>
                      <a:lnTo>
                        <a:pt x="356" y="345"/>
                      </a:lnTo>
                      <a:lnTo>
                        <a:pt x="358" y="332"/>
                      </a:lnTo>
                      <a:lnTo>
                        <a:pt x="358" y="317"/>
                      </a:lnTo>
                      <a:lnTo>
                        <a:pt x="359" y="302"/>
                      </a:lnTo>
                      <a:lnTo>
                        <a:pt x="359" y="286"/>
                      </a:lnTo>
                      <a:lnTo>
                        <a:pt x="359" y="270"/>
                      </a:lnTo>
                      <a:lnTo>
                        <a:pt x="358" y="256"/>
                      </a:lnTo>
                      <a:lnTo>
                        <a:pt x="358" y="242"/>
                      </a:lnTo>
                      <a:lnTo>
                        <a:pt x="356" y="229"/>
                      </a:lnTo>
                      <a:lnTo>
                        <a:pt x="354" y="217"/>
                      </a:lnTo>
                      <a:lnTo>
                        <a:pt x="353" y="205"/>
                      </a:lnTo>
                      <a:lnTo>
                        <a:pt x="350" y="195"/>
                      </a:lnTo>
                      <a:lnTo>
                        <a:pt x="348" y="185"/>
                      </a:lnTo>
                      <a:lnTo>
                        <a:pt x="346" y="177"/>
                      </a:lnTo>
                      <a:lnTo>
                        <a:pt x="342" y="168"/>
                      </a:lnTo>
                      <a:lnTo>
                        <a:pt x="338" y="161"/>
                      </a:lnTo>
                      <a:lnTo>
                        <a:pt x="334" y="154"/>
                      </a:lnTo>
                      <a:lnTo>
                        <a:pt x="330" y="146"/>
                      </a:lnTo>
                      <a:lnTo>
                        <a:pt x="325" y="140"/>
                      </a:lnTo>
                      <a:lnTo>
                        <a:pt x="320" y="134"/>
                      </a:lnTo>
                      <a:lnTo>
                        <a:pt x="316" y="129"/>
                      </a:lnTo>
                      <a:lnTo>
                        <a:pt x="310" y="125"/>
                      </a:lnTo>
                      <a:lnTo>
                        <a:pt x="304" y="120"/>
                      </a:lnTo>
                      <a:lnTo>
                        <a:pt x="298" y="116"/>
                      </a:lnTo>
                      <a:lnTo>
                        <a:pt x="292" y="112"/>
                      </a:lnTo>
                      <a:lnTo>
                        <a:pt x="284" y="109"/>
                      </a:lnTo>
                      <a:lnTo>
                        <a:pt x="277" y="106"/>
                      </a:lnTo>
                      <a:lnTo>
                        <a:pt x="270" y="104"/>
                      </a:lnTo>
                      <a:lnTo>
                        <a:pt x="261" y="103"/>
                      </a:lnTo>
                      <a:lnTo>
                        <a:pt x="254" y="101"/>
                      </a:lnTo>
                      <a:lnTo>
                        <a:pt x="247" y="100"/>
                      </a:lnTo>
                      <a:lnTo>
                        <a:pt x="237" y="99"/>
                      </a:lnTo>
                      <a:lnTo>
                        <a:pt x="225" y="99"/>
                      </a:lnTo>
                      <a:lnTo>
                        <a:pt x="213" y="98"/>
                      </a:lnTo>
                      <a:lnTo>
                        <a:pt x="199" y="98"/>
                      </a:lnTo>
                      <a:lnTo>
                        <a:pt x="183" y="98"/>
                      </a:lnTo>
                      <a:lnTo>
                        <a:pt x="166" y="98"/>
                      </a:lnTo>
                      <a:lnTo>
                        <a:pt x="116" y="9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9" name="Freeform 126"/>
                <p:cNvSpPr>
                  <a:spLocks noChangeAspect="1"/>
                </p:cNvSpPr>
                <p:nvPr/>
              </p:nvSpPr>
              <p:spPr bwMode="auto">
                <a:xfrm>
                  <a:off x="904" y="1312"/>
                  <a:ext cx="85" cy="115"/>
                </a:xfrm>
                <a:custGeom>
                  <a:avLst/>
                  <a:gdLst>
                    <a:gd name="T0" fmla="*/ 0 w 427"/>
                    <a:gd name="T1" fmla="*/ 115 h 572"/>
                    <a:gd name="T2" fmla="*/ 0 w 427"/>
                    <a:gd name="T3" fmla="*/ 0 h 572"/>
                    <a:gd name="T4" fmla="*/ 83 w 427"/>
                    <a:gd name="T5" fmla="*/ 0 h 572"/>
                    <a:gd name="T6" fmla="*/ 83 w 427"/>
                    <a:gd name="T7" fmla="*/ 20 h 572"/>
                    <a:gd name="T8" fmla="*/ 23 w 427"/>
                    <a:gd name="T9" fmla="*/ 20 h 572"/>
                    <a:gd name="T10" fmla="*/ 23 w 427"/>
                    <a:gd name="T11" fmla="*/ 45 h 572"/>
                    <a:gd name="T12" fmla="*/ 79 w 427"/>
                    <a:gd name="T13" fmla="*/ 45 h 572"/>
                    <a:gd name="T14" fmla="*/ 79 w 427"/>
                    <a:gd name="T15" fmla="*/ 64 h 572"/>
                    <a:gd name="T16" fmla="*/ 23 w 427"/>
                    <a:gd name="T17" fmla="*/ 64 h 572"/>
                    <a:gd name="T18" fmla="*/ 23 w 427"/>
                    <a:gd name="T19" fmla="*/ 95 h 572"/>
                    <a:gd name="T20" fmla="*/ 85 w 427"/>
                    <a:gd name="T21" fmla="*/ 95 h 572"/>
                    <a:gd name="T22" fmla="*/ 85 w 427"/>
                    <a:gd name="T23" fmla="*/ 115 h 572"/>
                    <a:gd name="T24" fmla="*/ 0 w 427"/>
                    <a:gd name="T25" fmla="*/ 115 h 5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27" h="572">
                      <a:moveTo>
                        <a:pt x="0" y="572"/>
                      </a:moveTo>
                      <a:lnTo>
                        <a:pt x="0" y="0"/>
                      </a:lnTo>
                      <a:lnTo>
                        <a:pt x="418" y="0"/>
                      </a:lnTo>
                      <a:lnTo>
                        <a:pt x="418" y="98"/>
                      </a:lnTo>
                      <a:lnTo>
                        <a:pt x="116" y="98"/>
                      </a:lnTo>
                      <a:lnTo>
                        <a:pt x="116" y="223"/>
                      </a:lnTo>
                      <a:lnTo>
                        <a:pt x="399" y="223"/>
                      </a:lnTo>
                      <a:lnTo>
                        <a:pt x="399" y="320"/>
                      </a:lnTo>
                      <a:lnTo>
                        <a:pt x="116" y="320"/>
                      </a:lnTo>
                      <a:lnTo>
                        <a:pt x="116" y="475"/>
                      </a:lnTo>
                      <a:lnTo>
                        <a:pt x="427" y="475"/>
                      </a:lnTo>
                      <a:lnTo>
                        <a:pt x="427" y="572"/>
                      </a:lnTo>
                      <a:lnTo>
                        <a:pt x="0" y="57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608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3053" y="654"/>
                <a:ext cx="845" cy="35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4" name="Group 881"/>
          <p:cNvGrpSpPr/>
          <p:nvPr/>
        </p:nvGrpSpPr>
        <p:grpSpPr>
          <a:xfrm>
            <a:off x="253035" y="1307460"/>
            <a:ext cx="2959169" cy="1403591"/>
            <a:chOff x="2299854" y="3860134"/>
            <a:chExt cx="4834332" cy="2366128"/>
          </a:xfrm>
        </p:grpSpPr>
        <p:grpSp>
          <p:nvGrpSpPr>
            <p:cNvPr id="5" name="Group 867"/>
            <p:cNvGrpSpPr/>
            <p:nvPr/>
          </p:nvGrpSpPr>
          <p:grpSpPr>
            <a:xfrm>
              <a:off x="3552785" y="3860134"/>
              <a:ext cx="3581401" cy="2366128"/>
              <a:chOff x="717222" y="4081807"/>
              <a:chExt cx="3581401" cy="2366128"/>
            </a:xfrm>
          </p:grpSpPr>
          <p:grpSp>
            <p:nvGrpSpPr>
              <p:cNvPr id="6" name="Group 164"/>
              <p:cNvGrpSpPr/>
              <p:nvPr/>
            </p:nvGrpSpPr>
            <p:grpSpPr>
              <a:xfrm>
                <a:off x="717222" y="4996206"/>
                <a:ext cx="517689" cy="546756"/>
                <a:chOff x="1737157" y="3048000"/>
                <a:chExt cx="752940" cy="757578"/>
              </a:xfrm>
            </p:grpSpPr>
            <p:grpSp>
              <p:nvGrpSpPr>
                <p:cNvPr id="7" name="Group 33"/>
                <p:cNvGrpSpPr/>
                <p:nvPr/>
              </p:nvGrpSpPr>
              <p:grpSpPr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" name="Group 2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" name="Oval 1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" name="Group 27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9" name="Oval 2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" name="Group 30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2" name="Oval 31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1" name="Group 34"/>
                <p:cNvGrpSpPr/>
                <p:nvPr/>
              </p:nvGrpSpPr>
              <p:grpSpPr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2" name="Group 3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Oval 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" name="Group 3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1" name="Oval 4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" name="Group 3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7" name="Group 44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8" name="Group 4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3" name="Oval 5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" name="Group 4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" name="Oval 5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" name="Group 4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9" name="Oval 4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" name="Oval 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1" name="Group 54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2" name="Group 5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3" name="Oval 6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" name="Group 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" name="Oval 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" name="Group 5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" name="Oval 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" name="Oval 5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5" name="Group 64"/>
                <p:cNvGrpSpPr/>
                <p:nvPr/>
              </p:nvGrpSpPr>
              <p:grpSpPr>
                <a:xfrm rot="1351396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6" name="Group 6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73" name="Oval 7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Oval 7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7" name="Group 6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71" name="Oval 7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" name="Oval 7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8" name="Group 6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9" name="Oval 6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Oval 6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1" name="Group 74"/>
                <p:cNvGrpSpPr/>
                <p:nvPr/>
              </p:nvGrpSpPr>
              <p:grpSpPr>
                <a:xfrm rot="13513960">
                  <a:off x="2118156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4" name="Group 7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83" name="Oval 8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" name="Oval 8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5" name="Group 7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81" name="Oval 8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" name="Oval 8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6" name="Group 7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79" name="Oval 7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" name="Oval 7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7" name="Group 84"/>
                <p:cNvGrpSpPr/>
                <p:nvPr/>
              </p:nvGrpSpPr>
              <p:grpSpPr>
                <a:xfrm rot="8237938">
                  <a:off x="1737157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8" name="Group 8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93" name="Oval 9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5" name="Group 8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6" name="Group 8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89" name="Oval 8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0" name="Oval 8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47" name="Group 94"/>
                <p:cNvGrpSpPr/>
                <p:nvPr/>
              </p:nvGrpSpPr>
              <p:grpSpPr>
                <a:xfrm rot="8237938">
                  <a:off x="2111797" y="3502157"/>
                  <a:ext cx="328680" cy="288900"/>
                  <a:chOff x="1946180" y="3067179"/>
                  <a:chExt cx="328680" cy="288900"/>
                </a:xfrm>
              </p:grpSpPr>
              <p:grpSp>
                <p:nvGrpSpPr>
                  <p:cNvPr id="48" name="Group 9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03" name="Oval 10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5" name="Group 9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01" name="Oval 10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2" name="Oval 10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6" name="Group 97"/>
                  <p:cNvGrpSpPr/>
                  <p:nvPr/>
                </p:nvGrpSpPr>
                <p:grpSpPr>
                  <a:xfrm rot="16200000">
                    <a:off x="2007331" y="3061843"/>
                    <a:ext cx="199826" cy="210498"/>
                    <a:chOff x="957298" y="3440543"/>
                    <a:chExt cx="99913" cy="116943"/>
                  </a:xfrm>
                </p:grpSpPr>
                <p:sp>
                  <p:nvSpPr>
                    <p:cNvPr id="99" name="Oval 98"/>
                    <p:cNvSpPr/>
                    <p:nvPr/>
                  </p:nvSpPr>
                  <p:spPr>
                    <a:xfrm>
                      <a:off x="957298" y="3481286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981011" y="3440543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7" name="Group 104"/>
                <p:cNvGrpSpPr/>
                <p:nvPr/>
              </p:nvGrpSpPr>
              <p:grpSpPr>
                <a:xfrm rot="8237938">
                  <a:off x="1895111" y="3497499"/>
                  <a:ext cx="322441" cy="308079"/>
                  <a:chOff x="1946180" y="3048000"/>
                  <a:chExt cx="322441" cy="308079"/>
                </a:xfrm>
              </p:grpSpPr>
              <p:grpSp>
                <p:nvGrpSpPr>
                  <p:cNvPr id="58" name="Group 10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13" name="Oval 11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4" name="Oval 1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0" name="Group 106"/>
                  <p:cNvGrpSpPr/>
                  <p:nvPr/>
                </p:nvGrpSpPr>
                <p:grpSpPr>
                  <a:xfrm rot="1742210" flipV="1">
                    <a:off x="2093597" y="3125682"/>
                    <a:ext cx="175024" cy="197014"/>
                    <a:chOff x="987576" y="3429000"/>
                    <a:chExt cx="79224" cy="109429"/>
                  </a:xfrm>
                </p:grpSpPr>
                <p:sp>
                  <p:nvSpPr>
                    <p:cNvPr id="111" name="Oval 110"/>
                    <p:cNvSpPr/>
                    <p:nvPr/>
                  </p:nvSpPr>
                  <p:spPr>
                    <a:xfrm>
                      <a:off x="987576" y="346222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2" name="Oval 1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1" name="Group 10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09" name="Oval 10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0" name="Oval 1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02" name="Group 114"/>
                <p:cNvGrpSpPr/>
                <p:nvPr/>
              </p:nvGrpSpPr>
              <p:grpSpPr>
                <a:xfrm rot="8237938">
                  <a:off x="1738017" y="3194535"/>
                  <a:ext cx="327853" cy="308079"/>
                  <a:chOff x="1946180" y="3048000"/>
                  <a:chExt cx="327853" cy="308079"/>
                </a:xfrm>
              </p:grpSpPr>
              <p:grpSp>
                <p:nvGrpSpPr>
                  <p:cNvPr id="803" name="Group 11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23" name="Oval 12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" name="Oval 12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4" name="Group 116"/>
                  <p:cNvGrpSpPr/>
                  <p:nvPr/>
                </p:nvGrpSpPr>
                <p:grpSpPr>
                  <a:xfrm rot="1742210" flipV="1">
                    <a:off x="2073756" y="3093089"/>
                    <a:ext cx="200277" cy="236130"/>
                    <a:chOff x="976145" y="3422535"/>
                    <a:chExt cx="90655" cy="131156"/>
                  </a:xfrm>
                </p:grpSpPr>
                <p:sp>
                  <p:nvSpPr>
                    <p:cNvPr id="121" name="Oval 12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2" name="Oval 121"/>
                    <p:cNvSpPr/>
                    <p:nvPr/>
                  </p:nvSpPr>
                  <p:spPr>
                    <a:xfrm>
                      <a:off x="976145" y="3422535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5" name="Group 11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19" name="Oval 11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0" name="Oval 11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06" name="Group 124"/>
                <p:cNvGrpSpPr/>
                <p:nvPr/>
              </p:nvGrpSpPr>
              <p:grpSpPr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07" name="Group 12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3" name="Oval 13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4" name="Oval 13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8" name="Group 12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31" name="Oval 13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" name="Oval 13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9" name="Group 12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0" name="Oval 1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0" name="Group 134"/>
                <p:cNvGrpSpPr/>
                <p:nvPr/>
              </p:nvGrpSpPr>
              <p:grpSpPr>
                <a:xfrm rot="14948542">
                  <a:off x="1790717" y="340717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11" name="Group 13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4" name="Oval 1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2" name="Group 13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41" name="Oval 14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2" name="Oval 1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3" name="Group 13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39" name="Oval 13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Oval 13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4" name="Group 144"/>
                <p:cNvGrpSpPr/>
                <p:nvPr/>
              </p:nvGrpSpPr>
              <p:grpSpPr>
                <a:xfrm rot="14948542">
                  <a:off x="2171718" y="3330977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15" name="Group 14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6" name="Group 14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51" name="Oval 15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7" name="Group 14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Oval 1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8" name="Group 154"/>
                <p:cNvGrpSpPr/>
                <p:nvPr/>
              </p:nvGrpSpPr>
              <p:grpSpPr>
                <a:xfrm rot="14948542">
                  <a:off x="1984020" y="3086720"/>
                  <a:ext cx="490499" cy="423181"/>
                  <a:chOff x="1935349" y="2902872"/>
                  <a:chExt cx="490499" cy="423181"/>
                </a:xfrm>
              </p:grpSpPr>
              <p:grpSp>
                <p:nvGrpSpPr>
                  <p:cNvPr id="819" name="Group 155"/>
                  <p:cNvGrpSpPr/>
                  <p:nvPr/>
                </p:nvGrpSpPr>
                <p:grpSpPr>
                  <a:xfrm rot="19788946">
                    <a:off x="1935349" y="3148009"/>
                    <a:ext cx="174937" cy="167908"/>
                    <a:chOff x="990600" y="3429000"/>
                    <a:chExt cx="88385" cy="102612"/>
                  </a:xfrm>
                </p:grpSpPr>
                <p:sp>
                  <p:nvSpPr>
                    <p:cNvPr id="163" name="Oval 162"/>
                    <p:cNvSpPr/>
                    <p:nvPr/>
                  </p:nvSpPr>
                  <p:spPr>
                    <a:xfrm>
                      <a:off x="1002785" y="3455412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4" name="Oval 1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0" name="Group 1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61" name="Oval 1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2" name="Oval 1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1" name="Group 157"/>
                  <p:cNvGrpSpPr/>
                  <p:nvPr/>
                </p:nvGrpSpPr>
                <p:grpSpPr>
                  <a:xfrm rot="16200000">
                    <a:off x="2100478" y="2875030"/>
                    <a:ext cx="297528" cy="353212"/>
                    <a:chOff x="990600" y="3479800"/>
                    <a:chExt cx="148764" cy="196229"/>
                  </a:xfrm>
                </p:grpSpPr>
                <p:sp>
                  <p:nvSpPr>
                    <p:cNvPr id="159" name="Oval 1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0" name="Oval 159"/>
                    <p:cNvSpPr/>
                    <p:nvPr/>
                  </p:nvSpPr>
                  <p:spPr>
                    <a:xfrm>
                      <a:off x="1063164" y="359982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822" name="Group 830"/>
              <p:cNvGrpSpPr/>
              <p:nvPr/>
            </p:nvGrpSpPr>
            <p:grpSpPr>
              <a:xfrm>
                <a:off x="2941163" y="4998597"/>
                <a:ext cx="480767" cy="487804"/>
                <a:chOff x="1828800" y="4074769"/>
                <a:chExt cx="562331" cy="589403"/>
              </a:xfrm>
            </p:grpSpPr>
            <p:grpSp>
              <p:nvGrpSpPr>
                <p:cNvPr id="823" name="Group 166"/>
                <p:cNvGrpSpPr/>
                <p:nvPr/>
              </p:nvGrpSpPr>
              <p:grpSpPr>
                <a:xfrm>
                  <a:off x="1952573" y="4074769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824" name="Group 29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05" name="Oval 30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6" name="Oval 30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5" name="Group 298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03" name="Oval 302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4" name="Oval 30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6" name="Group 29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01" name="Oval 30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2" name="Oval 30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27" name="Group 167"/>
                <p:cNvGrpSpPr/>
                <p:nvPr/>
              </p:nvGrpSpPr>
              <p:grpSpPr>
                <a:xfrm>
                  <a:off x="2076195" y="4201887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828" name="Group 28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96" name="Oval 29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7" name="Oval 29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1" name="Group 28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94" name="Oval 293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5" name="Oval 29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5" name="Group 290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92" name="Oval 291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3" name="Oval 29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6" name="Group 168"/>
                <p:cNvGrpSpPr/>
                <p:nvPr/>
              </p:nvGrpSpPr>
              <p:grpSpPr>
                <a:xfrm>
                  <a:off x="1857358" y="4265446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67" name="Group 279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87" name="Oval 28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8" name="Oval 28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8" name="Group 280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85" name="Oval 284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6" name="Oval 28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5" name="Group 281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83" name="Oval 282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4" name="Oval 28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6" name="Group 169"/>
                <p:cNvGrpSpPr/>
                <p:nvPr/>
              </p:nvGrpSpPr>
              <p:grpSpPr>
                <a:xfrm>
                  <a:off x="1980980" y="4392564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77" name="Group 270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8" name="Oval 277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9" name="Oval 27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8" name="Group 27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76" name="Oval 27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5" name="Group 272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74" name="Oval 273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6" name="Group 170"/>
                <p:cNvGrpSpPr/>
                <p:nvPr/>
              </p:nvGrpSpPr>
              <p:grpSpPr>
                <a:xfrm rot="13513960">
                  <a:off x="1855949" y="4143894"/>
                  <a:ext cx="256482" cy="249904"/>
                  <a:chOff x="1946180" y="3048000"/>
                  <a:chExt cx="307493" cy="308079"/>
                </a:xfrm>
              </p:grpSpPr>
              <p:grpSp>
                <p:nvGrpSpPr>
                  <p:cNvPr id="87" name="Group 26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0" name="Oval 26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68" name="Oval 267"/>
                  <p:cNvSpPr/>
                  <p:nvPr/>
                </p:nvSpPr>
                <p:spPr>
                  <a:xfrm rot="1742210" flipV="1">
                    <a:off x="2085330" y="3183377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8" name="Group 26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65" name="Oval 26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6" name="Oval 26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95" name="Group 171"/>
                <p:cNvGrpSpPr/>
                <p:nvPr/>
              </p:nvGrpSpPr>
              <p:grpSpPr>
                <a:xfrm rot="13513960">
                  <a:off x="2088304" y="4328298"/>
                  <a:ext cx="274154" cy="249904"/>
                  <a:chOff x="1946180" y="3048000"/>
                  <a:chExt cx="328680" cy="308079"/>
                </a:xfrm>
              </p:grpSpPr>
              <p:grpSp>
                <p:nvGrpSpPr>
                  <p:cNvPr id="832" name="Group 25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0" name="Oval 25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1" name="Oval 26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3" name="Group 25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8" name="Oval 25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9" name="Oval 25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4" name="Group 25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56" name="Oval 25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7" name="Oval 25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35" name="Group 172"/>
                <p:cNvGrpSpPr/>
                <p:nvPr/>
              </p:nvGrpSpPr>
              <p:grpSpPr>
                <a:xfrm rot="8237938">
                  <a:off x="1828800" y="4306363"/>
                  <a:ext cx="213840" cy="256971"/>
                  <a:chOff x="1946180" y="3048000"/>
                  <a:chExt cx="263620" cy="308079"/>
                </a:xfrm>
              </p:grpSpPr>
              <p:grpSp>
                <p:nvGrpSpPr>
                  <p:cNvPr id="836" name="Group 24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51" name="Oval 25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2" name="Oval 2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7" name="Group 24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47" name="Oval 24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8" name="Oval 24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38" name="Group 173"/>
                <p:cNvGrpSpPr/>
                <p:nvPr/>
              </p:nvGrpSpPr>
              <p:grpSpPr>
                <a:xfrm rot="8237938">
                  <a:off x="2079099" y="4456727"/>
                  <a:ext cx="249428" cy="172057"/>
                  <a:chOff x="1946180" y="3149802"/>
                  <a:chExt cx="307493" cy="206277"/>
                </a:xfrm>
              </p:grpSpPr>
              <p:grpSp>
                <p:nvGrpSpPr>
                  <p:cNvPr id="850" name="Group 23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42" name="Oval 24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3" name="Oval 24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41" name="Oval 240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55" name="Group 174"/>
                <p:cNvGrpSpPr/>
                <p:nvPr/>
              </p:nvGrpSpPr>
              <p:grpSpPr>
                <a:xfrm rot="8237938">
                  <a:off x="2016878" y="4407201"/>
                  <a:ext cx="139667" cy="256971"/>
                  <a:chOff x="1946180" y="3048000"/>
                  <a:chExt cx="172180" cy="308079"/>
                </a:xfrm>
              </p:grpSpPr>
              <p:grpSp>
                <p:nvGrpSpPr>
                  <p:cNvPr id="856" name="Group 22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33" name="Oval 23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4" name="Oval 23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30" name="Oval 229"/>
                  <p:cNvSpPr/>
                  <p:nvPr/>
                </p:nvSpPr>
                <p:spPr>
                  <a:xfrm rot="16200000">
                    <a:off x="197358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6" name="Group 175"/>
                <p:cNvGrpSpPr/>
                <p:nvPr/>
              </p:nvGrpSpPr>
              <p:grpSpPr>
                <a:xfrm rot="8237938">
                  <a:off x="1847219" y="4226975"/>
                  <a:ext cx="230111" cy="194926"/>
                  <a:chOff x="1926121" y="3048000"/>
                  <a:chExt cx="283679" cy="233694"/>
                </a:xfrm>
              </p:grpSpPr>
              <p:sp>
                <p:nvSpPr>
                  <p:cNvPr id="225" name="Oval 224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97" name="Group 21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20" name="Oval 21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1" name="Oval 22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98" name="Group 176"/>
                <p:cNvGrpSpPr/>
                <p:nvPr/>
              </p:nvGrpSpPr>
              <p:grpSpPr>
                <a:xfrm rot="8237938">
                  <a:off x="2092190" y="4133670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105" name="Group 20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6" name="Oval 21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6" name="Group 208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13" name="Oval 212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4" name="Oval 2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7" name="Group 20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11" name="Oval 21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2" name="Oval 2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08" name="Group 177"/>
                <p:cNvGrpSpPr/>
                <p:nvPr/>
              </p:nvGrpSpPr>
              <p:grpSpPr>
                <a:xfrm rot="14948542">
                  <a:off x="1842997" y="4391664"/>
                  <a:ext cx="274154" cy="206456"/>
                  <a:chOff x="1946180" y="3101562"/>
                  <a:chExt cx="328680" cy="254517"/>
                </a:xfrm>
              </p:grpSpPr>
              <p:grpSp>
                <p:nvGrpSpPr>
                  <p:cNvPr id="115" name="Group 19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06" name="Oval 20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7" name="Oval 20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6" name="Group 19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04" name="Oval 203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5" name="Oval 20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17" name="Group 180"/>
                <p:cNvGrpSpPr/>
                <p:nvPr/>
              </p:nvGrpSpPr>
              <p:grpSpPr>
                <a:xfrm rot="13137488">
                  <a:off x="2259784" y="4271848"/>
                  <a:ext cx="131347" cy="167325"/>
                  <a:chOff x="990600" y="3429000"/>
                  <a:chExt cx="79560" cy="126060"/>
                </a:xfrm>
              </p:grpSpPr>
              <p:sp>
                <p:nvSpPr>
                  <p:cNvPr id="188" name="Oval 187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Oval 18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8" name="Group 181"/>
                <p:cNvGrpSpPr/>
                <p:nvPr/>
              </p:nvGrpSpPr>
              <p:grpSpPr>
                <a:xfrm rot="16690752" flipV="1">
                  <a:off x="2176355" y="4146551"/>
                  <a:ext cx="140416" cy="182100"/>
                  <a:chOff x="990600" y="3429000"/>
                  <a:chExt cx="76200" cy="124691"/>
                </a:xfrm>
              </p:grpSpPr>
              <p:sp>
                <p:nvSpPr>
                  <p:cNvPr id="186" name="Oval 185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Oval 18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84" name="Oval 183"/>
                <p:cNvSpPr/>
                <p:nvPr/>
              </p:nvSpPr>
              <p:spPr>
                <a:xfrm rot="9548542">
                  <a:off x="2131521" y="424482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9548542">
                  <a:off x="2158677" y="4316102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5" name="Group 318"/>
              <p:cNvGrpSpPr/>
              <p:nvPr/>
            </p:nvGrpSpPr>
            <p:grpSpPr>
              <a:xfrm>
                <a:off x="2033710" y="5980635"/>
                <a:ext cx="511528" cy="467300"/>
                <a:chOff x="1793594" y="3132953"/>
                <a:chExt cx="624255" cy="667557"/>
              </a:xfrm>
            </p:grpSpPr>
            <p:grpSp>
              <p:nvGrpSpPr>
                <p:cNvPr id="126" name="Group 319"/>
                <p:cNvGrpSpPr/>
                <p:nvPr/>
              </p:nvGrpSpPr>
              <p:grpSpPr>
                <a:xfrm>
                  <a:off x="1946180" y="3132953"/>
                  <a:ext cx="320557" cy="223126"/>
                  <a:chOff x="1946180" y="3132953"/>
                  <a:chExt cx="320557" cy="223126"/>
                </a:xfrm>
              </p:grpSpPr>
              <p:grpSp>
                <p:nvGrpSpPr>
                  <p:cNvPr id="127" name="Group 450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8" name="Oval 457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9" name="Oval 45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68" name="Group 451"/>
                  <p:cNvGrpSpPr/>
                  <p:nvPr/>
                </p:nvGrpSpPr>
                <p:grpSpPr>
                  <a:xfrm rot="1742210" flipV="1">
                    <a:off x="2058093" y="3132953"/>
                    <a:ext cx="208644" cy="180553"/>
                    <a:chOff x="972358" y="3429000"/>
                    <a:chExt cx="94442" cy="100286"/>
                  </a:xfrm>
                </p:grpSpPr>
                <p:sp>
                  <p:nvSpPr>
                    <p:cNvPr id="456" name="Oval 455"/>
                    <p:cNvSpPr/>
                    <p:nvPr/>
                  </p:nvSpPr>
                  <p:spPr>
                    <a:xfrm>
                      <a:off x="972358" y="3453086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7" name="Oval 45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70" name="Group 320"/>
                <p:cNvGrpSpPr/>
                <p:nvPr/>
              </p:nvGrpSpPr>
              <p:grpSpPr>
                <a:xfrm>
                  <a:off x="2098580" y="3200400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875" name="Group 44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9" name="Oval 44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0" name="Oval 4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48" name="Oval 447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76" name="Group 44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45" name="Oval 44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6" name="Oval 44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77" name="Group 321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78" name="Group 43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0" name="Oval 43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1" name="Oval 44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79" name="Group 43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38" name="Oval 43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9" name="Oval 43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1" name="Group 43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6" name="Oval 43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7" name="Oval 43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82" name="Group 322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85" name="Group 42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1" name="Oval 43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2" name="Oval 43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6" name="Group 42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29" name="Oval 42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0" name="Oval 4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7" name="Group 42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27" name="Oval 42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8" name="Oval 42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88" name="Group 323"/>
                <p:cNvGrpSpPr/>
                <p:nvPr/>
              </p:nvGrpSpPr>
              <p:grpSpPr>
                <a:xfrm rot="13513960">
                  <a:off x="1870181" y="3138887"/>
                  <a:ext cx="263620" cy="311980"/>
                  <a:chOff x="1946180" y="3048000"/>
                  <a:chExt cx="263620" cy="311980"/>
                </a:xfrm>
              </p:grpSpPr>
              <p:grpSp>
                <p:nvGrpSpPr>
                  <p:cNvPr id="890" name="Group 41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22" name="Oval 42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3" name="Oval 42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20" name="Oval 419"/>
                  <p:cNvSpPr/>
                  <p:nvPr/>
                </p:nvSpPr>
                <p:spPr>
                  <a:xfrm rot="1742210" flipV="1">
                    <a:off x="2007219" y="3222791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91" name="Group 416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18" name="Oval 41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9" name="Oval 41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95" name="Group 324"/>
                <p:cNvGrpSpPr/>
                <p:nvPr/>
              </p:nvGrpSpPr>
              <p:grpSpPr>
                <a:xfrm rot="13513960">
                  <a:off x="2112676" y="3360870"/>
                  <a:ext cx="293660" cy="278053"/>
                  <a:chOff x="1981200" y="3048000"/>
                  <a:chExt cx="293660" cy="278053"/>
                </a:xfrm>
              </p:grpSpPr>
              <p:grpSp>
                <p:nvGrpSpPr>
                  <p:cNvPr id="128" name="Group 40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11" name="Oval 41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2" name="Oval 4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5" name="Group 40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9" name="Oval 40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0" name="Oval 4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36" name="Group 325"/>
                <p:cNvGrpSpPr/>
                <p:nvPr/>
              </p:nvGrpSpPr>
              <p:grpSpPr>
                <a:xfrm rot="8237938">
                  <a:off x="1793594" y="3325655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137" name="Group 39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04" name="Oval 403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5" name="Oval 40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8" name="Group 39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0" name="Oval 39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1" name="Oval 40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45" name="Group 326"/>
                <p:cNvGrpSpPr/>
                <p:nvPr/>
              </p:nvGrpSpPr>
              <p:grpSpPr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395" name="Oval 394"/>
                  <p:cNvSpPr/>
                  <p:nvPr/>
                </p:nvSpPr>
                <p:spPr>
                  <a:xfrm rot="19788946">
                    <a:off x="1972890" y="3224187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6" name="Group 327"/>
                <p:cNvGrpSpPr/>
                <p:nvPr/>
              </p:nvGrpSpPr>
              <p:grpSpPr>
                <a:xfrm rot="8237938">
                  <a:off x="1908078" y="3492431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147" name="Group 37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86" name="Oval 38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7" name="Oval 38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85" name="Oval 384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16200000">
                    <a:off x="197358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8" name="Group 328"/>
                <p:cNvGrpSpPr/>
                <p:nvPr/>
              </p:nvGrpSpPr>
              <p:grpSpPr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378" name="Oval 377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55" name="Group 371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4" name="Oval 37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56" name="Group 329"/>
                <p:cNvGrpSpPr/>
                <p:nvPr/>
              </p:nvGrpSpPr>
              <p:grpSpPr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157" name="Group 36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66" name="Oval 36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64" name="Oval 363"/>
                  <p:cNvSpPr/>
                  <p:nvPr/>
                </p:nvSpPr>
                <p:spPr>
                  <a:xfrm rot="16200000">
                    <a:off x="2065021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8" name="Group 330"/>
                <p:cNvGrpSpPr/>
                <p:nvPr/>
              </p:nvGrpSpPr>
              <p:grpSpPr>
                <a:xfrm rot="14948542">
                  <a:off x="2015203" y="3134977"/>
                  <a:ext cx="207433" cy="597859"/>
                  <a:chOff x="2067427" y="3101562"/>
                  <a:chExt cx="207433" cy="597859"/>
                </a:xfrm>
              </p:grpSpPr>
              <p:grpSp>
                <p:nvGrpSpPr>
                  <p:cNvPr id="165" name="Group 351"/>
                  <p:cNvGrpSpPr/>
                  <p:nvPr/>
                </p:nvGrpSpPr>
                <p:grpSpPr>
                  <a:xfrm rot="19788946">
                    <a:off x="2067427" y="3198505"/>
                    <a:ext cx="151495" cy="500916"/>
                    <a:chOff x="993960" y="3478860"/>
                    <a:chExt cx="76541" cy="306120"/>
                  </a:xfrm>
                </p:grpSpPr>
                <p:sp>
                  <p:nvSpPr>
                    <p:cNvPr id="359" name="Oval 35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0" name="Oval 359"/>
                    <p:cNvSpPr/>
                    <p:nvPr/>
                  </p:nvSpPr>
                  <p:spPr>
                    <a:xfrm>
                      <a:off x="994301" y="370878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6" name="Group 35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57" name="Oval 35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58" name="Oval 35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67" name="Group 331"/>
                <p:cNvGrpSpPr/>
                <p:nvPr/>
              </p:nvGrpSpPr>
              <p:grpSpPr>
                <a:xfrm rot="14948542">
                  <a:off x="2116372" y="3380546"/>
                  <a:ext cx="314847" cy="196238"/>
                  <a:chOff x="1981200" y="3048000"/>
                  <a:chExt cx="314847" cy="196238"/>
                </a:xfrm>
              </p:grpSpPr>
              <p:sp>
                <p:nvSpPr>
                  <p:cNvPr id="348" name="Oval 347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68" name="Group 34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46" name="Oval 34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69" name="Group 332"/>
                <p:cNvGrpSpPr/>
                <p:nvPr/>
              </p:nvGrpSpPr>
              <p:grpSpPr>
                <a:xfrm rot="14948542">
                  <a:off x="2084949" y="3273746"/>
                  <a:ext cx="412445" cy="196237"/>
                  <a:chOff x="1883602" y="3048001"/>
                  <a:chExt cx="412445" cy="196237"/>
                </a:xfrm>
              </p:grpSpPr>
              <p:sp>
                <p:nvSpPr>
                  <p:cNvPr id="339" name="Oval 338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70" name="Group 335"/>
                  <p:cNvGrpSpPr/>
                  <p:nvPr/>
                </p:nvGrpSpPr>
                <p:grpSpPr>
                  <a:xfrm rot="16200000">
                    <a:off x="1960768" y="2970835"/>
                    <a:ext cx="171882" cy="326213"/>
                    <a:chOff x="980859" y="3374771"/>
                    <a:chExt cx="85941" cy="181229"/>
                  </a:xfrm>
                </p:grpSpPr>
                <p:sp>
                  <p:nvSpPr>
                    <p:cNvPr id="337" name="Oval 33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" name="Oval 337"/>
                    <p:cNvSpPr/>
                    <p:nvPr/>
                  </p:nvSpPr>
                  <p:spPr>
                    <a:xfrm>
                      <a:off x="980859" y="337477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71" name="Group 459"/>
              <p:cNvGrpSpPr/>
              <p:nvPr/>
            </p:nvGrpSpPr>
            <p:grpSpPr>
              <a:xfrm>
                <a:off x="2062272" y="4081807"/>
                <a:ext cx="473540" cy="433632"/>
                <a:chOff x="1739671" y="3048000"/>
                <a:chExt cx="725554" cy="689079"/>
              </a:xfrm>
            </p:grpSpPr>
            <p:grpSp>
              <p:nvGrpSpPr>
                <p:cNvPr id="172" name="Group 460"/>
                <p:cNvGrpSpPr/>
                <p:nvPr/>
              </p:nvGrpSpPr>
              <p:grpSpPr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73" name="Group 59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9" name="Oval 59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0" name="Oval 59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4" name="Group 59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97" name="Oval 59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8" name="Oval 59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5" name="Group 59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5" name="Oval 59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6" name="Oval 59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76" name="Group 461"/>
                <p:cNvGrpSpPr/>
                <p:nvPr/>
              </p:nvGrpSpPr>
              <p:grpSpPr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77" name="Group 58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0" name="Oval 58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1" name="Oval 59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8" name="Group 58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88" name="Oval 58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9" name="Oval 58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9" name="Group 58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86" name="Oval 58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7" name="Oval 58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80" name="Group 462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81" name="Group 57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81" name="Oval 58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2" name="Oval 58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82" name="Group 57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9" name="Oval 57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0" name="Oval 57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83" name="Group 57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77" name="Oval 57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8" name="Oval 57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0" name="Group 463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1" name="Group 56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72" name="Oval 57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3" name="Oval 57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2" name="Group 565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0" name="Oval 569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1" name="Oval 57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3" name="Group 566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68" name="Oval 56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9" name="Oval 56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4" name="Group 464"/>
                <p:cNvGrpSpPr/>
                <p:nvPr/>
              </p:nvGrpSpPr>
              <p:grpSpPr>
                <a:xfrm rot="1351396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5" name="Group 55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63" name="Oval 56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4" name="Oval 5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6" name="Group 5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61" name="Oval 5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2" name="Oval 5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7" name="Group 55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9" name="Oval 5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0" name="Oval 55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8" name="Group 465"/>
                <p:cNvGrpSpPr/>
                <p:nvPr/>
              </p:nvGrpSpPr>
              <p:grpSpPr>
                <a:xfrm rot="13513960">
                  <a:off x="2114466" y="3356574"/>
                  <a:ext cx="328190" cy="297479"/>
                  <a:chOff x="1946670" y="3048000"/>
                  <a:chExt cx="328190" cy="297479"/>
                </a:xfrm>
              </p:grpSpPr>
              <p:grpSp>
                <p:nvGrpSpPr>
                  <p:cNvPr id="199" name="Group 546"/>
                  <p:cNvGrpSpPr/>
                  <p:nvPr/>
                </p:nvGrpSpPr>
                <p:grpSpPr>
                  <a:xfrm rot="19788946">
                    <a:off x="1946670" y="3126965"/>
                    <a:ext cx="189686" cy="218514"/>
                    <a:chOff x="993960" y="3421522"/>
                    <a:chExt cx="95837" cy="133538"/>
                  </a:xfrm>
                </p:grpSpPr>
                <p:sp>
                  <p:nvSpPr>
                    <p:cNvPr id="554" name="Oval 553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5" name="Oval 554"/>
                    <p:cNvSpPr/>
                    <p:nvPr/>
                  </p:nvSpPr>
                  <p:spPr>
                    <a:xfrm>
                      <a:off x="1013597" y="3421522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0" name="Group 547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52" name="Oval 551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3" name="Oval 55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1" name="Group 54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0" name="Oval 54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1" name="Oval 55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02" name="Group 466"/>
                <p:cNvGrpSpPr/>
                <p:nvPr/>
              </p:nvGrpSpPr>
              <p:grpSpPr>
                <a:xfrm rot="8237938">
                  <a:off x="1739671" y="3346733"/>
                  <a:ext cx="325782" cy="308079"/>
                  <a:chOff x="1946180" y="3048000"/>
                  <a:chExt cx="325782" cy="308079"/>
                </a:xfrm>
              </p:grpSpPr>
              <p:grpSp>
                <p:nvGrpSpPr>
                  <p:cNvPr id="203" name="Group 53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45" name="Oval 54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6" name="Oval 54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8" name="Group 538"/>
                  <p:cNvGrpSpPr/>
                  <p:nvPr/>
                </p:nvGrpSpPr>
                <p:grpSpPr>
                  <a:xfrm rot="1742210" flipV="1">
                    <a:off x="2069460" y="3112756"/>
                    <a:ext cx="202502" cy="203695"/>
                    <a:chOff x="975138" y="3429000"/>
                    <a:chExt cx="91662" cy="113140"/>
                  </a:xfrm>
                </p:grpSpPr>
                <p:sp>
                  <p:nvSpPr>
                    <p:cNvPr id="543" name="Oval 542"/>
                    <p:cNvSpPr/>
                    <p:nvPr/>
                  </p:nvSpPr>
                  <p:spPr>
                    <a:xfrm>
                      <a:off x="975138" y="346594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4" name="Oval 5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9" name="Group 53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41" name="Oval 54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2" name="Oval 5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10" name="Group 467"/>
                <p:cNvGrpSpPr/>
                <p:nvPr/>
              </p:nvGrpSpPr>
              <p:grpSpPr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536" name="Oval 535"/>
                  <p:cNvSpPr/>
                  <p:nvPr/>
                </p:nvSpPr>
                <p:spPr>
                  <a:xfrm rot="19788946">
                    <a:off x="1972890" y="3224187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5" name="Oval 534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7" name="Group 468"/>
                <p:cNvGrpSpPr/>
                <p:nvPr/>
              </p:nvGrpSpPr>
              <p:grpSpPr>
                <a:xfrm rot="8237938">
                  <a:off x="1857666" y="3296312"/>
                  <a:ext cx="598314" cy="381916"/>
                  <a:chOff x="1622990" y="3063652"/>
                  <a:chExt cx="598314" cy="381916"/>
                </a:xfrm>
              </p:grpSpPr>
              <p:grpSp>
                <p:nvGrpSpPr>
                  <p:cNvPr id="218" name="Group 519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27" name="Oval 52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19" name="Group 520"/>
                  <p:cNvGrpSpPr/>
                  <p:nvPr/>
                </p:nvGrpSpPr>
                <p:grpSpPr>
                  <a:xfrm rot="1742210" flipV="1">
                    <a:off x="1622990" y="3063652"/>
                    <a:ext cx="598314" cy="381916"/>
                    <a:chOff x="795975" y="3293069"/>
                    <a:chExt cx="270825" cy="212131"/>
                  </a:xfrm>
                </p:grpSpPr>
                <p:sp>
                  <p:nvSpPr>
                    <p:cNvPr id="525" name="Oval 524"/>
                    <p:cNvSpPr/>
                    <p:nvPr/>
                  </p:nvSpPr>
                  <p:spPr>
                    <a:xfrm>
                      <a:off x="795975" y="329306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6" name="Oval 52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23" name="Oval 522"/>
                  <p:cNvSpPr/>
                  <p:nvPr/>
                </p:nvSpPr>
                <p:spPr>
                  <a:xfrm rot="16200000">
                    <a:off x="1972845" y="3086004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2" name="Group 469"/>
                <p:cNvGrpSpPr/>
                <p:nvPr/>
              </p:nvGrpSpPr>
              <p:grpSpPr>
                <a:xfrm rot="8237938">
                  <a:off x="1741190" y="3204767"/>
                  <a:ext cx="332140" cy="295254"/>
                  <a:chOff x="1942720" y="3048000"/>
                  <a:chExt cx="332140" cy="295254"/>
                </a:xfrm>
              </p:grpSpPr>
              <p:grpSp>
                <p:nvGrpSpPr>
                  <p:cNvPr id="223" name="Group 510"/>
                  <p:cNvGrpSpPr/>
                  <p:nvPr/>
                </p:nvGrpSpPr>
                <p:grpSpPr>
                  <a:xfrm rot="19788946">
                    <a:off x="1942720" y="3150729"/>
                    <a:ext cx="157470" cy="192525"/>
                    <a:chOff x="990600" y="3429000"/>
                    <a:chExt cx="79560" cy="117656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1028730" y="3478860"/>
                      <a:ext cx="41430" cy="6779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9" name="Oval 51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4" name="Group 51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6" name="Oval 51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7" name="Oval 51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6" name="Group 512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14" name="Oval 513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5" name="Oval 51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27" name="Group 470"/>
                <p:cNvGrpSpPr/>
                <p:nvPr/>
              </p:nvGrpSpPr>
              <p:grpSpPr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28" name="Group 50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9" name="Oval 50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0" name="Oval 5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9" name="Group 50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07" name="Oval 50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8" name="Oval 50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1" name="Group 50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05" name="Oval 50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6" name="Oval 50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32" name="Group 471"/>
                <p:cNvGrpSpPr/>
                <p:nvPr/>
              </p:nvGrpSpPr>
              <p:grpSpPr>
                <a:xfrm rot="14948542">
                  <a:off x="1794930" y="3410079"/>
                  <a:ext cx="328680" cy="299062"/>
                  <a:chOff x="1946180" y="3057017"/>
                  <a:chExt cx="328680" cy="299062"/>
                </a:xfrm>
              </p:grpSpPr>
              <p:grpSp>
                <p:nvGrpSpPr>
                  <p:cNvPr id="235" name="Group 49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0" name="Oval 49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1" name="Oval 50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6" name="Group 49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98" name="Oval 49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9" name="Oval 49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7" name="Group 494"/>
                  <p:cNvGrpSpPr/>
                  <p:nvPr/>
                </p:nvGrpSpPr>
                <p:grpSpPr>
                  <a:xfrm rot="16200000">
                    <a:off x="2022556" y="3044186"/>
                    <a:ext cx="174426" cy="200088"/>
                    <a:chOff x="975079" y="3444847"/>
                    <a:chExt cx="87213" cy="111160"/>
                  </a:xfrm>
                </p:grpSpPr>
                <p:sp>
                  <p:nvSpPr>
                    <p:cNvPr id="496" name="Oval 495"/>
                    <p:cNvSpPr/>
                    <p:nvPr/>
                  </p:nvSpPr>
                  <p:spPr>
                    <a:xfrm>
                      <a:off x="990601" y="3519081"/>
                      <a:ext cx="71691" cy="3692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7" name="Oval 496"/>
                    <p:cNvSpPr/>
                    <p:nvPr/>
                  </p:nvSpPr>
                  <p:spPr>
                    <a:xfrm>
                      <a:off x="975079" y="3444847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38" name="Group 472"/>
                <p:cNvGrpSpPr/>
                <p:nvPr/>
              </p:nvGrpSpPr>
              <p:grpSpPr>
                <a:xfrm rot="14948542">
                  <a:off x="2198406" y="3292249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239" name="Group 48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89" name="Oval 48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0" name="Oval 48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87" name="Oval 486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0" name="Group 473"/>
                <p:cNvGrpSpPr/>
                <p:nvPr/>
              </p:nvGrpSpPr>
              <p:grpSpPr>
                <a:xfrm rot="14948542">
                  <a:off x="2151519" y="3207887"/>
                  <a:ext cx="348740" cy="278672"/>
                  <a:chOff x="1926120" y="3048000"/>
                  <a:chExt cx="348740" cy="278672"/>
                </a:xfrm>
              </p:grpSpPr>
              <p:sp>
                <p:nvSpPr>
                  <p:cNvPr id="483" name="Oval 482"/>
                  <p:cNvSpPr/>
                  <p:nvPr/>
                </p:nvSpPr>
                <p:spPr>
                  <a:xfrm rot="19788946">
                    <a:off x="1926120" y="3157006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44" name="Group 475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80" name="Oval 479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81" name="Oval 48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5" name="Group 476"/>
                  <p:cNvGrpSpPr/>
                  <p:nvPr/>
                </p:nvGrpSpPr>
                <p:grpSpPr>
                  <a:xfrm rot="16200000">
                    <a:off x="2002741" y="3117917"/>
                    <a:ext cx="278672" cy="138838"/>
                    <a:chOff x="927464" y="3479800"/>
                    <a:chExt cx="139336" cy="77132"/>
                  </a:xfrm>
                </p:grpSpPr>
                <p:sp>
                  <p:nvSpPr>
                    <p:cNvPr id="478" name="Oval 47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79" name="Oval 478"/>
                    <p:cNvSpPr/>
                    <p:nvPr/>
                  </p:nvSpPr>
                  <p:spPr>
                    <a:xfrm>
                      <a:off x="927464" y="3480732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46" name="Group 600"/>
              <p:cNvGrpSpPr/>
              <p:nvPr/>
            </p:nvGrpSpPr>
            <p:grpSpPr>
              <a:xfrm>
                <a:off x="2937946" y="6013205"/>
                <a:ext cx="408569" cy="368741"/>
                <a:chOff x="1816301" y="3086326"/>
                <a:chExt cx="550034" cy="581111"/>
              </a:xfrm>
            </p:grpSpPr>
            <p:grpSp>
              <p:nvGrpSpPr>
                <p:cNvPr id="249" name="Group 601"/>
                <p:cNvGrpSpPr/>
                <p:nvPr/>
              </p:nvGrpSpPr>
              <p:grpSpPr>
                <a:xfrm>
                  <a:off x="1946180" y="3101562"/>
                  <a:ext cx="328680" cy="254517"/>
                  <a:chOff x="1946180" y="3101562"/>
                  <a:chExt cx="328680" cy="254517"/>
                </a:xfrm>
              </p:grpSpPr>
              <p:grpSp>
                <p:nvGrpSpPr>
                  <p:cNvPr id="250" name="Group 68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93" name="Oval 69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4" name="Oval 69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53" name="Group 68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91" name="Oval 69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2" name="Oval 69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54" name="Group 602"/>
                <p:cNvGrpSpPr/>
                <p:nvPr/>
              </p:nvGrpSpPr>
              <p:grpSpPr>
                <a:xfrm>
                  <a:off x="2098580" y="3200400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255" name="Group 68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87" name="Oval 68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8" name="Oval 68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62" name="Group 68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85" name="Oval 68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6" name="Oval 68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63" name="Group 603"/>
                <p:cNvGrpSpPr/>
                <p:nvPr/>
              </p:nvGrpSpPr>
              <p:grpSpPr>
                <a:xfrm>
                  <a:off x="1863820" y="3276600"/>
                  <a:ext cx="293660" cy="348010"/>
                  <a:chOff x="1981200" y="3048000"/>
                  <a:chExt cx="293660" cy="348010"/>
                </a:xfrm>
              </p:grpSpPr>
              <p:sp>
                <p:nvSpPr>
                  <p:cNvPr id="680" name="Oval 679"/>
                  <p:cNvSpPr/>
                  <p:nvPr/>
                </p:nvSpPr>
                <p:spPr>
                  <a:xfrm rot="19788946">
                    <a:off x="2038877" y="3271321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64" name="Group 67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78" name="Oval 67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9" name="Oval 67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67" name="Group 67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76" name="Oval 67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7" name="Oval 67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71" name="Group 665"/>
                <p:cNvGrpSpPr/>
                <p:nvPr/>
              </p:nvGrpSpPr>
              <p:grpSpPr>
                <a:xfrm rot="16200000">
                  <a:off x="2054320" y="3390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67" name="Oval 66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8" name="Oval 66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72" name="Group 605"/>
                <p:cNvGrpSpPr/>
                <p:nvPr/>
              </p:nvGrpSpPr>
              <p:grpSpPr>
                <a:xfrm rot="13513960">
                  <a:off x="1899356" y="3151041"/>
                  <a:ext cx="229382" cy="311981"/>
                  <a:chOff x="1946180" y="3047999"/>
                  <a:chExt cx="229382" cy="311981"/>
                </a:xfrm>
              </p:grpSpPr>
              <p:grpSp>
                <p:nvGrpSpPr>
                  <p:cNvPr id="273" name="Group 65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62" name="Oval 66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3" name="Oval 66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58" name="Oval 657"/>
                  <p:cNvSpPr/>
                  <p:nvPr/>
                </p:nvSpPr>
                <p:spPr>
                  <a:xfrm rot="1742210" flipV="1">
                    <a:off x="2007219" y="3222791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1" name="Oval 660"/>
                  <p:cNvSpPr/>
                  <p:nvPr/>
                </p:nvSpPr>
                <p:spPr>
                  <a:xfrm rot="16200000">
                    <a:off x="1973580" y="3055619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0" name="Group 606"/>
                <p:cNvGrpSpPr/>
                <p:nvPr/>
              </p:nvGrpSpPr>
              <p:grpSpPr>
                <a:xfrm rot="13513960">
                  <a:off x="2126199" y="3328410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281" name="Group 650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55" name="Oval 654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6" name="Oval 65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53" name="Oval 652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2" name="Group 607"/>
                <p:cNvGrpSpPr/>
                <p:nvPr/>
              </p:nvGrpSpPr>
              <p:grpSpPr>
                <a:xfrm rot="8237938">
                  <a:off x="1895478" y="3352372"/>
                  <a:ext cx="192240" cy="233695"/>
                  <a:chOff x="1926120" y="3047999"/>
                  <a:chExt cx="192240" cy="233695"/>
                </a:xfrm>
              </p:grpSpPr>
              <p:sp>
                <p:nvSpPr>
                  <p:cNvPr id="650" name="Oval 649"/>
                  <p:cNvSpPr/>
                  <p:nvPr/>
                </p:nvSpPr>
                <p:spPr>
                  <a:xfrm rot="19788946">
                    <a:off x="1926120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8" name="Oval 647"/>
                  <p:cNvSpPr/>
                  <p:nvPr/>
                </p:nvSpPr>
                <p:spPr>
                  <a:xfrm rot="16200000">
                    <a:off x="1973580" y="3055619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9" name="Group 637"/>
                <p:cNvGrpSpPr/>
                <p:nvPr/>
              </p:nvGrpSpPr>
              <p:grpSpPr>
                <a:xfrm rot="6426884">
                  <a:off x="2009507" y="3384031"/>
                  <a:ext cx="341321" cy="225491"/>
                  <a:chOff x="899969" y="3377089"/>
                  <a:chExt cx="172449" cy="137802"/>
                </a:xfrm>
              </p:grpSpPr>
              <p:sp>
                <p:nvSpPr>
                  <p:cNvPr id="641" name="Oval 640"/>
                  <p:cNvSpPr/>
                  <p:nvPr/>
                </p:nvSpPr>
                <p:spPr>
                  <a:xfrm>
                    <a:off x="996218" y="34386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2" name="Oval 641"/>
                  <p:cNvSpPr/>
                  <p:nvPr/>
                </p:nvSpPr>
                <p:spPr>
                  <a:xfrm>
                    <a:off x="899969" y="3377089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0" name="Group 610"/>
                <p:cNvGrpSpPr/>
                <p:nvPr/>
              </p:nvGrpSpPr>
              <p:grpSpPr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634" name="Oval 633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91" name="Group 63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36" name="Oval 63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7" name="Oval 63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98" name="Group 611"/>
                <p:cNvGrpSpPr/>
                <p:nvPr/>
              </p:nvGrpSpPr>
              <p:grpSpPr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299" name="Group 62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32" name="Oval 631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3" name="Oval 63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31" name="Oval 630"/>
                  <p:cNvSpPr/>
                  <p:nvPr/>
                </p:nvSpPr>
                <p:spPr>
                  <a:xfrm rot="16200000">
                    <a:off x="2065021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00" name="Group 612"/>
                <p:cNvGrpSpPr/>
                <p:nvPr/>
              </p:nvGrpSpPr>
              <p:grpSpPr>
                <a:xfrm rot="14948542">
                  <a:off x="2045789" y="3116118"/>
                  <a:ext cx="313770" cy="254185"/>
                  <a:chOff x="2162637" y="3419560"/>
                  <a:chExt cx="313770" cy="254185"/>
                </a:xfrm>
              </p:grpSpPr>
              <p:sp>
                <p:nvSpPr>
                  <p:cNvPr id="629" name="Oval 628"/>
                  <p:cNvSpPr/>
                  <p:nvPr/>
                </p:nvSpPr>
                <p:spPr>
                  <a:xfrm rot="19788946">
                    <a:off x="2162637" y="3549056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7" name="Oval 626"/>
                  <p:cNvSpPr/>
                  <p:nvPr/>
                </p:nvSpPr>
                <p:spPr>
                  <a:xfrm rot="1742210" flipV="1">
                    <a:off x="2308064" y="3419560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2" name="Group 613"/>
                <p:cNvGrpSpPr/>
                <p:nvPr/>
              </p:nvGrpSpPr>
              <p:grpSpPr>
                <a:xfrm rot="14948542">
                  <a:off x="2145814" y="3337822"/>
                  <a:ext cx="223407" cy="196238"/>
                  <a:chOff x="2072640" y="3048000"/>
                  <a:chExt cx="223407" cy="196238"/>
                </a:xfrm>
              </p:grpSpPr>
              <p:sp>
                <p:nvSpPr>
                  <p:cNvPr id="620" name="Oval 619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2" name="Oval 621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9" name="Group 614"/>
                <p:cNvGrpSpPr/>
                <p:nvPr/>
              </p:nvGrpSpPr>
              <p:grpSpPr>
                <a:xfrm rot="14948542">
                  <a:off x="2145817" y="3185418"/>
                  <a:ext cx="223400" cy="196238"/>
                  <a:chOff x="2072647" y="3048000"/>
                  <a:chExt cx="223400" cy="196238"/>
                </a:xfrm>
              </p:grpSpPr>
              <p:sp>
                <p:nvSpPr>
                  <p:cNvPr id="616" name="Oval 615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8" name="Oval 617"/>
                  <p:cNvSpPr/>
                  <p:nvPr/>
                </p:nvSpPr>
                <p:spPr>
                  <a:xfrm rot="16200000">
                    <a:off x="2065027" y="3055620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0" name="Group 833"/>
              <p:cNvGrpSpPr/>
              <p:nvPr/>
            </p:nvGrpSpPr>
            <p:grpSpPr>
              <a:xfrm>
                <a:off x="2320912" y="5147093"/>
                <a:ext cx="201651" cy="193881"/>
                <a:chOff x="4281687" y="4939704"/>
                <a:chExt cx="201651" cy="193881"/>
              </a:xfrm>
            </p:grpSpPr>
            <p:sp>
              <p:nvSpPr>
                <p:cNvPr id="695" name="Oval 694"/>
                <p:cNvSpPr/>
                <p:nvPr/>
              </p:nvSpPr>
              <p:spPr>
                <a:xfrm rot="9548542">
                  <a:off x="4282887" y="494020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Oval 695"/>
                <p:cNvSpPr/>
                <p:nvPr/>
              </p:nvSpPr>
              <p:spPr>
                <a:xfrm rot="9548542">
                  <a:off x="4359086" y="4939704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Oval 696"/>
                <p:cNvSpPr/>
                <p:nvPr/>
              </p:nvSpPr>
              <p:spPr>
                <a:xfrm rot="9548542">
                  <a:off x="4281687" y="501367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8" name="Oval 697"/>
                <p:cNvSpPr/>
                <p:nvPr/>
              </p:nvSpPr>
              <p:spPr>
                <a:xfrm rot="9548542">
                  <a:off x="4359716" y="497125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9" name="Oval 828"/>
                <p:cNvSpPr/>
                <p:nvPr/>
              </p:nvSpPr>
              <p:spPr>
                <a:xfrm rot="9548542">
                  <a:off x="4283517" y="497125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0" name="Oval 829"/>
                <p:cNvSpPr/>
                <p:nvPr/>
              </p:nvSpPr>
              <p:spPr>
                <a:xfrm rot="9548542">
                  <a:off x="4340862" y="501917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1" name="Group 835"/>
              <p:cNvGrpSpPr/>
              <p:nvPr/>
            </p:nvGrpSpPr>
            <p:grpSpPr>
              <a:xfrm>
                <a:off x="3041821" y="4106663"/>
                <a:ext cx="540364" cy="399349"/>
                <a:chOff x="5708035" y="4746115"/>
                <a:chExt cx="682496" cy="519192"/>
              </a:xfrm>
            </p:grpSpPr>
            <p:grpSp>
              <p:nvGrpSpPr>
                <p:cNvPr id="322" name="Group 836"/>
                <p:cNvGrpSpPr/>
                <p:nvPr/>
              </p:nvGrpSpPr>
              <p:grpSpPr>
                <a:xfrm rot="4107098">
                  <a:off x="5792474" y="4706910"/>
                  <a:ext cx="519192" cy="597601"/>
                  <a:chOff x="3010794" y="4010257"/>
                  <a:chExt cx="519192" cy="597601"/>
                </a:xfrm>
              </p:grpSpPr>
              <p:sp>
                <p:nvSpPr>
                  <p:cNvPr id="846" name="Oval 845"/>
                  <p:cNvSpPr/>
                  <p:nvPr/>
                </p:nvSpPr>
                <p:spPr>
                  <a:xfrm rot="9548542">
                    <a:off x="3406364" y="4493452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7" name="Oval 846"/>
                  <p:cNvSpPr/>
                  <p:nvPr/>
                </p:nvSpPr>
                <p:spPr>
                  <a:xfrm rot="9548542">
                    <a:off x="3016465" y="4010257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8" name="Oval 847"/>
                  <p:cNvSpPr/>
                  <p:nvPr/>
                </p:nvSpPr>
                <p:spPr>
                  <a:xfrm rot="9548542">
                    <a:off x="3010794" y="4334091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9" name="Oval 848"/>
                  <p:cNvSpPr/>
                  <p:nvPr/>
                </p:nvSpPr>
                <p:spPr>
                  <a:xfrm rot="9548542">
                    <a:off x="3204307" y="4202015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3" name="Group 837"/>
                <p:cNvGrpSpPr/>
                <p:nvPr/>
              </p:nvGrpSpPr>
              <p:grpSpPr>
                <a:xfrm>
                  <a:off x="5708035" y="4774013"/>
                  <a:ext cx="682496" cy="476065"/>
                  <a:chOff x="2889421" y="4010442"/>
                  <a:chExt cx="682496" cy="476065"/>
                </a:xfrm>
              </p:grpSpPr>
              <p:sp>
                <p:nvSpPr>
                  <p:cNvPr id="839" name="Oval 838"/>
                  <p:cNvSpPr/>
                  <p:nvPr/>
                </p:nvSpPr>
                <p:spPr>
                  <a:xfrm rot="9548542">
                    <a:off x="2889421" y="4142370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0" name="Oval 839"/>
                  <p:cNvSpPr/>
                  <p:nvPr/>
                </p:nvSpPr>
                <p:spPr>
                  <a:xfrm rot="9548542">
                    <a:off x="2906788" y="4282163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1" name="Oval 840"/>
                  <p:cNvSpPr/>
                  <p:nvPr/>
                </p:nvSpPr>
                <p:spPr>
                  <a:xfrm rot="9548542">
                    <a:off x="3384424" y="4010442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2" name="Oval 841"/>
                  <p:cNvSpPr/>
                  <p:nvPr/>
                </p:nvSpPr>
                <p:spPr>
                  <a:xfrm rot="9548542">
                    <a:off x="3307902" y="4372101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3" name="Oval 842"/>
                  <p:cNvSpPr/>
                  <p:nvPr/>
                </p:nvSpPr>
                <p:spPr>
                  <a:xfrm rot="9548542">
                    <a:off x="3139295" y="4334712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4" name="Oval 843"/>
                  <p:cNvSpPr/>
                  <p:nvPr/>
                </p:nvSpPr>
                <p:spPr>
                  <a:xfrm rot="9548542">
                    <a:off x="3198420" y="4018607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5" name="Oval 844"/>
                  <p:cNvSpPr/>
                  <p:nvPr/>
                </p:nvSpPr>
                <p:spPr>
                  <a:xfrm rot="9548542">
                    <a:off x="3448295" y="4210945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4" name="Group 854"/>
              <p:cNvGrpSpPr/>
              <p:nvPr/>
            </p:nvGrpSpPr>
            <p:grpSpPr>
              <a:xfrm>
                <a:off x="3784968" y="5006415"/>
                <a:ext cx="513655" cy="385717"/>
                <a:chOff x="4331722" y="5006415"/>
                <a:chExt cx="682496" cy="545319"/>
              </a:xfrm>
            </p:grpSpPr>
            <p:sp>
              <p:nvSpPr>
                <p:cNvPr id="311" name="Oval 310"/>
                <p:cNvSpPr/>
                <p:nvPr/>
              </p:nvSpPr>
              <p:spPr>
                <a:xfrm rot="13655640">
                  <a:off x="4443026" y="5428595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Oval 312"/>
                <p:cNvSpPr/>
                <p:nvPr/>
              </p:nvSpPr>
              <p:spPr>
                <a:xfrm rot="13655640">
                  <a:off x="4654975" y="5011023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Oval 313"/>
                <p:cNvSpPr/>
                <p:nvPr/>
              </p:nvSpPr>
              <p:spPr>
                <a:xfrm rot="13655640">
                  <a:off x="4502519" y="5209528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/>
                <p:cNvSpPr/>
                <p:nvPr/>
              </p:nvSpPr>
              <p:spPr>
                <a:xfrm rot="13655640">
                  <a:off x="4658733" y="516189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/>
                <p:cNvSpPr/>
                <p:nvPr/>
              </p:nvSpPr>
              <p:spPr>
                <a:xfrm rot="9548542">
                  <a:off x="4331722" y="514161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/>
                <p:cNvSpPr/>
                <p:nvPr/>
              </p:nvSpPr>
              <p:spPr>
                <a:xfrm rot="9548542">
                  <a:off x="4349089" y="5281404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/>
                <p:cNvSpPr/>
                <p:nvPr/>
              </p:nvSpPr>
              <p:spPr>
                <a:xfrm rot="9548542">
                  <a:off x="4826725" y="5009683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/>
                <p:cNvSpPr/>
                <p:nvPr/>
              </p:nvSpPr>
              <p:spPr>
                <a:xfrm rot="9548542">
                  <a:off x="4712496" y="5437328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Oval 315"/>
                <p:cNvSpPr/>
                <p:nvPr/>
              </p:nvSpPr>
              <p:spPr>
                <a:xfrm rot="9548542">
                  <a:off x="4581596" y="5333953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7" name="Oval 316"/>
                <p:cNvSpPr/>
                <p:nvPr/>
              </p:nvSpPr>
              <p:spPr>
                <a:xfrm rot="9548542">
                  <a:off x="4480466" y="506498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Oval 317"/>
                <p:cNvSpPr/>
                <p:nvPr/>
              </p:nvSpPr>
              <p:spPr>
                <a:xfrm rot="9548542">
                  <a:off x="4890596" y="5210186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3" name="Oval 852"/>
                <p:cNvSpPr/>
                <p:nvPr/>
              </p:nvSpPr>
              <p:spPr>
                <a:xfrm rot="13655640">
                  <a:off x="4783962" y="5326470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5" name="Group 855"/>
              <p:cNvGrpSpPr/>
              <p:nvPr/>
            </p:nvGrpSpPr>
            <p:grpSpPr>
              <a:xfrm>
                <a:off x="3827946" y="6128627"/>
                <a:ext cx="216153" cy="187331"/>
                <a:chOff x="4742346" y="6147481"/>
                <a:chExt cx="276023" cy="261108"/>
              </a:xfrm>
            </p:grpSpPr>
            <p:sp>
              <p:nvSpPr>
                <p:cNvPr id="851" name="Oval 850"/>
                <p:cNvSpPr/>
                <p:nvPr/>
              </p:nvSpPr>
              <p:spPr>
                <a:xfrm rot="9548542">
                  <a:off x="4742346" y="6155336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2" name="Oval 851"/>
                <p:cNvSpPr/>
                <p:nvPr/>
              </p:nvSpPr>
              <p:spPr>
                <a:xfrm rot="9548542">
                  <a:off x="4894747" y="614748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4" name="Oval 853"/>
                <p:cNvSpPr/>
                <p:nvPr/>
              </p:nvSpPr>
              <p:spPr>
                <a:xfrm rot="13655640">
                  <a:off x="4813814" y="6289575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57" name="Plus 856"/>
              <p:cNvSpPr/>
              <p:nvPr/>
            </p:nvSpPr>
            <p:spPr>
              <a:xfrm>
                <a:off x="2611225" y="4185500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58" name="Plus 857"/>
              <p:cNvSpPr/>
              <p:nvPr/>
            </p:nvSpPr>
            <p:spPr>
              <a:xfrm>
                <a:off x="3470635" y="6081859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59" name="Plus 858"/>
              <p:cNvSpPr/>
              <p:nvPr/>
            </p:nvSpPr>
            <p:spPr>
              <a:xfrm>
                <a:off x="2614365" y="6092856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0" name="Plus 859"/>
              <p:cNvSpPr/>
              <p:nvPr/>
            </p:nvSpPr>
            <p:spPr>
              <a:xfrm>
                <a:off x="3492631" y="5123467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1" name="Plus 860"/>
              <p:cNvSpPr/>
              <p:nvPr/>
            </p:nvSpPr>
            <p:spPr>
              <a:xfrm>
                <a:off x="2617509" y="5106185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2" name="Right Arrow 861"/>
              <p:cNvSpPr/>
              <p:nvPr/>
            </p:nvSpPr>
            <p:spPr>
              <a:xfrm rot="19663878">
                <a:off x="1282047" y="4628561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Right Arrow 862"/>
              <p:cNvSpPr/>
              <p:nvPr/>
            </p:nvSpPr>
            <p:spPr>
              <a:xfrm rot="1870917">
                <a:off x="1321326" y="5751922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4" name="Right Arrow 863"/>
              <p:cNvSpPr/>
              <p:nvPr/>
            </p:nvSpPr>
            <p:spPr>
              <a:xfrm>
                <a:off x="1436018" y="5206738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5" name="TextBox 864"/>
              <p:cNvSpPr txBox="1"/>
              <p:nvPr/>
            </p:nvSpPr>
            <p:spPr>
              <a:xfrm>
                <a:off x="942680" y="4289196"/>
                <a:ext cx="8963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spallation</a:t>
                </a:r>
                <a:endParaRPr lang="en-US" sz="1400" dirty="0"/>
              </a:p>
            </p:txBody>
          </p:sp>
          <p:sp>
            <p:nvSpPr>
              <p:cNvPr id="866" name="TextBox 865"/>
              <p:cNvSpPr txBox="1"/>
              <p:nvPr/>
            </p:nvSpPr>
            <p:spPr>
              <a:xfrm>
                <a:off x="1377884" y="5327717"/>
                <a:ext cx="12302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fragmentation</a:t>
                </a:r>
                <a:endParaRPr lang="en-US" sz="1400" dirty="0"/>
              </a:p>
            </p:txBody>
          </p:sp>
          <p:sp>
            <p:nvSpPr>
              <p:cNvPr id="867" name="TextBox 866"/>
              <p:cNvSpPr txBox="1"/>
              <p:nvPr/>
            </p:nvSpPr>
            <p:spPr>
              <a:xfrm>
                <a:off x="936396" y="5857189"/>
                <a:ext cx="652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fission</a:t>
                </a:r>
                <a:endParaRPr lang="en-US" sz="1400" dirty="0"/>
              </a:p>
            </p:txBody>
          </p:sp>
        </p:grpSp>
        <p:sp>
          <p:nvSpPr>
            <p:cNvPr id="869" name="Oval 868"/>
            <p:cNvSpPr/>
            <p:nvPr/>
          </p:nvSpPr>
          <p:spPr>
            <a:xfrm>
              <a:off x="3094182" y="5033818"/>
              <a:ext cx="83127" cy="73891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2" name="TextBox 871"/>
            <p:cNvSpPr txBox="1"/>
            <p:nvPr/>
          </p:nvSpPr>
          <p:spPr>
            <a:xfrm>
              <a:off x="2299854" y="5255491"/>
              <a:ext cx="1366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1.4 </a:t>
              </a:r>
              <a:r>
                <a:rPr lang="en-US" sz="1400" dirty="0" err="1" smtClean="0"/>
                <a:t>GeV</a:t>
              </a:r>
              <a:r>
                <a:rPr lang="en-US" sz="1400" dirty="0" smtClean="0"/>
                <a:t> protons</a:t>
              </a:r>
              <a:endParaRPr lang="en-US" sz="1400" dirty="0"/>
            </a:p>
          </p:txBody>
        </p:sp>
      </p:grpSp>
      <p:pic>
        <p:nvPicPr>
          <p:cNvPr id="16514" name="Picture 130" descr="loop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64" y="2802115"/>
            <a:ext cx="2332663" cy="11944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293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01003"/>
            <a:ext cx="4343152" cy="308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/>
          <p:nvPr/>
        </p:nvCxnSpPr>
        <p:spPr>
          <a:xfrm flipV="1">
            <a:off x="6019800" y="4393522"/>
            <a:ext cx="499090" cy="39278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TextBox 17"/>
          <p:cNvSpPr txBox="1">
            <a:spLocks noChangeArrowheads="1"/>
          </p:cNvSpPr>
          <p:nvPr/>
        </p:nvSpPr>
        <p:spPr bwMode="auto">
          <a:xfrm>
            <a:off x="7178233" y="3915367"/>
            <a:ext cx="182122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90% are </a:t>
            </a:r>
          </a:p>
          <a:p>
            <a:pPr algn="ctr"/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going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to the dump:</a:t>
            </a:r>
          </a:p>
          <a:p>
            <a:pPr algn="ctr"/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We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can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recycle </a:t>
            </a:r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them</a:t>
            </a:r>
            <a:endParaRPr lang="fr-CH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 MEDICIS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fingerprint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524" y="1143000"/>
            <a:ext cx="3793860" cy="236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39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89834" y="304800"/>
            <a:ext cx="5892577" cy="139148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1000+ </a:t>
            </a:r>
            <a:r>
              <a:rPr lang="en-US" sz="3600" b="1" dirty="0" smtClean="0">
                <a:solidFill>
                  <a:srgbClr val="0070C0"/>
                </a:solidFill>
              </a:rPr>
              <a:t>isotopes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of 70+ chemical elements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68056"/>
              </p:ext>
            </p:extLst>
          </p:nvPr>
        </p:nvGraphicFramePr>
        <p:xfrm>
          <a:off x="838200" y="1600200"/>
          <a:ext cx="7394227" cy="5077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" name="Worksheet" r:id="rId5" imgW="9258334" imgH="5896123" progId="Excel.Sheet.8">
                  <p:embed/>
                </p:oleObj>
              </mc:Choice>
              <mc:Fallback>
                <p:oleObj name="Worksheet" r:id="rId5" imgW="9258334" imgH="589612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600200"/>
                        <a:ext cx="7394227" cy="507761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743200" y="2363912"/>
            <a:ext cx="4772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Exotic isotopes  down to t</a:t>
            </a:r>
            <a:r>
              <a:rPr lang="en-US" sz="2400" baseline="-25000" dirty="0">
                <a:latin typeface="Times New Roman" pitchFamily="18" charset="0"/>
              </a:rPr>
              <a:t>1/2</a:t>
            </a:r>
            <a:r>
              <a:rPr lang="en-US" sz="2400" dirty="0">
                <a:latin typeface="Times New Roman" pitchFamily="18" charset="0"/>
              </a:rPr>
              <a:t> ~ 10 </a:t>
            </a:r>
            <a:r>
              <a:rPr lang="en-US" sz="2400" dirty="0" err="1">
                <a:latin typeface="Times New Roman" pitchFamily="18" charset="0"/>
              </a:rPr>
              <a:t>ms</a:t>
            </a:r>
            <a:r>
              <a:rPr lang="en-US" sz="2400" dirty="0">
                <a:latin typeface="Times New Roman" pitchFamily="18" charset="0"/>
              </a:rPr>
              <a:t>)</a:t>
            </a:r>
          </a:p>
          <a:p>
            <a:r>
              <a:rPr lang="en-US" sz="2400" dirty="0">
                <a:latin typeface="Times New Roman" pitchFamily="18" charset="0"/>
              </a:rPr>
              <a:t>Intensities up to 10</a:t>
            </a:r>
            <a:r>
              <a:rPr lang="en-US" sz="2400" baseline="30000" dirty="0">
                <a:latin typeface="Times New Roman" pitchFamily="18" charset="0"/>
              </a:rPr>
              <a:t>11</a:t>
            </a:r>
            <a:r>
              <a:rPr lang="en-US" sz="2400" dirty="0">
                <a:latin typeface="Times New Roman" pitchFamily="18" charset="0"/>
              </a:rPr>
              <a:t> ions/s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3166010"/>
            <a:ext cx="3556301" cy="11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148" y="4405744"/>
            <a:ext cx="200952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30+ types of </a:t>
            </a:r>
            <a:r>
              <a:rPr lang="fr-FR" dirty="0" err="1" smtClean="0"/>
              <a:t>targets</a:t>
            </a:r>
            <a:endParaRPr lang="fr-FR" dirty="0" smtClean="0"/>
          </a:p>
          <a:p>
            <a:r>
              <a:rPr lang="fr-FR" dirty="0" smtClean="0"/>
              <a:t>Transfer </a:t>
            </a:r>
            <a:r>
              <a:rPr lang="fr-FR" dirty="0" err="1" smtClean="0"/>
              <a:t>lines</a:t>
            </a:r>
            <a:endParaRPr lang="fr-FR" dirty="0" smtClean="0"/>
          </a:p>
          <a:p>
            <a:r>
              <a:rPr lang="fr-FR" dirty="0" smtClean="0"/>
              <a:t>10+ ion sources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19976" y="3312714"/>
            <a:ext cx="3671455" cy="116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1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328" y="6248400"/>
            <a:ext cx="1905000" cy="457200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8700" y="399393"/>
            <a:ext cx="708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rgbClr val="0070C0"/>
                </a:solidFill>
                <a:latin typeface="+mj-lt"/>
              </a:rPr>
              <a:t>The </a:t>
            </a:r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complete cycle of MEDICIS</a:t>
            </a:r>
            <a:endParaRPr lang="en-US" sz="3200" b="1" dirty="0" smtClean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" y="1284605"/>
            <a:ext cx="8009890" cy="4963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53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10452</TotalTime>
  <Words>810</Words>
  <Application>Microsoft Office PowerPoint</Application>
  <PresentationFormat>On-screen Show (4:3)</PresentationFormat>
  <Paragraphs>211</Paragraphs>
  <Slides>39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Office Theme</vt:lpstr>
      <vt:lpstr>VISIO</vt:lpstr>
      <vt:lpstr>Worksheet</vt:lpstr>
      <vt:lpstr>CERN-MEDICIS: Production d’isotopes selon l’approche « ISOLDE » pour la recherche médicale: A NEW INSTALLATION</vt:lpstr>
      <vt:lpstr>PowerPoint Presentation</vt:lpstr>
      <vt:lpstr>PowerPoint Presentation</vt:lpstr>
      <vt:lpstr>PowerPoint Presentation</vt:lpstr>
      <vt:lpstr>Production of Radioactive ion Beams</vt:lpstr>
      <vt:lpstr>The ISOL method</vt:lpstr>
      <vt:lpstr>PowerPoint Presentation</vt:lpstr>
      <vt:lpstr>1000+ isotopes of 70+ chemical elements</vt:lpstr>
      <vt:lpstr>PowerPoint Presentation</vt:lpstr>
      <vt:lpstr>PowerPoint Presentation</vt:lpstr>
      <vt:lpstr>The planning proposal * *subject to modification…</vt:lpstr>
      <vt:lpstr>Planning for the building *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alternatives investigated…</vt:lpstr>
      <vt:lpstr>PowerPoint Presentation</vt:lpstr>
      <vt:lpstr>The LISOL separator at KU Leuven</vt:lpstr>
      <vt:lpstr>PowerPoint Presentation</vt:lpstr>
      <vt:lpstr>PowerPoint Presentation</vt:lpstr>
      <vt:lpstr>PowerPoint Presentation</vt:lpstr>
      <vt:lpstr>PET scan imaging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Development of surgical methods</vt:lpstr>
      <vt:lpstr>PowerPoint Presentation</vt:lpstr>
      <vt:lpstr>People at CERN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Accelerator Complex</dc:title>
  <dc:creator>catheral</dc:creator>
  <cp:lastModifiedBy>Thierry Stora</cp:lastModifiedBy>
  <cp:revision>455</cp:revision>
  <cp:lastPrinted>2013-11-25T12:31:38Z</cp:lastPrinted>
  <dcterms:created xsi:type="dcterms:W3CDTF">2012-10-26T13:28:22Z</dcterms:created>
  <dcterms:modified xsi:type="dcterms:W3CDTF">2014-06-23T16:41:33Z</dcterms:modified>
</cp:coreProperties>
</file>