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6" r:id="rId3"/>
    <p:sldId id="266" r:id="rId4"/>
    <p:sldId id="269" r:id="rId5"/>
    <p:sldId id="271" r:id="rId6"/>
    <p:sldId id="275" r:id="rId7"/>
    <p:sldId id="272" r:id="rId8"/>
    <p:sldId id="273" r:id="rId9"/>
    <p:sldId id="276" r:id="rId10"/>
    <p:sldId id="274" r:id="rId11"/>
    <p:sldId id="279" r:id="rId12"/>
    <p:sldId id="281" r:id="rId13"/>
    <p:sldId id="270" r:id="rId14"/>
    <p:sldId id="264" r:id="rId15"/>
    <p:sldId id="265" r:id="rId16"/>
    <p:sldId id="258" r:id="rId17"/>
    <p:sldId id="259" r:id="rId18"/>
    <p:sldId id="260" r:id="rId19"/>
    <p:sldId id="261" r:id="rId20"/>
    <p:sldId id="262" r:id="rId21"/>
    <p:sldId id="280" r:id="rId22"/>
    <p:sldId id="263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Sheet1!$B$15</c:f>
              <c:strCache>
                <c:ptCount val="1"/>
                <c:pt idx="0">
                  <c:v>Real dose (man.µSv)</c:v>
                </c:pt>
              </c:strCache>
            </c:strRef>
          </c:tx>
          <c:invertIfNegative val="0"/>
          <c:cat>
            <c:strRef>
              <c:f>Sheet1!$A$16:$A$20</c:f>
              <c:strCache>
                <c:ptCount val="5"/>
                <c:pt idx="0">
                  <c:v>Phase 5 : Tests des robots</c:v>
                </c:pt>
                <c:pt idx="1">
                  <c:v>Phase 4: Installation des robots</c:v>
                </c:pt>
                <c:pt idx="2">
                  <c:v>Phase 3: Modification des services</c:v>
                </c:pt>
                <c:pt idx="3">
                  <c:v>Phase 2: Démantèlement des robots</c:v>
                </c:pt>
                <c:pt idx="4">
                  <c:v>Phase 1: Installation des blindages</c:v>
                </c:pt>
              </c:strCache>
            </c:strRef>
          </c:cat>
          <c:val>
            <c:numRef>
              <c:f>Sheet1!$B$16:$B$20</c:f>
              <c:numCache>
                <c:formatCode>General</c:formatCode>
                <c:ptCount val="5"/>
                <c:pt idx="0">
                  <c:v>100</c:v>
                </c:pt>
                <c:pt idx="1">
                  <c:v>12</c:v>
                </c:pt>
                <c:pt idx="2">
                  <c:v>60</c:v>
                </c:pt>
                <c:pt idx="3">
                  <c:v>950</c:v>
                </c:pt>
                <c:pt idx="4">
                  <c:v>19000</c:v>
                </c:pt>
              </c:numCache>
            </c:numRef>
          </c:val>
        </c:ser>
        <c:ser>
          <c:idx val="1"/>
          <c:order val="1"/>
          <c:tx>
            <c:strRef>
              <c:f>Sheet1!$C$15</c:f>
              <c:strCache>
                <c:ptCount val="1"/>
                <c:pt idx="0">
                  <c:v>Estimated (man.µSv)</c:v>
                </c:pt>
              </c:strCache>
            </c:strRef>
          </c:tx>
          <c:invertIfNegative val="0"/>
          <c:cat>
            <c:strRef>
              <c:f>Sheet1!$A$16:$A$20</c:f>
              <c:strCache>
                <c:ptCount val="5"/>
                <c:pt idx="0">
                  <c:v>Phase 5 : Tests des robots</c:v>
                </c:pt>
                <c:pt idx="1">
                  <c:v>Phase 4: Installation des robots</c:v>
                </c:pt>
                <c:pt idx="2">
                  <c:v>Phase 3: Modification des services</c:v>
                </c:pt>
                <c:pt idx="3">
                  <c:v>Phase 2: Démantèlement des robots</c:v>
                </c:pt>
                <c:pt idx="4">
                  <c:v>Phase 1: Installation des blindages</c:v>
                </c:pt>
              </c:strCache>
            </c:strRef>
          </c:cat>
          <c:val>
            <c:numRef>
              <c:f>Sheet1!$C$16:$C$20</c:f>
              <c:numCache>
                <c:formatCode>General</c:formatCode>
                <c:ptCount val="5"/>
                <c:pt idx="0">
                  <c:v>1609</c:v>
                </c:pt>
                <c:pt idx="1">
                  <c:v>0</c:v>
                </c:pt>
                <c:pt idx="2">
                  <c:v>0</c:v>
                </c:pt>
                <c:pt idx="3">
                  <c:v>1547</c:v>
                </c:pt>
                <c:pt idx="4">
                  <c:v>1648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07229568"/>
        <c:axId val="107231488"/>
      </c:barChart>
      <c:catAx>
        <c:axId val="107229568"/>
        <c:scaling>
          <c:orientation val="minMax"/>
        </c:scaling>
        <c:delete val="1"/>
        <c:axPos val="l"/>
        <c:majorTickMark val="out"/>
        <c:minorTickMark val="none"/>
        <c:tickLblPos val="nextTo"/>
        <c:crossAx val="107231488"/>
        <c:crosses val="autoZero"/>
        <c:auto val="1"/>
        <c:lblAlgn val="ctr"/>
        <c:lblOffset val="100"/>
        <c:noMultiLvlLbl val="0"/>
      </c:catAx>
      <c:valAx>
        <c:axId val="107231488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crossAx val="1072295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0FB63-A3ED-4527-B39B-4A7329BDC735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2323E4-0CA9-46DD-A704-2052C4790B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264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B59A8-1E39-4FAA-A713-A7EAB0E28A1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41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656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21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618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632526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  <a:lvl2pPr>
              <a:defRPr>
                <a:latin typeface="Gill Sans MT" panose="020B0502020104020203" pitchFamily="34" charset="0"/>
              </a:defRPr>
            </a:lvl2pPr>
            <a:lvl3pPr>
              <a:defRPr>
                <a:latin typeface="Gill Sans MT" panose="020B0502020104020203" pitchFamily="34" charset="0"/>
              </a:defRPr>
            </a:lvl3pPr>
            <a:lvl4pPr>
              <a:defRPr>
                <a:latin typeface="Gill Sans MT" panose="020B0502020104020203" pitchFamily="34" charset="0"/>
              </a:defRPr>
            </a:lvl4pPr>
            <a:lvl5pPr>
              <a:defRPr>
                <a:latin typeface="Gill Sans MT" panose="020B0502020104020203" pitchFamily="34" charset="0"/>
              </a:defRPr>
            </a:lvl5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>
            <a:lvl1pPr>
              <a:defRPr>
                <a:latin typeface="Gill Sans MT" panose="020B0502020104020203" pitchFamily="34" charset="0"/>
              </a:defRPr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99741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93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57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61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1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386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760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746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113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41F6C-5691-4907-8E22-51E1C9F84A6E}" type="datetimeFigureOut">
              <a:rPr lang="en-GB" smtClean="0"/>
              <a:t>23/06/2014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6D48E-2C1E-4FFA-9594-4E00CC5F0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444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00B050"/>
                </a:solidFill>
              </a:rPr>
              <a:t>ISOLDE Technical Report</a:t>
            </a:r>
            <a:endParaRPr lang="en-GB" b="1" u="sng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70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 smtClean="0"/>
              <a:t>Meeting of the ISCC</a:t>
            </a:r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June 2014</a:t>
            </a:r>
            <a:endParaRPr lang="en-GB" dirty="0" smtClean="0"/>
          </a:p>
          <a:p>
            <a:r>
              <a:rPr lang="en-GB" sz="2000" dirty="0" smtClean="0"/>
              <a:t>Richard Catherall, EN-STI</a:t>
            </a:r>
            <a:endParaRPr lang="en-GB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647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PAD/MAD Access to </a:t>
            </a:r>
            <a:r>
              <a:rPr lang="en-GB" dirty="0"/>
              <a:t>T</a:t>
            </a:r>
            <a:r>
              <a:rPr lang="en-GB" dirty="0" smtClean="0"/>
              <a:t>arget 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57199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Installed and now </a:t>
            </a:r>
            <a:r>
              <a:rPr lang="en-GB" dirty="0" smtClean="0"/>
              <a:t>operational. A few access delays during implementation</a:t>
            </a:r>
            <a:endParaRPr lang="en-GB" dirty="0" smtClean="0"/>
          </a:p>
          <a:p>
            <a:r>
              <a:rPr lang="en-GB" dirty="0" smtClean="0"/>
              <a:t>SIR, ISOPRIM access, </a:t>
            </a:r>
            <a:r>
              <a:rPr lang="en-GB" dirty="0"/>
              <a:t>d</a:t>
            </a:r>
            <a:r>
              <a:rPr lang="en-GB" dirty="0" smtClean="0"/>
              <a:t>osimeter and registered on IMPACT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catheral\AppData\Local\Microsoft\Windows\Temporary Internet Files\Content.Outlook\7I98OO6X\20140329_140106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" y="16002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91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3"/>
          <p:cNvSpPr>
            <a:spLocks noChangeArrowheads="1"/>
          </p:cNvSpPr>
          <p:nvPr/>
        </p:nvSpPr>
        <p:spPr bwMode="auto">
          <a:xfrm>
            <a:off x="2246313" y="3375025"/>
            <a:ext cx="552450" cy="1092200"/>
          </a:xfrm>
          <a:prstGeom prst="rect">
            <a:avLst/>
          </a:prstGeom>
          <a:pattFill prst="dotDmnd">
            <a:fgClr>
              <a:schemeClr val="tx2"/>
            </a:fgClr>
            <a:bgClr>
              <a:schemeClr val="bg1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39" name="Rectangle 14"/>
          <p:cNvSpPr>
            <a:spLocks noChangeArrowheads="1"/>
          </p:cNvSpPr>
          <p:nvPr/>
        </p:nvSpPr>
        <p:spPr bwMode="auto">
          <a:xfrm>
            <a:off x="904875" y="4346575"/>
            <a:ext cx="417513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chemeClr val="accent2"/>
                </a:solidFill>
              </a:rPr>
              <a:t>1</a:t>
            </a:r>
            <a:r>
              <a:rPr lang="en-US" altLang="fr-FR" sz="900" b="1" baseline="30000">
                <a:solidFill>
                  <a:schemeClr val="accent2"/>
                </a:solidFill>
              </a:rPr>
              <a:t>+</a:t>
            </a:r>
            <a:r>
              <a:rPr lang="en-US" altLang="fr-FR" sz="900" b="1">
                <a:solidFill>
                  <a:schemeClr val="accent2"/>
                </a:solidFill>
              </a:rPr>
              <a:t> ions</a:t>
            </a:r>
          </a:p>
        </p:txBody>
      </p:sp>
      <p:sp>
        <p:nvSpPr>
          <p:cNvPr id="14340" name="Rectangle 15"/>
          <p:cNvSpPr>
            <a:spLocks noChangeArrowheads="1"/>
          </p:cNvSpPr>
          <p:nvPr/>
        </p:nvSpPr>
        <p:spPr bwMode="auto">
          <a:xfrm>
            <a:off x="1649413" y="3375025"/>
            <a:ext cx="550862" cy="1092200"/>
          </a:xfrm>
          <a:prstGeom prst="rect">
            <a:avLst/>
          </a:prstGeom>
          <a:pattFill prst="dotDmnd">
            <a:fgClr>
              <a:schemeClr val="tx2"/>
            </a:fgClr>
            <a:bgClr>
              <a:schemeClr val="bg1"/>
            </a:bgClr>
          </a:patt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41" name="Rectangle 16"/>
          <p:cNvSpPr>
            <a:spLocks noChangeArrowheads="1"/>
          </p:cNvSpPr>
          <p:nvPr/>
        </p:nvSpPr>
        <p:spPr bwMode="auto">
          <a:xfrm>
            <a:off x="850900" y="3090863"/>
            <a:ext cx="808038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/>
              <a:t>HV platform</a:t>
            </a:r>
          </a:p>
        </p:txBody>
      </p:sp>
      <p:sp>
        <p:nvSpPr>
          <p:cNvPr id="14342" name="Rectangle 17"/>
          <p:cNvSpPr>
            <a:spLocks noChangeArrowheads="1"/>
          </p:cNvSpPr>
          <p:nvPr/>
        </p:nvSpPr>
        <p:spPr bwMode="auto">
          <a:xfrm rot="-5400000">
            <a:off x="1480344" y="3696494"/>
            <a:ext cx="903287" cy="409575"/>
          </a:xfrm>
          <a:prstGeom prst="rect">
            <a:avLst/>
          </a:prstGeom>
          <a:solidFill>
            <a:srgbClr val="00CC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 anchor="ctr"/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/>
              <a:t>TRAP</a:t>
            </a:r>
          </a:p>
        </p:txBody>
      </p:sp>
      <p:sp>
        <p:nvSpPr>
          <p:cNvPr id="14343" name="Arc 18"/>
          <p:cNvSpPr>
            <a:spLocks/>
          </p:cNvSpPr>
          <p:nvPr/>
        </p:nvSpPr>
        <p:spPr bwMode="auto">
          <a:xfrm rot="10800000">
            <a:off x="2200275" y="3146425"/>
            <a:ext cx="280988" cy="304800"/>
          </a:xfrm>
          <a:custGeom>
            <a:avLst/>
            <a:gdLst>
              <a:gd name="T0" fmla="*/ 618571471 w 21600"/>
              <a:gd name="T1" fmla="*/ 856443324 h 21600"/>
              <a:gd name="T2" fmla="*/ 0 w 21600"/>
              <a:gd name="T3" fmla="*/ 0 h 21600"/>
              <a:gd name="T4" fmla="*/ 618571471 w 21600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4" name="Arc 19"/>
          <p:cNvSpPr>
            <a:spLocks/>
          </p:cNvSpPr>
          <p:nvPr/>
        </p:nvSpPr>
        <p:spPr bwMode="auto">
          <a:xfrm rot="5340000">
            <a:off x="1885157" y="3150393"/>
            <a:ext cx="304800" cy="284163"/>
          </a:xfrm>
          <a:custGeom>
            <a:avLst/>
            <a:gdLst>
              <a:gd name="T0" fmla="*/ 838482589 w 21600"/>
              <a:gd name="T1" fmla="*/ 627719427 h 21819"/>
              <a:gd name="T2" fmla="*/ 39426 w 21600"/>
              <a:gd name="T3" fmla="*/ 0 h 21819"/>
              <a:gd name="T4" fmla="*/ 856443324 w 21600"/>
              <a:gd name="T5" fmla="*/ 6443685 h 21819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819" fill="none" extrusionOk="0">
                <a:moveTo>
                  <a:pt x="21146" y="21819"/>
                </a:moveTo>
                <a:cubicBezTo>
                  <a:pt x="9396" y="21572"/>
                  <a:pt x="0" y="11976"/>
                  <a:pt x="0" y="224"/>
                </a:cubicBezTo>
                <a:cubicBezTo>
                  <a:pt x="-1" y="149"/>
                  <a:pt x="0" y="74"/>
                  <a:pt x="1" y="0"/>
                </a:cubicBezTo>
              </a:path>
              <a:path w="21600" h="21819" stroke="0" extrusionOk="0">
                <a:moveTo>
                  <a:pt x="21146" y="21819"/>
                </a:moveTo>
                <a:cubicBezTo>
                  <a:pt x="9396" y="21572"/>
                  <a:pt x="0" y="11976"/>
                  <a:pt x="0" y="224"/>
                </a:cubicBezTo>
                <a:cubicBezTo>
                  <a:pt x="-1" y="149"/>
                  <a:pt x="0" y="74"/>
                  <a:pt x="1" y="0"/>
                </a:cubicBezTo>
                <a:lnTo>
                  <a:pt x="21600" y="224"/>
                </a:lnTo>
                <a:lnTo>
                  <a:pt x="21146" y="21819"/>
                </a:lnTo>
                <a:close/>
              </a:path>
            </a:pathLst>
          </a:custGeom>
          <a:noFill/>
          <a:ln w="50800" cap="rnd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5" name="Line 20"/>
          <p:cNvSpPr>
            <a:spLocks noChangeShapeType="1"/>
          </p:cNvSpPr>
          <p:nvPr/>
        </p:nvSpPr>
        <p:spPr bwMode="auto">
          <a:xfrm flipV="1">
            <a:off x="1924050" y="4359275"/>
            <a:ext cx="0" cy="57150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6" name="Rectangle 21"/>
          <p:cNvSpPr>
            <a:spLocks noChangeArrowheads="1"/>
          </p:cNvSpPr>
          <p:nvPr/>
        </p:nvSpPr>
        <p:spPr bwMode="auto">
          <a:xfrm rot="-5400000">
            <a:off x="2043907" y="3696493"/>
            <a:ext cx="901700" cy="411163"/>
          </a:xfrm>
          <a:prstGeom prst="rect">
            <a:avLst/>
          </a:prstGeom>
          <a:solidFill>
            <a:srgbClr val="FF0505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 anchor="ctr"/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/>
              <a:t>EBIS</a:t>
            </a:r>
          </a:p>
        </p:txBody>
      </p:sp>
      <p:sp>
        <p:nvSpPr>
          <p:cNvPr id="14347" name="Line 22"/>
          <p:cNvSpPr>
            <a:spLocks noChangeShapeType="1"/>
          </p:cNvSpPr>
          <p:nvPr/>
        </p:nvSpPr>
        <p:spPr bwMode="auto">
          <a:xfrm>
            <a:off x="1327150" y="4473575"/>
            <a:ext cx="492125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8" name="Arc 23"/>
          <p:cNvSpPr>
            <a:spLocks/>
          </p:cNvSpPr>
          <p:nvPr/>
        </p:nvSpPr>
        <p:spPr bwMode="auto">
          <a:xfrm rot="-5460000">
            <a:off x="1243013" y="3384550"/>
            <a:ext cx="381000" cy="352425"/>
          </a:xfrm>
          <a:custGeom>
            <a:avLst/>
            <a:gdLst>
              <a:gd name="T0" fmla="*/ 0 w 21600"/>
              <a:gd name="T1" fmla="*/ 1530754757 h 21600"/>
              <a:gd name="T2" fmla="*/ 2082216558 w 21600"/>
              <a:gd name="T3" fmla="*/ 0 h 21600"/>
              <a:gd name="T4" fmla="*/ 2090926042 w 21600"/>
              <a:gd name="T5" fmla="*/ 153075475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21600"/>
                </a:moveTo>
                <a:cubicBezTo>
                  <a:pt x="0" y="9705"/>
                  <a:pt x="9615" y="49"/>
                  <a:pt x="21510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705"/>
                  <a:pt x="9615" y="49"/>
                  <a:pt x="21510" y="0"/>
                </a:cubicBez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49" name="Rectangle 24"/>
          <p:cNvSpPr>
            <a:spLocks noChangeArrowheads="1"/>
          </p:cNvSpPr>
          <p:nvPr/>
        </p:nvSpPr>
        <p:spPr bwMode="auto">
          <a:xfrm>
            <a:off x="896938" y="3263900"/>
            <a:ext cx="3810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/>
              <a:t>60 kV</a:t>
            </a:r>
          </a:p>
        </p:txBody>
      </p:sp>
      <p:grpSp>
        <p:nvGrpSpPr>
          <p:cNvPr id="14350" name="Group 25"/>
          <p:cNvGrpSpPr>
            <a:grpSpLocks/>
          </p:cNvGrpSpPr>
          <p:nvPr/>
        </p:nvGrpSpPr>
        <p:grpSpPr bwMode="auto">
          <a:xfrm>
            <a:off x="2317750" y="2570163"/>
            <a:ext cx="317500" cy="344487"/>
            <a:chOff x="1752" y="765"/>
            <a:chExt cx="217" cy="217"/>
          </a:xfrm>
        </p:grpSpPr>
        <p:sp>
          <p:nvSpPr>
            <p:cNvPr id="14438" name="Arc 26"/>
            <p:cNvSpPr>
              <a:spLocks/>
            </p:cNvSpPr>
            <p:nvPr/>
          </p:nvSpPr>
          <p:spPr bwMode="auto">
            <a:xfrm>
              <a:off x="1753" y="766"/>
              <a:ext cx="216" cy="21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0" y="21600"/>
                  </a:moveTo>
                  <a:cubicBezTo>
                    <a:pt x="0" y="9709"/>
                    <a:pt x="9609" y="55"/>
                    <a:pt x="21500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709"/>
                    <a:pt x="9609" y="55"/>
                    <a:pt x="21500" y="0"/>
                  </a:cubicBez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0505"/>
            </a:solidFill>
            <a:ln w="254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39" name="Line 27"/>
            <p:cNvSpPr>
              <a:spLocks noChangeShapeType="1"/>
            </p:cNvSpPr>
            <p:nvPr/>
          </p:nvSpPr>
          <p:spPr bwMode="auto">
            <a:xfrm>
              <a:off x="1752" y="981"/>
              <a:ext cx="21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40" name="Line 28"/>
            <p:cNvSpPr>
              <a:spLocks noChangeShapeType="1"/>
            </p:cNvSpPr>
            <p:nvPr/>
          </p:nvSpPr>
          <p:spPr bwMode="auto">
            <a:xfrm flipV="1">
              <a:off x="1968" y="765"/>
              <a:ext cx="0" cy="21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351" name="Rectangle 29"/>
          <p:cNvSpPr>
            <a:spLocks noChangeArrowheads="1"/>
          </p:cNvSpPr>
          <p:nvPr/>
        </p:nvSpPr>
        <p:spPr bwMode="auto">
          <a:xfrm>
            <a:off x="1354138" y="2425700"/>
            <a:ext cx="10064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0505"/>
                </a:solidFill>
              </a:rPr>
              <a:t>Analyzing magnet,</a:t>
            </a:r>
          </a:p>
        </p:txBody>
      </p:sp>
      <p:sp>
        <p:nvSpPr>
          <p:cNvPr id="14352" name="Line 30"/>
          <p:cNvSpPr>
            <a:spLocks noChangeShapeType="1"/>
          </p:cNvSpPr>
          <p:nvPr/>
        </p:nvSpPr>
        <p:spPr bwMode="auto">
          <a:xfrm flipH="1" flipV="1">
            <a:off x="2474913" y="2895600"/>
            <a:ext cx="0" cy="531813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3" name="Rectangle 31"/>
          <p:cNvSpPr>
            <a:spLocks noChangeArrowheads="1"/>
          </p:cNvSpPr>
          <p:nvPr/>
        </p:nvSpPr>
        <p:spPr bwMode="auto">
          <a:xfrm>
            <a:off x="458788" y="2470150"/>
            <a:ext cx="98742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00CC00"/>
                </a:solidFill>
              </a:rPr>
              <a:t>Bunches and cools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00CC00"/>
                </a:solidFill>
              </a:rPr>
              <a:t>ions</a:t>
            </a:r>
          </a:p>
        </p:txBody>
      </p:sp>
      <p:sp>
        <p:nvSpPr>
          <p:cNvPr id="14354" name="Line 32"/>
          <p:cNvSpPr>
            <a:spLocks noChangeShapeType="1"/>
          </p:cNvSpPr>
          <p:nvPr/>
        </p:nvSpPr>
        <p:spPr bwMode="auto">
          <a:xfrm flipV="1">
            <a:off x="1225550" y="4049713"/>
            <a:ext cx="465138" cy="14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5" name="Line 33"/>
          <p:cNvSpPr>
            <a:spLocks noChangeShapeType="1"/>
          </p:cNvSpPr>
          <p:nvPr/>
        </p:nvSpPr>
        <p:spPr bwMode="auto">
          <a:xfrm>
            <a:off x="2628900" y="2732088"/>
            <a:ext cx="1089025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6" name="Rectangle 34"/>
          <p:cNvSpPr>
            <a:spLocks noChangeArrowheads="1"/>
          </p:cNvSpPr>
          <p:nvPr/>
        </p:nvSpPr>
        <p:spPr bwMode="auto">
          <a:xfrm>
            <a:off x="3090863" y="3862388"/>
            <a:ext cx="523875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0505"/>
                </a:solidFill>
              </a:rPr>
              <a:t>Charge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0505"/>
                </a:solidFill>
              </a:rPr>
              <a:t>breeding</a:t>
            </a:r>
          </a:p>
        </p:txBody>
      </p:sp>
      <p:sp>
        <p:nvSpPr>
          <p:cNvPr id="14357" name="Line 35"/>
          <p:cNvSpPr>
            <a:spLocks noChangeShapeType="1"/>
          </p:cNvSpPr>
          <p:nvPr/>
        </p:nvSpPr>
        <p:spPr bwMode="auto">
          <a:xfrm flipH="1" flipV="1">
            <a:off x="2743200" y="3967163"/>
            <a:ext cx="319088" cy="69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58" name="Rectangle 36"/>
          <p:cNvSpPr>
            <a:spLocks noChangeArrowheads="1"/>
          </p:cNvSpPr>
          <p:nvPr/>
        </p:nvSpPr>
        <p:spPr bwMode="auto">
          <a:xfrm>
            <a:off x="3159125" y="2813050"/>
            <a:ext cx="4540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  <a:latin typeface="Book Antiqua" pitchFamily="18" charset="0"/>
              </a:rPr>
              <a:t>Triplet</a:t>
            </a:r>
          </a:p>
        </p:txBody>
      </p:sp>
      <p:sp>
        <p:nvSpPr>
          <p:cNvPr id="14359" name="Rectangle 37"/>
          <p:cNvSpPr>
            <a:spLocks noChangeArrowheads="1"/>
          </p:cNvSpPr>
          <p:nvPr/>
        </p:nvSpPr>
        <p:spPr bwMode="auto">
          <a:xfrm>
            <a:off x="3267075" y="2651125"/>
            <a:ext cx="200025" cy="1397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60" name="Line 38"/>
          <p:cNvSpPr>
            <a:spLocks noChangeShapeType="1"/>
          </p:cNvSpPr>
          <p:nvPr/>
        </p:nvSpPr>
        <p:spPr bwMode="auto">
          <a:xfrm flipV="1">
            <a:off x="3260725" y="2644775"/>
            <a:ext cx="71438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1" name="Line 39"/>
          <p:cNvSpPr>
            <a:spLocks noChangeShapeType="1"/>
          </p:cNvSpPr>
          <p:nvPr/>
        </p:nvSpPr>
        <p:spPr bwMode="auto">
          <a:xfrm>
            <a:off x="3332163" y="2644775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2" name="Line 40"/>
          <p:cNvSpPr>
            <a:spLocks noChangeShapeType="1"/>
          </p:cNvSpPr>
          <p:nvPr/>
        </p:nvSpPr>
        <p:spPr bwMode="auto">
          <a:xfrm flipH="1" flipV="1">
            <a:off x="3402013" y="2644775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3" name="Line 41"/>
          <p:cNvSpPr>
            <a:spLocks noChangeShapeType="1"/>
          </p:cNvSpPr>
          <p:nvPr/>
        </p:nvSpPr>
        <p:spPr bwMode="auto">
          <a:xfrm flipH="1">
            <a:off x="3402013" y="2644775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4" name="Line 42"/>
          <p:cNvSpPr>
            <a:spLocks noChangeShapeType="1"/>
          </p:cNvSpPr>
          <p:nvPr/>
        </p:nvSpPr>
        <p:spPr bwMode="auto">
          <a:xfrm>
            <a:off x="3260725" y="2644775"/>
            <a:ext cx="71438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5" name="Line 43"/>
          <p:cNvSpPr>
            <a:spLocks noChangeShapeType="1"/>
          </p:cNvSpPr>
          <p:nvPr/>
        </p:nvSpPr>
        <p:spPr bwMode="auto">
          <a:xfrm flipV="1">
            <a:off x="3332163" y="2644775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6" name="Line 44"/>
          <p:cNvSpPr>
            <a:spLocks noChangeShapeType="1"/>
          </p:cNvSpPr>
          <p:nvPr/>
        </p:nvSpPr>
        <p:spPr bwMode="auto">
          <a:xfrm>
            <a:off x="3260725" y="2720975"/>
            <a:ext cx="317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7" name="Rectangle 45"/>
          <p:cNvSpPr>
            <a:spLocks noChangeArrowheads="1"/>
          </p:cNvSpPr>
          <p:nvPr/>
        </p:nvSpPr>
        <p:spPr bwMode="auto">
          <a:xfrm>
            <a:off x="2505075" y="2174875"/>
            <a:ext cx="93345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0505"/>
                </a:solidFill>
              </a:rPr>
              <a:t>Multiple charged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0505"/>
                </a:solidFill>
              </a:rPr>
              <a:t>ions</a:t>
            </a:r>
          </a:p>
        </p:txBody>
      </p:sp>
      <p:sp>
        <p:nvSpPr>
          <p:cNvPr id="14368" name="Line 46"/>
          <p:cNvSpPr>
            <a:spLocks noChangeShapeType="1"/>
          </p:cNvSpPr>
          <p:nvPr/>
        </p:nvSpPr>
        <p:spPr bwMode="auto">
          <a:xfrm>
            <a:off x="2944813" y="2454275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69" name="Rectangle 47"/>
          <p:cNvSpPr>
            <a:spLocks noChangeArrowheads="1"/>
          </p:cNvSpPr>
          <p:nvPr/>
        </p:nvSpPr>
        <p:spPr bwMode="auto">
          <a:xfrm>
            <a:off x="2894013" y="3128963"/>
            <a:ext cx="823912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/>
              <a:t>Switched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/>
              <a:t>HV platform</a:t>
            </a:r>
          </a:p>
        </p:txBody>
      </p:sp>
      <p:sp>
        <p:nvSpPr>
          <p:cNvPr id="14370" name="Rectangle 48"/>
          <p:cNvSpPr>
            <a:spLocks noChangeArrowheads="1"/>
          </p:cNvSpPr>
          <p:nvPr/>
        </p:nvSpPr>
        <p:spPr bwMode="auto">
          <a:xfrm>
            <a:off x="2901950" y="3378200"/>
            <a:ext cx="711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/>
              <a:t>60 </a:t>
            </a:r>
            <a:r>
              <a:rPr lang="en-US" altLang="fr-FR" sz="1200">
                <a:latin typeface="Symbol" pitchFamily="18" charset="2"/>
              </a:rPr>
              <a:t>«</a:t>
            </a:r>
            <a:r>
              <a:rPr lang="en-US" altLang="fr-FR" sz="900" b="1"/>
              <a:t> 20  kV</a:t>
            </a:r>
          </a:p>
        </p:txBody>
      </p:sp>
      <p:sp>
        <p:nvSpPr>
          <p:cNvPr id="14371" name="Arc 49"/>
          <p:cNvSpPr>
            <a:spLocks/>
          </p:cNvSpPr>
          <p:nvPr/>
        </p:nvSpPr>
        <p:spPr bwMode="auto">
          <a:xfrm rot="5340000">
            <a:off x="2819400" y="3490913"/>
            <a:ext cx="377825" cy="358775"/>
          </a:xfrm>
          <a:custGeom>
            <a:avLst/>
            <a:gdLst>
              <a:gd name="T0" fmla="*/ 466298146 w 21600"/>
              <a:gd name="T1" fmla="*/ 0 h 21824"/>
              <a:gd name="T2" fmla="*/ 2020692726 w 21600"/>
              <a:gd name="T3" fmla="*/ 1593990160 h 21824"/>
              <a:gd name="T4" fmla="*/ 0 w 21600"/>
              <a:gd name="T5" fmla="*/ 1535122143 h 2182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824" fill="none" extrusionOk="0">
                <a:moveTo>
                  <a:pt x="4980" y="0"/>
                </a:moveTo>
                <a:cubicBezTo>
                  <a:pt x="14721" y="2308"/>
                  <a:pt x="21600" y="11007"/>
                  <a:pt x="21600" y="21018"/>
                </a:cubicBezTo>
                <a:cubicBezTo>
                  <a:pt x="21600" y="21286"/>
                  <a:pt x="21594" y="21555"/>
                  <a:pt x="21584" y="21823"/>
                </a:cubicBezTo>
              </a:path>
              <a:path w="21600" h="21824" stroke="0" extrusionOk="0">
                <a:moveTo>
                  <a:pt x="4980" y="0"/>
                </a:moveTo>
                <a:cubicBezTo>
                  <a:pt x="14721" y="2308"/>
                  <a:pt x="21600" y="11007"/>
                  <a:pt x="21600" y="21018"/>
                </a:cubicBezTo>
                <a:cubicBezTo>
                  <a:pt x="21600" y="21286"/>
                  <a:pt x="21594" y="21555"/>
                  <a:pt x="21584" y="21823"/>
                </a:cubicBezTo>
                <a:lnTo>
                  <a:pt x="0" y="21018"/>
                </a:lnTo>
                <a:lnTo>
                  <a:pt x="4980" y="0"/>
                </a:lnTo>
                <a:close/>
              </a:path>
            </a:pathLst>
          </a:custGeom>
          <a:noFill/>
          <a:ln w="12700" cap="rnd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2" name="Oval 50"/>
          <p:cNvSpPr>
            <a:spLocks noChangeArrowheads="1"/>
          </p:cNvSpPr>
          <p:nvPr/>
        </p:nvSpPr>
        <p:spPr bwMode="auto">
          <a:xfrm>
            <a:off x="7232650" y="2381250"/>
            <a:ext cx="692150" cy="749300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73" name="Line 51"/>
          <p:cNvSpPr>
            <a:spLocks noChangeShapeType="1"/>
          </p:cNvSpPr>
          <p:nvPr/>
        </p:nvSpPr>
        <p:spPr bwMode="auto">
          <a:xfrm>
            <a:off x="3722688" y="2735263"/>
            <a:ext cx="3659187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4" name="Rectangle 52"/>
          <p:cNvSpPr>
            <a:spLocks noChangeArrowheads="1"/>
          </p:cNvSpPr>
          <p:nvPr/>
        </p:nvSpPr>
        <p:spPr bwMode="auto">
          <a:xfrm>
            <a:off x="4405313" y="2665413"/>
            <a:ext cx="128587" cy="1397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75" name="Line 53"/>
          <p:cNvSpPr>
            <a:spLocks noChangeShapeType="1"/>
          </p:cNvSpPr>
          <p:nvPr/>
        </p:nvSpPr>
        <p:spPr bwMode="auto">
          <a:xfrm flipV="1">
            <a:off x="4398963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6" name="Line 54"/>
          <p:cNvSpPr>
            <a:spLocks noChangeShapeType="1"/>
          </p:cNvSpPr>
          <p:nvPr/>
        </p:nvSpPr>
        <p:spPr bwMode="auto">
          <a:xfrm>
            <a:off x="4468813" y="2659063"/>
            <a:ext cx="7143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7" name="Line 55"/>
          <p:cNvSpPr>
            <a:spLocks noChangeShapeType="1"/>
          </p:cNvSpPr>
          <p:nvPr/>
        </p:nvSpPr>
        <p:spPr bwMode="auto">
          <a:xfrm>
            <a:off x="4398963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8" name="Line 56"/>
          <p:cNvSpPr>
            <a:spLocks noChangeShapeType="1"/>
          </p:cNvSpPr>
          <p:nvPr/>
        </p:nvSpPr>
        <p:spPr bwMode="auto">
          <a:xfrm flipV="1">
            <a:off x="4468813" y="2659063"/>
            <a:ext cx="71437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79" name="Line 57"/>
          <p:cNvSpPr>
            <a:spLocks noChangeShapeType="1"/>
          </p:cNvSpPr>
          <p:nvPr/>
        </p:nvSpPr>
        <p:spPr bwMode="auto">
          <a:xfrm>
            <a:off x="4398963" y="2735263"/>
            <a:ext cx="3159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80" name="Rectangle 58"/>
          <p:cNvSpPr>
            <a:spLocks noChangeArrowheads="1"/>
          </p:cNvSpPr>
          <p:nvPr/>
        </p:nvSpPr>
        <p:spPr bwMode="auto">
          <a:xfrm>
            <a:off x="3771900" y="2513013"/>
            <a:ext cx="577850" cy="4064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81" name="Rectangle 59"/>
          <p:cNvSpPr>
            <a:spLocks noChangeArrowheads="1"/>
          </p:cNvSpPr>
          <p:nvPr/>
        </p:nvSpPr>
        <p:spPr bwMode="auto">
          <a:xfrm>
            <a:off x="3863975" y="2613025"/>
            <a:ext cx="387350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/>
              <a:t>RFQ</a:t>
            </a:r>
          </a:p>
        </p:txBody>
      </p:sp>
      <p:sp>
        <p:nvSpPr>
          <p:cNvPr id="14382" name="Rectangle 60"/>
          <p:cNvSpPr>
            <a:spLocks noChangeArrowheads="1"/>
          </p:cNvSpPr>
          <p:nvPr/>
        </p:nvSpPr>
        <p:spPr bwMode="auto">
          <a:xfrm>
            <a:off x="4999038" y="2527300"/>
            <a:ext cx="336550" cy="4064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83" name="Rectangle 61"/>
          <p:cNvSpPr>
            <a:spLocks noChangeArrowheads="1"/>
          </p:cNvSpPr>
          <p:nvPr/>
        </p:nvSpPr>
        <p:spPr bwMode="auto">
          <a:xfrm>
            <a:off x="5059363" y="2613025"/>
            <a:ext cx="252412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1200"/>
              <a:t>IH</a:t>
            </a:r>
          </a:p>
        </p:txBody>
      </p:sp>
      <p:sp>
        <p:nvSpPr>
          <p:cNvPr id="14384" name="Rectangle 62"/>
          <p:cNvSpPr>
            <a:spLocks noChangeArrowheads="1"/>
          </p:cNvSpPr>
          <p:nvPr/>
        </p:nvSpPr>
        <p:spPr bwMode="auto">
          <a:xfrm>
            <a:off x="3803650" y="2990850"/>
            <a:ext cx="8016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Accelerator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from</a:t>
            </a:r>
            <a:r>
              <a:rPr lang="en-US" altLang="fr-FR" sz="120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5 -&gt; 300 keV/u</a:t>
            </a:r>
          </a:p>
        </p:txBody>
      </p:sp>
      <p:sp>
        <p:nvSpPr>
          <p:cNvPr id="14385" name="Rectangle 63"/>
          <p:cNvSpPr>
            <a:spLocks noChangeArrowheads="1"/>
          </p:cNvSpPr>
          <p:nvPr/>
        </p:nvSpPr>
        <p:spPr bwMode="auto">
          <a:xfrm>
            <a:off x="4738688" y="2990850"/>
            <a:ext cx="9032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Accelerator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from</a:t>
            </a:r>
            <a:r>
              <a:rPr lang="en-US" altLang="fr-FR" sz="120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0.3 -&gt; 1.2 MeV/u</a:t>
            </a:r>
          </a:p>
        </p:txBody>
      </p:sp>
      <p:sp>
        <p:nvSpPr>
          <p:cNvPr id="14386" name="Rectangle 64"/>
          <p:cNvSpPr>
            <a:spLocks noChangeArrowheads="1"/>
          </p:cNvSpPr>
          <p:nvPr/>
        </p:nvSpPr>
        <p:spPr bwMode="auto">
          <a:xfrm>
            <a:off x="4425950" y="2495550"/>
            <a:ext cx="5238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Doublets</a:t>
            </a:r>
          </a:p>
        </p:txBody>
      </p:sp>
      <p:sp>
        <p:nvSpPr>
          <p:cNvPr id="14387" name="Rectangle 65"/>
          <p:cNvSpPr>
            <a:spLocks noChangeArrowheads="1"/>
          </p:cNvSpPr>
          <p:nvPr/>
        </p:nvSpPr>
        <p:spPr bwMode="auto">
          <a:xfrm>
            <a:off x="4756150" y="2665413"/>
            <a:ext cx="128588" cy="1397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88" name="Line 66"/>
          <p:cNvSpPr>
            <a:spLocks noChangeShapeType="1"/>
          </p:cNvSpPr>
          <p:nvPr/>
        </p:nvSpPr>
        <p:spPr bwMode="auto">
          <a:xfrm flipV="1">
            <a:off x="4751388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89" name="Line 67"/>
          <p:cNvSpPr>
            <a:spLocks noChangeShapeType="1"/>
          </p:cNvSpPr>
          <p:nvPr/>
        </p:nvSpPr>
        <p:spPr bwMode="auto">
          <a:xfrm>
            <a:off x="4821238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0" name="Line 68"/>
          <p:cNvSpPr>
            <a:spLocks noChangeShapeType="1"/>
          </p:cNvSpPr>
          <p:nvPr/>
        </p:nvSpPr>
        <p:spPr bwMode="auto">
          <a:xfrm>
            <a:off x="4751388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1" name="Line 69"/>
          <p:cNvSpPr>
            <a:spLocks noChangeShapeType="1"/>
          </p:cNvSpPr>
          <p:nvPr/>
        </p:nvSpPr>
        <p:spPr bwMode="auto">
          <a:xfrm flipV="1">
            <a:off x="4821238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2" name="Line 70"/>
          <p:cNvSpPr>
            <a:spLocks noChangeShapeType="1"/>
          </p:cNvSpPr>
          <p:nvPr/>
        </p:nvSpPr>
        <p:spPr bwMode="auto">
          <a:xfrm>
            <a:off x="4751388" y="2735263"/>
            <a:ext cx="1746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3" name="Rectangle 71"/>
          <p:cNvSpPr>
            <a:spLocks noChangeArrowheads="1"/>
          </p:cNvSpPr>
          <p:nvPr/>
        </p:nvSpPr>
        <p:spPr bwMode="auto">
          <a:xfrm>
            <a:off x="5351463" y="2484438"/>
            <a:ext cx="4540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  <a:latin typeface="Book Antiqua" pitchFamily="18" charset="0"/>
              </a:rPr>
              <a:t>Triplet</a:t>
            </a:r>
          </a:p>
        </p:txBody>
      </p:sp>
      <p:sp>
        <p:nvSpPr>
          <p:cNvPr id="14394" name="Rectangle 72"/>
          <p:cNvSpPr>
            <a:spLocks noChangeArrowheads="1"/>
          </p:cNvSpPr>
          <p:nvPr/>
        </p:nvSpPr>
        <p:spPr bwMode="auto">
          <a:xfrm>
            <a:off x="5459413" y="2665413"/>
            <a:ext cx="200025" cy="1397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395" name="Line 73"/>
          <p:cNvSpPr>
            <a:spLocks noChangeShapeType="1"/>
          </p:cNvSpPr>
          <p:nvPr/>
        </p:nvSpPr>
        <p:spPr bwMode="auto">
          <a:xfrm flipV="1">
            <a:off x="5454650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6" name="Line 74"/>
          <p:cNvSpPr>
            <a:spLocks noChangeShapeType="1"/>
          </p:cNvSpPr>
          <p:nvPr/>
        </p:nvSpPr>
        <p:spPr bwMode="auto">
          <a:xfrm>
            <a:off x="5524500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7" name="Line 75"/>
          <p:cNvSpPr>
            <a:spLocks noChangeShapeType="1"/>
          </p:cNvSpPr>
          <p:nvPr/>
        </p:nvSpPr>
        <p:spPr bwMode="auto">
          <a:xfrm flipH="1" flipV="1">
            <a:off x="5594350" y="2659063"/>
            <a:ext cx="71438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8" name="Line 76"/>
          <p:cNvSpPr>
            <a:spLocks noChangeShapeType="1"/>
          </p:cNvSpPr>
          <p:nvPr/>
        </p:nvSpPr>
        <p:spPr bwMode="auto">
          <a:xfrm flipH="1">
            <a:off x="5594350" y="2659063"/>
            <a:ext cx="71438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399" name="Line 77"/>
          <p:cNvSpPr>
            <a:spLocks noChangeShapeType="1"/>
          </p:cNvSpPr>
          <p:nvPr/>
        </p:nvSpPr>
        <p:spPr bwMode="auto">
          <a:xfrm>
            <a:off x="5454650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00" name="Line 78"/>
          <p:cNvSpPr>
            <a:spLocks noChangeShapeType="1"/>
          </p:cNvSpPr>
          <p:nvPr/>
        </p:nvSpPr>
        <p:spPr bwMode="auto">
          <a:xfrm flipV="1">
            <a:off x="5524500" y="2659063"/>
            <a:ext cx="698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01" name="Line 79"/>
          <p:cNvSpPr>
            <a:spLocks noChangeShapeType="1"/>
          </p:cNvSpPr>
          <p:nvPr/>
        </p:nvSpPr>
        <p:spPr bwMode="auto">
          <a:xfrm>
            <a:off x="5454650" y="2735263"/>
            <a:ext cx="3159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02" name="Rectangle 80"/>
          <p:cNvSpPr>
            <a:spLocks noChangeArrowheads="1"/>
          </p:cNvSpPr>
          <p:nvPr/>
        </p:nvSpPr>
        <p:spPr bwMode="auto">
          <a:xfrm>
            <a:off x="5846763" y="2513013"/>
            <a:ext cx="833437" cy="406400"/>
          </a:xfrm>
          <a:prstGeom prst="rect">
            <a:avLst/>
          </a:prstGeom>
          <a:solidFill>
            <a:srgbClr val="FF33CC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03" name="Rectangle 81"/>
          <p:cNvSpPr>
            <a:spLocks noChangeArrowheads="1"/>
          </p:cNvSpPr>
          <p:nvPr/>
        </p:nvSpPr>
        <p:spPr bwMode="auto">
          <a:xfrm>
            <a:off x="5903913" y="2498725"/>
            <a:ext cx="714375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/>
              <a:t>7-gap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1200"/>
              <a:t>resonator</a:t>
            </a:r>
          </a:p>
        </p:txBody>
      </p:sp>
      <p:sp>
        <p:nvSpPr>
          <p:cNvPr id="14404" name="Rectangle 82"/>
          <p:cNvSpPr>
            <a:spLocks noChangeArrowheads="1"/>
          </p:cNvSpPr>
          <p:nvPr/>
        </p:nvSpPr>
        <p:spPr bwMode="auto">
          <a:xfrm>
            <a:off x="5745163" y="2990850"/>
            <a:ext cx="1141412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Accelerator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from</a:t>
            </a:r>
            <a:r>
              <a:rPr lang="en-US" altLang="fr-FR" sz="1200"/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FF33CC"/>
                </a:solidFill>
              </a:rPr>
              <a:t>1.2 -&gt; max 2.2 MeV/u</a:t>
            </a:r>
          </a:p>
        </p:txBody>
      </p:sp>
      <p:grpSp>
        <p:nvGrpSpPr>
          <p:cNvPr id="14405" name="Group 83"/>
          <p:cNvGrpSpPr>
            <a:grpSpLocks/>
          </p:cNvGrpSpPr>
          <p:nvPr/>
        </p:nvGrpSpPr>
        <p:grpSpPr bwMode="auto">
          <a:xfrm>
            <a:off x="6932613" y="2659063"/>
            <a:ext cx="139700" cy="152400"/>
            <a:chOff x="4900" y="821"/>
            <a:chExt cx="96" cy="96"/>
          </a:xfrm>
        </p:grpSpPr>
        <p:sp>
          <p:nvSpPr>
            <p:cNvPr id="14433" name="Rectangle 84"/>
            <p:cNvSpPr>
              <a:spLocks noChangeArrowheads="1"/>
            </p:cNvSpPr>
            <p:nvPr/>
          </p:nvSpPr>
          <p:spPr bwMode="auto">
            <a:xfrm>
              <a:off x="4904" y="825"/>
              <a:ext cx="88" cy="88"/>
            </a:xfrm>
            <a:prstGeom prst="rect">
              <a:avLst/>
            </a:prstGeom>
            <a:solidFill>
              <a:srgbClr val="FF33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latin typeface="Arial" charset="0"/>
              </a:endParaRPr>
            </a:p>
          </p:txBody>
        </p:sp>
        <p:sp>
          <p:nvSpPr>
            <p:cNvPr id="14434" name="Line 85"/>
            <p:cNvSpPr>
              <a:spLocks noChangeShapeType="1"/>
            </p:cNvSpPr>
            <p:nvPr/>
          </p:nvSpPr>
          <p:spPr bwMode="auto">
            <a:xfrm flipV="1">
              <a:off x="4900" y="821"/>
              <a:ext cx="48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35" name="Line 86"/>
            <p:cNvSpPr>
              <a:spLocks noChangeShapeType="1"/>
            </p:cNvSpPr>
            <p:nvPr/>
          </p:nvSpPr>
          <p:spPr bwMode="auto">
            <a:xfrm>
              <a:off x="4948" y="821"/>
              <a:ext cx="48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36" name="Line 87"/>
            <p:cNvSpPr>
              <a:spLocks noChangeShapeType="1"/>
            </p:cNvSpPr>
            <p:nvPr/>
          </p:nvSpPr>
          <p:spPr bwMode="auto">
            <a:xfrm>
              <a:off x="4900" y="821"/>
              <a:ext cx="48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37" name="Line 88"/>
            <p:cNvSpPr>
              <a:spLocks noChangeShapeType="1"/>
            </p:cNvSpPr>
            <p:nvPr/>
          </p:nvSpPr>
          <p:spPr bwMode="auto">
            <a:xfrm flipV="1">
              <a:off x="4948" y="821"/>
              <a:ext cx="48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406" name="Line 89"/>
          <p:cNvSpPr>
            <a:spLocks noChangeShapeType="1"/>
          </p:cNvSpPr>
          <p:nvPr/>
        </p:nvSpPr>
        <p:spPr bwMode="auto">
          <a:xfrm>
            <a:off x="6896100" y="2735263"/>
            <a:ext cx="16986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07" name="Oval 90"/>
          <p:cNvSpPr>
            <a:spLocks noChangeArrowheads="1"/>
          </p:cNvSpPr>
          <p:nvPr/>
        </p:nvSpPr>
        <p:spPr bwMode="auto">
          <a:xfrm>
            <a:off x="7388225" y="2589213"/>
            <a:ext cx="269875" cy="292100"/>
          </a:xfrm>
          <a:prstGeom prst="ellipse">
            <a:avLst/>
          </a:prstGeom>
          <a:solidFill>
            <a:srgbClr val="00FFFF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08" name="Arc 91"/>
          <p:cNvSpPr>
            <a:spLocks/>
          </p:cNvSpPr>
          <p:nvPr/>
        </p:nvSpPr>
        <p:spPr bwMode="auto">
          <a:xfrm rot="2880000">
            <a:off x="7335044" y="2664619"/>
            <a:ext cx="190500" cy="141288"/>
          </a:xfrm>
          <a:custGeom>
            <a:avLst/>
            <a:gdLst>
              <a:gd name="T0" fmla="*/ 130682859 w 21600"/>
              <a:gd name="T1" fmla="*/ 39542135 h 21600"/>
              <a:gd name="T2" fmla="*/ 0 w 21600"/>
              <a:gd name="T3" fmla="*/ 0 h 21600"/>
              <a:gd name="T4" fmla="*/ 130682859 w 21600"/>
              <a:gd name="T5" fmla="*/ 0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FFFF"/>
          </a:solidFill>
          <a:ln w="25400" cap="rnd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09" name="Arc 92"/>
          <p:cNvSpPr>
            <a:spLocks/>
          </p:cNvSpPr>
          <p:nvPr/>
        </p:nvSpPr>
        <p:spPr bwMode="auto">
          <a:xfrm rot="2880000">
            <a:off x="7521575" y="2659063"/>
            <a:ext cx="192087" cy="141288"/>
          </a:xfrm>
          <a:custGeom>
            <a:avLst/>
            <a:gdLst>
              <a:gd name="T0" fmla="*/ 0 w 21780"/>
              <a:gd name="T1" fmla="*/ 1969 h 21600"/>
              <a:gd name="T2" fmla="*/ 131770509 w 21780"/>
              <a:gd name="T3" fmla="*/ 39542135 h 21600"/>
              <a:gd name="T4" fmla="*/ 1088643 w 21780"/>
              <a:gd name="T5" fmla="*/ 39542135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780" h="21600" fill="none" extrusionOk="0">
                <a:moveTo>
                  <a:pt x="-1" y="0"/>
                </a:moveTo>
                <a:cubicBezTo>
                  <a:pt x="59" y="0"/>
                  <a:pt x="119" y="-1"/>
                  <a:pt x="180" y="0"/>
                </a:cubicBezTo>
                <a:cubicBezTo>
                  <a:pt x="12109" y="0"/>
                  <a:pt x="21780" y="9670"/>
                  <a:pt x="21780" y="21600"/>
                </a:cubicBezTo>
              </a:path>
              <a:path w="21780" h="21600" stroke="0" extrusionOk="0">
                <a:moveTo>
                  <a:pt x="-1" y="0"/>
                </a:moveTo>
                <a:cubicBezTo>
                  <a:pt x="59" y="0"/>
                  <a:pt x="119" y="-1"/>
                  <a:pt x="180" y="0"/>
                </a:cubicBezTo>
                <a:cubicBezTo>
                  <a:pt x="12109" y="0"/>
                  <a:pt x="21780" y="9670"/>
                  <a:pt x="21780" y="21600"/>
                </a:cubicBezTo>
                <a:lnTo>
                  <a:pt x="180" y="21600"/>
                </a:lnTo>
                <a:lnTo>
                  <a:pt x="-1" y="0"/>
                </a:lnTo>
                <a:close/>
              </a:path>
            </a:pathLst>
          </a:custGeom>
          <a:solidFill>
            <a:srgbClr val="00FFFF"/>
          </a:solidFill>
          <a:ln w="25400" cap="rnd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10" name="Line 93"/>
          <p:cNvSpPr>
            <a:spLocks noChangeShapeType="1"/>
          </p:cNvSpPr>
          <p:nvPr/>
        </p:nvSpPr>
        <p:spPr bwMode="auto">
          <a:xfrm flipH="1" flipV="1">
            <a:off x="7440613" y="2443163"/>
            <a:ext cx="46037" cy="146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11" name="Line 94"/>
          <p:cNvSpPr>
            <a:spLocks noChangeShapeType="1"/>
          </p:cNvSpPr>
          <p:nvPr/>
        </p:nvSpPr>
        <p:spPr bwMode="auto">
          <a:xfrm flipV="1">
            <a:off x="7551738" y="2436813"/>
            <a:ext cx="26987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412" name="Freeform 95"/>
          <p:cNvSpPr>
            <a:spLocks/>
          </p:cNvSpPr>
          <p:nvPr/>
        </p:nvSpPr>
        <p:spPr bwMode="auto">
          <a:xfrm>
            <a:off x="7443788" y="2420938"/>
            <a:ext cx="141287" cy="26987"/>
          </a:xfrm>
          <a:custGeom>
            <a:avLst/>
            <a:gdLst>
              <a:gd name="T0" fmla="*/ 0 w 97"/>
              <a:gd name="T1" fmla="*/ 2147483647 h 17"/>
              <a:gd name="T2" fmla="*/ 2147483647 w 97"/>
              <a:gd name="T3" fmla="*/ 2147483647 h 17"/>
              <a:gd name="T4" fmla="*/ 2147483647 w 97"/>
              <a:gd name="T5" fmla="*/ 2147483647 h 17"/>
              <a:gd name="T6" fmla="*/ 2147483647 w 97"/>
              <a:gd name="T7" fmla="*/ 2147483647 h 17"/>
              <a:gd name="T8" fmla="*/ 2147483647 w 97"/>
              <a:gd name="T9" fmla="*/ 2147483647 h 17"/>
              <a:gd name="T10" fmla="*/ 2147483647 w 97"/>
              <a:gd name="T11" fmla="*/ 2147483647 h 17"/>
              <a:gd name="T12" fmla="*/ 2147483647 w 97"/>
              <a:gd name="T13" fmla="*/ 0 h 17"/>
              <a:gd name="T14" fmla="*/ 2147483647 w 97"/>
              <a:gd name="T15" fmla="*/ 0 h 17"/>
              <a:gd name="T16" fmla="*/ 2147483647 w 97"/>
              <a:gd name="T17" fmla="*/ 0 h 17"/>
              <a:gd name="T18" fmla="*/ 2147483647 w 97"/>
              <a:gd name="T19" fmla="*/ 0 h 17"/>
              <a:gd name="T20" fmla="*/ 2147483647 w 97"/>
              <a:gd name="T21" fmla="*/ 0 h 17"/>
              <a:gd name="T22" fmla="*/ 2147483647 w 97"/>
              <a:gd name="T23" fmla="*/ 2147483647 h 17"/>
              <a:gd name="T24" fmla="*/ 2147483647 w 97"/>
              <a:gd name="T25" fmla="*/ 2147483647 h 17"/>
              <a:gd name="T26" fmla="*/ 2147483647 w 97"/>
              <a:gd name="T27" fmla="*/ 2147483647 h 17"/>
              <a:gd name="T28" fmla="*/ 2147483647 w 97"/>
              <a:gd name="T29" fmla="*/ 2147483647 h 17"/>
              <a:gd name="T30" fmla="*/ 2147483647 w 97"/>
              <a:gd name="T31" fmla="*/ 2147483647 h 17"/>
              <a:gd name="T32" fmla="*/ 2147483647 w 97"/>
              <a:gd name="T33" fmla="*/ 2147483647 h 17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97" h="17">
                <a:moveTo>
                  <a:pt x="0" y="16"/>
                </a:moveTo>
                <a:lnTo>
                  <a:pt x="8" y="13"/>
                </a:lnTo>
                <a:lnTo>
                  <a:pt x="14" y="9"/>
                </a:lnTo>
                <a:lnTo>
                  <a:pt x="20" y="6"/>
                </a:lnTo>
                <a:lnTo>
                  <a:pt x="26" y="4"/>
                </a:lnTo>
                <a:lnTo>
                  <a:pt x="32" y="2"/>
                </a:lnTo>
                <a:lnTo>
                  <a:pt x="38" y="0"/>
                </a:lnTo>
                <a:lnTo>
                  <a:pt x="44" y="0"/>
                </a:lnTo>
                <a:lnTo>
                  <a:pt x="50" y="0"/>
                </a:lnTo>
                <a:lnTo>
                  <a:pt x="56" y="0"/>
                </a:lnTo>
                <a:lnTo>
                  <a:pt x="62" y="0"/>
                </a:lnTo>
                <a:lnTo>
                  <a:pt x="68" y="2"/>
                </a:lnTo>
                <a:lnTo>
                  <a:pt x="74" y="4"/>
                </a:lnTo>
                <a:lnTo>
                  <a:pt x="80" y="6"/>
                </a:lnTo>
                <a:lnTo>
                  <a:pt x="86" y="9"/>
                </a:lnTo>
                <a:lnTo>
                  <a:pt x="92" y="11"/>
                </a:lnTo>
                <a:lnTo>
                  <a:pt x="96" y="16"/>
                </a:lnTo>
              </a:path>
            </a:pathLst>
          </a:custGeom>
          <a:solidFill>
            <a:srgbClr val="00FFFF"/>
          </a:solidFill>
          <a:ln w="12700" cap="rnd" cmpd="sng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4413" name="Group 96"/>
          <p:cNvGrpSpPr>
            <a:grpSpLocks/>
          </p:cNvGrpSpPr>
          <p:nvPr/>
        </p:nvGrpSpPr>
        <p:grpSpPr bwMode="auto">
          <a:xfrm>
            <a:off x="7451725" y="2881313"/>
            <a:ext cx="144463" cy="173037"/>
            <a:chOff x="5255" y="961"/>
            <a:chExt cx="98" cy="109"/>
          </a:xfrm>
        </p:grpSpPr>
        <p:sp>
          <p:nvSpPr>
            <p:cNvPr id="14430" name="Line 97"/>
            <p:cNvSpPr>
              <a:spLocks noChangeShapeType="1"/>
            </p:cNvSpPr>
            <p:nvPr/>
          </p:nvSpPr>
          <p:spPr bwMode="auto">
            <a:xfrm>
              <a:off x="5321" y="961"/>
              <a:ext cx="32" cy="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31" name="Line 98"/>
            <p:cNvSpPr>
              <a:spLocks noChangeShapeType="1"/>
            </p:cNvSpPr>
            <p:nvPr/>
          </p:nvSpPr>
          <p:spPr bwMode="auto">
            <a:xfrm flipH="1">
              <a:off x="5259" y="963"/>
              <a:ext cx="18" cy="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432" name="Freeform 99"/>
            <p:cNvSpPr>
              <a:spLocks/>
            </p:cNvSpPr>
            <p:nvPr/>
          </p:nvSpPr>
          <p:spPr bwMode="auto">
            <a:xfrm>
              <a:off x="5255" y="1053"/>
              <a:ext cx="97" cy="17"/>
            </a:xfrm>
            <a:custGeom>
              <a:avLst/>
              <a:gdLst>
                <a:gd name="T0" fmla="*/ 96 w 97"/>
                <a:gd name="T1" fmla="*/ 0 h 17"/>
                <a:gd name="T2" fmla="*/ 88 w 97"/>
                <a:gd name="T3" fmla="*/ 2 h 17"/>
                <a:gd name="T4" fmla="*/ 82 w 97"/>
                <a:gd name="T5" fmla="*/ 6 h 17"/>
                <a:gd name="T6" fmla="*/ 76 w 97"/>
                <a:gd name="T7" fmla="*/ 9 h 17"/>
                <a:gd name="T8" fmla="*/ 70 w 97"/>
                <a:gd name="T9" fmla="*/ 11 h 17"/>
                <a:gd name="T10" fmla="*/ 64 w 97"/>
                <a:gd name="T11" fmla="*/ 13 h 17"/>
                <a:gd name="T12" fmla="*/ 58 w 97"/>
                <a:gd name="T13" fmla="*/ 16 h 17"/>
                <a:gd name="T14" fmla="*/ 52 w 97"/>
                <a:gd name="T15" fmla="*/ 16 h 17"/>
                <a:gd name="T16" fmla="*/ 46 w 97"/>
                <a:gd name="T17" fmla="*/ 16 h 17"/>
                <a:gd name="T18" fmla="*/ 40 w 97"/>
                <a:gd name="T19" fmla="*/ 16 h 17"/>
                <a:gd name="T20" fmla="*/ 34 w 97"/>
                <a:gd name="T21" fmla="*/ 16 h 17"/>
                <a:gd name="T22" fmla="*/ 28 w 97"/>
                <a:gd name="T23" fmla="*/ 13 h 17"/>
                <a:gd name="T24" fmla="*/ 22 w 97"/>
                <a:gd name="T25" fmla="*/ 11 h 17"/>
                <a:gd name="T26" fmla="*/ 16 w 97"/>
                <a:gd name="T27" fmla="*/ 9 h 17"/>
                <a:gd name="T28" fmla="*/ 10 w 97"/>
                <a:gd name="T29" fmla="*/ 6 h 17"/>
                <a:gd name="T30" fmla="*/ 4 w 97"/>
                <a:gd name="T31" fmla="*/ 4 h 17"/>
                <a:gd name="T32" fmla="*/ 0 w 97"/>
                <a:gd name="T33" fmla="*/ 0 h 1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97" h="17">
                  <a:moveTo>
                    <a:pt x="96" y="0"/>
                  </a:moveTo>
                  <a:lnTo>
                    <a:pt x="88" y="2"/>
                  </a:lnTo>
                  <a:lnTo>
                    <a:pt x="82" y="6"/>
                  </a:lnTo>
                  <a:lnTo>
                    <a:pt x="76" y="9"/>
                  </a:lnTo>
                  <a:lnTo>
                    <a:pt x="70" y="11"/>
                  </a:lnTo>
                  <a:lnTo>
                    <a:pt x="64" y="13"/>
                  </a:lnTo>
                  <a:lnTo>
                    <a:pt x="58" y="16"/>
                  </a:lnTo>
                  <a:lnTo>
                    <a:pt x="52" y="16"/>
                  </a:lnTo>
                  <a:lnTo>
                    <a:pt x="46" y="16"/>
                  </a:lnTo>
                  <a:lnTo>
                    <a:pt x="40" y="16"/>
                  </a:lnTo>
                  <a:lnTo>
                    <a:pt x="34" y="16"/>
                  </a:lnTo>
                  <a:lnTo>
                    <a:pt x="28" y="13"/>
                  </a:lnTo>
                  <a:lnTo>
                    <a:pt x="22" y="11"/>
                  </a:lnTo>
                  <a:lnTo>
                    <a:pt x="16" y="9"/>
                  </a:lnTo>
                  <a:lnTo>
                    <a:pt x="10" y="6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solidFill>
              <a:srgbClr val="00FFFF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414" name="Rectangle 100"/>
          <p:cNvSpPr>
            <a:spLocks noChangeArrowheads="1"/>
          </p:cNvSpPr>
          <p:nvPr/>
        </p:nvSpPr>
        <p:spPr bwMode="auto">
          <a:xfrm rot="-3360000">
            <a:off x="7573963" y="2536825"/>
            <a:ext cx="114300" cy="60325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15" name="Rectangle 101"/>
          <p:cNvSpPr>
            <a:spLocks noChangeArrowheads="1"/>
          </p:cNvSpPr>
          <p:nvPr/>
        </p:nvSpPr>
        <p:spPr bwMode="auto">
          <a:xfrm rot="-1500000">
            <a:off x="7689850" y="2609850"/>
            <a:ext cx="106363" cy="66675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16" name="Rectangle 102"/>
          <p:cNvSpPr>
            <a:spLocks noChangeArrowheads="1"/>
          </p:cNvSpPr>
          <p:nvPr/>
        </p:nvSpPr>
        <p:spPr bwMode="auto">
          <a:xfrm rot="780000">
            <a:off x="7689850" y="2762250"/>
            <a:ext cx="104775" cy="66675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17" name="Rectangle 103"/>
          <p:cNvSpPr>
            <a:spLocks noChangeArrowheads="1"/>
          </p:cNvSpPr>
          <p:nvPr/>
        </p:nvSpPr>
        <p:spPr bwMode="auto">
          <a:xfrm rot="3000000">
            <a:off x="7594601" y="2873375"/>
            <a:ext cx="114300" cy="60325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18" name="Rectangle 104"/>
          <p:cNvSpPr>
            <a:spLocks noChangeArrowheads="1"/>
          </p:cNvSpPr>
          <p:nvPr/>
        </p:nvSpPr>
        <p:spPr bwMode="auto">
          <a:xfrm rot="-1500000">
            <a:off x="7292975" y="2781300"/>
            <a:ext cx="104775" cy="66675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19" name="Rectangle 105"/>
          <p:cNvSpPr>
            <a:spLocks noChangeArrowheads="1"/>
          </p:cNvSpPr>
          <p:nvPr/>
        </p:nvSpPr>
        <p:spPr bwMode="auto">
          <a:xfrm rot="-2940000">
            <a:off x="7352507" y="2878931"/>
            <a:ext cx="114300" cy="61913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20" name="Rectangle 106"/>
          <p:cNvSpPr>
            <a:spLocks noChangeArrowheads="1"/>
          </p:cNvSpPr>
          <p:nvPr/>
        </p:nvSpPr>
        <p:spPr bwMode="auto">
          <a:xfrm rot="3180000">
            <a:off x="7346157" y="2542381"/>
            <a:ext cx="114300" cy="61913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21" name="Rectangle 107"/>
          <p:cNvSpPr>
            <a:spLocks noChangeArrowheads="1"/>
          </p:cNvSpPr>
          <p:nvPr/>
        </p:nvSpPr>
        <p:spPr bwMode="auto">
          <a:xfrm rot="720000">
            <a:off x="7283450" y="2635250"/>
            <a:ext cx="106363" cy="66675"/>
          </a:xfrm>
          <a:prstGeom prst="rect">
            <a:avLst/>
          </a:prstGeom>
          <a:solidFill>
            <a:srgbClr val="00FF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latin typeface="Arial" charset="0"/>
            </a:endParaRPr>
          </a:p>
        </p:txBody>
      </p:sp>
      <p:sp>
        <p:nvSpPr>
          <p:cNvPr id="14422" name="Rectangle 108"/>
          <p:cNvSpPr>
            <a:spLocks noChangeArrowheads="1"/>
          </p:cNvSpPr>
          <p:nvPr/>
        </p:nvSpPr>
        <p:spPr bwMode="auto">
          <a:xfrm>
            <a:off x="7308850" y="3295650"/>
            <a:ext cx="6350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00FFFF"/>
                </a:solidFill>
              </a:rPr>
              <a:t>Target and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rgbClr val="00FFFF"/>
                </a:solidFill>
              </a:rPr>
              <a:t>detectors</a:t>
            </a:r>
          </a:p>
        </p:txBody>
      </p:sp>
      <p:sp>
        <p:nvSpPr>
          <p:cNvPr id="14423" name="Rectangle 109"/>
          <p:cNvSpPr>
            <a:spLocks noChangeArrowheads="1"/>
          </p:cNvSpPr>
          <p:nvPr/>
        </p:nvSpPr>
        <p:spPr bwMode="auto">
          <a:xfrm>
            <a:off x="1801813" y="5060950"/>
            <a:ext cx="52387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46038" tIns="23813" rIns="46038" bIns="23813">
            <a:spAutoFit/>
          </a:bodyPr>
          <a:lstStyle>
            <a:lvl1pPr defTabSz="22860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22860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fr-FR" sz="900" b="1">
                <a:solidFill>
                  <a:schemeClr val="accent2"/>
                </a:solidFill>
              </a:rPr>
              <a:t>ISOLDE</a:t>
            </a:r>
          </a:p>
        </p:txBody>
      </p:sp>
      <p:sp>
        <p:nvSpPr>
          <p:cNvPr id="14424" name="Title 1"/>
          <p:cNvSpPr>
            <a:spLocks noGrp="1"/>
          </p:cNvSpPr>
          <p:nvPr>
            <p:ph type="title"/>
          </p:nvPr>
        </p:nvSpPr>
        <p:spPr>
          <a:xfrm>
            <a:off x="401638" y="254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fr-FR" sz="2400" b="1" baseline="30000" smtClean="0">
                <a:solidFill>
                  <a:srgbClr val="0070C0"/>
                </a:solidFill>
              </a:rPr>
              <a:t>11</a:t>
            </a:r>
            <a:r>
              <a:rPr lang="en-US" altLang="fr-FR" sz="2400" b="1" smtClean="0">
                <a:solidFill>
                  <a:srgbClr val="0070C0"/>
                </a:solidFill>
              </a:rPr>
              <a:t>C Beams</a:t>
            </a:r>
            <a:br>
              <a:rPr lang="en-US" altLang="fr-FR" sz="2400" b="1" smtClean="0">
                <a:solidFill>
                  <a:srgbClr val="0070C0"/>
                </a:solidFill>
              </a:rPr>
            </a:br>
            <a:r>
              <a:rPr lang="en-US" altLang="fr-FR" sz="2400" b="1" smtClean="0">
                <a:solidFill>
                  <a:srgbClr val="0070C0"/>
                </a:solidFill>
              </a:rPr>
              <a:t>for combined PET/Hadrontherapy</a:t>
            </a:r>
            <a:endParaRPr lang="fr-FR" altLang="fr-FR" sz="2400" smtClean="0"/>
          </a:p>
        </p:txBody>
      </p:sp>
      <p:pic>
        <p:nvPicPr>
          <p:cNvPr id="144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4699000"/>
            <a:ext cx="33369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26" name="Picture 10" descr="http://www.lef.org/magazine/mag2012/images/jul2012_Value-Of-PET_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8" y="4208463"/>
            <a:ext cx="2195512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427" name="TextBox 1"/>
          <p:cNvSpPr txBox="1">
            <a:spLocks noChangeArrowheads="1"/>
          </p:cNvSpPr>
          <p:nvPr/>
        </p:nvSpPr>
        <p:spPr bwMode="auto">
          <a:xfrm>
            <a:off x="688975" y="1411288"/>
            <a:ext cx="71437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aseline="30000">
                <a:latin typeface="Arial" charset="0"/>
              </a:rPr>
              <a:t>11</a:t>
            </a:r>
            <a:r>
              <a:rPr lang="en-GB" altLang="en-US" sz="2400">
                <a:latin typeface="Arial" charset="0"/>
              </a:rPr>
              <a:t>C Post accelerated radioactive ion beam possible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>
                <a:latin typeface="Arial" charset="0"/>
              </a:rPr>
              <a:t>for hadrontherapy</a:t>
            </a:r>
            <a:endParaRPr lang="fr-FR" altLang="en-US" sz="2400">
              <a:latin typeface="Arial" charset="0"/>
            </a:endParaRPr>
          </a:p>
        </p:txBody>
      </p:sp>
      <p:sp>
        <p:nvSpPr>
          <p:cNvPr id="14428" name="TextBox 1"/>
          <p:cNvSpPr txBox="1">
            <a:spLocks noChangeArrowheads="1"/>
          </p:cNvSpPr>
          <p:nvPr/>
        </p:nvSpPr>
        <p:spPr bwMode="auto">
          <a:xfrm>
            <a:off x="688975" y="973138"/>
            <a:ext cx="77136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FR" altLang="en-US"/>
              <a:t>Unexpected developments from Molten salt target tests</a:t>
            </a:r>
          </a:p>
        </p:txBody>
      </p:sp>
      <p:sp>
        <p:nvSpPr>
          <p:cNvPr id="14429" name="TextBox 1"/>
          <p:cNvSpPr txBox="1">
            <a:spLocks noChangeArrowheads="1"/>
          </p:cNvSpPr>
          <p:nvPr/>
        </p:nvSpPr>
        <p:spPr bwMode="auto">
          <a:xfrm>
            <a:off x="44450" y="6396038"/>
            <a:ext cx="70310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en-US" sz="2400">
                <a:latin typeface="Arial" charset="0"/>
              </a:rPr>
              <a:t>T. Mendonca et al., CERN-ACC-NOTE-2014-0028</a:t>
            </a:r>
          </a:p>
        </p:txBody>
      </p:sp>
      <p:pic>
        <p:nvPicPr>
          <p:cNvPr id="10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20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855142" y="575345"/>
            <a:ext cx="7232650" cy="33337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GB" sz="2400" dirty="0" smtClean="0">
                <a:latin typeface="Gill Sans MT" panose="020B0502020104020203" pitchFamily="34" charset="0"/>
              </a:rPr>
              <a:t>LaC</a:t>
            </a:r>
            <a:r>
              <a:rPr lang="en-GB" sz="2400" baseline="-25000" dirty="0" smtClean="0">
                <a:latin typeface="Gill Sans MT" panose="020B0502020104020203" pitchFamily="34" charset="0"/>
              </a:rPr>
              <a:t>2</a:t>
            </a:r>
            <a:r>
              <a:rPr lang="en-GB" sz="2400" dirty="0" smtClean="0">
                <a:latin typeface="Gill Sans MT" panose="020B0502020104020203" pitchFamily="34" charset="0"/>
              </a:rPr>
              <a:t>–C Spallation Target Material for n-</a:t>
            </a:r>
            <a:r>
              <a:rPr lang="en-GB" sz="2400" dirty="0" err="1" smtClean="0">
                <a:latin typeface="Gill Sans MT" panose="020B0502020104020203" pitchFamily="34" charset="0"/>
              </a:rPr>
              <a:t>def</a:t>
            </a:r>
            <a:r>
              <a:rPr lang="en-GB" sz="2400" dirty="0" smtClean="0">
                <a:latin typeface="Gill Sans MT" panose="020B0502020104020203" pitchFamily="34" charset="0"/>
              </a:rPr>
              <a:t> Ba beams</a:t>
            </a:r>
            <a:endParaRPr lang="en-GB" sz="2400" dirty="0">
              <a:latin typeface="Gill Sans MT" panose="020B0502020104020203" pitchFamily="34" charset="0"/>
            </a:endParaRPr>
          </a:p>
        </p:txBody>
      </p:sp>
      <p:sp>
        <p:nvSpPr>
          <p:cNvPr id="7" name="Text Box 2391"/>
          <p:cNvSpPr txBox="1">
            <a:spLocks noChangeArrowheads="1"/>
          </p:cNvSpPr>
          <p:nvPr/>
        </p:nvSpPr>
        <p:spPr bwMode="auto">
          <a:xfrm>
            <a:off x="733479" y="908720"/>
            <a:ext cx="802838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 algn="ctr">
              <a:spcAft>
                <a:spcPts val="0"/>
              </a:spcAft>
            </a:pPr>
            <a:r>
              <a:rPr lang="en-GB" sz="11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Adopting procedure as developed for </a:t>
            </a:r>
            <a:r>
              <a:rPr lang="en-GB" sz="1100" i="0" dirty="0" err="1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nano</a:t>
            </a:r>
            <a:r>
              <a:rPr lang="en-GB" sz="1100" dirty="0" err="1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en-GB" sz="1100" dirty="0" err="1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UC</a:t>
            </a:r>
            <a:r>
              <a:rPr lang="en-GB" sz="1100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x</a:t>
            </a:r>
            <a:r>
              <a:rPr lang="en-GB" sz="110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in 2012 towards rare-earth carbides</a:t>
            </a:r>
            <a:endParaRPr lang="en-US" sz="1100" i="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Text Box 2391"/>
          <p:cNvSpPr txBox="1">
            <a:spLocks noChangeArrowheads="1"/>
          </p:cNvSpPr>
          <p:nvPr/>
        </p:nvSpPr>
        <p:spPr bwMode="auto">
          <a:xfrm>
            <a:off x="5364088" y="1355636"/>
            <a:ext cx="334445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La(OH)</a:t>
            </a:r>
            <a:r>
              <a:rPr lang="en-GB" sz="1100" i="0" baseline="-2500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particle size reduction by suspension grinding</a:t>
            </a:r>
            <a:endParaRPr lang="en-US" sz="1100" i="0" dirty="0">
              <a:latin typeface="Gill Sans MT" panose="020B0502020104020203" pitchFamily="34" charset="0"/>
            </a:endParaRPr>
          </a:p>
        </p:txBody>
      </p:sp>
      <p:sp>
        <p:nvSpPr>
          <p:cNvPr id="12" name="Text Box 2391"/>
          <p:cNvSpPr txBox="1">
            <a:spLocks noChangeArrowheads="1"/>
          </p:cNvSpPr>
          <p:nvPr/>
        </p:nvSpPr>
        <p:spPr bwMode="auto">
          <a:xfrm>
            <a:off x="1043608" y="1196752"/>
            <a:ext cx="332063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Theoretical Production Yields </a:t>
            </a:r>
          </a:p>
          <a:p>
            <a:pPr algn="ctr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after comparing all possible spallation target nuclei</a:t>
            </a:r>
            <a:endParaRPr lang="en-US" sz="1100" i="0" dirty="0">
              <a:latin typeface="Gill Sans MT" panose="020B0502020104020203" pitchFamily="34" charset="0"/>
            </a:endParaRPr>
          </a:p>
        </p:txBody>
      </p:sp>
      <p:sp>
        <p:nvSpPr>
          <p:cNvPr id="15" name="Text Box 2391"/>
          <p:cNvSpPr txBox="1">
            <a:spLocks noChangeArrowheads="1"/>
          </p:cNvSpPr>
          <p:nvPr/>
        </p:nvSpPr>
        <p:spPr bwMode="auto">
          <a:xfrm>
            <a:off x="733479" y="4102472"/>
            <a:ext cx="4567783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1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Hydroxide instead of oxide as precursor</a:t>
            </a:r>
          </a:p>
          <a:p>
            <a:pPr marL="176213" indent="-176213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100" dirty="0" err="1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nanometric</a:t>
            </a:r>
            <a:r>
              <a:rPr lang="en-GB" sz="110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carbon for higher homogeneity </a:t>
            </a:r>
          </a:p>
          <a:p>
            <a:pPr marL="176213" indent="-176213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i="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MWCNT to increase thermal stability</a:t>
            </a:r>
          </a:p>
          <a:p>
            <a:pPr marL="176213" indent="-176213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Developing wet-milling procedure for the production of </a:t>
            </a:r>
            <a:r>
              <a:rPr lang="en-US" sz="11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nanopowders</a:t>
            </a:r>
            <a:endParaRPr lang="en-US" sz="1100" i="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176213" indent="-176213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Ultrasound-assisted </a:t>
            </a:r>
            <a:r>
              <a:rPr lang="en-US" sz="11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nano</a:t>
            </a: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-incorporation of La(OH)</a:t>
            </a:r>
            <a:r>
              <a:rPr lang="en-US" sz="11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into MWCNT fibers</a:t>
            </a:r>
            <a:endParaRPr lang="en-US" sz="1100" i="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01262" y="4105016"/>
            <a:ext cx="3303775" cy="2217072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5436096" y="6165304"/>
            <a:ext cx="43204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 Box 2391"/>
          <p:cNvSpPr txBox="1">
            <a:spLocks noChangeArrowheads="1"/>
          </p:cNvSpPr>
          <p:nvPr/>
        </p:nvSpPr>
        <p:spPr bwMode="auto">
          <a:xfrm>
            <a:off x="5365579" y="5901873"/>
            <a:ext cx="50893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 algn="ctr">
              <a:spcAft>
                <a:spcPts val="0"/>
              </a:spcAft>
            </a:pPr>
            <a:r>
              <a:rPr lang="en-GB" sz="1100" i="0" dirty="0" smtClean="0">
                <a:solidFill>
                  <a:srgbClr val="C00000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1 µm</a:t>
            </a:r>
            <a:endParaRPr lang="en-US" sz="1100" i="0" dirty="0">
              <a:solidFill>
                <a:srgbClr val="C00000"/>
              </a:solidFill>
              <a:latin typeface="Gill Sans MT" panose="020B0502020104020203" pitchFamily="34" charset="0"/>
            </a:endParaRPr>
          </a:p>
        </p:txBody>
      </p:sp>
      <p:pic>
        <p:nvPicPr>
          <p:cNvPr id="21" name="Picture 8" descr="E:\Pallets Pictures\La(OH)3+CNT RP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4670" y="5288603"/>
            <a:ext cx="627490" cy="66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E:\Pallets Pictures\La(OH)3+Gr RP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13941" y="5288603"/>
            <a:ext cx="629867" cy="660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ZoneTexte 16"/>
          <p:cNvSpPr txBox="1"/>
          <p:nvPr/>
        </p:nvSpPr>
        <p:spPr>
          <a:xfrm>
            <a:off x="1773759" y="5948263"/>
            <a:ext cx="1543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micrometric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graphite </a:t>
            </a:r>
          </a:p>
          <a:p>
            <a:pPr algn="ctr"/>
            <a:r>
              <a:rPr lang="fr-FR" sz="8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micrometric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La(OH)</a:t>
            </a:r>
            <a:r>
              <a:rPr lang="fr-FR" sz="800" baseline="-250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3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</a:t>
            </a:r>
            <a:b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</a:b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(as ISOLDE standard)</a:t>
            </a:r>
            <a:endParaRPr lang="fr-FR" sz="8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27" name="ZoneTexte 16"/>
          <p:cNvSpPr txBox="1"/>
          <p:nvPr/>
        </p:nvSpPr>
        <p:spPr>
          <a:xfrm>
            <a:off x="2812259" y="5948263"/>
            <a:ext cx="1543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MWCNT </a:t>
            </a:r>
          </a:p>
          <a:p>
            <a:pPr algn="ctr"/>
            <a:r>
              <a:rPr lang="fr-FR" sz="8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micrometric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La(OH)</a:t>
            </a:r>
            <a:r>
              <a:rPr lang="fr-FR" sz="800" baseline="-250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3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</a:t>
            </a:r>
            <a:b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</a:b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(dry </a:t>
            </a:r>
            <a:r>
              <a:rPr lang="fr-FR" sz="8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mixing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)</a:t>
            </a:r>
            <a:endParaRPr lang="fr-FR" sz="8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pic>
        <p:nvPicPr>
          <p:cNvPr id="28" name="Picture 27" descr="E:\Pallets Pictures\La(OH)3+CNT lot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1868" y="5296575"/>
            <a:ext cx="626983" cy="6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ZoneTexte 16"/>
          <p:cNvSpPr txBox="1"/>
          <p:nvPr/>
        </p:nvSpPr>
        <p:spPr>
          <a:xfrm>
            <a:off x="3742826" y="5948263"/>
            <a:ext cx="1765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MWCNT </a:t>
            </a:r>
          </a:p>
          <a:p>
            <a:pPr algn="ctr"/>
            <a:r>
              <a:rPr lang="fr-FR" sz="8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micrometric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La(OH)</a:t>
            </a:r>
            <a:r>
              <a:rPr lang="fr-FR" sz="800" baseline="-250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3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 </a:t>
            </a:r>
            <a:b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</a:b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(new suspension </a:t>
            </a:r>
            <a:r>
              <a:rPr lang="fr-FR" sz="800" dirty="0" err="1" smtClean="0">
                <a:solidFill>
                  <a:srgbClr val="29348C"/>
                </a:solidFill>
                <a:latin typeface="Gill Sans MT" panose="020B0502020104020203" pitchFamily="34" charset="0"/>
              </a:rPr>
              <a:t>mixing</a:t>
            </a:r>
            <a:r>
              <a:rPr lang="fr-FR" sz="800" dirty="0" smtClean="0">
                <a:solidFill>
                  <a:srgbClr val="29348C"/>
                </a:solidFill>
                <a:latin typeface="Gill Sans MT" panose="020B0502020104020203" pitchFamily="34" charset="0"/>
              </a:rPr>
              <a:t>)</a:t>
            </a:r>
            <a:endParaRPr lang="fr-FR" sz="800" dirty="0">
              <a:solidFill>
                <a:srgbClr val="29348C"/>
              </a:solidFill>
              <a:latin typeface="Gill Sans MT" panose="020B0502020104020203" pitchFamily="34" charset="0"/>
            </a:endParaRPr>
          </a:p>
        </p:txBody>
      </p:sp>
      <p:sp>
        <p:nvSpPr>
          <p:cNvPr id="30" name="Text Box 2391"/>
          <p:cNvSpPr txBox="1">
            <a:spLocks noChangeArrowheads="1"/>
          </p:cNvSpPr>
          <p:nvPr/>
        </p:nvSpPr>
        <p:spPr bwMode="auto">
          <a:xfrm>
            <a:off x="805487" y="5446385"/>
            <a:ext cx="1318241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Result of new </a:t>
            </a:r>
            <a:r>
              <a:rPr lang="en-GB" sz="1100" i="0" dirty="0" err="1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nano</a:t>
            </a:r>
            <a:r>
              <a:rPr lang="en-GB" sz="110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-</a:t>
            </a:r>
            <a:r>
              <a:rPr lang="en-GB" sz="11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incorporation:</a:t>
            </a:r>
            <a:endParaRPr lang="en-US" sz="1100" i="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0516" r="12988" b="3748"/>
          <a:stretch/>
        </p:blipFill>
        <p:spPr>
          <a:xfrm>
            <a:off x="938656" y="1574814"/>
            <a:ext cx="3345312" cy="25172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0516" r="12988" b="4876"/>
          <a:stretch/>
        </p:blipFill>
        <p:spPr>
          <a:xfrm>
            <a:off x="5214208" y="1576740"/>
            <a:ext cx="3390240" cy="2468621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 flipH="1" flipV="1">
            <a:off x="6569979" y="4792389"/>
            <a:ext cx="249096" cy="36004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Box 2391"/>
          <p:cNvSpPr txBox="1">
            <a:spLocks noChangeArrowheads="1"/>
          </p:cNvSpPr>
          <p:nvPr/>
        </p:nvSpPr>
        <p:spPr bwMode="auto">
          <a:xfrm>
            <a:off x="6216938" y="5097775"/>
            <a:ext cx="117574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 algn="ctr">
              <a:spcAft>
                <a:spcPts val="0"/>
              </a:spcAft>
            </a:pPr>
            <a:r>
              <a:rPr lang="en-GB" sz="1100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La(OH)</a:t>
            </a:r>
            <a:r>
              <a:rPr lang="en-GB" sz="1100" i="0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GB" sz="1100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particle</a:t>
            </a:r>
            <a:endParaRPr lang="en-US" sz="1100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sp>
        <p:nvSpPr>
          <p:cNvPr id="33" name="Text Box 2391"/>
          <p:cNvSpPr txBox="1">
            <a:spLocks noChangeArrowheads="1"/>
          </p:cNvSpPr>
          <p:nvPr/>
        </p:nvSpPr>
        <p:spPr bwMode="auto">
          <a:xfrm>
            <a:off x="7532957" y="5097775"/>
            <a:ext cx="117574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 algn="ctr">
              <a:spcAft>
                <a:spcPts val="0"/>
              </a:spcAft>
            </a:pPr>
            <a:r>
              <a:rPr lang="en-GB" sz="1100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agglomerate of</a:t>
            </a:r>
          </a:p>
          <a:p>
            <a:pPr marL="176213" indent="-176213" algn="ctr">
              <a:spcAft>
                <a:spcPts val="0"/>
              </a:spcAft>
            </a:pPr>
            <a:r>
              <a:rPr lang="en-GB" sz="1100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MWCNT fibres</a:t>
            </a:r>
            <a:endParaRPr lang="en-US" sz="1100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flipH="1" flipV="1">
            <a:off x="8087792" y="4792389"/>
            <a:ext cx="249096" cy="36004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 Box 2391"/>
          <p:cNvSpPr txBox="1">
            <a:spLocks noChangeArrowheads="1"/>
          </p:cNvSpPr>
          <p:nvPr/>
        </p:nvSpPr>
        <p:spPr bwMode="auto">
          <a:xfrm>
            <a:off x="6428894" y="5929661"/>
            <a:ext cx="117574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 algn="ctr">
              <a:spcAft>
                <a:spcPts val="0"/>
              </a:spcAft>
            </a:pPr>
            <a:r>
              <a:rPr lang="en-GB" sz="1100" i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MWCNT fibres</a:t>
            </a:r>
            <a:endParaRPr lang="en-US" sz="1100" i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MT" panose="020B0502020104020203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H="1" flipV="1">
            <a:off x="6983729" y="5624275"/>
            <a:ext cx="249096" cy="360040"/>
          </a:xfrm>
          <a:prstGeom prst="line">
            <a:avLst/>
          </a:prstGeom>
          <a:ln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80870" y="6564219"/>
            <a:ext cx="29228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Alexander Gottberg and Julien </a:t>
            </a:r>
            <a:r>
              <a:rPr lang="en-GB" sz="1400" dirty="0" err="1" smtClean="0"/>
              <a:t>Guillot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2383308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0" y="0"/>
            <a:ext cx="7886700" cy="997867"/>
          </a:xfrm>
        </p:spPr>
        <p:txBody>
          <a:bodyPr/>
          <a:lstStyle/>
          <a:p>
            <a:r>
              <a:rPr lang="en-GB" dirty="0" smtClean="0"/>
              <a:t>RILIS laser alignment target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353" y="972477"/>
            <a:ext cx="3947165" cy="55345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Mounted </a:t>
            </a:r>
            <a:r>
              <a:rPr lang="en-GB" sz="2000" dirty="0"/>
              <a:t>as first target on HRS </a:t>
            </a:r>
            <a:r>
              <a:rPr lang="en-GB" sz="2000" dirty="0" smtClean="0"/>
              <a:t>after LS1. </a:t>
            </a:r>
            <a:r>
              <a:rPr lang="en-GB" sz="2000" dirty="0"/>
              <a:t>Lasers successfully aligned. </a:t>
            </a:r>
            <a:r>
              <a:rPr lang="en-GB" sz="2000" dirty="0" smtClean="0"/>
              <a:t>Unit Functioning </a:t>
            </a:r>
            <a:r>
              <a:rPr lang="en-GB" sz="2000" dirty="0"/>
              <a:t>as expected.</a:t>
            </a:r>
          </a:p>
          <a:p>
            <a:pPr marL="0" indent="0"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facilitates laser alignment - normally only possible with ion beam</a:t>
            </a:r>
          </a:p>
          <a:p>
            <a:pPr marL="0" indent="0"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helps to clarify laser beam transport issues (thermal lensing)</a:t>
            </a:r>
          </a:p>
          <a:p>
            <a:pPr marL="0" indent="0">
              <a:buNone/>
            </a:pP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enables remote check of status of magnet windows when in doubt, reducing interventions to separator areas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Thanks to: Bernard, </a:t>
            </a:r>
            <a:r>
              <a:rPr lang="en-GB" sz="2000" dirty="0" err="1" smtClean="0"/>
              <a:t>Ermanno</a:t>
            </a:r>
            <a:r>
              <a:rPr lang="en-GB" sz="2000" dirty="0" smtClean="0"/>
              <a:t>, Tim </a:t>
            </a:r>
            <a:r>
              <a:rPr lang="en-GB" sz="2000" dirty="0" smtClean="0"/>
              <a:t>&amp; our 2013 summer student Sasha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235" y="3790193"/>
            <a:ext cx="1249301" cy="1086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9" t="28149" r="10952" b="17182"/>
          <a:stretch/>
        </p:blipFill>
        <p:spPr>
          <a:xfrm>
            <a:off x="1" y="3790193"/>
            <a:ext cx="1993896" cy="10866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5358"/>
            <a:ext cx="4209143" cy="158448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3878075" y="2642960"/>
            <a:ext cx="175111" cy="114723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0"/>
          </p:cNvCxnSpPr>
          <p:nvPr/>
        </p:nvCxnSpPr>
        <p:spPr>
          <a:xfrm flipV="1">
            <a:off x="2756886" y="2203450"/>
            <a:ext cx="1199164" cy="1586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</p:cNvCxnSpPr>
          <p:nvPr/>
        </p:nvCxnSpPr>
        <p:spPr>
          <a:xfrm flipV="1">
            <a:off x="996949" y="2076450"/>
            <a:ext cx="2070101" cy="171374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098" y="3790194"/>
            <a:ext cx="1070035" cy="10723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79" y="4901863"/>
            <a:ext cx="1987518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/>
              <a:t>T</a:t>
            </a:r>
            <a:r>
              <a:rPr lang="en-GB" sz="1600" b="1" dirty="0" smtClean="0"/>
              <a:t>ungsten ionizer </a:t>
            </a:r>
            <a:r>
              <a:rPr lang="en-GB" sz="1600" dirty="0" smtClean="0"/>
              <a:t>acts </a:t>
            </a:r>
            <a:r>
              <a:rPr lang="en-GB" sz="1600" dirty="0"/>
              <a:t>as light source for pre-alignment after </a:t>
            </a:r>
            <a:r>
              <a:rPr lang="en-GB" sz="1600" dirty="0" smtClean="0"/>
              <a:t>shutdown</a:t>
            </a:r>
          </a:p>
          <a:p>
            <a:pPr algn="just"/>
            <a:endParaRPr lang="en-GB" sz="1600" dirty="0"/>
          </a:p>
        </p:txBody>
      </p:sp>
      <p:sp>
        <p:nvSpPr>
          <p:cNvPr id="5" name="Rectangle 4"/>
          <p:cNvSpPr/>
          <p:nvPr/>
        </p:nvSpPr>
        <p:spPr>
          <a:xfrm>
            <a:off x="2058951" y="4901863"/>
            <a:ext cx="2531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/>
              <a:t>Laser power meter </a:t>
            </a:r>
            <a:r>
              <a:rPr lang="en-GB" sz="1600" dirty="0" smtClean="0"/>
              <a:t>measures power </a:t>
            </a:r>
            <a:r>
              <a:rPr lang="en-GB" sz="1600" dirty="0"/>
              <a:t>delivered </a:t>
            </a:r>
            <a:r>
              <a:rPr lang="en-GB" sz="1600" dirty="0" smtClean="0"/>
              <a:t>through ion source</a:t>
            </a:r>
          </a:p>
          <a:p>
            <a:endParaRPr lang="en-GB" sz="1600" dirty="0"/>
          </a:p>
          <a:p>
            <a:r>
              <a:rPr lang="en-GB" sz="1600" dirty="0" smtClean="0"/>
              <a:t>readout via existing thermocouple infrastructure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-30964" y="1879253"/>
            <a:ext cx="1127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RILIS lasers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379" y="1226657"/>
            <a:ext cx="1577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Magnet window</a:t>
            </a:r>
            <a:endParaRPr lang="en-US" sz="1600" b="1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271588" y="1540462"/>
            <a:ext cx="235743" cy="2772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9524059">
            <a:off x="1567918" y="1814919"/>
            <a:ext cx="952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HRS/GPS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967681" y="787811"/>
            <a:ext cx="1121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Target Unit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315200" y="6471523"/>
            <a:ext cx="16601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Courtesy of S. Rothe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46320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Status </a:t>
            </a:r>
            <a:r>
              <a:rPr lang="es-ES" dirty="0" smtClean="0"/>
              <a:t>HRS20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3962400" cy="419653"/>
          </a:xfrm>
        </p:spPr>
        <p:txBody>
          <a:bodyPr>
            <a:normAutofit/>
          </a:bodyPr>
          <a:lstStyle/>
          <a:p>
            <a:r>
              <a:rPr lang="es-ES" dirty="0" err="1" smtClean="0"/>
              <a:t>Courtesy</a:t>
            </a:r>
            <a:r>
              <a:rPr lang="es-ES" dirty="0" smtClean="0"/>
              <a:t> of Jose </a:t>
            </a:r>
            <a:r>
              <a:rPr lang="es-ES" dirty="0" smtClean="0"/>
              <a:t>A. Ferreira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behalf</a:t>
            </a:r>
            <a:r>
              <a:rPr lang="es-ES" dirty="0" smtClean="0"/>
              <a:t> of TE/VSC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4EEE579-BBC7-43B4-876B-8C35D1074591}" type="datetime1">
              <a:rPr lang="en-US" smtClean="0"/>
              <a:t>6/23/2014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34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Layout</a:t>
            </a:r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Content Placeholder 17"/>
          <p:cNvSpPr>
            <a:spLocks noGrp="1"/>
          </p:cNvSpPr>
          <p:nvPr>
            <p:ph sz="half" idx="2"/>
          </p:nvPr>
        </p:nvSpPr>
        <p:spPr>
          <a:xfrm>
            <a:off x="5326090" y="1161079"/>
            <a:ext cx="3498009" cy="1815435"/>
          </a:xfrm>
        </p:spPr>
        <p:txBody>
          <a:bodyPr/>
          <a:lstStyle/>
          <a:p>
            <a:r>
              <a:rPr lang="es-ES" dirty="0" smtClean="0"/>
              <a:t>P ~ 10 mbar</a:t>
            </a:r>
          </a:p>
          <a:p>
            <a:r>
              <a:rPr lang="es-ES" dirty="0" err="1" smtClean="0"/>
              <a:t>Modification</a:t>
            </a:r>
            <a:r>
              <a:rPr lang="es-ES" dirty="0" smtClean="0"/>
              <a:t> laser </a:t>
            </a:r>
            <a:r>
              <a:rPr lang="es-ES" dirty="0" err="1" smtClean="0"/>
              <a:t>window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0" y="6345223"/>
            <a:ext cx="2133600" cy="365125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038" y="1173935"/>
            <a:ext cx="4747052" cy="4704209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 rot="17930570">
            <a:off x="2363166" y="1752791"/>
            <a:ext cx="309093" cy="28333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1673676">
            <a:off x="1704197" y="4493844"/>
            <a:ext cx="309093" cy="28333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683925" y="1690742"/>
            <a:ext cx="386367" cy="61584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3" name="Rectangle 12"/>
          <p:cNvSpPr/>
          <p:nvPr/>
        </p:nvSpPr>
        <p:spPr>
          <a:xfrm rot="1902859">
            <a:off x="2470441" y="2822950"/>
            <a:ext cx="636529" cy="17605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586581" y="2114378"/>
            <a:ext cx="14542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Sector </a:t>
            </a:r>
            <a:r>
              <a:rPr lang="es-ES" dirty="0" err="1" smtClean="0">
                <a:solidFill>
                  <a:srgbClr val="FF0000"/>
                </a:solidFill>
              </a:rPr>
              <a:t>valve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737" y="4068668"/>
            <a:ext cx="145424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Sector </a:t>
            </a:r>
            <a:r>
              <a:rPr lang="es-ES" dirty="0" err="1" smtClean="0">
                <a:solidFill>
                  <a:srgbClr val="FF0000"/>
                </a:solidFill>
              </a:rPr>
              <a:t>valve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43170" y="1247672"/>
            <a:ext cx="159530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Laser </a:t>
            </a:r>
            <a:r>
              <a:rPr lang="es-ES" dirty="0" err="1" smtClean="0">
                <a:solidFill>
                  <a:srgbClr val="FF0000"/>
                </a:solidFill>
              </a:rPr>
              <a:t>window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1" descr="http://elogbook.cern.ch/eLogbook/attach_reader?attach_id=13542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955" y="2661313"/>
            <a:ext cx="4762293" cy="3289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665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HRS90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752" y="1208573"/>
            <a:ext cx="7284592" cy="4864681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5852235" y="636872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4823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Actions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" indent="0">
              <a:buNone/>
            </a:pPr>
            <a:r>
              <a:rPr lang="en-GB" dirty="0" smtClean="0"/>
              <a:t>* Sniffer test </a:t>
            </a:r>
            <a:r>
              <a:rPr lang="en-GB" dirty="0" smtClean="0">
                <a:sym typeface="Wingdings" panose="05000000000000000000" pitchFamily="2" charset="2"/>
              </a:rPr>
              <a:t> Helium pressurization and external detection (non quantitative)</a:t>
            </a:r>
            <a:endParaRPr lang="en-GB" dirty="0" smtClean="0"/>
          </a:p>
          <a:p>
            <a:r>
              <a:rPr lang="en-GB" dirty="0" smtClean="0"/>
              <a:t>24</a:t>
            </a:r>
            <a:r>
              <a:rPr lang="en-GB" baseline="30000" dirty="0" smtClean="0"/>
              <a:t>th</a:t>
            </a:r>
            <a:r>
              <a:rPr lang="en-GB" dirty="0" smtClean="0"/>
              <a:t> April: First </a:t>
            </a:r>
            <a:r>
              <a:rPr lang="en-GB" dirty="0"/>
              <a:t>leak detection using a </a:t>
            </a:r>
            <a:r>
              <a:rPr lang="en-GB" dirty="0" smtClean="0"/>
              <a:t>sniffer. Leak detected close to the window (</a:t>
            </a:r>
            <a:r>
              <a:rPr lang="en-GB" dirty="0"/>
              <a:t>1e-4 </a:t>
            </a:r>
            <a:r>
              <a:rPr lang="en-GB" dirty="0" err="1" smtClean="0"/>
              <a:t>mbar·L</a:t>
            </a:r>
            <a:r>
              <a:rPr lang="en-GB" dirty="0" smtClean="0"/>
              <a:t>/s)</a:t>
            </a:r>
          </a:p>
          <a:p>
            <a:r>
              <a:rPr lang="en-GB" dirty="0"/>
              <a:t>28</a:t>
            </a:r>
            <a:r>
              <a:rPr lang="en-GB" baseline="30000" dirty="0"/>
              <a:t>th</a:t>
            </a:r>
            <a:r>
              <a:rPr lang="en-GB" dirty="0"/>
              <a:t> of </a:t>
            </a:r>
            <a:r>
              <a:rPr lang="en-GB" dirty="0" smtClean="0"/>
              <a:t>April: Exchange laser window (old window) and </a:t>
            </a:r>
            <a:r>
              <a:rPr lang="en-GB" dirty="0" err="1" smtClean="0"/>
              <a:t>o-ring</a:t>
            </a:r>
            <a:r>
              <a:rPr lang="en-GB" dirty="0" smtClean="0"/>
              <a:t>, pump-down</a:t>
            </a:r>
          </a:p>
          <a:p>
            <a:r>
              <a:rPr lang="en-GB" dirty="0"/>
              <a:t>29</a:t>
            </a:r>
            <a:r>
              <a:rPr lang="en-GB" baseline="30000" dirty="0"/>
              <a:t>th</a:t>
            </a:r>
            <a:r>
              <a:rPr lang="en-GB" dirty="0"/>
              <a:t> of April: </a:t>
            </a:r>
            <a:r>
              <a:rPr lang="en-GB" dirty="0" smtClean="0"/>
              <a:t>new </a:t>
            </a:r>
            <a:r>
              <a:rPr lang="en-GB" dirty="0" err="1" smtClean="0"/>
              <a:t>o-ring</a:t>
            </a:r>
            <a:r>
              <a:rPr lang="en-GB" dirty="0" smtClean="0"/>
              <a:t> installed (pump-down)</a:t>
            </a:r>
          </a:p>
          <a:p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of April: New sniffer test. All the sector tested, signal from the window (1e-5 </a:t>
            </a:r>
            <a:r>
              <a:rPr lang="en-GB" dirty="0" err="1" smtClean="0"/>
              <a:t>mbar·L</a:t>
            </a:r>
            <a:r>
              <a:rPr lang="en-GB" dirty="0" smtClean="0"/>
              <a:t>/s)</a:t>
            </a:r>
          </a:p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</a:t>
            </a:r>
            <a:r>
              <a:rPr lang="en-GB" dirty="0"/>
              <a:t>of May: </a:t>
            </a:r>
            <a:r>
              <a:rPr lang="en-GB" dirty="0" smtClean="0"/>
              <a:t>Sniffer test and shutter </a:t>
            </a:r>
            <a:r>
              <a:rPr lang="en-GB" dirty="0"/>
              <a:t>mechanism. Again the leak is found on the window. We checked all the sector without any other result</a:t>
            </a:r>
            <a:r>
              <a:rPr lang="en-GB" dirty="0" smtClean="0"/>
              <a:t>.</a:t>
            </a:r>
          </a:p>
          <a:p>
            <a:r>
              <a:rPr lang="en-GB" dirty="0" smtClean="0"/>
              <a:t>23th of May: Sniffer test: Clear signal from window (1e-3 </a:t>
            </a:r>
            <a:r>
              <a:rPr lang="en-GB" dirty="0" err="1" smtClean="0"/>
              <a:t>mbar·L</a:t>
            </a:r>
            <a:r>
              <a:rPr lang="en-GB" dirty="0" smtClean="0"/>
              <a:t>/s). New plug instead of window.</a:t>
            </a:r>
          </a:p>
          <a:p>
            <a:r>
              <a:rPr lang="en-GB" dirty="0" smtClean="0"/>
              <a:t>30</a:t>
            </a:r>
            <a:r>
              <a:rPr lang="en-GB" baseline="30000" dirty="0" smtClean="0"/>
              <a:t>th</a:t>
            </a:r>
            <a:r>
              <a:rPr lang="en-GB" dirty="0" smtClean="0"/>
              <a:t> of May, sealing agent, unfortunately pressure was not reduced significantly (always mbar range)</a:t>
            </a:r>
          </a:p>
          <a:p>
            <a:endParaRPr lang="en-GB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5852235" y="636872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909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Actions</a:t>
            </a:r>
            <a:r>
              <a:rPr lang="es-ES" dirty="0" smtClean="0"/>
              <a:t> (sector </a:t>
            </a:r>
            <a:r>
              <a:rPr lang="es-ES" dirty="0" err="1" smtClean="0"/>
              <a:t>splitted</a:t>
            </a:r>
            <a:r>
              <a:rPr lang="es-E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852235" y="636872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" y="1365380"/>
            <a:ext cx="8277225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L-Shape 18"/>
          <p:cNvSpPr/>
          <p:nvPr/>
        </p:nvSpPr>
        <p:spPr>
          <a:xfrm rot="5400000">
            <a:off x="1976438" y="995262"/>
            <a:ext cx="2295525" cy="5029200"/>
          </a:xfrm>
          <a:prstGeom prst="corner">
            <a:avLst>
              <a:gd name="adj1" fmla="val 59704"/>
              <a:gd name="adj2" fmla="val 50000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Up Arrow 13"/>
          <p:cNvSpPr/>
          <p:nvPr/>
        </p:nvSpPr>
        <p:spPr>
          <a:xfrm>
            <a:off x="1958340" y="3055620"/>
            <a:ext cx="251460" cy="685800"/>
          </a:xfrm>
          <a:prstGeom prst="upArrow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203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3724194" cy="205005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Leak between the magnet and the frontend.</a:t>
            </a:r>
          </a:p>
          <a:p>
            <a:r>
              <a:rPr lang="en-GB" dirty="0" smtClean="0"/>
              <a:t>Faraday </a:t>
            </a:r>
            <a:r>
              <a:rPr lang="en-GB" dirty="0"/>
              <a:t>cage </a:t>
            </a:r>
            <a:r>
              <a:rPr lang="en-GB" dirty="0" smtClean="0"/>
              <a:t>(visual inspection)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852235" y="636872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21" y="3375661"/>
            <a:ext cx="3513952" cy="2635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63" y="1064753"/>
            <a:ext cx="3614159" cy="4818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ight Arrow 7"/>
          <p:cNvSpPr/>
          <p:nvPr/>
        </p:nvSpPr>
        <p:spPr>
          <a:xfrm>
            <a:off x="3737066" y="2060705"/>
            <a:ext cx="1066483" cy="62484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0627" y="4810796"/>
            <a:ext cx="409956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The clamp is bigger than the flange!!</a:t>
            </a:r>
          </a:p>
          <a:p>
            <a:r>
              <a:rPr lang="en-GB" dirty="0" smtClean="0"/>
              <a:t>O-ring not accessible</a:t>
            </a:r>
          </a:p>
          <a:p>
            <a:r>
              <a:rPr lang="en-GB" dirty="0" smtClean="0"/>
              <a:t>Not documented!</a:t>
            </a:r>
          </a:p>
          <a:p>
            <a:r>
              <a:rPr lang="en-GB" dirty="0" smtClean="0"/>
              <a:t>Same layout in GPS?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831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Target Area</a:t>
            </a:r>
          </a:p>
          <a:p>
            <a:pPr lvl="1"/>
            <a:r>
              <a:rPr lang="en-GB" dirty="0" smtClean="0"/>
              <a:t>Robots and auxiliary equipment</a:t>
            </a:r>
          </a:p>
          <a:p>
            <a:pPr lvl="2"/>
            <a:r>
              <a:rPr lang="en-GB" dirty="0" smtClean="0"/>
              <a:t>services</a:t>
            </a:r>
          </a:p>
          <a:p>
            <a:pPr lvl="1"/>
            <a:r>
              <a:rPr lang="en-GB" dirty="0" smtClean="0"/>
              <a:t>Modifications for </a:t>
            </a:r>
            <a:r>
              <a:rPr lang="en-GB" dirty="0" err="1" smtClean="0"/>
              <a:t>Medicis</a:t>
            </a:r>
            <a:endParaRPr lang="en-GB" dirty="0" smtClean="0"/>
          </a:p>
          <a:p>
            <a:pPr lvl="2"/>
            <a:r>
              <a:rPr lang="en-GB" dirty="0" smtClean="0"/>
              <a:t>Shielding, </a:t>
            </a:r>
            <a:r>
              <a:rPr lang="en-GB" dirty="0" err="1" smtClean="0"/>
              <a:t>Montrac</a:t>
            </a:r>
            <a:r>
              <a:rPr lang="en-GB" dirty="0" smtClean="0"/>
              <a:t>, shroud and FC door modifications</a:t>
            </a:r>
          </a:p>
          <a:p>
            <a:pPr lvl="1"/>
            <a:r>
              <a:rPr lang="en-GB" dirty="0" smtClean="0"/>
              <a:t>Hot Cell</a:t>
            </a:r>
            <a:endParaRPr lang="en-GB" dirty="0" smtClean="0"/>
          </a:p>
          <a:p>
            <a:pPr lvl="1"/>
            <a:r>
              <a:rPr lang="en-GB" dirty="0" smtClean="0"/>
              <a:t>PAD/MAD installation</a:t>
            </a:r>
          </a:p>
          <a:p>
            <a:r>
              <a:rPr lang="en-GB" dirty="0" smtClean="0"/>
              <a:t>Targets</a:t>
            </a:r>
          </a:p>
          <a:p>
            <a:r>
              <a:rPr lang="en-GB" dirty="0" smtClean="0"/>
              <a:t>RILIS</a:t>
            </a:r>
          </a:p>
          <a:p>
            <a:r>
              <a:rPr lang="en-GB" dirty="0" smtClean="0"/>
              <a:t>HRS20</a:t>
            </a:r>
          </a:p>
          <a:p>
            <a:r>
              <a:rPr lang="en-GB" dirty="0" smtClean="0"/>
              <a:t>Update and Critical Path</a:t>
            </a:r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287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852235" y="636872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72" y="1570175"/>
            <a:ext cx="5343553" cy="4007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809475"/>
            <a:ext cx="2637677" cy="35169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104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 descr="C:\Users\catheral\AppData\Local\Microsoft\Windows\Temporary Internet Files\Content.Outlook\V82514D3\DSC_00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828800"/>
            <a:ext cx="85344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990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HRS20 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Corrosion of non-stainless steel pieces (brass)</a:t>
            </a:r>
          </a:p>
          <a:p>
            <a:r>
              <a:rPr lang="en-GB" dirty="0" smtClean="0"/>
              <a:t>Almost all the clamps replaced to prevent further failures:</a:t>
            </a:r>
          </a:p>
          <a:p>
            <a:pPr lvl="1"/>
            <a:r>
              <a:rPr lang="en-GB" dirty="0" smtClean="0"/>
              <a:t>BTY3 and HRS20</a:t>
            </a:r>
            <a:endParaRPr lang="en-GB" dirty="0"/>
          </a:p>
          <a:p>
            <a:pPr lvl="1"/>
            <a:r>
              <a:rPr lang="en-GB" dirty="0" smtClean="0"/>
              <a:t>1xDN250 in GPS not accessible (NOT DONE)</a:t>
            </a:r>
          </a:p>
          <a:p>
            <a:pPr lvl="1"/>
            <a:r>
              <a:rPr lang="en-GB" dirty="0" smtClean="0"/>
              <a:t>2(?)</a:t>
            </a:r>
            <a:r>
              <a:rPr lang="en-GB" dirty="0" err="1" smtClean="0"/>
              <a:t>xViton</a:t>
            </a:r>
            <a:r>
              <a:rPr lang="en-GB" dirty="0" smtClean="0"/>
              <a:t> </a:t>
            </a:r>
            <a:r>
              <a:rPr lang="en-GB" dirty="0" err="1" smtClean="0"/>
              <a:t>o-ring</a:t>
            </a:r>
            <a:r>
              <a:rPr lang="en-GB" dirty="0" smtClean="0"/>
              <a:t> not accessible to replace.</a:t>
            </a:r>
          </a:p>
          <a:p>
            <a:pPr lvl="1"/>
            <a:r>
              <a:rPr lang="en-GB" dirty="0" smtClean="0"/>
              <a:t>Standard clamps on non-standard conical flanges</a:t>
            </a:r>
          </a:p>
          <a:p>
            <a:r>
              <a:rPr lang="en-GB" dirty="0" smtClean="0"/>
              <a:t>Leak test of the sector (ongoing). Still leaking </a:t>
            </a:r>
            <a:r>
              <a:rPr lang="en-GB" dirty="0" smtClean="0">
                <a:sym typeface="Wingdings" panose="05000000000000000000" pitchFamily="2" charset="2"/>
              </a:rPr>
              <a:t> Test (today), installation of Viton seal on the external part of the flange</a:t>
            </a:r>
            <a:endParaRPr lang="en-GB" dirty="0" smtClean="0"/>
          </a:p>
          <a:p>
            <a:r>
              <a:rPr lang="en-GB" dirty="0" smtClean="0"/>
              <a:t>LS2 consolidation required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852235" y="6368727"/>
            <a:ext cx="2133600" cy="365125"/>
          </a:xfrm>
          <a:prstGeom prst="rect">
            <a:avLst/>
          </a:prstGeom>
        </p:spPr>
        <p:txBody>
          <a:bodyPr/>
          <a:lstStyle/>
          <a:p>
            <a:fld id="{B4BFD808-6B56-4447-9401-2398D08EE3C0}" type="datetime1">
              <a:rPr lang="en-US" smtClean="0"/>
              <a:pPr/>
              <a:t>6/23/2014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2656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Update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GPS extraction electrode repaired</a:t>
            </a:r>
          </a:p>
          <a:p>
            <a:pPr lvl="1"/>
            <a:r>
              <a:rPr lang="en-GB" dirty="0" smtClean="0"/>
              <a:t>Ba beams being produced since 3 weeks for RILIS development</a:t>
            </a:r>
          </a:p>
          <a:p>
            <a:r>
              <a:rPr lang="en-GB" dirty="0" smtClean="0"/>
              <a:t>Modification of Frontend coupling tables done</a:t>
            </a:r>
          </a:p>
          <a:p>
            <a:r>
              <a:rPr lang="en-GB" dirty="0" err="1" smtClean="0"/>
              <a:t>Radhard</a:t>
            </a:r>
            <a:r>
              <a:rPr lang="en-GB" dirty="0" smtClean="0"/>
              <a:t> pistons installed on both FC doors</a:t>
            </a:r>
          </a:p>
          <a:p>
            <a:r>
              <a:rPr lang="en-GB" dirty="0" smtClean="0"/>
              <a:t>Change of clamps for preventive maintenance</a:t>
            </a:r>
          </a:p>
          <a:p>
            <a:r>
              <a:rPr lang="en-GB" dirty="0" smtClean="0"/>
              <a:t>Improved leak tightness of the target area</a:t>
            </a:r>
          </a:p>
          <a:p>
            <a:r>
              <a:rPr lang="en-GB" dirty="0" smtClean="0"/>
              <a:t>Change of lighting in part of the target area</a:t>
            </a:r>
          </a:p>
          <a:p>
            <a:r>
              <a:rPr lang="en-GB" dirty="0" smtClean="0"/>
              <a:t>New laser window system in HRS.MAG90</a:t>
            </a:r>
          </a:p>
          <a:p>
            <a:r>
              <a:rPr lang="en-GB" dirty="0" smtClean="0"/>
              <a:t>RFQ Cooler installed and aligned externally</a:t>
            </a:r>
          </a:p>
          <a:p>
            <a:pPr lvl="1"/>
            <a:r>
              <a:rPr lang="en-GB" dirty="0" smtClean="0"/>
              <a:t>Need beam to further check alignment</a:t>
            </a:r>
          </a:p>
          <a:p>
            <a:pPr lvl="1"/>
            <a:r>
              <a:rPr lang="en-GB" dirty="0" smtClean="0"/>
              <a:t>New RF amplifier also installed</a:t>
            </a:r>
          </a:p>
          <a:p>
            <a:r>
              <a:rPr lang="en-GB" dirty="0" smtClean="0"/>
              <a:t>Change of deflector motors and controls implemented</a:t>
            </a:r>
          </a:p>
          <a:p>
            <a:r>
              <a:rPr lang="en-GB" dirty="0" smtClean="0"/>
              <a:t>New HRS magnet controls and FESA class implemented</a:t>
            </a:r>
          </a:p>
          <a:p>
            <a:r>
              <a:rPr lang="en-GB" dirty="0" smtClean="0"/>
              <a:t>Most of the software now running</a:t>
            </a:r>
          </a:p>
          <a:p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7944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 Path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Final commissioning of the robots</a:t>
            </a:r>
          </a:p>
          <a:p>
            <a:r>
              <a:rPr lang="en-GB" dirty="0" smtClean="0"/>
              <a:t>Stable beam through the RFQ Cooler</a:t>
            </a:r>
          </a:p>
          <a:p>
            <a:r>
              <a:rPr lang="en-GB" dirty="0" smtClean="0"/>
              <a:t>Testing of the repaired tape station</a:t>
            </a:r>
          </a:p>
          <a:p>
            <a:endParaRPr lang="en-GB" dirty="0"/>
          </a:p>
          <a:p>
            <a:r>
              <a:rPr lang="en-GB" dirty="0" smtClean="0"/>
              <a:t>Protons still planned for the 10</a:t>
            </a:r>
            <a:r>
              <a:rPr lang="en-GB" baseline="30000" dirty="0" smtClean="0"/>
              <a:t>th</a:t>
            </a:r>
            <a:r>
              <a:rPr lang="en-GB" dirty="0" smtClean="0"/>
              <a:t> July</a:t>
            </a:r>
          </a:p>
          <a:p>
            <a:pPr lvl="1"/>
            <a:r>
              <a:rPr lang="en-GB" dirty="0" smtClean="0"/>
              <a:t>SEM grid tests, HT on HRS with protons, RIB from GPS for tape station tests</a:t>
            </a:r>
          </a:p>
          <a:p>
            <a:r>
              <a:rPr lang="en-GB" dirty="0" smtClean="0"/>
              <a:t>Request further stable beam on HRS to commission RFQ Cooler…~2 weeks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2362200" y="3505200"/>
            <a:ext cx="37338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128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Robots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Robots are in place and commissioning has started this </a:t>
            </a:r>
            <a:r>
              <a:rPr lang="en-GB" dirty="0" smtClean="0"/>
              <a:t>week</a:t>
            </a:r>
          </a:p>
          <a:p>
            <a:r>
              <a:rPr lang="en-GB" dirty="0" smtClean="0"/>
              <a:t>Controls and safety interlocks are in place</a:t>
            </a:r>
          </a:p>
          <a:p>
            <a:r>
              <a:rPr lang="en-GB" dirty="0" smtClean="0"/>
              <a:t>Need to test, test and test again</a:t>
            </a:r>
            <a:endParaRPr lang="en-GB" dirty="0" smtClean="0"/>
          </a:p>
          <a:p>
            <a:endParaRPr lang="en-GB" dirty="0"/>
          </a:p>
        </p:txBody>
      </p:sp>
      <p:pic>
        <p:nvPicPr>
          <p:cNvPr id="5" name="Picture 4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2088502" y="3807619"/>
            <a:ext cx="4648200" cy="3050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653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Shelf Modifications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 descr="G:\Users\o\owenm\Public\ISOLDE Primary target storage\ISOLDE photos\DSC_07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0"/>
            <a:ext cx="3253001" cy="4897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Users\o\owenm\Public\ISOLDE Primary target storage\ISOLDE photos\DSC_078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0955" y="3886200"/>
            <a:ext cx="4342544" cy="288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G:\Users\o\owenm\Public\ISOLDE Primary target storage\ISOLDE photos\DSC_076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224" y="1845923"/>
            <a:ext cx="2507776" cy="3775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Users\o\owenm\Public\ISOLDE Primary target storage\ISOLDE photos\DSC_07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342" y="1295401"/>
            <a:ext cx="344184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391401" y="6019800"/>
            <a:ext cx="15496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of M. Owen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63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Services</a:t>
            </a:r>
            <a:endParaRPr lang="en-GB" dirty="0"/>
          </a:p>
        </p:txBody>
      </p:sp>
      <p:pic>
        <p:nvPicPr>
          <p:cNvPr id="5" name="Picture 2" descr="C:\Users\catheral\AppData\Local\Microsoft\Windows\Temporary Internet Files\Content.Outlook\V82514D3\20140619_154442_resize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48400" y="2362200"/>
            <a:ext cx="2394065" cy="424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657600"/>
            <a:ext cx="5638800" cy="2810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9600" y="1295400"/>
            <a:ext cx="431842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services to be displaced included: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Electrical cables and cable tray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Flexible tubes to ventilate the HRS FC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Water tubes for the BTY line magnet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Welded for the 4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time last Friday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X-rays to be done this evening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8958" y="3091934"/>
            <a:ext cx="3695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May be a bottle neck for the start up!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088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240899"/>
              </p:ext>
            </p:extLst>
          </p:nvPr>
        </p:nvGraphicFramePr>
        <p:xfrm>
          <a:off x="285751" y="943328"/>
          <a:ext cx="8640534" cy="5184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34" y="6796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Collective dose for robot installation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20/06/2014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920484" y="2701943"/>
            <a:ext cx="22043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totale estimée = </a:t>
            </a:r>
            <a:r>
              <a:rPr lang="fr-FR" sz="900" b="1" dirty="0" smtClean="0">
                <a:solidFill>
                  <a:srgbClr val="FF0000"/>
                </a:solidFill>
              </a:rPr>
              <a:t>1547 µSv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21167" y="3652926"/>
            <a:ext cx="22043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totale estimée = </a:t>
            </a:r>
            <a:r>
              <a:rPr lang="fr-FR" sz="900" b="1" dirty="0" smtClean="0">
                <a:solidFill>
                  <a:srgbClr val="FF0000"/>
                </a:solidFill>
              </a:rPr>
              <a:t>2313 µSv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17208" y="4591914"/>
            <a:ext cx="221251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totale estimée = </a:t>
            </a:r>
            <a:r>
              <a:rPr lang="fr-FR" sz="900" b="1" dirty="0" smtClean="0">
                <a:solidFill>
                  <a:srgbClr val="FF0000"/>
                </a:solidFill>
              </a:rPr>
              <a:t>2905 µSv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28900" y="2338942"/>
            <a:ext cx="4425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PHASE EN COURS </a:t>
            </a:r>
            <a:r>
              <a:rPr lang="fr-FR" sz="1600" dirty="0" smtClean="0"/>
              <a:t>– 39 % </a:t>
            </a:r>
            <a:r>
              <a:rPr lang="fr-FR" sz="1600" dirty="0"/>
              <a:t>de la dose estimée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629475" y="3276407"/>
            <a:ext cx="4155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PHASE EN COURS – </a:t>
            </a:r>
            <a:r>
              <a:rPr lang="fr-FR" sz="1600" dirty="0" smtClean="0"/>
              <a:t>197 </a:t>
            </a:r>
            <a:r>
              <a:rPr lang="fr-FR" sz="1600" dirty="0"/>
              <a:t>% de la dose estimée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2630751" y="4228365"/>
            <a:ext cx="41550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PHASE EN COURS – </a:t>
            </a:r>
            <a:r>
              <a:rPr lang="fr-FR" sz="1600" dirty="0" smtClean="0"/>
              <a:t>152 </a:t>
            </a:r>
            <a:r>
              <a:rPr lang="fr-FR" sz="1600" dirty="0"/>
              <a:t>% de la dose estimée</a:t>
            </a:r>
            <a:endParaRPr lang="en-GB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2626184" y="5171380"/>
            <a:ext cx="4427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PHASE EN COURS – </a:t>
            </a:r>
            <a:r>
              <a:rPr lang="fr-FR" sz="1600" dirty="0" smtClean="0"/>
              <a:t>6 </a:t>
            </a:r>
            <a:r>
              <a:rPr lang="fr-FR" sz="1600" dirty="0"/>
              <a:t>% de la dose estimée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6923317" y="5539132"/>
            <a:ext cx="2204356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totale estimée =</a:t>
            </a:r>
            <a:r>
              <a:rPr lang="fr-FR" sz="900" b="1" dirty="0" smtClean="0">
                <a:solidFill>
                  <a:srgbClr val="FF0000"/>
                </a:solidFill>
              </a:rPr>
              <a:t> 1609 µSv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20484" y="1752809"/>
            <a:ext cx="2204354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totale estimée = </a:t>
            </a:r>
            <a:r>
              <a:rPr lang="fr-FR" sz="900" b="1" dirty="0" smtClean="0">
                <a:solidFill>
                  <a:srgbClr val="FF0000"/>
                </a:solidFill>
              </a:rPr>
              <a:t>1648 µSv</a:t>
            </a:r>
            <a:endParaRPr lang="en-GB" sz="9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68249" y="2704107"/>
            <a:ext cx="204288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cumulée = </a:t>
            </a:r>
            <a:r>
              <a:rPr lang="fr-FR" sz="900" b="1" dirty="0" smtClean="0">
                <a:solidFill>
                  <a:srgbClr val="008000"/>
                </a:solidFill>
              </a:rPr>
              <a:t>610 µSv</a:t>
            </a:r>
            <a:endParaRPr lang="en-GB" sz="900" b="1" dirty="0">
              <a:solidFill>
                <a:srgbClr val="008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33901" y="3642931"/>
            <a:ext cx="1961112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cumulée = </a:t>
            </a:r>
            <a:r>
              <a:rPr lang="fr-FR" sz="900" b="1" dirty="0" smtClean="0">
                <a:solidFill>
                  <a:srgbClr val="008000"/>
                </a:solidFill>
              </a:rPr>
              <a:t>4557 µSv</a:t>
            </a:r>
            <a:endParaRPr lang="en-GB" sz="900" b="1" dirty="0">
              <a:solidFill>
                <a:srgbClr val="008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45243" y="4600078"/>
            <a:ext cx="196913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cumulée = </a:t>
            </a:r>
            <a:r>
              <a:rPr lang="fr-FR" sz="900" b="1" dirty="0" smtClean="0">
                <a:solidFill>
                  <a:srgbClr val="008000"/>
                </a:solidFill>
              </a:rPr>
              <a:t>4410 µSv</a:t>
            </a:r>
            <a:endParaRPr lang="en-GB" sz="900" b="1" dirty="0">
              <a:solidFill>
                <a:srgbClr val="008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896760" y="1753269"/>
            <a:ext cx="204288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cumulée = </a:t>
            </a:r>
            <a:r>
              <a:rPr lang="fr-FR" sz="900" b="1" dirty="0" smtClean="0">
                <a:solidFill>
                  <a:srgbClr val="008000"/>
                </a:solidFill>
              </a:rPr>
              <a:t>1505 µSv</a:t>
            </a:r>
            <a:endParaRPr lang="en-GB" sz="900" b="1" dirty="0">
              <a:solidFill>
                <a:srgbClr val="008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85983" y="5533590"/>
            <a:ext cx="2042885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900" dirty="0" smtClean="0"/>
              <a:t>Dose collective cumulée = </a:t>
            </a:r>
            <a:r>
              <a:rPr lang="fr-FR" sz="900" b="1" dirty="0" smtClean="0">
                <a:solidFill>
                  <a:srgbClr val="008000"/>
                </a:solidFill>
              </a:rPr>
              <a:t>101 µSv</a:t>
            </a:r>
            <a:endParaRPr lang="en-GB" sz="900" b="1" dirty="0">
              <a:solidFill>
                <a:srgbClr val="008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26183" y="1381947"/>
            <a:ext cx="40455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PHASE EN COURS </a:t>
            </a:r>
            <a:r>
              <a:rPr lang="fr-FR" sz="1600" dirty="0" smtClean="0"/>
              <a:t>– 91 </a:t>
            </a:r>
            <a:r>
              <a:rPr lang="fr-FR" sz="1600" dirty="0"/>
              <a:t>% de la dose estimée</a:t>
            </a:r>
            <a:endParaRPr lang="en-GB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2141" y="992084"/>
            <a:ext cx="525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Phase 1: </a:t>
            </a:r>
            <a:r>
              <a:rPr lang="fr-FR" dirty="0"/>
              <a:t>Installation des blindages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-2716" y="1945509"/>
            <a:ext cx="525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Phase </a:t>
            </a:r>
            <a:r>
              <a:rPr lang="fr-FR" dirty="0" smtClean="0"/>
              <a:t>2: </a:t>
            </a:r>
            <a:r>
              <a:rPr lang="fr-FR" dirty="0"/>
              <a:t>Démantèlement des robots</a:t>
            </a:r>
            <a:endParaRPr lang="en-GB" dirty="0"/>
          </a:p>
        </p:txBody>
      </p:sp>
      <p:sp>
        <p:nvSpPr>
          <p:cNvPr id="41" name="TextBox 40"/>
          <p:cNvSpPr txBox="1"/>
          <p:nvPr/>
        </p:nvSpPr>
        <p:spPr>
          <a:xfrm>
            <a:off x="-1813" y="2877791"/>
            <a:ext cx="59127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Phase </a:t>
            </a:r>
            <a:r>
              <a:rPr lang="fr-FR" dirty="0" smtClean="0"/>
              <a:t>3: </a:t>
            </a:r>
            <a:r>
              <a:rPr lang="fr-FR" dirty="0"/>
              <a:t>Modification des services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2582" y="3829454"/>
            <a:ext cx="525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Phase 4 : Installation des robots</a:t>
            </a:r>
            <a:endParaRPr lang="en-GB" dirty="0"/>
          </a:p>
        </p:txBody>
      </p:sp>
      <p:sp>
        <p:nvSpPr>
          <p:cNvPr id="43" name="TextBox 42"/>
          <p:cNvSpPr txBox="1"/>
          <p:nvPr/>
        </p:nvSpPr>
        <p:spPr>
          <a:xfrm>
            <a:off x="-134" y="4781926"/>
            <a:ext cx="275149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Phase </a:t>
            </a:r>
            <a:r>
              <a:rPr lang="fr-FR" dirty="0" smtClean="0"/>
              <a:t>5 </a:t>
            </a:r>
            <a:r>
              <a:rPr lang="fr-FR" dirty="0"/>
              <a:t>: Tests des robots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706976" y="6553200"/>
            <a:ext cx="2339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Courtesy of C. Lemesre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109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MEDICIS shielding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66800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Displacement of services</a:t>
            </a:r>
          </a:p>
          <a:p>
            <a:r>
              <a:rPr lang="en-GB" dirty="0" smtClean="0"/>
              <a:t>Opening of wall for future </a:t>
            </a:r>
            <a:r>
              <a:rPr lang="en-GB" dirty="0" err="1" smtClean="0"/>
              <a:t>Montrac</a:t>
            </a:r>
            <a:r>
              <a:rPr lang="en-GB" dirty="0" smtClean="0"/>
              <a:t> installation</a:t>
            </a:r>
          </a:p>
          <a:p>
            <a:r>
              <a:rPr lang="en-GB" dirty="0" smtClean="0"/>
              <a:t>Installation of shielding has started and should be finished this week</a:t>
            </a:r>
            <a:endParaRPr lang="en-GB" dirty="0"/>
          </a:p>
        </p:txBody>
      </p:sp>
      <p:pic>
        <p:nvPicPr>
          <p:cNvPr id="4" name="Picture 2" descr="C:\Users\catheral\AppData\Local\Microsoft\Windows\Temporary Internet Files\Content.Outlook\V82514D3\20140619_154744_resize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48513"/>
            <a:ext cx="2286000" cy="40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catheral\AppData\Local\Microsoft\Windows\Temporary Internet Files\Content.Outlook\V82514D3\20140623_162820_resize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497326"/>
            <a:ext cx="2286000" cy="405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372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MEDICIS Irradiation Point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91200" cy="2286000"/>
          </a:xfrm>
        </p:spPr>
        <p:txBody>
          <a:bodyPr/>
          <a:lstStyle/>
          <a:p>
            <a:r>
              <a:rPr lang="en-GB" dirty="0" smtClean="0"/>
              <a:t>Installation of irradiation point and </a:t>
            </a:r>
            <a:r>
              <a:rPr lang="en-GB" dirty="0" err="1" smtClean="0"/>
              <a:t>Montrac</a:t>
            </a:r>
            <a:r>
              <a:rPr lang="en-GB" dirty="0" smtClean="0"/>
              <a:t> system including HT protection (shroud)</a:t>
            </a:r>
          </a:p>
          <a:p>
            <a:r>
              <a:rPr lang="en-GB" dirty="0" smtClean="0"/>
              <a:t>Faraday cage pistons modified</a:t>
            </a:r>
            <a:endParaRPr lang="en-GB" dirty="0"/>
          </a:p>
        </p:txBody>
      </p:sp>
      <p:pic>
        <p:nvPicPr>
          <p:cNvPr id="4" name="Picture 6" descr="C:\Users\catheral\AppData\Local\Microsoft\Windows\Temporary Internet Files\Content.Outlook\V82514D3\20140619_153626_resize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025654"/>
            <a:ext cx="4978749" cy="2798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catheral\AppData\Local\Microsoft\Windows\Temporary Internet Files\Content.Outlook\V82514D3\20140619_153931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88184"/>
            <a:ext cx="2846747" cy="505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80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Hot Cell</a:t>
            </a:r>
            <a:endParaRPr lang="en-GB" dirty="0"/>
          </a:p>
        </p:txBody>
      </p:sp>
      <p:pic>
        <p:nvPicPr>
          <p:cNvPr id="4098" name="Picture 2" descr="C:\Users\catheral\AppData\Local\Microsoft\Windows\Temporary Internet Files\Content.Outlook\V82514D3\P10904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600200"/>
            <a:ext cx="67818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catheral\AppData\Local\Microsoft\Windows\Temporary Internet Files\Content.Outlook\V82514D3\P1090352 (2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584648"/>
            <a:ext cx="6781800" cy="510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3989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3304</TotalTime>
  <Words>1113</Words>
  <Application>Microsoft Office PowerPoint</Application>
  <PresentationFormat>On-screen Show (4:3)</PresentationFormat>
  <Paragraphs>220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ISOLDE Technical Report</vt:lpstr>
      <vt:lpstr>Outline</vt:lpstr>
      <vt:lpstr>Robots</vt:lpstr>
      <vt:lpstr>Shelf Modifications</vt:lpstr>
      <vt:lpstr>Services</vt:lpstr>
      <vt:lpstr>Collective dose for robot installation</vt:lpstr>
      <vt:lpstr>MEDICIS shielding</vt:lpstr>
      <vt:lpstr>MEDICIS Irradiation Point</vt:lpstr>
      <vt:lpstr>ISOLDE Hot Cell</vt:lpstr>
      <vt:lpstr>PAD/MAD Access to Target Area</vt:lpstr>
      <vt:lpstr>11C Beams for combined PET/Hadrontherapy</vt:lpstr>
      <vt:lpstr>LaC2–C Spallation Target Material for n-def Ba beams</vt:lpstr>
      <vt:lpstr>RILIS laser alignment target unit</vt:lpstr>
      <vt:lpstr>Status HRS20</vt:lpstr>
      <vt:lpstr>Layout</vt:lpstr>
      <vt:lpstr>HRS90</vt:lpstr>
      <vt:lpstr>Actions</vt:lpstr>
      <vt:lpstr>Actions (sector splitted)</vt:lpstr>
      <vt:lpstr>Results</vt:lpstr>
      <vt:lpstr>Results</vt:lpstr>
      <vt:lpstr>Results</vt:lpstr>
      <vt:lpstr>HRS20 Conclusions</vt:lpstr>
      <vt:lpstr>Update</vt:lpstr>
      <vt:lpstr>Critical Path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Technical Report</dc:title>
  <dc:creator>Catherall</dc:creator>
  <cp:lastModifiedBy>Catherall</cp:lastModifiedBy>
  <cp:revision>22</cp:revision>
  <dcterms:created xsi:type="dcterms:W3CDTF">2014-06-18T06:47:31Z</dcterms:created>
  <dcterms:modified xsi:type="dcterms:W3CDTF">2014-06-24T07:13:24Z</dcterms:modified>
</cp:coreProperties>
</file>