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86" r:id="rId2"/>
    <p:sldId id="294" r:id="rId3"/>
    <p:sldId id="293" r:id="rId4"/>
    <p:sldId id="295" r:id="rId5"/>
    <p:sldId id="298" r:id="rId6"/>
    <p:sldId id="290" r:id="rId7"/>
    <p:sldId id="296" r:id="rId8"/>
    <p:sldId id="297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9348C"/>
    <a:srgbClr val="7BB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47" autoAdjust="0"/>
    <p:restoredTop sz="94660"/>
  </p:normalViewPr>
  <p:slideViewPr>
    <p:cSldViewPr>
      <p:cViewPr varScale="1">
        <p:scale>
          <a:sx n="74" d="100"/>
          <a:sy n="74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3126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D97800-06CD-4BEE-B93B-1BCB4692557D}" type="datetimeFigureOut">
              <a:rPr lang="en-US" smtClean="0"/>
              <a:pPr/>
              <a:t>6/24/2014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2692720-820E-47C1-8A16-C0C1611DAAD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220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48072" y="1988840"/>
            <a:ext cx="7772400" cy="1470025"/>
          </a:xfrm>
        </p:spPr>
        <p:txBody>
          <a:bodyPr>
            <a:normAutofit/>
          </a:bodyPr>
          <a:lstStyle>
            <a:lvl1pPr>
              <a:defRPr sz="4800" b="1">
                <a:solidFill>
                  <a:srgbClr val="7BBA2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33872" y="371703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pic>
        <p:nvPicPr>
          <p:cNvPr id="8" name="Picture 1" descr="CERN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2227" y="5918500"/>
            <a:ext cx="842392" cy="8423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608" y="-8"/>
            <a:ext cx="7643192" cy="980736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653536" cy="4525963"/>
          </a:xfrm>
        </p:spPr>
        <p:txBody>
          <a:bodyPr/>
          <a:lstStyle>
            <a:lvl1pPr>
              <a:buFontTx/>
              <a:buBlip>
                <a:blip r:embed="rId2"/>
              </a:buBlip>
              <a:defRPr sz="1800"/>
            </a:lvl1pPr>
            <a:lvl2pPr>
              <a:buFont typeface="Wingdings" pitchFamily="2" charset="2"/>
              <a:buChar char="Ø"/>
              <a:defRPr sz="1600"/>
            </a:lvl2pPr>
            <a:lvl3pPr>
              <a:defRPr sz="1600"/>
            </a:lvl3pPr>
            <a:lvl5pPr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11960" y="6428358"/>
            <a:ext cx="1584176" cy="365125"/>
          </a:xfrm>
          <a:prstGeom prst="rect">
            <a:avLst/>
          </a:prstGeom>
        </p:spPr>
        <p:txBody>
          <a:bodyPr/>
          <a:lstStyle/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Parallelogram 6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43608" y="6453013"/>
            <a:ext cx="3024336" cy="360363"/>
          </a:xfrm>
        </p:spPr>
        <p:txBody>
          <a:bodyPr>
            <a:noAutofit/>
          </a:bodyPr>
          <a:lstStyle>
            <a:lvl1pPr>
              <a:buFontTx/>
              <a:buNone/>
              <a:defRPr sz="1200"/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US" dirty="0" smtClean="0"/>
              <a:t>References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3568" y="-27384"/>
            <a:ext cx="8460432" cy="8367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1600200"/>
            <a:ext cx="806489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</p:txBody>
      </p:sp>
      <p:sp>
        <p:nvSpPr>
          <p:cNvPr id="5" name="Rectangle 4"/>
          <p:cNvSpPr>
            <a:spLocks noChangeAspect="1"/>
          </p:cNvSpPr>
          <p:nvPr/>
        </p:nvSpPr>
        <p:spPr>
          <a:xfrm>
            <a:off x="0" y="1141610"/>
            <a:ext cx="611559" cy="5743774"/>
          </a:xfrm>
          <a:prstGeom prst="rect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>
            <a:spLocks noChangeAspect="1"/>
          </p:cNvSpPr>
          <p:nvPr/>
        </p:nvSpPr>
        <p:spPr>
          <a:xfrm rot="16200000">
            <a:off x="-69563" y="83580"/>
            <a:ext cx="761107" cy="601136"/>
          </a:xfrm>
          <a:prstGeom prst="rtTriangle">
            <a:avLst/>
          </a:prstGeom>
          <a:solidFill>
            <a:srgbClr val="2934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-16768" y="6469211"/>
            <a:ext cx="495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DCE4B40A-67BA-4787-801A-16EE65008C2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arallelogram 8"/>
          <p:cNvSpPr/>
          <p:nvPr userDrawn="1"/>
        </p:nvSpPr>
        <p:spPr>
          <a:xfrm>
            <a:off x="36000" y="854720"/>
            <a:ext cx="9072000" cy="54000"/>
          </a:xfrm>
          <a:prstGeom prst="parallelogram">
            <a:avLst>
              <a:gd name="adj" fmla="val 162471"/>
            </a:avLst>
          </a:prstGeom>
          <a:solidFill>
            <a:srgbClr val="7BBA2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39141" y="6381328"/>
            <a:ext cx="1697355" cy="369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Tx/>
        <a:buBlip>
          <a:blip r:embed="rId5"/>
        </a:buBlip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Wingdings" pitchFamily="2" charset="2"/>
        <a:buChar char="Ø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Wingdings" pitchFamily="2" charset="2"/>
        <a:buChar char="ü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670943"/>
            <a:ext cx="8208912" cy="2910185"/>
          </a:xfrm>
        </p:spPr>
        <p:txBody>
          <a:bodyPr>
            <a:normAutofit/>
          </a:bodyPr>
          <a:lstStyle/>
          <a:p>
            <a:r>
              <a:rPr lang="en-US" dirty="0"/>
              <a:t>Experiments, Schedule &amp; Access to the hall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19672" y="3356993"/>
            <a:ext cx="6400800" cy="2232247"/>
          </a:xfrm>
        </p:spPr>
        <p:txBody>
          <a:bodyPr>
            <a:normAutofit/>
          </a:bodyPr>
          <a:lstStyle/>
          <a:p>
            <a:r>
              <a:rPr lang="en-GB" dirty="0" smtClean="0"/>
              <a:t>.</a:t>
            </a:r>
            <a:endParaRPr lang="en-GB" dirty="0"/>
          </a:p>
          <a:p>
            <a:endParaRPr lang="en-US" dirty="0"/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4" name="Rectangle 3"/>
          <p:cNvSpPr/>
          <p:nvPr/>
        </p:nvSpPr>
        <p:spPr>
          <a:xfrm>
            <a:off x="3995936" y="6093296"/>
            <a:ext cx="21490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en-GB" dirty="0">
                <a:solidFill>
                  <a:prstClr val="black"/>
                </a:solidFill>
              </a:rPr>
              <a:t>Magdalena </a:t>
            </a:r>
            <a:r>
              <a:rPr lang="en-GB" dirty="0" smtClean="0">
                <a:solidFill>
                  <a:prstClr val="black"/>
                </a:solidFill>
              </a:rPr>
              <a:t>Kowalska</a:t>
            </a:r>
          </a:p>
        </p:txBody>
      </p:sp>
    </p:spTree>
    <p:extLst>
      <p:ext uri="{BB962C8B-B14F-4D97-AF65-F5344CB8AC3E}">
        <p14:creationId xmlns:p14="http://schemas.microsoft.com/office/powerpoint/2010/main" val="11426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Experiments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4928" y="1340768"/>
            <a:ext cx="7941568" cy="45259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000" b="1" dirty="0" smtClean="0"/>
              <a:t>Activities at existing setups </a:t>
            </a:r>
            <a:r>
              <a:rPr lang="en-GB" sz="2000" dirty="0" smtClean="0"/>
              <a:t>(IDS and VITO – see presentations):</a:t>
            </a:r>
          </a:p>
          <a:p>
            <a:r>
              <a:rPr lang="en-GB" dirty="0" smtClean="0"/>
              <a:t>COLLAPS</a:t>
            </a:r>
          </a:p>
          <a:p>
            <a:pPr lvl="1"/>
            <a:r>
              <a:rPr lang="en-GB" dirty="0" smtClean="0"/>
              <a:t>DAQ refurbishing and Ca setup </a:t>
            </a:r>
            <a:r>
              <a:rPr lang="en-GB" dirty="0" err="1" smtClean="0"/>
              <a:t>prepartions</a:t>
            </a:r>
            <a:r>
              <a:rPr lang="en-GB" dirty="0" smtClean="0"/>
              <a:t> (outside CERN)</a:t>
            </a:r>
          </a:p>
          <a:p>
            <a:pPr lvl="1"/>
            <a:r>
              <a:rPr lang="en-GB" dirty="0" smtClean="0"/>
              <a:t>Many activities stopped due to delay in b508</a:t>
            </a:r>
          </a:p>
          <a:p>
            <a:r>
              <a:rPr lang="en-GB" dirty="0" smtClean="0"/>
              <a:t>CRIS</a:t>
            </a:r>
          </a:p>
          <a:p>
            <a:pPr lvl="1"/>
            <a:r>
              <a:rPr lang="en-US" dirty="0"/>
              <a:t>ready to take </a:t>
            </a:r>
            <a:r>
              <a:rPr lang="en-US" dirty="0" smtClean="0"/>
              <a:t>beam – tests with off-line </a:t>
            </a:r>
            <a:r>
              <a:rPr lang="en-US" dirty="0"/>
              <a:t>ion </a:t>
            </a:r>
            <a:r>
              <a:rPr lang="en-US" dirty="0" smtClean="0"/>
              <a:t>source</a:t>
            </a:r>
          </a:p>
          <a:p>
            <a:pPr lvl="1"/>
            <a:r>
              <a:rPr lang="en-US" dirty="0" smtClean="0"/>
              <a:t>lasers (in ISOLDE hall) almost ready</a:t>
            </a:r>
          </a:p>
          <a:p>
            <a:r>
              <a:rPr lang="en-US" dirty="0" smtClean="0"/>
              <a:t>GLM/ GLM</a:t>
            </a:r>
          </a:p>
          <a:p>
            <a:pPr lvl="1"/>
            <a:r>
              <a:rPr lang="en-US" dirty="0" smtClean="0"/>
              <a:t>Testing new deflector-plate mechanism and controls</a:t>
            </a:r>
          </a:p>
          <a:p>
            <a:pPr lvl="1"/>
            <a:r>
              <a:rPr lang="en-US" dirty="0" smtClean="0"/>
              <a:t>Collection chambers in </a:t>
            </a:r>
            <a:r>
              <a:rPr lang="en-US" dirty="0" smtClean="0"/>
              <a:t>place (new GHM sample holder, new GLM chamber to come)</a:t>
            </a:r>
            <a:endParaRPr lang="en-US" dirty="0"/>
          </a:p>
          <a:p>
            <a:r>
              <a:rPr lang="en-GB" dirty="0" smtClean="0"/>
              <a:t>ISOLTRAP</a:t>
            </a:r>
          </a:p>
          <a:p>
            <a:pPr lvl="1"/>
            <a:r>
              <a:rPr lang="en-GB" dirty="0" smtClean="0"/>
              <a:t>Magnets and setup refurbished</a:t>
            </a:r>
          </a:p>
          <a:p>
            <a:pPr lvl="1"/>
            <a:r>
              <a:rPr lang="en-GB" dirty="0" smtClean="0"/>
              <a:t>Stable ions in horizontal line</a:t>
            </a:r>
          </a:p>
          <a:p>
            <a:r>
              <a:rPr lang="en-GB" dirty="0" smtClean="0"/>
              <a:t>NICOLE</a:t>
            </a:r>
          </a:p>
          <a:p>
            <a:pPr lvl="1"/>
            <a:r>
              <a:rPr lang="en-GB" dirty="0" smtClean="0"/>
              <a:t>June – fridge reinstalled; leak-tight at room temperature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85606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schedule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755576" y="980728"/>
            <a:ext cx="7992888" cy="4525963"/>
          </a:xfrm>
        </p:spPr>
        <p:txBody>
          <a:bodyPr/>
          <a:lstStyle/>
          <a:p>
            <a:r>
              <a:rPr lang="en-US" dirty="0" smtClean="0"/>
              <a:t>Protons to ISOLDE: 10 July; 1</a:t>
            </a:r>
            <a:r>
              <a:rPr lang="en-US" baseline="30000" dirty="0" smtClean="0"/>
              <a:t>st</a:t>
            </a:r>
            <a:r>
              <a:rPr lang="en-US" dirty="0" smtClean="0"/>
              <a:t> beam – </a:t>
            </a:r>
            <a:r>
              <a:rPr lang="en-US" dirty="0" err="1" smtClean="0"/>
              <a:t>wk</a:t>
            </a:r>
            <a:r>
              <a:rPr lang="en-US" dirty="0" smtClean="0"/>
              <a:t> 29; physics from around July 28 (planned for 21 July before) </a:t>
            </a:r>
          </a:p>
          <a:p>
            <a:r>
              <a:rPr lang="en-US" dirty="0" smtClean="0"/>
              <a:t>Stop: 15 December </a:t>
            </a:r>
          </a:p>
          <a:p>
            <a:r>
              <a:rPr lang="en-US" dirty="0" smtClean="0"/>
              <a:t>20 weeks of physics (21 </a:t>
            </a:r>
            <a:r>
              <a:rPr lang="en-US" dirty="0" err="1" smtClean="0"/>
              <a:t>wks</a:t>
            </a:r>
            <a:r>
              <a:rPr lang="en-US" dirty="0" smtClean="0"/>
              <a:t> available in principle)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271080"/>
            <a:ext cx="7704856" cy="46143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262720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37536" y="908720"/>
            <a:ext cx="8298959" cy="4525963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156680" y="1052736"/>
            <a:ext cx="2819728" cy="5590872"/>
            <a:chOff x="873319" y="1038225"/>
            <a:chExt cx="3097771" cy="5821407"/>
          </a:xfrm>
        </p:grpSpPr>
        <p:pic>
          <p:nvPicPr>
            <p:cNvPr id="4098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5975"/>
            <a:stretch/>
          </p:blipFill>
          <p:spPr bwMode="auto">
            <a:xfrm>
              <a:off x="1403648" y="1038225"/>
              <a:ext cx="2567442" cy="5819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6133"/>
            <a:stretch/>
          </p:blipFill>
          <p:spPr bwMode="auto">
            <a:xfrm>
              <a:off x="873319" y="1039857"/>
              <a:ext cx="556087" cy="5819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3082634" y="968635"/>
            <a:ext cx="2976931" cy="5760640"/>
            <a:chOff x="3398002" y="1196752"/>
            <a:chExt cx="2976931" cy="5760640"/>
          </a:xfrm>
        </p:grpSpPr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98002" y="1196752"/>
              <a:ext cx="547763" cy="5760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22574" y="1196752"/>
              <a:ext cx="2452359" cy="57606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5" name="Content Placeholder 2"/>
          <p:cNvSpPr txBox="1">
            <a:spLocks/>
          </p:cNvSpPr>
          <p:nvPr/>
        </p:nvSpPr>
        <p:spPr>
          <a:xfrm>
            <a:off x="6031856" y="972604"/>
            <a:ext cx="3084434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5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V1.0-1.1, Apr 25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</a:p>
          <a:p>
            <a:r>
              <a:rPr lang="en-US" dirty="0" smtClean="0"/>
              <a:t>HRS delayed by 1-2 </a:t>
            </a:r>
            <a:r>
              <a:rPr lang="en-US" dirty="0" err="1" smtClean="0"/>
              <a:t>wks</a:t>
            </a:r>
            <a:r>
              <a:rPr lang="en-US" dirty="0" smtClean="0"/>
              <a:t> -&gt; v1.2 in preparation</a:t>
            </a:r>
          </a:p>
          <a:p>
            <a:r>
              <a:rPr lang="en-US" dirty="0" smtClean="0"/>
              <a:t>Each </a:t>
            </a:r>
            <a:r>
              <a:rPr lang="en-US" dirty="0"/>
              <a:t>collaboration and setup get some </a:t>
            </a:r>
            <a:r>
              <a:rPr lang="en-US" dirty="0" smtClean="0"/>
              <a:t>beam</a:t>
            </a:r>
          </a:p>
          <a:p>
            <a:pPr lvl="1"/>
            <a:r>
              <a:rPr lang="en-US" dirty="0" smtClean="0"/>
              <a:t>priority </a:t>
            </a:r>
            <a:r>
              <a:rPr lang="en-US" dirty="0"/>
              <a:t>for IS </a:t>
            </a:r>
            <a:r>
              <a:rPr lang="en-US" dirty="0" err="1"/>
              <a:t>exp</a:t>
            </a:r>
            <a:r>
              <a:rPr lang="en-US" dirty="0"/>
              <a:t> waiting long or failed before</a:t>
            </a:r>
          </a:p>
          <a:p>
            <a:r>
              <a:rPr lang="en-US" dirty="0"/>
              <a:t>530 shifts requested</a:t>
            </a:r>
          </a:p>
          <a:p>
            <a:r>
              <a:rPr lang="en-US" dirty="0"/>
              <a:t>260 scheduled so far:</a:t>
            </a:r>
          </a:p>
          <a:p>
            <a:pPr lvl="1"/>
            <a:r>
              <a:rPr lang="en-US" dirty="0" smtClean="0"/>
              <a:t>14 </a:t>
            </a:r>
            <a:r>
              <a:rPr lang="en-US" dirty="0" err="1" smtClean="0"/>
              <a:t>wks</a:t>
            </a:r>
            <a:endParaRPr lang="en-US" dirty="0" smtClean="0"/>
          </a:p>
          <a:p>
            <a:pPr lvl="1"/>
            <a:r>
              <a:rPr lang="en-US" dirty="0" smtClean="0"/>
              <a:t>29 </a:t>
            </a:r>
            <a:r>
              <a:rPr lang="en-US" dirty="0"/>
              <a:t>IS exp. 5 LOIs</a:t>
            </a:r>
          </a:p>
        </p:txBody>
      </p:sp>
      <p:sp>
        <p:nvSpPr>
          <p:cNvPr id="9" name="Oval 8"/>
          <p:cNvSpPr/>
          <p:nvPr/>
        </p:nvSpPr>
        <p:spPr>
          <a:xfrm>
            <a:off x="1807908" y="2420888"/>
            <a:ext cx="1168500" cy="288032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1" name="Straight Arrow Connector 10"/>
          <p:cNvCxnSpPr>
            <a:endCxn id="9" idx="5"/>
          </p:cNvCxnSpPr>
          <p:nvPr/>
        </p:nvCxnSpPr>
        <p:spPr>
          <a:xfrm flipH="1" flipV="1">
            <a:off x="2805285" y="4879395"/>
            <a:ext cx="3566915" cy="619172"/>
          </a:xfrm>
          <a:prstGeom prst="straightConnector1">
            <a:avLst/>
          </a:prstGeom>
          <a:ln w="28575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6372200" y="5085184"/>
            <a:ext cx="280831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Buffer time on HRS:</a:t>
            </a:r>
          </a:p>
          <a:p>
            <a:r>
              <a:rPr lang="en-GB" dirty="0" smtClean="0"/>
              <a:t>Physics not delayed in spite on HRS problems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6138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ISOLDE schedule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grpSp>
        <p:nvGrpSpPr>
          <p:cNvPr id="6" name="Group 5"/>
          <p:cNvGrpSpPr/>
          <p:nvPr/>
        </p:nvGrpSpPr>
        <p:grpSpPr>
          <a:xfrm>
            <a:off x="3039261" y="1098376"/>
            <a:ext cx="2972899" cy="5715000"/>
            <a:chOff x="1229189" y="980728"/>
            <a:chExt cx="2972899" cy="5715000"/>
          </a:xfrm>
        </p:grpSpPr>
        <p:pic>
          <p:nvPicPr>
            <p:cNvPr id="5123" name="Picture 3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 bwMode="auto">
            <a:xfrm>
              <a:off x="1763688" y="980728"/>
              <a:ext cx="2438400" cy="5715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29189" y="980728"/>
              <a:ext cx="552450" cy="5705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" name="Group 6"/>
          <p:cNvGrpSpPr/>
          <p:nvPr/>
        </p:nvGrpSpPr>
        <p:grpSpPr>
          <a:xfrm>
            <a:off x="6140169" y="1124744"/>
            <a:ext cx="2968335" cy="5632308"/>
            <a:chOff x="5933323" y="1023590"/>
            <a:chExt cx="2968335" cy="5632308"/>
          </a:xfrm>
        </p:grpSpPr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33323" y="1036148"/>
              <a:ext cx="552450" cy="56197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125" name="Picture 5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44208" y="1023590"/>
              <a:ext cx="2457450" cy="562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3" name="Group 12"/>
          <p:cNvGrpSpPr/>
          <p:nvPr/>
        </p:nvGrpSpPr>
        <p:grpSpPr>
          <a:xfrm>
            <a:off x="107504" y="1108382"/>
            <a:ext cx="2945054" cy="5704994"/>
            <a:chOff x="6374933" y="1185863"/>
            <a:chExt cx="2945054" cy="5704994"/>
          </a:xfrm>
        </p:grpSpPr>
        <p:pic>
          <p:nvPicPr>
            <p:cNvPr id="14" name="Picture 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74933" y="1213957"/>
              <a:ext cx="514350" cy="56769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6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891112" y="1185863"/>
              <a:ext cx="2428875" cy="5686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801007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to ISOLDE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980728"/>
            <a:ext cx="8460432" cy="554461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 smtClean="0"/>
              <a:t>Users requesting dosimeter after Jul 1</a:t>
            </a:r>
            <a:r>
              <a:rPr lang="en-GB" b="1" baseline="30000" dirty="0" smtClean="0"/>
              <a:t>st</a:t>
            </a:r>
            <a:r>
              <a:rPr lang="en-GB" dirty="0" smtClean="0"/>
              <a:t>: (</a:t>
            </a:r>
            <a:r>
              <a:rPr lang="en-GB" sz="1600" dirty="0" smtClean="0"/>
              <a:t>www.cern.ch/isolde/get-access-isolde-facility</a:t>
            </a:r>
            <a:r>
              <a:rPr lang="en-GB" dirty="0" smtClean="0"/>
              <a:t>)</a:t>
            </a:r>
          </a:p>
          <a:p>
            <a:r>
              <a:rPr lang="en-GB" dirty="0" smtClean="0"/>
              <a:t>No temporary dosimeters possible</a:t>
            </a:r>
          </a:p>
          <a:p>
            <a:r>
              <a:rPr lang="en-GB" dirty="0" smtClean="0"/>
              <a:t>To obtain dosimeter:</a:t>
            </a:r>
          </a:p>
          <a:p>
            <a:pPr lvl="1"/>
            <a:r>
              <a:rPr lang="en-GB" dirty="0" smtClean="0"/>
              <a:t>Follow online courses on general safety (as before)</a:t>
            </a:r>
          </a:p>
          <a:p>
            <a:pPr lvl="1"/>
            <a:r>
              <a:rPr lang="en-GB" dirty="0" smtClean="0"/>
              <a:t>Follow online RP course on Supervised Areas (as before)</a:t>
            </a:r>
          </a:p>
          <a:p>
            <a:pPr lvl="1"/>
            <a:r>
              <a:rPr lang="en-GB" dirty="0" smtClean="0"/>
              <a:t>Follow ISOLDE online RP course  </a:t>
            </a:r>
            <a:r>
              <a:rPr lang="en-GB" dirty="0" smtClean="0">
                <a:solidFill>
                  <a:srgbClr val="FF0000"/>
                </a:solidFill>
              </a:rPr>
              <a:t>– NEW, being finalised</a:t>
            </a:r>
          </a:p>
          <a:p>
            <a:pPr lvl="1"/>
            <a:r>
              <a:rPr lang="en-GB" dirty="0" smtClean="0"/>
              <a:t>Present RP form signed by home institute </a:t>
            </a:r>
            <a:r>
              <a:rPr lang="en-GB" dirty="0" smtClean="0">
                <a:solidFill>
                  <a:srgbClr val="FF0000"/>
                </a:solidFill>
              </a:rPr>
              <a:t>– NEW, available since last week</a:t>
            </a:r>
          </a:p>
          <a:p>
            <a:r>
              <a:rPr lang="en-GB" dirty="0" smtClean="0"/>
              <a:t>To access ISOLDE (after July 22</a:t>
            </a:r>
            <a:r>
              <a:rPr lang="en-GB" baseline="30000" dirty="0" smtClean="0"/>
              <a:t>nd</a:t>
            </a:r>
            <a:r>
              <a:rPr lang="en-GB" dirty="0" smtClean="0"/>
              <a:t>):</a:t>
            </a:r>
          </a:p>
          <a:p>
            <a:pPr lvl="1"/>
            <a:r>
              <a:rPr lang="en-GB" dirty="0" smtClean="0"/>
              <a:t>Follow 2-h RP ISOLDE practical course – </a:t>
            </a:r>
            <a:r>
              <a:rPr lang="en-GB" dirty="0" smtClean="0">
                <a:solidFill>
                  <a:srgbClr val="FF0000"/>
                </a:solidFill>
              </a:rPr>
              <a:t>NEW</a:t>
            </a:r>
            <a:r>
              <a:rPr lang="en-GB" dirty="0" smtClean="0"/>
              <a:t> (2pm Tue, Fri, 1</a:t>
            </a:r>
            <a:r>
              <a:rPr lang="en-GB" baseline="30000" dirty="0" smtClean="0"/>
              <a:t>st</a:t>
            </a:r>
            <a:r>
              <a:rPr lang="en-GB" dirty="0" smtClean="0"/>
              <a:t> course planned for Jul 22</a:t>
            </a:r>
            <a:r>
              <a:rPr lang="en-GB" baseline="30000" dirty="0" smtClean="0"/>
              <a:t>nd</a:t>
            </a:r>
            <a:r>
              <a:rPr lang="en-GB" dirty="0" smtClean="0"/>
              <a:t>)</a:t>
            </a:r>
          </a:p>
          <a:p>
            <a:endParaRPr lang="en-GB" dirty="0"/>
          </a:p>
          <a:p>
            <a:pPr marL="0" indent="0">
              <a:buNone/>
            </a:pPr>
            <a:r>
              <a:rPr lang="en-GB" b="1" dirty="0" smtClean="0"/>
              <a:t>CERN staff requesting dosimeters:</a:t>
            </a:r>
            <a:r>
              <a:rPr lang="en-GB" dirty="0" smtClean="0"/>
              <a:t> as before (online courses + 1-day course)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b="1" dirty="0" smtClean="0"/>
              <a:t>Users and staff with valid dosimeters</a:t>
            </a:r>
            <a:r>
              <a:rPr lang="en-GB" dirty="0" smtClean="0"/>
              <a:t>:</a:t>
            </a:r>
          </a:p>
          <a:p>
            <a:pPr marL="742950" lvl="2" indent="-342900">
              <a:buBlip>
                <a:blip r:embed="rId2"/>
              </a:buBlip>
            </a:pPr>
            <a:r>
              <a:rPr lang="en-GB" dirty="0" smtClean="0"/>
              <a:t>After July 1</a:t>
            </a:r>
            <a:r>
              <a:rPr lang="en-GB" baseline="30000" dirty="0" smtClean="0"/>
              <a:t>st</a:t>
            </a:r>
            <a:r>
              <a:rPr lang="en-GB" dirty="0" smtClean="0"/>
              <a:t>: Follow </a:t>
            </a:r>
            <a:r>
              <a:rPr lang="en-GB" dirty="0"/>
              <a:t>ISOLDE online RP </a:t>
            </a:r>
            <a:r>
              <a:rPr lang="en-GB" dirty="0" smtClean="0"/>
              <a:t>course</a:t>
            </a:r>
          </a:p>
          <a:p>
            <a:pPr marL="742950" lvl="2" indent="-342900">
              <a:buBlip>
                <a:blip r:embed="rId2"/>
              </a:buBlip>
            </a:pPr>
            <a:r>
              <a:rPr lang="en-GB" dirty="0" smtClean="0"/>
              <a:t>Follow new procedure when present medical certificate expires</a:t>
            </a:r>
          </a:p>
          <a:p>
            <a:endParaRPr lang="en-GB" dirty="0" smtClean="0"/>
          </a:p>
          <a:p>
            <a:pPr marL="0" indent="0">
              <a:buNone/>
            </a:pPr>
            <a:r>
              <a:rPr lang="en-GB" b="1" dirty="0" smtClean="0"/>
              <a:t>Access to ISOLDE via dosimeter, not  CERN card</a:t>
            </a:r>
            <a:endParaRPr lang="en-GB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71504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to ISOLDE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568" y="1124745"/>
            <a:ext cx="7653536" cy="1584176"/>
          </a:xfrm>
        </p:spPr>
        <p:txBody>
          <a:bodyPr/>
          <a:lstStyle/>
          <a:p>
            <a:r>
              <a:rPr lang="en-GB" dirty="0" smtClean="0"/>
              <a:t>RP form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907" t="14907" r="23102" b="7119"/>
          <a:stretch/>
        </p:blipFill>
        <p:spPr bwMode="auto">
          <a:xfrm>
            <a:off x="2252113" y="974441"/>
            <a:ext cx="5272215" cy="5766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57837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Access to ISOLDE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E4B40A-67BA-4787-801A-16EE65008C21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1115616" y="1268760"/>
            <a:ext cx="7653536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E-course</a:t>
            </a: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899592" y="3501008"/>
            <a:ext cx="7653536" cy="324036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Tx/>
              <a:buBlip>
                <a:blip r:embed="rId2"/>
              </a:buBlip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Ø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Wingdings" pitchFamily="2" charset="2"/>
              <a:buChar char="ü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Practical course</a:t>
            </a:r>
          </a:p>
          <a:p>
            <a:endParaRPr lang="en-GB" dirty="0"/>
          </a:p>
          <a:p>
            <a:endParaRPr lang="en-GB" dirty="0" smtClean="0"/>
          </a:p>
          <a:p>
            <a:pPr lvl="1"/>
            <a:r>
              <a:rPr lang="fr-FR" dirty="0"/>
              <a:t>S’habiller / se déshabiller (blouse) et/ou gants à définir avec les experts RP</a:t>
            </a:r>
            <a:endParaRPr lang="en-GB" dirty="0"/>
          </a:p>
          <a:p>
            <a:pPr lvl="1"/>
            <a:r>
              <a:rPr lang="fr-FR" dirty="0"/>
              <a:t>Utiliser des appareils de détection de contamination / débit de dose</a:t>
            </a:r>
            <a:endParaRPr lang="en-GB" dirty="0"/>
          </a:p>
          <a:p>
            <a:pPr lvl="1"/>
            <a:r>
              <a:rPr lang="fr-FR" dirty="0"/>
              <a:t>Lire un système informatique permettant d’obtenir le débit de dose de moniteurs fixes (système nommé GRAMS)</a:t>
            </a:r>
            <a:endParaRPr lang="en-GB" dirty="0"/>
          </a:p>
          <a:p>
            <a:pPr lvl="1"/>
            <a:r>
              <a:rPr lang="fr-FR" dirty="0"/>
              <a:t>Savoir se prémunir contre les risques de contamination</a:t>
            </a:r>
            <a:endParaRPr lang="en-GB" dirty="0"/>
          </a:p>
          <a:p>
            <a:pPr lvl="1"/>
            <a:r>
              <a:rPr lang="fr-FR" dirty="0"/>
              <a:t>Utiliser un détecteur mains/pieds</a:t>
            </a:r>
            <a:endParaRPr lang="en-GB" dirty="0"/>
          </a:p>
          <a:p>
            <a:pPr lvl="1"/>
            <a:r>
              <a:rPr lang="fr-FR" dirty="0"/>
              <a:t>Mieux appréhender les risques d’un mauvais réglage machine (impliquant la collection d’un faisceau hautement radiotoxique par exemple)</a:t>
            </a:r>
            <a:endParaRPr lang="en-GB" dirty="0"/>
          </a:p>
          <a:p>
            <a:pPr lvl="1"/>
            <a:r>
              <a:rPr lang="fr-FR" dirty="0"/>
              <a:t>Que faire en cas de contamination suspectée ou avérée (et comment faire la différence) ?</a:t>
            </a:r>
            <a:endParaRPr lang="en-GB" dirty="0"/>
          </a:p>
          <a:p>
            <a:pPr lvl="1"/>
            <a:r>
              <a:rPr lang="fr-FR" dirty="0"/>
              <a:t>+ autres sujets vus avec nos experts et coordinateurs</a:t>
            </a:r>
            <a:r>
              <a:rPr lang="fr-FR" dirty="0" smtClean="0"/>
              <a:t>.</a:t>
            </a:r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6" t="21928" r="30333" b="14745"/>
          <a:stretch/>
        </p:blipFill>
        <p:spPr bwMode="auto">
          <a:xfrm>
            <a:off x="4139952" y="908720"/>
            <a:ext cx="4906347" cy="3198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42494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1036</TotalTime>
  <Words>463</Words>
  <Application>Microsoft Office PowerPoint</Application>
  <PresentationFormat>On-screen Show (4:3)</PresentationFormat>
  <Paragraphs>77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Experiments, Schedule &amp; Access to the hall</vt:lpstr>
      <vt:lpstr>Experiments</vt:lpstr>
      <vt:lpstr>ISOLDE schedule</vt:lpstr>
      <vt:lpstr>ISOLDE schedule</vt:lpstr>
      <vt:lpstr>ISOLDE schedule</vt:lpstr>
      <vt:lpstr>Access to ISOLDE</vt:lpstr>
      <vt:lpstr>Access to ISOLDE</vt:lpstr>
      <vt:lpstr>Access to ISOLDE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skreim</dc:creator>
  <cp:lastModifiedBy>Magdalena Kowalska</cp:lastModifiedBy>
  <cp:revision>571</cp:revision>
  <dcterms:created xsi:type="dcterms:W3CDTF">2012-03-08T16:06:15Z</dcterms:created>
  <dcterms:modified xsi:type="dcterms:W3CDTF">2014-06-24T12:34:56Z</dcterms:modified>
</cp:coreProperties>
</file>