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2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  <p:sldMasterId id="2147483733" r:id="rId2"/>
  </p:sldMasterIdLst>
  <p:notesMasterIdLst>
    <p:notesMasterId r:id="rId28"/>
  </p:notesMasterIdLst>
  <p:handoutMasterIdLst>
    <p:handoutMasterId r:id="rId29"/>
  </p:handoutMasterIdLst>
  <p:sldIdLst>
    <p:sldId id="315" r:id="rId3"/>
    <p:sldId id="510" r:id="rId4"/>
    <p:sldId id="552" r:id="rId5"/>
    <p:sldId id="512" r:id="rId6"/>
    <p:sldId id="563" r:id="rId7"/>
    <p:sldId id="538" r:id="rId8"/>
    <p:sldId id="557" r:id="rId9"/>
    <p:sldId id="446" r:id="rId10"/>
    <p:sldId id="528" r:id="rId11"/>
    <p:sldId id="558" r:id="rId12"/>
    <p:sldId id="554" r:id="rId13"/>
    <p:sldId id="439" r:id="rId14"/>
    <p:sldId id="564" r:id="rId15"/>
    <p:sldId id="547" r:id="rId16"/>
    <p:sldId id="548" r:id="rId17"/>
    <p:sldId id="549" r:id="rId18"/>
    <p:sldId id="561" r:id="rId19"/>
    <p:sldId id="562" r:id="rId20"/>
    <p:sldId id="565" r:id="rId21"/>
    <p:sldId id="556" r:id="rId22"/>
    <p:sldId id="553" r:id="rId23"/>
    <p:sldId id="559" r:id="rId24"/>
    <p:sldId id="560" r:id="rId25"/>
    <p:sldId id="566" r:id="rId26"/>
    <p:sldId id="567" r:id="rId27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0">
          <p15:clr>
            <a:srgbClr val="A4A3A4"/>
          </p15:clr>
        </p15:guide>
        <p15:guide id="2" pos="29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00"/>
    <a:srgbClr val="FF3300"/>
    <a:srgbClr val="638CAE"/>
    <a:srgbClr val="464653"/>
    <a:srgbClr val="015F9B"/>
    <a:srgbClr val="619BC1"/>
    <a:srgbClr val="737184"/>
    <a:srgbClr val="33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 autoAdjust="0"/>
    <p:restoredTop sz="99609" autoAdjust="0"/>
  </p:normalViewPr>
  <p:slideViewPr>
    <p:cSldViewPr snapToGrid="0" snapToObjects="1" showGuides="1">
      <p:cViewPr varScale="1">
        <p:scale>
          <a:sx n="92" d="100"/>
          <a:sy n="92" d="100"/>
        </p:scale>
        <p:origin x="-1494" y="-102"/>
      </p:cViewPr>
      <p:guideLst>
        <p:guide orient="horz" pos="2200"/>
        <p:guide pos="29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0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80FB-EA9A-46E7-BF03-228BC9C4786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566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6.emf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6.emf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6.emf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6.emf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6.emf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6.emf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6.emf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6.emf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6.emf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6.emf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8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6.emf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6.emf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6.emf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9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13.xml"/><Relationship Id="rId4" Type="http://schemas.openxmlformats.org/officeDocument/2006/relationships/tags" Target="../tags/tag11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gi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163342"/>
            <a:ext cx="7305675" cy="880241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504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205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639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720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55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728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558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322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249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83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173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125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44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726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1769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282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802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05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7560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667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9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70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963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76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01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630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638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32339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705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C5CB29-6E41-49B1-BE06-BD720900AB4F}" type="datetimeFigureOut">
              <a:rPr lang="en-GB">
                <a:solidFill>
                  <a:prstClr val="black"/>
                </a:solidFill>
              </a:rPr>
              <a:pPr/>
              <a:t>24/06/2014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7EA8DB-9E7A-4387-9322-F5E6DCB9EA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354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63242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045200"/>
            <a:ext cx="9144000" cy="78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93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06632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84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119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03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555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24/06/2014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6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tags" Target="../tags/tag57.xml"/><Relationship Id="rId3" Type="http://schemas.openxmlformats.org/officeDocument/2006/relationships/slideLayout" Target="../slideLayouts/slideLayout27.xml"/><Relationship Id="rId21" Type="http://schemas.openxmlformats.org/officeDocument/2006/relationships/tags" Target="../tags/tag60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tags" Target="../tags/tag59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tags" Target="../tags/tag58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ags" Target="../tags/tag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text </a:t>
            </a:r>
            <a:r>
              <a:rPr kumimoji="0" lang="it-IT" noProof="0" dirty="0" err="1" smtClean="0"/>
              <a:t>styles</a:t>
            </a:r>
            <a:endParaRPr kumimoji="0" lang="it-IT" noProof="0" dirty="0" smtClean="0"/>
          </a:p>
          <a:p>
            <a:pPr lvl="1" eaLnBrk="1" latinLnBrk="0" hangingPunct="1"/>
            <a:r>
              <a:rPr kumimoji="0" lang="it-IT" noProof="0" dirty="0" err="1" smtClean="0"/>
              <a:t>Second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2" eaLnBrk="1" latinLnBrk="0" hangingPunct="1"/>
            <a:r>
              <a:rPr kumimoji="0" lang="it-IT" noProof="0" dirty="0" err="1" smtClean="0"/>
              <a:t>Third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3" eaLnBrk="1" latinLnBrk="0" hangingPunct="1"/>
            <a:r>
              <a:rPr kumimoji="0" lang="it-IT" noProof="0" dirty="0" err="1" smtClean="0"/>
              <a:t>Fourth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4" eaLnBrk="1" latinLnBrk="0" hangingPunct="1"/>
            <a:r>
              <a:rPr kumimoji="0" lang="it-IT" noProof="0" dirty="0" err="1" smtClean="0"/>
              <a:t>Fifth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 flipV="1">
            <a:off x="612648" y="585403"/>
            <a:ext cx="7481486" cy="25401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93" y="164100"/>
            <a:ext cx="2878908" cy="421304"/>
          </a:xfrm>
          <a:prstGeom prst="rect">
            <a:avLst/>
          </a:prstGeom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276599" y="180644"/>
            <a:ext cx="4902203" cy="74804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/>
          <a:p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</a:t>
            </a:r>
            <a:r>
              <a:rPr kumimoji="0" lang="it-IT" noProof="0" dirty="0" err="1" smtClean="0"/>
              <a:t>title</a:t>
            </a:r>
            <a:r>
              <a:rPr kumimoji="0" lang="it-IT" noProof="0" dirty="0" smtClean="0"/>
              <a:t> style</a:t>
            </a:r>
            <a:endParaRPr kumimoji="0" lang="it-IT" noProof="0" dirty="0"/>
          </a:p>
        </p:txBody>
      </p:sp>
      <p:pic>
        <p:nvPicPr>
          <p:cNvPr id="12" name="Picture 11" descr="rilis_logo_noframe.pdf"/>
          <p:cNvPicPr>
            <a:picLocks noChangeAspect="1"/>
          </p:cNvPicPr>
          <p:nvPr userDrawn="1"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24" t="9091" r="18182" b="4714"/>
          <a:stretch/>
        </p:blipFill>
        <p:spPr>
          <a:xfrm>
            <a:off x="8324398" y="197577"/>
            <a:ext cx="745122" cy="748044"/>
          </a:xfrm>
          <a:prstGeom prst="rect">
            <a:avLst/>
          </a:prstGeom>
          <a:ln>
            <a:noFill/>
            <a:prstDash val="dash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90" r:id="rId4"/>
    <p:sldLayoutId id="2147483666" r:id="rId5"/>
    <p:sldLayoutId id="2147483667" r:id="rId6"/>
    <p:sldLayoutId id="2147483669" r:id="rId7"/>
    <p:sldLayoutId id="2147483670" r:id="rId8"/>
    <p:sldLayoutId id="2147483698" r:id="rId9"/>
    <p:sldLayoutId id="2147483699" r:id="rId10"/>
    <p:sldLayoutId id="2147483700" r:id="rId11"/>
    <p:sldLayoutId id="2147483701" r:id="rId12"/>
    <p:sldLayoutId id="2147483704" r:id="rId13"/>
    <p:sldLayoutId id="2147483706" r:id="rId14"/>
    <p:sldLayoutId id="2147483707" r:id="rId15"/>
    <p:sldLayoutId id="2147483709" r:id="rId16"/>
    <p:sldLayoutId id="2147483710" r:id="rId17"/>
    <p:sldLayoutId id="2147483712" r:id="rId18"/>
    <p:sldLayoutId id="2147483713" r:id="rId19"/>
    <p:sldLayoutId id="2147483714" r:id="rId20"/>
    <p:sldLayoutId id="2147483732" r:id="rId21"/>
    <p:sldLayoutId id="2147483750" r:id="rId22"/>
    <p:sldLayoutId id="2147483763" r:id="rId23"/>
    <p:sldLayoutId id="2147483764" r:id="rId24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9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DAE8CE1-4287-4721-9DF7-127086909E0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24/06/2014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69DEEA9-4B6E-4DAE-B15E-9D404F0E65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04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v.ac.uk/la3net/" TargetMode="External"/><Relationship Id="rId5" Type="http://schemas.openxmlformats.org/officeDocument/2006/relationships/image" Target="../media/image3.emf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13" Type="http://schemas.openxmlformats.org/officeDocument/2006/relationships/tags" Target="../tags/tag135.xml"/><Relationship Id="rId18" Type="http://schemas.openxmlformats.org/officeDocument/2006/relationships/tags" Target="../tags/tag140.xml"/><Relationship Id="rId26" Type="http://schemas.openxmlformats.org/officeDocument/2006/relationships/tags" Target="../tags/tag148.xml"/><Relationship Id="rId39" Type="http://schemas.openxmlformats.org/officeDocument/2006/relationships/tags" Target="../tags/tag161.xml"/><Relationship Id="rId3" Type="http://schemas.openxmlformats.org/officeDocument/2006/relationships/tags" Target="../tags/tag125.xml"/><Relationship Id="rId21" Type="http://schemas.openxmlformats.org/officeDocument/2006/relationships/tags" Target="../tags/tag143.xml"/><Relationship Id="rId34" Type="http://schemas.openxmlformats.org/officeDocument/2006/relationships/tags" Target="../tags/tag156.xml"/><Relationship Id="rId42" Type="http://schemas.openxmlformats.org/officeDocument/2006/relationships/image" Target="../media/image40.png"/><Relationship Id="rId7" Type="http://schemas.openxmlformats.org/officeDocument/2006/relationships/tags" Target="../tags/tag129.xml"/><Relationship Id="rId12" Type="http://schemas.openxmlformats.org/officeDocument/2006/relationships/tags" Target="../tags/tag134.xml"/><Relationship Id="rId17" Type="http://schemas.openxmlformats.org/officeDocument/2006/relationships/tags" Target="../tags/tag139.xml"/><Relationship Id="rId25" Type="http://schemas.openxmlformats.org/officeDocument/2006/relationships/tags" Target="../tags/tag147.xml"/><Relationship Id="rId33" Type="http://schemas.openxmlformats.org/officeDocument/2006/relationships/tags" Target="../tags/tag155.xml"/><Relationship Id="rId38" Type="http://schemas.openxmlformats.org/officeDocument/2006/relationships/tags" Target="../tags/tag160.xml"/><Relationship Id="rId2" Type="http://schemas.openxmlformats.org/officeDocument/2006/relationships/tags" Target="../tags/tag124.xml"/><Relationship Id="rId16" Type="http://schemas.openxmlformats.org/officeDocument/2006/relationships/tags" Target="../tags/tag138.xml"/><Relationship Id="rId20" Type="http://schemas.openxmlformats.org/officeDocument/2006/relationships/tags" Target="../tags/tag142.xml"/><Relationship Id="rId29" Type="http://schemas.openxmlformats.org/officeDocument/2006/relationships/tags" Target="../tags/tag151.xml"/><Relationship Id="rId41" Type="http://schemas.openxmlformats.org/officeDocument/2006/relationships/image" Target="../media/image39.png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tags" Target="../tags/tag133.xml"/><Relationship Id="rId24" Type="http://schemas.openxmlformats.org/officeDocument/2006/relationships/tags" Target="../tags/tag146.xml"/><Relationship Id="rId32" Type="http://schemas.openxmlformats.org/officeDocument/2006/relationships/tags" Target="../tags/tag154.xml"/><Relationship Id="rId37" Type="http://schemas.openxmlformats.org/officeDocument/2006/relationships/tags" Target="../tags/tag159.xml"/><Relationship Id="rId40" Type="http://schemas.openxmlformats.org/officeDocument/2006/relationships/slideLayout" Target="../slideLayouts/slideLayout2.xml"/><Relationship Id="rId5" Type="http://schemas.openxmlformats.org/officeDocument/2006/relationships/tags" Target="../tags/tag127.xml"/><Relationship Id="rId15" Type="http://schemas.openxmlformats.org/officeDocument/2006/relationships/tags" Target="../tags/tag137.xml"/><Relationship Id="rId23" Type="http://schemas.openxmlformats.org/officeDocument/2006/relationships/tags" Target="../tags/tag145.xml"/><Relationship Id="rId28" Type="http://schemas.openxmlformats.org/officeDocument/2006/relationships/tags" Target="../tags/tag150.xml"/><Relationship Id="rId36" Type="http://schemas.openxmlformats.org/officeDocument/2006/relationships/tags" Target="../tags/tag158.xml"/><Relationship Id="rId10" Type="http://schemas.openxmlformats.org/officeDocument/2006/relationships/tags" Target="../tags/tag132.xml"/><Relationship Id="rId19" Type="http://schemas.openxmlformats.org/officeDocument/2006/relationships/tags" Target="../tags/tag141.xml"/><Relationship Id="rId31" Type="http://schemas.openxmlformats.org/officeDocument/2006/relationships/tags" Target="../tags/tag153.xml"/><Relationship Id="rId4" Type="http://schemas.openxmlformats.org/officeDocument/2006/relationships/tags" Target="../tags/tag126.xml"/><Relationship Id="rId9" Type="http://schemas.openxmlformats.org/officeDocument/2006/relationships/tags" Target="../tags/tag131.xml"/><Relationship Id="rId14" Type="http://schemas.openxmlformats.org/officeDocument/2006/relationships/tags" Target="../tags/tag136.xml"/><Relationship Id="rId22" Type="http://schemas.openxmlformats.org/officeDocument/2006/relationships/tags" Target="../tags/tag144.xml"/><Relationship Id="rId27" Type="http://schemas.openxmlformats.org/officeDocument/2006/relationships/tags" Target="../tags/tag149.xml"/><Relationship Id="rId30" Type="http://schemas.openxmlformats.org/officeDocument/2006/relationships/tags" Target="../tags/tag152.xml"/><Relationship Id="rId35" Type="http://schemas.openxmlformats.org/officeDocument/2006/relationships/tags" Target="../tags/tag15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4.wmf"/><Relationship Id="rId5" Type="http://schemas.openxmlformats.org/officeDocument/2006/relationships/image" Target="../media/image45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1.wmf"/><Relationship Id="rId9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7.png"/><Relationship Id="rId4" Type="http://schemas.openxmlformats.org/officeDocument/2006/relationships/image" Target="../media/image4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1.png"/><Relationship Id="rId4" Type="http://schemas.openxmlformats.org/officeDocument/2006/relationships/image" Target="../media/image5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tags" Target="../tags/tag121.xml"/><Relationship Id="rId7" Type="http://schemas.openxmlformats.org/officeDocument/2006/relationships/image" Target="../media/image22.jpeg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25.jpeg"/><Relationship Id="rId4" Type="http://schemas.openxmlformats.org/officeDocument/2006/relationships/tags" Target="../tags/tag122.xml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.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198" y="5117748"/>
            <a:ext cx="2453252" cy="5331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35024" y="2400300"/>
            <a:ext cx="6742176" cy="23689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100" y="2869699"/>
            <a:ext cx="7086600" cy="565714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News from RILIS group and new developments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6100" y="3492874"/>
            <a:ext cx="6235700" cy="5334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Valentin Fedosseev - EN-STI-LP</a:t>
            </a: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702" y="5071975"/>
            <a:ext cx="703435" cy="624740"/>
          </a:xfrm>
          <a:prstGeom prst="rect">
            <a:avLst/>
          </a:prstGeom>
          <a:noFill/>
        </p:spPr>
      </p:pic>
      <p:pic>
        <p:nvPicPr>
          <p:cNvPr id="4" name="Picture 3" descr="rilis_logo_noframe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24" t="9091" r="18182" b="4714"/>
          <a:stretch/>
        </p:blipFill>
        <p:spPr>
          <a:xfrm>
            <a:off x="4842562" y="5071975"/>
            <a:ext cx="622300" cy="624740"/>
          </a:xfrm>
          <a:prstGeom prst="rect">
            <a:avLst/>
          </a:prstGeom>
        </p:spPr>
      </p:pic>
      <p:pic>
        <p:nvPicPr>
          <p:cNvPr id="9" name="Picture 8" descr="LA3NET_indico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274" y="5140814"/>
            <a:ext cx="1368152" cy="487062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1915548" y="3962774"/>
            <a:ext cx="6235700" cy="533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ISOLDE Collaboration Committee meeting</a:t>
            </a:r>
            <a:endParaRPr lang="en-US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915548" y="4229474"/>
            <a:ext cx="6235700" cy="533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ru-RU" sz="1200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en-US" sz="1200" baseline="30000" dirty="0" err="1" smtClean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June 2014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Picture 2" descr="\\cern.ch\dfs\Workspaces\l\LARIS\Daniel\Presentations\DPG Dresden 2011\cern_logo_white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164" y="5071975"/>
            <a:ext cx="645401" cy="6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10271" y="365836"/>
            <a:ext cx="4575396" cy="374571"/>
          </a:xfr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Beam transport in separator area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0520" y="929928"/>
            <a:ext cx="8748674" cy="4525963"/>
          </a:xfrm>
        </p:spPr>
        <p:txBody>
          <a:bodyPr/>
          <a:lstStyle/>
          <a:p>
            <a:r>
              <a:rPr lang="en-GB" dirty="0" smtClean="0"/>
              <a:t>Dust protection of optics needs to be improved</a:t>
            </a:r>
          </a:p>
          <a:p>
            <a:r>
              <a:rPr lang="en-US" dirty="0" smtClean="0"/>
              <a:t>UV induced optics coating should be prevented </a:t>
            </a:r>
            <a:endParaRPr lang="en-GB" dirty="0" smtClean="0"/>
          </a:p>
          <a:p>
            <a:r>
              <a:rPr lang="en-US" dirty="0" smtClean="0"/>
              <a:t>Assessment of magnet wi</a:t>
            </a:r>
            <a:r>
              <a:rPr lang="en-US" dirty="0"/>
              <a:t>ndo</a:t>
            </a:r>
            <a:r>
              <a:rPr lang="en-US" dirty="0" smtClean="0"/>
              <a:t>w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faster replacement if necessary</a:t>
            </a:r>
          </a:p>
          <a:p>
            <a:pPr lvl="1"/>
            <a:r>
              <a:rPr lang="en-US" dirty="0" smtClean="0"/>
              <a:t>Power meter target</a:t>
            </a:r>
          </a:p>
          <a:p>
            <a:pPr lvl="1"/>
            <a:r>
              <a:rPr lang="en-US" dirty="0" smtClean="0"/>
              <a:t>Window extension with port aligner and CF viewport</a:t>
            </a:r>
            <a:endParaRPr lang="en-GB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Block Arc 8"/>
          <p:cNvSpPr/>
          <p:nvPr/>
        </p:nvSpPr>
        <p:spPr>
          <a:xfrm rot="9063648">
            <a:off x="658234" y="4618107"/>
            <a:ext cx="1227333" cy="1278848"/>
          </a:xfrm>
          <a:prstGeom prst="blockArc">
            <a:avLst>
              <a:gd name="adj1" fmla="val 13077671"/>
              <a:gd name="adj2" fmla="val 18048671"/>
              <a:gd name="adj3" fmla="val 22616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3923" y="5694937"/>
            <a:ext cx="438397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153924" y="5423969"/>
            <a:ext cx="152400" cy="5922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43772" y="4266651"/>
            <a:ext cx="307846" cy="2136064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42249" y="3070569"/>
            <a:ext cx="307846" cy="9684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18346" y="4578916"/>
            <a:ext cx="0" cy="11617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96474" y="5733536"/>
            <a:ext cx="1521872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120000" flipV="1">
            <a:off x="1983666" y="5228831"/>
            <a:ext cx="305944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116833" y="4578916"/>
            <a:ext cx="173482" cy="630672"/>
          </a:xfrm>
          <a:prstGeom prst="straightConnector1">
            <a:avLst/>
          </a:prstGeom>
          <a:ln w="3175" cmpd="sng">
            <a:solidFill>
              <a:srgbClr val="008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118346" y="3086991"/>
            <a:ext cx="3403633" cy="2704520"/>
            <a:chOff x="2118346" y="2909191"/>
            <a:chExt cx="4205639" cy="2704520"/>
          </a:xfrm>
        </p:grpSpPr>
        <p:sp>
          <p:nvSpPr>
            <p:cNvPr id="19" name="Rectangle 18"/>
            <p:cNvSpPr/>
            <p:nvPr/>
          </p:nvSpPr>
          <p:spPr>
            <a:xfrm>
              <a:off x="4598440" y="3051314"/>
              <a:ext cx="1038982" cy="256239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5521979" y="3192262"/>
              <a:ext cx="0" cy="1768705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5328059" y="3477647"/>
              <a:ext cx="0" cy="1654964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116419" y="3670087"/>
              <a:ext cx="0" cy="165496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4943259" y="3958747"/>
              <a:ext cx="0" cy="16549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4213648" y="3192262"/>
              <a:ext cx="1229834" cy="1752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4213650" y="3192263"/>
              <a:ext cx="153921" cy="381604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2118346" y="3615315"/>
              <a:ext cx="2247702" cy="785801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335852" y="3381428"/>
              <a:ext cx="2204869" cy="1019688"/>
            </a:xfrm>
            <a:prstGeom prst="straightConnector1">
              <a:avLst/>
            </a:prstGeom>
            <a:ln w="3175" cmpd="sng">
              <a:solidFill>
                <a:srgbClr val="008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568604" y="3385937"/>
              <a:ext cx="1530603" cy="14734"/>
            </a:xfrm>
            <a:prstGeom prst="straightConnector1">
              <a:avLst/>
            </a:prstGeom>
            <a:ln w="3175" cmpd="sng">
              <a:solidFill>
                <a:srgbClr val="008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6200000">
              <a:off x="5592140" y="3271704"/>
              <a:ext cx="10943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reference</a:t>
              </a:r>
              <a:endParaRPr lang="en-US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30885" y="4455395"/>
            <a:ext cx="1349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Quartz plate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30" idx="2"/>
          </p:cNvCxnSpPr>
          <p:nvPr/>
        </p:nvCxnSpPr>
        <p:spPr>
          <a:xfrm>
            <a:off x="905878" y="4824727"/>
            <a:ext cx="1077083" cy="38486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4643" y="3840329"/>
            <a:ext cx="1830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Broadband optics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331640" y="4266651"/>
            <a:ext cx="651321" cy="13435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331640" y="4266651"/>
            <a:ext cx="785193" cy="142828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160943" y="6193823"/>
            <a:ext cx="162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Quartz window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770116" y="5798388"/>
            <a:ext cx="403725" cy="37635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186576" y="5898926"/>
            <a:ext cx="2523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/>
              <a:t>RILIS TABLE</a:t>
            </a:r>
            <a:endParaRPr lang="en-US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17" y="3192262"/>
            <a:ext cx="691513" cy="610093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976193" y="2867097"/>
            <a:ext cx="15144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</a:rPr>
              <a:t>INACCESSIBLE</a:t>
            </a:r>
          </a:p>
          <a:p>
            <a:r>
              <a:rPr lang="en-GB" b="1" dirty="0" smtClean="0">
                <a:solidFill>
                  <a:srgbClr val="FF6600"/>
                </a:solidFill>
              </a:rPr>
              <a:t>ZONE</a:t>
            </a:r>
            <a:endParaRPr lang="en-US" b="1" dirty="0">
              <a:solidFill>
                <a:srgbClr val="FF660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892" y="1043406"/>
            <a:ext cx="3271651" cy="2184295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6018426" y="3512858"/>
            <a:ext cx="827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HRS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625704" y="4194145"/>
            <a:ext cx="798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GPS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7191" y="2911553"/>
            <a:ext cx="639919" cy="646331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66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&gt;2 </a:t>
            </a:r>
          </a:p>
          <a:p>
            <a:r>
              <a:rPr lang="en-US" dirty="0" err="1"/>
              <a:t>Sv</a:t>
            </a:r>
            <a:r>
              <a:rPr lang="en-US" dirty="0"/>
              <a:t>/h</a:t>
            </a:r>
          </a:p>
        </p:txBody>
      </p:sp>
      <p:pic>
        <p:nvPicPr>
          <p:cNvPr id="44" name="Picture 43" descr="SAM_038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553" y="2988048"/>
            <a:ext cx="2545384" cy="3393845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7586813" y="4840867"/>
            <a:ext cx="1390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New GPS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prism mount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777338" y="736348"/>
            <a:ext cx="2975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Old HRS window change tool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469702" y="1557562"/>
            <a:ext cx="6462296" cy="4313064"/>
            <a:chOff x="877110" y="1125619"/>
            <a:chExt cx="6462296" cy="4313064"/>
          </a:xfrm>
        </p:grpSpPr>
        <p:pic>
          <p:nvPicPr>
            <p:cNvPr id="48" name="Picture 47" descr="SAM_0389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110" y="1125619"/>
              <a:ext cx="5750752" cy="431306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1469702" y="4977257"/>
              <a:ext cx="58697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New HRS window tube, port aligner and prism mount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48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2321" y="10907"/>
            <a:ext cx="4890052" cy="72775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HRS window upgrade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3" y="3887753"/>
            <a:ext cx="39814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7505" y="3500997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Proposed and designed by Sebastian Rothe </a:t>
            </a:r>
            <a:endParaRPr lang="en-GB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96" y="1124707"/>
            <a:ext cx="2951921" cy="197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878" y="1149453"/>
            <a:ext cx="2914855" cy="1946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7505" y="755375"/>
            <a:ext cx="774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beam window was mounted inside the HRS magnet -&gt; exchange is </a:t>
            </a:r>
            <a:r>
              <a:rPr lang="en-GB" dirty="0" err="1" smtClean="0"/>
              <a:t>difficaul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08" y="3870329"/>
            <a:ext cx="3359427" cy="2519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293" y="755375"/>
            <a:ext cx="3982750" cy="371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10822" y="6379000"/>
            <a:ext cx="2809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Installed in April - June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23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6939" y="297949"/>
            <a:ext cx="2989780" cy="565327"/>
          </a:xfrm>
        </p:spPr>
        <p:txBody>
          <a:bodyPr>
            <a:noAutofit/>
          </a:bodyPr>
          <a:lstStyle/>
          <a:p>
            <a:pPr algn="ctr"/>
            <a:r>
              <a:rPr lang="en-GB" sz="1800" dirty="0" smtClean="0"/>
              <a:t>Independent laser for non resonant ionization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5620" y="903299"/>
            <a:ext cx="2494677" cy="16025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68" y="678960"/>
            <a:ext cx="2696004" cy="164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792" y="1854879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83036" y="2580346"/>
            <a:ext cx="3900683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prstClr val="black"/>
                </a:solidFill>
              </a:rPr>
              <a:t>Blaze laser installed for testing at RILIS in Dec 2012</a:t>
            </a:r>
            <a:endParaRPr lang="en-GB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5926247" y="880204"/>
            <a:ext cx="2980944" cy="175432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40W at 10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17ns Pulse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Low Jitter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Gaussian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Much better transmission </a:t>
            </a:r>
          </a:p>
          <a:p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    efficiency to ion source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57021" y="5010716"/>
            <a:ext cx="762680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A similar efficiency improvement should </a:t>
            </a:r>
            <a:r>
              <a:rPr lang="en-GB" sz="1400" dirty="0">
                <a:solidFill>
                  <a:srgbClr val="FF0000"/>
                </a:solidFill>
              </a:rPr>
              <a:t>be expected for the </a:t>
            </a:r>
            <a:r>
              <a:rPr lang="en-GB" sz="1400" b="1" dirty="0" smtClean="0">
                <a:solidFill>
                  <a:srgbClr val="FF0000"/>
                </a:solidFill>
              </a:rPr>
              <a:t>18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>
                <a:solidFill>
                  <a:srgbClr val="FF0000"/>
                </a:solidFill>
              </a:rPr>
              <a:t>RILIS </a:t>
            </a:r>
            <a:r>
              <a:rPr lang="en-GB" sz="1400" dirty="0" smtClean="0">
                <a:solidFill>
                  <a:srgbClr val="FF0000"/>
                </a:solidFill>
              </a:rPr>
              <a:t>elements that </a:t>
            </a:r>
            <a:r>
              <a:rPr lang="en-GB" sz="1400" dirty="0">
                <a:solidFill>
                  <a:srgbClr val="FF0000"/>
                </a:solidFill>
              </a:rPr>
              <a:t>use </a:t>
            </a:r>
            <a:r>
              <a:rPr lang="en-GB" sz="1400" dirty="0" smtClean="0">
                <a:solidFill>
                  <a:srgbClr val="FF0000"/>
                </a:solidFill>
              </a:rPr>
              <a:t>non-resonant ionization for the final step!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1057021" y="2933054"/>
          <a:ext cx="762064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0"/>
                <a:gridCol w="2264100"/>
                <a:gridCol w="1905160"/>
                <a:gridCol w="1905160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Laser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Laser Power </a:t>
                      </a:r>
                    </a:p>
                    <a:p>
                      <a:pPr algn="ctr"/>
                      <a:r>
                        <a:rPr lang="en-GB" dirty="0" smtClean="0"/>
                        <a:t>(on table)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Reference beam power in 3</a:t>
                      </a:r>
                      <a:r>
                        <a:rPr lang="en-GB" baseline="0" dirty="0" smtClean="0"/>
                        <a:t> mm aperture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Transport efficiency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Edgewave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88%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76%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83036" y="5533936"/>
            <a:ext cx="8050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 dependent thermal lensing in the beam transport optics is to be eliminated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15059" y="6314926"/>
            <a:ext cx="9385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/>
              <a:t>B. Marsh et al</a:t>
            </a:r>
            <a:r>
              <a:rPr lang="en-GB" sz="1600" i="1" dirty="0"/>
              <a:t>., Suitability test of a high quality </a:t>
            </a:r>
            <a:r>
              <a:rPr lang="en-GB" sz="1600" i="1" dirty="0" err="1"/>
              <a:t>Nd:YVO</a:t>
            </a:r>
            <a:r>
              <a:rPr lang="en-GB" sz="1600" i="1" dirty="0"/>
              <a:t> industrial laser for the ISOLDE RILIS installation. </a:t>
            </a:r>
          </a:p>
          <a:p>
            <a:r>
              <a:rPr lang="en-GB" sz="1600" i="1" dirty="0"/>
              <a:t>CERN-ATS-Note-2013-007 TECH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6163" y="5831394"/>
            <a:ext cx="556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Can be used for Dye and </a:t>
            </a:r>
            <a:r>
              <a:rPr lang="en-GB" dirty="0" err="1" smtClean="0">
                <a:solidFill>
                  <a:schemeClr val="accent1"/>
                </a:solidFill>
              </a:rPr>
              <a:t>Ti:Sa</a:t>
            </a:r>
            <a:r>
              <a:rPr lang="en-GB" dirty="0" smtClean="0">
                <a:solidFill>
                  <a:schemeClr val="accent1"/>
                </a:solidFill>
              </a:rPr>
              <a:t> pumping as a back-up laser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2959" y="5369729"/>
            <a:ext cx="5279714" cy="923330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Delivered today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465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>
            <a:spLocks noGrp="1"/>
          </p:cNvSpPr>
          <p:nvPr>
            <p:ph type="title"/>
          </p:nvPr>
        </p:nvSpPr>
        <p:spPr>
          <a:xfrm>
            <a:off x="4161181" y="180644"/>
            <a:ext cx="3094384" cy="748044"/>
          </a:xfrm>
        </p:spPr>
        <p:txBody>
          <a:bodyPr/>
          <a:lstStyle/>
          <a:p>
            <a:pPr algn="ctr"/>
            <a:r>
              <a:rPr lang="en-US" dirty="0" smtClean="0"/>
              <a:t>Part 2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20030" y="2345293"/>
            <a:ext cx="674447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/>
          <a:p>
            <a:pPr marL="457200" indent="-457200">
              <a:spcBef>
                <a:spcPct val="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Off-line development </a:t>
            </a:r>
            <a:endParaRPr lang="en-US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199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3905" y="270447"/>
            <a:ext cx="4609681" cy="57100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RILIS cavity tests at off-line mass separator</a:t>
            </a:r>
          </a:p>
        </p:txBody>
      </p:sp>
      <p:sp>
        <p:nvSpPr>
          <p:cNvPr id="307" name="Content Placeholder 2"/>
          <p:cNvSpPr>
            <a:spLocks noGrp="1"/>
          </p:cNvSpPr>
          <p:nvPr>
            <p:ph idx="4294967295"/>
          </p:nvPr>
        </p:nvSpPr>
        <p:spPr>
          <a:xfrm>
            <a:off x="153988" y="1090613"/>
            <a:ext cx="8990012" cy="6111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 smtClean="0"/>
              <a:t>A simplified laser system is setup at the off-line ISOLDE mass separator – producing  Ga ion beams for testing RILIS cavities </a:t>
            </a:r>
            <a:endParaRPr lang="en-GB" sz="1400" dirty="0"/>
          </a:p>
        </p:txBody>
      </p:sp>
      <p:sp>
        <p:nvSpPr>
          <p:cNvPr id="167" name="AutoShape 93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2176872" flipH="1">
            <a:off x="6006419" y="1707349"/>
            <a:ext cx="2707466" cy="2568386"/>
          </a:xfrm>
          <a:custGeom>
            <a:avLst/>
            <a:gdLst>
              <a:gd name="G0" fmla="+- 4564 0 0"/>
              <a:gd name="G1" fmla="+- -8217291 0 0"/>
              <a:gd name="G2" fmla="+- 0 0 -8217291"/>
              <a:gd name="T0" fmla="*/ 0 256 1"/>
              <a:gd name="T1" fmla="*/ 180 256 1"/>
              <a:gd name="G3" fmla="+- -8217291 T0 T1"/>
              <a:gd name="T2" fmla="*/ 0 256 1"/>
              <a:gd name="T3" fmla="*/ 90 256 1"/>
              <a:gd name="G4" fmla="+- -8217291 T2 T3"/>
              <a:gd name="G5" fmla="*/ G4 2 1"/>
              <a:gd name="T4" fmla="*/ 90 256 1"/>
              <a:gd name="T5" fmla="*/ 0 256 1"/>
              <a:gd name="G6" fmla="+- -8217291 T4 T5"/>
              <a:gd name="G7" fmla="*/ G6 2 1"/>
              <a:gd name="G8" fmla="abs -8217291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564"/>
              <a:gd name="G18" fmla="*/ 4564 1 2"/>
              <a:gd name="G19" fmla="+- G18 5400 0"/>
              <a:gd name="G20" fmla="cos G19 -8217291"/>
              <a:gd name="G21" fmla="sin G19 -8217291"/>
              <a:gd name="G22" fmla="+- G20 10800 0"/>
              <a:gd name="G23" fmla="+- G21 10800 0"/>
              <a:gd name="G24" fmla="+- 10800 0 G20"/>
              <a:gd name="G25" fmla="+- 4564 10800 0"/>
              <a:gd name="G26" fmla="?: G9 G17 G25"/>
              <a:gd name="G27" fmla="?: G9 0 21600"/>
              <a:gd name="G28" fmla="cos 10800 -8217291"/>
              <a:gd name="G29" fmla="sin 10800 -8217291"/>
              <a:gd name="G30" fmla="sin 4564 -8217291"/>
              <a:gd name="G31" fmla="+- G28 10800 0"/>
              <a:gd name="G32" fmla="+- G29 10800 0"/>
              <a:gd name="G33" fmla="+- G30 10800 0"/>
              <a:gd name="G34" fmla="?: G4 0 G31"/>
              <a:gd name="G35" fmla="?: -8217291 G34 0"/>
              <a:gd name="G36" fmla="?: G6 G35 G31"/>
              <a:gd name="G37" fmla="+- 21600 0 G36"/>
              <a:gd name="G38" fmla="?: G4 0 G33"/>
              <a:gd name="G39" fmla="?: -8217291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6351 w 21600"/>
              <a:gd name="T15" fmla="*/ 4537 h 21600"/>
              <a:gd name="T16" fmla="*/ 10800 w 21600"/>
              <a:gd name="T17" fmla="*/ 6236 h 21600"/>
              <a:gd name="T18" fmla="*/ 15249 w 21600"/>
              <a:gd name="T19" fmla="*/ 45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8157" y="7079"/>
                </a:moveTo>
                <a:cubicBezTo>
                  <a:pt x="8929" y="6530"/>
                  <a:pt x="9852" y="6235"/>
                  <a:pt x="10800" y="6236"/>
                </a:cubicBezTo>
                <a:cubicBezTo>
                  <a:pt x="11747" y="6236"/>
                  <a:pt x="12670" y="6530"/>
                  <a:pt x="13442" y="7079"/>
                </a:cubicBezTo>
                <a:lnTo>
                  <a:pt x="17054" y="1995"/>
                </a:lnTo>
                <a:cubicBezTo>
                  <a:pt x="15226" y="697"/>
                  <a:pt x="13041" y="-1"/>
                  <a:pt x="10799" y="0"/>
                </a:cubicBezTo>
                <a:cubicBezTo>
                  <a:pt x="8558" y="0"/>
                  <a:pt x="6373" y="697"/>
                  <a:pt x="4545" y="1995"/>
                </a:cubicBezTo>
                <a:close/>
              </a:path>
            </a:pathLst>
          </a:cu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67" name="Gerade Verbindung mit Pfeil 118"/>
          <p:cNvCxnSpPr/>
          <p:nvPr>
            <p:custDataLst>
              <p:tags r:id="rId2"/>
            </p:custDataLst>
          </p:nvPr>
        </p:nvCxnSpPr>
        <p:spPr>
          <a:xfrm>
            <a:off x="5750958" y="3894419"/>
            <a:ext cx="2796281" cy="0"/>
          </a:xfrm>
          <a:prstGeom prst="straightConnector1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74" name="Straight Connector 73"/>
          <p:cNvCxnSpPr/>
          <p:nvPr>
            <p:custDataLst>
              <p:tags r:id="rId3"/>
            </p:custDataLst>
          </p:nvPr>
        </p:nvCxnSpPr>
        <p:spPr>
          <a:xfrm flipH="1" flipV="1">
            <a:off x="6340728" y="2844362"/>
            <a:ext cx="247390" cy="556466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78" name="Straight Connector 77"/>
          <p:cNvCxnSpPr>
            <a:stCxn id="180" idx="3"/>
            <a:endCxn id="178" idx="1"/>
          </p:cNvCxnSpPr>
          <p:nvPr>
            <p:custDataLst>
              <p:tags r:id="rId4"/>
            </p:custDataLst>
          </p:nvPr>
        </p:nvCxnSpPr>
        <p:spPr>
          <a:xfrm>
            <a:off x="2262998" y="3885446"/>
            <a:ext cx="170168" cy="1007"/>
          </a:xfrm>
          <a:prstGeom prst="line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83" name="Straight Connector 82"/>
          <p:cNvCxnSpPr/>
          <p:nvPr>
            <p:custDataLst>
              <p:tags r:id="rId5"/>
            </p:custDataLst>
          </p:nvPr>
        </p:nvCxnSpPr>
        <p:spPr>
          <a:xfrm>
            <a:off x="5750958" y="3874793"/>
            <a:ext cx="12971" cy="2411348"/>
          </a:xfrm>
          <a:prstGeom prst="line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triangl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99" name="Ellipse 182"/>
          <p:cNvSpPr/>
          <p:nvPr>
            <p:custDataLst>
              <p:tags r:id="rId6"/>
            </p:custDataLst>
          </p:nvPr>
        </p:nvSpPr>
        <p:spPr>
          <a:xfrm rot="2610813">
            <a:off x="6168295" y="2580642"/>
            <a:ext cx="142876" cy="142876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39700">
              <a:srgbClr val="C0504D">
                <a:satMod val="175000"/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TextBox 112"/>
          <p:cNvSpPr txBox="1"/>
          <p:nvPr>
            <p:custDataLst>
              <p:tags r:id="rId7"/>
            </p:custDataLst>
          </p:nvPr>
        </p:nvSpPr>
        <p:spPr>
          <a:xfrm>
            <a:off x="2638474" y="4301805"/>
            <a:ext cx="2710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RILIS </a:t>
            </a:r>
            <a:r>
              <a:rPr kumimoji="0" lang="de-D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Ti:Sa</a:t>
            </a: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Laser System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15" name="Elbow Connector 114"/>
          <p:cNvCxnSpPr>
            <a:stCxn id="119" idx="3"/>
            <a:endCxn id="149" idx="3"/>
          </p:cNvCxnSpPr>
          <p:nvPr>
            <p:custDataLst>
              <p:tags r:id="rId8"/>
            </p:custDataLst>
          </p:nvPr>
        </p:nvCxnSpPr>
        <p:spPr>
          <a:xfrm rot="5400000" flipH="1" flipV="1">
            <a:off x="3437227" y="2522883"/>
            <a:ext cx="817405" cy="642958"/>
          </a:xfrm>
          <a:prstGeom prst="bentConnector4">
            <a:avLst>
              <a:gd name="adj1" fmla="val 41994"/>
              <a:gd name="adj2" fmla="val 135554"/>
            </a:avLst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19" name="Flussdiagramm: Verzögerung 110"/>
          <p:cNvSpPr/>
          <p:nvPr>
            <p:custDataLst>
              <p:tags r:id="rId9"/>
            </p:custDataLst>
          </p:nvPr>
        </p:nvSpPr>
        <p:spPr>
          <a:xfrm rot="16200000">
            <a:off x="3392150" y="3302208"/>
            <a:ext cx="264600" cy="166312"/>
          </a:xfrm>
          <a:prstGeom prst="flowChartDelay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1" name="Straight Connector 120"/>
          <p:cNvCxnSpPr>
            <a:stCxn id="182" idx="0"/>
            <a:endCxn id="181" idx="2"/>
          </p:cNvCxnSpPr>
          <p:nvPr>
            <p:custDataLst>
              <p:tags r:id="rId10"/>
            </p:custDataLst>
          </p:nvPr>
        </p:nvCxnSpPr>
        <p:spPr>
          <a:xfrm>
            <a:off x="1464480" y="5261424"/>
            <a:ext cx="172" cy="127815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2" name="Straight Connector 121"/>
          <p:cNvCxnSpPr>
            <a:stCxn id="182" idx="2"/>
            <a:endCxn id="183" idx="0"/>
          </p:cNvCxnSpPr>
          <p:nvPr>
            <p:custDataLst>
              <p:tags r:id="rId11"/>
            </p:custDataLst>
          </p:nvPr>
        </p:nvCxnSpPr>
        <p:spPr>
          <a:xfrm flipV="1">
            <a:off x="1464480" y="4473547"/>
            <a:ext cx="0" cy="13769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3" name="Straight Connector 122"/>
          <p:cNvCxnSpPr>
            <a:stCxn id="180" idx="0"/>
            <a:endCxn id="183" idx="2"/>
          </p:cNvCxnSpPr>
          <p:nvPr>
            <p:custDataLst>
              <p:tags r:id="rId12"/>
            </p:custDataLst>
          </p:nvPr>
        </p:nvCxnSpPr>
        <p:spPr>
          <a:xfrm flipH="1">
            <a:off x="1464480" y="3669422"/>
            <a:ext cx="36370" cy="139320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124" name="Group 123"/>
          <p:cNvGrpSpPr/>
          <p:nvPr/>
        </p:nvGrpSpPr>
        <p:grpSpPr>
          <a:xfrm>
            <a:off x="766751" y="1729831"/>
            <a:ext cx="1656184" cy="1343159"/>
            <a:chOff x="638195" y="5183259"/>
            <a:chExt cx="1656184" cy="1343159"/>
          </a:xfrm>
        </p:grpSpPr>
        <p:sp>
          <p:nvSpPr>
            <p:cNvPr id="187" name="computr1"/>
            <p:cNvSpPr>
              <a:spLocks noEditPoints="1"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638195" y="5183259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859724" y="5236634"/>
              <a:ext cx="1162436" cy="737320"/>
              <a:chOff x="901098" y="4850122"/>
              <a:chExt cx="1162436" cy="737320"/>
            </a:xfrm>
          </p:grpSpPr>
          <p:pic>
            <p:nvPicPr>
              <p:cNvPr id="189" name="Picture 259"/>
              <p:cNvPicPr>
                <a:picLocks noChangeAspect="1" noChangeArrowheads="1"/>
              </p:cNvPicPr>
              <p:nvPr>
                <p:custDataLst>
                  <p:tags r:id="rId38"/>
                </p:custDataLst>
              </p:nvPr>
            </p:nvPicPr>
            <p:blipFill rotWithShape="1">
              <a:blip r:embed="rId4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74" t="600" r="1209" b="1851"/>
              <a:stretch/>
            </p:blipFill>
            <p:spPr bwMode="auto">
              <a:xfrm>
                <a:off x="901098" y="4850122"/>
                <a:ext cx="1162436" cy="7373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0" name="Freeform 189"/>
              <p:cNvSpPr/>
              <p:nvPr>
                <p:custDataLst>
                  <p:tags r:id="rId39"/>
                </p:custDataLst>
              </p:nvPr>
            </p:nvSpPr>
            <p:spPr>
              <a:xfrm>
                <a:off x="1133451" y="5035771"/>
                <a:ext cx="897731" cy="405985"/>
              </a:xfrm>
              <a:custGeom>
                <a:avLst/>
                <a:gdLst>
                  <a:gd name="connsiteX0" fmla="*/ 0 w 897731"/>
                  <a:gd name="connsiteY0" fmla="*/ 397700 h 405985"/>
                  <a:gd name="connsiteX1" fmla="*/ 28575 w 897731"/>
                  <a:gd name="connsiteY1" fmla="*/ 392937 h 405985"/>
                  <a:gd name="connsiteX2" fmla="*/ 54768 w 897731"/>
                  <a:gd name="connsiteY2" fmla="*/ 400081 h 405985"/>
                  <a:gd name="connsiteX3" fmla="*/ 64293 w 897731"/>
                  <a:gd name="connsiteY3" fmla="*/ 397700 h 405985"/>
                  <a:gd name="connsiteX4" fmla="*/ 71437 w 897731"/>
                  <a:gd name="connsiteY4" fmla="*/ 397700 h 405985"/>
                  <a:gd name="connsiteX5" fmla="*/ 80962 w 897731"/>
                  <a:gd name="connsiteY5" fmla="*/ 395319 h 405985"/>
                  <a:gd name="connsiteX6" fmla="*/ 88106 w 897731"/>
                  <a:gd name="connsiteY6" fmla="*/ 392937 h 405985"/>
                  <a:gd name="connsiteX7" fmla="*/ 100012 w 897731"/>
                  <a:gd name="connsiteY7" fmla="*/ 397700 h 405985"/>
                  <a:gd name="connsiteX8" fmla="*/ 116681 w 897731"/>
                  <a:gd name="connsiteY8" fmla="*/ 395319 h 405985"/>
                  <a:gd name="connsiteX9" fmla="*/ 128587 w 897731"/>
                  <a:gd name="connsiteY9" fmla="*/ 390556 h 405985"/>
                  <a:gd name="connsiteX10" fmla="*/ 135731 w 897731"/>
                  <a:gd name="connsiteY10" fmla="*/ 383412 h 405985"/>
                  <a:gd name="connsiteX11" fmla="*/ 138112 w 897731"/>
                  <a:gd name="connsiteY11" fmla="*/ 376269 h 405985"/>
                  <a:gd name="connsiteX12" fmla="*/ 147637 w 897731"/>
                  <a:gd name="connsiteY12" fmla="*/ 373887 h 405985"/>
                  <a:gd name="connsiteX13" fmla="*/ 154781 w 897731"/>
                  <a:gd name="connsiteY13" fmla="*/ 364362 h 405985"/>
                  <a:gd name="connsiteX14" fmla="*/ 161925 w 897731"/>
                  <a:gd name="connsiteY14" fmla="*/ 366744 h 405985"/>
                  <a:gd name="connsiteX15" fmla="*/ 178593 w 897731"/>
                  <a:gd name="connsiteY15" fmla="*/ 371506 h 405985"/>
                  <a:gd name="connsiteX16" fmla="*/ 185737 w 897731"/>
                  <a:gd name="connsiteY16" fmla="*/ 376269 h 405985"/>
                  <a:gd name="connsiteX17" fmla="*/ 200025 w 897731"/>
                  <a:gd name="connsiteY17" fmla="*/ 357219 h 405985"/>
                  <a:gd name="connsiteX18" fmla="*/ 202406 w 897731"/>
                  <a:gd name="connsiteY18" fmla="*/ 350075 h 405985"/>
                  <a:gd name="connsiteX19" fmla="*/ 214312 w 897731"/>
                  <a:gd name="connsiteY19" fmla="*/ 338169 h 405985"/>
                  <a:gd name="connsiteX20" fmla="*/ 221456 w 897731"/>
                  <a:gd name="connsiteY20" fmla="*/ 319119 h 405985"/>
                  <a:gd name="connsiteX21" fmla="*/ 230981 w 897731"/>
                  <a:gd name="connsiteY21" fmla="*/ 311975 h 405985"/>
                  <a:gd name="connsiteX22" fmla="*/ 240506 w 897731"/>
                  <a:gd name="connsiteY22" fmla="*/ 288162 h 405985"/>
                  <a:gd name="connsiteX23" fmla="*/ 245268 w 897731"/>
                  <a:gd name="connsiteY23" fmla="*/ 259587 h 405985"/>
                  <a:gd name="connsiteX24" fmla="*/ 250031 w 897731"/>
                  <a:gd name="connsiteY24" fmla="*/ 247681 h 405985"/>
                  <a:gd name="connsiteX25" fmla="*/ 257175 w 897731"/>
                  <a:gd name="connsiteY25" fmla="*/ 242919 h 405985"/>
                  <a:gd name="connsiteX26" fmla="*/ 259556 w 897731"/>
                  <a:gd name="connsiteY26" fmla="*/ 233394 h 405985"/>
                  <a:gd name="connsiteX27" fmla="*/ 264318 w 897731"/>
                  <a:gd name="connsiteY27" fmla="*/ 200056 h 405985"/>
                  <a:gd name="connsiteX28" fmla="*/ 269081 w 897731"/>
                  <a:gd name="connsiteY28" fmla="*/ 171481 h 405985"/>
                  <a:gd name="connsiteX29" fmla="*/ 276225 w 897731"/>
                  <a:gd name="connsiteY29" fmla="*/ 154812 h 405985"/>
                  <a:gd name="connsiteX30" fmla="*/ 280987 w 897731"/>
                  <a:gd name="connsiteY30" fmla="*/ 138144 h 405985"/>
                  <a:gd name="connsiteX31" fmla="*/ 290512 w 897731"/>
                  <a:gd name="connsiteY31" fmla="*/ 104806 h 405985"/>
                  <a:gd name="connsiteX32" fmla="*/ 292893 w 897731"/>
                  <a:gd name="connsiteY32" fmla="*/ 85756 h 405985"/>
                  <a:gd name="connsiteX33" fmla="*/ 295275 w 897731"/>
                  <a:gd name="connsiteY33" fmla="*/ 92900 h 405985"/>
                  <a:gd name="connsiteX34" fmla="*/ 304800 w 897731"/>
                  <a:gd name="connsiteY34" fmla="*/ 85756 h 405985"/>
                  <a:gd name="connsiteX35" fmla="*/ 314325 w 897731"/>
                  <a:gd name="connsiteY35" fmla="*/ 50037 h 405985"/>
                  <a:gd name="connsiteX36" fmla="*/ 321468 w 897731"/>
                  <a:gd name="connsiteY36" fmla="*/ 45275 h 405985"/>
                  <a:gd name="connsiteX37" fmla="*/ 330993 w 897731"/>
                  <a:gd name="connsiteY37" fmla="*/ 26225 h 405985"/>
                  <a:gd name="connsiteX38" fmla="*/ 335756 w 897731"/>
                  <a:gd name="connsiteY38" fmla="*/ 30987 h 405985"/>
                  <a:gd name="connsiteX39" fmla="*/ 340518 w 897731"/>
                  <a:gd name="connsiteY39" fmla="*/ 23844 h 405985"/>
                  <a:gd name="connsiteX40" fmla="*/ 342900 w 897731"/>
                  <a:gd name="connsiteY40" fmla="*/ 16700 h 405985"/>
                  <a:gd name="connsiteX41" fmla="*/ 359568 w 897731"/>
                  <a:gd name="connsiteY41" fmla="*/ 7175 h 405985"/>
                  <a:gd name="connsiteX42" fmla="*/ 359568 w 897731"/>
                  <a:gd name="connsiteY42" fmla="*/ 26225 h 405985"/>
                  <a:gd name="connsiteX43" fmla="*/ 371475 w 897731"/>
                  <a:gd name="connsiteY43" fmla="*/ 16700 h 405985"/>
                  <a:gd name="connsiteX44" fmla="*/ 373856 w 897731"/>
                  <a:gd name="connsiteY44" fmla="*/ 26225 h 405985"/>
                  <a:gd name="connsiteX45" fmla="*/ 376237 w 897731"/>
                  <a:gd name="connsiteY45" fmla="*/ 45275 h 405985"/>
                  <a:gd name="connsiteX46" fmla="*/ 381000 w 897731"/>
                  <a:gd name="connsiteY46" fmla="*/ 28606 h 405985"/>
                  <a:gd name="connsiteX47" fmla="*/ 383381 w 897731"/>
                  <a:gd name="connsiteY47" fmla="*/ 66706 h 405985"/>
                  <a:gd name="connsiteX48" fmla="*/ 390525 w 897731"/>
                  <a:gd name="connsiteY48" fmla="*/ 57181 h 405985"/>
                  <a:gd name="connsiteX49" fmla="*/ 392906 w 897731"/>
                  <a:gd name="connsiteY49" fmla="*/ 83375 h 405985"/>
                  <a:gd name="connsiteX50" fmla="*/ 402431 w 897731"/>
                  <a:gd name="connsiteY50" fmla="*/ 95281 h 405985"/>
                  <a:gd name="connsiteX51" fmla="*/ 414337 w 897731"/>
                  <a:gd name="connsiteY51" fmla="*/ 83375 h 405985"/>
                  <a:gd name="connsiteX52" fmla="*/ 416718 w 897731"/>
                  <a:gd name="connsiteY52" fmla="*/ 102425 h 405985"/>
                  <a:gd name="connsiteX53" fmla="*/ 414337 w 897731"/>
                  <a:gd name="connsiteY53" fmla="*/ 111950 h 405985"/>
                  <a:gd name="connsiteX54" fmla="*/ 416718 w 897731"/>
                  <a:gd name="connsiteY54" fmla="*/ 138144 h 405985"/>
                  <a:gd name="connsiteX55" fmla="*/ 416718 w 897731"/>
                  <a:gd name="connsiteY55" fmla="*/ 188150 h 405985"/>
                  <a:gd name="connsiteX56" fmla="*/ 421481 w 897731"/>
                  <a:gd name="connsiteY56" fmla="*/ 195294 h 405985"/>
                  <a:gd name="connsiteX57" fmla="*/ 423862 w 897731"/>
                  <a:gd name="connsiteY57" fmla="*/ 211962 h 405985"/>
                  <a:gd name="connsiteX58" fmla="*/ 428625 w 897731"/>
                  <a:gd name="connsiteY58" fmla="*/ 204819 h 405985"/>
                  <a:gd name="connsiteX59" fmla="*/ 431006 w 897731"/>
                  <a:gd name="connsiteY59" fmla="*/ 242919 h 405985"/>
                  <a:gd name="connsiteX60" fmla="*/ 433387 w 897731"/>
                  <a:gd name="connsiteY60" fmla="*/ 250062 h 405985"/>
                  <a:gd name="connsiteX61" fmla="*/ 423862 w 897731"/>
                  <a:gd name="connsiteY61" fmla="*/ 288162 h 405985"/>
                  <a:gd name="connsiteX62" fmla="*/ 431006 w 897731"/>
                  <a:gd name="connsiteY62" fmla="*/ 281019 h 405985"/>
                  <a:gd name="connsiteX63" fmla="*/ 438150 w 897731"/>
                  <a:gd name="connsiteY63" fmla="*/ 328644 h 405985"/>
                  <a:gd name="connsiteX64" fmla="*/ 442912 w 897731"/>
                  <a:gd name="connsiteY64" fmla="*/ 321500 h 405985"/>
                  <a:gd name="connsiteX65" fmla="*/ 445293 w 897731"/>
                  <a:gd name="connsiteY65" fmla="*/ 342931 h 405985"/>
                  <a:gd name="connsiteX66" fmla="*/ 447675 w 897731"/>
                  <a:gd name="connsiteY66" fmla="*/ 350075 h 405985"/>
                  <a:gd name="connsiteX67" fmla="*/ 452437 w 897731"/>
                  <a:gd name="connsiteY67" fmla="*/ 342931 h 405985"/>
                  <a:gd name="connsiteX68" fmla="*/ 459581 w 897731"/>
                  <a:gd name="connsiteY68" fmla="*/ 366744 h 405985"/>
                  <a:gd name="connsiteX69" fmla="*/ 466725 w 897731"/>
                  <a:gd name="connsiteY69" fmla="*/ 354837 h 405985"/>
                  <a:gd name="connsiteX70" fmla="*/ 481012 w 897731"/>
                  <a:gd name="connsiteY70" fmla="*/ 381031 h 405985"/>
                  <a:gd name="connsiteX71" fmla="*/ 488156 w 897731"/>
                  <a:gd name="connsiteY71" fmla="*/ 378650 h 405985"/>
                  <a:gd name="connsiteX72" fmla="*/ 500062 w 897731"/>
                  <a:gd name="connsiteY72" fmla="*/ 371506 h 405985"/>
                  <a:gd name="connsiteX73" fmla="*/ 521493 w 897731"/>
                  <a:gd name="connsiteY73" fmla="*/ 373887 h 405985"/>
                  <a:gd name="connsiteX74" fmla="*/ 545306 w 897731"/>
                  <a:gd name="connsiteY74" fmla="*/ 366744 h 405985"/>
                  <a:gd name="connsiteX75" fmla="*/ 566737 w 897731"/>
                  <a:gd name="connsiteY75" fmla="*/ 369125 h 405985"/>
                  <a:gd name="connsiteX76" fmla="*/ 571500 w 897731"/>
                  <a:gd name="connsiteY76" fmla="*/ 376269 h 405985"/>
                  <a:gd name="connsiteX77" fmla="*/ 602456 w 897731"/>
                  <a:gd name="connsiteY77" fmla="*/ 369125 h 405985"/>
                  <a:gd name="connsiteX78" fmla="*/ 611981 w 897731"/>
                  <a:gd name="connsiteY78" fmla="*/ 378650 h 405985"/>
                  <a:gd name="connsiteX79" fmla="*/ 631031 w 897731"/>
                  <a:gd name="connsiteY79" fmla="*/ 373887 h 405985"/>
                  <a:gd name="connsiteX80" fmla="*/ 642937 w 897731"/>
                  <a:gd name="connsiteY80" fmla="*/ 376269 h 405985"/>
                  <a:gd name="connsiteX81" fmla="*/ 645318 w 897731"/>
                  <a:gd name="connsiteY81" fmla="*/ 383412 h 405985"/>
                  <a:gd name="connsiteX82" fmla="*/ 673893 w 897731"/>
                  <a:gd name="connsiteY82" fmla="*/ 383412 h 405985"/>
                  <a:gd name="connsiteX83" fmla="*/ 683418 w 897731"/>
                  <a:gd name="connsiteY83" fmla="*/ 385794 h 405985"/>
                  <a:gd name="connsiteX84" fmla="*/ 685800 w 897731"/>
                  <a:gd name="connsiteY84" fmla="*/ 392937 h 405985"/>
                  <a:gd name="connsiteX85" fmla="*/ 692943 w 897731"/>
                  <a:gd name="connsiteY85" fmla="*/ 388175 h 405985"/>
                  <a:gd name="connsiteX86" fmla="*/ 702468 w 897731"/>
                  <a:gd name="connsiteY86" fmla="*/ 383412 h 405985"/>
                  <a:gd name="connsiteX87" fmla="*/ 711993 w 897731"/>
                  <a:gd name="connsiteY87" fmla="*/ 390556 h 405985"/>
                  <a:gd name="connsiteX88" fmla="*/ 728662 w 897731"/>
                  <a:gd name="connsiteY88" fmla="*/ 385794 h 405985"/>
                  <a:gd name="connsiteX89" fmla="*/ 740568 w 897731"/>
                  <a:gd name="connsiteY89" fmla="*/ 388175 h 405985"/>
                  <a:gd name="connsiteX90" fmla="*/ 750093 w 897731"/>
                  <a:gd name="connsiteY90" fmla="*/ 381031 h 405985"/>
                  <a:gd name="connsiteX91" fmla="*/ 757237 w 897731"/>
                  <a:gd name="connsiteY91" fmla="*/ 378650 h 405985"/>
                  <a:gd name="connsiteX92" fmla="*/ 762000 w 897731"/>
                  <a:gd name="connsiteY92" fmla="*/ 388175 h 405985"/>
                  <a:gd name="connsiteX93" fmla="*/ 773906 w 897731"/>
                  <a:gd name="connsiteY93" fmla="*/ 381031 h 405985"/>
                  <a:gd name="connsiteX94" fmla="*/ 781050 w 897731"/>
                  <a:gd name="connsiteY94" fmla="*/ 378650 h 405985"/>
                  <a:gd name="connsiteX95" fmla="*/ 788193 w 897731"/>
                  <a:gd name="connsiteY95" fmla="*/ 385794 h 405985"/>
                  <a:gd name="connsiteX96" fmla="*/ 819150 w 897731"/>
                  <a:gd name="connsiteY96" fmla="*/ 378650 h 405985"/>
                  <a:gd name="connsiteX97" fmla="*/ 845343 w 897731"/>
                  <a:gd name="connsiteY97" fmla="*/ 388175 h 405985"/>
                  <a:gd name="connsiteX98" fmla="*/ 852487 w 897731"/>
                  <a:gd name="connsiteY98" fmla="*/ 397700 h 405985"/>
                  <a:gd name="connsiteX99" fmla="*/ 881062 w 897731"/>
                  <a:gd name="connsiteY99" fmla="*/ 397700 h 405985"/>
                  <a:gd name="connsiteX100" fmla="*/ 890587 w 897731"/>
                  <a:gd name="connsiteY100" fmla="*/ 400081 h 405985"/>
                  <a:gd name="connsiteX101" fmla="*/ 897731 w 897731"/>
                  <a:gd name="connsiteY101" fmla="*/ 402462 h 40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897731" h="405985">
                    <a:moveTo>
                      <a:pt x="0" y="397700"/>
                    </a:moveTo>
                    <a:cubicBezTo>
                      <a:pt x="38120" y="416762"/>
                      <a:pt x="-11098" y="397605"/>
                      <a:pt x="28575" y="392937"/>
                    </a:cubicBezTo>
                    <a:cubicBezTo>
                      <a:pt x="37563" y="391879"/>
                      <a:pt x="46037" y="397700"/>
                      <a:pt x="54768" y="400081"/>
                    </a:cubicBezTo>
                    <a:cubicBezTo>
                      <a:pt x="57943" y="399287"/>
                      <a:pt x="61570" y="399515"/>
                      <a:pt x="64293" y="397700"/>
                    </a:cubicBezTo>
                    <a:cubicBezTo>
                      <a:pt x="71847" y="392664"/>
                      <a:pt x="66924" y="384160"/>
                      <a:pt x="71437" y="397700"/>
                    </a:cubicBezTo>
                    <a:cubicBezTo>
                      <a:pt x="74612" y="396906"/>
                      <a:pt x="77815" y="396218"/>
                      <a:pt x="80962" y="395319"/>
                    </a:cubicBezTo>
                    <a:cubicBezTo>
                      <a:pt x="83376" y="394629"/>
                      <a:pt x="85615" y="392626"/>
                      <a:pt x="88106" y="392937"/>
                    </a:cubicBezTo>
                    <a:cubicBezTo>
                      <a:pt x="92347" y="393467"/>
                      <a:pt x="96043" y="396112"/>
                      <a:pt x="100012" y="397700"/>
                    </a:cubicBezTo>
                    <a:cubicBezTo>
                      <a:pt x="116872" y="386459"/>
                      <a:pt x="96383" y="397574"/>
                      <a:pt x="116681" y="395319"/>
                    </a:cubicBezTo>
                    <a:cubicBezTo>
                      <a:pt x="120929" y="394847"/>
                      <a:pt x="124618" y="392144"/>
                      <a:pt x="128587" y="390556"/>
                    </a:cubicBezTo>
                    <a:cubicBezTo>
                      <a:pt x="130968" y="388175"/>
                      <a:pt x="133863" y="386214"/>
                      <a:pt x="135731" y="383412"/>
                    </a:cubicBezTo>
                    <a:cubicBezTo>
                      <a:pt x="137123" y="381324"/>
                      <a:pt x="136152" y="377837"/>
                      <a:pt x="138112" y="376269"/>
                    </a:cubicBezTo>
                    <a:cubicBezTo>
                      <a:pt x="140668" y="374224"/>
                      <a:pt x="144462" y="374681"/>
                      <a:pt x="147637" y="373887"/>
                    </a:cubicBezTo>
                    <a:cubicBezTo>
                      <a:pt x="150018" y="370712"/>
                      <a:pt x="151231" y="366137"/>
                      <a:pt x="154781" y="364362"/>
                    </a:cubicBezTo>
                    <a:cubicBezTo>
                      <a:pt x="157026" y="363240"/>
                      <a:pt x="159521" y="366023"/>
                      <a:pt x="161925" y="366744"/>
                    </a:cubicBezTo>
                    <a:cubicBezTo>
                      <a:pt x="167460" y="368404"/>
                      <a:pt x="173037" y="369919"/>
                      <a:pt x="178593" y="371506"/>
                    </a:cubicBezTo>
                    <a:cubicBezTo>
                      <a:pt x="180974" y="373094"/>
                      <a:pt x="182904" y="376674"/>
                      <a:pt x="185737" y="376269"/>
                    </a:cubicBezTo>
                    <a:cubicBezTo>
                      <a:pt x="195184" y="374920"/>
                      <a:pt x="197554" y="363807"/>
                      <a:pt x="200025" y="357219"/>
                    </a:cubicBezTo>
                    <a:cubicBezTo>
                      <a:pt x="200906" y="354869"/>
                      <a:pt x="200900" y="352083"/>
                      <a:pt x="202406" y="350075"/>
                    </a:cubicBezTo>
                    <a:cubicBezTo>
                      <a:pt x="205773" y="345585"/>
                      <a:pt x="210343" y="342138"/>
                      <a:pt x="214312" y="338169"/>
                    </a:cubicBezTo>
                    <a:cubicBezTo>
                      <a:pt x="215705" y="333991"/>
                      <a:pt x="219745" y="321400"/>
                      <a:pt x="221456" y="319119"/>
                    </a:cubicBezTo>
                    <a:cubicBezTo>
                      <a:pt x="223837" y="315944"/>
                      <a:pt x="227806" y="314356"/>
                      <a:pt x="230981" y="311975"/>
                    </a:cubicBezTo>
                    <a:cubicBezTo>
                      <a:pt x="235213" y="303510"/>
                      <a:pt x="238545" y="297968"/>
                      <a:pt x="240506" y="288162"/>
                    </a:cubicBezTo>
                    <a:cubicBezTo>
                      <a:pt x="245816" y="261615"/>
                      <a:pt x="239688" y="274465"/>
                      <a:pt x="245268" y="259587"/>
                    </a:cubicBezTo>
                    <a:cubicBezTo>
                      <a:pt x="246769" y="255585"/>
                      <a:pt x="247546" y="251159"/>
                      <a:pt x="250031" y="247681"/>
                    </a:cubicBezTo>
                    <a:cubicBezTo>
                      <a:pt x="251695" y="245352"/>
                      <a:pt x="254794" y="244506"/>
                      <a:pt x="257175" y="242919"/>
                    </a:cubicBezTo>
                    <a:cubicBezTo>
                      <a:pt x="257969" y="239744"/>
                      <a:pt x="259124" y="236638"/>
                      <a:pt x="259556" y="233394"/>
                    </a:cubicBezTo>
                    <a:cubicBezTo>
                      <a:pt x="264193" y="198613"/>
                      <a:pt x="258584" y="217260"/>
                      <a:pt x="264318" y="200056"/>
                    </a:cubicBezTo>
                    <a:cubicBezTo>
                      <a:pt x="266251" y="184597"/>
                      <a:pt x="265585" y="183717"/>
                      <a:pt x="269081" y="171481"/>
                    </a:cubicBezTo>
                    <a:cubicBezTo>
                      <a:pt x="274410" y="152827"/>
                      <a:pt x="267757" y="178097"/>
                      <a:pt x="276225" y="154812"/>
                    </a:cubicBezTo>
                    <a:cubicBezTo>
                      <a:pt x="278200" y="149382"/>
                      <a:pt x="279664" y="143769"/>
                      <a:pt x="280987" y="138144"/>
                    </a:cubicBezTo>
                    <a:cubicBezTo>
                      <a:pt x="288265" y="107212"/>
                      <a:pt x="281333" y="123167"/>
                      <a:pt x="290512" y="104806"/>
                    </a:cubicBezTo>
                    <a:cubicBezTo>
                      <a:pt x="291306" y="98456"/>
                      <a:pt x="290516" y="91698"/>
                      <a:pt x="292893" y="85756"/>
                    </a:cubicBezTo>
                    <a:cubicBezTo>
                      <a:pt x="293825" y="83425"/>
                      <a:pt x="292765" y="92900"/>
                      <a:pt x="295275" y="92900"/>
                    </a:cubicBezTo>
                    <a:cubicBezTo>
                      <a:pt x="299244" y="92900"/>
                      <a:pt x="301625" y="88137"/>
                      <a:pt x="304800" y="85756"/>
                    </a:cubicBezTo>
                    <a:cubicBezTo>
                      <a:pt x="311360" y="62793"/>
                      <a:pt x="308160" y="74693"/>
                      <a:pt x="314325" y="50037"/>
                    </a:cubicBezTo>
                    <a:cubicBezTo>
                      <a:pt x="315019" y="47261"/>
                      <a:pt x="319087" y="46862"/>
                      <a:pt x="321468" y="45275"/>
                    </a:cubicBezTo>
                    <a:cubicBezTo>
                      <a:pt x="324643" y="38925"/>
                      <a:pt x="328444" y="32851"/>
                      <a:pt x="330993" y="26225"/>
                    </a:cubicBezTo>
                    <a:cubicBezTo>
                      <a:pt x="335346" y="14907"/>
                      <a:pt x="331596" y="1865"/>
                      <a:pt x="335756" y="30987"/>
                    </a:cubicBezTo>
                    <a:cubicBezTo>
                      <a:pt x="337343" y="28606"/>
                      <a:pt x="339238" y="26403"/>
                      <a:pt x="340518" y="23844"/>
                    </a:cubicBezTo>
                    <a:cubicBezTo>
                      <a:pt x="341641" y="21599"/>
                      <a:pt x="341011" y="18353"/>
                      <a:pt x="342900" y="16700"/>
                    </a:cubicBezTo>
                    <a:cubicBezTo>
                      <a:pt x="347716" y="12486"/>
                      <a:pt x="354012" y="10350"/>
                      <a:pt x="359568" y="7175"/>
                    </a:cubicBezTo>
                    <a:cubicBezTo>
                      <a:pt x="366728" y="-14300"/>
                      <a:pt x="355174" y="18535"/>
                      <a:pt x="359568" y="26225"/>
                    </a:cubicBezTo>
                    <a:cubicBezTo>
                      <a:pt x="362090" y="30638"/>
                      <a:pt x="367506" y="19875"/>
                      <a:pt x="371475" y="16700"/>
                    </a:cubicBezTo>
                    <a:cubicBezTo>
                      <a:pt x="372269" y="19875"/>
                      <a:pt x="373318" y="22997"/>
                      <a:pt x="373856" y="26225"/>
                    </a:cubicBezTo>
                    <a:cubicBezTo>
                      <a:pt x="374908" y="32537"/>
                      <a:pt x="370166" y="43252"/>
                      <a:pt x="376237" y="45275"/>
                    </a:cubicBezTo>
                    <a:cubicBezTo>
                      <a:pt x="381719" y="47102"/>
                      <a:pt x="379412" y="34162"/>
                      <a:pt x="381000" y="28606"/>
                    </a:cubicBezTo>
                    <a:cubicBezTo>
                      <a:pt x="381794" y="41306"/>
                      <a:pt x="379357" y="54634"/>
                      <a:pt x="383381" y="66706"/>
                    </a:cubicBezTo>
                    <a:cubicBezTo>
                      <a:pt x="384636" y="70471"/>
                      <a:pt x="388556" y="53735"/>
                      <a:pt x="390525" y="57181"/>
                    </a:cubicBezTo>
                    <a:cubicBezTo>
                      <a:pt x="394875" y="64793"/>
                      <a:pt x="392112" y="74644"/>
                      <a:pt x="392906" y="83375"/>
                    </a:cubicBezTo>
                    <a:cubicBezTo>
                      <a:pt x="409768" y="49652"/>
                      <a:pt x="390024" y="82873"/>
                      <a:pt x="402431" y="95281"/>
                    </a:cubicBezTo>
                    <a:lnTo>
                      <a:pt x="414337" y="83375"/>
                    </a:lnTo>
                    <a:cubicBezTo>
                      <a:pt x="415131" y="89725"/>
                      <a:pt x="416718" y="96026"/>
                      <a:pt x="416718" y="102425"/>
                    </a:cubicBezTo>
                    <a:cubicBezTo>
                      <a:pt x="416718" y="105698"/>
                      <a:pt x="414337" y="108677"/>
                      <a:pt x="414337" y="111950"/>
                    </a:cubicBezTo>
                    <a:cubicBezTo>
                      <a:pt x="414337" y="120717"/>
                      <a:pt x="415924" y="129413"/>
                      <a:pt x="416718" y="138144"/>
                    </a:cubicBezTo>
                    <a:cubicBezTo>
                      <a:pt x="415168" y="156741"/>
                      <a:pt x="412208" y="170109"/>
                      <a:pt x="416718" y="188150"/>
                    </a:cubicBezTo>
                    <a:cubicBezTo>
                      <a:pt x="417412" y="190927"/>
                      <a:pt x="419893" y="192913"/>
                      <a:pt x="421481" y="195294"/>
                    </a:cubicBezTo>
                    <a:cubicBezTo>
                      <a:pt x="422275" y="200850"/>
                      <a:pt x="420494" y="207472"/>
                      <a:pt x="423862" y="211962"/>
                    </a:cubicBezTo>
                    <a:cubicBezTo>
                      <a:pt x="425579" y="214251"/>
                      <a:pt x="427981" y="202030"/>
                      <a:pt x="428625" y="204819"/>
                    </a:cubicBezTo>
                    <a:cubicBezTo>
                      <a:pt x="431486" y="217218"/>
                      <a:pt x="429674" y="230264"/>
                      <a:pt x="431006" y="242919"/>
                    </a:cubicBezTo>
                    <a:cubicBezTo>
                      <a:pt x="431269" y="245415"/>
                      <a:pt x="432593" y="247681"/>
                      <a:pt x="433387" y="250062"/>
                    </a:cubicBezTo>
                    <a:cubicBezTo>
                      <a:pt x="429181" y="259876"/>
                      <a:pt x="420051" y="276729"/>
                      <a:pt x="423862" y="288162"/>
                    </a:cubicBezTo>
                    <a:cubicBezTo>
                      <a:pt x="424927" y="291357"/>
                      <a:pt x="428625" y="283400"/>
                      <a:pt x="431006" y="281019"/>
                    </a:cubicBezTo>
                    <a:cubicBezTo>
                      <a:pt x="433277" y="296916"/>
                      <a:pt x="435878" y="312747"/>
                      <a:pt x="438150" y="328644"/>
                    </a:cubicBezTo>
                    <a:cubicBezTo>
                      <a:pt x="439737" y="326263"/>
                      <a:pt x="441632" y="318940"/>
                      <a:pt x="442912" y="321500"/>
                    </a:cubicBezTo>
                    <a:cubicBezTo>
                      <a:pt x="446126" y="327929"/>
                      <a:pt x="444111" y="335841"/>
                      <a:pt x="445293" y="342931"/>
                    </a:cubicBezTo>
                    <a:cubicBezTo>
                      <a:pt x="445706" y="345407"/>
                      <a:pt x="446881" y="347694"/>
                      <a:pt x="447675" y="350075"/>
                    </a:cubicBezTo>
                    <a:cubicBezTo>
                      <a:pt x="449262" y="347694"/>
                      <a:pt x="450148" y="341214"/>
                      <a:pt x="452437" y="342931"/>
                    </a:cubicBezTo>
                    <a:cubicBezTo>
                      <a:pt x="454222" y="344270"/>
                      <a:pt x="458599" y="362814"/>
                      <a:pt x="459581" y="366744"/>
                    </a:cubicBezTo>
                    <a:cubicBezTo>
                      <a:pt x="461962" y="362775"/>
                      <a:pt x="462132" y="354263"/>
                      <a:pt x="466725" y="354837"/>
                    </a:cubicBezTo>
                    <a:cubicBezTo>
                      <a:pt x="478025" y="356249"/>
                      <a:pt x="479502" y="373481"/>
                      <a:pt x="481012" y="381031"/>
                    </a:cubicBezTo>
                    <a:cubicBezTo>
                      <a:pt x="483393" y="380237"/>
                      <a:pt x="485911" y="379773"/>
                      <a:pt x="488156" y="378650"/>
                    </a:cubicBezTo>
                    <a:cubicBezTo>
                      <a:pt x="492296" y="376580"/>
                      <a:pt x="495480" y="372161"/>
                      <a:pt x="500062" y="371506"/>
                    </a:cubicBezTo>
                    <a:cubicBezTo>
                      <a:pt x="507177" y="370489"/>
                      <a:pt x="514349" y="373093"/>
                      <a:pt x="521493" y="373887"/>
                    </a:cubicBezTo>
                    <a:cubicBezTo>
                      <a:pt x="532614" y="390568"/>
                      <a:pt x="518544" y="374615"/>
                      <a:pt x="545306" y="366744"/>
                    </a:cubicBezTo>
                    <a:cubicBezTo>
                      <a:pt x="552202" y="364716"/>
                      <a:pt x="559593" y="368331"/>
                      <a:pt x="566737" y="369125"/>
                    </a:cubicBezTo>
                    <a:cubicBezTo>
                      <a:pt x="568325" y="371506"/>
                      <a:pt x="568650" y="376010"/>
                      <a:pt x="571500" y="376269"/>
                    </a:cubicBezTo>
                    <a:cubicBezTo>
                      <a:pt x="573503" y="376451"/>
                      <a:pt x="595949" y="370752"/>
                      <a:pt x="602456" y="369125"/>
                    </a:cubicBezTo>
                    <a:cubicBezTo>
                      <a:pt x="605631" y="372300"/>
                      <a:pt x="607552" y="377912"/>
                      <a:pt x="611981" y="378650"/>
                    </a:cubicBezTo>
                    <a:cubicBezTo>
                      <a:pt x="618437" y="379726"/>
                      <a:pt x="624505" y="374389"/>
                      <a:pt x="631031" y="373887"/>
                    </a:cubicBezTo>
                    <a:cubicBezTo>
                      <a:pt x="635066" y="373577"/>
                      <a:pt x="638968" y="375475"/>
                      <a:pt x="642937" y="376269"/>
                    </a:cubicBezTo>
                    <a:cubicBezTo>
                      <a:pt x="643731" y="378650"/>
                      <a:pt x="643025" y="382393"/>
                      <a:pt x="645318" y="383412"/>
                    </a:cubicBezTo>
                    <a:cubicBezTo>
                      <a:pt x="657361" y="388764"/>
                      <a:pt x="663404" y="386035"/>
                      <a:pt x="673893" y="383412"/>
                    </a:cubicBezTo>
                    <a:cubicBezTo>
                      <a:pt x="677068" y="384206"/>
                      <a:pt x="680862" y="383750"/>
                      <a:pt x="683418" y="385794"/>
                    </a:cubicBezTo>
                    <a:cubicBezTo>
                      <a:pt x="685378" y="387362"/>
                      <a:pt x="683365" y="392328"/>
                      <a:pt x="685800" y="392937"/>
                    </a:cubicBezTo>
                    <a:cubicBezTo>
                      <a:pt x="688576" y="393631"/>
                      <a:pt x="690458" y="389595"/>
                      <a:pt x="692943" y="388175"/>
                    </a:cubicBezTo>
                    <a:cubicBezTo>
                      <a:pt x="696025" y="386414"/>
                      <a:pt x="699293" y="385000"/>
                      <a:pt x="702468" y="383412"/>
                    </a:cubicBezTo>
                    <a:cubicBezTo>
                      <a:pt x="705643" y="385793"/>
                      <a:pt x="708143" y="389593"/>
                      <a:pt x="711993" y="390556"/>
                    </a:cubicBezTo>
                    <a:cubicBezTo>
                      <a:pt x="713701" y="390983"/>
                      <a:pt x="726276" y="386589"/>
                      <a:pt x="728662" y="385794"/>
                    </a:cubicBezTo>
                    <a:cubicBezTo>
                      <a:pt x="732631" y="386588"/>
                      <a:pt x="736617" y="389053"/>
                      <a:pt x="740568" y="388175"/>
                    </a:cubicBezTo>
                    <a:cubicBezTo>
                      <a:pt x="744442" y="387314"/>
                      <a:pt x="746647" y="383000"/>
                      <a:pt x="750093" y="381031"/>
                    </a:cubicBezTo>
                    <a:cubicBezTo>
                      <a:pt x="752272" y="379786"/>
                      <a:pt x="754856" y="379444"/>
                      <a:pt x="757237" y="378650"/>
                    </a:cubicBezTo>
                    <a:cubicBezTo>
                      <a:pt x="758825" y="381825"/>
                      <a:pt x="758486" y="387673"/>
                      <a:pt x="762000" y="388175"/>
                    </a:cubicBezTo>
                    <a:cubicBezTo>
                      <a:pt x="766582" y="388829"/>
                      <a:pt x="769766" y="383101"/>
                      <a:pt x="773906" y="381031"/>
                    </a:cubicBezTo>
                    <a:cubicBezTo>
                      <a:pt x="776151" y="379908"/>
                      <a:pt x="778669" y="379444"/>
                      <a:pt x="781050" y="378650"/>
                    </a:cubicBezTo>
                    <a:cubicBezTo>
                      <a:pt x="783431" y="381031"/>
                      <a:pt x="784891" y="385134"/>
                      <a:pt x="788193" y="385794"/>
                    </a:cubicBezTo>
                    <a:cubicBezTo>
                      <a:pt x="795918" y="387339"/>
                      <a:pt x="811982" y="381039"/>
                      <a:pt x="819150" y="378650"/>
                    </a:cubicBezTo>
                    <a:cubicBezTo>
                      <a:pt x="830624" y="395864"/>
                      <a:pt x="814222" y="375208"/>
                      <a:pt x="845343" y="388175"/>
                    </a:cubicBezTo>
                    <a:cubicBezTo>
                      <a:pt x="849007" y="389701"/>
                      <a:pt x="850106" y="394525"/>
                      <a:pt x="852487" y="397700"/>
                    </a:cubicBezTo>
                    <a:cubicBezTo>
                      <a:pt x="871537" y="391349"/>
                      <a:pt x="862012" y="391349"/>
                      <a:pt x="881062" y="397700"/>
                    </a:cubicBezTo>
                    <a:cubicBezTo>
                      <a:pt x="884167" y="398735"/>
                      <a:pt x="887440" y="399182"/>
                      <a:pt x="890587" y="400081"/>
                    </a:cubicBezTo>
                    <a:cubicBezTo>
                      <a:pt x="893001" y="400771"/>
                      <a:pt x="897731" y="402462"/>
                      <a:pt x="897731" y="402462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25" name="Rounded Rectangle 124"/>
          <p:cNvSpPr/>
          <p:nvPr>
            <p:custDataLst>
              <p:tags r:id="rId13"/>
            </p:custDataLst>
          </p:nvPr>
        </p:nvSpPr>
        <p:spPr>
          <a:xfrm>
            <a:off x="2890494" y="1545485"/>
            <a:ext cx="1321539" cy="371347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–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meter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6" name="Flussdiagramm: Verzögerung 110"/>
          <p:cNvSpPr/>
          <p:nvPr>
            <p:custDataLst>
              <p:tags r:id="rId14"/>
            </p:custDataLst>
          </p:nvPr>
        </p:nvSpPr>
        <p:spPr>
          <a:xfrm rot="16200000">
            <a:off x="6475316" y="2256883"/>
            <a:ext cx="264600" cy="166312"/>
          </a:xfrm>
          <a:prstGeom prst="flowChartDelay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7" name="TextBox 126"/>
          <p:cNvSpPr txBox="1"/>
          <p:nvPr>
            <p:custDataLst>
              <p:tags r:id="rId15"/>
            </p:custDataLst>
          </p:nvPr>
        </p:nvSpPr>
        <p:spPr>
          <a:xfrm>
            <a:off x="6948692" y="1729831"/>
            <a:ext cx="17956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Faraday cup 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kern="0" dirty="0" smtClean="0">
                <a:solidFill>
                  <a:sysClr val="windowText" lastClr="000000"/>
                </a:solidFill>
                <a:latin typeface="Calibri"/>
              </a:rPr>
              <a:t>MCP detector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kern="0" dirty="0">
                <a:solidFill>
                  <a:sysClr val="windowText" lastClr="000000"/>
                </a:solidFill>
                <a:latin typeface="Calibri"/>
              </a:rPr>
              <a:t>o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n movable holder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28" name="Elbow Connector 127"/>
          <p:cNvCxnSpPr>
            <a:stCxn id="149" idx="1"/>
            <a:endCxn id="187" idx="13"/>
          </p:cNvCxnSpPr>
          <p:nvPr>
            <p:custDataLst>
              <p:tags r:id="rId16"/>
            </p:custDataLst>
          </p:nvPr>
        </p:nvCxnSpPr>
        <p:spPr>
          <a:xfrm rot="10800000" flipV="1">
            <a:off x="2422935" y="2435659"/>
            <a:ext cx="458554" cy="44419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41" name="Gerade Verbindung mit Pfeil 122"/>
          <p:cNvCxnSpPr>
            <a:stCxn id="178" idx="3"/>
          </p:cNvCxnSpPr>
          <p:nvPr>
            <p:custDataLst>
              <p:tags r:id="rId17"/>
            </p:custDataLst>
          </p:nvPr>
        </p:nvCxnSpPr>
        <p:spPr>
          <a:xfrm>
            <a:off x="3275235" y="3886453"/>
            <a:ext cx="535597" cy="0"/>
          </a:xfrm>
          <a:prstGeom prst="straightConnector1">
            <a:avLst/>
          </a:prstGeom>
          <a:noFill/>
          <a:ln w="53975" cap="flat" cmpd="sng" algn="ctr">
            <a:solidFill>
              <a:srgbClr val="C0000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142" name="Rectangle 141"/>
          <p:cNvSpPr/>
          <p:nvPr>
            <p:custDataLst>
              <p:tags r:id="rId18"/>
            </p:custDataLst>
          </p:nvPr>
        </p:nvSpPr>
        <p:spPr>
          <a:xfrm>
            <a:off x="3818316" y="3669422"/>
            <a:ext cx="1599713" cy="355296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SHG/THG/FHG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5" name="Straight Connector 144"/>
          <p:cNvCxnSpPr/>
          <p:nvPr>
            <p:custDataLst>
              <p:tags r:id="rId19"/>
            </p:custDataLst>
          </p:nvPr>
        </p:nvCxnSpPr>
        <p:spPr>
          <a:xfrm flipH="1">
            <a:off x="3416141" y="3787341"/>
            <a:ext cx="216618" cy="179976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49" name="Rounded Rectangle 148"/>
          <p:cNvSpPr/>
          <p:nvPr>
            <p:custDataLst>
              <p:tags r:id="rId20"/>
            </p:custDataLst>
          </p:nvPr>
        </p:nvSpPr>
        <p:spPr>
          <a:xfrm>
            <a:off x="2881489" y="2255638"/>
            <a:ext cx="1285919" cy="36004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–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6" name="Gerade Verbindung mit Pfeil 122"/>
          <p:cNvCxnSpPr/>
          <p:nvPr>
            <p:custDataLst>
              <p:tags r:id="rId21"/>
            </p:custDataLst>
          </p:nvPr>
        </p:nvCxnSpPr>
        <p:spPr>
          <a:xfrm flipV="1">
            <a:off x="5460713" y="3847070"/>
            <a:ext cx="2978437" cy="10266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61" name="Gerade Verbindung mit Pfeil 118"/>
          <p:cNvCxnSpPr/>
          <p:nvPr>
            <p:custDataLst>
              <p:tags r:id="rId22"/>
            </p:custDataLst>
          </p:nvPr>
        </p:nvCxnSpPr>
        <p:spPr>
          <a:xfrm>
            <a:off x="2226800" y="6323554"/>
            <a:ext cx="3577607" cy="0"/>
          </a:xfrm>
          <a:prstGeom prst="straightConnector1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63" name="Straight Connector 162"/>
          <p:cNvCxnSpPr/>
          <p:nvPr>
            <p:custDataLst>
              <p:tags r:id="rId23"/>
            </p:custDataLst>
          </p:nvPr>
        </p:nvCxnSpPr>
        <p:spPr>
          <a:xfrm flipH="1">
            <a:off x="5652007" y="3764289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78" name="Rectangle 177"/>
          <p:cNvSpPr/>
          <p:nvPr>
            <p:custDataLst>
              <p:tags r:id="rId24"/>
            </p:custDataLst>
          </p:nvPr>
        </p:nvSpPr>
        <p:spPr>
          <a:xfrm>
            <a:off x="2433166" y="3670429"/>
            <a:ext cx="842069" cy="432048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Ti:Sa </a:t>
            </a:r>
          </a:p>
        </p:txBody>
      </p:sp>
      <p:sp>
        <p:nvSpPr>
          <p:cNvPr id="180" name="Rectangle 179"/>
          <p:cNvSpPr/>
          <p:nvPr>
            <p:custDataLst>
              <p:tags r:id="rId25"/>
            </p:custDataLst>
          </p:nvPr>
        </p:nvSpPr>
        <p:spPr>
          <a:xfrm>
            <a:off x="738701" y="3669422"/>
            <a:ext cx="1524297" cy="432048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Nd:YAG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1" name="Rectangle 180"/>
          <p:cNvSpPr/>
          <p:nvPr>
            <p:custDataLst>
              <p:tags r:id="rId26"/>
            </p:custDataLst>
          </p:nvPr>
        </p:nvSpPr>
        <p:spPr>
          <a:xfrm>
            <a:off x="702503" y="6107530"/>
            <a:ext cx="1524297" cy="432048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Nd:YAG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2" name="Rounded Rectangle 181"/>
          <p:cNvSpPr/>
          <p:nvPr>
            <p:custDataLst>
              <p:tags r:id="rId27"/>
            </p:custDataLst>
          </p:nvPr>
        </p:nvSpPr>
        <p:spPr>
          <a:xfrm>
            <a:off x="702160" y="5261424"/>
            <a:ext cx="1524640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kHz Master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clock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Rounded Rectangle 182"/>
          <p:cNvSpPr/>
          <p:nvPr>
            <p:custDataLst>
              <p:tags r:id="rId28"/>
            </p:custDataLst>
          </p:nvPr>
        </p:nvSpPr>
        <p:spPr>
          <a:xfrm>
            <a:off x="842834" y="4473547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Delay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generator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3" name="Rounded Rectangle 192"/>
          <p:cNvSpPr/>
          <p:nvPr/>
        </p:nvSpPr>
        <p:spPr>
          <a:xfrm>
            <a:off x="6006355" y="2301463"/>
            <a:ext cx="379774" cy="142209"/>
          </a:xfrm>
          <a:prstGeom prst="roundRect">
            <a:avLst/>
          </a:prstGeom>
          <a:pattFill prst="dkHorz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5" name="Straight Connector 254"/>
          <p:cNvCxnSpPr>
            <a:stCxn id="119" idx="1"/>
          </p:cNvCxnSpPr>
          <p:nvPr/>
        </p:nvCxnSpPr>
        <p:spPr>
          <a:xfrm flipH="1">
            <a:off x="3521898" y="3517664"/>
            <a:ext cx="2552" cy="32638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>
            <p:custDataLst>
              <p:tags r:id="rId29"/>
            </p:custDataLst>
          </p:nvPr>
        </p:nvCxnSpPr>
        <p:spPr>
          <a:xfrm flipH="1">
            <a:off x="5715627" y="6235641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7" name="Elbow Connector 276"/>
          <p:cNvCxnSpPr>
            <a:stCxn id="126" idx="3"/>
            <a:endCxn id="125" idx="3"/>
          </p:cNvCxnSpPr>
          <p:nvPr>
            <p:custDataLst>
              <p:tags r:id="rId30"/>
            </p:custDataLst>
          </p:nvPr>
        </p:nvCxnSpPr>
        <p:spPr>
          <a:xfrm rot="16200000" flipV="1">
            <a:off x="5171535" y="771657"/>
            <a:ext cx="476580" cy="2395583"/>
          </a:xfrm>
          <a:prstGeom prst="bentConnector2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005" y="1975403"/>
            <a:ext cx="1088905" cy="135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6" name="Elbow Connector 295"/>
          <p:cNvCxnSpPr>
            <a:stCxn id="193" idx="0"/>
          </p:cNvCxnSpPr>
          <p:nvPr>
            <p:custDataLst>
              <p:tags r:id="rId31"/>
            </p:custDataLst>
          </p:nvPr>
        </p:nvCxnSpPr>
        <p:spPr>
          <a:xfrm rot="16200000" flipH="1" flipV="1">
            <a:off x="5505818" y="1970945"/>
            <a:ext cx="359906" cy="1020942"/>
          </a:xfrm>
          <a:prstGeom prst="bentConnector4">
            <a:avLst>
              <a:gd name="adj1" fmla="val -63517"/>
              <a:gd name="adj2" fmla="val 48104"/>
            </a:avLst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309" name="Flowchart: Direct Access Storage 308"/>
          <p:cNvSpPr/>
          <p:nvPr/>
        </p:nvSpPr>
        <p:spPr>
          <a:xfrm>
            <a:off x="8547239" y="3798964"/>
            <a:ext cx="442902" cy="156729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Minus 315"/>
          <p:cNvSpPr/>
          <p:nvPr/>
        </p:nvSpPr>
        <p:spPr>
          <a:xfrm>
            <a:off x="7772400" y="3554155"/>
            <a:ext cx="457200" cy="3253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Minus 317"/>
          <p:cNvSpPr/>
          <p:nvPr/>
        </p:nvSpPr>
        <p:spPr>
          <a:xfrm>
            <a:off x="7772400" y="3847070"/>
            <a:ext cx="457200" cy="3253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Rounded Rectangle 318"/>
          <p:cNvSpPr/>
          <p:nvPr>
            <p:custDataLst>
              <p:tags r:id="rId32"/>
            </p:custDataLst>
          </p:nvPr>
        </p:nvSpPr>
        <p:spPr>
          <a:xfrm>
            <a:off x="7379354" y="4491223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Behlke switch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0" name="Rounded Rectangle 319"/>
          <p:cNvSpPr/>
          <p:nvPr>
            <p:custDataLst>
              <p:tags r:id="rId33"/>
            </p:custDataLst>
          </p:nvPr>
        </p:nvSpPr>
        <p:spPr>
          <a:xfrm>
            <a:off x="7369677" y="5375005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V-source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1" name="Straight Connector 320"/>
          <p:cNvCxnSpPr/>
          <p:nvPr>
            <p:custDataLst>
              <p:tags r:id="rId34"/>
            </p:custDataLst>
          </p:nvPr>
        </p:nvCxnSpPr>
        <p:spPr>
          <a:xfrm flipV="1">
            <a:off x="2086126" y="4785761"/>
            <a:ext cx="5264501" cy="879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1" name="Straight Connector 330"/>
          <p:cNvCxnSpPr/>
          <p:nvPr>
            <p:custDataLst>
              <p:tags r:id="rId35"/>
            </p:custDataLst>
          </p:nvPr>
        </p:nvCxnSpPr>
        <p:spPr>
          <a:xfrm>
            <a:off x="7981798" y="5080467"/>
            <a:ext cx="0" cy="2945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4" name="Straight Connector 333"/>
          <p:cNvCxnSpPr>
            <a:stCxn id="318" idx="1"/>
            <a:endCxn id="319" idx="0"/>
          </p:cNvCxnSpPr>
          <p:nvPr>
            <p:custDataLst>
              <p:tags r:id="rId36"/>
            </p:custDataLst>
          </p:nvPr>
        </p:nvCxnSpPr>
        <p:spPr>
          <a:xfrm>
            <a:off x="8001000" y="4047990"/>
            <a:ext cx="0" cy="44323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36" name="TextBox 335"/>
          <p:cNvSpPr txBox="1"/>
          <p:nvPr/>
        </p:nvSpPr>
        <p:spPr>
          <a:xfrm>
            <a:off x="7613902" y="2929899"/>
            <a:ext cx="1376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deflector</a:t>
            </a:r>
            <a:endParaRPr lang="en-GB" dirty="0"/>
          </a:p>
        </p:txBody>
      </p:sp>
      <p:cxnSp>
        <p:nvCxnSpPr>
          <p:cNvPr id="338" name="Straight Arrow Connector 337"/>
          <p:cNvCxnSpPr/>
          <p:nvPr/>
        </p:nvCxnSpPr>
        <p:spPr>
          <a:xfrm>
            <a:off x="5804407" y="2401410"/>
            <a:ext cx="1072643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42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39268"/>
              </p:ext>
            </p:extLst>
          </p:nvPr>
        </p:nvGraphicFramePr>
        <p:xfrm>
          <a:off x="4454071" y="3230507"/>
          <a:ext cx="5296165" cy="3699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4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54071" y="3230507"/>
                        <a:ext cx="5296165" cy="3699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518727" y="3370571"/>
            <a:ext cx="2923625" cy="5235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000" dirty="0" smtClean="0"/>
              <a:t>5 </a:t>
            </a:r>
            <a:r>
              <a:rPr lang="en-US" sz="2000" dirty="0"/>
              <a:t>u</a:t>
            </a:r>
            <a:r>
              <a:rPr lang="en-US" sz="2000" dirty="0" smtClean="0"/>
              <a:t>s beam</a:t>
            </a:r>
            <a:r>
              <a:rPr lang="en-US" sz="2000" dirty="0"/>
              <a:t> </a:t>
            </a:r>
            <a:r>
              <a:rPr lang="en-US" sz="2000" dirty="0" smtClean="0"/>
              <a:t>gating test</a:t>
            </a:r>
            <a:endParaRPr lang="en-US" sz="2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292610" y="183113"/>
            <a:ext cx="4814053" cy="72775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Autofit/>
          </a:bodyPr>
          <a:lstStyle>
            <a:lvl1pPr algn="r">
              <a:spcBef>
                <a:spcPct val="0"/>
              </a:spcBef>
              <a:buNone/>
              <a:defRPr kumimoji="0"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Narrow laser-ion bunch width + micro beam gate tests</a:t>
            </a: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924017" y="4844135"/>
            <a:ext cx="2177144" cy="3472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Laser-ion </a:t>
            </a:r>
          </a:p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time structure:</a:t>
            </a:r>
          </a:p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5 </a:t>
            </a:r>
            <a:r>
              <a:rPr lang="en-US" sz="1600" b="1" dirty="0" err="1" smtClean="0">
                <a:solidFill>
                  <a:srgbClr val="FF0000"/>
                </a:solidFill>
              </a:rPr>
              <a:t>μS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FWHM!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9" name="Picture 18" descr="standard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8571" y="24922"/>
            <a:ext cx="5342439" cy="3408495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098731" y="1267726"/>
            <a:ext cx="326572" cy="514719"/>
          </a:xfrm>
          <a:custGeom>
            <a:avLst/>
            <a:gdLst>
              <a:gd name="connsiteX0" fmla="*/ 0 w 326572"/>
              <a:gd name="connsiteY0" fmla="*/ 514719 h 514719"/>
              <a:gd name="connsiteX1" fmla="*/ 90715 w 326572"/>
              <a:gd name="connsiteY1" fmla="*/ 97433 h 514719"/>
              <a:gd name="connsiteX2" fmla="*/ 235858 w 326572"/>
              <a:gd name="connsiteY2" fmla="*/ 6719 h 514719"/>
              <a:gd name="connsiteX3" fmla="*/ 326572 w 326572"/>
              <a:gd name="connsiteY3" fmla="*/ 6719 h 514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72" h="514719">
                <a:moveTo>
                  <a:pt x="0" y="514719"/>
                </a:moveTo>
                <a:cubicBezTo>
                  <a:pt x="25702" y="348409"/>
                  <a:pt x="51405" y="182100"/>
                  <a:pt x="90715" y="97433"/>
                </a:cubicBezTo>
                <a:cubicBezTo>
                  <a:pt x="130025" y="12766"/>
                  <a:pt x="196549" y="21838"/>
                  <a:pt x="235858" y="6719"/>
                </a:cubicBezTo>
                <a:cubicBezTo>
                  <a:pt x="275167" y="-8400"/>
                  <a:pt x="326572" y="6719"/>
                  <a:pt x="326572" y="6719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60712" y="1036407"/>
            <a:ext cx="96857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7F7F7F"/>
                </a:solidFill>
              </a:rPr>
              <a:t>Ga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mass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marker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-4160" y="2191562"/>
            <a:ext cx="53381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High </a:t>
            </a:r>
            <a:r>
              <a:rPr lang="en-US" b="1" dirty="0" err="1" smtClean="0">
                <a:solidFill>
                  <a:srgbClr val="000090"/>
                </a:solidFill>
              </a:rPr>
              <a:t>Ω</a:t>
            </a:r>
            <a:r>
              <a:rPr lang="en-US" sz="1400" b="1" dirty="0">
                <a:solidFill>
                  <a:srgbClr val="000090"/>
                </a:solidFill>
              </a:rPr>
              <a:t> </a:t>
            </a:r>
            <a:r>
              <a:rPr lang="en-US" sz="1400" b="1" dirty="0" smtClean="0">
                <a:solidFill>
                  <a:srgbClr val="000090"/>
                </a:solidFill>
              </a:rPr>
              <a:t> cavities:</a:t>
            </a:r>
            <a:endParaRPr lang="en-US" sz="1400" dirty="0" smtClean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90"/>
                </a:solidFill>
              </a:rPr>
              <a:t>Thin graphite </a:t>
            </a:r>
            <a:r>
              <a:rPr lang="en-US" sz="1400" dirty="0">
                <a:solidFill>
                  <a:srgbClr val="00009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sz="1400" dirty="0" smtClean="0">
                <a:solidFill>
                  <a:srgbClr val="00009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</a:t>
            </a:r>
            <a:endParaRPr lang="en-US" sz="1400" dirty="0" smtClean="0">
              <a:solidFill>
                <a:srgbClr val="008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 smtClean="0">
                <a:solidFill>
                  <a:srgbClr val="000090"/>
                </a:solidFill>
              </a:rPr>
              <a:t>Pyrolytic</a:t>
            </a:r>
            <a:r>
              <a:rPr lang="en-US" sz="1400" dirty="0" smtClean="0">
                <a:solidFill>
                  <a:srgbClr val="000090"/>
                </a:solidFill>
              </a:rPr>
              <a:t> graphite – </a:t>
            </a:r>
            <a:r>
              <a:rPr lang="en-US" sz="1400" dirty="0" smtClean="0">
                <a:solidFill>
                  <a:schemeClr val="accent3"/>
                </a:solidFill>
              </a:rPr>
              <a:t>being tested    </a:t>
            </a:r>
            <a:r>
              <a:rPr lang="en-US" sz="1400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</a:t>
            </a:r>
            <a:endParaRPr lang="en-US" sz="1400" dirty="0" smtClean="0">
              <a:solidFill>
                <a:srgbClr val="008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 smtClean="0">
                <a:solidFill>
                  <a:srgbClr val="000090"/>
                </a:solidFill>
              </a:rPr>
              <a:t>Sigradur</a:t>
            </a:r>
            <a:r>
              <a:rPr lang="en-US" sz="1400" dirty="0" smtClean="0">
                <a:solidFill>
                  <a:srgbClr val="000090"/>
                </a:solidFill>
              </a:rPr>
              <a:t> ‘glassy’ graphite </a:t>
            </a:r>
            <a:r>
              <a:rPr lang="en-US" sz="1400" dirty="0" smtClean="0">
                <a:solidFill>
                  <a:srgbClr val="008000"/>
                </a:solidFill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sz="1400" dirty="0">
                <a:solidFill>
                  <a:srgbClr val="000090"/>
                </a:solidFill>
              </a:rPr>
              <a:t>– </a:t>
            </a:r>
            <a:r>
              <a:rPr lang="en-US" sz="1400" dirty="0" smtClean="0">
                <a:solidFill>
                  <a:schemeClr val="accent3"/>
                </a:solidFill>
              </a:rPr>
              <a:t>under construction </a:t>
            </a:r>
            <a:endParaRPr lang="en-US" sz="1400" dirty="0" smtClean="0">
              <a:solidFill>
                <a:srgbClr val="008000"/>
              </a:solidFill>
              <a:latin typeface="ＭＳ ゴシック"/>
              <a:ea typeface="ＭＳ ゴシック"/>
              <a:cs typeface="ＭＳ ゴシック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90"/>
                </a:solidFill>
              </a:rPr>
              <a:t>Pulsed heating for higher voltage </a:t>
            </a:r>
            <a:r>
              <a:rPr lang="en-US" sz="1400" dirty="0" smtClean="0">
                <a:solidFill>
                  <a:srgbClr val="000090"/>
                </a:solidFill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ＭＳ ゴシック"/>
                <a:ea typeface="ＭＳ ゴシック"/>
                <a:cs typeface="ＭＳ ゴシック"/>
              </a:rPr>
              <a:t>☐ -under investigation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222783" y="2050275"/>
            <a:ext cx="202520" cy="219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555" name="Group 23554"/>
          <p:cNvGrpSpPr/>
          <p:nvPr/>
        </p:nvGrpSpPr>
        <p:grpSpPr>
          <a:xfrm>
            <a:off x="6551629" y="945466"/>
            <a:ext cx="1502320" cy="1995074"/>
            <a:chOff x="6831040" y="1112865"/>
            <a:chExt cx="1502320" cy="1995074"/>
          </a:xfrm>
        </p:grpSpPr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7493578" y="2674271"/>
              <a:ext cx="46196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7860288" y="1856840"/>
              <a:ext cx="46195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7493578" y="1353684"/>
              <a:ext cx="839782" cy="319035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2F7676"/>
                </a:gs>
              </a:gsLst>
              <a:lin ang="5400000" scaled="1"/>
            </a:gradFill>
            <a:ln w="12700" cap="sq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1"/>
                </a:buClr>
                <a:buSzPct val="100000"/>
                <a:buFont typeface="Times New Roman" pitchFamily="18" charset="0"/>
                <a:buChar char="•"/>
              </a:pPr>
              <a:endParaRPr lang="en-US">
                <a:latin typeface="Comic Sans MS" pitchFamily="66" charset="0"/>
              </a:endParaRPr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 rot="235440" flipV="1">
              <a:off x="7736464" y="1866363"/>
              <a:ext cx="327023" cy="807907"/>
            </a:xfrm>
            <a:prstGeom prst="line">
              <a:avLst/>
            </a:prstGeom>
            <a:noFill/>
            <a:ln w="19050" cap="sq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26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6831040" y="1575528"/>
            <a:ext cx="754063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5" name="Equation" r:id="rId6" imgW="1498600" imgH="393700" progId="Equation.3">
                    <p:embed/>
                  </p:oleObj>
                </mc:Choice>
                <mc:Fallback>
                  <p:oleObj name="Equation" r:id="rId6" imgW="1498600" imgH="393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1040" y="1575528"/>
                          <a:ext cx="754063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6877050" y="2070027"/>
            <a:ext cx="666750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6" name="Equation" r:id="rId8" imgW="1397000" imgH="774700" progId="Equation.3">
                    <p:embed/>
                  </p:oleObj>
                </mc:Choice>
                <mc:Fallback>
                  <p:oleObj name="Equation" r:id="rId8" imgW="1397000" imgH="774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7050" y="2070027"/>
                          <a:ext cx="666750" cy="349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75"/>
            <p:cNvSpPr>
              <a:spLocks noChangeShapeType="1"/>
            </p:cNvSpPr>
            <p:nvPr/>
          </p:nvSpPr>
          <p:spPr bwMode="auto">
            <a:xfrm flipV="1">
              <a:off x="8087956" y="1112865"/>
              <a:ext cx="0" cy="703262"/>
            </a:xfrm>
            <a:prstGeom prst="line">
              <a:avLst/>
            </a:prstGeom>
            <a:noFill/>
            <a:ln w="57150" cap="sq">
              <a:solidFill>
                <a:srgbClr val="00CC00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endParaRPr lang="en-US">
                <a:ea typeface="ＭＳ Ｐゴシック" pitchFamily="65" charset="-128"/>
                <a:cs typeface="+mn-cs"/>
              </a:endParaRPr>
            </a:p>
          </p:txBody>
        </p:sp>
        <p:sp>
          <p:nvSpPr>
            <p:cNvPr id="23553" name="Rectangle 23552"/>
            <p:cNvSpPr/>
            <p:nvPr/>
          </p:nvSpPr>
          <p:spPr>
            <a:xfrm>
              <a:off x="7486350" y="2738607"/>
              <a:ext cx="445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Ga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3557" name="Group 23556"/>
          <p:cNvGrpSpPr/>
          <p:nvPr/>
        </p:nvGrpSpPr>
        <p:grpSpPr>
          <a:xfrm>
            <a:off x="93759" y="3120569"/>
            <a:ext cx="5558361" cy="3882571"/>
            <a:chOff x="115512" y="3390444"/>
            <a:chExt cx="5558361" cy="3882571"/>
          </a:xfrm>
        </p:grpSpPr>
        <p:graphicFrame>
          <p:nvGraphicFramePr>
            <p:cNvPr id="18" name="Object 17"/>
            <p:cNvGraphicFramePr>
              <a:graphicFrameLocks noChangeAspect="1"/>
            </p:cNvGraphicFramePr>
            <p:nvPr>
              <p:extLst/>
            </p:nvPr>
          </p:nvGraphicFramePr>
          <p:xfrm>
            <a:off x="115512" y="3390444"/>
            <a:ext cx="5558361" cy="38825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7" name="Graph" r:id="rId10" imgW="4154400" imgH="2901600" progId="Origin50.Graph">
                    <p:embed/>
                  </p:oleObj>
                </mc:Choice>
                <mc:Fallback>
                  <p:oleObj name="Graph" r:id="rId10" imgW="41544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15512" y="3390444"/>
                          <a:ext cx="5558361" cy="38825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56" name="Rectangle 23555"/>
            <p:cNvSpPr/>
            <p:nvPr/>
          </p:nvSpPr>
          <p:spPr>
            <a:xfrm>
              <a:off x="3585641" y="3703292"/>
              <a:ext cx="1905000" cy="1988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559" name="Straight Arrow Connector 23558"/>
          <p:cNvCxnSpPr/>
          <p:nvPr/>
        </p:nvCxnSpPr>
        <p:spPr>
          <a:xfrm flipH="1" flipV="1">
            <a:off x="3984625" y="2401221"/>
            <a:ext cx="1534102" cy="1231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4937125" y="4048125"/>
            <a:ext cx="4177750" cy="26681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anchor="ctr" anchorCtr="0">
            <a:noAutofit/>
          </a:bodyPr>
          <a:lstStyle>
            <a:lvl1pPr>
              <a:spcBef>
                <a:spcPct val="0"/>
              </a:spcBef>
              <a:buNone/>
              <a:defRPr kumimoji="0" sz="2000"/>
            </a:lvl1pPr>
          </a:lstStyle>
          <a:p>
            <a:r>
              <a:rPr lang="en-US" dirty="0" smtClean="0">
                <a:latin typeface="+mj-lt"/>
              </a:rPr>
              <a:t>The fast beam gate is capable of a1</a:t>
            </a:r>
            <a:r>
              <a:rPr lang="en-US" sz="1800" dirty="0" smtClean="0">
                <a:latin typeface="+mj-lt"/>
              </a:rPr>
              <a:t>μ</a:t>
            </a:r>
            <a:r>
              <a:rPr lang="en-US" dirty="0" smtClean="0">
                <a:latin typeface="+mj-lt"/>
              </a:rPr>
              <a:t>s </a:t>
            </a:r>
            <a:r>
              <a:rPr lang="en-US" dirty="0">
                <a:latin typeface="+mj-lt"/>
              </a:rPr>
              <a:t>beam </a:t>
            </a:r>
            <a:r>
              <a:rPr lang="en-US" dirty="0" smtClean="0">
                <a:latin typeface="+mj-lt"/>
              </a:rPr>
              <a:t>gate!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This would give a </a:t>
            </a:r>
            <a:r>
              <a:rPr lang="en-US" b="1" dirty="0" smtClean="0">
                <a:latin typeface="+mj-lt"/>
              </a:rPr>
              <a:t>100 </a:t>
            </a:r>
            <a:r>
              <a:rPr lang="en-US" b="1" dirty="0">
                <a:latin typeface="+mj-lt"/>
              </a:rPr>
              <a:t>x </a:t>
            </a:r>
          </a:p>
          <a:p>
            <a:r>
              <a:rPr lang="en-US" dirty="0" smtClean="0">
                <a:latin typeface="+mj-lt"/>
              </a:rPr>
              <a:t>surface </a:t>
            </a:r>
            <a:r>
              <a:rPr lang="en-US" dirty="0">
                <a:latin typeface="+mj-lt"/>
              </a:rPr>
              <a:t>ion suppression</a:t>
            </a:r>
            <a:r>
              <a:rPr lang="en-US" dirty="0" smtClean="0">
                <a:latin typeface="+mj-lt"/>
              </a:rPr>
              <a:t>!</a:t>
            </a:r>
          </a:p>
          <a:p>
            <a:r>
              <a:rPr lang="en-US" dirty="0" smtClean="0">
                <a:latin typeface="+mj-lt"/>
              </a:rPr>
              <a:t>Challenge : make a 1</a:t>
            </a:r>
            <a:r>
              <a:rPr lang="en-US" dirty="0"/>
              <a:t>μ</a:t>
            </a:r>
            <a:r>
              <a:rPr lang="en-US" dirty="0" smtClean="0">
                <a:latin typeface="+mj-lt"/>
              </a:rPr>
              <a:t>s wide laser ion bunch.</a:t>
            </a:r>
          </a:p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Required pulsed cavity heating and possibly </a:t>
            </a:r>
            <a:r>
              <a:rPr lang="en-US" dirty="0" err="1" smtClean="0">
                <a:solidFill>
                  <a:srgbClr val="FF0000"/>
                </a:solidFill>
                <a:latin typeface="+mj-lt"/>
              </a:rPr>
              <a:t>ToFLIS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technique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01947" y="1602897"/>
            <a:ext cx="1165303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RILIS</a:t>
            </a:r>
          </a:p>
          <a:p>
            <a:pPr algn="r"/>
            <a:r>
              <a:rPr lang="en-US" dirty="0" smtClean="0"/>
              <a:t> ionization</a:t>
            </a:r>
          </a:p>
          <a:p>
            <a:pPr algn="r"/>
            <a:r>
              <a:rPr lang="en-US" dirty="0" smtClean="0"/>
              <a:t> scheme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292610" y="958491"/>
            <a:ext cx="203717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Solid-state switch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~ 500 V @ 10 kHz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2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371" y="243170"/>
            <a:ext cx="4888543" cy="68030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Inverted line as an ion </a:t>
            </a:r>
            <a:r>
              <a:rPr lang="en-US" sz="2400" dirty="0" err="1" smtClean="0">
                <a:solidFill>
                  <a:schemeClr val="tx2"/>
                </a:solidFill>
              </a:rPr>
              <a:t>repeller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431915" y="900179"/>
          <a:ext cx="8076970" cy="5641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915" y="900179"/>
                        <a:ext cx="8076970" cy="5641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1597" y="953372"/>
            <a:ext cx="2243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Pre-peak:</a:t>
            </a:r>
          </a:p>
          <a:p>
            <a:r>
              <a:rPr lang="en-US" sz="1400" dirty="0" smtClean="0"/>
              <a:t>Ions created at exit of cavity</a:t>
            </a: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 flipH="1">
            <a:off x="2603500" y="1476592"/>
            <a:ext cx="729871" cy="7586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2795797" y="2820272"/>
            <a:ext cx="6078813" cy="2488328"/>
            <a:chOff x="2795797" y="2820272"/>
            <a:chExt cx="6078813" cy="2488328"/>
          </a:xfrm>
        </p:grpSpPr>
        <p:sp>
          <p:nvSpPr>
            <p:cNvPr id="10" name="TextBox 9"/>
            <p:cNvSpPr txBox="1"/>
            <p:nvPr/>
          </p:nvSpPr>
          <p:spPr>
            <a:xfrm>
              <a:off x="2795797" y="2820272"/>
              <a:ext cx="184415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Main peak 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(laser ions from cavity)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h</a:t>
              </a:r>
              <a:r>
                <a:rPr lang="en-US" sz="1400" dirty="0" smtClean="0">
                  <a:solidFill>
                    <a:srgbClr val="FF0000"/>
                  </a:solidFill>
                </a:rPr>
                <a:t>as disappeared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543300" y="3533992"/>
              <a:ext cx="91508" cy="14317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17212" y="3164660"/>
              <a:ext cx="295739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Suppression factor 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still has to be measured: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Is it as good as the LIST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repeller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?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48925" y="4227036"/>
              <a:ext cx="21621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No surface ion background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6731000" y="4534813"/>
              <a:ext cx="635000" cy="7737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5079366" y="2025932"/>
            <a:ext cx="2630099" cy="4185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9194" y="1807219"/>
            <a:ext cx="4981074" cy="3645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19043" y="1142187"/>
            <a:ext cx="32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cavity heating polarity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12777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1"/>
          <p:cNvSpPr txBox="1">
            <a:spLocks noChangeArrowheads="1"/>
          </p:cNvSpPr>
          <p:nvPr/>
        </p:nvSpPr>
        <p:spPr bwMode="auto">
          <a:xfrm>
            <a:off x="127000" y="625411"/>
            <a:ext cx="9017000" cy="34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GB" sz="1800" dirty="0" smtClean="0">
                <a:solidFill>
                  <a:srgbClr val="464653"/>
                </a:solidFill>
                <a:latin typeface="Arial"/>
                <a:cs typeface="Arial"/>
              </a:rPr>
              <a:t>Laser ionization inside an arc discharge ion source for the first time!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50170" y="141829"/>
            <a:ext cx="4143883" cy="50626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975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>
                <a:solidFill>
                  <a:srgbClr val="737184"/>
                </a:solidFill>
                <a:latin typeface="Arial"/>
                <a:cs typeface="Arial"/>
              </a:rPr>
              <a:t>First VADLIS demonstration</a:t>
            </a:r>
            <a:endParaRPr lang="en-GB" sz="2400" dirty="0">
              <a:solidFill>
                <a:srgbClr val="737184"/>
              </a:solidFill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9228" y="922299"/>
            <a:ext cx="609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Arial"/>
                <a:cs typeface="Arial"/>
              </a:rPr>
              <a:t> RILIS ionized gallium inside a modified VADIS     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Picture 5" descr="2kHz AV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5404" y="3838944"/>
            <a:ext cx="5626975" cy="3061132"/>
          </a:xfrm>
          <a:prstGeom prst="rect">
            <a:avLst/>
          </a:prstGeom>
        </p:spPr>
      </p:pic>
      <p:pic>
        <p:nvPicPr>
          <p:cNvPr id="7" name="Picture 6" descr="VAD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7" y="1034144"/>
            <a:ext cx="8472713" cy="28252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35717" y="4054395"/>
            <a:ext cx="45175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Laser ionization efficiency for </a:t>
            </a:r>
            <a:r>
              <a:rPr lang="en-GB" sz="1400" dirty="0" err="1" smtClean="0">
                <a:solidFill>
                  <a:srgbClr val="464653"/>
                </a:solidFill>
                <a:latin typeface="Arial"/>
                <a:cs typeface="Arial"/>
              </a:rPr>
              <a:t>Ga</a:t>
            </a: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 is </a:t>
            </a: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higher than </a:t>
            </a: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VADIS efficiency under the test conditions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35717" y="4534686"/>
            <a:ext cx="45175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Easy switching </a:t>
            </a: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between VADIS and RILIS mode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5717" y="4908392"/>
            <a:ext cx="45175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Pulsed anode </a:t>
            </a: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enables new modes of operation to be investigated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5717" y="5497541"/>
            <a:ext cx="4880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Long laser ion survival/residence time indicates suitability </a:t>
            </a: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for 2+ ionization </a:t>
            </a: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or even </a:t>
            </a: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optical pumping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35717" y="6086691"/>
            <a:ext cx="45175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 smtClean="0">
                <a:solidFill>
                  <a:srgbClr val="464653"/>
                </a:solidFill>
                <a:latin typeface="Arial"/>
                <a:cs typeface="Arial"/>
              </a:rPr>
              <a:t>RILIS in VADIS is the one step towards developing </a:t>
            </a:r>
            <a:r>
              <a:rPr lang="en-GB" sz="1400" b="1" dirty="0" smtClean="0">
                <a:solidFill>
                  <a:srgbClr val="464653"/>
                </a:solidFill>
                <a:latin typeface="Arial"/>
                <a:cs typeface="Arial"/>
              </a:rPr>
              <a:t>laser ionized refractory metal beams 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08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64" y="108967"/>
            <a:ext cx="3915548" cy="6556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Two modes of operation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152900" y="1019174"/>
            <a:ext cx="3038475" cy="46653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1171574"/>
            <a:ext cx="390525" cy="45129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792933"/>
              </p:ext>
            </p:extLst>
          </p:nvPr>
        </p:nvGraphicFramePr>
        <p:xfrm>
          <a:off x="199704" y="476712"/>
          <a:ext cx="8944296" cy="6247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704" y="476712"/>
                        <a:ext cx="8944296" cy="6247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23528" y="6453336"/>
            <a:ext cx="849694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1" y="108967"/>
            <a:ext cx="80727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3528" y="6525344"/>
            <a:ext cx="8496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Georgia" pitchFamily="18" charset="0"/>
              </a:rPr>
              <a:t>Tom Day Goodacre           		                               VADLIS	                     		                                                11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52901" y="1285875"/>
            <a:ext cx="3038474" cy="152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52902" y="1928818"/>
            <a:ext cx="3038472" cy="152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" y="1019174"/>
            <a:ext cx="135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RILIS MODE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15402" y="1790700"/>
            <a:ext cx="997218" cy="2905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84508" y="2597049"/>
            <a:ext cx="135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VADIS MODE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124700" y="3368575"/>
            <a:ext cx="1174988" cy="2905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>
            <a:spLocks noGrp="1"/>
          </p:cNvSpPr>
          <p:nvPr>
            <p:ph type="title"/>
          </p:nvPr>
        </p:nvSpPr>
        <p:spPr>
          <a:xfrm>
            <a:off x="4161181" y="180644"/>
            <a:ext cx="3094384" cy="748044"/>
          </a:xfrm>
        </p:spPr>
        <p:txBody>
          <a:bodyPr/>
          <a:lstStyle/>
          <a:p>
            <a:pPr algn="ctr"/>
            <a:r>
              <a:rPr lang="en-US" dirty="0" smtClean="0"/>
              <a:t>Part 3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20030" y="2345293"/>
            <a:ext cx="674447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/>
          <a:p>
            <a:pPr marL="457200" indent="-457200">
              <a:spcBef>
                <a:spcPct val="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RILIS test during ISOLDE start-up</a:t>
            </a:r>
            <a:endParaRPr lang="en-US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9969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1572" y="258763"/>
            <a:ext cx="2751259" cy="686164"/>
          </a:xfrm>
        </p:spPr>
        <p:txBody>
          <a:bodyPr>
            <a:normAutofit/>
          </a:bodyPr>
          <a:lstStyle/>
          <a:p>
            <a:r>
              <a:rPr lang="en-US" dirty="0" smtClean="0"/>
              <a:t>RILIS layout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34" y="858463"/>
            <a:ext cx="8545100" cy="40064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6100" y="6347480"/>
            <a:ext cx="9385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400" b="1" dirty="0"/>
              <a:t>Fedosseev, V. N</a:t>
            </a:r>
            <a:r>
              <a:rPr lang="en-GB" sz="1400" b="1" dirty="0" smtClean="0"/>
              <a:t>., </a:t>
            </a:r>
            <a:r>
              <a:rPr lang="en-GB" sz="1400" b="1" dirty="0"/>
              <a:t>Fedorov, D. V, Fink, D</a:t>
            </a:r>
            <a:r>
              <a:rPr lang="en-GB" sz="1400" b="1" dirty="0" smtClean="0"/>
              <a:t>., </a:t>
            </a:r>
            <a:r>
              <a:rPr lang="en-GB" sz="1400" b="1" dirty="0" err="1"/>
              <a:t>Losito</a:t>
            </a:r>
            <a:r>
              <a:rPr lang="en-GB" sz="1400" b="1" dirty="0"/>
              <a:t>, R., Marsh, B. A</a:t>
            </a:r>
            <a:r>
              <a:rPr lang="en-GB" sz="1400" b="1" dirty="0" smtClean="0"/>
              <a:t>., </a:t>
            </a:r>
            <a:r>
              <a:rPr lang="en-GB" sz="1400" b="1" dirty="0" err="1" smtClean="0"/>
              <a:t>S.Rothe</a:t>
            </a:r>
            <a:r>
              <a:rPr lang="en-GB" sz="1400" b="1" dirty="0" smtClean="0"/>
              <a:t> </a:t>
            </a:r>
            <a:r>
              <a:rPr lang="en-GB" sz="1400" b="1" dirty="0"/>
              <a:t>et al. (2012). </a:t>
            </a:r>
            <a:endParaRPr lang="en-GB" sz="1400" b="1" dirty="0" smtClean="0"/>
          </a:p>
          <a:p>
            <a:r>
              <a:rPr lang="en-GB" sz="1400" i="1" dirty="0" smtClean="0"/>
              <a:t>Upgrade </a:t>
            </a:r>
            <a:r>
              <a:rPr lang="en-GB" sz="1400" i="1" dirty="0"/>
              <a:t>of the </a:t>
            </a:r>
            <a:r>
              <a:rPr lang="en-GB" sz="1400" i="1" dirty="0" smtClean="0"/>
              <a:t>RILIS </a:t>
            </a:r>
            <a:r>
              <a:rPr lang="en-GB" sz="1400" i="1" dirty="0"/>
              <a:t>at </a:t>
            </a:r>
            <a:r>
              <a:rPr lang="en-GB" sz="1400" i="1" dirty="0" smtClean="0"/>
              <a:t>ISOLDE; Rev. Sci. </a:t>
            </a:r>
            <a:r>
              <a:rPr lang="en-GB" sz="1400" i="1" dirty="0" err="1" smtClean="0"/>
              <a:t>Inst</a:t>
            </a:r>
            <a:r>
              <a:rPr lang="en-GB" sz="1400" dirty="0" smtClean="0"/>
              <a:t> </a:t>
            </a:r>
            <a:r>
              <a:rPr lang="en-GB" sz="1400" i="1" dirty="0"/>
              <a:t>83</a:t>
            </a:r>
            <a:r>
              <a:rPr lang="en-GB" sz="1400" dirty="0"/>
              <a:t>(2), 02A903. doi:10.1063/1.3662206</a:t>
            </a:r>
            <a:endParaRPr lang="en-GB" sz="1400" dirty="0"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067" y="5485249"/>
            <a:ext cx="9082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</a:rPr>
              <a:t>Dual laser system (TiSa and Dye) is now fully operational;  </a:t>
            </a:r>
            <a:r>
              <a:rPr lang="en-US" i="1" dirty="0" err="1" smtClean="0">
                <a:solidFill>
                  <a:srgbClr val="000090"/>
                </a:solidFill>
              </a:rPr>
              <a:t>LabView</a:t>
            </a:r>
            <a:r>
              <a:rPr lang="en-US" i="1" dirty="0" smtClean="0">
                <a:solidFill>
                  <a:srgbClr val="000090"/>
                </a:solidFill>
              </a:rPr>
              <a:t> status monitoring and DAQ system;  </a:t>
            </a:r>
          </a:p>
          <a:p>
            <a:r>
              <a:rPr lang="en-US" i="1" dirty="0" smtClean="0">
                <a:solidFill>
                  <a:srgbClr val="000090"/>
                </a:solidFill>
              </a:rPr>
              <a:t>NB mode for TiSa and Dye laser;   Isobar suppression with ‘Laser Ion Source Trap’ device</a:t>
            </a:r>
            <a:endParaRPr lang="en-US" i="1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5078968"/>
            <a:ext cx="895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Well represented at the EMIS 2012 conference in Matsue, Japan (4 articles in the proceedings)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4441"/>
            <a:ext cx="9144000" cy="136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5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0420" y="162510"/>
            <a:ext cx="4111967" cy="1025526"/>
          </a:xfrm>
        </p:spPr>
        <p:txBody>
          <a:bodyPr/>
          <a:lstStyle/>
          <a:p>
            <a:r>
              <a:rPr lang="en-GB" dirty="0" smtClean="0"/>
              <a:t>RILIS tests during start-up period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1752" y="1786527"/>
            <a:ext cx="38321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Test of Ba ionization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Test of Ba+ ionization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Test of Li ionization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Test of Li ionization with Blaze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Test </a:t>
            </a:r>
            <a:r>
              <a:rPr lang="en-GB" dirty="0"/>
              <a:t>of Cr </a:t>
            </a:r>
            <a:r>
              <a:rPr lang="en-GB" dirty="0" smtClean="0"/>
              <a:t>scheme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Test of </a:t>
            </a:r>
            <a:r>
              <a:rPr lang="en-GB" dirty="0" err="1" smtClean="0"/>
              <a:t>Er</a:t>
            </a:r>
            <a:r>
              <a:rPr lang="en-GB" dirty="0" smtClean="0"/>
              <a:t> scheme – no time left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0677" y="4879162"/>
            <a:ext cx="2421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Test of Hg ionization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Test of Ge ionization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9968" y="1194036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GPS target 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3727" y="4288353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GPS target 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541154" y="1364588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HRS target 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95897" y="1992070"/>
            <a:ext cx="3017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Test of power meter target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Optics alignment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95897" y="4881454"/>
            <a:ext cx="3333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Test of Hg ionization in VADIS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ISCOOL ion-laser overlap test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41154" y="4317122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HRS target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46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67051" y="0"/>
            <a:ext cx="5053220" cy="99786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2000" dirty="0" smtClean="0"/>
              <a:t>RILIS laser alignment target unit</a:t>
            </a: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85927" y="1395934"/>
            <a:ext cx="3947165" cy="5075589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GB" sz="2000" dirty="0" smtClean="0"/>
              <a:t>Mounted as first target on HRS after LS1. Lasers successfully aligned. Unit Functioning as expected.</a:t>
            </a:r>
          </a:p>
          <a:p>
            <a:pPr marL="0" indent="0" defTabSz="914400">
              <a:buFont typeface="Wingdings 3"/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facilitates laser alignment - normally only possible with ion beam</a:t>
            </a:r>
          </a:p>
          <a:p>
            <a:pPr marL="0" indent="0" defTabSz="914400">
              <a:buFont typeface="Wingdings 3"/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helps to clarify laser beam transport issues (thermal lensing)</a:t>
            </a:r>
          </a:p>
          <a:p>
            <a:pPr marL="0" indent="0" defTabSz="914400">
              <a:buFont typeface="Wingdings 3"/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enables remote check of status of magnet windows when in doubt, reducing interventions to separator areas</a:t>
            </a:r>
          </a:p>
          <a:p>
            <a:pPr marL="0" indent="0" defTabSz="914400">
              <a:buFont typeface="Wingdings 3"/>
              <a:buNone/>
            </a:pPr>
            <a:endParaRPr lang="en-GB" sz="2000" dirty="0" smtClean="0"/>
          </a:p>
          <a:p>
            <a:pPr marL="0" indent="0" defTabSz="914400">
              <a:buFont typeface="Wingdings 3"/>
              <a:buNone/>
            </a:pPr>
            <a:r>
              <a:rPr lang="en-GB" sz="2000" dirty="0" smtClean="0"/>
              <a:t>Thanks to: Bernard, </a:t>
            </a:r>
            <a:r>
              <a:rPr lang="en-GB" sz="2000" dirty="0" err="1" smtClean="0"/>
              <a:t>Ermanno</a:t>
            </a:r>
            <a:r>
              <a:rPr lang="en-GB" sz="2000" dirty="0" smtClean="0"/>
              <a:t> &amp; our 2013 summer student Sasha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235" y="3790193"/>
            <a:ext cx="1249301" cy="1086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9" t="28149" r="10952" b="17182"/>
          <a:stretch/>
        </p:blipFill>
        <p:spPr>
          <a:xfrm>
            <a:off x="1" y="3790193"/>
            <a:ext cx="1993896" cy="1086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358"/>
            <a:ext cx="4209143" cy="158448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878075" y="2642960"/>
            <a:ext cx="175111" cy="114723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2756886" y="2203450"/>
            <a:ext cx="1199164" cy="1586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</p:cNvCxnSpPr>
          <p:nvPr/>
        </p:nvCxnSpPr>
        <p:spPr>
          <a:xfrm flipV="1">
            <a:off x="996949" y="2076450"/>
            <a:ext cx="2070101" cy="171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098" y="3790194"/>
            <a:ext cx="1070035" cy="10723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379" y="4901863"/>
            <a:ext cx="198751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T</a:t>
            </a:r>
            <a:r>
              <a:rPr lang="en-GB" sz="1600" b="1" dirty="0" smtClean="0"/>
              <a:t>ungsten ionizer </a:t>
            </a:r>
            <a:r>
              <a:rPr lang="en-GB" sz="1600" dirty="0" smtClean="0"/>
              <a:t>acts </a:t>
            </a:r>
            <a:r>
              <a:rPr lang="en-GB" sz="1600" dirty="0"/>
              <a:t>as light source for pre-alignment after </a:t>
            </a:r>
            <a:r>
              <a:rPr lang="en-GB" sz="1600" dirty="0" smtClean="0"/>
              <a:t>shutdown</a:t>
            </a:r>
          </a:p>
          <a:p>
            <a:pPr algn="just"/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2058951" y="4901863"/>
            <a:ext cx="2531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Laser power meter </a:t>
            </a:r>
            <a:r>
              <a:rPr lang="en-GB" sz="1600" dirty="0" smtClean="0"/>
              <a:t>measures power </a:t>
            </a:r>
            <a:r>
              <a:rPr lang="en-GB" sz="1600" dirty="0"/>
              <a:t>delivered </a:t>
            </a:r>
            <a:r>
              <a:rPr lang="en-GB" sz="1600" dirty="0" smtClean="0"/>
              <a:t>through ion source</a:t>
            </a:r>
          </a:p>
          <a:p>
            <a:endParaRPr lang="en-GB" sz="1600" dirty="0"/>
          </a:p>
          <a:p>
            <a:r>
              <a:rPr lang="en-GB" sz="1600" dirty="0" smtClean="0"/>
              <a:t>readout via existing thermocouple infrastructure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-30964" y="1879253"/>
            <a:ext cx="1127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RILIS lasers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79" y="1226657"/>
            <a:ext cx="1577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Magnet window</a:t>
            </a:r>
            <a:endParaRPr lang="en-US" sz="16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271588" y="1540462"/>
            <a:ext cx="235743" cy="2772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9524059">
            <a:off x="1567918" y="1814919"/>
            <a:ext cx="952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HRS/GPS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67681" y="787811"/>
            <a:ext cx="1121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Target Unit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012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758203" y="177800"/>
            <a:ext cx="3839909" cy="643342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barium scheme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76142" y="6418264"/>
            <a:ext cx="6119813" cy="36036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GB" sz="1400" dirty="0" smtClean="0"/>
              <a:t>Tom Day Goodacre : PhD work</a:t>
            </a:r>
            <a:endParaRPr lang="en-GB" sz="1400" dirty="0"/>
          </a:p>
        </p:txBody>
      </p:sp>
      <p:pic>
        <p:nvPicPr>
          <p:cNvPr id="5" name="Picture 4" descr="Credo_wShad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306" y="3560347"/>
            <a:ext cx="1227699" cy="818466"/>
          </a:xfrm>
          <a:prstGeom prst="rect">
            <a:avLst/>
          </a:prstGeom>
        </p:spPr>
      </p:pic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6169545" y="5120351"/>
            <a:ext cx="1127574" cy="649667"/>
            <a:chOff x="17044410" y="31462944"/>
            <a:chExt cx="4741573" cy="2732277"/>
          </a:xfrm>
        </p:grpSpPr>
        <p:pic>
          <p:nvPicPr>
            <p:cNvPr id="7" name="Picture 4" descr="S:\Poster\LAP2010\2010-09-22\IMG_3896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44410" y="31462944"/>
              <a:ext cx="4741573" cy="273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32"/>
            <p:cNvGrpSpPr>
              <a:grpSpLocks/>
            </p:cNvGrpSpPr>
            <p:nvPr/>
          </p:nvGrpSpPr>
          <p:grpSpPr bwMode="auto">
            <a:xfrm rot="60000">
              <a:off x="17550784" y="32141140"/>
              <a:ext cx="3783040" cy="1241034"/>
              <a:chOff x="17549169" y="32108751"/>
              <a:chExt cx="3783040" cy="1241034"/>
            </a:xfrm>
          </p:grpSpPr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549169" y="32201099"/>
                <a:ext cx="3783040" cy="1148686"/>
                <a:chOff x="30120747" y="37036069"/>
                <a:chExt cx="12999653" cy="3947219"/>
              </a:xfrm>
            </p:grpSpPr>
            <p:grpSp>
              <p:nvGrpSpPr>
                <p:cNvPr id="12" name="Group 38"/>
                <p:cNvGrpSpPr>
                  <a:grpSpLocks/>
                </p:cNvGrpSpPr>
                <p:nvPr/>
              </p:nvGrpSpPr>
              <p:grpSpPr bwMode="auto">
                <a:xfrm flipV="1">
                  <a:off x="31419808" y="37036069"/>
                  <a:ext cx="11700592" cy="3912355"/>
                  <a:chOff x="37143100" y="34980527"/>
                  <a:chExt cx="2857454" cy="751501"/>
                </a:xfrm>
              </p:grpSpPr>
              <p:cxnSp>
                <p:nvCxnSpPr>
                  <p:cNvPr id="15" name="Straight Connector 14"/>
                  <p:cNvCxnSpPr/>
                  <p:nvPr/>
                </p:nvCxnSpPr>
                <p:spPr>
                  <a:xfrm rot="60000">
                    <a:off x="38812993" y="35341521"/>
                    <a:ext cx="1185603" cy="14671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 rot="60000">
                    <a:off x="38228676" y="35554930"/>
                    <a:ext cx="310389" cy="129941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H="1" flipV="1">
                    <a:off x="38120753" y="35673651"/>
                    <a:ext cx="416960" cy="13623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rot="60000" flipH="1" flipV="1">
                    <a:off x="37141880" y="35718845"/>
                    <a:ext cx="714026" cy="9432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60000">
                    <a:off x="37233134" y="34981995"/>
                    <a:ext cx="976458" cy="465273"/>
                  </a:xfrm>
                  <a:prstGeom prst="line">
                    <a:avLst/>
                  </a:prstGeom>
                  <a:ln w="25400" cap="rnd">
                    <a:solidFill>
                      <a:srgbClr val="25FF01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60000">
                    <a:off x="38212550" y="35457319"/>
                    <a:ext cx="17318" cy="95360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rot="60000">
                    <a:off x="38095710" y="35398763"/>
                    <a:ext cx="118560" cy="56587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rot="60000" flipV="1">
                    <a:off x="38096367" y="35398235"/>
                    <a:ext cx="346356" cy="0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flipH="1">
                    <a:off x="37852430" y="35673138"/>
                    <a:ext cx="267759" cy="60779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rot="60000" flipV="1">
                    <a:off x="38444802" y="35329806"/>
                    <a:ext cx="367670" cy="74402"/>
                  </a:xfrm>
                  <a:prstGeom prst="line">
                    <a:avLst/>
                  </a:prstGeom>
                  <a:ln w="19050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>
                <a:xfrm rot="21540000" flipH="1" flipV="1">
                  <a:off x="31793350" y="39077125"/>
                  <a:ext cx="0" cy="1898511"/>
                </a:xfrm>
                <a:prstGeom prst="line">
                  <a:avLst/>
                </a:prstGeom>
                <a:ln w="25400" cap="rnd">
                  <a:solidFill>
                    <a:srgbClr val="25FF01"/>
                  </a:solidFill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rot="21540000">
                  <a:off x="30113060" y="39075422"/>
                  <a:ext cx="1663709" cy="16368"/>
                </a:xfrm>
                <a:prstGeom prst="line">
                  <a:avLst/>
                </a:prstGeom>
                <a:ln w="25400" cap="rnd">
                  <a:solidFill>
                    <a:srgbClr val="25FF01"/>
                  </a:solidFill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/>
              <p:cNvCxnSpPr/>
              <p:nvPr/>
            </p:nvCxnSpPr>
            <p:spPr>
              <a:xfrm rot="21540000">
                <a:off x="20939885" y="32110691"/>
                <a:ext cx="15874" cy="666796"/>
              </a:xfrm>
              <a:prstGeom prst="line">
                <a:avLst/>
              </a:prstGeom>
              <a:ln w="19050" cap="rnd">
                <a:solidFill>
                  <a:srgbClr val="FF0000"/>
                </a:solidFill>
                <a:prstDash val="sysDash"/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21540000">
                <a:off x="20934039" y="32107514"/>
                <a:ext cx="385739" cy="0"/>
              </a:xfrm>
              <a:prstGeom prst="line">
                <a:avLst/>
              </a:prstGeom>
              <a:ln w="19050" cap="rnd">
                <a:solidFill>
                  <a:srgbClr val="FF0000"/>
                </a:solidFill>
                <a:prstDash val="sysDash"/>
                <a:rou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Picture 24" descr="Ba Scan 540-683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657"/>
          <a:stretch/>
        </p:blipFill>
        <p:spPr>
          <a:xfrm>
            <a:off x="15301" y="1303525"/>
            <a:ext cx="3470276" cy="1901105"/>
          </a:xfrm>
          <a:prstGeom prst="rect">
            <a:avLst/>
          </a:prstGeom>
        </p:spPr>
      </p:pic>
      <p:pic>
        <p:nvPicPr>
          <p:cNvPr id="26" name="Picture 25" descr="Saturation P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0353" y="3077961"/>
            <a:ext cx="4058556" cy="2838012"/>
          </a:xfrm>
          <a:prstGeom prst="rect">
            <a:avLst/>
          </a:prstGeom>
        </p:spPr>
      </p:pic>
      <p:pic>
        <p:nvPicPr>
          <p:cNvPr id="27" name="Picture 26" descr="Ba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632" y="1101057"/>
            <a:ext cx="2818009" cy="491857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89166" y="806683"/>
            <a:ext cx="1667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Tested at LARIS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591446" y="834395"/>
            <a:ext cx="29730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Confirmed with RILIS on GPS</a:t>
            </a:r>
          </a:p>
          <a:p>
            <a:r>
              <a:rPr lang="en-US" dirty="0" smtClean="0"/>
              <a:t>In June 2014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6575583" y="4330912"/>
            <a:ext cx="0" cy="5507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598112" y="5075853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RILIS </a:t>
            </a:r>
            <a:r>
              <a:rPr lang="en-GB" dirty="0" err="1" smtClean="0"/>
              <a:t>Ti:Sa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7742157" y="3872431"/>
            <a:ext cx="1102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RILIS Dye</a:t>
            </a:r>
            <a:endParaRPr lang="en-US" dirty="0"/>
          </a:p>
        </p:txBody>
      </p:sp>
      <p:pic>
        <p:nvPicPr>
          <p:cNvPr id="33" name="Picture 32" descr="p4V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43" y="1408871"/>
            <a:ext cx="3129126" cy="223943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36048" y="6229113"/>
            <a:ext cx="55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RILIS ionization efficiency ≈ surface ionization efficiency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23528" y="6453336"/>
            <a:ext cx="849694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Users\tdaygood\Dropbox\logos\bul-pho-2007-046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9658"/>
            <a:ext cx="55191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4475086" y="5320999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3647" y="6255885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9420" y="1556792"/>
            <a:ext cx="333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4" y="1708324"/>
            <a:ext cx="7219877" cy="460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72" y="1437671"/>
            <a:ext cx="2955208" cy="494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09644" y="729570"/>
            <a:ext cx="9192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800" b="1" dirty="0">
                <a:solidFill>
                  <a:prstClr val="black"/>
                </a:solidFill>
                <a:latin typeface="Calibri"/>
              </a:rPr>
              <a:t>Removes </a:t>
            </a:r>
            <a:r>
              <a:rPr lang="en-GB" sz="2800" b="1" dirty="0" smtClean="0">
                <a:solidFill>
                  <a:prstClr val="black"/>
                </a:solidFill>
                <a:latin typeface="Calibri"/>
              </a:rPr>
              <a:t>possible </a:t>
            </a:r>
            <a:r>
              <a:rPr lang="en-GB" sz="2800" b="1" dirty="0">
                <a:solidFill>
                  <a:prstClr val="black"/>
                </a:solidFill>
                <a:latin typeface="Calibri"/>
              </a:rPr>
              <a:t>Caesium contamination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9654" y="872101"/>
            <a:ext cx="8372554" cy="5894106"/>
            <a:chOff x="351923" y="872101"/>
            <a:chExt cx="8372554" cy="5894106"/>
          </a:xfrm>
        </p:grpSpPr>
        <p:sp>
          <p:nvSpPr>
            <p:cNvPr id="14" name="Rectangle 13"/>
            <p:cNvSpPr/>
            <p:nvPr/>
          </p:nvSpPr>
          <p:spPr>
            <a:xfrm>
              <a:off x="369430" y="872101"/>
              <a:ext cx="8355047" cy="791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txBody>
            <a:bodyPr vert="horz" anchor="ctr" anchorCtr="0">
              <a:normAutofit/>
            </a:bodyPr>
            <a:lstStyle/>
            <a:p>
              <a:pPr marL="457200" indent="-457200">
                <a:spcBef>
                  <a:spcPct val="0"/>
                </a:spcBef>
                <a:buFont typeface="Arial"/>
                <a:buChar char="•"/>
              </a:pPr>
              <a:r>
                <a:rPr lang="en-US" sz="2800" dirty="0" smtClean="0">
                  <a:solidFill>
                    <a:schemeClr val="tx2"/>
                  </a:solidFill>
                  <a:latin typeface="+mj-lt"/>
                  <a:ea typeface="+mj-ea"/>
                  <a:cs typeface="+mj-cs"/>
                </a:rPr>
                <a:t>Tested with RILIS at GPS just last night!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923" y="1647128"/>
              <a:ext cx="8338807" cy="188838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130" y="3504915"/>
              <a:ext cx="8324445" cy="3261292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3510580" y="4147016"/>
            <a:ext cx="103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Laser 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34394" y="511609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Laser OFF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07620" y="511609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Laser OFF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533648" y="162510"/>
            <a:ext cx="4548740" cy="709591"/>
          </a:xfrm>
        </p:spPr>
        <p:txBody>
          <a:bodyPr>
            <a:normAutofit/>
          </a:bodyPr>
          <a:lstStyle/>
          <a:p>
            <a:r>
              <a:rPr lang="en-GB" dirty="0" smtClean="0"/>
              <a:t>2+ Ba ionization at RILIS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937272" y="4727788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CFF"/>
                </a:solidFill>
              </a:rPr>
              <a:t>Mass = 69</a:t>
            </a:r>
            <a:endParaRPr lang="en-GB" dirty="0">
              <a:solidFill>
                <a:srgbClr val="FF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7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ionization of Lithium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52" y="1428248"/>
            <a:ext cx="2257425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5869" y="928688"/>
            <a:ext cx="4104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= 5.39 eV -&gt; surface ionization efficient</a:t>
            </a:r>
            <a:endParaRPr lang="en-GB" dirty="0"/>
          </a:p>
        </p:txBody>
      </p:sp>
      <p:sp>
        <p:nvSpPr>
          <p:cNvPr id="5" name="Line 75"/>
          <p:cNvSpPr>
            <a:spLocks noChangeShapeType="1"/>
          </p:cNvSpPr>
          <p:nvPr/>
        </p:nvSpPr>
        <p:spPr bwMode="auto">
          <a:xfrm flipV="1">
            <a:off x="1336746" y="1665048"/>
            <a:ext cx="0" cy="1332000"/>
          </a:xfrm>
          <a:prstGeom prst="line">
            <a:avLst/>
          </a:prstGeom>
          <a:noFill/>
          <a:ln w="57150" cap="sq">
            <a:solidFill>
              <a:srgbClr val="00CC00"/>
            </a:solidFill>
            <a:round/>
            <a:headEnd/>
            <a:tailEnd type="triangle" w="med" len="med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>
              <a:ea typeface="ＭＳ Ｐゴシック" pitchFamily="65" charset="-128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2864" y="1665048"/>
            <a:ext cx="952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532 nm </a:t>
            </a:r>
          </a:p>
          <a:p>
            <a:r>
              <a:rPr lang="en-GB" dirty="0"/>
              <a:t>2</a:t>
            </a:r>
            <a:r>
              <a:rPr lang="en-GB" dirty="0" smtClean="0"/>
              <a:t>5 W </a:t>
            </a:r>
            <a:endParaRPr lang="en-GB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446" y="1428248"/>
            <a:ext cx="6161923" cy="316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6835" y="4994389"/>
            <a:ext cx="5811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RILIS ionization efficiency = ½ surface ionization efficiency</a:t>
            </a:r>
          </a:p>
          <a:p>
            <a:endParaRPr lang="en-GB" dirty="0"/>
          </a:p>
          <a:p>
            <a:r>
              <a:rPr lang="en-GB" dirty="0" smtClean="0"/>
              <a:t>Could be improved by ~ 40% using new Blaze laser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34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ion beams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86702"/>
              </p:ext>
            </p:extLst>
          </p:nvPr>
        </p:nvGraphicFramePr>
        <p:xfrm>
          <a:off x="500063" y="1570038"/>
          <a:ext cx="8072437" cy="439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Worksheet" r:id="rId3" imgW="7038854" imgH="4029210" progId="Excel.Sheet.8">
                  <p:embed/>
                </p:oleObj>
              </mc:Choice>
              <mc:Fallback>
                <p:oleObj name="Worksheet" r:id="rId3" imgW="7038854" imgH="402921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570038"/>
                        <a:ext cx="8072437" cy="439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92155" y="922009"/>
            <a:ext cx="8760772" cy="3724113"/>
            <a:chOff x="239755" y="769609"/>
            <a:chExt cx="8760772" cy="3724113"/>
          </a:xfrm>
        </p:grpSpPr>
        <p:sp>
          <p:nvSpPr>
            <p:cNvPr id="21" name="Rectangle 20"/>
            <p:cNvSpPr/>
            <p:nvPr/>
          </p:nvSpPr>
          <p:spPr>
            <a:xfrm>
              <a:off x="251520" y="769609"/>
              <a:ext cx="8740081" cy="37241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60445" y="838835"/>
              <a:ext cx="8032163" cy="55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800" dirty="0">
                  <a:solidFill>
                    <a:schemeClr val="tx1"/>
                  </a:solidFill>
                  <a:latin typeface="Calibri"/>
                </a:rPr>
                <a:t>Extension of RILIS cabin</a:t>
              </a:r>
            </a:p>
            <a:p>
              <a:pPr marL="1085850" lvl="1" indent="-342900" eaLnBrk="1" hangingPunct="1">
                <a:buFont typeface="Wingdings" panose="05000000000000000000" pitchFamily="2" charset="2"/>
                <a:buChar char="Ø"/>
              </a:pPr>
              <a:r>
                <a:rPr lang="en-GB" sz="1400" dirty="0" smtClean="0">
                  <a:solidFill>
                    <a:schemeClr val="tx1"/>
                  </a:solidFill>
                  <a:latin typeface="Calibri"/>
                </a:rPr>
                <a:t>Enlarged entrance/storage and work area to maximize the useable laser laboratory space 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56829" y="828332"/>
              <a:ext cx="28660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GB" sz="1600" b="1" dirty="0" smtClean="0">
                  <a:solidFill>
                    <a:srgbClr val="008000"/>
                  </a:solidFill>
                </a:rPr>
                <a:t>GENERAL RILIS DEVELOPMENTS</a:t>
              </a:r>
              <a:endParaRPr lang="en-GB" sz="1600" b="1" dirty="0">
                <a:solidFill>
                  <a:srgbClr val="008000"/>
                </a:solidFill>
              </a:endParaRP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239755" y="1313268"/>
              <a:ext cx="8697485" cy="55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800" dirty="0" smtClean="0">
                  <a:solidFill>
                    <a:schemeClr val="tx1"/>
                  </a:solidFill>
                  <a:latin typeface="Calibri"/>
                </a:rPr>
                <a:t>RILIS machine protection system</a:t>
              </a:r>
              <a:endParaRPr lang="en-GB" sz="1800" dirty="0">
                <a:solidFill>
                  <a:schemeClr val="tx1"/>
                </a:solidFill>
                <a:latin typeface="Calibri"/>
              </a:endParaRPr>
            </a:p>
            <a:p>
              <a:pPr marL="1085850" lvl="1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400" dirty="0" smtClean="0">
                  <a:solidFill>
                    <a:schemeClr val="tx1"/>
                  </a:solidFill>
                  <a:latin typeface="Calibri"/>
                </a:rPr>
                <a:t>Installation of a machine protection and monitoring system to reduce reliance on shift-based operation</a:t>
              </a:r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270227" y="1828685"/>
              <a:ext cx="8265333" cy="55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Space stabilization of laser beams</a:t>
              </a:r>
            </a:p>
            <a:p>
              <a:pPr marL="1085850" lvl="1" indent="-342900" defTabSz="914400" eaLnBrk="1" hangingPunct="1">
                <a:buFont typeface="Lucida Grande"/>
                <a:buChar char="-"/>
              </a:pPr>
              <a:r>
                <a:rPr lang="en-GB" sz="1400" dirty="0" smtClean="0">
                  <a:solidFill>
                    <a:prstClr val="black"/>
                  </a:solidFill>
                  <a:latin typeface="Calibri"/>
                </a:rPr>
                <a:t>Upgrade of existing commercial system to enable active stabilization of 3 beams and UV beams</a:t>
              </a: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260445" y="2360880"/>
              <a:ext cx="8740082" cy="772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800" dirty="0" smtClean="0">
                  <a:solidFill>
                    <a:schemeClr val="tx1"/>
                  </a:solidFill>
                  <a:latin typeface="Calibri"/>
                </a:rPr>
                <a:t>GPS laser beam launch</a:t>
              </a:r>
            </a:p>
            <a:p>
              <a:pPr marL="1085850" lvl="1" indent="-342900" eaLnBrk="1" hangingPunct="1">
                <a:buFont typeface="Wingdings" panose="05000000000000000000" pitchFamily="2" charset="2"/>
                <a:buChar char="ü"/>
              </a:pPr>
              <a:r>
                <a:rPr lang="en-GB" sz="1400" dirty="0" smtClean="0">
                  <a:solidFill>
                    <a:schemeClr val="tx1"/>
                  </a:solidFill>
                  <a:latin typeface="Calibri"/>
                </a:rPr>
                <a:t>Replacement of prisms by high-reflectivity dielectric mirrors will reduce the losses of laser power in the beam transport to </a:t>
              </a:r>
              <a:r>
                <a:rPr lang="en-GB" sz="1400" dirty="0">
                  <a:solidFill>
                    <a:schemeClr val="tx1"/>
                  </a:solidFill>
                  <a:latin typeface="Calibri"/>
                </a:rPr>
                <a:t>GPS mass separator</a:t>
              </a:r>
              <a:endParaRPr lang="en-GB" sz="1400" dirty="0" smtClean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246472" y="3058185"/>
              <a:ext cx="8740082" cy="772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Wingdings" panose="05000000000000000000" pitchFamily="2" charset="2"/>
                <a:buChar char="ü"/>
              </a:pP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HRS laser window </a:t>
              </a:r>
            </a:p>
            <a:p>
              <a:pPr marL="1085850" lvl="1" indent="-342900" eaLnBrk="1" hangingPunct="1">
                <a:buFont typeface="Wingdings" panose="05000000000000000000" pitchFamily="2" charset="2"/>
                <a:buChar char="ü"/>
              </a:pPr>
              <a:r>
                <a:rPr lang="en-GB" sz="1400" dirty="0" smtClean="0">
                  <a:solidFill>
                    <a:prstClr val="black"/>
                  </a:solidFill>
                  <a:latin typeface="Calibri"/>
                </a:rPr>
                <a:t>Extension tube for window mounting outside the </a:t>
              </a:r>
              <a:r>
                <a:rPr lang="en-GB" sz="1400" dirty="0">
                  <a:solidFill>
                    <a:prstClr val="black"/>
                  </a:solidFill>
                  <a:latin typeface="Calibri"/>
                </a:rPr>
                <a:t>90</a:t>
              </a:r>
              <a:r>
                <a:rPr lang="en-GB" sz="1400" baseline="30000" dirty="0">
                  <a:solidFill>
                    <a:prstClr val="black"/>
                  </a:solidFill>
                  <a:latin typeface="Calibri"/>
                </a:rPr>
                <a:t>o</a:t>
              </a:r>
              <a:r>
                <a:rPr lang="en-GB" sz="1400" dirty="0">
                  <a:solidFill>
                    <a:prstClr val="black"/>
                  </a:solidFill>
                  <a:latin typeface="Calibri"/>
                </a:rPr>
                <a:t> magnet </a:t>
              </a:r>
              <a:r>
                <a:rPr lang="en-GB" sz="1400" dirty="0" smtClean="0">
                  <a:solidFill>
                    <a:prstClr val="black"/>
                  </a:solidFill>
                  <a:latin typeface="Calibri"/>
                </a:rPr>
                <a:t>will enable monitoring of window quality during operation and simplify its replacement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2155" y="4773062"/>
            <a:ext cx="8746799" cy="1777891"/>
            <a:chOff x="240228" y="4819460"/>
            <a:chExt cx="8740081" cy="1777891"/>
          </a:xfrm>
        </p:grpSpPr>
        <p:sp>
          <p:nvSpPr>
            <p:cNvPr id="29" name="Rectangle 28"/>
            <p:cNvSpPr/>
            <p:nvPr/>
          </p:nvSpPr>
          <p:spPr>
            <a:xfrm>
              <a:off x="240228" y="4819460"/>
              <a:ext cx="8740081" cy="17778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251519" y="4819462"/>
              <a:ext cx="8708619" cy="923330"/>
              <a:chOff x="-1307781" y="2694079"/>
              <a:chExt cx="10693809" cy="62990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-1307781" y="2694079"/>
                <a:ext cx="10693809" cy="6299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en-GB" dirty="0" smtClean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Improved </a:t>
                </a:r>
                <a:r>
                  <a:rPr lang="en-GB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motorization of Narrow-band </a:t>
                </a:r>
                <a:r>
                  <a:rPr lang="en-GB" dirty="0" err="1" smtClean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TiSa</a:t>
                </a:r>
                <a:endParaRPr lang="en-GB" dirty="0" smtClean="0">
                  <a:solidFill>
                    <a:srgbClr val="FF0000"/>
                  </a:solidFill>
                  <a:latin typeface="Calibri"/>
                  <a:ea typeface="ヒラギノ角ゴ ProN W3" charset="-128"/>
                </a:endParaRPr>
              </a:p>
              <a:p>
                <a:pPr marL="342900" indent="-342900">
                  <a:buFont typeface="Arial"/>
                  <a:buChar char="•"/>
                </a:pPr>
                <a:endParaRPr lang="en-US" dirty="0">
                  <a:solidFill>
                    <a:prstClr val="black"/>
                  </a:solidFill>
                  <a:latin typeface="Calibri"/>
                  <a:ea typeface="ヒラギノ角ゴ ProN W3" charset="-128"/>
                </a:endParaRPr>
              </a:p>
              <a:p>
                <a:pPr marL="342900" indent="-342900">
                  <a:buFont typeface="Arial"/>
                  <a:buChar char="•"/>
                </a:pPr>
                <a:endParaRPr lang="en-GB" dirty="0">
                  <a:solidFill>
                    <a:prstClr val="black"/>
                  </a:solidFill>
                  <a:latin typeface="Calibri"/>
                  <a:ea typeface="ヒラギノ角ゴ ProN W3" charset="-128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88930" y="2694189"/>
                <a:ext cx="2594036" cy="230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 defTabSz="914400"/>
                <a:r>
                  <a:rPr lang="en-GB" sz="1600" b="1" dirty="0" smtClean="0">
                    <a:solidFill>
                      <a:srgbClr val="008000"/>
                    </a:solidFill>
                  </a:rPr>
                  <a:t>Laser developments</a:t>
                </a:r>
                <a:endParaRPr lang="en-GB" sz="1600" b="1" dirty="0">
                  <a:solidFill>
                    <a:srgbClr val="008000"/>
                  </a:solidFill>
                </a:endParaRPr>
              </a:p>
            </p:txBody>
          </p:sp>
        </p:grpSp>
      </p:grpSp>
      <p:sp>
        <p:nvSpPr>
          <p:cNvPr id="33" name="Title 5"/>
          <p:cNvSpPr>
            <a:spLocks noGrp="1"/>
          </p:cNvSpPr>
          <p:nvPr>
            <p:ph type="title"/>
          </p:nvPr>
        </p:nvSpPr>
        <p:spPr>
          <a:xfrm>
            <a:off x="3688095" y="333951"/>
            <a:ext cx="4111967" cy="466284"/>
          </a:xfrm>
        </p:spPr>
        <p:txBody>
          <a:bodyPr>
            <a:normAutofit/>
          </a:bodyPr>
          <a:lstStyle/>
          <a:p>
            <a:r>
              <a:rPr lang="en-US" sz="1800" dirty="0"/>
              <a:t>RILIS/LARIS projects for LS1 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#1</a:t>
            </a:r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422627" y="4053085"/>
            <a:ext cx="8032163" cy="34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Laminar flow box containment of all laser tables</a:t>
            </a:r>
            <a:endParaRPr lang="en-GB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22627" y="5824096"/>
            <a:ext cx="80321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A dedicated, high power </a:t>
            </a:r>
            <a:r>
              <a:rPr lang="en-GB" dirty="0" err="1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Nd:YVO</a:t>
            </a:r>
            <a:r>
              <a:rPr lang="en-GB" dirty="0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 laser for non resonant ionization  </a:t>
            </a: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High beam quality industrial laser could significantly improve efficiency for many schemes.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22627" y="5311085"/>
            <a:ext cx="87153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  <a:latin typeface="Calibri"/>
                <a:ea typeface="ヒラギノ角ゴ ProN W3" charset="-128"/>
              </a:rPr>
              <a:t>Ongoing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ea typeface="ヒラギノ角ゴ ProN W3" charset="-128"/>
              </a:rPr>
              <a:t>TiSa</a:t>
            </a:r>
            <a:r>
              <a:rPr lang="en-GB" dirty="0" smtClean="0">
                <a:solidFill>
                  <a:srgbClr val="FF0000"/>
                </a:solidFill>
                <a:latin typeface="Calibri"/>
                <a:ea typeface="ヒラギノ角ゴ ProN W3" charset="-128"/>
              </a:rPr>
              <a:t> R&amp;D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prstClr val="black"/>
              </a:solidFill>
              <a:latin typeface="Calibri"/>
              <a:ea typeface="ヒラギノ角ゴ ProN W3" charset="-128"/>
            </a:endParaRPr>
          </a:p>
          <a:p>
            <a:pPr marL="342900" indent="-342900">
              <a:buFont typeface="Arial"/>
              <a:buChar char="•"/>
            </a:pPr>
            <a:endParaRPr lang="en-GB" dirty="0">
              <a:solidFill>
                <a:prstClr val="black"/>
              </a:solidFill>
              <a:latin typeface="Calibri"/>
              <a:ea typeface="ヒラギノ角ゴ ProN W3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66113" y="5716038"/>
            <a:ext cx="179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Delivered today 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5713" y="788924"/>
            <a:ext cx="8786282" cy="3184870"/>
            <a:chOff x="251520" y="593353"/>
            <a:chExt cx="8786282" cy="6024452"/>
          </a:xfrm>
        </p:grpSpPr>
        <p:sp>
          <p:nvSpPr>
            <p:cNvPr id="17" name="Rectangle 16"/>
            <p:cNvSpPr/>
            <p:nvPr/>
          </p:nvSpPr>
          <p:spPr>
            <a:xfrm>
              <a:off x="251520" y="593353"/>
              <a:ext cx="8740081" cy="60244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297720" y="657623"/>
              <a:ext cx="8740082" cy="30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Arial"/>
                <a:buChar char="•"/>
              </a:pPr>
              <a:r>
                <a:rPr lang="en-US" sz="1800" dirty="0" smtClean="0">
                  <a:solidFill>
                    <a:srgbClr val="FF0000"/>
                  </a:solidFill>
                  <a:latin typeface="Calibri"/>
                </a:rPr>
                <a:t>RILIS R&amp;D at ISOLDE offline separator and Mainz RISIKO</a:t>
              </a:r>
            </a:p>
            <a:p>
              <a:pPr marL="1085850" lvl="1" indent="-342900" eaLnBrk="1" hangingPunct="1">
                <a:buFont typeface="Lucida Grande"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  <a:latin typeface="Calibri"/>
                </a:rPr>
                <a:t>Tests of high resistance cavity materials (graphite)</a:t>
              </a:r>
            </a:p>
            <a:p>
              <a:pPr marL="1085850" lvl="1" indent="-342900" eaLnBrk="1" hangingPunct="1">
                <a:buFont typeface="Lucida Grande"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  <a:latin typeface="Calibri"/>
                </a:rPr>
                <a:t>Improved beam gating method</a:t>
              </a:r>
            </a:p>
            <a:p>
              <a:pPr marL="1085850" lvl="1" indent="-342900" eaLnBrk="1" hangingPunct="1">
                <a:buFont typeface="Lucida Grande"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  <a:latin typeface="Calibri"/>
                </a:rPr>
                <a:t>LIST improvements/characterization</a:t>
              </a:r>
            </a:p>
            <a:p>
              <a:pPr marL="1085850" lvl="1" indent="-342900" eaLnBrk="1" hangingPunct="1">
                <a:buFont typeface="Lucida Grande"/>
                <a:buChar char="-"/>
              </a:pPr>
              <a:r>
                <a:rPr lang="en-US" sz="1400" dirty="0" smtClean="0">
                  <a:solidFill>
                    <a:srgbClr val="FF0000"/>
                  </a:solidFill>
                  <a:latin typeface="Calibri"/>
                </a:rPr>
                <a:t>RILIS @ VADIS</a:t>
              </a:r>
            </a:p>
            <a:p>
              <a:pPr marL="1085850" lvl="1" indent="-342900" eaLnBrk="1" hangingPunct="1">
                <a:buFont typeface="Lucida Grande"/>
                <a:buChar char="-"/>
              </a:pPr>
              <a:endParaRPr lang="en-US" sz="1400" dirty="0" smtClean="0">
                <a:solidFill>
                  <a:prstClr val="black"/>
                </a:solidFill>
                <a:latin typeface="Calibri"/>
              </a:endParaRPr>
            </a:p>
            <a:p>
              <a:pPr marL="1085850" lvl="1" indent="-342900" eaLnBrk="1" hangingPunct="1">
                <a:buFont typeface="Lucida Grande"/>
                <a:buChar char="-"/>
              </a:pPr>
              <a:endParaRPr lang="en-US" sz="1400" dirty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96609" y="2071078"/>
            <a:ext cx="8697485" cy="77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Develop RILIS power-meter target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Summer student (</a:t>
            </a:r>
            <a:r>
              <a:rPr lang="en-GB" sz="1200" dirty="0"/>
              <a:t>Alexandra </a:t>
            </a:r>
            <a:r>
              <a:rPr lang="en-GB" sz="1200" dirty="0" err="1"/>
              <a:t>Zadvornaya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) worked on this project and tested the unit offline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The special target unit has been built and used at HRS during the start-up</a:t>
            </a:r>
            <a:endParaRPr lang="en-GB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93211" y="3097471"/>
            <a:ext cx="8697485" cy="77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New RILIS/LARIS dye handling/preparation laboratory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Under construction in 252-R-002 (next to LARIS lab).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Proper equipment, storage and safety measures – as requested by HSE</a:t>
            </a:r>
            <a:endParaRPr lang="en-GB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3942825" y="303870"/>
            <a:ext cx="4111967" cy="425418"/>
          </a:xfrm>
        </p:spPr>
        <p:txBody>
          <a:bodyPr>
            <a:normAutofit/>
          </a:bodyPr>
          <a:lstStyle/>
          <a:p>
            <a:r>
              <a:rPr lang="en-US" sz="1800" dirty="0"/>
              <a:t>RILIS/LARIS projects for LS1 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#2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47295" y="4404193"/>
            <a:ext cx="8781999" cy="1777891"/>
            <a:chOff x="136128" y="3636139"/>
            <a:chExt cx="8775254" cy="1777891"/>
          </a:xfrm>
        </p:grpSpPr>
        <p:sp>
          <p:nvSpPr>
            <p:cNvPr id="21" name="Rectangle 20"/>
            <p:cNvSpPr/>
            <p:nvPr/>
          </p:nvSpPr>
          <p:spPr>
            <a:xfrm>
              <a:off x="136128" y="3636139"/>
              <a:ext cx="8740081" cy="17778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02763" y="3709475"/>
              <a:ext cx="8708619" cy="1631216"/>
              <a:chOff x="-1367652" y="1936839"/>
              <a:chExt cx="10693809" cy="1112829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-1367652" y="1936839"/>
                <a:ext cx="10693809" cy="1112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en-GB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Installation of a reference cell at RILIS</a:t>
                </a:r>
              </a:p>
              <a:p>
                <a:pPr marL="342900" indent="-342900">
                  <a:buFont typeface="Arial"/>
                  <a:buChar char="•"/>
                </a:pPr>
                <a:r>
                  <a:rPr lang="en-GB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Improved motorization of Narrow-band </a:t>
                </a:r>
                <a:r>
                  <a:rPr lang="en-GB" dirty="0" err="1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TiSa</a:t>
                </a:r>
                <a:endParaRPr lang="en-GB" dirty="0">
                  <a:solidFill>
                    <a:srgbClr val="FF0000"/>
                  </a:solidFill>
                  <a:latin typeface="Calibri"/>
                  <a:ea typeface="ヒラギノ角ゴ ProN W3" charset="-128"/>
                </a:endParaRPr>
              </a:p>
              <a:p>
                <a:pPr marL="342900" indent="-342900">
                  <a:buFont typeface="Arial"/>
                  <a:buChar char="•"/>
                </a:pPr>
                <a:r>
                  <a:rPr lang="en-GB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Ionization of refractory metals</a:t>
                </a:r>
              </a:p>
              <a:p>
                <a:pPr marL="1085850" lvl="1" indent="-342900">
                  <a:buFont typeface="Lucida Grande"/>
                  <a:buChar char="-"/>
                </a:pP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  <a:sym typeface="Gill Sans" charset="0"/>
                  </a:rPr>
                  <a:t>Study of laser ionization in VADIS cavity</a:t>
                </a:r>
              </a:p>
              <a:p>
                <a:pPr marL="285750" indent="-285750" defTabSz="914400">
                  <a:buFont typeface="Arial"/>
                  <a:buChar char="•"/>
                </a:pPr>
                <a:r>
                  <a:rPr lang="en-GB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New and improved RILIS schemes for the Dual RILIS system</a:t>
                </a:r>
              </a:p>
              <a:p>
                <a:pPr marL="1085850" lvl="1" indent="-342900">
                  <a:buFont typeface="Lucida Grande"/>
                  <a:buChar char="-"/>
                </a:pP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According to requests from </a:t>
                </a:r>
                <a:r>
                  <a:rPr lang="en-GB" sz="1400" dirty="0" smtClean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ISOLDE </a:t>
                </a: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users:  </a:t>
                </a:r>
                <a:r>
                  <a:rPr lang="en-GB" sz="1400" b="1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Ba</a:t>
                </a: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, </a:t>
                </a:r>
                <a:r>
                  <a:rPr lang="en-GB" sz="1400" b="1" dirty="0" smtClean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Li</a:t>
                </a:r>
                <a:r>
                  <a:rPr lang="en-GB" sz="1400" dirty="0" smtClean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, Cr</a:t>
                </a: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, </a:t>
                </a:r>
                <a:r>
                  <a:rPr lang="en-GB" sz="1400" dirty="0" err="1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Er</a:t>
                </a:r>
                <a:r>
                  <a:rPr lang="en-GB" sz="1400" dirty="0">
                    <a:solidFill>
                      <a:srgbClr val="FF0000"/>
                    </a:solidFill>
                    <a:latin typeface="Calibri"/>
                    <a:ea typeface="ヒラギノ角ゴ ProN W3" charset="-128"/>
                  </a:rPr>
                  <a:t>, … </a:t>
                </a:r>
                <a:endParaRPr lang="en-US" sz="1400" dirty="0">
                  <a:solidFill>
                    <a:srgbClr val="FF0000"/>
                  </a:solidFill>
                  <a:latin typeface="Calibri"/>
                  <a:ea typeface="ヒラギノ角ゴ ProN W3" charset="-128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517414" y="1936839"/>
                <a:ext cx="3687636" cy="3989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 defTabSz="914400"/>
                <a:r>
                  <a:rPr lang="en-GB" sz="1600" b="1" dirty="0" smtClean="0">
                    <a:solidFill>
                      <a:srgbClr val="008000"/>
                    </a:solidFill>
                  </a:rPr>
                  <a:t>SPECTROSCOPY </a:t>
                </a:r>
              </a:p>
              <a:p>
                <a:pPr algn="r" defTabSz="914400"/>
                <a:r>
                  <a:rPr lang="en-GB" sz="1600" b="1" dirty="0" smtClean="0">
                    <a:solidFill>
                      <a:srgbClr val="008000"/>
                    </a:solidFill>
                  </a:rPr>
                  <a:t>and IONIZATION SCHEMES</a:t>
                </a:r>
                <a:endParaRPr lang="en-GB" sz="1600" b="1" dirty="0">
                  <a:solidFill>
                    <a:srgbClr val="008000"/>
                  </a:solidFill>
                </a:endParaRPr>
              </a:p>
            </p:txBody>
          </p:sp>
        </p:grpSp>
      </p:grpSp>
      <p:sp>
        <p:nvSpPr>
          <p:cNvPr id="25" name="Rectangle 24"/>
          <p:cNvSpPr/>
          <p:nvPr/>
        </p:nvSpPr>
        <p:spPr>
          <a:xfrm>
            <a:off x="7510013" y="819880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/>
            <a:r>
              <a:rPr lang="en-GB" sz="1600" b="1" dirty="0" smtClean="0">
                <a:solidFill>
                  <a:srgbClr val="008000"/>
                </a:solidFill>
              </a:rPr>
              <a:t>Off-line R&amp;D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62261" y="1271897"/>
            <a:ext cx="128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In progress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14661" y="3139006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Almost completed 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>
            <a:spLocks noGrp="1"/>
          </p:cNvSpPr>
          <p:nvPr>
            <p:ph type="title"/>
          </p:nvPr>
        </p:nvSpPr>
        <p:spPr>
          <a:xfrm>
            <a:off x="4161181" y="180644"/>
            <a:ext cx="3094384" cy="748044"/>
          </a:xfrm>
        </p:spPr>
        <p:txBody>
          <a:bodyPr/>
          <a:lstStyle/>
          <a:p>
            <a:pPr algn="ctr"/>
            <a:r>
              <a:rPr lang="en-US" dirty="0" smtClean="0"/>
              <a:t>Part 1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20030" y="2345293"/>
            <a:ext cx="674447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/>
          <a:p>
            <a:pPr marL="457200" indent="-457200">
              <a:spcBef>
                <a:spcPct val="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Development of RILIS facility</a:t>
            </a:r>
            <a:endParaRPr lang="en-US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9287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5773307" y="3487363"/>
            <a:ext cx="863893" cy="590715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5188961" y="3513067"/>
            <a:ext cx="863893" cy="177282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5505233" y="1611110"/>
            <a:ext cx="3319743" cy="812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4024" y="409372"/>
            <a:ext cx="3596539" cy="36441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RILIS room extension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553544" y="1270301"/>
            <a:ext cx="5307292" cy="4872783"/>
            <a:chOff x="328398" y="540099"/>
            <a:chExt cx="6400601" cy="609090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328398" y="6474337"/>
              <a:ext cx="103152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249786" y="3932280"/>
              <a:ext cx="18234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682839" y="3297407"/>
              <a:ext cx="0" cy="22980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966030" y="369340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254 cm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-5400000">
              <a:off x="2273222" y="4196866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320 cm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89857" y="1981200"/>
              <a:ext cx="168105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695166" y="565936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28 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2138" y="5021891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6 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8398" y="3622776"/>
              <a:ext cx="995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REX EBIS</a:t>
              </a:r>
              <a:endParaRPr lang="en-GB" baseline="30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62366" y="622711"/>
              <a:ext cx="6286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RILIS</a:t>
              </a:r>
              <a:endParaRPr lang="en-GB" baseline="30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14045" y="4751628"/>
              <a:ext cx="1599163" cy="807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IS COOLER</a:t>
              </a:r>
            </a:p>
            <a:p>
              <a:r>
                <a:rPr lang="en-US" dirty="0" smtClean="0"/>
                <a:t>HV cage</a:t>
              </a:r>
              <a:endParaRPr lang="en-GB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3362914" y="5456280"/>
              <a:ext cx="70928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380004" y="5179281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100 cm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133627" y="820837"/>
            <a:ext cx="437812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Required 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Reference cell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Dye handling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Upgrade of beam observation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Improved ventilation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Comfort/ergonomics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Installation of extra YAG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72186" y="1276096"/>
            <a:ext cx="25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laser room + SAS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3553544" y="4556960"/>
            <a:ext cx="115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Extended </a:t>
            </a:r>
          </a:p>
          <a:p>
            <a:r>
              <a:rPr lang="en-GB" dirty="0" smtClean="0"/>
              <a:t>part (SAS)</a:t>
            </a:r>
            <a:endParaRPr lang="en-GB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4582263" y="4651081"/>
            <a:ext cx="760019" cy="287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770844" y="3714696"/>
            <a:ext cx="808119" cy="34264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7295759" y="3792976"/>
            <a:ext cx="6521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408585" y="2435311"/>
            <a:ext cx="416391" cy="164276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7680563" y="3749171"/>
            <a:ext cx="808119" cy="290808"/>
          </a:xfrm>
          <a:prstGeom prst="rect">
            <a:avLst/>
          </a:prstGeom>
          <a:noFill/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8623102" y="3513065"/>
            <a:ext cx="189527" cy="527643"/>
          </a:xfrm>
          <a:prstGeom prst="rect">
            <a:avLst/>
          </a:prstGeom>
          <a:noFill/>
          <a:ln w="2222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513811" y="2435312"/>
            <a:ext cx="605404" cy="347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6718933" y="2435312"/>
            <a:ext cx="554049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646112" y="2435312"/>
            <a:ext cx="385261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6784316" y="3778963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/>
              <a:t>DESK</a:t>
            </a:r>
            <a:endParaRPr lang="en-GB" sz="1400" b="1" dirty="0"/>
          </a:p>
        </p:txBody>
      </p:sp>
      <p:sp>
        <p:nvSpPr>
          <p:cNvPr id="80" name="Rectangle 79"/>
          <p:cNvSpPr/>
          <p:nvPr/>
        </p:nvSpPr>
        <p:spPr>
          <a:xfrm>
            <a:off x="8334330" y="3189437"/>
            <a:ext cx="5293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REF</a:t>
            </a:r>
            <a:endParaRPr lang="en-GB" sz="1400" b="1" dirty="0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627" y="3513066"/>
            <a:ext cx="3166901" cy="2034390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-1" y="5615263"/>
            <a:ext cx="5505233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</a:rPr>
              <a:t>40W at 10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</a:rPr>
              <a:t>17ns Pulse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</a:rPr>
              <a:t>Much better transmission efficiency to ion source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</a:rPr>
              <a:t>Higher efficiency and reduced setup time for many elements</a:t>
            </a:r>
          </a:p>
        </p:txBody>
      </p:sp>
      <p:pic>
        <p:nvPicPr>
          <p:cNvPr id="84" name="Picture 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78" y="3430277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Rectangle 80"/>
          <p:cNvSpPr/>
          <p:nvPr/>
        </p:nvSpPr>
        <p:spPr>
          <a:xfrm>
            <a:off x="6784316" y="5709731"/>
            <a:ext cx="230345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STATUS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Work competed in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  <a:ea typeface="ヒラギノ角ゴ ProN W3" charset="-128"/>
                <a:sym typeface="Gill Sans" charset="0"/>
              </a:rPr>
              <a:t>December 2013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0" y="820837"/>
            <a:ext cx="6418156" cy="474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4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80" y="836712"/>
            <a:ext cx="8513804" cy="4680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223" y="836712"/>
            <a:ext cx="8544113" cy="468052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55749" y="-36134"/>
            <a:ext cx="7812360" cy="72775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rgbClr val="1F497D"/>
                </a:solidFill>
              </a:rPr>
              <a:t>New GPS laser beam launch system</a:t>
            </a:r>
            <a:endParaRPr lang="en-GB" sz="3200" dirty="0">
              <a:solidFill>
                <a:srgbClr val="1F497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85989" y="5656241"/>
            <a:ext cx="347308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RELATED projects/tasks: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reference beam area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beam stabilization system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Reference cell installation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25917" y="5656241"/>
            <a:ext cx="2303455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Benefits: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4 beams to GPS</a:t>
            </a:r>
            <a:endParaRPr lang="en-US" sz="1600" dirty="0">
              <a:solidFill>
                <a:prstClr val="black"/>
              </a:solidFill>
              <a:ea typeface="ヒラギノ角ゴ ProN W3" charset="-128"/>
              <a:sym typeface="Gill Sans" charset="0"/>
            </a:endParaRP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Fewer power losses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Improved ergonomics</a:t>
            </a:r>
          </a:p>
        </p:txBody>
      </p:sp>
      <p:pic>
        <p:nvPicPr>
          <p:cNvPr id="7" name="Picture 2" descr="Machine generated alternative text:&#10;z&#10;‘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584" y="836712"/>
            <a:ext cx="8539896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81620" y="5661248"/>
            <a:ext cx="2303455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STATUS: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Designed by </a:t>
            </a:r>
          </a:p>
          <a:p>
            <a:pPr defTabSz="914400"/>
            <a:r>
              <a:rPr lang="en-US" sz="1600" b="1" i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Sebastian Rothe (Fellow)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Installed and operational</a:t>
            </a:r>
          </a:p>
        </p:txBody>
      </p:sp>
      <p:pic>
        <p:nvPicPr>
          <p:cNvPr id="9" name="Picture 8" descr="PANO_20140624_11133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3750"/>
            <a:ext cx="9144000" cy="467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3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zone.ni.com/cms/images/devzone/pub/Q109_INL_page18_fig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5177" y="1985401"/>
            <a:ext cx="1921837" cy="94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4" name="TextBox 233"/>
          <p:cNvSpPr txBox="1"/>
          <p:nvPr>
            <p:custDataLst>
              <p:tags r:id="rId2"/>
            </p:custDataLst>
          </p:nvPr>
        </p:nvSpPr>
        <p:spPr>
          <a:xfrm>
            <a:off x="268411" y="955081"/>
            <a:ext cx="8843477" cy="369332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Leak:                                               		            </a:t>
            </a:r>
            <a:r>
              <a:rPr lang="en-US" b="1" dirty="0" smtClean="0"/>
              <a:t>Fire hazard; laser damage risk</a:t>
            </a:r>
            <a:endParaRPr lang="en-GB" b="1" dirty="0"/>
          </a:p>
        </p:txBody>
      </p:sp>
      <p:sp>
        <p:nvSpPr>
          <p:cNvPr id="28" name="Rectangle 27"/>
          <p:cNvSpPr/>
          <p:nvPr/>
        </p:nvSpPr>
        <p:spPr>
          <a:xfrm>
            <a:off x="268412" y="1315120"/>
            <a:ext cx="8136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6 dye circulators each containing up to 3 L of ethanol flowing at 7 L/min. 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268412" y="554670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Water cooling for </a:t>
            </a:r>
            <a:r>
              <a:rPr lang="en-US" sz="1600" dirty="0" err="1" smtClean="0"/>
              <a:t>Ti:Sa</a:t>
            </a:r>
            <a:r>
              <a:rPr lang="en-US" sz="1600" dirty="0" smtClean="0"/>
              <a:t> crystals. Water cooling network for each dye circulator.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8412" y="335255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40 W pump beam focused on dye cell. Almost immediate dye cell damage if dye flow stops.</a:t>
            </a:r>
            <a:endParaRPr lang="en-US" sz="1600" dirty="0"/>
          </a:p>
        </p:txBody>
      </p:sp>
      <p:sp>
        <p:nvSpPr>
          <p:cNvPr id="43" name="TextBox 42"/>
          <p:cNvSpPr txBox="1"/>
          <p:nvPr>
            <p:custDataLst>
              <p:tags r:id="rId3"/>
            </p:custDataLst>
          </p:nvPr>
        </p:nvSpPr>
        <p:spPr>
          <a:xfrm>
            <a:off x="268412" y="2971304"/>
            <a:ext cx="8843476" cy="369332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flow interruption:                                                    </a:t>
            </a:r>
            <a:r>
              <a:rPr lang="en-US" b="1" dirty="0" smtClean="0"/>
              <a:t>Fire hazard; laser damage risk </a:t>
            </a:r>
            <a:endParaRPr lang="en-GB" b="1" dirty="0"/>
          </a:p>
        </p:txBody>
      </p:sp>
      <p:sp>
        <p:nvSpPr>
          <p:cNvPr id="44" name="TextBox 43"/>
          <p:cNvSpPr txBox="1"/>
          <p:nvPr>
            <p:custDataLst>
              <p:tags r:id="rId4"/>
            </p:custDataLst>
          </p:nvPr>
        </p:nvSpPr>
        <p:spPr>
          <a:xfrm>
            <a:off x="268412" y="5203552"/>
            <a:ext cx="8843476" cy="369332"/>
          </a:xfrm>
          <a:prstGeom prst="rect">
            <a:avLst/>
          </a:prstGeom>
          <a:gradFill>
            <a:gsLst>
              <a:gs pos="0">
                <a:schemeClr val="accent2">
                  <a:tint val="45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bg1"/>
              </a:gs>
              <a:gs pos="100000">
                <a:schemeClr val="accent2">
                  <a:tint val="66000"/>
                  <a:satMod val="200000"/>
                </a:schemeClr>
              </a:gs>
              <a:gs pos="0">
                <a:srgbClr val="FF0000"/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Water leak:		                          </a:t>
            </a:r>
            <a:r>
              <a:rPr lang="en-US" b="1" dirty="0" smtClean="0"/>
              <a:t> Equipment damage risk; electrical safety hazard</a:t>
            </a:r>
            <a:endParaRPr lang="en-GB" b="1" dirty="0"/>
          </a:p>
        </p:txBody>
      </p:sp>
      <p:sp>
        <p:nvSpPr>
          <p:cNvPr id="45" name="Rectangle 44"/>
          <p:cNvSpPr/>
          <p:nvPr/>
        </p:nvSpPr>
        <p:spPr>
          <a:xfrm>
            <a:off x="268412" y="578421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</a:t>
            </a:r>
            <a:r>
              <a:rPr lang="en-US" sz="1600" i="1" dirty="0">
                <a:solidFill>
                  <a:srgbClr val="FF0000"/>
                </a:solidFill>
              </a:rPr>
              <a:t>A</a:t>
            </a:r>
            <a:r>
              <a:rPr lang="en-US" sz="1600" i="1" dirty="0" smtClean="0">
                <a:solidFill>
                  <a:srgbClr val="FF0000"/>
                </a:solidFill>
              </a:rPr>
              <a:t>lert the laser operator.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68412" y="358049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Block pump beam to dye laser, alert the laser operator.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68412" y="155263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Stop pump laser, alert the laser operator.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79619" y="1796981"/>
            <a:ext cx="8738001" cy="3406571"/>
            <a:chOff x="90719" y="929540"/>
            <a:chExt cx="8738001" cy="3406571"/>
          </a:xfrm>
        </p:grpSpPr>
        <p:pic>
          <p:nvPicPr>
            <p:cNvPr id="48" name="Picture 47" descr="shutter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3452" y="2924944"/>
              <a:ext cx="1722884" cy="1292163"/>
            </a:xfrm>
            <a:prstGeom prst="rect">
              <a:avLst/>
            </a:prstGeom>
          </p:spPr>
        </p:pic>
        <p:grpSp>
          <p:nvGrpSpPr>
            <p:cNvPr id="51" name="Group 50"/>
            <p:cNvGrpSpPr/>
            <p:nvPr/>
          </p:nvGrpSpPr>
          <p:grpSpPr>
            <a:xfrm>
              <a:off x="90719" y="3365052"/>
              <a:ext cx="2642460" cy="875257"/>
              <a:chOff x="90719" y="3300615"/>
              <a:chExt cx="2642460" cy="875257"/>
            </a:xfrm>
          </p:grpSpPr>
          <p:pic>
            <p:nvPicPr>
              <p:cNvPr id="29" name="Picture 28" descr="flow.jp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719" y="3300615"/>
                <a:ext cx="1224136" cy="87525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1403648" y="3410416"/>
                <a:ext cx="1329531" cy="73866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Non invasive </a:t>
                </a:r>
              </a:p>
              <a:p>
                <a:r>
                  <a:rPr lang="en-US" sz="1400" dirty="0" smtClean="0"/>
                  <a:t>dye flow sensor</a:t>
                </a:r>
              </a:p>
              <a:p>
                <a:r>
                  <a:rPr lang="en-US" sz="1400" dirty="0" smtClean="0"/>
                  <a:t>(ULTRASONIC)</a:t>
                </a:r>
                <a:endParaRPr lang="en-US" sz="1400" dirty="0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2839646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542417" y="929540"/>
              <a:ext cx="138852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400" dirty="0" smtClean="0"/>
                <a:t>NI </a:t>
              </a:r>
              <a:r>
                <a:rPr lang="en-US" sz="1400" dirty="0" err="1" smtClean="0"/>
                <a:t>CompactRIO</a:t>
              </a:r>
              <a:endParaRPr lang="en-US" sz="1400" dirty="0" smtClean="0"/>
            </a:p>
            <a:p>
              <a:pPr algn="r"/>
              <a:r>
                <a:rPr lang="en-US" sz="1400" dirty="0" smtClean="0"/>
                <a:t>MPS</a:t>
              </a:r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940152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36296" y="3382004"/>
              <a:ext cx="1592424" cy="95410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Laser beam shutter</a:t>
              </a:r>
            </a:p>
            <a:p>
              <a:r>
                <a:rPr lang="en-US" sz="1400" dirty="0" smtClean="0"/>
                <a:t>Flip mirror/ beam </a:t>
              </a:r>
            </a:p>
            <a:p>
              <a:r>
                <a:rPr lang="en-US" sz="1400" dirty="0" smtClean="0"/>
                <a:t>dump assembly</a:t>
              </a:r>
            </a:p>
            <a:p>
              <a:r>
                <a:rPr lang="en-US" sz="1400" dirty="0" smtClean="0"/>
                <a:t> with controller</a:t>
              </a:r>
              <a:endParaRPr lang="en-US" sz="14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40152" y="1167759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72200" y="1005740"/>
              <a:ext cx="2369751" cy="95410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Pump laser control by </a:t>
              </a:r>
            </a:p>
            <a:p>
              <a:r>
                <a:rPr lang="en-US" sz="1400" dirty="0" smtClean="0"/>
                <a:t>Hyper-terminal commands</a:t>
              </a:r>
            </a:p>
            <a:p>
              <a:r>
                <a:rPr lang="en-US" sz="1400" dirty="0" smtClean="0"/>
                <a:t>and access to laser operator </a:t>
              </a:r>
            </a:p>
            <a:p>
              <a:r>
                <a:rPr lang="en-US" sz="1400" dirty="0" smtClean="0"/>
                <a:t>alert system (LABVIEW based)</a:t>
              </a:r>
              <a:endParaRPr lang="en-US" sz="1400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68412" y="390740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Solution to be tested:</a:t>
            </a:r>
            <a:endParaRPr lang="en-US" sz="1600" b="1" dirty="0"/>
          </a:p>
        </p:txBody>
      </p:sp>
      <p:sp>
        <p:nvSpPr>
          <p:cNvPr id="58" name="Rectangle 57"/>
          <p:cNvSpPr/>
          <p:nvPr/>
        </p:nvSpPr>
        <p:spPr>
          <a:xfrm>
            <a:off x="3376638" y="6182628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Install water leak sensor cables on laser table and RILIS cabin floor</a:t>
            </a:r>
          </a:p>
        </p:txBody>
      </p:sp>
      <p:pic>
        <p:nvPicPr>
          <p:cNvPr id="59" name="Picture 58" descr="WLD_sensing_cable_A-2m_600418_80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45" y="5923354"/>
            <a:ext cx="1721768" cy="970647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3376638" y="6436117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Include sensor data logger in RILIS monitoring system </a:t>
            </a:r>
          </a:p>
        </p:txBody>
      </p:sp>
      <p:pic>
        <p:nvPicPr>
          <p:cNvPr id="61" name="Picture 60" descr="detector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36" y="1819176"/>
            <a:ext cx="1043608" cy="1043608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564556" y="1963192"/>
            <a:ext cx="1353704" cy="73866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Organic solvent </a:t>
            </a:r>
          </a:p>
          <a:p>
            <a:r>
              <a:rPr lang="en-US" sz="1400" dirty="0" smtClean="0"/>
              <a:t>detector</a:t>
            </a:r>
          </a:p>
          <a:p>
            <a:r>
              <a:rPr lang="en-US" sz="1400" dirty="0" smtClean="0"/>
              <a:t>(breathalyzer)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08043" y="20616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317" y="417116"/>
            <a:ext cx="3547485" cy="3619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Machine protection</a:t>
            </a:r>
            <a:endParaRPr lang="en-GB" dirty="0"/>
          </a:p>
        </p:txBody>
      </p:sp>
      <p:pic>
        <p:nvPicPr>
          <p:cNvPr id="77" name="Picture 4" descr="http://zone.ni.com/cms/images/devzone/pub/Q109_INL_page18_fig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3771" y="4082710"/>
            <a:ext cx="1921837" cy="94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/>
          <p:cNvSpPr/>
          <p:nvPr/>
        </p:nvSpPr>
        <p:spPr>
          <a:xfrm>
            <a:off x="4491347" y="3897536"/>
            <a:ext cx="138852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NI </a:t>
            </a:r>
            <a:r>
              <a:rPr lang="en-US" sz="1400" dirty="0" err="1" smtClean="0"/>
              <a:t>CompactRIO</a:t>
            </a:r>
            <a:endParaRPr lang="en-US" sz="1400" dirty="0" smtClean="0"/>
          </a:p>
          <a:p>
            <a:pPr algn="r"/>
            <a:r>
              <a:rPr lang="en-US" sz="1400" dirty="0" smtClean="0"/>
              <a:t>MPS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171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75350" y="5067301"/>
            <a:ext cx="2746376" cy="15081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endParaRPr lang="en-GB" dirty="0" smtClean="0"/>
          </a:p>
          <a:p>
            <a:pPr algn="r"/>
            <a:r>
              <a:rPr lang="en-GB" dirty="0" smtClean="0"/>
              <a:t>Preparation for </a:t>
            </a:r>
          </a:p>
          <a:p>
            <a:pPr algn="r"/>
            <a:r>
              <a:rPr lang="en-GB" sz="2000" b="1" dirty="0" smtClean="0"/>
              <a:t>‘on-call’</a:t>
            </a:r>
            <a:r>
              <a:rPr lang="en-GB" dirty="0" smtClean="0"/>
              <a:t> </a:t>
            </a:r>
            <a:endParaRPr lang="en-GB" dirty="0"/>
          </a:p>
          <a:p>
            <a:pPr algn="r"/>
            <a:r>
              <a:rPr lang="en-GB" dirty="0" smtClean="0"/>
              <a:t>RILIS operation</a:t>
            </a:r>
          </a:p>
          <a:p>
            <a:pPr algn="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34085" y="230002"/>
            <a:ext cx="4495800" cy="556438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chemeClr val="tx2"/>
                </a:solidFill>
              </a:rPr>
              <a:t>RILIS machine protection: </a:t>
            </a:r>
            <a:r>
              <a:rPr lang="en-GB" sz="1800" b="1" dirty="0" smtClean="0">
                <a:solidFill>
                  <a:schemeClr val="tx2"/>
                </a:solidFill>
              </a:rPr>
              <a:t>installed and being tested</a:t>
            </a:r>
            <a:endParaRPr lang="en-GB" sz="1800" b="1" dirty="0">
              <a:solidFill>
                <a:schemeClr val="tx2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0883" y="4681886"/>
            <a:ext cx="4649750" cy="1803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Hardware to control multiple laser interlocks and shutters is assembled by STI-ECE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Laser dye leak detection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Offline testing has begun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Installation in January 2014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9625" y="920750"/>
            <a:ext cx="3231840" cy="373062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1133328"/>
            <a:ext cx="5557021" cy="3311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801" y="5176829"/>
            <a:ext cx="674799" cy="13121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5" y="6484934"/>
            <a:ext cx="4425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/>
              <a:t>In collaboration with EN-STI-ICE (Sergio Batuca and Mark Butcher)</a:t>
            </a:r>
            <a:endParaRPr lang="en-GB" sz="1200" b="1" i="1" dirty="0"/>
          </a:p>
        </p:txBody>
      </p:sp>
    </p:spTree>
    <p:extLst>
      <p:ext uri="{BB962C8B-B14F-4D97-AF65-F5344CB8AC3E}">
        <p14:creationId xmlns:p14="http://schemas.microsoft.com/office/powerpoint/2010/main" val="4273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tJQbHjC82CudyALi13mo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KYOGUvmjPxa3ULbMecqvZ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zC04Z54SA41YRn0o6LIM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2vGZ7ePaXUtrYf4TrmdLF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YTMjpdNkJgw3x7k4SReHD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yxT7WuFpv1hswMdNOBnDb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VUHWzntmwXWOlfqihiEkK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5AxQ52Dk0YlBYpZUhV9u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vHrYmwk4YQsq9Cl2wojTC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Q0DrShnnpB0rzT5SIwjf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TaPMDSLxPBHzRrkVD3GBq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I3sWDFNzmUH6tC5DvCSM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JZ2EyNSfzqH2K7IbV7S1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9kQjypbZy41Y4pi5RVkN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Z4Jumrzu0KnojTjHukPnr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XI8ELC106Hxc9g7ObYBuy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zKwZnnBuq1Q60mIFWs0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7J3AF9RMXBE4yTfDECud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j97ssiE1yEYIDNWNHsC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IXNmmXaPHHAXs1rDeFP6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x5rZ2Sue64hw2vkEaHyn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4L4rDh6brFMjIiGmYko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3dfefzgtT7vwvm7HGw7I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LAEOVajsClYZ8WBPkXt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oNWKrOGa9228EHMLc4e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6GXidArHo5a0oR3Ctudpp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GI4VULmtnBRQtP1mVhXV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E1W7S9HQJ52DCHn6DI3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yN8Cjya7Fa55zkWkpJjeT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CfyVzaXeUm2YOwTAZSf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PydXOQY32XYRyoGbzRIX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ey5cDzTQcmWKSZWpGtp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RVnNCpaEDLL6qBhb5dT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dTdtR2Ks38JL4cQRaJuM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WZhT2yLoLUqaUJhzMVI6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mAvVU2lKUO2Wgtz9IUiK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KhYueuQ9pwK4dtJG3kXg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3c1wBsNReGheBjM9nzls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2BBcQxXrZCteMtITnlxh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MYSpTTXoVEQlwZUZgWkgf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C750GEFX6TqCfCJNWE03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SfuNT7od0PvlKjTciIXx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UJhgs0FgbcFucKcRLQHF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MKhYt2sIk7pFYlKvCEoyK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Gf69ZqW7Qhu7Z0iZXcx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fPepsl9bj7F9rAJmTshn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PjGSPvWrNTo77J0DksWZ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OtdRVJlH3jmgoNfCVwv2o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XgAmWMwDEbCucEXAc65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LQkdoHxqu7ObLgBknpVwF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4Mi2XXWiWiNCcpf9y4Z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OjqomfPH9jp2LyVlKztbb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n93b4dRRxry0XYBzBGtf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aDGeckpJYSjWhlaaBPi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uLBWJbYNHVmTWTynZEx7H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8E2jdqvSpQIeGS5ht8rW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W2lrCMBbLDgUCXUpXyh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bIdFiIaoGLjbI0YLNJgd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XLf8m3bSFqqqRDeWuT0n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AreUqbKyzir6Krpal7cO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Ki8lxQemdH7tbOTsC087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YKSNxkxTa8oIGWL5ETjc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hgBgTucFZ1CjosJjUOjx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4s7WHxmeOE3fLBxV3EpY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G4DnCUAonLc0cNujbWQr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z4CQcnR9TyvFM2ijUrEp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2LpKrJst82ejvzKMHcxeS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ux1r1R2oML6h1QrsW7Gq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qsxJz8KsS2ophSI0IBrJf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cdxUlegpxsc16yThiTDkS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TCzyJVo5ZGdXfjbFMvcsv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cgLa6rix6VA8kVkMvk1rt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9iA5D787qzWqjNzPXNr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m7Ygk00Sr4tGtBRwlFpX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ynv1YWv3D1VuMbBPi68fZ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11014</TotalTime>
  <Words>1632</Words>
  <Application>Microsoft Office PowerPoint</Application>
  <PresentationFormat>On-screen Show (4:3)</PresentationFormat>
  <Paragraphs>328</Paragraphs>
  <Slides>25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Origin</vt:lpstr>
      <vt:lpstr>Office Theme</vt:lpstr>
      <vt:lpstr>Graph</vt:lpstr>
      <vt:lpstr>Equation</vt:lpstr>
      <vt:lpstr>Worksheet</vt:lpstr>
      <vt:lpstr>News from RILIS group and new developments</vt:lpstr>
      <vt:lpstr>RILIS layout</vt:lpstr>
      <vt:lpstr>RILIS/LARIS projects for LS1  #1</vt:lpstr>
      <vt:lpstr>RILIS/LARIS projects for LS1  #2</vt:lpstr>
      <vt:lpstr>Part 1</vt:lpstr>
      <vt:lpstr>RILIS room extension</vt:lpstr>
      <vt:lpstr>PowerPoint Presentation</vt:lpstr>
      <vt:lpstr>Machine protection</vt:lpstr>
      <vt:lpstr>RILIS machine protection: installed and being tested</vt:lpstr>
      <vt:lpstr>Beam transport in separator area</vt:lpstr>
      <vt:lpstr>HRS window upgrade</vt:lpstr>
      <vt:lpstr>Independent laser for non resonant ionization</vt:lpstr>
      <vt:lpstr>Part 2</vt:lpstr>
      <vt:lpstr>RILIS cavity tests at off-line mass separator</vt:lpstr>
      <vt:lpstr>5 us beam gating test</vt:lpstr>
      <vt:lpstr>Inverted line as an ion repeller</vt:lpstr>
      <vt:lpstr>PowerPoint Presentation</vt:lpstr>
      <vt:lpstr>Two modes of operation</vt:lpstr>
      <vt:lpstr>Part 3</vt:lpstr>
      <vt:lpstr>RILIS tests during start-up period</vt:lpstr>
      <vt:lpstr>PowerPoint Presentation</vt:lpstr>
      <vt:lpstr>New barium scheme</vt:lpstr>
      <vt:lpstr>2+ Ba ionization at RILIS</vt:lpstr>
      <vt:lpstr>Laser ionization of Lithium</vt:lpstr>
      <vt:lpstr>RILIS ion beams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Valentin Fedosseev</cp:lastModifiedBy>
  <cp:revision>696</cp:revision>
  <dcterms:created xsi:type="dcterms:W3CDTF">2010-07-29T08:17:20Z</dcterms:created>
  <dcterms:modified xsi:type="dcterms:W3CDTF">2014-06-24T13:39:40Z</dcterms:modified>
</cp:coreProperties>
</file>