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36"/>
  </p:notesMasterIdLst>
  <p:sldIdLst>
    <p:sldId id="256" r:id="rId2"/>
    <p:sldId id="258" r:id="rId3"/>
    <p:sldId id="314" r:id="rId4"/>
    <p:sldId id="447" r:id="rId5"/>
    <p:sldId id="481" r:id="rId6"/>
    <p:sldId id="558" r:id="rId7"/>
    <p:sldId id="565" r:id="rId8"/>
    <p:sldId id="594" r:id="rId9"/>
    <p:sldId id="448" r:id="rId10"/>
    <p:sldId id="595" r:id="rId11"/>
    <p:sldId id="601" r:id="rId12"/>
    <p:sldId id="602" r:id="rId13"/>
    <p:sldId id="596" r:id="rId14"/>
    <p:sldId id="584" r:id="rId15"/>
    <p:sldId id="599" r:id="rId16"/>
    <p:sldId id="518" r:id="rId17"/>
    <p:sldId id="597" r:id="rId18"/>
    <p:sldId id="465" r:id="rId19"/>
    <p:sldId id="478" r:id="rId20"/>
    <p:sldId id="551" r:id="rId21"/>
    <p:sldId id="600" r:id="rId22"/>
    <p:sldId id="603" r:id="rId23"/>
    <p:sldId id="519" r:id="rId24"/>
    <p:sldId id="500" r:id="rId25"/>
    <p:sldId id="416" r:id="rId26"/>
    <p:sldId id="503" r:id="rId27"/>
    <p:sldId id="406" r:id="rId28"/>
    <p:sldId id="431" r:id="rId29"/>
    <p:sldId id="593" r:id="rId30"/>
    <p:sldId id="598" r:id="rId31"/>
    <p:sldId id="433" r:id="rId32"/>
    <p:sldId id="483" r:id="rId33"/>
    <p:sldId id="461" r:id="rId34"/>
    <p:sldId id="543" r:id="rId35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66FF66"/>
    <a:srgbClr val="CCFFCC"/>
    <a:srgbClr val="FF6699"/>
    <a:srgbClr val="FFCC99"/>
    <a:srgbClr val="FFFFCC"/>
    <a:srgbClr val="FFFF66"/>
    <a:srgbClr val="008A3E"/>
    <a:srgbClr val="99FF99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0665" autoAdjust="0"/>
    <p:restoredTop sz="94681" autoAdjust="0"/>
  </p:normalViewPr>
  <p:slideViewPr>
    <p:cSldViewPr snapToObjects="1">
      <p:cViewPr varScale="1">
        <p:scale>
          <a:sx n="83" d="100"/>
          <a:sy n="83" d="100"/>
        </p:scale>
        <p:origin x="-17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1266"/>
    </p:cViewPr>
  </p:sorterViewPr>
  <p:notesViewPr>
    <p:cSldViewPr snapToObjects="1">
      <p:cViewPr varScale="1">
        <p:scale>
          <a:sx n="94" d="100"/>
          <a:sy n="94" d="100"/>
        </p:scale>
        <p:origin x="-3624" y="-108"/>
      </p:cViewPr>
      <p:guideLst>
        <p:guide orient="horz" pos="3127"/>
        <p:guide pos="2141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6B3426-F6D5-4414-926F-77AB671A91AD}" type="datetimeFigureOut">
              <a:rPr lang="en-GB" smtClean="0"/>
              <a:t>06/06/2014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4B4EBD-649E-48E5-9B58-D5DAA06BCC5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98679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919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357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735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4B4EBD-649E-48E5-9B58-D5DAA06BCC5D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29198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7594851" y="6211669"/>
            <a:ext cx="1549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dirty="0" err="1" smtClean="0">
                <a:solidFill>
                  <a:srgbClr val="FFFF00"/>
                </a:solidFill>
              </a:rPr>
              <a:t>JPh</a:t>
            </a:r>
            <a:r>
              <a:rPr lang="fr-CH" dirty="0" smtClean="0">
                <a:solidFill>
                  <a:srgbClr val="FFFF00"/>
                </a:solidFill>
              </a:rPr>
              <a:t> </a:t>
            </a:r>
            <a:r>
              <a:rPr lang="fr-CH" dirty="0" err="1" smtClean="0">
                <a:solidFill>
                  <a:srgbClr val="FFFF00"/>
                </a:solidFill>
              </a:rPr>
              <a:t>Tock</a:t>
            </a:r>
            <a:endParaRPr lang="fr-CH" dirty="0" smtClean="0">
              <a:solidFill>
                <a:srgbClr val="FFFF00"/>
              </a:solidFill>
            </a:endParaRPr>
          </a:p>
          <a:p>
            <a:pPr algn="r"/>
            <a:fld id="{6597E842-05B1-49ED-A21F-C10523E604F1}" type="slidenum">
              <a:rPr lang="fr-CH" smtClean="0">
                <a:solidFill>
                  <a:srgbClr val="FFFF00"/>
                </a:solidFill>
              </a:rPr>
              <a:pPr algn="r"/>
              <a:t>‹#›</a:t>
            </a:fld>
            <a:r>
              <a:rPr lang="fr-CH" dirty="0" smtClean="0">
                <a:solidFill>
                  <a:srgbClr val="FFFF00"/>
                </a:solidFill>
              </a:rPr>
              <a:t>/33</a:t>
            </a:r>
            <a:endParaRPr lang="en-GB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emf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0310" y="6465892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H </a:t>
            </a:r>
            <a:r>
              <a:rPr lang="en-GB" dirty="0" err="1" smtClean="0">
                <a:solidFill>
                  <a:srgbClr val="FFFF00"/>
                </a:solidFill>
              </a:rPr>
              <a:t>Prin</a:t>
            </a:r>
            <a:r>
              <a:rPr lang="en-GB" dirty="0" smtClean="0">
                <a:solidFill>
                  <a:srgbClr val="FFFF00"/>
                </a:solidFill>
              </a:rPr>
              <a:t> / G Maury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100" name="Picture 4" descr="\\cern.ch\dfs\Workspaces\j\JPhTock\LHC\aSMACC\GalPresentations\Photos\LastStandardInsulation_20140428\201404-089_5_Smal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5486400" cy="3649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\\cern.ch\dfs\Workspaces\j\JPhTock\LHC\aSMACC\GalPresentations\Photos\LastStandardInsulation_20140428\201404-089_15_Smal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525454"/>
            <a:ext cx="5029111" cy="3345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Workspaces\j\JPhTock\LHC\aSMACC\GalPresentations\Photos\LastStandardInsulation_20140428\201404-089_19_Small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07" t="15293" r="9661" b="5183"/>
          <a:stretch/>
        </p:blipFill>
        <p:spPr bwMode="auto">
          <a:xfrm>
            <a:off x="3980329" y="3525455"/>
            <a:ext cx="5163672" cy="33097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\\cern.ch\dfs\Workspaces\j\JPhTock\LHC\aSMACC\GalPresentations\Photos\LastStandardInsulation_20140428\201404-089_12_Small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764"/>
          <a:stretch/>
        </p:blipFill>
        <p:spPr bwMode="auto">
          <a:xfrm>
            <a:off x="5486400" y="17075"/>
            <a:ext cx="3657600" cy="4245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683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933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048555" y="6465892"/>
            <a:ext cx="2095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F </a:t>
            </a:r>
            <a:r>
              <a:rPr lang="en-GB" dirty="0" err="1" smtClean="0">
                <a:solidFill>
                  <a:srgbClr val="FFFF00"/>
                </a:solidFill>
              </a:rPr>
              <a:t>Savary</a:t>
            </a:r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1189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\\cern.ch\dfs\Workspaces\j\JPhTock\LHC\aSMACC\GalPresentations\Photos\ArriveeTrainLMF\IMG_141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28" t="18077" r="21631" b="8876"/>
          <a:stretch/>
        </p:blipFill>
        <p:spPr bwMode="auto">
          <a:xfrm rot="20230276">
            <a:off x="138636" y="316033"/>
            <a:ext cx="3097384" cy="274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Workspaces\j\JPhTock\LHC\aSMACC\GalPresentations\Photos\ArriveeTrainLMF\IMG_143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43" t="24685" r="49071"/>
          <a:stretch/>
        </p:blipFill>
        <p:spPr bwMode="auto">
          <a:xfrm>
            <a:off x="2569073" y="229479"/>
            <a:ext cx="1957922" cy="312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\\cern.ch\dfs\Workspaces\j\JPhTock\LHC\aSMACC\GalPresentations\Photos\ArriveeTrainLMF\IMG_14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77985">
            <a:off x="60389" y="3148786"/>
            <a:ext cx="4887677" cy="3665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\\cern.ch\dfs\Workspaces\j\JPhTock\LHC\aSMACC\GalPresentations\Photos\ArriveeTrainLMF\11-SAM_171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33690">
            <a:off x="3523012" y="2794508"/>
            <a:ext cx="5551903" cy="4163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\\cern.ch\dfs\Workspaces\j\JPhTock\LHC\aSMACC\GalPresentations\Photos\ArriveeTrainLMF\06-SAM_168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6334">
            <a:off x="3878395" y="227618"/>
            <a:ext cx="5863391" cy="3294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655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915" y="3892614"/>
            <a:ext cx="5340987" cy="30080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113945" y="4198122"/>
            <a:ext cx="2483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accent6"/>
                </a:solidFill>
              </a:rPr>
              <a:t>As presented LSC 4.10.2013</a:t>
            </a:r>
            <a:endParaRPr lang="en-GB" sz="1400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4137" y="5717285"/>
            <a:ext cx="12328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11 weeks @ 34</a:t>
            </a:r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871350" y="4790881"/>
            <a:ext cx="12442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18 weeks @ 51</a:t>
            </a:r>
            <a:endParaRPr lang="en-GB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677002" y="6465892"/>
            <a:ext cx="2031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S </a:t>
            </a:r>
            <a:r>
              <a:rPr lang="en-GB" dirty="0" err="1" smtClean="0">
                <a:solidFill>
                  <a:srgbClr val="FFFF00"/>
                </a:solidFill>
              </a:rPr>
              <a:t>Atieh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0804"/>
            <a:ext cx="4211961" cy="3285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6516" y="4435458"/>
            <a:ext cx="3465384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Completed</a:t>
            </a:r>
            <a:r>
              <a:rPr lang="fr-CH" dirty="0" smtClean="0"/>
              <a:t> on </a:t>
            </a:r>
            <a:r>
              <a:rPr lang="fr-CH" dirty="0" err="1" smtClean="0"/>
              <a:t>schedule</a:t>
            </a:r>
            <a:endParaRPr lang="fr-CH" dirty="0" smtClean="0"/>
          </a:p>
          <a:p>
            <a:r>
              <a:rPr lang="fr-CH" dirty="0" smtClean="0"/>
              <a:t>Regular rate, not </a:t>
            </a:r>
            <a:r>
              <a:rPr lang="fr-CH" dirty="0" err="1" smtClean="0"/>
              <a:t>because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easy</a:t>
            </a:r>
            <a:r>
              <a:rPr lang="fr-CH" dirty="0" smtClean="0"/>
              <a:t> but </a:t>
            </a:r>
            <a:r>
              <a:rPr lang="fr-CH" dirty="0" err="1" smtClean="0"/>
              <a:t>because</a:t>
            </a:r>
            <a:r>
              <a:rPr lang="fr-CH" dirty="0" smtClean="0"/>
              <a:t> </a:t>
            </a:r>
            <a:r>
              <a:rPr lang="fr-CH" dirty="0" err="1" smtClean="0"/>
              <a:t>it</a:t>
            </a:r>
            <a:r>
              <a:rPr lang="fr-CH" dirty="0" smtClean="0"/>
              <a:t> </a:t>
            </a:r>
            <a:r>
              <a:rPr lang="fr-CH" dirty="0" err="1" smtClean="0"/>
              <a:t>was</a:t>
            </a:r>
            <a:r>
              <a:rPr lang="fr-CH" dirty="0" smtClean="0"/>
              <a:t> </a:t>
            </a:r>
            <a:r>
              <a:rPr lang="fr-CH" dirty="0" err="1" smtClean="0"/>
              <a:t>well</a:t>
            </a:r>
            <a:r>
              <a:rPr lang="fr-CH" dirty="0" smtClean="0"/>
              <a:t> </a:t>
            </a:r>
            <a:r>
              <a:rPr lang="fr-CH" dirty="0" err="1" smtClean="0"/>
              <a:t>prepared</a:t>
            </a:r>
            <a:endParaRPr lang="fr-CH" dirty="0" smtClean="0"/>
          </a:p>
          <a:p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" t="19840" r="59723" b="46793"/>
          <a:stretch/>
        </p:blipFill>
        <p:spPr bwMode="auto">
          <a:xfrm>
            <a:off x="4211961" y="610804"/>
            <a:ext cx="4725524" cy="3281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3217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7002" y="6465892"/>
            <a:ext cx="2031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S </a:t>
            </a:r>
            <a:r>
              <a:rPr lang="en-GB" dirty="0" err="1" smtClean="0">
                <a:solidFill>
                  <a:srgbClr val="FFFF00"/>
                </a:solidFill>
              </a:rPr>
              <a:t>Atieh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4098" name="Picture 2" descr="\\cern.ch\dfs\Workspaces\j\JPhTock\LHC\aSMACC\GalPresentations\Photos\LAstMSleeveRewelding_20140514\_B1A34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4"/>
            <a:ext cx="4752020" cy="3170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\\cern.ch\dfs\Workspaces\j\JPhTock\LHC\aSMACC\GalPresentations\Photos\LAstMSleeveRewelding_20140514\_B1A35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0057" y="0"/>
            <a:ext cx="4753943" cy="3172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\\cern.ch\dfs\Workspaces\j\JPhTock\LHC\aSMACC\GalPresentations\Photos\LastMWeldVisualInspectio_20140514\_B1A361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02237"/>
            <a:ext cx="2891447" cy="4332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\\cern.ch\dfs\Workspaces\j\JPhTock\LHC\aSMACC\GalPresentations\Photos\LastMWeldVisualInspectio_20140514\_B1A3634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447" y="2660835"/>
            <a:ext cx="6252553" cy="4171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002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77002" y="6465892"/>
            <a:ext cx="2031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S </a:t>
            </a:r>
            <a:r>
              <a:rPr lang="en-GB" dirty="0" err="1" smtClean="0">
                <a:solidFill>
                  <a:srgbClr val="FFFF00"/>
                </a:solidFill>
              </a:rPr>
              <a:t>Atieh</a:t>
            </a:r>
            <a:r>
              <a:rPr lang="en-GB" dirty="0" smtClean="0">
                <a:solidFill>
                  <a:srgbClr val="FFFF00"/>
                </a:solidFill>
              </a:rPr>
              <a:t> 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074" name="Picture 2" descr="\\cern.ch\dfs\Workspaces\j\JPhTock\LHC\aSMACC\GalPresentations\Photos\LAstMSleeveRewelding_20140514\LastWeld_20140514\OffPic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4" t="4621" r="3103"/>
          <a:stretch/>
        </p:blipFill>
        <p:spPr bwMode="auto">
          <a:xfrm>
            <a:off x="-22454" y="0"/>
            <a:ext cx="9166454" cy="6266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0104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24571" y="6467399"/>
            <a:ext cx="3698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P Cruikshank / L </a:t>
            </a:r>
            <a:r>
              <a:rPr lang="en-GB" dirty="0" err="1" smtClean="0">
                <a:solidFill>
                  <a:srgbClr val="FFFF00"/>
                </a:solidFill>
              </a:rPr>
              <a:t>Mourier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229"/>
            <a:ext cx="470701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014" y="607228"/>
            <a:ext cx="4436985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851104" y="5094185"/>
            <a:ext cx="57118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Last M </a:t>
            </a:r>
            <a:r>
              <a:rPr lang="fr-CH" dirty="0" err="1" smtClean="0"/>
              <a:t>sleeve</a:t>
            </a:r>
            <a:r>
              <a:rPr lang="fr-CH" dirty="0" smtClean="0"/>
              <a:t> </a:t>
            </a:r>
            <a:r>
              <a:rPr lang="fr-CH" dirty="0" err="1" smtClean="0"/>
              <a:t>leak</a:t>
            </a:r>
            <a:r>
              <a:rPr lang="fr-CH" dirty="0" smtClean="0"/>
              <a:t> </a:t>
            </a:r>
            <a:r>
              <a:rPr lang="fr-CH" dirty="0" err="1" smtClean="0"/>
              <a:t>tested</a:t>
            </a:r>
            <a:r>
              <a:rPr lang="fr-CH" dirty="0" smtClean="0"/>
              <a:t> one </a:t>
            </a:r>
            <a:r>
              <a:rPr lang="fr-CH" dirty="0" err="1" smtClean="0"/>
              <a:t>week</a:t>
            </a:r>
            <a:r>
              <a:rPr lang="fr-CH" dirty="0" smtClean="0"/>
              <a:t> </a:t>
            </a:r>
            <a:r>
              <a:rPr lang="fr-CH" dirty="0" err="1" smtClean="0"/>
              <a:t>after</a:t>
            </a:r>
            <a:r>
              <a:rPr lang="fr-CH" dirty="0" smtClean="0"/>
              <a:t> the last </a:t>
            </a:r>
            <a:r>
              <a:rPr lang="fr-CH" dirty="0" err="1" smtClean="0"/>
              <a:t>weld</a:t>
            </a:r>
            <a:endParaRPr lang="fr-CH" dirty="0"/>
          </a:p>
          <a:p>
            <a:r>
              <a:rPr lang="fr-CH" dirty="0" err="1" smtClean="0"/>
              <a:t>Followed</a:t>
            </a:r>
            <a:r>
              <a:rPr lang="fr-CH" dirty="0" smtClean="0"/>
              <a:t> the </a:t>
            </a:r>
            <a:r>
              <a:rPr lang="fr-CH" dirty="0" err="1" smtClean="0"/>
              <a:t>rewelding</a:t>
            </a:r>
            <a:r>
              <a:rPr lang="fr-CH" dirty="0" smtClean="0"/>
              <a:t> rate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451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031940" y="6467399"/>
            <a:ext cx="35275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P Cruikshank / M </a:t>
            </a:r>
            <a:r>
              <a:rPr lang="en-GB" dirty="0" err="1" smtClean="0">
                <a:solidFill>
                  <a:srgbClr val="FFFF00"/>
                </a:solidFill>
              </a:rPr>
              <a:t>Pojer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6147" name="Picture 3" descr="\\cern.ch\dfs\Workspaces\j\JPhTock\LHC\aSMACC\GalPresentations\Photos\LastMLeaklTest_20140514\_B1A364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2"/>
          <a:stretch/>
        </p:blipFill>
        <p:spPr bwMode="auto">
          <a:xfrm>
            <a:off x="-5691" y="1"/>
            <a:ext cx="5312980" cy="413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\\cern.ch\dfs\Workspaces\j\JPhTock\LHC\aSMACC\GalPresentations\Photos\LastCSI20140522\photo 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23" t="20316" r="28634"/>
          <a:stretch/>
        </p:blipFill>
        <p:spPr bwMode="auto">
          <a:xfrm>
            <a:off x="6574556" y="1"/>
            <a:ext cx="2569444" cy="4554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\\cern.ch\dfs\Workspaces\j\JPhTock\LHC\aSMACC\GalPresentations\Photos\LastMLeaklTest_20140514\_B1A366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72"/>
          <a:stretch/>
        </p:blipFill>
        <p:spPr bwMode="auto">
          <a:xfrm>
            <a:off x="-23576" y="3128901"/>
            <a:ext cx="3920501" cy="3746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153541" y="4689140"/>
            <a:ext cx="484203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Excellent collaboration </a:t>
            </a:r>
            <a:r>
              <a:rPr lang="fr-CH" dirty="0" err="1" smtClean="0"/>
              <a:t>between</a:t>
            </a:r>
            <a:r>
              <a:rPr lang="fr-CH" dirty="0" smtClean="0"/>
              <a:t> the teams and a </a:t>
            </a:r>
            <a:r>
              <a:rPr lang="fr-CH" dirty="0" err="1" smtClean="0"/>
              <a:t>very</a:t>
            </a:r>
            <a:r>
              <a:rPr lang="fr-CH" dirty="0" smtClean="0"/>
              <a:t> good </a:t>
            </a:r>
            <a:r>
              <a:rPr lang="en-GB" dirty="0" smtClean="0"/>
              <a:t>team spirit </a:t>
            </a:r>
          </a:p>
          <a:p>
            <a:r>
              <a:rPr lang="fr-CH" dirty="0" smtClean="0"/>
              <a:t>Positive </a:t>
            </a:r>
            <a:r>
              <a:rPr lang="fr-CH" dirty="0" err="1" smtClean="0"/>
              <a:t>atmosphere</a:t>
            </a:r>
            <a:endParaRPr lang="fr-CH" dirty="0" smtClean="0"/>
          </a:p>
          <a:p>
            <a:r>
              <a:rPr lang="fr-CH" dirty="0" err="1" smtClean="0"/>
              <a:t>Celebrated</a:t>
            </a:r>
            <a:r>
              <a:rPr lang="fr-CH" dirty="0" smtClean="0"/>
              <a:t> in a BBQ </a:t>
            </a:r>
            <a:r>
              <a:rPr lang="fr-CH" dirty="0" err="1" smtClean="0"/>
              <a:t>co-organised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CSI</a:t>
            </a:r>
          </a:p>
        </p:txBody>
      </p:sp>
    </p:spTree>
    <p:extLst>
      <p:ext uri="{BB962C8B-B14F-4D97-AF65-F5344CB8AC3E}">
        <p14:creationId xmlns:p14="http://schemas.microsoft.com/office/powerpoint/2010/main" val="137638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0727" y="623397"/>
            <a:ext cx="9133274" cy="369332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b="1" u="sng" dirty="0" err="1" smtClean="0">
                <a:solidFill>
                  <a:srgbClr val="008A3E"/>
                </a:solidFill>
              </a:rPr>
              <a:t>Reclosure</a:t>
            </a:r>
            <a:r>
              <a:rPr lang="fr-CH" b="1" u="sng" dirty="0" smtClean="0">
                <a:solidFill>
                  <a:srgbClr val="008A3E"/>
                </a:solidFill>
              </a:rPr>
              <a:t> of interconnections :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4959170"/>
            <a:ext cx="9163961" cy="1477328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 smtClean="0">
                <a:solidFill>
                  <a:srgbClr val="008A3E"/>
                </a:solidFill>
              </a:rPr>
              <a:t>Baseline rate achieved despite openings for special interventions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fr-CH" dirty="0" smtClean="0">
                <a:solidFill>
                  <a:srgbClr val="008A3E"/>
                </a:solidFill>
              </a:rPr>
              <a:t>&lt; 60 </a:t>
            </a:r>
            <a:r>
              <a:rPr lang="fr-CH" dirty="0" err="1" smtClean="0">
                <a:solidFill>
                  <a:srgbClr val="008A3E"/>
                </a:solidFill>
              </a:rPr>
              <a:t>ICs</a:t>
            </a:r>
            <a:r>
              <a:rPr lang="fr-CH" dirty="0" smtClean="0">
                <a:solidFill>
                  <a:srgbClr val="008A3E"/>
                </a:solidFill>
              </a:rPr>
              <a:t> to </a:t>
            </a:r>
            <a:r>
              <a:rPr lang="fr-CH" dirty="0" err="1" smtClean="0">
                <a:solidFill>
                  <a:srgbClr val="008A3E"/>
                </a:solidFill>
              </a:rPr>
              <a:t>reclose</a:t>
            </a:r>
            <a:endParaRPr lang="fr-CH" dirty="0" smtClean="0">
              <a:solidFill>
                <a:srgbClr val="008A3E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CH" dirty="0" smtClean="0">
                <a:solidFill>
                  <a:srgbClr val="008A3E"/>
                </a:solidFill>
              </a:rPr>
              <a:t>≈ 1 </a:t>
            </a:r>
            <a:r>
              <a:rPr lang="fr-CH" dirty="0" err="1" smtClean="0">
                <a:solidFill>
                  <a:srgbClr val="008A3E"/>
                </a:solidFill>
              </a:rPr>
              <a:t>week</a:t>
            </a:r>
            <a:r>
              <a:rPr lang="fr-CH" dirty="0" smtClean="0">
                <a:solidFill>
                  <a:srgbClr val="008A3E"/>
                </a:solidFill>
              </a:rPr>
              <a:t> </a:t>
            </a:r>
            <a:r>
              <a:rPr lang="fr-CH" dirty="0" err="1" smtClean="0">
                <a:solidFill>
                  <a:srgbClr val="008A3E"/>
                </a:solidFill>
              </a:rPr>
              <a:t>ahead</a:t>
            </a:r>
            <a:r>
              <a:rPr lang="fr-CH" dirty="0" smtClean="0">
                <a:solidFill>
                  <a:srgbClr val="008A3E"/>
                </a:solidFill>
              </a:rPr>
              <a:t> of </a:t>
            </a:r>
            <a:r>
              <a:rPr lang="fr-CH" dirty="0" err="1" smtClean="0">
                <a:solidFill>
                  <a:srgbClr val="008A3E"/>
                </a:solidFill>
              </a:rPr>
              <a:t>schedule</a:t>
            </a:r>
            <a:endParaRPr lang="fr-CH" dirty="0" smtClean="0">
              <a:solidFill>
                <a:srgbClr val="008A3E"/>
              </a:solidFill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fr-CH" dirty="0" smtClean="0">
                <a:solidFill>
                  <a:srgbClr val="008A3E"/>
                </a:solidFill>
              </a:rPr>
              <a:t>Last «first» </a:t>
            </a:r>
            <a:r>
              <a:rPr lang="fr-CH" dirty="0" err="1" smtClean="0">
                <a:solidFill>
                  <a:srgbClr val="008A3E"/>
                </a:solidFill>
              </a:rPr>
              <a:t>reclosure</a:t>
            </a:r>
            <a:r>
              <a:rPr lang="fr-CH" dirty="0" smtClean="0">
                <a:solidFill>
                  <a:srgbClr val="008A3E"/>
                </a:solidFill>
              </a:rPr>
              <a:t> </a:t>
            </a:r>
            <a:r>
              <a:rPr lang="fr-CH" dirty="0" err="1" smtClean="0">
                <a:solidFill>
                  <a:srgbClr val="008A3E"/>
                </a:solidFill>
              </a:rPr>
              <a:t>before</a:t>
            </a:r>
            <a:r>
              <a:rPr lang="fr-CH" dirty="0" smtClean="0">
                <a:solidFill>
                  <a:srgbClr val="008A3E"/>
                </a:solidFill>
              </a:rPr>
              <a:t> the end of </a:t>
            </a:r>
            <a:r>
              <a:rPr lang="fr-CH" dirty="0" err="1" smtClean="0">
                <a:solidFill>
                  <a:srgbClr val="008A3E"/>
                </a:solidFill>
              </a:rPr>
              <a:t>June</a:t>
            </a:r>
            <a:r>
              <a:rPr lang="fr-CH" dirty="0" smtClean="0">
                <a:solidFill>
                  <a:srgbClr val="008A3E"/>
                </a:solidFill>
              </a:rPr>
              <a:t> …</a:t>
            </a:r>
            <a:br>
              <a:rPr lang="fr-CH" dirty="0" smtClean="0">
                <a:solidFill>
                  <a:srgbClr val="008A3E"/>
                </a:solidFill>
              </a:rPr>
            </a:br>
            <a:r>
              <a:rPr lang="fr-CH" dirty="0" smtClean="0">
                <a:solidFill>
                  <a:srgbClr val="008A3E"/>
                </a:solidFill>
              </a:rPr>
              <a:t>	 </a:t>
            </a:r>
            <a:r>
              <a:rPr lang="fr-CH" dirty="0" err="1" smtClean="0">
                <a:solidFill>
                  <a:srgbClr val="FF0000"/>
                </a:solidFill>
              </a:rPr>
              <a:t>other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ones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will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follow</a:t>
            </a:r>
            <a:r>
              <a:rPr lang="fr-CH" dirty="0" smtClean="0">
                <a:solidFill>
                  <a:srgbClr val="FF0000"/>
                </a:solidFill>
              </a:rPr>
              <a:t> </a:t>
            </a:r>
            <a:r>
              <a:rPr lang="fr-CH" dirty="0" err="1" smtClean="0">
                <a:solidFill>
                  <a:srgbClr val="FF0000"/>
                </a:solidFill>
              </a:rPr>
              <a:t>after</a:t>
            </a:r>
            <a:r>
              <a:rPr lang="fr-CH" dirty="0" smtClean="0">
                <a:solidFill>
                  <a:srgbClr val="FF0000"/>
                </a:solidFill>
              </a:rPr>
              <a:t> local interventions</a:t>
            </a:r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4571" y="6467399"/>
            <a:ext cx="2980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A </a:t>
            </a:r>
            <a:r>
              <a:rPr lang="en-GB" dirty="0" err="1" smtClean="0">
                <a:solidFill>
                  <a:srgbClr val="FFFF00"/>
                </a:solidFill>
              </a:rPr>
              <a:t>Chrul</a:t>
            </a:r>
            <a:r>
              <a:rPr lang="en-GB" dirty="0" smtClean="0">
                <a:solidFill>
                  <a:srgbClr val="FFFF00"/>
                </a:solidFill>
              </a:rPr>
              <a:t> / A </a:t>
            </a:r>
            <a:r>
              <a:rPr lang="en-GB" dirty="0" err="1" smtClean="0">
                <a:solidFill>
                  <a:srgbClr val="FFFF00"/>
                </a:solidFill>
              </a:rPr>
              <a:t>Musso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1980" y="992730"/>
            <a:ext cx="4752021" cy="396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2730"/>
            <a:ext cx="4391980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48831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26277" y="623397"/>
            <a:ext cx="9170278" cy="369332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fr-CH" b="1" u="sng" dirty="0" smtClean="0">
                <a:solidFill>
                  <a:srgbClr val="008A3E"/>
                </a:solidFill>
              </a:rPr>
              <a:t>Final </a:t>
            </a:r>
            <a:r>
              <a:rPr lang="fr-CH" b="1" u="sng" dirty="0" err="1" smtClean="0">
                <a:solidFill>
                  <a:srgbClr val="008A3E"/>
                </a:solidFill>
              </a:rPr>
              <a:t>leak</a:t>
            </a:r>
            <a:r>
              <a:rPr lang="fr-CH" b="1" u="sng" dirty="0" smtClean="0">
                <a:solidFill>
                  <a:srgbClr val="008A3E"/>
                </a:solidFill>
              </a:rPr>
              <a:t> test:  ≈ 6.4 sec </a:t>
            </a:r>
            <a:r>
              <a:rPr lang="fr-CH" b="1" u="sng" dirty="0" err="1" smtClean="0">
                <a:solidFill>
                  <a:srgbClr val="008A3E"/>
                </a:solidFill>
              </a:rPr>
              <a:t>equivalent</a:t>
            </a:r>
            <a:endParaRPr lang="fr-CH" b="1" u="sng" dirty="0" smtClean="0">
              <a:solidFill>
                <a:srgbClr val="008A3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4963286"/>
            <a:ext cx="9144002" cy="92333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 smtClean="0">
                <a:solidFill>
                  <a:srgbClr val="008A3E"/>
                </a:solidFill>
              </a:rPr>
              <a:t>About 1 week behind schedule, reducing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>
                <a:solidFill>
                  <a:srgbClr val="008A3E"/>
                </a:solidFill>
              </a:rPr>
              <a:t>Subsectors under pumping in last sector (S45)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GB" dirty="0" smtClean="0">
                <a:solidFill>
                  <a:srgbClr val="008A3E"/>
                </a:solidFill>
              </a:rPr>
              <a:t>Recovering the baseline</a:t>
            </a:r>
            <a:endParaRPr lang="en-GB" dirty="0">
              <a:solidFill>
                <a:srgbClr val="0055A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92729"/>
            <a:ext cx="4662010" cy="397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010" y="1005054"/>
            <a:ext cx="4481992" cy="396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6453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GB" dirty="0" smtClean="0"/>
              <a:t>SMACC Twenty-second report</a:t>
            </a:r>
            <a:br>
              <a:rPr lang="en-GB" dirty="0" smtClean="0"/>
            </a:br>
            <a:r>
              <a:rPr lang="en-GB" sz="2400" b="0" dirty="0" smtClean="0"/>
              <a:t>[20 min</a:t>
            </a:r>
            <a:r>
              <a:rPr lang="en-GB" sz="2400" dirty="0" smtClean="0"/>
              <a:t>]</a:t>
            </a:r>
            <a:br>
              <a:rPr lang="en-GB" sz="2400" dirty="0" smtClean="0"/>
            </a:br>
            <a:r>
              <a:rPr lang="en-GB" sz="2400" dirty="0" smtClean="0"/>
              <a:t>06/06/2014</a:t>
            </a:r>
            <a:endParaRPr lang="en-GB" sz="24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67544" y="4581128"/>
            <a:ext cx="7632848" cy="1066688"/>
          </a:xfrm>
        </p:spPr>
        <p:txBody>
          <a:bodyPr/>
          <a:lstStyle/>
          <a:p>
            <a:pPr algn="ctr"/>
            <a:r>
              <a:rPr lang="fr-CH" dirty="0" smtClean="0"/>
              <a:t>Jean-Philippe </a:t>
            </a:r>
            <a:r>
              <a:rPr lang="fr-CH" dirty="0" err="1" smtClean="0"/>
              <a:t>Tock</a:t>
            </a:r>
            <a:r>
              <a:rPr lang="fr-CH" dirty="0" smtClean="0"/>
              <a:t> (TE-MSC)</a:t>
            </a:r>
          </a:p>
          <a:p>
            <a:pPr algn="ctr"/>
            <a:r>
              <a:rPr lang="fr-CH" sz="3200" b="1" i="1" u="sng" dirty="0" smtClean="0"/>
              <a:t>On </a:t>
            </a:r>
            <a:r>
              <a:rPr lang="fr-CH" sz="3200" b="1" i="1" u="sng" dirty="0" err="1" smtClean="0"/>
              <a:t>behalf</a:t>
            </a:r>
            <a:r>
              <a:rPr lang="fr-CH" sz="3200" b="1" i="1" u="sng" dirty="0" smtClean="0"/>
              <a:t> of the SMACC </a:t>
            </a:r>
            <a:r>
              <a:rPr lang="fr-CH" sz="3200" b="1" i="1" u="sng" dirty="0" err="1" smtClean="0"/>
              <a:t>project</a:t>
            </a:r>
            <a:r>
              <a:rPr lang="fr-CH" sz="3200" b="1" i="1" u="sng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328561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   Sector 67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-13606" y="5499230"/>
            <a:ext cx="9149035" cy="73866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GB" u="sng" dirty="0">
              <a:solidFill>
                <a:schemeClr val="accent6"/>
              </a:solidFill>
            </a:endParaRPr>
          </a:p>
          <a:p>
            <a:pPr lvl="1" algn="ctr"/>
            <a:r>
              <a:rPr lang="fr-CH" sz="2400" u="sng" dirty="0" err="1" smtClean="0">
                <a:solidFill>
                  <a:schemeClr val="accent6"/>
                </a:solidFill>
              </a:rPr>
              <a:t>Magnet</a:t>
            </a:r>
            <a:r>
              <a:rPr lang="fr-CH" sz="2400" u="sng" dirty="0" smtClean="0">
                <a:solidFill>
                  <a:schemeClr val="accent6"/>
                </a:solidFill>
              </a:rPr>
              <a:t> T ≈ 20 K, </a:t>
            </a:r>
            <a:r>
              <a:rPr lang="fr-CH" sz="2400" u="sng" dirty="0" err="1" smtClean="0">
                <a:solidFill>
                  <a:schemeClr val="accent6"/>
                </a:solidFill>
              </a:rPr>
              <a:t>ElQA</a:t>
            </a:r>
            <a:r>
              <a:rPr lang="fr-CH" sz="2400" u="sng" dirty="0" smtClean="0">
                <a:solidFill>
                  <a:schemeClr val="accent6"/>
                </a:solidFill>
              </a:rPr>
              <a:t> at cold to </a:t>
            </a:r>
            <a:r>
              <a:rPr lang="fr-CH" sz="2400" u="sng" dirty="0" err="1" smtClean="0">
                <a:solidFill>
                  <a:schemeClr val="accent6"/>
                </a:solidFill>
              </a:rPr>
              <a:t>be</a:t>
            </a:r>
            <a:r>
              <a:rPr lang="fr-CH" sz="2400" u="sng" dirty="0" smtClean="0">
                <a:solidFill>
                  <a:schemeClr val="accent6"/>
                </a:solidFill>
              </a:rPr>
              <a:t> </a:t>
            </a:r>
            <a:r>
              <a:rPr lang="fr-CH" sz="2400" u="sng" dirty="0" err="1" smtClean="0">
                <a:solidFill>
                  <a:schemeClr val="accent6"/>
                </a:solidFill>
              </a:rPr>
              <a:t>done</a:t>
            </a:r>
            <a:endParaRPr lang="en-GB" sz="2400" u="sng" dirty="0" smtClean="0">
              <a:solidFill>
                <a:schemeClr val="accent6"/>
              </a:solidFill>
            </a:endParaRPr>
          </a:p>
        </p:txBody>
      </p:sp>
      <p:pic>
        <p:nvPicPr>
          <p:cNvPr id="8194" name="Picture 2" descr="http://hcc.web.cern.ch/hcc/file/images/evolution6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8639"/>
            <a:ext cx="9149036" cy="4892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jtock\AppData\Local\Microsoft\Windows\Temporary Internet Files\Content.IE5\14LN9LX2\MC900431585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170" y="1"/>
            <a:ext cx="1828572" cy="1828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468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26476" y="-1450"/>
            <a:ext cx="9170476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   Sector 81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05778"/>
            <a:ext cx="9144000" cy="2585323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ElQA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after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flushing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completed</a:t>
            </a:r>
            <a:r>
              <a:rPr lang="fr-CH" u="sng" dirty="0" smtClean="0">
                <a:solidFill>
                  <a:schemeClr val="accent6"/>
                </a:solidFill>
              </a:rPr>
              <a:t>, no </a:t>
            </a:r>
            <a:r>
              <a:rPr lang="fr-CH" u="sng" dirty="0" err="1" smtClean="0">
                <a:solidFill>
                  <a:schemeClr val="accent6"/>
                </a:solidFill>
              </a:rPr>
              <a:t>fault</a:t>
            </a:r>
            <a:r>
              <a:rPr lang="fr-CH" u="sng" dirty="0" smtClean="0">
                <a:solidFill>
                  <a:schemeClr val="accent6"/>
                </a:solidFill>
              </a:rPr>
              <a:t> on the cold </a:t>
            </a:r>
            <a:r>
              <a:rPr lang="fr-CH" u="sng" dirty="0" err="1" smtClean="0">
                <a:solidFill>
                  <a:schemeClr val="accent6"/>
                </a:solidFill>
              </a:rPr>
              <a:t>side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Thermometer</a:t>
            </a:r>
            <a:r>
              <a:rPr lang="fr-CH" u="sng" dirty="0" smtClean="0">
                <a:solidFill>
                  <a:schemeClr val="accent6"/>
                </a:solidFill>
              </a:rPr>
              <a:t> issue </a:t>
            </a:r>
            <a:r>
              <a:rPr lang="fr-CH" u="sng" dirty="0" err="1" smtClean="0">
                <a:solidFill>
                  <a:schemeClr val="accent6"/>
                </a:solidFill>
              </a:rPr>
              <a:t>solved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External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leaks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repaired</a:t>
            </a:r>
            <a:r>
              <a:rPr lang="fr-CH" u="sng" dirty="0" smtClean="0">
                <a:solidFill>
                  <a:schemeClr val="accent6"/>
                </a:solidFill>
              </a:rPr>
              <a:t> and </a:t>
            </a:r>
            <a:r>
              <a:rPr lang="fr-CH" u="sng" dirty="0" err="1" smtClean="0">
                <a:solidFill>
                  <a:schemeClr val="accent6"/>
                </a:solidFill>
              </a:rPr>
              <a:t>under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pumping</a:t>
            </a:r>
            <a:r>
              <a:rPr lang="fr-CH" u="sng" dirty="0" smtClean="0">
                <a:solidFill>
                  <a:schemeClr val="accent6"/>
                </a:solidFill>
              </a:rPr>
              <a:t> for validation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Internal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leaks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solved</a:t>
            </a:r>
            <a:r>
              <a:rPr lang="fr-CH" u="sng" dirty="0" smtClean="0">
                <a:solidFill>
                  <a:schemeClr val="accent6"/>
                </a:solidFill>
              </a:rPr>
              <a:t> or </a:t>
            </a:r>
            <a:r>
              <a:rPr lang="fr-CH" u="sng" dirty="0" err="1" smtClean="0">
                <a:solidFill>
                  <a:schemeClr val="accent6"/>
                </a:solidFill>
              </a:rPr>
              <a:t>accepted</a:t>
            </a:r>
            <a:r>
              <a:rPr lang="fr-CH" u="sng" dirty="0" smtClean="0">
                <a:solidFill>
                  <a:schemeClr val="accent6"/>
                </a:solidFill>
              </a:rPr>
              <a:t> «as </a:t>
            </a:r>
            <a:r>
              <a:rPr lang="fr-CH" u="sng" dirty="0" err="1" smtClean="0">
                <a:solidFill>
                  <a:schemeClr val="accent6"/>
                </a:solidFill>
              </a:rPr>
              <a:t>is</a:t>
            </a:r>
            <a:r>
              <a:rPr lang="fr-CH" u="sng" dirty="0" smtClean="0">
                <a:solidFill>
                  <a:schemeClr val="accent6"/>
                </a:solidFill>
              </a:rPr>
              <a:t>» </a:t>
            </a:r>
            <a:r>
              <a:rPr lang="fr-CH" u="sng" dirty="0" err="1" smtClean="0">
                <a:solidFill>
                  <a:schemeClr val="accent6"/>
                </a:solidFill>
              </a:rPr>
              <a:t>except</a:t>
            </a:r>
            <a:endParaRPr lang="fr-CH" u="sng" dirty="0">
              <a:solidFill>
                <a:schemeClr val="accent6"/>
              </a:solidFill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fr-CH" u="sng" dirty="0" smtClean="0">
                <a:solidFill>
                  <a:srgbClr val="FF0000"/>
                </a:solidFill>
              </a:rPr>
              <a:t>C’K </a:t>
            </a:r>
            <a:r>
              <a:rPr lang="fr-CH" u="sng" dirty="0" err="1" smtClean="0">
                <a:solidFill>
                  <a:srgbClr val="FF0000"/>
                </a:solidFill>
              </a:rPr>
              <a:t>leak</a:t>
            </a:r>
            <a:r>
              <a:rPr lang="fr-CH" u="sng" dirty="0" smtClean="0">
                <a:solidFill>
                  <a:srgbClr val="FF0000"/>
                </a:solidFill>
              </a:rPr>
              <a:t> in A23R8 : </a:t>
            </a:r>
            <a:r>
              <a:rPr lang="fr-CH" u="sng" dirty="0" err="1" smtClean="0">
                <a:solidFill>
                  <a:srgbClr val="FF0000"/>
                </a:solidFill>
              </a:rPr>
              <a:t>Required</a:t>
            </a:r>
            <a:r>
              <a:rPr lang="fr-CH" u="sng" dirty="0" smtClean="0">
                <a:solidFill>
                  <a:srgbClr val="FF0000"/>
                </a:solidFill>
              </a:rPr>
              <a:t> IC </a:t>
            </a:r>
            <a:r>
              <a:rPr lang="fr-CH" u="sng" dirty="0" err="1" smtClean="0">
                <a:solidFill>
                  <a:srgbClr val="FF0000"/>
                </a:solidFill>
              </a:rPr>
              <a:t>opening</a:t>
            </a:r>
            <a:r>
              <a:rPr lang="fr-CH" u="sng" dirty="0" smtClean="0">
                <a:solidFill>
                  <a:srgbClr val="FF0000"/>
                </a:solidFill>
              </a:rPr>
              <a:t> and </a:t>
            </a:r>
            <a:r>
              <a:rPr lang="fr-CH" u="sng" dirty="0" err="1" smtClean="0">
                <a:solidFill>
                  <a:srgbClr val="FF0000"/>
                </a:solidFill>
              </a:rPr>
              <a:t>cutting</a:t>
            </a:r>
            <a:r>
              <a:rPr lang="fr-CH" u="sng" dirty="0" smtClean="0">
                <a:solidFill>
                  <a:srgbClr val="FF0000"/>
                </a:solidFill>
              </a:rPr>
              <a:t> of </a:t>
            </a:r>
            <a:r>
              <a:rPr lang="fr-CH" u="sng" dirty="0" err="1" smtClean="0">
                <a:solidFill>
                  <a:srgbClr val="FF0000"/>
                </a:solidFill>
              </a:rPr>
              <a:t>cryogenics</a:t>
            </a:r>
            <a:r>
              <a:rPr lang="fr-CH" u="sng" dirty="0" smtClean="0">
                <a:solidFill>
                  <a:srgbClr val="FF0000"/>
                </a:solidFill>
              </a:rPr>
              <a:t> circuit</a:t>
            </a:r>
            <a:br>
              <a:rPr lang="fr-CH" u="sng" dirty="0" smtClean="0">
                <a:solidFill>
                  <a:srgbClr val="FF0000"/>
                </a:solidFill>
              </a:rPr>
            </a:br>
            <a:r>
              <a:rPr lang="fr-CH" u="sng" dirty="0" smtClean="0">
                <a:solidFill>
                  <a:srgbClr val="FF0000"/>
                </a:solidFill>
              </a:rPr>
              <a:t>On-</a:t>
            </a:r>
            <a:r>
              <a:rPr lang="fr-CH" u="sng" dirty="0" err="1" smtClean="0">
                <a:solidFill>
                  <a:srgbClr val="FF0000"/>
                </a:solidFill>
              </a:rPr>
              <a:t>going</a:t>
            </a:r>
            <a:r>
              <a:rPr lang="fr-CH" u="sng" dirty="0" smtClean="0">
                <a:solidFill>
                  <a:srgbClr val="FF0000"/>
                </a:solidFill>
              </a:rPr>
              <a:t> </a:t>
            </a:r>
            <a:r>
              <a:rPr lang="fr-CH" u="sng" dirty="0" err="1" smtClean="0">
                <a:solidFill>
                  <a:srgbClr val="FF0000"/>
                </a:solidFill>
              </a:rPr>
              <a:t>with</a:t>
            </a:r>
            <a:r>
              <a:rPr lang="fr-CH" u="sng" dirty="0" smtClean="0">
                <a:solidFill>
                  <a:srgbClr val="FF0000"/>
                </a:solidFill>
              </a:rPr>
              <a:t> SIT</a:t>
            </a:r>
          </a:p>
          <a:p>
            <a:pPr lvl="1"/>
            <a:endParaRPr lang="fr-CH" u="sng" dirty="0">
              <a:solidFill>
                <a:schemeClr val="accent6"/>
              </a:solidFill>
            </a:endParaRPr>
          </a:p>
          <a:p>
            <a:pPr lvl="1"/>
            <a:r>
              <a:rPr lang="fr-CH" u="sng" dirty="0" smtClean="0">
                <a:solidFill>
                  <a:schemeClr val="accent6"/>
                </a:solidFill>
              </a:rPr>
              <a:t>COOLDOWN </a:t>
            </a:r>
            <a:r>
              <a:rPr lang="fr-CH" u="sng" dirty="0" err="1" smtClean="0">
                <a:solidFill>
                  <a:schemeClr val="accent6"/>
                </a:solidFill>
              </a:rPr>
              <a:t>planned</a:t>
            </a:r>
            <a:r>
              <a:rPr lang="fr-CH" u="sng" dirty="0" smtClean="0">
                <a:solidFill>
                  <a:schemeClr val="accent6"/>
                </a:solidFill>
              </a:rPr>
              <a:t> for W26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n-GB" u="sng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070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26476" y="-1450"/>
            <a:ext cx="9170476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   Sector 23 : </a:t>
            </a:r>
            <a:r>
              <a:rPr lang="en-GB" sz="2400" b="1" u="sng" dirty="0" smtClean="0">
                <a:solidFill>
                  <a:srgbClr val="66FF66"/>
                </a:solidFill>
              </a:rPr>
              <a:t>Successful pressure test on 5.06.2014</a:t>
            </a:r>
            <a:endParaRPr lang="en-GB" sz="2400" b="1" u="sng" dirty="0">
              <a:solidFill>
                <a:srgbClr val="66FF6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24571" y="6467399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O </a:t>
            </a:r>
            <a:r>
              <a:rPr lang="en-GB" dirty="0" err="1" smtClean="0">
                <a:solidFill>
                  <a:srgbClr val="FFFF00"/>
                </a:solidFill>
              </a:rPr>
              <a:t>Pirotte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05" r="15030"/>
          <a:stretch/>
        </p:blipFill>
        <p:spPr>
          <a:xfrm>
            <a:off x="0" y="605778"/>
            <a:ext cx="9144000" cy="25531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45034" y="818710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u="sng" dirty="0" smtClean="0">
                <a:solidFill>
                  <a:schemeClr val="bg1"/>
                </a:solidFill>
              </a:rPr>
              <a:t>Pressure in lines C&amp;D</a:t>
            </a:r>
          </a:p>
          <a:p>
            <a:pPr algn="ctr"/>
            <a:r>
              <a:rPr lang="en-GB" u="sng" dirty="0" smtClean="0">
                <a:solidFill>
                  <a:schemeClr val="bg1"/>
                </a:solidFill>
              </a:rPr>
              <a:t>(Cold masses)</a:t>
            </a:r>
            <a:endParaRPr lang="en-GB" u="sng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97225" y="818710"/>
            <a:ext cx="17165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25 bars during 1 hour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978"/>
          <a:stretch/>
        </p:blipFill>
        <p:spPr>
          <a:xfrm>
            <a:off x="-26476" y="3158970"/>
            <a:ext cx="9176931" cy="166410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711"/>
          <a:stretch/>
        </p:blipFill>
        <p:spPr>
          <a:xfrm>
            <a:off x="-36496" y="4823077"/>
            <a:ext cx="9155420" cy="1407823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24571" y="3667857"/>
            <a:ext cx="2682543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u="sng" dirty="0" err="1" smtClean="0">
                <a:solidFill>
                  <a:schemeClr val="bg1"/>
                </a:solidFill>
              </a:rPr>
              <a:t>Cryomangnet</a:t>
            </a:r>
            <a:r>
              <a:rPr lang="en-GB" u="sng" dirty="0" smtClean="0">
                <a:solidFill>
                  <a:schemeClr val="bg1"/>
                </a:solidFill>
              </a:rPr>
              <a:t> Insulation Vacuum pressure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24571" y="5094185"/>
            <a:ext cx="2682543" cy="646331"/>
          </a:xfrm>
          <a:prstGeom prst="rect">
            <a:avLst/>
          </a:prstGeom>
          <a:solidFill>
            <a:schemeClr val="accent6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u="sng" dirty="0" smtClean="0">
                <a:solidFill>
                  <a:schemeClr val="bg1"/>
                </a:solidFill>
              </a:rPr>
              <a:t>QRL Insulation </a:t>
            </a:r>
            <a:br>
              <a:rPr lang="en-GB" u="sng" dirty="0" smtClean="0">
                <a:solidFill>
                  <a:schemeClr val="bg1"/>
                </a:solidFill>
              </a:rPr>
            </a:br>
            <a:r>
              <a:rPr lang="en-GB" u="sng" dirty="0" smtClean="0">
                <a:solidFill>
                  <a:schemeClr val="bg1"/>
                </a:solidFill>
              </a:rPr>
              <a:t>Vacuum pressure</a:t>
            </a:r>
          </a:p>
        </p:txBody>
      </p:sp>
    </p:spTree>
    <p:extLst>
      <p:ext uri="{BB962C8B-B14F-4D97-AF65-F5344CB8AC3E}">
        <p14:creationId xmlns:p14="http://schemas.microsoft.com/office/powerpoint/2010/main" val="1213652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-3244" y="1"/>
            <a:ext cx="914724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   </a:t>
            </a:r>
            <a:r>
              <a:rPr lang="en-GB" dirty="0">
                <a:solidFill>
                  <a:schemeClr val="bg1"/>
                </a:solidFill>
              </a:rPr>
              <a:t>Progress report  by sector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393" y="607320"/>
            <a:ext cx="4572608" cy="291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393" y="3113966"/>
            <a:ext cx="4572608" cy="2160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244" y="607320"/>
            <a:ext cx="4594091" cy="2911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113966"/>
            <a:ext cx="4590847" cy="2250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5167222"/>
            <a:ext cx="4637092" cy="1692771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u="sng" dirty="0" smtClean="0">
                <a:solidFill>
                  <a:schemeClr val="accent6"/>
                </a:solidFill>
              </a:rPr>
              <a:t>Sectors 12 &amp; 23:</a:t>
            </a:r>
            <a:endParaRPr lang="en-GB" b="1" i="1" u="sng" dirty="0" smtClean="0">
              <a:solidFill>
                <a:schemeClr val="accent6"/>
              </a:solidFill>
            </a:endParaRPr>
          </a:p>
          <a:p>
            <a:pPr marL="536575" lvl="1" indent="-285750">
              <a:buFont typeface="Wingdings" panose="05000000000000000000" pitchFamily="2" charset="2"/>
              <a:buChar char="q"/>
            </a:pPr>
            <a:r>
              <a:rPr lang="fr-CH" dirty="0" smtClean="0">
                <a:solidFill>
                  <a:schemeClr val="accent6"/>
                </a:solidFill>
              </a:rPr>
              <a:t>Pressure </a:t>
            </a:r>
            <a:r>
              <a:rPr lang="fr-CH" dirty="0" err="1" smtClean="0">
                <a:solidFill>
                  <a:schemeClr val="accent6"/>
                </a:solidFill>
              </a:rPr>
              <a:t>tested</a:t>
            </a:r>
            <a:r>
              <a:rPr lang="fr-CH" dirty="0" smtClean="0">
                <a:solidFill>
                  <a:schemeClr val="accent6"/>
                </a:solidFill>
              </a:rPr>
              <a:t> </a:t>
            </a:r>
            <a:r>
              <a:rPr lang="fr-CH" dirty="0" err="1" smtClean="0">
                <a:solidFill>
                  <a:schemeClr val="accent6"/>
                </a:solidFill>
              </a:rPr>
              <a:t>succesfully</a:t>
            </a:r>
            <a:endParaRPr lang="fr-CH" dirty="0" smtClean="0">
              <a:solidFill>
                <a:schemeClr val="accent6"/>
              </a:solidFill>
            </a:endParaRPr>
          </a:p>
          <a:p>
            <a:pPr marL="536575" lvl="1" indent="-285750">
              <a:buFont typeface="Wingdings" panose="05000000000000000000" pitchFamily="2" charset="2"/>
              <a:buChar char="q"/>
            </a:pPr>
            <a:r>
              <a:rPr lang="en-GB" dirty="0" smtClean="0">
                <a:solidFill>
                  <a:schemeClr val="accent6"/>
                </a:solidFill>
              </a:rPr>
              <a:t>Interventions to  be planned before </a:t>
            </a:r>
            <a:r>
              <a:rPr lang="en-GB" dirty="0" err="1" smtClean="0">
                <a:solidFill>
                  <a:schemeClr val="accent6"/>
                </a:solidFill>
              </a:rPr>
              <a:t>cooldown</a:t>
            </a:r>
            <a:r>
              <a:rPr lang="fr-CH" dirty="0" smtClean="0">
                <a:solidFill>
                  <a:schemeClr val="accent6"/>
                </a:solidFill>
              </a:rPr>
              <a:t>: </a:t>
            </a:r>
            <a:r>
              <a:rPr lang="fr-CH" sz="1600" dirty="0" smtClean="0">
                <a:solidFill>
                  <a:schemeClr val="accent6"/>
                </a:solidFill>
              </a:rPr>
              <a:t>(</a:t>
            </a:r>
            <a:r>
              <a:rPr lang="fr-CH" sz="1600" dirty="0" err="1" smtClean="0">
                <a:solidFill>
                  <a:schemeClr val="accent6"/>
                </a:solidFill>
              </a:rPr>
              <a:t>Leaks</a:t>
            </a:r>
            <a:r>
              <a:rPr lang="fr-CH" sz="1600" dirty="0" smtClean="0">
                <a:solidFill>
                  <a:schemeClr val="accent6"/>
                </a:solidFill>
              </a:rPr>
              <a:t> [</a:t>
            </a:r>
            <a:r>
              <a:rPr lang="fr-CH" sz="1600" dirty="0" err="1" smtClean="0">
                <a:solidFill>
                  <a:schemeClr val="accent6"/>
                </a:solidFill>
              </a:rPr>
              <a:t>internal</a:t>
            </a:r>
            <a:r>
              <a:rPr lang="fr-CH" sz="1600" dirty="0" smtClean="0">
                <a:solidFill>
                  <a:schemeClr val="accent6"/>
                </a:solidFill>
              </a:rPr>
              <a:t> in A27R1 E line «clapet type»] , [Ext in 25R2 and </a:t>
            </a:r>
            <a:r>
              <a:rPr lang="fr-CH" sz="1600" dirty="0" err="1" smtClean="0">
                <a:solidFill>
                  <a:schemeClr val="accent6"/>
                </a:solidFill>
              </a:rPr>
              <a:t>internal</a:t>
            </a:r>
            <a:r>
              <a:rPr lang="fr-CH" sz="1600" dirty="0" smtClean="0">
                <a:solidFill>
                  <a:schemeClr val="accent6"/>
                </a:solidFill>
              </a:rPr>
              <a:t> A23R2]</a:t>
            </a:r>
            <a:endParaRPr lang="en-GB" sz="1600" dirty="0" smtClean="0">
              <a:solidFill>
                <a:schemeClr val="accent6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637091" y="1034443"/>
            <a:ext cx="2860233" cy="181588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 smtClean="0"/>
              <a:t>Leak between DFBA HCM/LCM on DFBAK external envelope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 smtClean="0"/>
              <a:t>Internal leak on LCM header C, presence of a 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leak under investigation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 smtClean="0"/>
              <a:t>VSC </a:t>
            </a:r>
            <a:r>
              <a:rPr lang="en-GB" sz="1400" dirty="0" err="1" smtClean="0"/>
              <a:t>clapet</a:t>
            </a:r>
            <a:r>
              <a:rPr lang="en-GB" sz="1400" dirty="0" smtClean="0"/>
              <a:t> to be consolidated in A31L6 after P Test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6082988" y="4155754"/>
            <a:ext cx="2860233" cy="52322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1400" dirty="0" smtClean="0"/>
              <a:t>Internal leak on C-K circuit to be repaired after P Test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571392" y="5101157"/>
            <a:ext cx="4572608" cy="1754326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u="sng" dirty="0" smtClean="0">
                <a:solidFill>
                  <a:schemeClr val="accent6"/>
                </a:solidFill>
              </a:rPr>
              <a:t>Sectors 56 &amp; 78: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Only</a:t>
            </a:r>
            <a:r>
              <a:rPr lang="fr-CH" u="sng" dirty="0" smtClean="0">
                <a:solidFill>
                  <a:schemeClr val="accent6"/>
                </a:solidFill>
              </a:rPr>
              <a:t> last </a:t>
            </a:r>
            <a:r>
              <a:rPr lang="fr-CH" u="sng" dirty="0" err="1" smtClean="0">
                <a:solidFill>
                  <a:schemeClr val="accent6"/>
                </a:solidFill>
              </a:rPr>
              <a:t>vac</a:t>
            </a:r>
            <a:r>
              <a:rPr lang="fr-CH" u="sng" dirty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subsector</a:t>
            </a:r>
            <a:r>
              <a:rPr lang="fr-CH" u="sng" dirty="0" smtClean="0">
                <a:solidFill>
                  <a:schemeClr val="accent6"/>
                </a:solidFill>
              </a:rPr>
              <a:t> to </a:t>
            </a:r>
            <a:r>
              <a:rPr lang="fr-CH" u="sng" dirty="0" err="1" smtClean="0">
                <a:solidFill>
                  <a:schemeClr val="accent6"/>
                </a:solidFill>
              </a:rPr>
              <a:t>be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leak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tested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smtClean="0">
                <a:solidFill>
                  <a:schemeClr val="accent6"/>
                </a:solidFill>
              </a:rPr>
              <a:t>Pressure tests </a:t>
            </a:r>
            <a:r>
              <a:rPr lang="fr-CH" u="sng" dirty="0" err="1" smtClean="0">
                <a:solidFill>
                  <a:schemeClr val="accent6"/>
                </a:solidFill>
              </a:rPr>
              <a:t>before</a:t>
            </a:r>
            <a:r>
              <a:rPr lang="fr-CH" u="sng" dirty="0" smtClean="0">
                <a:solidFill>
                  <a:schemeClr val="accent6"/>
                </a:solidFill>
              </a:rPr>
              <a:t> end of </a:t>
            </a:r>
            <a:r>
              <a:rPr lang="fr-CH" u="sng" dirty="0" err="1" smtClean="0">
                <a:solidFill>
                  <a:schemeClr val="accent6"/>
                </a:solidFill>
              </a:rPr>
              <a:t>June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smtClean="0">
                <a:solidFill>
                  <a:schemeClr val="accent6"/>
                </a:solidFill>
              </a:rPr>
              <a:t>Interventions to </a:t>
            </a:r>
            <a:r>
              <a:rPr lang="fr-CH" u="sng" dirty="0" err="1" smtClean="0">
                <a:solidFill>
                  <a:schemeClr val="accent6"/>
                </a:solidFill>
              </a:rPr>
              <a:t>be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done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before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cooldown</a:t>
            </a:r>
            <a:endParaRPr lang="fr-CH" u="sng" dirty="0" smtClean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657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   </a:t>
            </a:r>
            <a:r>
              <a:rPr lang="en-GB" dirty="0">
                <a:solidFill>
                  <a:schemeClr val="bg1"/>
                </a:solidFill>
              </a:rPr>
              <a:t>Progress report  by sector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3593" y="5934670"/>
            <a:ext cx="4585594" cy="92333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CH" u="sng" dirty="0" smtClean="0">
                <a:solidFill>
                  <a:schemeClr val="accent6"/>
                </a:solidFill>
              </a:rPr>
              <a:t>Final </a:t>
            </a:r>
            <a:r>
              <a:rPr lang="fr-CH" u="sng" dirty="0" err="1" smtClean="0">
                <a:solidFill>
                  <a:schemeClr val="accent6"/>
                </a:solidFill>
              </a:rPr>
              <a:t>leak</a:t>
            </a:r>
            <a:r>
              <a:rPr lang="fr-CH" u="sng" dirty="0" smtClean="0">
                <a:solidFill>
                  <a:schemeClr val="accent6"/>
                </a:solidFill>
              </a:rPr>
              <a:t> test on-</a:t>
            </a:r>
            <a:r>
              <a:rPr lang="fr-CH" u="sng" dirty="0" err="1" smtClean="0">
                <a:solidFill>
                  <a:schemeClr val="accent6"/>
                </a:solidFill>
              </a:rPr>
              <a:t>going</a:t>
            </a:r>
            <a:endParaRPr lang="fr-CH" u="sng" dirty="0" smtClean="0">
              <a:solidFill>
                <a:schemeClr val="accent6"/>
              </a:solidFill>
            </a:endParaRPr>
          </a:p>
          <a:p>
            <a:r>
              <a:rPr lang="fr-CH" u="sng" dirty="0" smtClean="0">
                <a:solidFill>
                  <a:schemeClr val="accent6"/>
                </a:solidFill>
              </a:rPr>
              <a:t>8/14 </a:t>
            </a:r>
            <a:r>
              <a:rPr lang="fr-CH" u="sng" dirty="0" err="1" smtClean="0">
                <a:solidFill>
                  <a:schemeClr val="accent6"/>
                </a:solidFill>
              </a:rPr>
              <a:t>vac</a:t>
            </a:r>
            <a:r>
              <a:rPr lang="fr-CH" u="sng" dirty="0" smtClean="0">
                <a:solidFill>
                  <a:schemeClr val="accent6"/>
                </a:solidFill>
              </a:rPr>
              <a:t> sec </a:t>
            </a:r>
            <a:r>
              <a:rPr lang="fr-CH" u="sng" dirty="0" err="1" smtClean="0">
                <a:solidFill>
                  <a:schemeClr val="accent6"/>
                </a:solidFill>
              </a:rPr>
              <a:t>tested</a:t>
            </a:r>
            <a:endParaRPr lang="fr-CH" u="sng" dirty="0" smtClean="0">
              <a:solidFill>
                <a:schemeClr val="accent6"/>
              </a:solidFill>
            </a:endParaRPr>
          </a:p>
          <a:p>
            <a:r>
              <a:rPr lang="fr-CH" u="sng" dirty="0" smtClean="0">
                <a:solidFill>
                  <a:schemeClr val="accent6"/>
                </a:solidFill>
              </a:rPr>
              <a:t>3 </a:t>
            </a:r>
            <a:r>
              <a:rPr lang="fr-CH" u="sng" dirty="0" err="1" smtClean="0">
                <a:solidFill>
                  <a:schemeClr val="accent6"/>
                </a:solidFill>
              </a:rPr>
              <a:t>leaks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under</a:t>
            </a:r>
            <a:r>
              <a:rPr lang="fr-CH" u="sng" dirty="0" smtClean="0">
                <a:solidFill>
                  <a:schemeClr val="accent6"/>
                </a:solidFill>
              </a:rPr>
              <a:t> </a:t>
            </a:r>
            <a:r>
              <a:rPr lang="fr-CH" u="sng" dirty="0" err="1" smtClean="0">
                <a:solidFill>
                  <a:schemeClr val="accent6"/>
                </a:solidFill>
              </a:rPr>
              <a:t>invetigation</a:t>
            </a:r>
            <a:endParaRPr lang="en-GB" u="sng" dirty="0" smtClean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72001" y="5934670"/>
            <a:ext cx="4572000" cy="923330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u="sng" dirty="0" smtClean="0">
                <a:solidFill>
                  <a:schemeClr val="accent6"/>
                </a:solidFill>
              </a:rPr>
              <a:t>Main activities are :</a:t>
            </a: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err="1" smtClean="0">
                <a:solidFill>
                  <a:schemeClr val="accent6"/>
                </a:solidFill>
              </a:rPr>
              <a:t>Reclosure</a:t>
            </a:r>
            <a:r>
              <a:rPr lang="fr-CH" u="sng" dirty="0" smtClean="0">
                <a:solidFill>
                  <a:schemeClr val="accent6"/>
                </a:solidFill>
              </a:rPr>
              <a:t> of </a:t>
            </a:r>
            <a:r>
              <a:rPr lang="fr-CH" u="sng" dirty="0" err="1" smtClean="0">
                <a:solidFill>
                  <a:schemeClr val="accent6"/>
                </a:solidFill>
              </a:rPr>
              <a:t>Ics</a:t>
            </a:r>
            <a:endParaRPr lang="fr-CH" u="sng" dirty="0" smtClean="0">
              <a:solidFill>
                <a:schemeClr val="accent6"/>
              </a:solidFill>
            </a:endParaRPr>
          </a:p>
          <a:p>
            <a:pPr marL="742950" lvl="1" indent="-285750">
              <a:buFont typeface="Wingdings" panose="05000000000000000000" pitchFamily="2" charset="2"/>
              <a:buChar char="q"/>
            </a:pPr>
            <a:r>
              <a:rPr lang="fr-CH" u="sng" dirty="0" smtClean="0">
                <a:solidFill>
                  <a:schemeClr val="accent6"/>
                </a:solidFill>
              </a:rPr>
              <a:t>Final </a:t>
            </a:r>
            <a:r>
              <a:rPr lang="fr-CH" u="sng" dirty="0" err="1" smtClean="0">
                <a:solidFill>
                  <a:schemeClr val="accent6"/>
                </a:solidFill>
              </a:rPr>
              <a:t>leak</a:t>
            </a:r>
            <a:r>
              <a:rPr lang="fr-CH" u="sng" dirty="0" smtClean="0">
                <a:solidFill>
                  <a:schemeClr val="accent6"/>
                </a:solidFill>
              </a:rPr>
              <a:t> test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607228"/>
            <a:ext cx="4575565" cy="5327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94" y="616354"/>
            <a:ext cx="4585594" cy="5318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13599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48680"/>
            <a:ext cx="9143999" cy="57156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-16376" y="0"/>
            <a:ext cx="9160376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</a:t>
            </a:r>
            <a:r>
              <a:rPr lang="en-GB" sz="2400" dirty="0">
                <a:solidFill>
                  <a:schemeClr val="bg1"/>
                </a:solidFill>
              </a:rPr>
              <a:t>Dashboards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6027003"/>
            <a:ext cx="9143999" cy="830997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  <a:tabLst>
                <a:tab pos="354013" algn="l"/>
                <a:tab pos="12573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Everything is completed but:</a:t>
            </a:r>
          </a:p>
          <a:p>
            <a:pPr marL="742950" lvl="1" indent="-285750">
              <a:buFont typeface="Wingdings" pitchFamily="2" charset="2"/>
              <a:buChar char="Ø"/>
              <a:tabLst>
                <a:tab pos="354013" algn="l"/>
                <a:tab pos="1257300" algn="l"/>
              </a:tabLst>
            </a:pPr>
            <a:r>
              <a:rPr lang="en-GB" sz="1600" dirty="0" err="1" smtClean="0">
                <a:solidFill>
                  <a:schemeClr val="tx2"/>
                </a:solidFill>
              </a:rPr>
              <a:t>Reclosure</a:t>
            </a:r>
            <a:r>
              <a:rPr lang="en-GB" sz="1600" dirty="0" smtClean="0">
                <a:solidFill>
                  <a:schemeClr val="tx2"/>
                </a:solidFill>
              </a:rPr>
              <a:t>: Ahead of schedule, &lt; 60 ICs to reclose; priority given to repair interventions</a:t>
            </a:r>
          </a:p>
          <a:p>
            <a:pPr marL="742950" lvl="1" indent="-285750">
              <a:buFont typeface="Wingdings" pitchFamily="2" charset="2"/>
              <a:buChar char="Ø"/>
              <a:tabLst>
                <a:tab pos="354013" algn="l"/>
                <a:tab pos="1257300" algn="l"/>
              </a:tabLst>
            </a:pPr>
            <a:r>
              <a:rPr lang="en-GB" sz="1600" dirty="0" smtClean="0">
                <a:solidFill>
                  <a:schemeClr val="tx2"/>
                </a:solidFill>
              </a:rPr>
              <a:t>Insulation vacuum leak test : Recovering, &lt; 2 sectors to test</a:t>
            </a:r>
          </a:p>
        </p:txBody>
      </p:sp>
    </p:spTree>
    <p:extLst>
      <p:ext uri="{BB962C8B-B14F-4D97-AF65-F5344CB8AC3E}">
        <p14:creationId xmlns:p14="http://schemas.microsoft.com/office/powerpoint/2010/main" val="2136383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791580" y="1628800"/>
            <a:ext cx="5175575" cy="2585323"/>
          </a:xfrm>
          <a:prstGeom prst="rect">
            <a:avLst/>
          </a:prstGeom>
          <a:solidFill>
            <a:srgbClr val="CCFFCC"/>
          </a:solidFill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Two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activities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are on-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going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:</a:t>
            </a:r>
          </a:p>
          <a:p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*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Reclosure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in S45</a:t>
            </a:r>
          </a:p>
          <a:p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*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Ins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Vac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LT in S56, S78, S34</a:t>
            </a: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One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activity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to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start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:</a:t>
            </a:r>
          </a:p>
          <a:p>
            <a:r>
              <a:rPr lang="fr-CH" dirty="0">
                <a:solidFill>
                  <a:schemeClr val="accent6">
                    <a:lumMod val="50000"/>
                  </a:schemeClr>
                </a:solidFill>
              </a:rPr>
              <a:t>	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*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Ins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Vac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LT in S45</a:t>
            </a:r>
          </a:p>
          <a:p>
            <a:endParaRPr lang="fr-CH" dirty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Four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sectors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are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succesfully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pressure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tested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for SMACC (S67, S81, S12, S23)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so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production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activities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are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completed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in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these</a:t>
            </a:r>
            <a:r>
              <a:rPr lang="fr-CH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fr-CH" dirty="0" err="1" smtClean="0">
                <a:solidFill>
                  <a:schemeClr val="accent6">
                    <a:lumMod val="50000"/>
                  </a:schemeClr>
                </a:solidFill>
              </a:rPr>
              <a:t>sectors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749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968" y="3795577"/>
            <a:ext cx="4813723" cy="3062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5031" y="607228"/>
            <a:ext cx="4368970" cy="320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53" y="607228"/>
            <a:ext cx="4794408" cy="3206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-27969" y="0"/>
            <a:ext cx="9171969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</a:t>
            </a:r>
            <a:r>
              <a:rPr lang="en-GB" sz="2400" dirty="0">
                <a:solidFill>
                  <a:schemeClr val="bg1"/>
                </a:solidFill>
              </a:rPr>
              <a:t>Dashboards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27968" y="1133745"/>
            <a:ext cx="2205174" cy="646331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88900" algn="l"/>
                <a:tab pos="900113" algn="l"/>
              </a:tabLst>
            </a:pPr>
            <a:r>
              <a:rPr lang="fr-CH" sz="1200" dirty="0" smtClean="0"/>
              <a:t>Baseline:	98.2 % (92.0 %)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 err="1" smtClean="0">
                <a:solidFill>
                  <a:srgbClr val="FF0000"/>
                </a:solidFill>
              </a:rPr>
              <a:t>Completed</a:t>
            </a:r>
            <a:r>
              <a:rPr lang="fr-CH" sz="1200" dirty="0" smtClean="0">
                <a:solidFill>
                  <a:srgbClr val="FF0000"/>
                </a:solidFill>
              </a:rPr>
              <a:t>:	98.3 % (90.5 %)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>
                <a:solidFill>
                  <a:srgbClr val="C00000"/>
                </a:solidFill>
              </a:rPr>
              <a:t>Delay </a:t>
            </a:r>
            <a:r>
              <a:rPr lang="fr-CH" sz="1200" dirty="0" smtClean="0">
                <a:solidFill>
                  <a:srgbClr val="C00000"/>
                </a:solidFill>
              </a:rPr>
              <a:t> 		</a:t>
            </a:r>
            <a:r>
              <a:rPr lang="fr-CH" sz="1200" dirty="0">
                <a:solidFill>
                  <a:srgbClr val="008000"/>
                </a:solidFill>
              </a:rPr>
              <a:t> </a:t>
            </a:r>
            <a:r>
              <a:rPr lang="fr-CH" sz="1200" dirty="0" smtClean="0">
                <a:solidFill>
                  <a:srgbClr val="008000"/>
                </a:solidFill>
              </a:rPr>
              <a:t>-</a:t>
            </a:r>
            <a:r>
              <a:rPr lang="fr-CH" sz="1200" dirty="0">
                <a:solidFill>
                  <a:srgbClr val="008000"/>
                </a:solidFill>
              </a:rPr>
              <a:t>1</a:t>
            </a:r>
            <a:r>
              <a:rPr lang="fr-CH" sz="1200" dirty="0" smtClean="0">
                <a:solidFill>
                  <a:srgbClr val="C00000"/>
                </a:solidFill>
              </a:rPr>
              <a:t>        (3) </a:t>
            </a:r>
            <a:r>
              <a:rPr lang="fr-CH" sz="1200" dirty="0" err="1" smtClean="0">
                <a:solidFill>
                  <a:srgbClr val="C00000"/>
                </a:solidFill>
              </a:rPr>
              <a:t>days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82090" y="964467"/>
            <a:ext cx="2205174" cy="646331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88900" algn="l"/>
                <a:tab pos="900113" algn="l"/>
              </a:tabLst>
            </a:pPr>
            <a:r>
              <a:rPr lang="fr-CH" sz="1200" dirty="0" smtClean="0"/>
              <a:t>Baseline:	89.4 % (82.9 %)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 err="1" smtClean="0">
                <a:solidFill>
                  <a:srgbClr val="FF0000"/>
                </a:solidFill>
              </a:rPr>
              <a:t>Completed</a:t>
            </a:r>
            <a:r>
              <a:rPr lang="fr-CH" sz="1200" dirty="0" smtClean="0">
                <a:solidFill>
                  <a:srgbClr val="FF0000"/>
                </a:solidFill>
              </a:rPr>
              <a:t>:	92.5 % (84.9 %)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>
                <a:solidFill>
                  <a:srgbClr val="008000"/>
                </a:solidFill>
              </a:rPr>
              <a:t>Delay </a:t>
            </a:r>
            <a:r>
              <a:rPr lang="fr-CH" sz="1200" dirty="0" smtClean="0">
                <a:solidFill>
                  <a:srgbClr val="008000"/>
                </a:solidFill>
              </a:rPr>
              <a:t> 		-8      (-20) </a:t>
            </a:r>
            <a:r>
              <a:rPr lang="fr-CH" sz="1200" dirty="0" err="1" smtClean="0">
                <a:solidFill>
                  <a:srgbClr val="008000"/>
                </a:solidFill>
              </a:rPr>
              <a:t>days</a:t>
            </a:r>
            <a:endParaRPr lang="en-GB" sz="1200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550" y="2167101"/>
            <a:ext cx="1762021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sz="1600" b="1" dirty="0" smtClean="0">
                <a:solidFill>
                  <a:srgbClr val="00B050"/>
                </a:solidFill>
                <a:sym typeface="Wingdings"/>
              </a:rPr>
              <a:t>   </a:t>
            </a:r>
            <a:r>
              <a:rPr lang="fr-CH" sz="1600" b="1" dirty="0" smtClean="0">
                <a:solidFill>
                  <a:srgbClr val="00B050"/>
                </a:solidFill>
              </a:rPr>
              <a:t>On </a:t>
            </a:r>
            <a:r>
              <a:rPr lang="fr-CH" sz="1600" b="1" dirty="0" err="1" smtClean="0">
                <a:solidFill>
                  <a:srgbClr val="00B050"/>
                </a:solidFill>
              </a:rPr>
              <a:t>schedule</a:t>
            </a:r>
            <a:endParaRPr lang="en-GB" sz="1600" b="1" dirty="0" smtClean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45812" y="2888940"/>
            <a:ext cx="2345899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  <a:sym typeface="Wingdings"/>
              </a:rPr>
              <a:t>   Ahead of schedule</a:t>
            </a:r>
            <a:endParaRPr lang="en-GB" sz="16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85755" y="3813779"/>
            <a:ext cx="4358246" cy="206210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Arc splices: </a:t>
            </a:r>
            <a:b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On Schedule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SIT</a:t>
            </a:r>
            <a:b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Reactive</a:t>
            </a:r>
            <a:b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Ahead of schedule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DFBA: </a:t>
            </a:r>
            <a:b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GB" sz="1600" b="1" dirty="0" smtClean="0">
                <a:solidFill>
                  <a:schemeClr val="accent6">
                    <a:lumMod val="50000"/>
                  </a:schemeClr>
                </a:solidFill>
              </a:rPr>
              <a:t>Depending on progress on last leak tests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8632" y="5949280"/>
            <a:ext cx="2503208" cy="646331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>
              <a:tabLst>
                <a:tab pos="88900" algn="l"/>
                <a:tab pos="900113" algn="l"/>
              </a:tabLst>
            </a:pPr>
            <a:r>
              <a:rPr lang="fr-CH" sz="1200" dirty="0" smtClean="0"/>
              <a:t>Baseline:	97.7 % (93.1 %)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 err="1" smtClean="0">
                <a:solidFill>
                  <a:srgbClr val="FF0000"/>
                </a:solidFill>
              </a:rPr>
              <a:t>Completed</a:t>
            </a:r>
            <a:r>
              <a:rPr lang="fr-CH" sz="1200" dirty="0" smtClean="0">
                <a:solidFill>
                  <a:srgbClr val="FF0000"/>
                </a:solidFill>
              </a:rPr>
              <a:t>:	92.1 % (87.1 %)</a:t>
            </a:r>
          </a:p>
          <a:p>
            <a:pPr>
              <a:tabLst>
                <a:tab pos="88900" algn="l"/>
                <a:tab pos="900113" algn="l"/>
              </a:tabLst>
            </a:pPr>
            <a:r>
              <a:rPr lang="fr-CH" sz="1200" dirty="0">
                <a:solidFill>
                  <a:srgbClr val="C00000"/>
                </a:solidFill>
              </a:rPr>
              <a:t>Delay </a:t>
            </a:r>
            <a:r>
              <a:rPr lang="fr-CH" sz="1200" dirty="0" smtClean="0">
                <a:solidFill>
                  <a:srgbClr val="C00000"/>
                </a:solidFill>
              </a:rPr>
              <a:t> 		1.5 (1.5) </a:t>
            </a:r>
            <a:r>
              <a:rPr lang="fr-CH" sz="1200" dirty="0" err="1" smtClean="0">
                <a:solidFill>
                  <a:srgbClr val="C00000"/>
                </a:solidFill>
              </a:rPr>
              <a:t>months</a:t>
            </a:r>
            <a:endParaRPr lang="en-GB" sz="12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28632" y="5005380"/>
            <a:ext cx="1588897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  <a:sym typeface="Wingdings"/>
              </a:rPr>
              <a:t> </a:t>
            </a:r>
            <a:r>
              <a:rPr lang="en-GB" sz="1600" b="1" dirty="0" smtClean="0">
                <a:solidFill>
                  <a:srgbClr val="00B050"/>
                </a:solidFill>
              </a:rPr>
              <a:t>Recovering</a:t>
            </a:r>
            <a:endParaRPr lang="en-GB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68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734146"/>
            <a:ext cx="9477545" cy="212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228"/>
            <a:ext cx="9144000" cy="4126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0" y="0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</a:t>
            </a:r>
            <a:r>
              <a:rPr lang="en-GB" sz="2400" dirty="0">
                <a:solidFill>
                  <a:schemeClr val="bg1"/>
                </a:solidFill>
              </a:rPr>
              <a:t>Dashboards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61510" y="1223755"/>
            <a:ext cx="3621504" cy="1200329"/>
          </a:xfrm>
          <a:prstGeom prst="rect">
            <a:avLst/>
          </a:prstGeom>
          <a:solidFill>
            <a:srgbClr val="FFFFCC"/>
          </a:solidFill>
          <a:ln w="19050"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pPr>
              <a:tabLst>
                <a:tab pos="354013" algn="l"/>
                <a:tab pos="1257300" algn="l"/>
              </a:tabLst>
            </a:pPr>
            <a:r>
              <a:rPr lang="fr-CH" dirty="0" smtClean="0"/>
              <a:t>Progress:</a:t>
            </a:r>
          </a:p>
          <a:p>
            <a:pPr>
              <a:tabLst>
                <a:tab pos="354013" algn="l"/>
                <a:tab pos="1257300" algn="l"/>
              </a:tabLst>
            </a:pPr>
            <a:r>
              <a:rPr lang="fr-CH" dirty="0"/>
              <a:t>	</a:t>
            </a:r>
            <a:r>
              <a:rPr lang="fr-CH" dirty="0" smtClean="0"/>
              <a:t>Baseline:	97.1% (91.0 %)</a:t>
            </a:r>
          </a:p>
          <a:p>
            <a:pPr>
              <a:tabLst>
                <a:tab pos="354013" algn="l"/>
                <a:tab pos="1257300" algn="l"/>
              </a:tabLst>
            </a:pPr>
            <a:r>
              <a:rPr lang="fr-CH" dirty="0"/>
              <a:t>	</a:t>
            </a:r>
            <a:r>
              <a:rPr lang="fr-CH" dirty="0" err="1" smtClean="0">
                <a:solidFill>
                  <a:srgbClr val="FF0000"/>
                </a:solidFill>
              </a:rPr>
              <a:t>Completed</a:t>
            </a:r>
            <a:r>
              <a:rPr lang="fr-CH" dirty="0" smtClean="0">
                <a:solidFill>
                  <a:srgbClr val="FF0000"/>
                </a:solidFill>
              </a:rPr>
              <a:t>:	96.9% (89.3 %)</a:t>
            </a:r>
          </a:p>
          <a:p>
            <a:pPr>
              <a:tabLst>
                <a:tab pos="354013" algn="l"/>
                <a:tab pos="1257300" algn="l"/>
              </a:tabLst>
            </a:pPr>
            <a:r>
              <a:rPr lang="fr-CH" dirty="0" smtClean="0">
                <a:solidFill>
                  <a:srgbClr val="C00000"/>
                </a:solidFill>
              </a:rPr>
              <a:t>Delay</a:t>
            </a:r>
            <a:r>
              <a:rPr lang="fr-CH" dirty="0">
                <a:solidFill>
                  <a:srgbClr val="C00000"/>
                </a:solidFill>
              </a:rPr>
              <a:t>		3</a:t>
            </a:r>
            <a:r>
              <a:rPr lang="fr-CH" dirty="0" smtClean="0">
                <a:solidFill>
                  <a:srgbClr val="C00000"/>
                </a:solidFill>
              </a:rPr>
              <a:t> (4) </a:t>
            </a:r>
            <a:r>
              <a:rPr lang="fr-CH" dirty="0" err="1" smtClean="0">
                <a:solidFill>
                  <a:srgbClr val="C00000"/>
                </a:solidFill>
              </a:rPr>
              <a:t>days</a:t>
            </a:r>
            <a:endParaRPr lang="fr-CH" dirty="0" smtClean="0">
              <a:solidFill>
                <a:srgbClr val="C00000"/>
              </a:solidFill>
            </a:endParaRPr>
          </a:p>
        </p:txBody>
      </p:sp>
      <p:cxnSp>
        <p:nvCxnSpPr>
          <p:cNvPr id="3" name="Straight Connector 2"/>
          <p:cNvCxnSpPr/>
          <p:nvPr/>
        </p:nvCxnSpPr>
        <p:spPr>
          <a:xfrm flipH="1">
            <a:off x="971600" y="5454225"/>
            <a:ext cx="7965885" cy="0"/>
          </a:xfrm>
          <a:prstGeom prst="line">
            <a:avLst/>
          </a:prstGeom>
          <a:ln w="38100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2530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0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DN200 painting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570" y="6492954"/>
            <a:ext cx="2980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A </a:t>
            </a:r>
            <a:r>
              <a:rPr lang="en-GB" dirty="0" err="1" smtClean="0">
                <a:solidFill>
                  <a:srgbClr val="FFFF00"/>
                </a:solidFill>
              </a:rPr>
              <a:t>Musso</a:t>
            </a:r>
            <a:r>
              <a:rPr lang="en-GB" dirty="0" smtClean="0">
                <a:solidFill>
                  <a:srgbClr val="FFFF00"/>
                </a:solidFill>
              </a:rPr>
              <a:t> / A </a:t>
            </a:r>
            <a:r>
              <a:rPr lang="en-GB" dirty="0" err="1" smtClean="0">
                <a:solidFill>
                  <a:srgbClr val="FFFF00"/>
                </a:solidFill>
              </a:rPr>
              <a:t>Chrul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026" name="Picture 2" descr="\\cern.ch\dfs\Workspaces\j\JPhTock\LHC\aSMACC\OpenCloseIC\DN200\Photos\Peinture\Photo10_201304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910" y="2852177"/>
            <a:ext cx="5346812" cy="4010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\\cern.ch\dfs\Workspaces\j\JPhTock\LHC\aSMACC\OpenCloseIC\DN200\Photos\Peinture\Photo16_2013042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510" y="593685"/>
            <a:ext cx="5448896" cy="4086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430387" y="629398"/>
            <a:ext cx="367833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/>
              <a:t>Done after final leak test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en-GB" dirty="0" smtClean="0"/>
              <a:t>Progress: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S81 : Completed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/>
              <a:t>S78 : 85% done, </a:t>
            </a:r>
            <a:br>
              <a:rPr lang="en-GB" dirty="0"/>
            </a:br>
            <a:r>
              <a:rPr lang="en-GB" dirty="0"/>
              <a:t>waiting OK from LT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S23 : Just started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dirty="0" smtClean="0"/>
              <a:t>S45 : To start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-18509" y="4681301"/>
            <a:ext cx="37804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Collaboration between </a:t>
            </a:r>
          </a:p>
          <a:p>
            <a:pPr marL="285750" indent="-285750">
              <a:buFont typeface="Arial" charset="0"/>
              <a:buChar char="•"/>
            </a:pPr>
            <a:r>
              <a:rPr lang="en-GB" dirty="0" smtClean="0"/>
              <a:t>PAEC-NCP </a:t>
            </a:r>
            <a:r>
              <a:rPr lang="fr-CH" dirty="0" smtClean="0"/>
              <a:t>(Pakistan) and</a:t>
            </a:r>
          </a:p>
          <a:p>
            <a:pPr marL="285750" indent="-285750">
              <a:buFont typeface="Arial" charset="0"/>
              <a:buChar char="•"/>
            </a:pPr>
            <a:r>
              <a:rPr lang="fr-CH" dirty="0" smtClean="0"/>
              <a:t>DUBNA (</a:t>
            </a:r>
            <a:r>
              <a:rPr lang="fr-CH" dirty="0" err="1" smtClean="0"/>
              <a:t>Russia</a:t>
            </a:r>
            <a:r>
              <a:rPr lang="fr-CH" dirty="0" smtClean="0"/>
              <a:t>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58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1978" y="0"/>
            <a:ext cx="9175978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spcAft>
                <a:spcPts val="600"/>
              </a:spcAft>
              <a:buFont typeface="Wingdings" pitchFamily="2" charset="2"/>
              <a:buChar char="q"/>
            </a:pPr>
            <a:r>
              <a:rPr lang="en-GB" sz="3200" dirty="0" smtClean="0"/>
              <a:t>Activities since last LSC </a:t>
            </a:r>
            <a:r>
              <a:rPr lang="en-GB" sz="2400" dirty="0" smtClean="0"/>
              <a:t>(11/04/2014)</a:t>
            </a:r>
          </a:p>
          <a:p>
            <a:pPr marL="1028700" lvl="1" indent="-571500">
              <a:buFont typeface="Wingdings" pitchFamily="2" charset="2"/>
              <a:buChar char="q"/>
            </a:pPr>
            <a:r>
              <a:rPr lang="en-GB" sz="2400" dirty="0" smtClean="0"/>
              <a:t>Arc splices installation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GB" sz="2400" dirty="0" smtClean="0"/>
              <a:t>By Activities</a:t>
            </a:r>
          </a:p>
          <a:p>
            <a:pPr marL="1485900" lvl="2" indent="-571500">
              <a:buFont typeface="Arial" panose="020B0604020202020204" pitchFamily="34" charset="0"/>
              <a:buChar char="•"/>
            </a:pPr>
            <a:r>
              <a:rPr lang="en-GB" sz="2400" dirty="0" smtClean="0"/>
              <a:t>By sectors</a:t>
            </a:r>
          </a:p>
          <a:p>
            <a:pPr marL="1028700" lvl="1" indent="-571500">
              <a:buFont typeface="Wingdings" pitchFamily="2" charset="2"/>
              <a:buChar char="q"/>
            </a:pPr>
            <a:r>
              <a:rPr lang="en-GB" sz="2400" dirty="0" smtClean="0"/>
              <a:t>SIT // DFBA</a:t>
            </a:r>
          </a:p>
          <a:p>
            <a:pPr marL="1028700" lvl="1" indent="-571500">
              <a:buFont typeface="Wingdings" pitchFamily="2" charset="2"/>
              <a:buChar char="q"/>
            </a:pPr>
            <a:endParaRPr lang="en-GB" dirty="0" smtClean="0"/>
          </a:p>
          <a:p>
            <a:pPr marL="571500" indent="-571500">
              <a:buFont typeface="Wingdings" pitchFamily="2" charset="2"/>
              <a:buChar char="q"/>
            </a:pPr>
            <a:r>
              <a:rPr lang="en-GB" sz="3200" dirty="0" smtClean="0"/>
              <a:t>Dashboards </a:t>
            </a:r>
          </a:p>
          <a:p>
            <a:pPr marL="571500" indent="-571500">
              <a:buFont typeface="Wingdings" pitchFamily="2" charset="2"/>
              <a:buChar char="q"/>
            </a:pPr>
            <a:endParaRPr lang="en-GB" sz="3200" dirty="0" smtClean="0"/>
          </a:p>
          <a:p>
            <a:pPr marL="571500" indent="-571500">
              <a:spcAft>
                <a:spcPts val="600"/>
              </a:spcAft>
              <a:buFont typeface="Wingdings" pitchFamily="2" charset="2"/>
              <a:buChar char="q"/>
            </a:pPr>
            <a:r>
              <a:rPr lang="en-GB" sz="3200" dirty="0" smtClean="0"/>
              <a:t>Specials</a:t>
            </a:r>
          </a:p>
          <a:p>
            <a:pPr marL="1028700" lvl="1" indent="-571500">
              <a:buFont typeface="Wingdings" pitchFamily="2" charset="2"/>
              <a:buChar char="q"/>
            </a:pPr>
            <a:r>
              <a:rPr lang="en-GB" sz="2400" b="1" dirty="0" smtClean="0"/>
              <a:t>DN200 painting</a:t>
            </a:r>
          </a:p>
          <a:p>
            <a:pPr marL="1028700" lvl="1" indent="-571500">
              <a:buFont typeface="Wingdings" pitchFamily="2" charset="2"/>
              <a:buChar char="q"/>
            </a:pPr>
            <a:r>
              <a:rPr lang="en-GB" sz="2400" b="1" dirty="0" smtClean="0"/>
              <a:t>Overview</a:t>
            </a:r>
          </a:p>
          <a:p>
            <a:pPr marL="1028700" lvl="1" indent="-571500">
              <a:buFont typeface="Wingdings" pitchFamily="2" charset="2"/>
              <a:buChar char="q"/>
            </a:pPr>
            <a:endParaRPr lang="en-GB" sz="2000" dirty="0"/>
          </a:p>
          <a:p>
            <a:pPr marL="571500" indent="-571500">
              <a:spcAft>
                <a:spcPts val="1800"/>
              </a:spcAft>
              <a:buFont typeface="Wingdings" pitchFamily="2" charset="2"/>
              <a:buChar char="q"/>
            </a:pPr>
            <a:r>
              <a:rPr lang="en-GB" sz="3200" dirty="0" smtClean="0"/>
              <a:t>Activities </a:t>
            </a:r>
            <a:r>
              <a:rPr lang="en-GB" sz="3200" dirty="0"/>
              <a:t>for the next </a:t>
            </a:r>
            <a:r>
              <a:rPr lang="en-GB" sz="3200" dirty="0" smtClean="0"/>
              <a:t>4 weeks</a:t>
            </a:r>
          </a:p>
          <a:p>
            <a:pPr marL="571500" indent="-571500">
              <a:spcAft>
                <a:spcPts val="1800"/>
              </a:spcAft>
              <a:buFont typeface="Wingdings" pitchFamily="2" charset="2"/>
              <a:buChar char="q"/>
            </a:pPr>
            <a:r>
              <a:rPr lang="en-GB" sz="3200" dirty="0" smtClean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878158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"/>
            <a:ext cx="914400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LHC Overview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5904275"/>
            <a:ext cx="82397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(*) Some lines with minor repair are not tested to the test pressure, following derogations asked to and granted by HSE</a:t>
            </a:r>
            <a:endParaRPr lang="en-GB" sz="12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7227"/>
            <a:ext cx="9144000" cy="5072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3096866" y="1583794"/>
            <a:ext cx="1610150" cy="4095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4691428" y="1588485"/>
            <a:ext cx="1610150" cy="4095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6237184" y="1588485"/>
            <a:ext cx="1475135" cy="4095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7712320" y="1583794"/>
            <a:ext cx="1431680" cy="40954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70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  <p:bldP spid="7" grpId="0" animBg="1"/>
      <p:bldP spid="8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extBox 66"/>
          <p:cNvSpPr txBox="1"/>
          <p:nvPr/>
        </p:nvSpPr>
        <p:spPr>
          <a:xfrm>
            <a:off x="971600" y="0"/>
            <a:ext cx="814842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Summary on progress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7349" y="607228"/>
            <a:ext cx="91440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u="sng" dirty="0" smtClean="0"/>
              <a:t>Main 13 kA Splices:</a:t>
            </a:r>
          </a:p>
          <a:p>
            <a:r>
              <a:rPr lang="en-GB" sz="2400" dirty="0" smtClean="0"/>
              <a:t>	</a:t>
            </a:r>
            <a:r>
              <a:rPr lang="en-GB" sz="2400" dirty="0" smtClean="0">
                <a:sym typeface="Wingdings"/>
              </a:rPr>
              <a:t> </a:t>
            </a:r>
            <a:r>
              <a:rPr lang="en-GB" sz="2400" dirty="0" smtClean="0"/>
              <a:t>On schedule</a:t>
            </a:r>
          </a:p>
          <a:p>
            <a:r>
              <a:rPr lang="fr-CH" sz="2400" dirty="0"/>
              <a:t>	</a:t>
            </a:r>
            <a:r>
              <a:rPr lang="fr-CH" sz="2400" dirty="0">
                <a:sym typeface="Wingdings"/>
              </a:rPr>
              <a:t>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Overheated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splices</a:t>
            </a:r>
            <a:r>
              <a:rPr lang="fr-CH" sz="2400" dirty="0">
                <a:sym typeface="Wingdings"/>
              </a:rPr>
              <a:t> </a:t>
            </a:r>
            <a:r>
              <a:rPr lang="fr-CH" sz="2400" dirty="0" smtClean="0">
                <a:sym typeface="Wingdings"/>
              </a:rPr>
              <a:t>: COMPLETED	</a:t>
            </a: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Activities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still</a:t>
            </a:r>
            <a:r>
              <a:rPr lang="fr-CH" sz="2400" dirty="0" smtClean="0">
                <a:sym typeface="Wingdings"/>
              </a:rPr>
              <a:t> in production mode :</a:t>
            </a:r>
          </a:p>
          <a:p>
            <a:pPr lvl="2"/>
            <a:r>
              <a:rPr lang="fr-CH" sz="2400" dirty="0">
                <a:sym typeface="Wingdings"/>
              </a:rPr>
              <a:t>Inspection </a:t>
            </a:r>
            <a:r>
              <a:rPr lang="fr-CH" sz="2400" dirty="0" err="1">
                <a:sym typeface="Wingdings"/>
              </a:rPr>
              <a:t>before</a:t>
            </a:r>
            <a:r>
              <a:rPr lang="fr-CH" sz="2400" dirty="0">
                <a:sym typeface="Wingdings"/>
              </a:rPr>
              <a:t> </a:t>
            </a:r>
            <a:r>
              <a:rPr lang="fr-CH" sz="2400" dirty="0" err="1">
                <a:sym typeface="Wingdings"/>
              </a:rPr>
              <a:t>closure</a:t>
            </a:r>
            <a:r>
              <a:rPr lang="fr-CH" sz="2400" dirty="0">
                <a:sym typeface="Wingdings"/>
              </a:rPr>
              <a:t>, </a:t>
            </a:r>
            <a:r>
              <a:rPr lang="fr-CH" sz="2400" dirty="0" err="1">
                <a:sym typeface="Wingdings"/>
              </a:rPr>
              <a:t>Closure</a:t>
            </a:r>
            <a:r>
              <a:rPr lang="fr-CH" sz="2400" dirty="0">
                <a:sym typeface="Wingdings"/>
              </a:rPr>
              <a:t> of </a:t>
            </a:r>
            <a:r>
              <a:rPr lang="fr-CH" sz="2400" dirty="0" err="1">
                <a:sym typeface="Wingdings"/>
              </a:rPr>
              <a:t>ICs</a:t>
            </a:r>
            <a:r>
              <a:rPr lang="fr-CH" sz="2400" dirty="0">
                <a:sym typeface="Wingdings"/>
              </a:rPr>
              <a:t>, Final </a:t>
            </a:r>
            <a:r>
              <a:rPr lang="fr-CH" sz="2400" dirty="0" err="1">
                <a:sym typeface="Wingdings"/>
              </a:rPr>
              <a:t>leak</a:t>
            </a:r>
            <a:r>
              <a:rPr lang="fr-CH" sz="2400" dirty="0">
                <a:sym typeface="Wingdings"/>
              </a:rPr>
              <a:t> test</a:t>
            </a:r>
            <a:endParaRPr lang="fr-CH" sz="2400" dirty="0" smtClean="0">
              <a:sym typeface="Wingdings"/>
            </a:endParaRPr>
          </a:p>
          <a:p>
            <a:pPr marL="1257300" lvl="2" indent="-342900">
              <a:buFont typeface="Wingdings" panose="05000000000000000000" pitchFamily="2" charset="2"/>
              <a:buChar char="q"/>
            </a:pPr>
            <a:r>
              <a:rPr lang="fr-CH" sz="2400" dirty="0" err="1" smtClean="0">
                <a:sym typeface="Wingdings"/>
              </a:rPr>
              <a:t>Other</a:t>
            </a:r>
            <a:r>
              <a:rPr lang="fr-CH" sz="2400" dirty="0" smtClean="0">
                <a:sym typeface="Wingdings"/>
              </a:rPr>
              <a:t> </a:t>
            </a:r>
            <a:r>
              <a:rPr lang="fr-CH" sz="2400" dirty="0" err="1" smtClean="0">
                <a:sym typeface="Wingdings"/>
              </a:rPr>
              <a:t>activities</a:t>
            </a:r>
            <a:r>
              <a:rPr lang="fr-CH" sz="2400" dirty="0" smtClean="0">
                <a:sym typeface="Wingdings"/>
              </a:rPr>
              <a:t> : </a:t>
            </a:r>
          </a:p>
          <a:p>
            <a:r>
              <a:rPr lang="fr-CH" sz="2400" dirty="0">
                <a:sym typeface="Wingdings"/>
              </a:rPr>
              <a:t>	</a:t>
            </a:r>
            <a:r>
              <a:rPr lang="fr-CH" sz="2400" dirty="0" err="1" smtClean="0">
                <a:sym typeface="Wingdings"/>
              </a:rPr>
              <a:t>Resolution</a:t>
            </a:r>
            <a:r>
              <a:rPr lang="fr-CH" sz="2400" dirty="0" smtClean="0">
                <a:sym typeface="Wingdings"/>
              </a:rPr>
              <a:t> of </a:t>
            </a:r>
            <a:r>
              <a:rPr lang="fr-CH" sz="2400" dirty="0" err="1" smtClean="0">
                <a:sym typeface="Wingdings"/>
              </a:rPr>
              <a:t>NCs</a:t>
            </a:r>
            <a:r>
              <a:rPr lang="fr-CH" sz="2400" dirty="0" smtClean="0">
                <a:sym typeface="Wingdings"/>
              </a:rPr>
              <a:t> (</a:t>
            </a:r>
            <a:r>
              <a:rPr lang="fr-CH" sz="2400" dirty="0" err="1" smtClean="0">
                <a:sym typeface="Wingdings"/>
              </a:rPr>
              <a:t>leaks</a:t>
            </a:r>
            <a:r>
              <a:rPr lang="fr-CH" sz="2400" dirty="0" smtClean="0">
                <a:sym typeface="Wingdings"/>
              </a:rPr>
              <a:t>, ….)</a:t>
            </a:r>
          </a:p>
          <a:p>
            <a:r>
              <a:rPr lang="fr-CH" sz="2400" dirty="0">
                <a:sym typeface="Wingdings"/>
              </a:rPr>
              <a:t>	</a:t>
            </a:r>
            <a:endParaRPr lang="fr-CH" sz="2400" dirty="0" smtClean="0">
              <a:sym typeface="Wingdings"/>
            </a:endParaRPr>
          </a:p>
          <a:p>
            <a:r>
              <a:rPr lang="en-GB" sz="2400" u="sng" dirty="0" smtClean="0"/>
              <a:t>Special Interventions &amp; DFBA:</a:t>
            </a:r>
          </a:p>
          <a:p>
            <a:r>
              <a:rPr lang="en-GB" sz="2400" dirty="0" smtClean="0"/>
              <a:t>	Progress according to final leak test	</a:t>
            </a:r>
            <a:endParaRPr lang="en-GB" sz="2400" dirty="0">
              <a:sym typeface="Wingdings"/>
            </a:endParaRPr>
          </a:p>
          <a:p>
            <a:endParaRPr lang="fr-CH" sz="2400" dirty="0" smtClean="0">
              <a:sym typeface="Wingdings"/>
            </a:endParaRPr>
          </a:p>
          <a:p>
            <a:r>
              <a:rPr lang="en-GB" sz="2400" b="1" u="sng" dirty="0" smtClean="0"/>
              <a:t>SMACC:</a:t>
            </a:r>
          </a:p>
          <a:p>
            <a:r>
              <a:rPr lang="en-GB" sz="2400" b="1" dirty="0" smtClean="0">
                <a:sym typeface="Wingdings"/>
              </a:rPr>
              <a:t>		 About 3 days of delay</a:t>
            </a:r>
            <a:r>
              <a:rPr lang="en-GB" sz="2400" b="1" dirty="0">
                <a:sym typeface="Wingdings"/>
              </a:rPr>
              <a:t> </a:t>
            </a:r>
            <a:r>
              <a:rPr lang="en-GB" sz="2400" b="1" dirty="0" smtClean="0">
                <a:sym typeface="Wingdings"/>
              </a:rPr>
              <a:t>(stable) </a:t>
            </a:r>
            <a:br>
              <a:rPr lang="en-GB" sz="2400" b="1" dirty="0" smtClean="0">
                <a:sym typeface="Wingdings"/>
              </a:rPr>
            </a:br>
            <a:r>
              <a:rPr lang="en-GB" sz="2400" b="1" dirty="0" smtClean="0">
                <a:sym typeface="Wingdings"/>
              </a:rPr>
              <a:t>			</a:t>
            </a:r>
            <a:r>
              <a:rPr lang="en-GB" sz="2400" b="1" dirty="0" err="1" smtClean="0">
                <a:sym typeface="Wingdings"/>
              </a:rPr>
              <a:t>wrt</a:t>
            </a:r>
            <a:r>
              <a:rPr lang="en-GB" sz="2400" b="1" dirty="0" smtClean="0">
                <a:sym typeface="Wingdings"/>
              </a:rPr>
              <a:t> schedule defined &gt; one year ago !!</a:t>
            </a:r>
          </a:p>
          <a:p>
            <a:endParaRPr lang="en-GB" sz="2000" b="1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08047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-15710" y="728700"/>
            <a:ext cx="91497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56 :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en-GB" sz="1600" dirty="0" smtClean="0"/>
              <a:t>Complete final leak tests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en-GB" sz="1600" dirty="0" smtClean="0"/>
              <a:t>Pressure test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i="1" u="sng" dirty="0" smtClean="0"/>
              <a:t>Sector 67 : </a:t>
            </a:r>
          </a:p>
          <a:p>
            <a:pPr marL="720725" lvl="1" indent="-274638">
              <a:buFont typeface="Wingdings" panose="05000000000000000000" pitchFamily="2" charset="2"/>
              <a:buChar char="§"/>
            </a:pPr>
            <a:r>
              <a:rPr lang="fr-CH" sz="1600" dirty="0" err="1" smtClean="0"/>
              <a:t>ElQA</a:t>
            </a:r>
            <a:r>
              <a:rPr lang="fr-CH" sz="1600" dirty="0" smtClean="0"/>
              <a:t> @ cold</a:t>
            </a:r>
            <a:endParaRPr lang="fr-CH" sz="1600" dirty="0" smtClean="0">
              <a:solidFill>
                <a:srgbClr val="008000"/>
              </a:solidFill>
            </a:endParaRPr>
          </a:p>
          <a:p>
            <a:pPr marL="36000" indent="-285750">
              <a:buFont typeface="Wingdings" pitchFamily="2" charset="2"/>
              <a:buChar char="q"/>
            </a:pPr>
            <a:r>
              <a:rPr lang="en-GB" i="1" u="sng" dirty="0" smtClean="0"/>
              <a:t>Sector 78</a:t>
            </a:r>
            <a:endParaRPr lang="en-GB" dirty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en-GB" sz="1600" dirty="0"/>
              <a:t>Complete final leak tests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en-GB" sz="1600" dirty="0"/>
              <a:t>Pressure test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81</a:t>
            </a:r>
            <a:endParaRPr lang="en-GB" dirty="0" smtClean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err="1" smtClean="0"/>
              <a:t>Comlete</a:t>
            </a:r>
            <a:r>
              <a:rPr lang="fr-CH" sz="1600" dirty="0" smtClean="0"/>
              <a:t> interventions on NC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Start </a:t>
            </a:r>
            <a:r>
              <a:rPr lang="fr-CH" sz="1600" dirty="0" err="1" smtClean="0"/>
              <a:t>cooldown</a:t>
            </a:r>
            <a:endParaRPr lang="fr-CH" sz="1600" dirty="0" smtClean="0"/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12</a:t>
            </a:r>
            <a:endParaRPr lang="en-GB" dirty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Interventions on </a:t>
            </a:r>
            <a:r>
              <a:rPr lang="fr-CH" sz="1600" dirty="0" err="1" smtClean="0"/>
              <a:t>NCs</a:t>
            </a:r>
            <a:endParaRPr lang="fr-CH" sz="1600" dirty="0" smtClean="0"/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23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err="1" smtClean="0"/>
              <a:t>ElQA</a:t>
            </a:r>
            <a:r>
              <a:rPr lang="fr-CH" sz="1600" dirty="0" smtClean="0"/>
              <a:t>, </a:t>
            </a:r>
            <a:r>
              <a:rPr lang="fr-CH" sz="1600" dirty="0" err="1" smtClean="0"/>
              <a:t>flushing</a:t>
            </a:r>
            <a:r>
              <a:rPr lang="fr-CH" sz="1600" dirty="0" smtClean="0"/>
              <a:t>,…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34</a:t>
            </a:r>
            <a:endParaRPr lang="en-GB" u="sng" dirty="0"/>
          </a:p>
          <a:p>
            <a:pPr marL="720725" lvl="1" indent="-285750">
              <a:buFont typeface="Wingdings" pitchFamily="2" charset="2"/>
              <a:buChar char="§"/>
            </a:pPr>
            <a:r>
              <a:rPr lang="en-GB" sz="1600" dirty="0"/>
              <a:t>Complete final leak tests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en-GB" sz="1600" dirty="0" smtClean="0"/>
              <a:t>Ready for pressure test from SMACC point of view</a:t>
            </a:r>
            <a:endParaRPr lang="en-GB" sz="1600" dirty="0"/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45</a:t>
            </a:r>
            <a:endParaRPr lang="en-GB" u="sng" dirty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</a:t>
            </a:r>
            <a:r>
              <a:rPr lang="fr-CH" sz="1600" dirty="0" err="1" smtClean="0"/>
              <a:t>reclosure</a:t>
            </a:r>
            <a:r>
              <a:rPr lang="fr-CH" sz="1600" dirty="0" smtClean="0"/>
              <a:t> of </a:t>
            </a:r>
            <a:r>
              <a:rPr lang="fr-CH" sz="1600" dirty="0" err="1" smtClean="0"/>
              <a:t>ICs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Progress on final </a:t>
            </a:r>
            <a:r>
              <a:rPr lang="fr-CH" sz="1600" dirty="0" err="1" smtClean="0"/>
              <a:t>leak</a:t>
            </a:r>
            <a:r>
              <a:rPr lang="fr-CH" sz="1600" dirty="0" smtClean="0"/>
              <a:t> tests</a:t>
            </a:r>
            <a:endParaRPr lang="fr-CH" sz="1600" dirty="0"/>
          </a:p>
        </p:txBody>
      </p:sp>
      <p:sp>
        <p:nvSpPr>
          <p:cNvPr id="67" name="TextBox 66"/>
          <p:cNvSpPr txBox="1"/>
          <p:nvPr/>
        </p:nvSpPr>
        <p:spPr>
          <a:xfrm>
            <a:off x="1511660" y="0"/>
            <a:ext cx="760836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Main activities for the next </a:t>
            </a:r>
            <a:r>
              <a:rPr lang="en-GB" sz="2400" b="1" u="sng" dirty="0" smtClean="0">
                <a:solidFill>
                  <a:schemeClr val="bg1"/>
                </a:solidFill>
              </a:rPr>
              <a:t>4</a:t>
            </a:r>
            <a:r>
              <a:rPr lang="en-GB" sz="2400" dirty="0" smtClean="0">
                <a:solidFill>
                  <a:schemeClr val="bg1"/>
                </a:solidFill>
              </a:rPr>
              <a:t> weeks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3" name="AutoShape 2" descr="data:image/jpeg;base64,/9j/4AAQSkZJRgABAQAAAQABAAD/2wCEAAkGBxITEhUUExQVFhUXGRgYFxcWFxgYFhkYFhUYFhkWFxgYHCggGhwnHBgUITEhJSkrLi4xFx8zODMsNygtLiwBCgoKDg0OGxAQGzIkICYsLSwsLCwsLywsLCwsLCwsNCwsLCwsLCw0LCwsLCwwLCwsLCwsNCwsLCwsLCwsLCw0LP/AABEIAMIBAwMBEQACEQEDEQH/xAAbAAEAAgMBAQAAAAAAAAAAAAAABQYDBAcCAf/EAD0QAAEDAgQEBQEGAwkAAwEAAAEAAhEDIQQSMUEFBiJRE2FxgZEyB0KhsdHwFCPBFTNSYnKCkuHxQ2PSF//EABoBAQADAQEBAAAAAAAAAAAAAAADBAUCAQb/xAA2EQACAQIEBAMHBAEEAwAAAAAAAQIDEQQSITEFQVHwE2GBInGRobHB0RQy4fEjFTNCUgZTcv/aAAwDAQACEQMRAD8A7igCAIAgCAIAgCAIAgCAIAgCAIAgNDGcXo0/qdfsL/8ASqVsdRp6N3fkWKeFqT2XxIlnOFJxytaSf35KlPiuVXy/Fl18KmleTN7D8eY7VpH4r2lxenL9ysQTwElsyTo12u+kg/09QtSnUjUV4u5UlCUd0ZF2cBAEAQBAEAQBAEAQBAEAQBAEAQBAEAQBAEAQBAEAQBAEAQFR5g405xLKZhgsY1d79vJfNcR4hKTcIO0fr/Hl8TawmEUUpSWv0IR1je+/fXQrDq5lKzf8ovxs1dGjV4oGOLQyb66X10hSwoylHNcsQoOcb3J2g6TpFgSNwSJvH717KDM0ylLY+1fEYTVpvNhdtza2g/putzhWPhCXh1Fo+e1v4I1GElkmtyz8F4oK7AdHbjzX0efLPJL08zJxOGdKXkSSkKoQBAEAQBAEAQBAEAQBAEAQBAEAQBAEAQBAY61ZrBLiAO5KXPUrkM7mikSW02ueRvYN+SucXOOFgp1nZP1fyOowualXm8MdlfSI3s8G3wpMNlxNF1qTbS8mn6dT1Q9pRuSGB5kw9Uxmyns+346KGjWhVbjB6rlz+BNXwdairzWnXkS4KkKpB83cW8Cjb6nWF/35LipTdRZU7dfcXMHSzzu+RR6dZz2NJ3Eki032XxGMgqdecFydjdWxkpFxPcATMwAJAiNd9VBlcot9Pp/Z7ezt1NhlMa2zbdvnVRXb0R62faPE6ZIyG29iD3mCL3nTuup0prc5lQnFXkiXfULqc0yA6JE79484+F3RlTzLxdlvbcpuNpa7GlwGm4PdBgi9ze7uoQBcztsV9dxTErwabpr2Xqn9F5MlxUllStoXXBYnMIP1RPt3UuBxXjQtL9y7uYdWnld1sbKvEIQBAEAQBAEAQBAEAQBAEAQBAEAQBAEBAcz8yswoyjqqnRuw83foo6laNO2a7b2S3ZbwuDqYhvLolu3sii4vjVaqZqGRu2YHpaPIwtWlw6MoZ2nCb57uPuumlp5FarKMZOMXdfC5oFxeXFvTBsBPbafx9UlJu+Eo1HnjZtyWbT5LuxZpUVTiq9eF4SulZ217TN2jh5jfSfX93WlmyqzKDtfQzikQQMpveR+/hU511GvGGTdP2raJrk/evwWqcJSoSln/AGtezf5pG3guZ6mFeGuGanN2mzgDcuZ5gScpscpvcLitho1G3B6nK1jqvU3OesdTfTD2vaWZQWvBBEOMyD8/C+aqzksZCN9E9TTwKUabv1Odf2xDmtpVJYNolvuSJPsVZx3DKNaEqmX2raPrb5GhGV1o+++haqeIy3uJFxr2n818Qr629x1uZKeKDtIPYm4/7XDg0etjBcNa15cCTF2ggEEgDLJA0Fx7bruVduNmSVK85Rylhwoa42BaO1jfU2uJUCks23378jPqKSiffAd47yy3TTLouSXOcCew6WC2/wCe/Qxd8M6OIu1yturLTvpsRqosmWW2tu/UknY1tKqwE3JIHxf9lcYKs6dT6/cgVKVSm7dCfBX1SdzMPqAIAgCAIAgCAIAgCAIAgCAIAgCAICN4/wAVbhqLqjtdGju7YLicmrWV33379DunBzlZHKsLiBXrZ67rGXPJME/5Qdv0BWljpV6WFvhoXnoktLq+710/k5/5ON9PkzJxA0ZHhCCXAXJDcupdEG+256TaYVTAPH4Siv1N6k5S5O+Ve/vfclpUYVnL2lFJX15voiXw1F9YhrRlaAABYHJJILjoAdfeeo3WrVrU8PB1Kjt1b2770RTV3oS1XgTTZxIO18okn6ib/wDG7nE6NCzf1MMZT9lta30upL3/AIasl5k9Gq6E7tJ8rNXRsswTA4NtI2MEjSXPg6wbDQeusksTdSyatck/gv5I/Dlo2rJla564QxlJz9YcMxcZIBMfhIPkPxzuH16eK8dpZKjSvq+Wz8rW1/k06OJlCVOE1mintbrv/ByLiXMdSkP4cO6QZAvYnWZ9pXGIweaSlLe2qXXn89fUsTxUE7Lq1fqr6N+mnoZ63ERUYySRc/i0iR+9k4WlRqyjLZr53/sv2jKSyss/LXGKlVzA4gxYQ0ixIZmFzeSPWdFjcT4bTw9PPTejfr1+x3ayve5YMjYzRq4C4GXUg77xNv6rG128jh2MuJx+TLlDi68kmGANykC4Jky7TyXlOlGa1JaVJ1JPXREpwjGF3TYOsXDNJ6pIgxpOYbaKCvRcGuj2I61NRZbKcBwcLZmkA2lxbBFtx1OWpQh/jVROyei83vqtdDGnvlZpY/E03NbbXvqARObKfKT3suXN0pRfXvbtlmlGcG+/Qn+GVM1Jh8vysvqMHPPRi/Iza8ctRo2lZIQgCAIAgCAIAgCAIAgCAIAgCAIAgOXc4412JxBYHBtOmPqOg/f9FziuIPAQVoXlJ2iuvX0Wi97JHTTitff5FPwzy54YHZrkAk2O9h+/yne8dQhmnpp8CDLd2JrDsaGiRLnSTm+ltNhLSS7UhzwdLwLfWvc2Z97996HLLVwWfFaCTnnM6Ylgc0kSJ/vS0/7GwADBjPxtGNehKney2ut/TR6J87avW60EXldyxsqteQCCHAHK0EToM3UIIAm8FsEReVl4SlCg3Si72tfvbfkklroiapCTiptaGjVwjmvLhkytJMjaIJjSwvMTvcugKvHB1YYvxIv2X8bPl+Pj7rrxVKWHyve3z7/HUp3PXEBTYZeYJcOuHEMa4AiJs51VrxrA8NosAVryVGSlQ0Upxey39fJNfNkWFU4NYi14xku+/I4Px2sKld7myW2v5WE+kwqdGM4U4xnutCXiE4VMRKVPbvU3OB4+4aSfIWIMDS/oq2JpaXRPhK+ZqL3LxSrsGXI4A3uTpIgx3sTZYrU7NPY2qmR6RZP4nFNd/dmWNymwIHS0AmTsXXgd1SyWeq1II7an1tc1IHYB40icoEyJsdYIOpXlvD1R1CbTuiwcGwjSwOaASG6kkvkOjqPpcARl91WnKTbvy1S5cu3/AARVpuUva5l14a8uYC67mut5i7fgSfhbHDat6LlU1aat7vwu9WZGIilO0diP4xgAA/JF76eoI/EXEbKvj4Qzey7r+bd/kno1pSsmSfLbwaNjLQ5wB8lu8Lb8DXr9bP7lTF/7noSq0SqEAQBAEAQBAEAQBAEAQBAEAQHyUFjS4zi/Do1H9m/nZdU7OSTOknc4JxHiVSHOa6DUMEZstr77gAH9lX8c6NKEa04pyj+3yb6EuEw8sTV8NO3N+4i+H1y2oJdFiJvmE2mAZNi6B3InUqhRx0q0ZupFWir6eWvP3Gni+FwouEactZO2v176l+4ThjIsA5okZ+to8N2WpUJ3aDMdzGyvYfFKvSzq9n8efQysVQdCeSXk9PNXLDw7JTdmqFwcC6G3DoOXO90dbqhBgu10A1UP6X/NKrF3ukrclb5cuZxPE3oqkktHvzf4Xu95PUq7A4ueGh0hrfughgm82a1lyYkC2rrCOpOEWo3s38fy++RHCE5xuk2l8Ea/FOICnmc5s5RnLi4NZ03ABccocT9LZ6QC8ycod06anHJe19PP86c36I8im9UjlH2oYmaLSWwSA3KGkGcrCAGkSwAFtjBDS0fVUfl9p1aed0t5RW/2v12v9bItRo1o0s3/ABfL6afG3uKtyVwgNbiDiaT/AObT8OnpYlwc5zpIgdI81VqUpzdlutS7hMFUldyVr9TxW5DiXU8RJuWt8Jwd5CQdVFbE7Sp6dcyJ1wmSeZTt6fyatPCVqF6lMyNDByx5DY+aq1opuxdp0J0/3WfuLDwrjtmB5eWtdIDT5yTrAnc6rMrYV6uJadDNG8CWYZqF0HIMp2kZoZ0yACP6eiqNezbmQOi4PUtHDXNYegg0yMpaPrGbQPEdNxY6XvuqjpyerV/Ur1G07PToT1Hir6dVoJa6nEXtcdVmgZg4Wlu8EjurNKcaKdte0/r5fIrOlGpBt6O/f9mbiXEDd5kNjQyBlIER2P1a7W10irSnUl9O97fY8pUktDY5YxzKGAY+obOLiI1PUQPwC+ip4uFHCqpP3Jc3y+3wKuKg513FckjW/tutUOZ8sbeGjsPMXlfL43iWIrS0lZdFp/ZJ+lUVob2Hxw2ebGJzWsf2JWfHFYmm7qb+LIHFMkKOPcInq37GPyWxhf8AyGrCyqrMvg++7kcqS5G/h8S14ke4NiPZfU4XGUsTHNTfpzRA00ZlaPAgCAIAgCA8Z14e2PhqJc9ynw1Uue5Tyai8ue5Tyaq8udKBjdWXDmdqBB82VicM8d4Gk79t/RS4WcXVjn2+/L5nk1li2ji/ETDMsGbDO3KRc3bMSegF3nNje2nLJWbw9dXl+7ytdpWfktzpSnQtiKDsv2+d7JvTpc0OBYapnzw9wacxtMC0mxvlDmGQDf5UUJYejVVCOkny9/V/QjrYirWanUd+/Iu/A6p8XIXRDNtS13hGQY+gEC0yCNtW3VCEYJRWnJcivVqSm3KTu3uyy40MDxT8T+e1tNxOYgFuUmztBMWLbzfZY+Eli/1U3W0pu+RafLn/APVw4rJmitt+/oRmM4n/AA9JznGXweghpdmLict4Ga4flAhgLZvEwYzhVTEYrPF+y7b+Wmn887vU1MJjKdOkoOOq6aX7587aIrnMHNYa3xMR/es/+Nv/AMdUgGnTYCC3xQBL3vks6SZcW02XqkcOqkbO8orTzvo/49feU415xhOEdpWv6ale4JjX4ouqVAA4wKYuQxsuJIDjJJJccziSZJMkkqoqlLA03WteTvb+zdoSnUppvRaae7vTy2JmhTa0y8uIvEQHOgx7DaY9AbxdwuIdelGbVm9fJF+Le0f6JYVXsiWhrCfpaYnycZk+5ValjaGLz0qUnmS3ttyur6bkkYRfm+rPNTCsqmMrWza9wNiZIXToSpYd526klrsrvySJU3FdSucw8q+C7MwQ6xIE5XR27E+29t1l05xxFLxIJpbWa1TI4QjNupT3/Bu4TEE4XxAQ1wJhkmSRYT2uLtmVj+Gv1KhLbm+/qdv/ACLL1Q4RxunSflc4MqNDg7O4lhcR1ZQ0SQTJkTeLWVnFcMr06jja/Sxmzi0nCXXb7pFr4bj2YhxcGua7RgY5rXOcBJzEGwImGuOgkibN0MPhqGCp58Q1m8+XuXXz+hA4On7UtujX2IniwqVcmHBbScXDOzOCA4ktaYmwyAOLjrmk3ECepi8NOm3T/dLRafX4lqM6cYSnZvovn9Syc1PZUp0KeFcCyi0tzZXCnMNAIdGU6TZV8Rw2pVUILRRXP0M2hh6ilKVRWb5c/huV8vxrI+moBAIBFw3aYB+Fn1eAzSdl8H+Sy4O1nsSWC4m5olo6xq0mB0kyYi4iJ3kFYVbC2eWf8lOpTcWSvC+aGO/vBkIsQLt+TJaPL/pRSwig7rX3kM4W3LLhMbTqhj6b2AxOonUdNtQZaPcLQo1FFqdNqEud7Lbptv6vX1VeSJjA4jxKbXxEi47HcfK+qwtdV6Uai5kDVjOrB4EAQBAEBpucuSdI8hyHVgXLxsWPDnrhs6SMTqijlI6SMZeuLnViI5orBuFqONw0Zj6A3/CV1Gk6zyJ2b5+e5xU0i2cx4tSkPBLSXgGW/SQWgy0i2rnCxkSPNfSU8RCrThVytN6arVX699GUNVeN9DT4NxmnSpFtWzZqZYGYTlJgt8wSB/pK+a4lw2picT4+Ha3Sd+TVvp9SzlcIpTW6uvNM2uV+KdDa2KDHESKObVoLnMc4PlonNUqa7/hpzxsni1h4WSSvJvra6SXXb0IXG0SyYjH0XtcQczxMCm9lM5w4AwW5DsSZM3FzK6bpynGpFJu1r87erDnVhF0W2lfVeZR+cuJU6TmOpVpriHODMoLAbwHtbGcETmIFznEmFVocQq1c3iRyxvZdXq+/idQpuWkehzrGYx1QyfIDyAsB7D9dSpJyzO5zysXLlem80/EJOWzAASBmg5W2M3vcf4SuaKpV/wDDON7aq/nf8a8tj6TDTeVLm/kT2OwtZrQ57TEgSbDaAI9gr8o2WmxpU8trI1GcWcXNaXaWE6AaKlBQpNuCSb3tzJI2LH4wZlNyCTta0aHcG5t5LuOLoym4RldrddDqneVyeD6YaHNIeC05muGm/lH/AEq0IV8SpwrrKk7xcXbr5le1RtqWmujRSObqRoAPGYUi42b9IfpPxYjcQe5VLEYf/Lole2r6+nn16nVaags78r9ddL+7qQuAwb61Jxpub/LdmLpIlpkgi02g2n3VqHEI0qfhyi83Ip1cS1BJarXXr99ESlNtUPNLDvqVawMZqT7yRJOYGA0EmTIm2ioV89Sd6q+JUUs2snch3497cVUbVh3huLIbBbmB6ySR1nMCJI2taFNRpKk4uKu99e+RbwFbNOTl6Fr4fxwvtJse0iMultAtede7zbFqck3oWbC44OF7Rt9W+41E6+S7jVTIGmiQdwoVW5mzJBIcDsbaanQyocVhKOJjaa9z5lSrKN7S0K5isJkjOYuJGsnLmGm/6918jjcHUws8r1T2ffPyKlaFkQ1PnGvSrN8PKBLvqBLiHRmEgzB+emTopcPw7xfZi3d9NDOm3fQt/DOcqtOiynTNNrQIDnCXuJJMm8TJ7L63AcMhRoqM38PPUibJrD8xY0xAD5/+s3F+xB2KuSwlBc7epxnJfDc0FoH8XRfRkxngmnNtd26+Ysb2VWeF/wDW83u3PU0yxMcCAQQQbgjQg7hVD09IAgNOo1eE6ZiXh2eSVyz0xPco5HSMDnqJnRjc9D00uItz03smMzS2dYkRMKWlLJNS6M5krqxx3j2ErUT4ZBaA05XBpybANDoOXy8vNblXEeJTvTlZ/H0tp9SrTglO01p77fOz+hpUcD4rYzMLg0khzgNQAYuHH3H/AHXdWFFbNNvpz+H3uezlOdr8lZa8jR4U6rWreHSc5gjI9zYb0TJbZt5AI6pkOM+eVjsQqK8SaWZbfTy/rQ5lGDfs39TrnK/CaVAZmtYHOJL3ZRmcXGSTaB7QPRfJYni2Jm27ncaSRa3spVmljwHg2yvAIM+ouq1PiOITupW79SXIrWKFzL9keEqlz6E0XQTlaJYTB+5tFrNj231aHGa8P9xXXz7+Jx4SOaHC4nh7jTrDpDgabgOl5ESGu1Bg6WN/db2Hxql7dL1XQ0cBWs8sjofH+baOLoUxmawggsY2CYaPpdI75beRUPDKtZVpKrtb4tbfcv4eh4Um073KM1rczSfWTp/iAj4+Vqu26L0WWbhuPFVopkiG9QPeAWmQDaxboqGHwFOlWdWLbbv89SxCKj7RbeWKYzlrg3K5pAkAG5EXMxaR/wCKzj1VlQvSvdNbblLiLvTTTdzW5j4Uf4apTkVGucdol7XTlAn6suW41JI7RL+m8VRnUVppcvPk/L7kWHqKq7TVnb5Pn3tv1OUjHYMPNNnDQ+o0kZn4isWmDEhjA0x+q4hSqKVlq/cYdR/5HFq1tN+hfeVOZqzKfTgMLSYATDS6iSAf90n1Hfte08BOW9l7yPx1HRfI5vxajWpYyo+pTc1tSq8jcdbi4NzAQTBC6/RyhUWb0fLU7wuK8KpfkzbqVsjunMCJAAP0nQn5gx5r3FYZwdkvQ3PFTScSf4LzS6nVY1zozBgJIENPSCZ7GBNpEm5hU1HK0n33zPXK6tIuvLvMbQ6HPzB4kjXLeCQIhpaXToJm2smWF0Q4ikpL2dH39Sw8wYOlim1A1svptmRIzF4J1i30zB3IG66lTjUjkqap/Lv+ShFOKUZ7P5W/s5xz3wWjQbhX4YucHZxUJu7xOmGwNIh/yueGYSNObi37XexRlFxk1IiMPWqhwIZLhe4kW2hbFWjK5G7FpwXOOIpQcjnFpIJAtFmgN0kWGgBtdJUFJWaIGlcsjvtDzUwHUMxLiCHx9OxIAP8AmHlr6wR4fZ3TaOWmyf8As6xr6lKrLctMP/lgTADhJaAdI19XFVsfTjCorb21952ti2qkehAeCxeHtzG+ih2pmB9ArlokU0atVhUckSJmlXcGiSYHcqvOSjqzs1KuJAE6gXtf8Bc+yzpcWw8ZZbvv3nDqJGo3GNeDlcDGvktChWjVjmiIzUldERxIgyCJB2OiuQkcSKBx/g1J0xmb5C4G9p0Vrx21ZkbgWvkflbLhmlrm533c4ggwbiInQfkvi+IV5VsTKF9Fpr5fySPe9vge8RxB1KoGkwSHNA3MucwFpm49D3VONDNG/ex7mJnh1ckNkhrpIubWjQ/Jv2VOpTXLY7SLRhaxgA3t8Rb3XUKlo5XuLETzLyyzGUnNqMExa5vEEAP29xYx5rQoOpSfiU/vb8fH1I2cR4pwOphMQ6lUnLAc11gS2Lm1rHWO1tluU66qwUlubuCxHiL2j7i6LSW5HgNdAg6iBa072+fNd0cVUjFxkrl5J2szDgz4byCYI+k6tkEa7gRPdXqE7xTXM7g3HQvnB+NslrJc10CZuJykWJkFpvqdvVWML40Kk1N3i7OPVdU/sc1U5xu+9S3VXtrU8zssENLwT96SNRtAJDhYwNIKmqzcFJwV2k/lqkZtJulUsvTv7PXVnFOMU6dLiL2z0ZmOzC5yua0kgjePyUmDqqtSUnF5udtHdaMqYhrx5J87fQ3P7fo06tQAue0ABpdESX3dG4ywPnstGtJqq7bGbUiszRa+fcdSr4Xw6eGNOAx1epkHS5wloaARmDQ7Um0jcGPFSeWWeV1bT8kEI62KJwNoqU4JvY3O7RBPv2mVHCaqQV3qfQ4V+wu/IY3DlkgyADb0PYj93UFalG2xa5GXC8QyWFwC1wDjAlrYcL9wXdvJZ9Sajt8/Ilsm9C88vcykmGE0w8sz5SA4taZiX5hmg2uDECdI6p1c7S7775nFTCxlHM918PlY+cdw1Sq2oS2Q52ZsCIhoggesj5Xc6mSupR6IyMRT1sVzBcWdROWtSf8A6mtkH2F1s0sZCW5nTpsncNxRtWAxjz6U3/orHj01zIsjLXwTlR1WHVZptP3Y6j82H4qpX4hGK9hXfmdKk+Z0bAYRlJjWUxlaNB/U9ysac3N5pbnhsLkBAEAQCEBhxOUNLnEAASSdAuJuMYuUtEjuMmii47i3iuJHTTBt/iPmvjuIY+deWWOke9yXM2Z+HVSXgNZIGo8u/rosfJrrqerc880cFMNq0XZDOZ20iwOgsfI2kCb3WvGlLBuLzXVtN7/jy68iCorvNHQiqwLmgkRIBjtIlfTxldJotLVEDjsGCniWPbElyxjvD/liNYvqQdh+XsV8vxOlas59dTho2eM8HpVWunKYDel+zgIdkOtwNNPdVaGKlH39V9z10sxEYepXYZzBoJzZC1zjmgiM9w4TJEkaq2/Dmrd/D5Enhzjq+/UtGC4yMgNNoLBEgCcpP+EAmARmF94tdQypOLu1qufv6nhZuE4xjoHeRY6GxE31IJ/4q/w104tQn5rfXV3X487aIimmjnv2zYMZM7B1U/5gdaIkNc03tqPWBvJVuDpwxTpw2ff1uS4WpKnK5yHCMe9pIEhuvktJxWZRvZvY+ho1HJam9h6R0Onnp+KvUaTTs9i3a5L4J3gkuAzXtaXGNQPL8oBtCveFl9pHM0ktS38HfRfQnxCasOm4aA4gAgt0Jj7xm5PkFiY3H4ilWVOK+7fu8vmVm6kZ3tpp3f8Ao5piMQ5mIc6swlhcLuE2bABn0C+owuIjBZeXbMPF5pVZT6slcVgfHh9NrCACOmIIcO4iCL2V+ylqihmtub/9nvNJ7Wh7vEa3+ZoALh2UXnM3KNYAzR9RWdj6tllW/PvqTUI5pKT5FVxnAqtI5g4N7SYn5WOnroX4xle8HqZcPicQBDqRePIT/RWI1qi0auXIusv3R+BvUcNTdByObJiH6TqT7AFRYmrThSc5R1+5Yppylaxe+FUadEMAGRwExEG+7jYny9l8PiKlSpJyevfInk09C1YMuJDW2cdiJHpBUNDG4ik1kfpyKVeEGnKW3UnsKKNm16DGONg4CWk+e7fe3mvpcJxaNR5Kqyy+Rj1aUt6crr5k1TwFNv0taPQBa92U87MopBeHmZnsBDk+oAgCAxPrgLy50oNmF+PaFy5WO1SZUeb+NZ4pNJAEOdAsSTDQ4jTb58lg8VxDm1RW3PvyDiolawvE2Uq381hcCAWkg9RLWnQ7Xd7rFnQc4XizqMknqS2B5iAqENpjzi19fw09lXnQcVe/fU7hvfkb2JxNdzSSCA6Oj3099/deUpzqVFTi7t6HlRdDA7CkNAtYAWECw2Gy+vadOKj0SRJBaERj2sb9TgPUqCdRIljCUtkQmMox1tuP2f2VVqVIVNL6nk6MlujPhuMOPS45h2Nnj/dBntp6lZs8Mk7rT6d92OU2jao4kSRLgDHTEi0bCRNlG4PyLUKnJmvjsRTEwA8OGW8NcRcxAg2defM63U9HxLWf8EkcPGq7R3JHhXGHRnjrOWTOsGZHa3f9SvZpR279C1/pX/Z9+80ebsVXxVCowUz1iM5ucuYE2FtGgeV1NhnGFXxJ6s9XCYp6TXuOW/2ViKLunzEa+ttdP69luKvTqI6/S16D02+KJ7ljD1n1A3w589vdX80pU3Ftq/NbkqxGVal//wD5xiKl2upNzay51vhmnl6qfDzVKChvbm9X9Sq+K04Np379Sd4D9mraQJrVc7joGAho9ZPUfOAuajhOSllV1z5/EpV+LSnpFWRJVfs/wrrOkjtZcq6d0U3jG+RgqcvcJ4ZTdXexjAYEm5cbkNa3UnWw7FTePU6kcFOtPLFakJiucG1qdQYbCZXERTfWIAH+YsE+dp7L2KlJ6mpDhs1Zykvcigv4c8Vc+JcS8x1u0tuCLe3qppK6tLbpyNKnThTj7O5JP4jSaADeTAjeP+lxKpCF7I9bk3qT3CMH/EO8MgDO2WF0EETlkRaJUaqqommtCKrUVKOfp0+Jp8U4OaNXLnzT0uymQMjtJOgJI9F85xXDQw7UoLR308/65fYmpVFWp57a/Y84Xi9enVzFjo31sR2Pr+axpUaco6PUilqrNaF4p8wUq+Ef4jJMaEb2g2v2KmWLfgyo1Y5nyf59xm/pZQrKUHoTXKOOdWwzS/6gS09yB9JP+0hfQ8NrutR13WhQxlJU6llz1JlXyqEAQBAeXiyHqIzETN1wywiNxNVVas+R2kV3j1JzmPyEBz2tjMSGyx0iYBO5+BosLGxy1FUavHnbl/BxUi3sRDaTnAGwEQOrqcTIcQfugzZug8pWfKpFadrvnucKPMnuB8EzOzNBN5LtB6Tv7KOFHEYr2acfXkSXstS4UeFt+9c/gPRfScO4RHCrM3eT3f4InUInmuqzD0gQ2XuOVrR6SSfID8wpeIS8Knpu9vyWsJHxZ2exS8E/MeoTvfVfL1W97n0MYpRsiabhw5ugMbd/ZVszWqK8pW0ZWeJcFBcYtuI7FaNGtJxvuU6tBJ6bERWwVZmjp9VOqlOW6I1TfI1HVHmc1yBcSDvO99YMDuVPFJL2TcweGUKcZvdkjwXGteILofaGi49z8eVjfdR1MOuZblN9DoXAMPRqNcHGBDT1W1EkXAnTWBrsrFKhSmnGTtb0MLGVatNpxXw1773KnzHhaXW8QQ14bcRYhzpP/H8VUp6NuL52NjDVJOKjPmr/AAt+fkXLkTgjW0GuqMyvlwIIvrZfQ4SMnC8j5viGItUyweli4NbCumU3c+oeGDE18oQkpwzM4p9o/HX18eylfLSkAbSfqPyIny+ZYey0fQYGnGjByW7NvAvHSFYlU5ItxJbinBnVaAa5lokkiJBsIcNDvbsZ7Lxa6ECq08/7ufehzjCMNYhlBr/EpucC+AGFjszTN9S12WLnW8Kpj8dQpU7VdJJ6HdTFQStPdHQuXeAYqk0EPIhuVsxLddI3i36L52n/AORYanOzTsU542ElaUTR4riDhwxtWm4tE9WUmIiJIm5M3JkqxxLGUsdQjGjNN3v0e3QuYavTnezMuG43QfYOE9oM/C+blhaqexO7dS08J4I+oA6Axp3Op9tflXMNwivW1k7IzsRjadPTdlvwWEbSYGN0/Ek6kr6rDYeGHpqnAw61WVWWaRnU5EEAQBAEB4qUgdQvGj1SaNGvwhjtyFDOgpEqrGhX5Ya4QXn2VeWCzcz3xl0MWB5PwtMy5viGZGeCAe4HdcQwFKD11PHJvZE6xzW2EADYWCtRlCGi0OXGTPrsS0bhevEQXMKnJ8ik89VfEq02g9IYTbu50OG+wCweK11OpG21vqbHDqeWEm+pVsM7K6D+XY3hZdSN0aiZbODmYvf9+aoSWpUxSsatYTXHa7T5EyfzC0cE8s/Jnrhmo357mHGYHyVuok9kQJFJ4tQcyv2bqSO0HX3M+y7hbJbmb2DqKUIrpv8AY06PDXmp0OBabmCDlMgjedlL40cvtLUlmlm9nYuGBDrlxN9b666/KpSk5u7K1RRWkUYa+AfWc2hSHW9wuGuOSZHivIuGtAcQJAJETJCtYPDynNJbLcgxOKjRpOUt2rJd/N+h1rh+EbRptpt0aIk6k7k+plfR0qapwUVyPkq9V1qjm+Z9qYgBd3PI02zTxHE40CinVyliGGvuRmM4q4jRReO2WIUIxOW8wsDsYXxqALAbkO1OnUDfzVuPt5W+Rq4WN6bR9w7B42UmD3O1pt6/opZ2z2bJYu8bot3HuYmYThr3mc1QOFOWkDNEWO8GfgruUre10+plzp3quT0Ud9Si/ZSR/Due8ky8nUb2AEm5Jn8l8bxtSlUsuhU8SU4pvzOm8KxxImCGgCzoDsxiRqZ18oNlg1KEVaS+Xz9ehwTbMI2q0G17/vzVvD8L8VXpVLStez5+vevVavhu2p5wuGp0XQ9jIMdeUAtJ0zeR0nvZbWCqSoT8PEpeT6X6+Tez9GJ1ptfuJ0BfRlYIAgCAIAgCAIAgPhQGjXJlQTV2WYLQ0qxVOqTRRo1nKi9WSpEBxl3Uw+oMa9x+RVDGR0Ui/g3vErvGqZbUaRMOGYG25iLebXjTso6SvDVFhS1sWzl9piR/li0ycwkHsbx62VejDNPa/pfmiLGNWt3sbNeg5+JYMhafxiCZM66G/lHdWqMXLERhls39NSKE1ChJ3ujexXC39lpTws1yK8MTB8yr8Y5bqv8ApaZ2UHgVOheo4qnB5lI8cP5TxjiM1No2zF0W9APRSU8DUnpYsVeK4ePP4Fr4fyg1seK7MezbD5K0KPDYR/cZNfi85f7asWPDYdlMZWNDR2AhaMIRgrRRkzqSm80ndmVdHBrYihNwvGiWE7aEbi6Cr1Y3RcpzITGCFVTLSKBx8llUPIkaH0V3D1LPUtYeeRmpicWW1czDLKtzbKJIDQZIkEAd9tFcqRV00WopJGvz9iX1KLGVHdAqNhjbCA2HuiLkiOo/4vNcV7qOvkUq9OORpLf+zc+zagf4YsFhM6Ag66zt9R/9XyHFqlqtzNUUrR6F4wXBarSHBxuczr5hc9TMsiPI7RG18aeKjLdd9f4FSCT9nY80MVjWVYyQy8AkT7ZZ9YM7rtTp5bxlrt36lV509iWqPq1Jmm8kiDLhkII3E7X+VJHHKTbbu9uvy/vQOLfIs/DQRSYHagQfay+x4dOU8NBy3/BHJWZsq6chAEAQBAEAQBAEBr16S4aJYTI3Et2VWrAtQZFYlZ0o2J4kFxZuZpCr1Y3VixSllaaK9jK4cwCDma6R/r2InW0H/wAKowi4vysaiipalk4BjiwgTJaXREGz4IdMmYJJ8o7rmLyPPHda/L+CniKeZNPuxaeDMz1jU7Azbc6X93H3V7g6dXEyqvZL5vtmbin4dLw+vf4LAvqDLPFSq1olxAHckAfivUm9gY8PjKb/AKHsdv0uBsd7FeuMo7o9szOuTwIAgCAx1KIK8audRm0RWN4QXaKtOhfVFyniltIq/F+VKlQEZVGozjyLUcRDqVZ3KOOoyKR6exkx6K5TrzitCxHFWWjIzGctYh8msCTfawnWAqGJr1ZyuzidTM7sxcHwOLwTiaV2nVp/p2KycXGFdWqLXqV6ivqi6cN5xLQG1KD2/wClsj4Cw6vDpXvCd/eQarcnsFxdtYgMD796T7e5soY4Gs3a135HjkWHDYM/et2AX0GB4DJPNWdvJbkUq3Q3gIX08YqMVFbIrn1dAIAgCAIAgCAIDxXrNY0ucQ1oEknQBeNpK7OoxcnZbnNeZ+eKlV5pYRxYxtn1AOsn/Cw/djc+2sxl4vG5fZib/D+Fxft1Vfy77+9foNcTMuLjq5xLn/8AJ0lYVWq5u8mb3hwirWJjA1alJoJc9wJiHSWxpYm4MwLTr5Xlp1pKz5FOtRp1W1ZLz59+8kakVGBzbtcLfp8q3pKN0ZcoOnJwluitY3hDnP6WkyQbTII3/H9yqslJbF2hVSVpFi4HyhXc5rnwxoIN4J9QB+VlJS4dWr7+yuvP4FfEcQoQuo6vvmX/AAODbSblb7ncnuVv4XC08NTyQ/tmBWrSqyzSK3ztzaMLFKnBruE9wxptmI3OsDynyN6hSdWoo8ubPIxSjmfp5lCpOfVJdUc55OpcTJ33kD42C+gjTjTjaJXc22Sj8FUAa+nmY6AWmmeobTAudDJ/S0MnCV4y+Z3GWUuPJnMJxLCyp/esmTEB4mMw+QD+wMrE4fwpabHckt0WRVTkIDHiK7WNL3kNa0EknQALxtJXZ1CEpyUYq7ZQ8b9obi4ihSaGzZ9Qkz55GxHysmrxS37I3959HR4DG16stei/L/B6w/OeKtmp0Xf6c7THu4qGPGJc4/MT4LQ5Sa+D/BOYDm2k4gVGupuMR95pnsRf5AVynxOlL92nzRn1uE1I3dN5l8H+PmWGAVomXqjwaLT90fC5cU+R7nl1MbsDSOrG/C4dCm90deLPqeW8PpD7jfhcfpaP/UeLPqbDGAaAD0UsYRj+1WOG29z0uzwIAgCAIAgCA+Sh7YZggszxUrtaCXEAASSdgN142keqEm7JHHedecnYqr4NGRSZvMCdnEbnsFk4nEZteX1PpcBgFBXlvz/BFcPpgCAsaq29WbkUkrIuHLXBXVzOjRv38lNhMFKvryMziGNjQVuZJ8fwTaTC0a5TEGTI7ADWL7WC7xNHw3lKWCryqyzPa/feupvckYcGi9rhOWodRGoE22v+a0uG04yotPkyvxeo1WjKPOJYmYWm3RoC0FRprZGS6s5bsyGqAu8yRzkbNbH8Tp0qb6jjZjS49zAmB5pGSbsj3w5HBKvEX1q1XEVT1OcSdwIsGjyAED0W7QpqlE4qSvoiZ4ZWNRzWxExA3M6etrqwprVkTR1SjgW0sONA+JzHUOIH+ESe0C50WK6jnV8hGNldkLy9VnFmWjPLpLY+gtmDNzByX16x2KtYmP8AiXTvv0JIrQuqzAEBS/tQxrm4enRYeqs/QbtYMxHzl+FSx8mqdlzNngtNOq6j5L5vtnN2nJULZkDfQjMDlzCLEGD7arAlFNXPqYttExRqZBeJkDUdpjpPn+Hmqe70OJRz7d/EsHDeFfxDCWxIsR5HdXKGFlXhmg9VujLxGL/TStImeD4mphHCjXJLHGGvd91zpME9iZ+FpYXEVMPJUq2z2fTvvyz8VShi4urRXtLdLml+C1raMQIAgCAIAgCAIAgCAICBfxBeWLJgqcRK4bOkio85czOpwwQRZzgdCBfL+CoYitZqKNPB4XOnJ+5HPuFiwA1NyZkzpc99Fn1nzZ9BBW0RbuF8MOp2GZ3eI19FRTzy8jypVUFZc9PUvzOKUsLSAEE6x3a64Nt7x7Fa362FCCUdX9vyfOPC1MVUbe33X2/gpPMfF69WWm2YgQNoINzvss3xZVZXkbeGwlOklk+JeeUMJ/D4VjT9Tpe7/dED4AX0eEpeFSS9T5/iNTx8Q2tlp8CUq1yppMqxgiOr1iqlSbLUIop/2gcTNPDhsTne1vxf8wFa4bC9XO+Suc1tVlXM5xQb0FpG4mfqEG5JmGgmfq7CF9A3dambbUuWHxzRUZVaRmb6zDWZWhtiTAyiR2kHdeQjmTvsJWS0LDW5irPYXOc6k1gMMfTiq52UXyn1Fzbq07eQw1NbK7fO+nfdzjmbP2dYSoXVcVWsapOVt9zJN77AAm+vdVsbU0VNcibK2tC51cYAs2UrHUaLZrP4kewUDrkywyOa/aJjaj8VQfMBgBZ2Bl2ae+3yqOKqt7m7wyjGMHFddSj4/CV3VXvY+fEu+TYmSbj8flVoVaeW01qjT8OUX7OxsVMe8BoNo7bdjGx9FCqUW20SOTsTXLnMrqdQdURreJHuuFCVGWeLsQV6UK8HGS1OjYriTK7crhcD6nAAAZgTmBOhhulxmA11uTxCrxyta9bfX5fHra+HTw0qEsyfoteXJ9Vd76O19iS5SP8AJLRmhtR4bmMmC7MPbqsNhZX8BPNTfRPT3FLiUbVU+qTduuxNq8Z4QBAEAQBAEAQBAEBR3VlzJlpI1qldVakyWKKTx/jbWUntaGuq4izy4AmnSa42afulwgf+BVsyyvqzZo0Zuok/2x197/gjuCVGNALTcxqfP/y6y8RGTdmbMMti3YCtka5ubK+m9wkDNDXtAEvFi3S0d4glQqyjdfL8lSovEkna6aXlqnfbrb7XNjEYgkCQIAgRHa+g9Fy25aHMKaTdtyQ5e5fNR4q1B0j6QfvEf0WtgMH/AM5lXHY9U4+FB68/L+S4VWLZMCLMFUqOZLEjMQ9UpbljkUj7QcL4tNhmMrte2YRPzC0+Gu1TL1+xBUdrS6FAxP8AEvxNV7g6q4wS4sLg6A0XcwhoN3Edst1vKm07MznJLYuHLLK85qobTcRmeWGCSQBlIbbNGUGNQQJUjilHbUjb6F14Xy66v1u6aX3WwZgbX7m5PoqlbFqnotWdQj1LTQwJYIGg0WZKpm1ZaU0YsTSKrVFcnhJEdXcVUkTopfNuHLxI1aZH6en6KGpFSVmXMNWdOV0VzCcSpnpqQ1wte2nrqs2pQnHbU3KdeFRXTJWkGHSD+KrtMkdzIMG3ZoHoP0hPaOL2Jjg3AKlRwLWED/EbNGm++gtdT0cJVqvRFLFY6lSjaT9OZ0jAYUUmBg21PcnUr6ShSVKCij5KtVdWbkzYUpEEAQBAEAQBAEAQBAc3q1VDNluJqV6hIIGpB/JVJE0dzmmJwjy+YO/rMR+Y/FUlUSVnufTRjezWxO8HwjgAXQCN8oBuZ1Guip1ppvQswi0tSx4ai6oYa0ucYHc2sPyCjhSnUdkiOc401eTsi4cE5VuH177hn/6P9Fs4Xh6j7VT4GBjOK/8ACj8fwWxrANAtSxhttnx1MFLHqk0atfCTouXG5NCrbchcdg3jZVJ02i3GopFW5h4U+tSfT6gToRqCDIPyApKE8klI5mrqxEcD5Yx7xkfh4IM+L4gZTdrci750tlI0uvo4cSp5VmXwM2dN3Oh8u8qMoM/mO8R5u6BDJ2aBElo2BtqYVPEYyVR+zovmFFIsYCpHp9QHwtBQ9Tsa1bAMdso5UosljXkiJxnLTH7qCWG6FiOLtuiCxf2eU36qF4SZYjj4owYf7L6IMyR6Ej8l5+jm92Sf6pbYtPCuWaFGIBcRu4k/mpqeDhF3epUr8RrVFa9kTauFAIAgCAIAgCAIAgCAIAgOd1sC7ZQzjctRZqnh1Q7Ks4slTMJ5UqPMi3soZYdT5F6jjZ0lZPTzJzhfJYEGoZ8l1DAR5nVTi9S1kWzA8Np0hDWgeyvU6UYLRGRWxM6rvJm4pSuEAQBAfCEFzz4Y7D4XmVHuZ9T2vTwIAgCAIAgCAIAgCAIAgCAIAgCAIAgCAIAgCAhqWHauGWDbpYZnZMqPHJmy1gXViNtmQBenB9QBAEAQBAEAQBAEAQBAEAQBAEAQBAEAQBAEAQBAEAQBAEAQBAQ1Jclg3Ka8PGbLV0Rs9henB9QBAEAQBAEAQBAEAQBAEAQBAEAQBAEAQBAEAQBAEAQBAEAQBAf/2Q=="/>
          <p:cNvSpPr>
            <a:spLocks noChangeAspect="1" noChangeArrowheads="1"/>
          </p:cNvSpPr>
          <p:nvPr/>
        </p:nvSpPr>
        <p:spPr bwMode="auto">
          <a:xfrm>
            <a:off x="109538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770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47664" y="-5792"/>
            <a:ext cx="64411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smtClean="0">
                <a:latin typeface="Goudy Stout" pitchFamily="18" charset="0"/>
              </a:rPr>
              <a:t>Conclusions</a:t>
            </a:r>
            <a:endParaRPr lang="en-GB" sz="4000">
              <a:latin typeface="Goudy Stout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9990" y="593685"/>
            <a:ext cx="9129172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itchFamily="2" charset="2"/>
              <a:buChar char="v"/>
            </a:pPr>
            <a:r>
              <a:rPr lang="en-GB" sz="2400" dirty="0" smtClean="0">
                <a:solidFill>
                  <a:srgbClr val="008000"/>
                </a:solidFill>
              </a:rPr>
              <a:t>All ICs will be reclosed for the first time for Mid of June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v"/>
            </a:pPr>
            <a:r>
              <a:rPr lang="en-GB" sz="2400" dirty="0" smtClean="0">
                <a:solidFill>
                  <a:srgbClr val="008000"/>
                </a:solidFill>
              </a:rPr>
              <a:t>The good quality and progress (so far) should be attributed to the </a:t>
            </a:r>
            <a:r>
              <a:rPr lang="en-GB" sz="2400" u="sng" dirty="0" smtClean="0">
                <a:solidFill>
                  <a:srgbClr val="008000"/>
                </a:solidFill>
              </a:rPr>
              <a:t>commitment of the whole team</a:t>
            </a:r>
            <a:r>
              <a:rPr lang="en-GB" sz="2400" dirty="0" smtClean="0">
                <a:solidFill>
                  <a:srgbClr val="008000"/>
                </a:solidFill>
              </a:rPr>
              <a:t> but also to the </a:t>
            </a:r>
            <a:r>
              <a:rPr lang="en-GB" sz="2400" u="sng" dirty="0" smtClean="0">
                <a:solidFill>
                  <a:srgbClr val="008000"/>
                </a:solidFill>
              </a:rPr>
              <a:t>thorough preparation</a:t>
            </a:r>
            <a:r>
              <a:rPr lang="en-GB" sz="2400" dirty="0" smtClean="0">
                <a:solidFill>
                  <a:srgbClr val="008000"/>
                </a:solidFill>
              </a:rPr>
              <a:t>. Investment pays off.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v"/>
            </a:pPr>
            <a:r>
              <a:rPr lang="en-GB" sz="2400" dirty="0" smtClean="0">
                <a:solidFill>
                  <a:srgbClr val="008000"/>
                </a:solidFill>
              </a:rPr>
              <a:t>Working mode has evolved for most of the activities from a </a:t>
            </a:r>
            <a:r>
              <a:rPr lang="en-GB" sz="2400" u="sng" dirty="0" smtClean="0">
                <a:solidFill>
                  <a:srgbClr val="008000"/>
                </a:solidFill>
              </a:rPr>
              <a:t>production mode towards specific interventions</a:t>
            </a:r>
            <a:r>
              <a:rPr lang="en-GB" sz="2400" dirty="0" smtClean="0">
                <a:solidFill>
                  <a:srgbClr val="008000"/>
                </a:solidFill>
              </a:rPr>
              <a:t> requiring a high reactivity and coordination of all teams</a:t>
            </a:r>
          </a:p>
          <a:p>
            <a:pPr marL="285750" indent="-285750">
              <a:spcAft>
                <a:spcPts val="600"/>
              </a:spcAft>
              <a:buFont typeface="Wingdings" pitchFamily="2" charset="2"/>
              <a:buChar char="v"/>
            </a:pPr>
            <a:r>
              <a:rPr lang="en-GB" sz="2400" dirty="0" smtClean="0">
                <a:solidFill>
                  <a:srgbClr val="008000"/>
                </a:solidFill>
              </a:rPr>
              <a:t>The baseline for insulation vacuum leak tests (last activity) is under recovery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3012" y="4299916"/>
            <a:ext cx="4410490" cy="2558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147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0041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Box 43"/>
          <p:cNvSpPr txBox="1"/>
          <p:nvPr/>
        </p:nvSpPr>
        <p:spPr>
          <a:xfrm>
            <a:off x="79507" y="262672"/>
            <a:ext cx="91497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56 :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en-GB" sz="1600" dirty="0"/>
              <a:t>F</a:t>
            </a:r>
            <a:r>
              <a:rPr lang="en-GB" sz="1600" dirty="0" smtClean="0"/>
              <a:t>inal leak test and reconnection of Q7/DFBAK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i="1" u="sng" dirty="0" smtClean="0"/>
              <a:t>Sector 67 : </a:t>
            </a:r>
            <a:endParaRPr lang="en-GB" i="1" u="sng" dirty="0"/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fr-CH" sz="1600" dirty="0" err="1" smtClean="0">
                <a:solidFill>
                  <a:srgbClr val="008000"/>
                </a:solidFill>
              </a:rPr>
              <a:t>Ready</a:t>
            </a:r>
            <a:r>
              <a:rPr lang="fr-CH" sz="1600" dirty="0" smtClean="0">
                <a:solidFill>
                  <a:srgbClr val="008000"/>
                </a:solidFill>
              </a:rPr>
              <a:t> for cool-down for SMACC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i="1" u="sng" dirty="0" smtClean="0"/>
              <a:t>Sector 78</a:t>
            </a:r>
            <a:endParaRPr lang="en-GB" dirty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err="1" smtClean="0"/>
              <a:t>Work</a:t>
            </a:r>
            <a:r>
              <a:rPr lang="fr-CH" sz="1600" dirty="0" smtClean="0"/>
              <a:t> on NC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Final </a:t>
            </a:r>
            <a:r>
              <a:rPr lang="fr-CH" sz="1600" dirty="0" err="1" smtClean="0"/>
              <a:t>leak</a:t>
            </a:r>
            <a:r>
              <a:rPr lang="fr-CH" sz="1600" dirty="0" smtClean="0"/>
              <a:t> test</a:t>
            </a:r>
            <a:endParaRPr lang="en-GB" sz="1600" dirty="0" smtClean="0"/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/>
              <a:t>Sector </a:t>
            </a:r>
            <a:r>
              <a:rPr lang="en-GB" u="sng" dirty="0" smtClean="0"/>
              <a:t>81</a:t>
            </a:r>
            <a:endParaRPr lang="en-GB" dirty="0" smtClean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Purge, </a:t>
            </a:r>
            <a:r>
              <a:rPr lang="fr-CH" sz="1600" dirty="0" err="1" smtClean="0"/>
              <a:t>ElQA</a:t>
            </a:r>
            <a:r>
              <a:rPr lang="fr-CH" sz="1600" dirty="0" smtClean="0"/>
              <a:t>, </a:t>
            </a:r>
            <a:r>
              <a:rPr lang="fr-CH" sz="1600" dirty="0" err="1" smtClean="0"/>
              <a:t>flushing</a:t>
            </a:r>
            <a:r>
              <a:rPr lang="fr-CH" sz="1600" dirty="0" smtClean="0"/>
              <a:t>,… 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12</a:t>
            </a:r>
            <a:endParaRPr lang="en-GB" dirty="0">
              <a:solidFill>
                <a:srgbClr val="FF0000"/>
              </a:solidFill>
            </a:endParaRP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</a:t>
            </a:r>
            <a:r>
              <a:rPr lang="fr-CH" sz="1600" dirty="0" err="1" smtClean="0"/>
              <a:t>insulation</a:t>
            </a:r>
            <a:r>
              <a:rPr lang="fr-CH" sz="1600" dirty="0" smtClean="0"/>
              <a:t> vacuum </a:t>
            </a:r>
            <a:r>
              <a:rPr lang="fr-CH" sz="1600" dirty="0" err="1" smtClean="0"/>
              <a:t>leak</a:t>
            </a:r>
            <a:r>
              <a:rPr lang="fr-CH" sz="1600" dirty="0" smtClean="0"/>
              <a:t> test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Pressure test for 13.05.2014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23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</a:t>
            </a:r>
            <a:r>
              <a:rPr lang="fr-CH" sz="1600" dirty="0" err="1" smtClean="0"/>
              <a:t>reclosure</a:t>
            </a:r>
            <a:r>
              <a:rPr lang="fr-CH" sz="1600" dirty="0" smtClean="0"/>
              <a:t> of </a:t>
            </a:r>
            <a:r>
              <a:rPr lang="fr-CH" sz="1600" dirty="0" err="1" smtClean="0"/>
              <a:t>Ics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err="1" smtClean="0"/>
              <a:t>Insulation</a:t>
            </a:r>
            <a:r>
              <a:rPr lang="fr-CH" sz="1600" dirty="0" smtClean="0"/>
              <a:t> vacuum </a:t>
            </a:r>
            <a:r>
              <a:rPr lang="fr-CH" sz="1600" dirty="0" err="1" smtClean="0"/>
              <a:t>leak</a:t>
            </a:r>
            <a:r>
              <a:rPr lang="fr-CH" sz="1600" dirty="0" smtClean="0"/>
              <a:t> test</a:t>
            </a:r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34</a:t>
            </a:r>
            <a:endParaRPr lang="en-GB" u="sng" dirty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err="1" smtClean="0"/>
              <a:t>Repair</a:t>
            </a:r>
            <a:r>
              <a:rPr lang="fr-CH" sz="1600" dirty="0" smtClean="0"/>
              <a:t> (</a:t>
            </a:r>
            <a:r>
              <a:rPr lang="fr-CH" sz="1600" dirty="0" err="1" smtClean="0"/>
              <a:t>hopefully</a:t>
            </a:r>
            <a:r>
              <a:rPr lang="fr-CH" sz="1600" dirty="0" smtClean="0"/>
              <a:t>) last </a:t>
            </a:r>
            <a:r>
              <a:rPr lang="fr-CH" sz="1600" dirty="0" err="1" smtClean="0"/>
              <a:t>splice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M </a:t>
            </a:r>
            <a:r>
              <a:rPr lang="fr-CH" sz="1600" dirty="0" err="1" smtClean="0"/>
              <a:t>lines</a:t>
            </a:r>
            <a:r>
              <a:rPr lang="fr-CH" sz="1600" dirty="0" smtClean="0"/>
              <a:t> </a:t>
            </a:r>
            <a:r>
              <a:rPr lang="fr-CH" sz="1600" dirty="0" err="1" smtClean="0"/>
              <a:t>rewelding</a:t>
            </a:r>
            <a:r>
              <a:rPr lang="fr-CH" sz="1600" dirty="0" smtClean="0"/>
              <a:t> (</a:t>
            </a:r>
            <a:r>
              <a:rPr lang="fr-CH" sz="1600" dirty="0" err="1" smtClean="0"/>
              <a:t>except</a:t>
            </a:r>
            <a:r>
              <a:rPr lang="fr-CH" sz="1600" dirty="0" smtClean="0"/>
              <a:t> NC)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M </a:t>
            </a:r>
            <a:r>
              <a:rPr lang="fr-CH" sz="1600" dirty="0" err="1" smtClean="0"/>
              <a:t>lines</a:t>
            </a:r>
            <a:r>
              <a:rPr lang="fr-CH" sz="1600" dirty="0" smtClean="0"/>
              <a:t> </a:t>
            </a:r>
            <a:r>
              <a:rPr lang="fr-CH" sz="1600" dirty="0" err="1" smtClean="0"/>
              <a:t>leak</a:t>
            </a:r>
            <a:r>
              <a:rPr lang="fr-CH" sz="1600" dirty="0" smtClean="0"/>
              <a:t> test</a:t>
            </a:r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Start </a:t>
            </a:r>
            <a:r>
              <a:rPr lang="fr-CH" sz="1600" dirty="0" err="1" smtClean="0"/>
              <a:t>ICs</a:t>
            </a:r>
            <a:r>
              <a:rPr lang="fr-CH" sz="1600" dirty="0" smtClean="0"/>
              <a:t> </a:t>
            </a:r>
            <a:r>
              <a:rPr lang="fr-CH" sz="1600" dirty="0" err="1" smtClean="0"/>
              <a:t>reclosure</a:t>
            </a:r>
            <a:endParaRPr lang="fr-CH" sz="1600" dirty="0" smtClean="0"/>
          </a:p>
          <a:p>
            <a:pPr marL="36000" indent="-285750">
              <a:buFont typeface="Wingdings" pitchFamily="2" charset="2"/>
              <a:buChar char="q"/>
            </a:pPr>
            <a:r>
              <a:rPr lang="en-GB" u="sng" dirty="0" smtClean="0"/>
              <a:t>Sector 45</a:t>
            </a:r>
            <a:endParaRPr lang="en-GB" u="sng" dirty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Complete </a:t>
            </a:r>
            <a:r>
              <a:rPr lang="fr-CH" sz="1600" dirty="0" err="1" smtClean="0"/>
              <a:t>repair</a:t>
            </a:r>
            <a:r>
              <a:rPr lang="fr-CH" sz="1600" dirty="0" smtClean="0"/>
              <a:t> of </a:t>
            </a:r>
            <a:r>
              <a:rPr lang="fr-CH" sz="1600" dirty="0" err="1" smtClean="0"/>
              <a:t>overheated</a:t>
            </a:r>
            <a:r>
              <a:rPr lang="fr-CH" sz="1600" dirty="0" smtClean="0"/>
              <a:t> </a:t>
            </a:r>
            <a:r>
              <a:rPr lang="fr-CH" sz="1600" dirty="0" err="1" smtClean="0"/>
              <a:t>splices</a:t>
            </a:r>
            <a:endParaRPr lang="fr-CH" sz="1600" dirty="0" smtClean="0"/>
          </a:p>
          <a:p>
            <a:pPr marL="720725" lvl="1" indent="-285750">
              <a:buFont typeface="Wingdings" pitchFamily="2" charset="2"/>
              <a:buChar char="§"/>
            </a:pPr>
            <a:r>
              <a:rPr lang="fr-CH" sz="1600" dirty="0" smtClean="0"/>
              <a:t>Start </a:t>
            </a:r>
            <a:r>
              <a:rPr lang="fr-CH" sz="1600" dirty="0" err="1" smtClean="0"/>
              <a:t>rewelding</a:t>
            </a:r>
            <a:r>
              <a:rPr lang="fr-CH" sz="1600" dirty="0" smtClean="0"/>
              <a:t> of M </a:t>
            </a:r>
            <a:r>
              <a:rPr lang="fr-CH" sz="1600" dirty="0" err="1" smtClean="0"/>
              <a:t>lines</a:t>
            </a:r>
            <a:endParaRPr lang="fr-CH" sz="1600" dirty="0"/>
          </a:p>
          <a:p>
            <a:pPr marL="720725" lvl="1" indent="-285750">
              <a:buFont typeface="Wingdings" pitchFamily="2" charset="2"/>
              <a:buChar char="§"/>
            </a:pPr>
            <a:endParaRPr lang="fr-CH" sz="1600" dirty="0" smtClean="0"/>
          </a:p>
        </p:txBody>
      </p:sp>
      <p:sp>
        <p:nvSpPr>
          <p:cNvPr id="67" name="TextBox 66"/>
          <p:cNvSpPr txBox="1"/>
          <p:nvPr/>
        </p:nvSpPr>
        <p:spPr>
          <a:xfrm>
            <a:off x="2212470" y="0"/>
            <a:ext cx="6937230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400" dirty="0" smtClean="0">
                <a:solidFill>
                  <a:schemeClr val="bg1"/>
                </a:solidFill>
              </a:rPr>
              <a:t>SMACC    Main activities for the last   3 weeks</a:t>
            </a:r>
            <a:endParaRPr lang="en-GB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29662" y="3543343"/>
            <a:ext cx="1297671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Completed</a:t>
            </a:r>
            <a:endParaRPr lang="en-GB" sz="1400" u="sng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32629" y="3609020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531460" y="2823040"/>
            <a:ext cx="2128918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All ICs are reclosed 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32629" y="284393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32629" y="233958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161510" y="437410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78497" y="5638910"/>
            <a:ext cx="1222029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Completed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2629" y="1613701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32629" y="184453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32629" y="1069469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212470" y="1605988"/>
            <a:ext cx="6725013" cy="584775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chemeClr val="bg1"/>
                </a:solidFill>
              </a:rPr>
              <a:t>All interconnections </a:t>
            </a:r>
            <a:r>
              <a:rPr lang="fr-CH" sz="1600" dirty="0" err="1" smtClean="0">
                <a:solidFill>
                  <a:schemeClr val="bg1"/>
                </a:solidFill>
              </a:rPr>
              <a:t>reclosed</a:t>
            </a:r>
            <a:endParaRPr lang="fr-CH" sz="1600" dirty="0" smtClean="0">
              <a:solidFill>
                <a:schemeClr val="bg1"/>
              </a:solidFill>
            </a:endParaRPr>
          </a:p>
          <a:p>
            <a:r>
              <a:rPr lang="fr-CH" sz="1600" dirty="0">
                <a:solidFill>
                  <a:schemeClr val="bg1"/>
                </a:solidFill>
              </a:rPr>
              <a:t>1</a:t>
            </a:r>
            <a:r>
              <a:rPr lang="fr-CH" sz="1600" dirty="0" smtClean="0">
                <a:solidFill>
                  <a:schemeClr val="bg1"/>
                </a:solidFill>
              </a:rPr>
              <a:t> vacuum </a:t>
            </a:r>
            <a:r>
              <a:rPr lang="fr-CH" sz="1600" dirty="0" err="1" smtClean="0">
                <a:solidFill>
                  <a:schemeClr val="bg1"/>
                </a:solidFill>
              </a:rPr>
              <a:t>subsector</a:t>
            </a:r>
            <a:r>
              <a:rPr lang="fr-CH" sz="1600" dirty="0">
                <a:solidFill>
                  <a:schemeClr val="bg1"/>
                </a:solidFill>
              </a:rPr>
              <a:t> </a:t>
            </a:r>
            <a:r>
              <a:rPr lang="fr-CH" sz="1600" dirty="0" smtClean="0">
                <a:solidFill>
                  <a:schemeClr val="bg1"/>
                </a:solidFill>
              </a:rPr>
              <a:t>(</a:t>
            </a:r>
            <a:r>
              <a:rPr lang="fr-CH" sz="1600" dirty="0" err="1" smtClean="0">
                <a:solidFill>
                  <a:schemeClr val="bg1"/>
                </a:solidFill>
              </a:rPr>
              <a:t>Including</a:t>
            </a:r>
            <a:r>
              <a:rPr lang="fr-CH" sz="1600" dirty="0" smtClean="0">
                <a:solidFill>
                  <a:schemeClr val="bg1"/>
                </a:solidFill>
              </a:rPr>
              <a:t> </a:t>
            </a:r>
            <a:r>
              <a:rPr lang="fr-CH" sz="1600" dirty="0">
                <a:solidFill>
                  <a:schemeClr val="bg1"/>
                </a:solidFill>
              </a:rPr>
              <a:t>DFBAO</a:t>
            </a:r>
            <a:r>
              <a:rPr lang="fr-CH" sz="1600" dirty="0" smtClean="0">
                <a:solidFill>
                  <a:schemeClr val="bg1"/>
                </a:solidFill>
              </a:rPr>
              <a:t>) to </a:t>
            </a:r>
            <a:r>
              <a:rPr lang="fr-CH" sz="1600" dirty="0" err="1" smtClean="0">
                <a:solidFill>
                  <a:schemeClr val="bg1"/>
                </a:solidFill>
              </a:rPr>
              <a:t>be</a:t>
            </a:r>
            <a:r>
              <a:rPr lang="fr-CH" sz="1600" dirty="0" smtClean="0">
                <a:solidFill>
                  <a:schemeClr val="bg1"/>
                </a:solidFill>
              </a:rPr>
              <a:t> </a:t>
            </a:r>
            <a:r>
              <a:rPr lang="fr-CH" sz="1600" dirty="0" err="1" smtClean="0">
                <a:solidFill>
                  <a:schemeClr val="bg1"/>
                </a:solidFill>
              </a:rPr>
              <a:t>finally</a:t>
            </a:r>
            <a:r>
              <a:rPr lang="fr-CH" sz="1600" dirty="0" smtClean="0">
                <a:solidFill>
                  <a:schemeClr val="bg1"/>
                </a:solidFill>
              </a:rPr>
              <a:t> </a:t>
            </a:r>
            <a:r>
              <a:rPr lang="fr-CH" sz="1600" dirty="0" err="1" smtClean="0">
                <a:solidFill>
                  <a:schemeClr val="bg1"/>
                </a:solidFill>
              </a:rPr>
              <a:t>leak</a:t>
            </a:r>
            <a:r>
              <a:rPr lang="fr-CH" sz="1600" dirty="0" smtClean="0">
                <a:solidFill>
                  <a:schemeClr val="bg1"/>
                </a:solidFill>
              </a:rPr>
              <a:t> </a:t>
            </a:r>
            <a:r>
              <a:rPr lang="fr-CH" sz="1600" dirty="0" err="1" smtClean="0">
                <a:solidFill>
                  <a:schemeClr val="bg1"/>
                </a:solidFill>
              </a:rPr>
              <a:t>tested</a:t>
            </a:r>
            <a:endParaRPr lang="fr-CH" sz="1600" dirty="0" smtClean="0">
              <a:solidFill>
                <a:schemeClr val="bg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021944" y="2354977"/>
            <a:ext cx="5915539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sym typeface="Wingdings"/>
              </a:rPr>
              <a:t>Interventions after pressure test &amp;  before </a:t>
            </a:r>
            <a:r>
              <a:rPr lang="en-GB" sz="1600" dirty="0" err="1" smtClean="0">
                <a:solidFill>
                  <a:schemeClr val="bg1"/>
                </a:solidFill>
                <a:sym typeface="Wingdings"/>
              </a:rPr>
              <a:t>cooldown</a:t>
            </a:r>
            <a:r>
              <a:rPr lang="en-GB" sz="1600" dirty="0" smtClean="0">
                <a:solidFill>
                  <a:schemeClr val="bg1"/>
                </a:solidFill>
                <a:sym typeface="Wingdings"/>
              </a:rPr>
              <a:t> on-going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16505" y="5859270"/>
            <a:ext cx="389850" cy="534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19" name="TextBox 18"/>
          <p:cNvSpPr txBox="1"/>
          <p:nvPr/>
        </p:nvSpPr>
        <p:spPr>
          <a:xfrm rot="568226">
            <a:off x="4931067" y="380262"/>
            <a:ext cx="4305602" cy="523220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en-GB" sz="2800" dirty="0" smtClean="0"/>
              <a:t>From last LSC </a:t>
            </a:r>
            <a:r>
              <a:rPr lang="en-GB" sz="2400" dirty="0" smtClean="0"/>
              <a:t>(11.04.2014)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5067055" y="594566"/>
            <a:ext cx="4036364" cy="584775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DFBAK: All lines reconnected //  IC closed // Last subsector to be leak tested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629662" y="3834045"/>
            <a:ext cx="1297671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Completed</a:t>
            </a:r>
            <a:endParaRPr lang="en-GB" sz="1400" u="sng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208829" y="508737"/>
            <a:ext cx="237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2629" y="3065464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737043" y="4267835"/>
            <a:ext cx="1601901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  <a:sym typeface="Wingdings"/>
              </a:rPr>
              <a:t> All </a:t>
            </a:r>
            <a:r>
              <a:rPr lang="en-GB" sz="1600" dirty="0" smtClean="0">
                <a:solidFill>
                  <a:schemeClr val="bg1"/>
                </a:solidFill>
              </a:rPr>
              <a:t>repaired</a:t>
            </a:r>
            <a:endParaRPr lang="en-GB" sz="1600" dirty="0">
              <a:solidFill>
                <a:srgbClr val="FFC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460101" y="3088822"/>
            <a:ext cx="4241245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Successful pressure test, to be flushed 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32629" y="3834045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529698" y="5898514"/>
            <a:ext cx="2160148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fr-CH" sz="1600" dirty="0" smtClean="0">
                <a:solidFill>
                  <a:schemeClr val="bg1"/>
                </a:solidFill>
              </a:rPr>
              <a:t>&lt;  60/212 </a:t>
            </a:r>
            <a:r>
              <a:rPr lang="fr-CH" sz="1600" dirty="0" err="1" smtClean="0">
                <a:solidFill>
                  <a:schemeClr val="bg1"/>
                </a:solidFill>
              </a:rPr>
              <a:t>ICs</a:t>
            </a:r>
            <a:r>
              <a:rPr lang="fr-CH" sz="1600" dirty="0" smtClean="0">
                <a:solidFill>
                  <a:schemeClr val="bg1"/>
                </a:solidFill>
              </a:rPr>
              <a:t> to close</a:t>
            </a:r>
            <a:endParaRPr lang="en-GB" sz="1400" u="sng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987900" y="1084858"/>
            <a:ext cx="1721189" cy="338554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Under cool down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161510" y="4608422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537994" y="4664170"/>
            <a:ext cx="1344412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Completed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16505" y="5589240"/>
            <a:ext cx="389850" cy="534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497325" y="42004"/>
            <a:ext cx="385042" cy="52322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8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5166411" y="3664768"/>
            <a:ext cx="2250262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Just pressure tested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681790" y="4839624"/>
            <a:ext cx="1344412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Completed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2681790" y="5155124"/>
            <a:ext cx="1344412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Completed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355130" y="6000250"/>
            <a:ext cx="1222029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Completed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164093" y="5054383"/>
            <a:ext cx="3727282" cy="338554"/>
          </a:xfrm>
          <a:prstGeom prst="rect">
            <a:avLst/>
          </a:prstGeom>
          <a:solidFill>
            <a:srgbClr val="008000"/>
          </a:solidFill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chemeClr val="bg1"/>
                </a:solidFill>
              </a:rPr>
              <a:t>≈ 1/2 vac subsectors finally leak tested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1510" y="485986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1510" y="5084893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8A3E"/>
                </a:solidFill>
                <a:sym typeface="Wingdings"/>
              </a:rPr>
              <a:t></a:t>
            </a:r>
            <a:endParaRPr lang="en-GB" dirty="0">
              <a:solidFill>
                <a:srgbClr val="008A3E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3087860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1" presetClass="entr" presetSubtype="1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2" grpId="0"/>
      <p:bldP spid="50" grpId="0" animBg="1"/>
      <p:bldP spid="43" grpId="0"/>
      <p:bldP spid="47" grpId="0"/>
      <p:bldP spid="46" grpId="0"/>
      <p:bldP spid="51" grpId="0" animBg="1"/>
      <p:bldP spid="30" grpId="0"/>
      <p:bldP spid="31" grpId="0"/>
      <p:bldP spid="48" grpId="0"/>
      <p:bldP spid="40" grpId="0" animBg="1"/>
      <p:bldP spid="49" grpId="0" animBg="1"/>
      <p:bldP spid="57" grpId="0"/>
      <p:bldP spid="19" grpId="0" animBg="1"/>
      <p:bldP spid="8" grpId="0" animBg="1"/>
      <p:bldP spid="60" grpId="0" animBg="1"/>
      <p:bldP spid="33" grpId="0"/>
      <p:bldP spid="34" grpId="0"/>
      <p:bldP spid="36" grpId="0" animBg="1"/>
      <p:bldP spid="39" grpId="0" animBg="1"/>
      <p:bldP spid="52" grpId="0"/>
      <p:bldP spid="54" grpId="0" animBg="1"/>
      <p:bldP spid="35" grpId="0" animBg="1"/>
      <p:bldP spid="56" grpId="0"/>
      <p:bldP spid="58" grpId="0" animBg="1"/>
      <p:bldP spid="45" grpId="0"/>
      <p:bldP spid="37" grpId="0" animBg="1"/>
      <p:bldP spid="41" grpId="0" animBg="1"/>
      <p:bldP spid="42" grpId="0" animBg="1"/>
      <p:bldP spid="55" grpId="0" animBg="1"/>
      <p:bldP spid="59" grpId="0" animBg="1"/>
      <p:bldP spid="61" grpId="0" animBg="1"/>
      <p:bldP spid="53" grpId="0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73" y="-5792"/>
            <a:ext cx="91390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Goudy Stout" pitchFamily="18" charset="0"/>
              </a:rPr>
              <a:t>SEQUENCE AND STATUS</a:t>
            </a:r>
            <a:endParaRPr lang="en-GB" sz="2800" dirty="0">
              <a:latin typeface="Goudy Stout" pitchFamily="18" charset="0"/>
            </a:endParaRPr>
          </a:p>
        </p:txBody>
      </p:sp>
      <p:sp>
        <p:nvSpPr>
          <p:cNvPr id="4" name="Chevron 3"/>
          <p:cNvSpPr/>
          <p:nvPr/>
        </p:nvSpPr>
        <p:spPr bwMode="auto">
          <a:xfrm>
            <a:off x="611560" y="1189636"/>
            <a:ext cx="1796142" cy="293521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OK to open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6" name="Chevron 5"/>
          <p:cNvSpPr/>
          <p:nvPr/>
        </p:nvSpPr>
        <p:spPr bwMode="auto">
          <a:xfrm>
            <a:off x="2910873" y="1189244"/>
            <a:ext cx="1796142" cy="293913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Open ICs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8" name="Chevron 7"/>
          <p:cNvSpPr/>
          <p:nvPr/>
        </p:nvSpPr>
        <p:spPr bwMode="auto">
          <a:xfrm>
            <a:off x="4289151" y="441982"/>
            <a:ext cx="1796142" cy="408910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Install DN200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0" name="Chevron 9"/>
          <p:cNvSpPr/>
          <p:nvPr/>
        </p:nvSpPr>
        <p:spPr bwMode="auto">
          <a:xfrm>
            <a:off x="5439463" y="1178750"/>
            <a:ext cx="2285987" cy="298964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Open M sleeves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Chevron 11"/>
          <p:cNvSpPr/>
          <p:nvPr/>
        </p:nvSpPr>
        <p:spPr bwMode="auto">
          <a:xfrm>
            <a:off x="830361" y="2610820"/>
            <a:ext cx="2196284" cy="33517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ElQC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(old splices)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4" name="Chevron 13"/>
          <p:cNvSpPr/>
          <p:nvPr/>
        </p:nvSpPr>
        <p:spPr bwMode="auto">
          <a:xfrm>
            <a:off x="1427013" y="1956695"/>
            <a:ext cx="2554109" cy="293325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Undo / Redo splices</a:t>
            </a:r>
            <a:endParaRPr kumimoji="0" lang="en-GB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" name="Chevron 15"/>
          <p:cNvSpPr/>
          <p:nvPr/>
        </p:nvSpPr>
        <p:spPr bwMode="auto">
          <a:xfrm>
            <a:off x="4046770" y="1956695"/>
            <a:ext cx="3000505" cy="293325"/>
          </a:xfrm>
          <a:prstGeom prst="chevron">
            <a:avLst/>
          </a:prstGeom>
          <a:solidFill>
            <a:schemeClr val="accent3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ElQC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(new splices)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8" name="Chevron 17"/>
          <p:cNvSpPr/>
          <p:nvPr/>
        </p:nvSpPr>
        <p:spPr bwMode="auto">
          <a:xfrm>
            <a:off x="3629790" y="2619440"/>
            <a:ext cx="1889393" cy="32655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Machine Cu</a:t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0" name="Chevron 19"/>
          <p:cNvSpPr/>
          <p:nvPr/>
        </p:nvSpPr>
        <p:spPr bwMode="auto">
          <a:xfrm>
            <a:off x="5547022" y="2650473"/>
            <a:ext cx="2735621" cy="295519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ElQC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after Cu mach.</a:t>
            </a:r>
            <a:endParaRPr kumimoji="0" lang="en-GB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91434" y="1328233"/>
            <a:ext cx="7334016" cy="1450173"/>
            <a:chOff x="399494" y="1504680"/>
            <a:chExt cx="7334016" cy="2082045"/>
          </a:xfrm>
        </p:grpSpPr>
        <p:cxnSp>
          <p:nvCxnSpPr>
            <p:cNvPr id="23" name="Elbow Connector 22"/>
            <p:cNvCxnSpPr>
              <a:stCxn id="10" idx="3"/>
            </p:cNvCxnSpPr>
            <p:nvPr/>
          </p:nvCxnSpPr>
          <p:spPr bwMode="auto">
            <a:xfrm flipH="1">
              <a:off x="399494" y="1504680"/>
              <a:ext cx="7334016" cy="776898"/>
            </a:xfrm>
            <a:prstGeom prst="bentConnector3">
              <a:avLst>
                <a:gd name="adj1" fmla="val -3117"/>
              </a:avLst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4" name="Elbow Connector 23"/>
            <p:cNvCxnSpPr/>
            <p:nvPr/>
          </p:nvCxnSpPr>
          <p:spPr bwMode="auto">
            <a:xfrm rot="16200000" flipH="1">
              <a:off x="61204" y="2656111"/>
              <a:ext cx="1305147" cy="556081"/>
            </a:xfrm>
            <a:prstGeom prst="bentConnector2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cxnSp>
        <p:nvCxnSpPr>
          <p:cNvPr id="25" name="Elbow Connector 24"/>
          <p:cNvCxnSpPr>
            <a:stCxn id="20" idx="3"/>
          </p:cNvCxnSpPr>
          <p:nvPr/>
        </p:nvCxnSpPr>
        <p:spPr bwMode="auto">
          <a:xfrm flipH="1">
            <a:off x="206515" y="2798233"/>
            <a:ext cx="8076128" cy="472162"/>
          </a:xfrm>
          <a:prstGeom prst="bentConnector3">
            <a:avLst>
              <a:gd name="adj1" fmla="val -2831"/>
            </a:avLst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6" name="Elbow Connector 25"/>
          <p:cNvCxnSpPr>
            <a:endCxn id="27" idx="1"/>
          </p:cNvCxnSpPr>
          <p:nvPr/>
        </p:nvCxnSpPr>
        <p:spPr bwMode="auto">
          <a:xfrm rot="16200000" flipH="1">
            <a:off x="-15428" y="3489965"/>
            <a:ext cx="999102" cy="535200"/>
          </a:xfrm>
          <a:prstGeom prst="bentConnector2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Chevron 26"/>
          <p:cNvSpPr/>
          <p:nvPr/>
        </p:nvSpPr>
        <p:spPr bwMode="auto">
          <a:xfrm>
            <a:off x="427677" y="3933070"/>
            <a:ext cx="1377722" cy="64809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Install shunts</a:t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9" name="Chevron 28"/>
          <p:cNvSpPr/>
          <p:nvPr/>
        </p:nvSpPr>
        <p:spPr bwMode="auto">
          <a:xfrm>
            <a:off x="1594534" y="3930076"/>
            <a:ext cx="1627315" cy="644957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ElQC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/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after shunt</a:t>
            </a:r>
            <a:endParaRPr kumimoji="0" lang="en-GB" sz="11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1" name="Chevron 30"/>
          <p:cNvSpPr/>
          <p:nvPr/>
        </p:nvSpPr>
        <p:spPr bwMode="auto">
          <a:xfrm>
            <a:off x="2993727" y="3911239"/>
            <a:ext cx="1603383" cy="64809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Insulate splices</a:t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3" name="Chevron 32"/>
          <p:cNvSpPr/>
          <p:nvPr/>
        </p:nvSpPr>
        <p:spPr bwMode="auto">
          <a:xfrm>
            <a:off x="4377909" y="3896935"/>
            <a:ext cx="1372716" cy="64809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Weld</a:t>
            </a:r>
            <a:r>
              <a:rPr kumimoji="0" lang="en-GB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M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/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5" name="Chevron 34"/>
          <p:cNvSpPr/>
          <p:nvPr/>
        </p:nvSpPr>
        <p:spPr bwMode="auto">
          <a:xfrm>
            <a:off x="5464666" y="3896935"/>
            <a:ext cx="1491238" cy="64809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Leak test M</a:t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7" name="Chevron 36"/>
          <p:cNvSpPr/>
          <p:nvPr/>
        </p:nvSpPr>
        <p:spPr bwMode="auto">
          <a:xfrm>
            <a:off x="6688141" y="3896935"/>
            <a:ext cx="1351715" cy="648092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Close IC</a:t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582456" y="4545027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/>
              <a:t>≈</a:t>
            </a:r>
            <a:r>
              <a:rPr lang="en-GB" sz="1400" dirty="0" smtClean="0"/>
              <a:t> 7.7 sectors</a:t>
            </a:r>
            <a:endParaRPr lang="en-GB" sz="1400" dirty="0"/>
          </a:p>
        </p:txBody>
      </p:sp>
      <p:sp>
        <p:nvSpPr>
          <p:cNvPr id="39" name="Chevron 38"/>
          <p:cNvSpPr/>
          <p:nvPr/>
        </p:nvSpPr>
        <p:spPr bwMode="auto">
          <a:xfrm>
            <a:off x="7788818" y="3903871"/>
            <a:ext cx="1388245" cy="648092"/>
          </a:xfrm>
          <a:prstGeom prst="chevron">
            <a:avLst/>
          </a:prstGeom>
          <a:solidFill>
            <a:srgbClr val="CCFF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Final LT</a:t>
            </a:r>
            <a: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/>
            </a:r>
            <a:br>
              <a: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</a:b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57388" y="4534587"/>
            <a:ext cx="12073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≈ 6.4 sectors</a:t>
            </a:r>
            <a:endParaRPr lang="en-GB" sz="1400" dirty="0"/>
          </a:p>
        </p:txBody>
      </p:sp>
      <p:sp>
        <p:nvSpPr>
          <p:cNvPr id="41" name="Chevron 40"/>
          <p:cNvSpPr/>
          <p:nvPr/>
        </p:nvSpPr>
        <p:spPr bwMode="auto">
          <a:xfrm>
            <a:off x="2820431" y="3339224"/>
            <a:ext cx="3021035" cy="286070"/>
          </a:xfrm>
          <a:prstGeom prst="chevron">
            <a:avLst/>
          </a:prstGeom>
          <a:solidFill>
            <a:srgbClr val="66FF66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sz="1400" dirty="0" err="1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Consolidate</a:t>
            </a:r>
            <a:r>
              <a:rPr lang="fr-CH" sz="1400" dirty="0" smtClean="0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 Q diodes</a:t>
            </a:r>
            <a:endParaRPr kumimoji="0" lang="en-GB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280402" y="1956695"/>
            <a:ext cx="10935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chemeClr val="accent5"/>
                </a:solidFill>
              </a:rPr>
              <a:t>Cancelled</a:t>
            </a:r>
            <a:endParaRPr lang="en-GB" sz="1600" dirty="0">
              <a:solidFill>
                <a:schemeClr val="accent5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 rot="19931359">
            <a:off x="3707730" y="405520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45" name="TextBox 44"/>
          <p:cNvSpPr txBox="1"/>
          <p:nvPr/>
        </p:nvSpPr>
        <p:spPr>
          <a:xfrm rot="19931359">
            <a:off x="587547" y="760720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 rot="19931359">
            <a:off x="2478199" y="901059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47" name="TextBox 46"/>
          <p:cNvSpPr txBox="1"/>
          <p:nvPr/>
        </p:nvSpPr>
        <p:spPr>
          <a:xfrm rot="19931359">
            <a:off x="4804807" y="1105513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53" name="TextBox 52"/>
          <p:cNvSpPr txBox="1"/>
          <p:nvPr/>
        </p:nvSpPr>
        <p:spPr>
          <a:xfrm rot="19931359">
            <a:off x="276462" y="2669034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grpSp>
        <p:nvGrpSpPr>
          <p:cNvPr id="72" name="Group 71"/>
          <p:cNvGrpSpPr/>
          <p:nvPr/>
        </p:nvGrpSpPr>
        <p:grpSpPr>
          <a:xfrm>
            <a:off x="1154230" y="5004175"/>
            <a:ext cx="5893045" cy="1195491"/>
            <a:chOff x="1154230" y="5004175"/>
            <a:chExt cx="5893045" cy="1195491"/>
          </a:xfrm>
        </p:grpSpPr>
        <p:sp>
          <p:nvSpPr>
            <p:cNvPr id="68" name="Chevron 67"/>
            <p:cNvSpPr/>
            <p:nvPr/>
          </p:nvSpPr>
          <p:spPr bwMode="auto">
            <a:xfrm>
              <a:off x="1154230" y="5004175"/>
              <a:ext cx="2375486" cy="648092"/>
            </a:xfrm>
            <a:prstGeom prst="chevron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Non-conformities (Before P Test)</a:t>
              </a:r>
              <a:b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</a:b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69" name="Chevron 68"/>
            <p:cNvSpPr/>
            <p:nvPr/>
          </p:nvSpPr>
          <p:spPr bwMode="auto">
            <a:xfrm>
              <a:off x="4053124" y="5004175"/>
              <a:ext cx="2994151" cy="648092"/>
            </a:xfrm>
            <a:prstGeom prst="chevron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Non-conformities </a:t>
              </a:r>
              <a:b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</a:br>
              <a: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  <a:t>(After P Test)</a:t>
              </a:r>
              <a:br>
                <a: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rPr>
              </a:br>
              <a:endParaRPr kumimoji="0" lang="en-GB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616141" y="5676446"/>
              <a:ext cx="115929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/>
                <a:t>4</a:t>
              </a:r>
              <a:r>
                <a:rPr lang="en-GB" sz="1400" dirty="0" smtClean="0"/>
                <a:t> completed</a:t>
              </a:r>
            </a:p>
            <a:p>
              <a:r>
                <a:rPr lang="en-GB" sz="1400" dirty="0" smtClean="0"/>
                <a:t>≈ 6 sec-</a:t>
              </a:r>
              <a:r>
                <a:rPr lang="en-GB" sz="1400" dirty="0" err="1" smtClean="0"/>
                <a:t>eq</a:t>
              </a:r>
              <a:endParaRPr lang="en-GB" sz="1400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3940213" y="5662881"/>
              <a:ext cx="30620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Completed in 1</a:t>
              </a:r>
              <a:r>
                <a:rPr lang="en-GB" sz="1400" baseline="30000" dirty="0" smtClean="0"/>
                <a:t>st</a:t>
              </a:r>
              <a:r>
                <a:rPr lang="en-GB" sz="1400" dirty="0" smtClean="0"/>
                <a:t> sector (67)… so far</a:t>
              </a:r>
            </a:p>
            <a:p>
              <a:r>
                <a:rPr lang="en-GB" sz="1400" dirty="0" smtClean="0"/>
                <a:t>On-going in S81</a:t>
              </a:r>
              <a:endParaRPr lang="en-GB" sz="1400" dirty="0"/>
            </a:p>
          </p:txBody>
        </p:sp>
      </p:grpSp>
      <p:sp>
        <p:nvSpPr>
          <p:cNvPr id="49" name="TextBox 48"/>
          <p:cNvSpPr txBox="1"/>
          <p:nvPr/>
        </p:nvSpPr>
        <p:spPr>
          <a:xfrm rot="19931359">
            <a:off x="1173690" y="1787417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48" name="TextBox 47"/>
          <p:cNvSpPr txBox="1"/>
          <p:nvPr/>
        </p:nvSpPr>
        <p:spPr>
          <a:xfrm rot="19931359">
            <a:off x="3232947" y="2397535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50" name="TextBox 49"/>
          <p:cNvSpPr txBox="1"/>
          <p:nvPr/>
        </p:nvSpPr>
        <p:spPr>
          <a:xfrm rot="19931359">
            <a:off x="5253805" y="2450163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51" name="TextBox 50"/>
          <p:cNvSpPr txBox="1"/>
          <p:nvPr/>
        </p:nvSpPr>
        <p:spPr>
          <a:xfrm rot="19931359">
            <a:off x="2634188" y="3131762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52" name="TextBox 51"/>
          <p:cNvSpPr txBox="1"/>
          <p:nvPr/>
        </p:nvSpPr>
        <p:spPr>
          <a:xfrm rot="19931359">
            <a:off x="217614" y="3690919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54" name="TextBox 53"/>
          <p:cNvSpPr txBox="1"/>
          <p:nvPr/>
        </p:nvSpPr>
        <p:spPr>
          <a:xfrm rot="19931359">
            <a:off x="1520729" y="3727658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55" name="TextBox 54"/>
          <p:cNvSpPr txBox="1"/>
          <p:nvPr/>
        </p:nvSpPr>
        <p:spPr>
          <a:xfrm rot="19931359">
            <a:off x="2877907" y="3741964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56" name="TextBox 55"/>
          <p:cNvSpPr txBox="1"/>
          <p:nvPr/>
        </p:nvSpPr>
        <p:spPr>
          <a:xfrm rot="19931359">
            <a:off x="5162964" y="3489379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  <p:sp>
        <p:nvSpPr>
          <p:cNvPr id="57" name="TextBox 56"/>
          <p:cNvSpPr txBox="1"/>
          <p:nvPr/>
        </p:nvSpPr>
        <p:spPr>
          <a:xfrm rot="19931359">
            <a:off x="6271462" y="3499660"/>
            <a:ext cx="1175322" cy="338554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Completed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609305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4" grpId="0" animBg="1"/>
      <p:bldP spid="55" grpId="0" animBg="1"/>
      <p:bldP spid="56" grpId="0" animBg="1"/>
      <p:bldP spid="5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sz="2000" dirty="0" smtClean="0">
                <a:solidFill>
                  <a:schemeClr val="bg1"/>
                </a:solidFill>
              </a:rPr>
              <a:t>Last overheated splices consolidated</a:t>
            </a:r>
            <a:endParaRPr lang="en-GB" sz="20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01570" y="6492954"/>
            <a:ext cx="34676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H </a:t>
            </a:r>
            <a:r>
              <a:rPr lang="en-GB" dirty="0" err="1" smtClean="0">
                <a:solidFill>
                  <a:srgbClr val="FFFF00"/>
                </a:solidFill>
              </a:rPr>
              <a:t>Prin</a:t>
            </a:r>
            <a:r>
              <a:rPr lang="en-GB" dirty="0" smtClean="0">
                <a:solidFill>
                  <a:srgbClr val="FFFF00"/>
                </a:solidFill>
              </a:rPr>
              <a:t>, N </a:t>
            </a:r>
            <a:r>
              <a:rPr lang="en-GB" dirty="0" err="1" smtClean="0">
                <a:solidFill>
                  <a:srgbClr val="FFFF00"/>
                </a:solidFill>
              </a:rPr>
              <a:t>Dalexandro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027" name="Picture 3" descr="\\cern.ch\dfs\Workspaces\j\JPhTock\LHC\aSMACC\GalPresentations\Photos\LastOverheatedSpliceRepair_20140428\201404-090_8_Small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465" b="10154"/>
          <a:stretch/>
        </p:blipFill>
        <p:spPr bwMode="auto">
          <a:xfrm>
            <a:off x="3657600" y="607228"/>
            <a:ext cx="5486400" cy="5885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.ch\dfs\Workspaces\j\JPhTock\LHC\aSMACC\GalPresentations\Photos\LastOverheatedSpliceRepair_20140428\201404-090_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3203975"/>
            <a:ext cx="4430161" cy="2948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6514" y="1628510"/>
            <a:ext cx="32576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3200" dirty="0" smtClean="0"/>
              <a:t>16 </a:t>
            </a:r>
            <a:r>
              <a:rPr lang="fr-CH" sz="3200" dirty="0" err="1" smtClean="0"/>
              <a:t>were</a:t>
            </a:r>
            <a:r>
              <a:rPr lang="fr-CH" sz="3200" dirty="0" smtClean="0"/>
              <a:t> </a:t>
            </a:r>
            <a:r>
              <a:rPr lang="fr-CH" sz="3200" dirty="0" err="1" smtClean="0"/>
              <a:t>repaired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190759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1580" y="6455512"/>
            <a:ext cx="3223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H </a:t>
            </a:r>
            <a:r>
              <a:rPr lang="en-GB" dirty="0" err="1" smtClean="0">
                <a:solidFill>
                  <a:srgbClr val="FFFF00"/>
                </a:solidFill>
              </a:rPr>
              <a:t>Prin</a:t>
            </a:r>
            <a:r>
              <a:rPr lang="en-GB" dirty="0" smtClean="0">
                <a:solidFill>
                  <a:srgbClr val="FFFF00"/>
                </a:solidFill>
              </a:rPr>
              <a:t>, M </a:t>
            </a:r>
            <a:r>
              <a:rPr lang="en-GB" dirty="0" err="1" smtClean="0">
                <a:solidFill>
                  <a:srgbClr val="FFFF00"/>
                </a:solidFill>
              </a:rPr>
              <a:t>Pozzobon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8082"/>
            <a:ext cx="9144000" cy="56112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752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45720" y="6142534"/>
            <a:ext cx="68403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Note the small size of the team …</a:t>
            </a:r>
          </a:p>
          <a:p>
            <a:r>
              <a:rPr lang="en-GB" dirty="0" smtClean="0">
                <a:solidFill>
                  <a:srgbClr val="FFFF00"/>
                </a:solidFill>
              </a:rPr>
              <a:t>A lot of work was </a:t>
            </a:r>
            <a:r>
              <a:rPr lang="en-GB" dirty="0" err="1" smtClean="0">
                <a:solidFill>
                  <a:srgbClr val="FFFF00"/>
                </a:solidFill>
              </a:rPr>
              <a:t>necessar</a:t>
            </a:r>
            <a:r>
              <a:rPr lang="fr-CH" dirty="0" smtClean="0">
                <a:solidFill>
                  <a:srgbClr val="FFFF00"/>
                </a:solidFill>
              </a:rPr>
              <a:t>y to </a:t>
            </a:r>
            <a:r>
              <a:rPr lang="fr-CH" dirty="0" err="1" smtClean="0">
                <a:solidFill>
                  <a:srgbClr val="FFFF00"/>
                </a:solidFill>
              </a:rPr>
              <a:t>give</a:t>
            </a:r>
            <a:r>
              <a:rPr lang="fr-CH" dirty="0" smtClean="0">
                <a:solidFill>
                  <a:srgbClr val="FFFF00"/>
                </a:solidFill>
              </a:rPr>
              <a:t> </a:t>
            </a:r>
            <a:r>
              <a:rPr lang="fr-CH" dirty="0" err="1" smtClean="0">
                <a:solidFill>
                  <a:srgbClr val="FFFF00"/>
                </a:solidFill>
              </a:rPr>
              <a:t>access</a:t>
            </a:r>
            <a:r>
              <a:rPr lang="fr-CH" dirty="0" smtClean="0">
                <a:solidFill>
                  <a:srgbClr val="FFFF00"/>
                </a:solidFill>
              </a:rPr>
              <a:t> to </a:t>
            </a:r>
            <a:r>
              <a:rPr lang="fr-CH" dirty="0" err="1" smtClean="0">
                <a:solidFill>
                  <a:srgbClr val="FFFF00"/>
                </a:solidFill>
              </a:rPr>
              <a:t>splices</a:t>
            </a:r>
            <a:r>
              <a:rPr lang="fr-CH" dirty="0" smtClean="0">
                <a:solidFill>
                  <a:srgbClr val="FFFF00"/>
                </a:solidFill>
              </a:rPr>
              <a:t> and </a:t>
            </a:r>
            <a:r>
              <a:rPr lang="fr-CH" dirty="0" err="1" smtClean="0">
                <a:solidFill>
                  <a:srgbClr val="FFFF00"/>
                </a:solidFill>
              </a:rPr>
              <a:t>reclose</a:t>
            </a:r>
            <a:r>
              <a:rPr lang="fr-CH" dirty="0" smtClean="0">
                <a:solidFill>
                  <a:srgbClr val="FFFF00"/>
                </a:solidFill>
              </a:rPr>
              <a:t> 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2050" name="Picture 2" descr="\\cern.ch\dfs\Workspaces\j\JPhTock\LHC\aSMACC\GalPresentations\Photos\LastShuntSoldering_20140430\Official_Small\201404-092_3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22" r="32489"/>
          <a:stretch/>
        </p:blipFill>
        <p:spPr bwMode="auto">
          <a:xfrm>
            <a:off x="0" y="597586"/>
            <a:ext cx="4031672" cy="5559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Workspaces\j\JPhTock\LHC\aSMACC\GalPresentations\Photos\LastShuntSoldering_20140430\Official_Small\201404-092_3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7" r="36869"/>
          <a:stretch/>
        </p:blipFill>
        <p:spPr bwMode="auto">
          <a:xfrm>
            <a:off x="5607115" y="728700"/>
            <a:ext cx="3536885" cy="5562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\\cern.ch\dfs\Workspaces\j\JPhTock\LHC\aSMACC\GalPresentations\Photos\LastShuntSoldering_20140430\Official_Small\201404-092_2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9570" y="1"/>
            <a:ext cx="4120476" cy="274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658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1115616" y="1"/>
            <a:ext cx="8028384" cy="607228"/>
          </a:xfrm>
          <a:prstGeom prst="rect">
            <a:avLst/>
          </a:prstGeom>
          <a:solidFill>
            <a:schemeClr val="tx1"/>
          </a:solidFill>
        </p:spPr>
        <p:txBody>
          <a:bodyPr wrap="none" rtlCol="0" anchor="ctr" anchorCtr="0">
            <a:noAutofit/>
          </a:bodyPr>
          <a:lstStyle/>
          <a:p>
            <a:pPr algn="ctr"/>
            <a:r>
              <a:rPr lang="en-GB" dirty="0" smtClean="0">
                <a:solidFill>
                  <a:schemeClr val="bg1"/>
                </a:solidFill>
              </a:rPr>
              <a:t>SMACC </a:t>
            </a:r>
            <a:r>
              <a:rPr lang="en-GB" dirty="0">
                <a:solidFill>
                  <a:schemeClr val="bg1"/>
                </a:solidFill>
              </a:rPr>
              <a:t>Progress report  by activity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90310" y="6465892"/>
            <a:ext cx="2890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FF00"/>
                </a:solidFill>
              </a:rPr>
              <a:t>Courtesy H </a:t>
            </a:r>
            <a:r>
              <a:rPr lang="en-GB" dirty="0" err="1" smtClean="0">
                <a:solidFill>
                  <a:srgbClr val="FFFF00"/>
                </a:solidFill>
              </a:rPr>
              <a:t>Prin</a:t>
            </a:r>
            <a:r>
              <a:rPr lang="en-GB" dirty="0" smtClean="0">
                <a:solidFill>
                  <a:srgbClr val="FFFF00"/>
                </a:solidFill>
              </a:rPr>
              <a:t> / G Maury</a:t>
            </a:r>
            <a:endParaRPr lang="en-GB" dirty="0">
              <a:solidFill>
                <a:srgbClr val="FFFF0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1683" y="607229"/>
            <a:ext cx="9207367" cy="55670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47725">
            <a:off x="5110915" y="3405785"/>
            <a:ext cx="3424419" cy="1140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5122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¦ü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15205</TotalTime>
  <Words>1125</Words>
  <Application>Microsoft Office PowerPoint</Application>
  <PresentationFormat>On-screen Show (4:3)</PresentationFormat>
  <Paragraphs>289</Paragraphs>
  <Slides>34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CERNPre¦üsentation1</vt:lpstr>
      <vt:lpstr>PowerPoint Presentation</vt:lpstr>
      <vt:lpstr>SMACC Twenty-second report [20 min] 06/06/2014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slenaour</dc:creator>
  <cp:lastModifiedBy>Jean-Philippe Tock</cp:lastModifiedBy>
  <cp:revision>1162</cp:revision>
  <cp:lastPrinted>2013-12-04T12:11:18Z</cp:lastPrinted>
  <dcterms:created xsi:type="dcterms:W3CDTF">2012-11-05T16:17:41Z</dcterms:created>
  <dcterms:modified xsi:type="dcterms:W3CDTF">2014-06-06T11:36:51Z</dcterms:modified>
</cp:coreProperties>
</file>