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9" r:id="rId1"/>
  </p:sldMasterIdLst>
  <p:notesMasterIdLst>
    <p:notesMasterId r:id="rId6"/>
  </p:notesMasterIdLst>
  <p:handoutMasterIdLst>
    <p:handoutMasterId r:id="rId7"/>
  </p:handoutMasterIdLst>
  <p:sldIdLst>
    <p:sldId id="1162" r:id="rId2"/>
    <p:sldId id="1227" r:id="rId3"/>
    <p:sldId id="1226" r:id="rId4"/>
    <p:sldId id="1229" r:id="rId5"/>
  </p:sldIdLst>
  <p:sldSz cx="9144000" cy="6858000" type="screen4x3"/>
  <p:notesSz cx="6797675" cy="9928225"/>
  <p:defaultTextStyle>
    <a:defPPr>
      <a:defRPr lang="en-US"/>
    </a:defPPr>
    <a:lvl1pPr algn="ctr" rtl="0" eaLnBrk="0" fontAlgn="base" hangingPunct="0">
      <a:spcBef>
        <a:spcPct val="50000"/>
      </a:spcBef>
      <a:spcAft>
        <a:spcPct val="0"/>
      </a:spcAft>
      <a:defRPr sz="2000" kern="1200">
        <a:solidFill>
          <a:schemeClr val="bg2"/>
        </a:solidFill>
        <a:latin typeface="Arial" charset="0"/>
        <a:ea typeface="+mn-ea"/>
        <a:cs typeface="+mn-cs"/>
      </a:defRPr>
    </a:lvl1pPr>
    <a:lvl2pPr marL="457200" algn="ctr" rtl="0" eaLnBrk="0" fontAlgn="base" hangingPunct="0">
      <a:spcBef>
        <a:spcPct val="50000"/>
      </a:spcBef>
      <a:spcAft>
        <a:spcPct val="0"/>
      </a:spcAft>
      <a:defRPr sz="2000" kern="1200">
        <a:solidFill>
          <a:schemeClr val="bg2"/>
        </a:solidFill>
        <a:latin typeface="Arial" charset="0"/>
        <a:ea typeface="+mn-ea"/>
        <a:cs typeface="+mn-cs"/>
      </a:defRPr>
    </a:lvl2pPr>
    <a:lvl3pPr marL="914400" algn="ctr" rtl="0" eaLnBrk="0" fontAlgn="base" hangingPunct="0">
      <a:spcBef>
        <a:spcPct val="50000"/>
      </a:spcBef>
      <a:spcAft>
        <a:spcPct val="0"/>
      </a:spcAft>
      <a:defRPr sz="2000" kern="1200">
        <a:solidFill>
          <a:schemeClr val="bg2"/>
        </a:solidFill>
        <a:latin typeface="Arial" charset="0"/>
        <a:ea typeface="+mn-ea"/>
        <a:cs typeface="+mn-cs"/>
      </a:defRPr>
    </a:lvl3pPr>
    <a:lvl4pPr marL="1371600" algn="ctr" rtl="0" eaLnBrk="0" fontAlgn="base" hangingPunct="0">
      <a:spcBef>
        <a:spcPct val="50000"/>
      </a:spcBef>
      <a:spcAft>
        <a:spcPct val="0"/>
      </a:spcAft>
      <a:defRPr sz="2000" kern="1200">
        <a:solidFill>
          <a:schemeClr val="bg2"/>
        </a:solidFill>
        <a:latin typeface="Arial" charset="0"/>
        <a:ea typeface="+mn-ea"/>
        <a:cs typeface="+mn-cs"/>
      </a:defRPr>
    </a:lvl4pPr>
    <a:lvl5pPr marL="1828800" algn="ctr" rtl="0" eaLnBrk="0" fontAlgn="base" hangingPunct="0">
      <a:spcBef>
        <a:spcPct val="50000"/>
      </a:spcBef>
      <a:spcAft>
        <a:spcPct val="0"/>
      </a:spcAft>
      <a:defRPr sz="2000" kern="1200">
        <a:solidFill>
          <a:schemeClr val="bg2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bg2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bg2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bg2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bg2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66"/>
    <a:srgbClr val="008000"/>
    <a:srgbClr val="FFFF99"/>
    <a:srgbClr val="FF3399"/>
    <a:srgbClr val="FF33CC"/>
    <a:srgbClr val="FF0000"/>
    <a:srgbClr val="0000FF"/>
    <a:srgbClr val="FFCC99"/>
    <a:srgbClr val="99FF99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napVertSplitter="1" vertBarState="minimized" horzBarState="maximized">
    <p:restoredLeft sz="17971" autoAdjust="0"/>
    <p:restoredTop sz="95262" autoAdjust="0"/>
  </p:normalViewPr>
  <p:slideViewPr>
    <p:cSldViewPr>
      <p:cViewPr varScale="1">
        <p:scale>
          <a:sx n="92" d="100"/>
          <a:sy n="92" d="100"/>
        </p:scale>
        <p:origin x="-1956" y="-102"/>
      </p:cViewPr>
      <p:guideLst>
        <p:guide orient="horz" pos="2160"/>
        <p:guide pos="5103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10" cy="7201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275" cy="49675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862" y="0"/>
            <a:ext cx="2946275" cy="49675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71544C-6647-7A44-A30B-40518DF4CE46}" type="datetimeFigureOut">
              <a:rPr lang="en-US" smtClean="0"/>
              <a:pPr/>
              <a:t>6/6/2014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79"/>
            <a:ext cx="2946275" cy="49675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862" y="9429779"/>
            <a:ext cx="2946275" cy="49675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1DEE20-7222-3F4B-902C-214D1A5332D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026950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l" eaLnBrk="1" hangingPunct="1">
              <a:spcBef>
                <a:spcPct val="0"/>
              </a:spcBef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443" y="0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317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17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768" y="4715907"/>
            <a:ext cx="5438140" cy="44677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17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0091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l" eaLnBrk="1" hangingPunct="1">
              <a:spcBef>
                <a:spcPct val="0"/>
              </a:spcBef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317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443" y="9430091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defRPr sz="1200">
                <a:solidFill>
                  <a:schemeClr val="tx1"/>
                </a:solidFill>
              </a:defRPr>
            </a:lvl1pPr>
          </a:lstStyle>
          <a:p>
            <a:fld id="{1EE94C69-A77A-4829-890D-081FF2A6740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617313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602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25603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spcBef>
                  <a:spcPct val="0"/>
                </a:spcBef>
              </a:pPr>
              <a:endParaRPr lang="en-US" sz="240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25604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 eaLnBrk="1" hangingPunct="1">
                <a:spcBef>
                  <a:spcPct val="0"/>
                </a:spcBef>
              </a:pPr>
              <a:endParaRPr lang="en-US" sz="240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grpSp>
          <p:nvGrpSpPr>
            <p:cNvPr id="25605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25606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eaLnBrk="1" hangingPunct="1">
                  <a:spcBef>
                    <a:spcPct val="0"/>
                  </a:spcBef>
                </a:pPr>
                <a:endParaRPr lang="en-US" sz="24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5607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eaLnBrk="1" hangingPunct="1">
                  <a:spcBef>
                    <a:spcPct val="0"/>
                  </a:spcBef>
                </a:pPr>
                <a:endParaRPr lang="en-US" sz="24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5608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eaLnBrk="1" hangingPunct="1">
                  <a:spcBef>
                    <a:spcPct val="0"/>
                  </a:spcBef>
                </a:pPr>
                <a:endParaRPr lang="en-US" sz="24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5609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eaLnBrk="1" hangingPunct="1">
                  <a:spcBef>
                    <a:spcPct val="0"/>
                  </a:spcBef>
                </a:pPr>
                <a:endParaRPr lang="en-US" sz="24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5610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eaLnBrk="1" hangingPunct="1">
                  <a:spcBef>
                    <a:spcPct val="0"/>
                  </a:spcBef>
                </a:pPr>
                <a:endParaRPr lang="en-US" sz="24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5611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eaLnBrk="1" hangingPunct="1">
                  <a:spcBef>
                    <a:spcPct val="0"/>
                  </a:spcBef>
                </a:pPr>
                <a:endParaRPr lang="en-US" sz="24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5612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eaLnBrk="1" hangingPunct="1">
                  <a:spcBef>
                    <a:spcPct val="0"/>
                  </a:spcBef>
                </a:pPr>
                <a:endParaRPr lang="en-US" sz="24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5613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eaLnBrk="1" hangingPunct="1">
                  <a:spcBef>
                    <a:spcPct val="0"/>
                  </a:spcBef>
                </a:pPr>
                <a:endParaRPr lang="en-US" sz="24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5614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eaLnBrk="1" hangingPunct="1">
                  <a:spcBef>
                    <a:spcPct val="0"/>
                  </a:spcBef>
                </a:pPr>
                <a:endParaRPr lang="en-US" sz="24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5615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eaLnBrk="1" hangingPunct="1">
                  <a:spcBef>
                    <a:spcPct val="0"/>
                  </a:spcBef>
                </a:pPr>
                <a:endParaRPr lang="en-US" sz="24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</p:grpSp>
      </p:grpSp>
      <p:sp>
        <p:nvSpPr>
          <p:cNvPr id="25616" name="Rectangle 16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F526B90-51E4-4B0E-A250-52D7B5A64124}" type="datetime1">
              <a:rPr lang="en-US" smtClean="0"/>
              <a:t>6/6/2014</a:t>
            </a:fld>
            <a:endParaRPr lang="en-US"/>
          </a:p>
        </p:txBody>
      </p:sp>
      <p:sp>
        <p:nvSpPr>
          <p:cNvPr id="25617" name="Rectangle 17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Powering &amp; DSO tests</a:t>
            </a:r>
            <a:endParaRPr lang="en-US"/>
          </a:p>
        </p:txBody>
      </p:sp>
      <p:sp>
        <p:nvSpPr>
          <p:cNvPr id="25618" name="Rectangle 18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Arial Black" pitchFamily="34" charset="0"/>
              </a:defRPr>
            </a:lvl1pPr>
          </a:lstStyle>
          <a:p>
            <a:fld id="{42080964-D815-4D51-9BE1-AC88875DFBA6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5619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380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5620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600"/>
            </a:lvl1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Powering &amp; DSO tests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9DD70A9-BAE9-49B5-BB4A-4022358022C0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3CF3A48E-FAB1-4D94-BF2F-A4B9F06A8375}" type="datetime1">
              <a:rPr lang="en-US" smtClean="0"/>
              <a:t>6/6/2014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00850" y="25400"/>
            <a:ext cx="2112963" cy="62833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5400"/>
            <a:ext cx="6191250" cy="62833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Powering &amp; DSO tests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E8FBF62-69F5-429E-9AEA-628EF2B2989F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E5A91AC6-601F-43DB-9FAC-822988875CF1}" type="datetime1">
              <a:rPr lang="en-US" smtClean="0"/>
              <a:t>6/6/2014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25400"/>
            <a:ext cx="8229600" cy="5238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196975"/>
            <a:ext cx="4038600" cy="51117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96975"/>
            <a:ext cx="4038600" cy="51117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632575"/>
            <a:ext cx="2895600" cy="252413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Powering &amp; DSO tests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6902450" y="6632575"/>
            <a:ext cx="2133600" cy="252413"/>
          </a:xfrm>
        </p:spPr>
        <p:txBody>
          <a:bodyPr/>
          <a:lstStyle>
            <a:lvl1pPr>
              <a:defRPr/>
            </a:lvl1pPr>
          </a:lstStyle>
          <a:p>
            <a:fld id="{C49955D0-AFF1-4FD6-B1E6-F241286C4CD1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>
          <a:xfrm>
            <a:off x="34925" y="6616700"/>
            <a:ext cx="2133600" cy="268288"/>
          </a:xfrm>
        </p:spPr>
        <p:txBody>
          <a:bodyPr/>
          <a:lstStyle>
            <a:lvl1pPr>
              <a:defRPr/>
            </a:lvl1pPr>
          </a:lstStyle>
          <a:p>
            <a:fld id="{312C00F5-1D9F-4E25-82B9-2D9BB1038609}" type="datetime1">
              <a:rPr lang="en-US" smtClean="0"/>
              <a:t>6/6/2014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25400"/>
            <a:ext cx="8229600" cy="5238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196975"/>
            <a:ext cx="8229600" cy="511175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3124200" y="6632575"/>
            <a:ext cx="2895600" cy="252413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Powering &amp; DSO tests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6902450" y="6632575"/>
            <a:ext cx="2133600" cy="252413"/>
          </a:xfrm>
        </p:spPr>
        <p:txBody>
          <a:bodyPr/>
          <a:lstStyle>
            <a:lvl1pPr>
              <a:defRPr/>
            </a:lvl1pPr>
          </a:lstStyle>
          <a:p>
            <a:fld id="{4F3283CE-86ED-4A5A-9952-48D6A180EE0C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>
          <a:xfrm>
            <a:off x="34925" y="6616700"/>
            <a:ext cx="2133600" cy="268288"/>
          </a:xfrm>
        </p:spPr>
        <p:txBody>
          <a:bodyPr/>
          <a:lstStyle>
            <a:lvl1pPr>
              <a:defRPr/>
            </a:lvl1pPr>
          </a:lstStyle>
          <a:p>
            <a:fld id="{84BF85EB-3FAD-45D6-B987-A3C56E8052AB}" type="datetime1">
              <a:rPr lang="en-US" smtClean="0"/>
              <a:t>6/6/2014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newlhc logo1.gi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-681848" y="0"/>
            <a:ext cx="1357346" cy="1357346"/>
          </a:xfrm>
          <a:prstGeom prst="rect">
            <a:avLst/>
          </a:prstGeom>
          <a:effectLst>
            <a:glow rad="101600">
              <a:schemeClr val="accent1">
                <a:lumMod val="40000"/>
                <a:lumOff val="60000"/>
                <a:alpha val="40000"/>
              </a:schemeClr>
            </a:glow>
            <a:reflection blurRad="6350" stA="50000" endA="300" endPos="55000" dir="5400000" sy="-100000" algn="bl" rotWithShape="0"/>
            <a:softEdge rad="12700"/>
          </a:effectLst>
        </p:spPr>
      </p:pic>
      <p:sp>
        <p:nvSpPr>
          <p:cNvPr id="11" name="Text Placeholder 10"/>
          <p:cNvSpPr>
            <a:spLocks noGrp="1"/>
          </p:cNvSpPr>
          <p:nvPr>
            <p:ph type="body" sz="quarter" idx="10"/>
          </p:nvPr>
        </p:nvSpPr>
        <p:spPr>
          <a:xfrm>
            <a:off x="685800" y="1295400"/>
            <a:ext cx="8128000" cy="45974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6" name="Title Placeholder 1"/>
          <p:cNvSpPr>
            <a:spLocks noGrp="1"/>
          </p:cNvSpPr>
          <p:nvPr>
            <p:ph type="title"/>
          </p:nvPr>
        </p:nvSpPr>
        <p:spPr bwMode="auto">
          <a:xfrm>
            <a:off x="1600200" y="152400"/>
            <a:ext cx="7315200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>
              <a:defRPr sz="3600"/>
            </a:lvl1pPr>
          </a:lstStyle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1"/>
          </p:nvPr>
        </p:nvSpPr>
        <p:spPr>
          <a:xfrm>
            <a:off x="204788" y="6553200"/>
            <a:ext cx="1199009" cy="198438"/>
          </a:xfrm>
        </p:spPr>
        <p:txBody>
          <a:bodyPr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j-lt"/>
              </a:defRPr>
            </a:lvl1pPr>
          </a:lstStyle>
          <a:p>
            <a:pPr>
              <a:defRPr/>
            </a:pPr>
            <a:fld id="{0E6DCD0F-564D-4D53-AD84-2BFC22D9F86A}" type="datetime1">
              <a:rPr lang="en-US" smtClean="0"/>
              <a:t>6/6/2014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2"/>
          </p:nvPr>
        </p:nvSpPr>
        <p:spPr>
          <a:xfrm>
            <a:off x="1764402" y="6553200"/>
            <a:ext cx="5615189" cy="198438"/>
          </a:xfrm>
        </p:spPr>
        <p:txBody>
          <a:bodyPr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 smtClean="0"/>
              <a:t>Powering &amp; DSO tests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3"/>
          </p:nvPr>
        </p:nvSpPr>
        <p:spPr>
          <a:xfrm>
            <a:off x="8433851" y="6553200"/>
            <a:ext cx="495837" cy="198438"/>
          </a:xfrm>
        </p:spPr>
        <p:txBody>
          <a:bodyPr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j-lt"/>
              </a:defRPr>
            </a:lvl1pPr>
          </a:lstStyle>
          <a:p>
            <a:pPr>
              <a:defRPr/>
            </a:pPr>
            <a:fld id="{F5548BC7-4E35-4494-AD1E-CD52997EA5E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6854" cy="940443"/>
          </a:xfrm>
        </p:spPr>
        <p:txBody>
          <a:bodyPr>
            <a:normAutofit/>
          </a:bodyPr>
          <a:lstStyle>
            <a:lvl1pPr algn="ctr">
              <a:defRPr sz="3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5" name="Espace réservé du texte 29"/>
          <p:cNvSpPr>
            <a:spLocks noGrp="1"/>
          </p:cNvSpPr>
          <p:nvPr>
            <p:ph idx="1"/>
          </p:nvPr>
        </p:nvSpPr>
        <p:spPr>
          <a:xfrm>
            <a:off x="457200" y="1124744"/>
            <a:ext cx="8226854" cy="49685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A1F4D-3645-4B41-8E42-993D521223E7}" type="datetime1">
              <a:rPr lang="en-US" smtClean="0"/>
              <a:t>6/6/2014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Powering &amp; DSO tests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306288-4050-46CA-8C0E-5F0D7598A5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07366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7C3E7D3-E8A8-4E1B-881E-DBC7929F1526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Footer Placeholder 3"/>
          <p:cNvSpPr>
            <a:spLocks noGrp="1"/>
          </p:cNvSpPr>
          <p:nvPr userDrawn="1">
            <p:ph type="ftr" sz="quarter" idx="10"/>
          </p:nvPr>
        </p:nvSpPr>
        <p:spPr>
          <a:xfrm>
            <a:off x="3124200" y="6632575"/>
            <a:ext cx="2895600" cy="252413"/>
          </a:xfrm>
        </p:spPr>
        <p:txBody>
          <a:bodyPr/>
          <a:lstStyle/>
          <a:p>
            <a:r>
              <a:rPr lang="en-US" smtClean="0"/>
              <a:t>Powering &amp; DSO tests</a:t>
            </a:r>
            <a:endParaRPr lang="en-US" dirty="0"/>
          </a:p>
        </p:txBody>
      </p:sp>
      <p:sp>
        <p:nvSpPr>
          <p:cNvPr id="8" name="Date Placeholder 4"/>
          <p:cNvSpPr>
            <a:spLocks noGrp="1"/>
          </p:cNvSpPr>
          <p:nvPr userDrawn="1">
            <p:ph type="dt" sz="half" idx="12"/>
          </p:nvPr>
        </p:nvSpPr>
        <p:spPr>
          <a:xfrm>
            <a:off x="34925" y="6616700"/>
            <a:ext cx="2133600" cy="268288"/>
          </a:xfrm>
        </p:spPr>
        <p:txBody>
          <a:bodyPr/>
          <a:lstStyle/>
          <a:p>
            <a:fld id="{05CFF07B-AA3F-4F63-B9AF-C5280063556A}" type="datetime1">
              <a:rPr lang="en-US" smtClean="0"/>
              <a:t>6/6/2014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Powering &amp; DSO tests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6E0ED20-7A76-4972-AE92-35B37E632041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002BDB1B-BA30-4909-AC27-22C45BD6B5D8}" type="datetime1">
              <a:rPr lang="en-US" smtClean="0"/>
              <a:t>6/6/2014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96975"/>
            <a:ext cx="4038600" cy="5111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96975"/>
            <a:ext cx="4038600" cy="5111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Powering &amp; DSO tests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8C3C834-58DF-41D7-88B7-80F9B44404A1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AB1E1BF8-355D-4C2C-9778-EDEC66AB1E33}" type="datetime1">
              <a:rPr lang="en-US" smtClean="0"/>
              <a:t>6/6/2014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Powering &amp; DSO tests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5E1D296-40C6-4194-BE1B-ED8CF69751C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F9447054-1CCD-4407-A4D5-23E046CDD7CA}" type="datetime1">
              <a:rPr lang="en-US" smtClean="0"/>
              <a:t>6/6/2014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Powering &amp; DSO tests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0D66058-8582-419F-AA3B-A79C8D77E78A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3D5D40F9-B69F-4ECF-B3A1-2E7166D3772B}" type="datetime1">
              <a:rPr lang="en-US" smtClean="0"/>
              <a:t>6/6/2014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Powering &amp; DSO tests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5627ED7-E218-4887-B885-6131837B1356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103DD452-3876-4DD6-BF3F-5B90724AD80F}" type="datetime1">
              <a:rPr lang="en-US" smtClean="0"/>
              <a:t>6/6/2014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Powering &amp; DSO tests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55E8A60-F04D-4DB5-AB5E-D47017D00F30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9591DA2C-5CA6-48A5-AA73-21005608A530}" type="datetime1">
              <a:rPr lang="en-US" smtClean="0"/>
              <a:t>6/6/2014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Powering &amp; DSO tests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76E6735-74B0-4165-999F-8C826942DD7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451D2AE3-4929-4755-965D-5375503C4A98}" type="datetime1">
              <a:rPr lang="en-US" smtClean="0"/>
              <a:t>6/6/2014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632575"/>
            <a:ext cx="2895600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0"/>
              </a:spcBef>
              <a:defRPr sz="1200"/>
            </a:lvl1pPr>
          </a:lstStyle>
          <a:p>
            <a:r>
              <a:rPr lang="en-US" smtClean="0"/>
              <a:t>Powering &amp; DSO tests</a:t>
            </a:r>
            <a:endParaRPr lang="en-US" dirty="0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02450" y="6632575"/>
            <a:ext cx="2133600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defRPr sz="1000"/>
            </a:lvl1pPr>
          </a:lstStyle>
          <a:p>
            <a:fld id="{212BBE4B-11BF-433F-B4D5-C48334632EB9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4590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684213" y="25400"/>
            <a:ext cx="82296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4591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196975"/>
            <a:ext cx="8229600" cy="511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24592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925" y="6616700"/>
            <a:ext cx="2133600" cy="26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spcBef>
                <a:spcPct val="0"/>
              </a:spcBef>
              <a:defRPr sz="1200"/>
            </a:lvl1pPr>
          </a:lstStyle>
          <a:p>
            <a:fld id="{3D5A8B2F-5BA6-4590-8B35-4F7EF304F23A}" type="datetime1">
              <a:rPr lang="en-US" smtClean="0"/>
              <a:t>6/6/2014</a:t>
            </a:fld>
            <a:endParaRPr lang="en-US" dirty="0"/>
          </a:p>
        </p:txBody>
      </p:sp>
      <p:sp>
        <p:nvSpPr>
          <p:cNvPr id="24593" name="Line 17"/>
          <p:cNvSpPr>
            <a:spLocks noChangeShapeType="1"/>
          </p:cNvSpPr>
          <p:nvPr/>
        </p:nvSpPr>
        <p:spPr bwMode="auto">
          <a:xfrm>
            <a:off x="684213" y="620713"/>
            <a:ext cx="8280400" cy="0"/>
          </a:xfrm>
          <a:prstGeom prst="line">
            <a:avLst/>
          </a:prstGeom>
          <a:noFill/>
          <a:ln w="25400" cap="sq">
            <a:solidFill>
              <a:schemeClr val="bg2"/>
            </a:solidFill>
            <a:round/>
            <a:headEnd/>
            <a:tailEnd type="none" w="lg" len="lg"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24594" name="Picture 18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0" y="0"/>
            <a:ext cx="654050" cy="623888"/>
          </a:xfrm>
          <a:prstGeom prst="rect">
            <a:avLst/>
          </a:prstGeom>
          <a:noFill/>
          <a:ln w="12700" cap="sq" algn="ctr">
            <a:noFill/>
            <a:miter lim="800000"/>
            <a:headEnd/>
            <a:tailEnd type="none" w="lg" len="lg"/>
          </a:ln>
          <a:effectLst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  <p:sldLayoutId id="2147483681" r:id="rId12"/>
    <p:sldLayoutId id="2147483682" r:id="rId13"/>
    <p:sldLayoutId id="2147483683" r:id="rId14"/>
    <p:sldLayoutId id="2147483684" r:id="rId15"/>
  </p:sldLayoutIdLst>
  <p:hf hdr="0"/>
  <p:txStyles>
    <p:titleStyle>
      <a:lvl1pPr algn="l" rtl="0" fontAlgn="base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2400">
          <a:solidFill>
            <a:schemeClr val="bg2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¨"/>
        <a:defRPr sz="2000">
          <a:solidFill>
            <a:srgbClr val="0000FF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16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edms.cern.ch/document/1254007/" TargetMode="External"/><Relationship Id="rId3" Type="http://schemas.openxmlformats.org/officeDocument/2006/relationships/hyperlink" Target="https://edms.cern.ch/document/1218906/1.0" TargetMode="External"/><Relationship Id="rId7" Type="http://schemas.openxmlformats.org/officeDocument/2006/relationships/hyperlink" Target="https://edms.cern.ch/document/1317397" TargetMode="External"/><Relationship Id="rId12" Type="http://schemas.openxmlformats.org/officeDocument/2006/relationships/hyperlink" Target="https://edms.cern.ch/document/1303048" TargetMode="External"/><Relationship Id="rId2" Type="http://schemas.openxmlformats.org/officeDocument/2006/relationships/hyperlink" Target="https://edms.cern.ch/document/1253832/1" TargetMode="External"/><Relationship Id="rId1" Type="http://schemas.openxmlformats.org/officeDocument/2006/relationships/slideLayout" Target="../slideLayouts/slideLayout13.xml"/><Relationship Id="rId6" Type="http://schemas.openxmlformats.org/officeDocument/2006/relationships/hyperlink" Target="https://edms.cern.ch/document/1254796/" TargetMode="External"/><Relationship Id="rId11" Type="http://schemas.openxmlformats.org/officeDocument/2006/relationships/hyperlink" Target="https://edms.cern.ch/document/1246780/" TargetMode="External"/><Relationship Id="rId5" Type="http://schemas.openxmlformats.org/officeDocument/2006/relationships/hyperlink" Target="https://edms.cern.ch/document/1236542/1.0" TargetMode="External"/><Relationship Id="rId10" Type="http://schemas.openxmlformats.org/officeDocument/2006/relationships/hyperlink" Target="https://edms.cern.ch/document/1288596/2" TargetMode="External"/><Relationship Id="rId4" Type="http://schemas.openxmlformats.org/officeDocument/2006/relationships/hyperlink" Target="https://edms.cern.ch/document/1346280" TargetMode="External"/><Relationship Id="rId9" Type="http://schemas.openxmlformats.org/officeDocument/2006/relationships/hyperlink" Target="https://edms.cern.ch/document/1257949/2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Powering &amp; DSO Tests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39690" y="4293120"/>
            <a:ext cx="6192860" cy="1106070"/>
          </a:xfrm>
        </p:spPr>
        <p:txBody>
          <a:bodyPr/>
          <a:lstStyle/>
          <a:p>
            <a:pPr algn="ctr"/>
            <a:r>
              <a:rPr lang="en-US" sz="2400" dirty="0" smtClean="0"/>
              <a:t>J. </a:t>
            </a:r>
            <a:r>
              <a:rPr lang="en-US" sz="2400" dirty="0" err="1" smtClean="0"/>
              <a:t>Wenninger</a:t>
            </a:r>
            <a:r>
              <a:rPr lang="en-US" sz="2400" dirty="0" smtClean="0"/>
              <a:t> for the LHC-CSAP and the LHC-OP sector test and checkout teams.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Overview of major LS1 Access System modifications</a:t>
            </a:r>
            <a:endParaRPr lang="en-US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31800" y="6590387"/>
            <a:ext cx="2895600" cy="252413"/>
          </a:xfrm>
        </p:spPr>
        <p:txBody>
          <a:bodyPr/>
          <a:lstStyle/>
          <a:p>
            <a:r>
              <a:rPr lang="en-US" smtClean="0"/>
              <a:t>Powering &amp; DSO tests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A306288-4050-46CA-8C0E-5F0D7598A527}" type="slidenum">
              <a:rPr lang="en-US" smtClean="0"/>
              <a:t>2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22475D97-8B38-4055-A1CF-73DBA0285A1A}" type="datetime1">
              <a:rPr lang="en-US" smtClean="0"/>
              <a:t>6/6/2014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0" y="1125538"/>
            <a:ext cx="8226425" cy="4967287"/>
          </a:xfrm>
        </p:spPr>
        <p:txBody>
          <a:bodyPr/>
          <a:lstStyle/>
          <a:p>
            <a:endParaRPr lang="en-US" dirty="0" smtClean="0"/>
          </a:p>
          <a:p>
            <a:endParaRPr lang="en-US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3182943"/>
              </p:ext>
            </p:extLst>
          </p:nvPr>
        </p:nvGraphicFramePr>
        <p:xfrm>
          <a:off x="395536" y="836712"/>
          <a:ext cx="8462952" cy="515847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368153"/>
                <a:gridCol w="864096"/>
                <a:gridCol w="5544616"/>
                <a:gridCol w="686087"/>
              </a:tblGrid>
              <a:tr h="325808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 dirty="0">
                          <a:effectLst/>
                        </a:rPr>
                        <a:t>Task Name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10" marR="7310" marT="731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 dirty="0">
                          <a:effectLst/>
                        </a:rPr>
                        <a:t>Where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10" marR="7310" marT="731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 dirty="0">
                          <a:effectLst/>
                        </a:rPr>
                        <a:t>Description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10" marR="7310" marT="731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 dirty="0">
                          <a:effectLst/>
                        </a:rPr>
                        <a:t>ECR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10" marR="7310" marT="731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294857">
                <a:tc rowSpan="4"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 dirty="0" err="1">
                          <a:effectLst/>
                        </a:rPr>
                        <a:t>Sectorisation</a:t>
                      </a:r>
                      <a:r>
                        <a:rPr lang="en-GB" sz="1200" u="none" strike="noStrike" dirty="0">
                          <a:effectLst/>
                        </a:rPr>
                        <a:t> Changes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10" marR="7310" marT="731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 dirty="0" smtClean="0">
                          <a:effectLst/>
                        </a:rPr>
                        <a:t>TI2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10" marR="7310" marT="731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</a:rPr>
                        <a:t>Displacement of Door PPG2145 separating the LHC and the SPS in </a:t>
                      </a:r>
                      <a:r>
                        <a:rPr lang="en-US" sz="1200" u="none" strike="noStrike" dirty="0" smtClean="0">
                          <a:effectLst/>
                        </a:rPr>
                        <a:t>TI2 tunnel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10" marR="7310" marT="73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sng" strike="noStrike" dirty="0">
                          <a:effectLst/>
                          <a:hlinkClick r:id="rId2"/>
                        </a:rPr>
                        <a:t>1253832</a:t>
                      </a:r>
                      <a:endParaRPr lang="en-GB" sz="1200" b="0" i="0" u="sng" strike="noStrike" dirty="0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7310" marR="7310" marT="7310" marB="0" anchor="ctr"/>
                </a:tc>
              </a:tr>
              <a:tr h="29485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 dirty="0">
                          <a:effectLst/>
                        </a:rPr>
                        <a:t>LHC1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10" marR="7310" marT="731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>
                          <a:effectLst/>
                        </a:rPr>
                        <a:t>Displacement of PADs from UJ14/16 to UL14/16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10" marR="7310" marT="73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sng" strike="noStrike" dirty="0">
                          <a:effectLst/>
                          <a:hlinkClick r:id="rId3"/>
                        </a:rPr>
                        <a:t>1218906</a:t>
                      </a:r>
                      <a:endParaRPr lang="en-GB" sz="1200" b="0" i="0" u="sng" strike="noStrike" dirty="0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7310" marR="7310" marT="7310" marB="0" anchor="ctr"/>
                </a:tc>
              </a:tr>
              <a:tr h="29485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 dirty="0">
                          <a:effectLst/>
                        </a:rPr>
                        <a:t>LHC4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10" marR="7310" marT="731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>
                          <a:effectLst/>
                        </a:rPr>
                        <a:t>Displacement of PAD UX451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10" marR="7310" marT="73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sng" strike="noStrike" dirty="0">
                          <a:effectLst/>
                          <a:hlinkClick r:id="rId4"/>
                        </a:rPr>
                        <a:t>1346280</a:t>
                      </a:r>
                      <a:endParaRPr lang="en-GB" sz="1200" b="0" i="0" u="sng" strike="noStrike" dirty="0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7310" marR="7310" marT="7310" marB="0" anchor="ctr"/>
                </a:tc>
              </a:tr>
              <a:tr h="29485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 dirty="0">
                          <a:effectLst/>
                        </a:rPr>
                        <a:t>USC55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10" marR="7310" marT="731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</a:rPr>
                        <a:t>Creation End-of-Zone Door for Material Transfer Between USC55 and the </a:t>
                      </a:r>
                      <a:r>
                        <a:rPr lang="en-US" sz="1200" u="none" strike="noStrike" dirty="0" smtClean="0">
                          <a:effectLst/>
                        </a:rPr>
                        <a:t>Bypass 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10" marR="7310" marT="731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sng" strike="noStrike" dirty="0">
                          <a:effectLst/>
                          <a:hlinkClick r:id="rId5"/>
                        </a:rPr>
                        <a:t>1236542</a:t>
                      </a:r>
                      <a:endParaRPr lang="en-GB" sz="1200" b="0" i="0" u="sng" strike="noStrike" dirty="0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7310" marR="7310" marT="7310" marB="0" anchor="b"/>
                </a:tc>
              </a:tr>
              <a:tr h="294857"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 dirty="0">
                          <a:effectLst/>
                        </a:rPr>
                        <a:t>Interlocking PM32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10" marR="7310" marT="731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 dirty="0">
                          <a:effectLst/>
                        </a:rPr>
                        <a:t>PM/TZ32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10" marR="7310" marT="731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</a:rPr>
                        <a:t>Creation of an Interlocked Service Zone PM32 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10" marR="7310" marT="731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sng" strike="noStrike" dirty="0">
                          <a:effectLst/>
                          <a:hlinkClick r:id="rId6"/>
                        </a:rPr>
                        <a:t>1254796</a:t>
                      </a:r>
                      <a:endParaRPr lang="en-GB" sz="1200" b="0" i="0" u="sng" strike="noStrike" dirty="0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7310" marR="7310" marT="731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294857"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>
                          <a:effectLst/>
                        </a:rPr>
                        <a:t>Access Point Maintenance Doors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10" marR="7310" marT="731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 dirty="0">
                          <a:effectLst/>
                        </a:rPr>
                        <a:t>LHC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10" marR="7310" marT="731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</a:rPr>
                        <a:t>LACS/LASS Top of </a:t>
                      </a:r>
                      <a:r>
                        <a:rPr lang="en-US" sz="1200" u="none" strike="noStrike" dirty="0" smtClean="0">
                          <a:effectLst/>
                        </a:rPr>
                        <a:t>the Pit Maintenance </a:t>
                      </a:r>
                      <a:r>
                        <a:rPr lang="en-US" sz="1200" u="none" strike="noStrike" dirty="0">
                          <a:effectLst/>
                        </a:rPr>
                        <a:t>Doors 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10" marR="7310" marT="73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sng" strike="noStrike" dirty="0">
                          <a:effectLst/>
                          <a:hlinkClick r:id="rId7"/>
                        </a:rPr>
                        <a:t>1317397</a:t>
                      </a:r>
                      <a:endParaRPr lang="en-GB" sz="1200" b="0" i="0" u="sng" strike="noStrike" dirty="0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7310" marR="7310" marT="7310" marB="0" anchor="ctr"/>
                </a:tc>
              </a:tr>
              <a:tr h="294857"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 dirty="0">
                          <a:effectLst/>
                        </a:rPr>
                        <a:t>New Radiation </a:t>
                      </a:r>
                      <a:r>
                        <a:rPr lang="en-GB" sz="1200" u="none" strike="noStrike" dirty="0" smtClean="0">
                          <a:effectLst/>
                        </a:rPr>
                        <a:t>Veto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10" marR="7310" marT="731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 dirty="0">
                          <a:effectLst/>
                        </a:rPr>
                        <a:t>LHC2,6,8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10" marR="7310" marT="731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 smtClean="0">
                          <a:effectLst/>
                        </a:rPr>
                        <a:t>New </a:t>
                      </a:r>
                      <a:r>
                        <a:rPr lang="en-US" sz="1200" u="none" strike="noStrike" dirty="0">
                          <a:effectLst/>
                        </a:rPr>
                        <a:t>Radiation Vetoes </a:t>
                      </a:r>
                      <a:r>
                        <a:rPr lang="en-US" sz="1200" u="none" strike="noStrike" dirty="0" smtClean="0">
                          <a:effectLst/>
                        </a:rPr>
                        <a:t>for the </a:t>
                      </a:r>
                      <a:r>
                        <a:rPr lang="en-US" sz="1200" u="none" strike="noStrike" dirty="0">
                          <a:effectLst/>
                        </a:rPr>
                        <a:t>Injection Lines and Beam Dump Transfer Galleries 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10" marR="7310" marT="731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sng" strike="noStrike" dirty="0">
                          <a:effectLst/>
                          <a:hlinkClick r:id="rId8"/>
                        </a:rPr>
                        <a:t>1254007</a:t>
                      </a:r>
                      <a:endParaRPr lang="en-GB" sz="1200" b="0" i="0" u="sng" strike="noStrike" dirty="0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7310" marR="7310" marT="731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294857">
                <a:tc rowSpan="2"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</a:rPr>
                        <a:t>Monitoring of Helium Conf. Doors in LASS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10" marR="7310" marT="731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 dirty="0">
                          <a:effectLst/>
                        </a:rPr>
                        <a:t>TI2/TI8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10" marR="7310" marT="731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</a:rPr>
                        <a:t>Interlocking of Injection Tunnel Upstream Areas with LHC Powering 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10" marR="7310" marT="73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sng" strike="noStrike" dirty="0">
                          <a:effectLst/>
                          <a:hlinkClick r:id="rId9"/>
                        </a:rPr>
                        <a:t>1257949</a:t>
                      </a:r>
                      <a:endParaRPr lang="en-GB" sz="1200" b="0" i="0" u="sng" strike="noStrike" dirty="0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7310" marR="7310" marT="7310" marB="0" anchor="ctr"/>
                </a:tc>
              </a:tr>
              <a:tr h="29485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 dirty="0">
                          <a:effectLst/>
                        </a:rPr>
                        <a:t>LHC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10" marR="7310" marT="731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 dirty="0" smtClean="0">
                          <a:effectLst/>
                        </a:rPr>
                        <a:t>Monitoring of pressure</a:t>
                      </a:r>
                      <a:r>
                        <a:rPr lang="en-GB" sz="1200" u="none" strike="noStrike" baseline="0" dirty="0" smtClean="0">
                          <a:effectLst/>
                        </a:rPr>
                        <a:t> resistant doors</a:t>
                      </a:r>
                      <a:r>
                        <a:rPr lang="en-GB" sz="1200" u="none" strike="noStrike" dirty="0" smtClean="0">
                          <a:effectLst/>
                        </a:rPr>
                        <a:t> in</a:t>
                      </a:r>
                      <a:r>
                        <a:rPr lang="en-GB" sz="1200" u="none" strike="noStrike" baseline="0" dirty="0" smtClean="0">
                          <a:effectLst/>
                        </a:rPr>
                        <a:t> LASS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10" marR="7310" marT="731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sng" strike="noStrike" dirty="0">
                          <a:effectLst/>
                          <a:hlinkClick r:id="rId10"/>
                        </a:rPr>
                        <a:t>1288596</a:t>
                      </a:r>
                      <a:endParaRPr lang="en-GB" sz="1200" b="0" i="0" u="sng" strike="noStrike" dirty="0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7310" marR="7310" marT="7310" marB="0" anchor="b"/>
                </a:tc>
              </a:tr>
              <a:tr h="294857"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 dirty="0">
                          <a:effectLst/>
                        </a:rPr>
                        <a:t>Access – Powering Interlock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10" marR="7310" marT="731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 dirty="0">
                          <a:effectLst/>
                        </a:rPr>
                        <a:t>CCR, LHC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10" marR="7310" marT="731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</a:rPr>
                        <a:t>Change of the Interlocking of Powering and Access systems 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10" marR="7310" marT="731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sng" strike="noStrike" dirty="0">
                          <a:effectLst/>
                          <a:hlinkClick r:id="rId11"/>
                        </a:rPr>
                        <a:t>1246780</a:t>
                      </a:r>
                      <a:endParaRPr lang="en-GB" sz="1200" b="0" i="0" u="sng" strike="noStrike" dirty="0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7310" marR="7310" marT="731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279837">
                <a:tc rowSpan="3"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</a:rPr>
                        <a:t>Monitoring of Doors Important for Control of Activated Air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10" marR="7310" marT="731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>
                          <a:effectLst/>
                        </a:rPr>
                        <a:t>US32/US76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10" marR="7310" marT="731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</a:rPr>
                        <a:t>Add the following ventilation doors to LASS: </a:t>
                      </a:r>
                      <a:r>
                        <a:rPr lang="en-US" sz="1200" u="none" strike="noStrike" dirty="0" smtClean="0">
                          <a:effectLst/>
                        </a:rPr>
                        <a:t>YCPV01=US32</a:t>
                      </a:r>
                      <a:r>
                        <a:rPr lang="en-US" sz="1200" u="none" strike="noStrike" dirty="0">
                          <a:effectLst/>
                        </a:rPr>
                        <a:t>, YCPV01=US76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10" marR="7310" marT="7310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GB" sz="1200" u="sng" strike="noStrike" dirty="0">
                          <a:effectLst/>
                          <a:hlinkClick r:id="rId10"/>
                        </a:rPr>
                        <a:t>1288596</a:t>
                      </a:r>
                      <a:endParaRPr lang="en-GB" sz="1200" b="0" i="0" u="sng" strike="noStrike" dirty="0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7310" marR="7310" marT="7310" marB="0" anchor="ctr"/>
                </a:tc>
              </a:tr>
              <a:tr h="16290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>
                          <a:effectLst/>
                        </a:rPr>
                        <a:t>UP53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10" marR="7310" marT="731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</a:rPr>
                        <a:t>Add the following ventilation door to LASS: YCPV01=UP53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10" marR="7310" marT="7310" marB="0" anchor="ctr"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29485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 dirty="0">
                          <a:effectLst/>
                        </a:rPr>
                        <a:t>LHC2,4,6,8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10" marR="7310" marT="731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</a:rPr>
                        <a:t>Monitor the ventilation doors between Service and Tunnel areas in even </a:t>
                      </a:r>
                      <a:r>
                        <a:rPr lang="en-US" sz="1200" u="none" strike="noStrike" dirty="0" smtClean="0">
                          <a:effectLst/>
                        </a:rPr>
                        <a:t>points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10" marR="7310" marT="7310" marB="0" anchor="ctr"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294857"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 dirty="0">
                          <a:effectLst/>
                        </a:rPr>
                        <a:t>Point 7 Collimation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10" marR="7310" marT="731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 dirty="0">
                          <a:effectLst/>
                        </a:rPr>
                        <a:t>LHC7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10" marR="7310" marT="731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</a:rPr>
                        <a:t>LHC Point-7 Collimator Region Enclosure and Ventilation Bypass 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10" marR="7310" marT="731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sng" strike="noStrike" dirty="0">
                          <a:effectLst/>
                          <a:hlinkClick r:id="rId12"/>
                        </a:rPr>
                        <a:t>1303048</a:t>
                      </a:r>
                      <a:endParaRPr lang="en-GB" sz="1200" b="0" i="0" u="sng" strike="noStrike" dirty="0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7310" marR="7310" marT="731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29485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</a:rPr>
                        <a:t>Upgrade of LASS IT Infrastructure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10" marR="7310" marT="731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 dirty="0">
                          <a:effectLst/>
                        </a:rPr>
                        <a:t>CCC/CCR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10" marR="7310" marT="731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</a:rPr>
                        <a:t>Exchange of LASS servers and client computers, upgrade of Siemens </a:t>
                      </a:r>
                      <a:r>
                        <a:rPr lang="en-US" sz="1200" u="none" strike="noStrike" dirty="0" smtClean="0">
                          <a:effectLst/>
                        </a:rPr>
                        <a:t>PCS7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10" marR="7310" marT="731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10" marR="7310" marT="7310" marB="0" anchor="ctr"/>
                </a:tc>
              </a:tr>
              <a:tr h="294857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>
                          <a:effectLst/>
                        </a:rPr>
                        <a:t>LACS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10" marR="7310" marT="731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 dirty="0">
                          <a:effectLst/>
                        </a:rPr>
                        <a:t>CCC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10" marR="7310" marT="731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New tool for </a:t>
                      </a:r>
                      <a:r>
                        <a:rPr lang="en-US" sz="1200" u="none" strike="noStrike" dirty="0" smtClean="0">
                          <a:effectLst/>
                        </a:rPr>
                        <a:t>video,  TIM views replace </a:t>
                      </a:r>
                      <a:r>
                        <a:rPr lang="en-US" sz="1200" u="none" strike="noStrike" dirty="0" err="1" smtClean="0">
                          <a:effectLst/>
                        </a:rPr>
                        <a:t>Evolynx</a:t>
                      </a:r>
                      <a:r>
                        <a:rPr lang="en-US" sz="1200" u="none" strike="noStrike" baseline="0" dirty="0" smtClean="0">
                          <a:effectLst/>
                        </a:rPr>
                        <a:t> </a:t>
                      </a:r>
                      <a:r>
                        <a:rPr lang="en-US" sz="1200" u="none" strike="noStrike" dirty="0" smtClean="0">
                          <a:effectLst/>
                        </a:rPr>
                        <a:t>LASS</a:t>
                      </a:r>
                      <a:r>
                        <a:rPr lang="en-US" sz="1200" u="none" strike="noStrike" baseline="0" dirty="0" smtClean="0">
                          <a:effectLst/>
                        </a:rPr>
                        <a:t> ones</a:t>
                      </a:r>
                      <a:r>
                        <a:rPr lang="en-US" sz="1200" u="none" strike="noStrike" dirty="0" smtClean="0">
                          <a:effectLst/>
                        </a:rPr>
                        <a:t>, </a:t>
                      </a:r>
                      <a:r>
                        <a:rPr lang="en-US" sz="1200" u="none" strike="noStrike" dirty="0">
                          <a:effectLst/>
                        </a:rPr>
                        <a:t>u</a:t>
                      </a:r>
                      <a:r>
                        <a:rPr lang="en-US" sz="1200" u="none" strike="noStrike" dirty="0" smtClean="0">
                          <a:effectLst/>
                        </a:rPr>
                        <a:t>pgrade </a:t>
                      </a:r>
                      <a:r>
                        <a:rPr lang="en-US" sz="1200" u="none" strike="noStrike" dirty="0">
                          <a:effectLst/>
                        </a:rPr>
                        <a:t>from XP 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10" marR="7310" marT="731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10" marR="7310" marT="7310" marB="0" anchor="b"/>
                </a:tc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2446966" y="6161965"/>
            <a:ext cx="152522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T. </a:t>
            </a:r>
            <a:r>
              <a:rPr lang="en-US" dirty="0" err="1" smtClean="0"/>
              <a:t>Ladzinski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35403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 planning - powering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440" y="836640"/>
            <a:ext cx="8353160" cy="2304320"/>
          </a:xfrm>
        </p:spPr>
        <p:txBody>
          <a:bodyPr/>
          <a:lstStyle/>
          <a:p>
            <a:r>
              <a:rPr lang="en-US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Many access </a:t>
            </a:r>
            <a:r>
              <a:rPr lang="en-US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system modifications </a:t>
            </a:r>
            <a:r>
              <a:rPr lang="en-US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during LS1 – implementation well on track.</a:t>
            </a:r>
          </a:p>
          <a:p>
            <a:r>
              <a:rPr lang="en-US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Powering-Interlock </a:t>
            </a:r>
            <a:r>
              <a:rPr lang="en-US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tests </a:t>
            </a:r>
            <a:r>
              <a:rPr lang="en-US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 </a:t>
            </a:r>
            <a:r>
              <a:rPr lang="en-US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June-July:</a:t>
            </a:r>
            <a:endParaRPr lang="en-US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1">
              <a:buFont typeface="Wingdings" panose="05000000000000000000" pitchFamily="2" charset="2"/>
              <a:buChar char="q"/>
            </a:pPr>
            <a:r>
              <a:rPr lang="en-US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validate the </a:t>
            </a:r>
            <a:r>
              <a:rPr lang="en-US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functioning </a:t>
            </a:r>
            <a:r>
              <a:rPr lang="en-US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of the access-powering interlock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US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validate the patrol and EIS-access position </a:t>
            </a:r>
            <a:r>
              <a:rPr lang="en-US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signals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Powering &amp; DSO tests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CA580B47-ACC7-4EB6-9B7F-FE933449654E}" type="datetime1">
              <a:rPr lang="en-US" smtClean="0"/>
              <a:t>6/6/2014</a:t>
            </a:fld>
            <a:endParaRPr lang="en-US" dirty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 bwMode="auto">
          <a:xfrm>
            <a:off x="539440" y="2996939"/>
            <a:ext cx="7921100" cy="29982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buChar char="n"/>
              <a:defRPr sz="24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buChar char="¨"/>
              <a:defRPr sz="2000">
                <a:solidFill>
                  <a:srgbClr val="0000FF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5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¨"/>
              <a:defRPr sz="16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eaLnBrk="1" hangingPunct="1"/>
            <a:r>
              <a:rPr lang="en-US" kern="0" dirty="0" smtClean="0"/>
              <a:t>Powering-Interlock test dates (Fridays).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81365" y="3527197"/>
            <a:ext cx="770507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44500" lvl="1" algn="l" defTabSz="254000"/>
            <a:r>
              <a:rPr lang="en-US" sz="1400" b="1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6 </a:t>
            </a:r>
            <a:r>
              <a:rPr lang="en-US" sz="1400" b="1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June</a:t>
            </a:r>
            <a:r>
              <a:rPr lang="en-US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     </a:t>
            </a:r>
            <a:r>
              <a:rPr lang="en-US" sz="1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</a:t>
            </a:r>
            <a:r>
              <a:rPr lang="en-US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LHC8-LHC1-TI8 (</a:t>
            </a:r>
            <a:r>
              <a:rPr lang="en-US" sz="1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ECX4,TAG42)</a:t>
            </a:r>
            <a:r>
              <a:rPr lang="en-US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 </a:t>
            </a:r>
            <a:r>
              <a:rPr lang="en-US" sz="1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powering </a:t>
            </a:r>
            <a:r>
              <a:rPr lang="en-US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of sector 8-1</a:t>
            </a:r>
            <a:endParaRPr lang="en-GB" sz="1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444500" lvl="1" algn="l" defTabSz="254000"/>
            <a:r>
              <a:rPr lang="en-US" sz="1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13 </a:t>
            </a:r>
            <a:r>
              <a:rPr lang="en-US" sz="1400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June</a:t>
            </a:r>
            <a:r>
              <a:rPr lang="en-US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       LHC6-LHC7-LHC8           </a:t>
            </a:r>
            <a:r>
              <a:rPr lang="en-US" sz="1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    </a:t>
            </a:r>
            <a:r>
              <a:rPr lang="en-US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 powering of sectors 6-7 &amp; 7-8 </a:t>
            </a:r>
            <a:endParaRPr lang="en-US" sz="1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444500" lvl="1" algn="l" defTabSz="254000"/>
            <a:r>
              <a:rPr lang="en-US" sz="1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20 June</a:t>
            </a:r>
            <a:r>
              <a:rPr lang="en-US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  </a:t>
            </a:r>
            <a:r>
              <a:rPr lang="en-US" sz="1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 LHC1/1.8-LHC2-TI2</a:t>
            </a:r>
            <a:r>
              <a:rPr lang="en-US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 </a:t>
            </a:r>
            <a:r>
              <a:rPr lang="en-US" sz="1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(SPS also)</a:t>
            </a:r>
            <a:r>
              <a:rPr lang="en-US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 </a:t>
            </a:r>
            <a:r>
              <a:rPr lang="en-US" sz="1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powering </a:t>
            </a:r>
            <a:r>
              <a:rPr lang="en-US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of sector 1-2</a:t>
            </a:r>
            <a:endParaRPr lang="en-GB" sz="1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1" algn="l" defTabSz="254000"/>
            <a:r>
              <a:rPr lang="en-US" sz="1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 </a:t>
            </a:r>
            <a:r>
              <a:rPr lang="en-US" sz="1400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July</a:t>
            </a:r>
            <a:r>
              <a:rPr lang="en-US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      LHC2-LHC3-LHC4            </a:t>
            </a:r>
            <a:r>
              <a:rPr lang="en-US" sz="1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    powering </a:t>
            </a:r>
            <a:r>
              <a:rPr lang="en-US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of sectors 2-3 &amp; </a:t>
            </a:r>
            <a:r>
              <a:rPr lang="en-US" sz="1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3-4</a:t>
            </a:r>
            <a:endParaRPr lang="en-GB" sz="1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1" algn="l" defTabSz="254000"/>
            <a:r>
              <a:rPr lang="en-US" sz="1400" b="1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25 </a:t>
            </a:r>
            <a:r>
              <a:rPr lang="en-US" sz="1400" b="1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July</a:t>
            </a:r>
            <a:r>
              <a:rPr lang="en-US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   </a:t>
            </a:r>
            <a:r>
              <a:rPr lang="en-US" sz="1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</a:t>
            </a:r>
            <a:r>
              <a:rPr lang="en-US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LHC4-LHC5-LHC6           </a:t>
            </a:r>
            <a:r>
              <a:rPr lang="en-US" sz="1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    </a:t>
            </a:r>
            <a:r>
              <a:rPr lang="en-US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 powering of sectors 4-5 &amp; 5-6</a:t>
            </a:r>
          </a:p>
          <a:p>
            <a:pPr algn="l"/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758243" y="5301260"/>
            <a:ext cx="7519367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C0066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Access only for GS/ASE to Tunnel and Service Zones</a:t>
            </a:r>
          </a:p>
          <a:p>
            <a:r>
              <a:rPr lang="en-US" dirty="0" smtClean="0">
                <a:solidFill>
                  <a:srgbClr val="CC0066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Will be patrolled the evening before – </a:t>
            </a:r>
            <a:r>
              <a:rPr lang="en-US" b="1" dirty="0" smtClean="0">
                <a:solidFill>
                  <a:srgbClr val="CC0066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restricted mode!</a:t>
            </a:r>
            <a:endParaRPr lang="en-US" b="1" dirty="0">
              <a:solidFill>
                <a:srgbClr val="CC0066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2195670" y="3501010"/>
            <a:ext cx="2880400" cy="1652405"/>
          </a:xfrm>
          <a:prstGeom prst="rect">
            <a:avLst/>
          </a:prstGeom>
          <a:noFill/>
          <a:ln w="38100" cap="sq" cmpd="sng" algn="ctr">
            <a:solidFill>
              <a:srgbClr val="CC006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 smtClean="0">
              <a:ln>
                <a:noFill/>
              </a:ln>
              <a:solidFill>
                <a:schemeClr val="bg2"/>
              </a:solidFill>
              <a:effectLst/>
              <a:latin typeface="Arial" charset="0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7C3E7D3-E8A8-4E1B-881E-DBC7929F1526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43946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0" grpId="0" build="p"/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DSO test planning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440" y="908650"/>
            <a:ext cx="7921100" cy="4680650"/>
          </a:xfrm>
        </p:spPr>
        <p:txBody>
          <a:bodyPr/>
          <a:lstStyle/>
          <a:p>
            <a:r>
              <a:rPr lang="en-US" dirty="0" smtClean="0"/>
              <a:t>In march two DSO test dates were requested.</a:t>
            </a:r>
          </a:p>
          <a:p>
            <a:pPr lvl="1"/>
            <a:r>
              <a:rPr lang="en-US" dirty="0" smtClean="0"/>
              <a:t>Weekend 4/5 October </a:t>
            </a:r>
          </a:p>
          <a:p>
            <a:pPr lvl="1"/>
            <a:r>
              <a:rPr lang="en-US" dirty="0" smtClean="0"/>
              <a:t>Weekend 11/12 October – BACKUP</a:t>
            </a:r>
          </a:p>
          <a:p>
            <a:r>
              <a:rPr lang="en-US" dirty="0" smtClean="0"/>
              <a:t>With the large number of modifications introduced during LS1, it will be very difficult to compress all tests in a single weekend.</a:t>
            </a:r>
          </a:p>
          <a:p>
            <a:r>
              <a:rPr lang="en-US" dirty="0" smtClean="0"/>
              <a:t>Both weekends will be required for the tests (machine and experiments closed).</a:t>
            </a:r>
          </a:p>
          <a:p>
            <a:pPr lvl="1"/>
            <a:r>
              <a:rPr lang="en-US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Weekend 4/5 October –  Beam Mode Tests by GS/ASE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(exhaustive test for new equipment/functions)</a:t>
            </a:r>
          </a:p>
          <a:p>
            <a:pPr lvl="1"/>
            <a:r>
              <a:rPr lang="en-US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Weekend 11/12 October – the DSO Test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(sampling)</a:t>
            </a: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Powering &amp; DSO tests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53F8260F-6D93-4164-9972-F60EFDFF2331}" type="datetime1">
              <a:rPr lang="en-US" smtClean="0"/>
              <a:t>6/6/2014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7C3E7D3-E8A8-4E1B-881E-DBC7929F1526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17109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Pixel">
  <a:themeElements>
    <a:clrScheme name="Pixel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Pixe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bg2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bg2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Pixel</Template>
  <TotalTime>47943</TotalTime>
  <Words>422</Words>
  <Application>Microsoft Office PowerPoint</Application>
  <PresentationFormat>On-screen Show (4:3)</PresentationFormat>
  <Paragraphs>92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Pixel</vt:lpstr>
      <vt:lpstr>Powering &amp; DSO Tests</vt:lpstr>
      <vt:lpstr>Overview of major LS1 Access System modifications</vt:lpstr>
      <vt:lpstr>Test planning - powering</vt:lpstr>
      <vt:lpstr>DSO test planning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FGC Software Design Review</dc:title>
  <dc:creator>Quentin King</dc:creator>
  <cp:lastModifiedBy>Marzia Bernardini</cp:lastModifiedBy>
  <cp:revision>4008</cp:revision>
  <dcterms:created xsi:type="dcterms:W3CDTF">2010-07-26T05:43:59Z</dcterms:created>
  <dcterms:modified xsi:type="dcterms:W3CDTF">2014-06-06T07:45:13Z</dcterms:modified>
</cp:coreProperties>
</file>