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33"/>
  </p:notesMasterIdLst>
  <p:handoutMasterIdLst>
    <p:handoutMasterId r:id="rId34"/>
  </p:handoutMasterIdLst>
  <p:sldIdLst>
    <p:sldId id="256" r:id="rId2"/>
    <p:sldId id="334" r:id="rId3"/>
    <p:sldId id="335" r:id="rId4"/>
    <p:sldId id="486" r:id="rId5"/>
    <p:sldId id="466" r:id="rId6"/>
    <p:sldId id="487" r:id="rId7"/>
    <p:sldId id="500" r:id="rId8"/>
    <p:sldId id="493" r:id="rId9"/>
    <p:sldId id="492" r:id="rId10"/>
    <p:sldId id="501" r:id="rId11"/>
    <p:sldId id="416" r:id="rId12"/>
    <p:sldId id="453" r:id="rId13"/>
    <p:sldId id="454" r:id="rId14"/>
    <p:sldId id="455" r:id="rId15"/>
    <p:sldId id="456" r:id="rId16"/>
    <p:sldId id="263" r:id="rId17"/>
    <p:sldId id="320" r:id="rId18"/>
    <p:sldId id="321" r:id="rId19"/>
    <p:sldId id="502" r:id="rId20"/>
    <p:sldId id="322" r:id="rId21"/>
    <p:sldId id="495" r:id="rId22"/>
    <p:sldId id="497" r:id="rId23"/>
    <p:sldId id="498" r:id="rId24"/>
    <p:sldId id="499" r:id="rId25"/>
    <p:sldId id="503" r:id="rId26"/>
    <p:sldId id="504" r:id="rId27"/>
    <p:sldId id="494" r:id="rId28"/>
    <p:sldId id="488" r:id="rId29"/>
    <p:sldId id="489" r:id="rId30"/>
    <p:sldId id="490" r:id="rId31"/>
    <p:sldId id="491" r:id="rId32"/>
  </p:sldIdLst>
  <p:sldSz cx="9906000" cy="6858000" type="A4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B7FC9E"/>
    <a:srgbClr val="5EF828"/>
    <a:srgbClr val="78AFD4"/>
    <a:srgbClr val="000000"/>
    <a:srgbClr val="B6D4E8"/>
    <a:srgbClr val="3366CC"/>
    <a:srgbClr val="333399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7333" autoAdjust="0"/>
  </p:normalViewPr>
  <p:slideViewPr>
    <p:cSldViewPr snapToGrid="0">
      <p:cViewPr>
        <p:scale>
          <a:sx n="57" d="100"/>
          <a:sy n="57" d="100"/>
        </p:scale>
        <p:origin x="-101" y="-43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72" y="-84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emf"/><Relationship Id="rId1" Type="http://schemas.openxmlformats.org/officeDocument/2006/relationships/image" Target="../media/image60.emf"/><Relationship Id="rId6" Type="http://schemas.openxmlformats.org/officeDocument/2006/relationships/image" Target="../media/image65.e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631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673"/>
            <a:ext cx="3075631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0673"/>
            <a:ext cx="3075631" cy="51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FA3C921-6EDA-45CB-B6B9-FF7B6ED60E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027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631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669" y="0"/>
            <a:ext cx="3075631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3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35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348" y="4861155"/>
            <a:ext cx="5206604" cy="460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5631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669" y="9722309"/>
            <a:ext cx="3075631" cy="51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5224349-9F8C-4F91-972D-2905C2BEC3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966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748591BE-B01E-4F59-BD7F-441865EEEF63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21BF032E-B4C1-4D2A-BA03-189175BBF74B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74167915-9F5E-4B72-86F5-4664A8919AD0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74167915-9F5E-4B72-86F5-4664A8919AD0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485CE8D5-C7BF-40AB-8583-6DDCE66D4DDA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181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3550" cy="3836988"/>
          </a:xfrm>
          <a:ln/>
        </p:spPr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485CE8D5-C7BF-40AB-8583-6DDCE66D4DDA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181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3550" cy="3836988"/>
          </a:xfrm>
          <a:ln/>
        </p:spPr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74167915-9F5E-4B72-86F5-4664A8919AD0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3E5DA88D-327A-4500-BB8B-B9CB0ADFDDAD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3550" cy="3836988"/>
          </a:xfrm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4B33FE77-CB69-41E4-BAE0-23E62E6F30BD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3550" cy="3836988"/>
          </a:xfrm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33C3C307-72D1-48E3-A597-560CF7C08D3B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7400" y="774700"/>
            <a:ext cx="5524500" cy="3824288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2" y="4859338"/>
            <a:ext cx="5205413" cy="4602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0FD37159-5B6E-4994-9069-A9BC48574147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8988" y="774700"/>
            <a:ext cx="5522912" cy="3824288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348" y="4859518"/>
            <a:ext cx="5204914" cy="4602548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E16ED611-1A6A-4001-9723-8D451FF8B458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8988" y="774700"/>
            <a:ext cx="5522912" cy="382428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348" y="4859518"/>
            <a:ext cx="5204914" cy="4602548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5137" cy="3838575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Introduction. </a:t>
            </a:r>
            <a:r>
              <a:rPr lang="en-US" dirty="0" err="1" smtClean="0">
                <a:latin typeface="Arial" charset="0"/>
                <a:cs typeface="Arial" charset="0"/>
              </a:rPr>
              <a:t>Spécificité</a:t>
            </a:r>
            <a:r>
              <a:rPr lang="en-US" dirty="0" smtClean="0">
                <a:latin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cs typeface="Arial" charset="0"/>
              </a:rPr>
              <a:t>l’environnement</a:t>
            </a:r>
            <a:r>
              <a:rPr lang="en-US" dirty="0" smtClean="0">
                <a:latin typeface="Arial" charset="0"/>
                <a:cs typeface="Arial" charset="0"/>
              </a:rPr>
              <a:t> spatial, impact de la </a:t>
            </a:r>
            <a:r>
              <a:rPr lang="en-US" dirty="0" err="1" smtClean="0">
                <a:latin typeface="Arial" charset="0"/>
                <a:cs typeface="Arial" charset="0"/>
              </a:rPr>
              <a:t>contrainte</a:t>
            </a:r>
            <a:r>
              <a:rPr lang="en-US" dirty="0" smtClean="0">
                <a:latin typeface="Arial" charset="0"/>
                <a:cs typeface="Arial" charset="0"/>
              </a:rPr>
              <a:t>. </a:t>
            </a:r>
            <a:r>
              <a:rPr lang="en-US" dirty="0" err="1" smtClean="0">
                <a:latin typeface="Arial" charset="0"/>
                <a:cs typeface="Arial" charset="0"/>
              </a:rPr>
              <a:t>Facteurs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d’impact</a:t>
            </a:r>
            <a:r>
              <a:rPr lang="en-US" dirty="0" smtClean="0">
                <a:latin typeface="Arial" charset="0"/>
                <a:cs typeface="Arial" charset="0"/>
              </a:rPr>
              <a:t> internes : </a:t>
            </a:r>
            <a:r>
              <a:rPr lang="en-US" dirty="0" err="1" smtClean="0">
                <a:latin typeface="Arial" charset="0"/>
                <a:cs typeface="Arial" charset="0"/>
              </a:rPr>
              <a:t>évolution</a:t>
            </a:r>
            <a:r>
              <a:rPr lang="en-US" dirty="0" smtClean="0">
                <a:latin typeface="Arial" charset="0"/>
                <a:cs typeface="Arial" charset="0"/>
              </a:rPr>
              <a:t> techno </a:t>
            </a:r>
            <a:r>
              <a:rPr lang="en-US" dirty="0" err="1" smtClean="0">
                <a:latin typeface="Arial" charset="0"/>
                <a:cs typeface="Arial" charset="0"/>
              </a:rPr>
              <a:t>rapide</a:t>
            </a:r>
            <a:r>
              <a:rPr lang="en-US" dirty="0" smtClean="0">
                <a:latin typeface="Arial" charset="0"/>
                <a:cs typeface="Arial" charset="0"/>
              </a:rPr>
              <a:t>, performance </a:t>
            </a:r>
            <a:r>
              <a:rPr lang="en-US" dirty="0" err="1" smtClean="0">
                <a:latin typeface="Arial" charset="0"/>
                <a:cs typeface="Arial" charset="0"/>
              </a:rPr>
              <a:t>embarquée</a:t>
            </a:r>
            <a:r>
              <a:rPr lang="en-US" dirty="0" smtClean="0">
                <a:latin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cs typeface="Arial" charset="0"/>
              </a:rPr>
              <a:t>réduction</a:t>
            </a:r>
            <a:r>
              <a:rPr lang="en-US" dirty="0" smtClean="0">
                <a:latin typeface="Arial" charset="0"/>
                <a:cs typeface="Arial" charset="0"/>
              </a:rPr>
              <a:t> des </a:t>
            </a:r>
            <a:r>
              <a:rPr lang="en-US" dirty="0" err="1" smtClean="0">
                <a:latin typeface="Arial" charset="0"/>
                <a:cs typeface="Arial" charset="0"/>
              </a:rPr>
              <a:t>marges</a:t>
            </a:r>
            <a:r>
              <a:rPr lang="en-US" dirty="0" smtClean="0">
                <a:latin typeface="Arial" charset="0"/>
                <a:cs typeface="Arial" charset="0"/>
              </a:rPr>
              <a:t>. </a:t>
            </a:r>
            <a:r>
              <a:rPr lang="en-US" dirty="0" err="1" smtClean="0">
                <a:latin typeface="Arial" charset="0"/>
                <a:cs typeface="Arial" charset="0"/>
              </a:rPr>
              <a:t>Facteurs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externes</a:t>
            </a:r>
            <a:r>
              <a:rPr lang="en-US" dirty="0" smtClean="0">
                <a:latin typeface="Arial" charset="0"/>
                <a:cs typeface="Arial" charset="0"/>
              </a:rPr>
              <a:t> : missions, masse.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D6D9CC-A562-40EF-8EE5-F794FEB6D957}" type="slidenum">
              <a:rPr lang="fr-FR"/>
              <a:pPr/>
              <a:t>5</a:t>
            </a:fld>
            <a:endParaRPr lang="fr-FR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7400" y="774700"/>
            <a:ext cx="5524500" cy="3824288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59666"/>
            <a:ext cx="5204510" cy="4602022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D6D9CC-A562-40EF-8EE5-F794FEB6D957}" type="slidenum">
              <a:rPr lang="fr-FR"/>
              <a:pPr/>
              <a:t>6</a:t>
            </a:fld>
            <a:endParaRPr lang="fr-FR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7400" y="774700"/>
            <a:ext cx="5524500" cy="3824288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59666"/>
            <a:ext cx="5204510" cy="4602022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Cartographie de la dose annuelle sur CARMEN que l’on situe sur diverses orbites circulaires (altitude, inclinaison)</a:t>
            </a:r>
            <a:r>
              <a:rPr lang="fr-FR" baseline="0" dirty="0" smtClean="0">
                <a:latin typeface="Arial" charset="0"/>
                <a:cs typeface="Arial" charset="0"/>
              </a:rPr>
              <a:t> dans sa configuration JASON-2. Exemples de doses annuelles typiques sur un équipement.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882" indent="-285724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2895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053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212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/>
            <a:fld id="{2F95B330-DE29-4552-8B4E-0E125947CFC8}" type="slidenum">
              <a:rPr lang="fr-FR" smtClean="0">
                <a:cs typeface="Arial" charset="0"/>
              </a:rPr>
              <a:pPr eaLnBrk="1" hangingPunct="1"/>
              <a:t>8</a:t>
            </a:fld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75937" indent="-298437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93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712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148749" indent="-238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626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31037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581248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4058747" indent="-23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1EAAF905-B154-4301-BAA7-D4E356505DE6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227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Exemples d’effets classiques SEE</a:t>
            </a: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882" indent="-285724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2895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053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212" indent="-228579" defTabSz="990509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/>
            <a:fld id="{3424B4B4-125D-4EE1-9033-FE249E6C91ED}" type="slidenum">
              <a:rPr lang="fr-FR" smtClean="0">
                <a:cs typeface="Arial" charset="0"/>
              </a:rPr>
              <a:pPr eaLnBrk="1" hangingPunct="1"/>
              <a:t>10</a:t>
            </a:fld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573338"/>
            <a:ext cx="84201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endParaRPr lang="en-US" noProof="0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32500" y="5300663"/>
            <a:ext cx="3633788" cy="604837"/>
          </a:xfrm>
        </p:spPr>
        <p:txBody>
          <a:bodyPr/>
          <a:lstStyle>
            <a:lvl1pPr marL="0" indent="0">
              <a:buFont typeface="Arial" charset="0"/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02402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98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34263" y="115888"/>
            <a:ext cx="2362200" cy="59055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4488" y="115888"/>
            <a:ext cx="6937375" cy="59055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132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44488" y="115888"/>
            <a:ext cx="9451975" cy="59055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329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"/>
          <p:cNvSpPr txBox="1">
            <a:spLocks noChangeArrowheads="1"/>
          </p:cNvSpPr>
          <p:nvPr userDrawn="1"/>
        </p:nvSpPr>
        <p:spPr bwMode="auto">
          <a:xfrm rot="16200000">
            <a:off x="9087241" y="5789599"/>
            <a:ext cx="1322798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/>
            <a:r>
              <a:rPr lang="fr-FR" sz="700"/>
              <a:t>© CNES - All rights reserved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1786" y="44450"/>
            <a:ext cx="7200768" cy="8826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741231" y="1989138"/>
            <a:ext cx="8502650" cy="446405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9219804" y="6572250"/>
            <a:ext cx="529696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81FF5E-7452-4C1E-9241-0C8C7839C8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706269" y="6629400"/>
            <a:ext cx="3372512" cy="1270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/>
              <a:t>October 15th to 19th 2012</a:t>
            </a:r>
          </a:p>
        </p:txBody>
      </p:sp>
    </p:spTree>
    <p:extLst>
      <p:ext uri="{BB962C8B-B14F-4D97-AF65-F5344CB8AC3E}">
        <p14:creationId xmlns:p14="http://schemas.microsoft.com/office/powerpoint/2010/main" val="315186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93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0550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4488" y="1484313"/>
            <a:ext cx="460375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0638" y="1484313"/>
            <a:ext cx="4605337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85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88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94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89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4715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9786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4350" y="115888"/>
            <a:ext cx="801211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4488" y="1484313"/>
            <a:ext cx="936148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Premier niveau</a:t>
            </a:r>
          </a:p>
          <a:p>
            <a:pPr lvl="1"/>
            <a:r>
              <a:rPr lang="en-US" smtClean="0"/>
              <a:t> Deuxième niveau</a:t>
            </a:r>
          </a:p>
          <a:p>
            <a:pPr lvl="2"/>
            <a:r>
              <a:rPr lang="en-US" smtClean="0"/>
              <a:t> Troisième niveau</a:t>
            </a:r>
          </a:p>
          <a:p>
            <a:pPr lvl="3"/>
            <a:r>
              <a:rPr lang="en-US" smtClean="0"/>
              <a:t> Quatrieme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2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ヒラギノ角ゴ Pro W3" charset="-128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■"/>
        <a:defRPr sz="2000" b="1">
          <a:solidFill>
            <a:srgbClr val="09367A"/>
          </a:solidFill>
          <a:latin typeface="+mn-lt"/>
          <a:ea typeface="+mn-ea"/>
          <a:cs typeface="+mn-cs"/>
        </a:defRPr>
      </a:lvl1pPr>
      <a:lvl2pPr marL="538163" indent="-17938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w"/>
        <a:defRPr b="1">
          <a:solidFill>
            <a:srgbClr val="09367A"/>
          </a:solidFill>
          <a:latin typeface="+mn-lt"/>
          <a:ea typeface="+mn-ea"/>
        </a:defRPr>
      </a:lvl2pPr>
      <a:lvl3pPr marL="896938" indent="-179388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9367A"/>
          </a:solidFill>
          <a:latin typeface="+mn-lt"/>
          <a:ea typeface="+mn-ea"/>
        </a:defRPr>
      </a:lvl3pPr>
      <a:lvl4pPr marL="1250950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1430338" indent="398463" algn="l" rtl="0" eaLnBrk="0" fontAlgn="base" hangingPunct="0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5pPr>
      <a:lvl6pPr marL="1887538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6pPr>
      <a:lvl7pPr marL="2344738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7pPr>
      <a:lvl8pPr marL="2801938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8pPr>
      <a:lvl9pPr marL="3259138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wmf"/><Relationship Id="rId10" Type="http://schemas.openxmlformats.org/officeDocument/2006/relationships/image" Target="../media/image36.jpeg"/><Relationship Id="rId4" Type="http://schemas.openxmlformats.org/officeDocument/2006/relationships/image" Target="../media/image30.png"/><Relationship Id="rId9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gif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wmf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5.png"/><Relationship Id="rId2" Type="http://schemas.openxmlformats.org/officeDocument/2006/relationships/video" Target="file:///\\CST-RES-001\RBCA-Donnees$\Service_EC\Ecoffet\TTVS\c2.mpg" TargetMode="External"/><Relationship Id="rId1" Type="http://schemas.openxmlformats.org/officeDocument/2006/relationships/video" Target="file:///\\CST-RES-001\RBCA-Donnees$\Service_EC\Ecoffet\SREC04\Nouveau%20dossier\SREC04_II_1\eit.mpg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CST-RES-001\RBCA-Donnees$\Service_EC\Ecoffet\CERN%20seminar%2010%20June%202014\c2sm.mpeg" TargetMode="External"/><Relationship Id="rId1" Type="http://schemas.openxmlformats.org/officeDocument/2006/relationships/video" Target="file:///\\CST-RES-001\RBCA-Donnees$\Service_EC\Ecoffet\CERN%20seminar%2010%20June%202014\c3sm.mpeg" TargetMode="External"/><Relationship Id="rId6" Type="http://schemas.openxmlformats.org/officeDocument/2006/relationships/image" Target="../media/image55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video" Target="file:///\\CST-RES-001\RBCA-Donnees$\Service_EC\Ecoffet\RADECS%202013\Short%20Course\sacc_e200_ralenti.avi" TargetMode="External"/><Relationship Id="rId7" Type="http://schemas.openxmlformats.org/officeDocument/2006/relationships/notesSlide" Target="../notesSlides/notesSlide2.xml"/><Relationship Id="rId12" Type="http://schemas.openxmlformats.org/officeDocument/2006/relationships/image" Target="../media/image7.png"/><Relationship Id="rId2" Type="http://schemas.openxmlformats.org/officeDocument/2006/relationships/video" Target="file:///\\CST-RES-001\RBCA-Donnees$\Service_EC\Ecoffet\RADECS%202013\Short%20Course\sacc_ralenti.avi" TargetMode="External"/><Relationship Id="rId1" Type="http://schemas.openxmlformats.org/officeDocument/2006/relationships/video" Target="file:///\\CST-RES-001\RBCA-Donnees$\Service_EC\Ecoffet\TTVS\c2.mpg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5" Type="http://schemas.openxmlformats.org/officeDocument/2006/relationships/video" Target="file:///\\CST-RES-001\RBCA-Donnees$\Service_EC\Ecoffet\TTVS\eit.mpg" TargetMode="External"/><Relationship Id="rId15" Type="http://schemas.openxmlformats.org/officeDocument/2006/relationships/image" Target="../media/image10.jpeg"/><Relationship Id="rId10" Type="http://schemas.openxmlformats.org/officeDocument/2006/relationships/image" Target="../media/image5.png"/><Relationship Id="rId4" Type="http://schemas.openxmlformats.org/officeDocument/2006/relationships/video" Target="file:///\\CST-RES-001\RBCA-Donnees$\Service_EC\Ecoffet\TTVS\BfSNew.avi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66.png"/><Relationship Id="rId3" Type="http://schemas.openxmlformats.org/officeDocument/2006/relationships/notesSlide" Target="../notesSlides/notesSlide19.xml"/><Relationship Id="rId21" Type="http://schemas.openxmlformats.org/officeDocument/2006/relationships/image" Target="../media/image69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3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5.emf"/><Relationship Id="rId20" Type="http://schemas.openxmlformats.org/officeDocument/2006/relationships/image" Target="../media/image67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71.png"/><Relationship Id="rId10" Type="http://schemas.openxmlformats.org/officeDocument/2006/relationships/image" Target="../media/image62.png"/><Relationship Id="rId19" Type="http://schemas.openxmlformats.org/officeDocument/2006/relationships/oleObject" Target="../embeddings/oleObject9.bin"/><Relationship Id="rId4" Type="http://schemas.openxmlformats.org/officeDocument/2006/relationships/image" Target="../media/image68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4.wmf"/><Relationship Id="rId22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srec.com/" TargetMode="External"/><Relationship Id="rId5" Type="http://schemas.openxmlformats.org/officeDocument/2006/relationships/image" Target="../media/image73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png"/><Relationship Id="rId9" Type="http://schemas.openxmlformats.org/officeDocument/2006/relationships/image" Target="../media/image1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wmf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5188" y="3681413"/>
            <a:ext cx="5713412" cy="3889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fr-FR" sz="2800" dirty="0" smtClean="0">
                <a:solidFill>
                  <a:srgbClr val="FFFF00"/>
                </a:solidFill>
              </a:rPr>
              <a:t>Robert Ecoffet, CNES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014662" y="5994916"/>
            <a:ext cx="339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Seminar, June 10, 2014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4488" y="1773238"/>
            <a:ext cx="9288462" cy="1582737"/>
          </a:xfrm>
        </p:spPr>
        <p:txBody>
          <a:bodyPr/>
          <a:lstStyle/>
          <a:p>
            <a:pPr eaLnBrk="1" hangingPunct="1"/>
            <a:r>
              <a:rPr lang="en-US" sz="4000" dirty="0">
                <a:solidFill>
                  <a:srgbClr val="FFFF00"/>
                </a:solidFill>
              </a:rPr>
              <a:t>Anomalies </a:t>
            </a:r>
            <a:r>
              <a:rPr lang="en-US" sz="4000" dirty="0" smtClean="0">
                <a:solidFill>
                  <a:srgbClr val="FFFF00"/>
                </a:solidFill>
              </a:rPr>
              <a:t>associated </a:t>
            </a:r>
            <a:r>
              <a:rPr lang="en-US" sz="4000" dirty="0">
                <a:solidFill>
                  <a:srgbClr val="FFFF00"/>
                </a:solidFill>
              </a:rPr>
              <a:t>with </a:t>
            </a:r>
            <a:r>
              <a:rPr lang="en-US" sz="4000" dirty="0" smtClean="0">
                <a:solidFill>
                  <a:srgbClr val="FFFF00"/>
                </a:solidFill>
              </a:rPr>
              <a:t>radiation </a:t>
            </a:r>
            <a:r>
              <a:rPr lang="en-US" sz="4000" dirty="0">
                <a:solidFill>
                  <a:srgbClr val="FFFF00"/>
                </a:solidFill>
              </a:rPr>
              <a:t>e</a:t>
            </a:r>
            <a:r>
              <a:rPr lang="en-US" sz="4000" dirty="0" smtClean="0">
                <a:solidFill>
                  <a:srgbClr val="FFFF00"/>
                </a:solidFill>
              </a:rPr>
              <a:t>ffects </a:t>
            </a:r>
            <a:r>
              <a:rPr lang="en-US" sz="4000" dirty="0">
                <a:solidFill>
                  <a:srgbClr val="FFFF00"/>
                </a:solidFill>
              </a:rPr>
              <a:t>and the role of space agencies </a:t>
            </a:r>
            <a:endParaRPr lang="en-US" sz="4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9751" y="0"/>
            <a:ext cx="6859099" cy="809625"/>
          </a:xfrm>
          <a:noFill/>
        </p:spPr>
        <p:txBody>
          <a:bodyPr/>
          <a:lstStyle/>
          <a:p>
            <a:pPr eaLnBrk="1" hangingPunct="1"/>
            <a:r>
              <a:rPr lang="en-GB" sz="3200" dirty="0" smtClean="0"/>
              <a:t>Classical SEE effects</a:t>
            </a:r>
            <a:endParaRPr lang="fr-FR" sz="32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24351" y="1609725"/>
            <a:ext cx="8281660" cy="4114800"/>
          </a:xfrm>
        </p:spPr>
        <p:txBody>
          <a:bodyPr/>
          <a:lstStyle/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Memory corruption : single errors to error bursts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Processor crash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Mode swapping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Reset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Switch-off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ADC conversion errors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ADC swapping to </a:t>
            </a:r>
            <a:r>
              <a:rPr lang="en-US" sz="1600" dirty="0" err="1" smtClean="0">
                <a:solidFill>
                  <a:srgbClr val="0218BE"/>
                </a:solidFill>
              </a:rPr>
              <a:t>autocal</a:t>
            </a:r>
            <a:r>
              <a:rPr lang="en-US" sz="1600" dirty="0" smtClean="0">
                <a:solidFill>
                  <a:srgbClr val="0218BE"/>
                </a:solidFill>
              </a:rPr>
              <a:t>. mode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Gain change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Reference voltage change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VCO output frequency change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Transient PLL lock loss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False signals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Star pattern loss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Image corruption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0218BE"/>
                </a:solidFill>
              </a:rPr>
              <a:t>…….</a:t>
            </a:r>
            <a:endParaRPr lang="en-US" sz="1600" dirty="0">
              <a:solidFill>
                <a:srgbClr val="0218BE"/>
              </a:solidFill>
            </a:endParaRPr>
          </a:p>
          <a:p>
            <a:pPr marL="342900" indent="-342900" eaLnBrk="1" hangingPunct="1"/>
            <a:r>
              <a:rPr lang="en-US" sz="1600" dirty="0" smtClean="0">
                <a:solidFill>
                  <a:srgbClr val="FF0000"/>
                </a:solidFill>
              </a:rPr>
              <a:t>Equipment loss</a:t>
            </a:r>
          </a:p>
          <a:p>
            <a:pPr marL="342900" indent="-342900" eaLnBrk="1" hangingPunct="1"/>
            <a:endParaRPr lang="en-US" sz="1600" dirty="0" smtClean="0">
              <a:solidFill>
                <a:srgbClr val="0218BE"/>
              </a:solidFill>
            </a:endParaRP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204" y="2667000"/>
            <a:ext cx="4699909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1357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84350" y="163513"/>
            <a:ext cx="8012113" cy="3952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dirty="0" smtClean="0"/>
              <a:t>Examples of system effects</a:t>
            </a:r>
          </a:p>
        </p:txBody>
      </p:sp>
      <p:graphicFrame>
        <p:nvGraphicFramePr>
          <p:cNvPr id="595994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459994"/>
              </p:ext>
            </p:extLst>
          </p:nvPr>
        </p:nvGraphicFramePr>
        <p:xfrm>
          <a:off x="238125" y="1086215"/>
          <a:ext cx="9448800" cy="5501235"/>
        </p:xfrm>
        <a:graphic>
          <a:graphicData uri="http://schemas.openxmlformats.org/drawingml/2006/table">
            <a:tbl>
              <a:tblPr/>
              <a:tblGrid>
                <a:gridCol w="6265374"/>
                <a:gridCol w="3183426"/>
              </a:tblGrid>
              <a:tr h="1142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Electrical Architecture (Generic)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Equipment loss 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Self switch-off, disjunction, reset, reboot, redundancy swapping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Dose, Latch-up (SEL)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SET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25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On-board energy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Solar panel degradation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Dose, Displacements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60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457200" algn="l"/>
                        </a:tabLst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Attitude and orbit control system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Possible attitude loss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Star tracker out of AOCS loop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Inertia wheels disturbances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Self switch-off of ion thruster</a:t>
                      </a:r>
                      <a:endParaRPr kumimoji="0" 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SEU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Proton transients (SAA, flares)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SET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SET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65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457200" algn="l"/>
                        </a:tabLst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On board management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On board computer, resets, mode refusal, safe-hold mode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Mass memory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SEU – SET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SEU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47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457200" algn="l"/>
                        </a:tabLst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Imaging systems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« UFOs »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Hot pixels, RTS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Dark current, non linearity,… </a:t>
                      </a:r>
                      <a:r>
                        <a:rPr kumimoji="0" lang="en-GB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etc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Proton transients 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Displacements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</a:rPr>
                        <a:t>Displacements, dose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27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Time references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Frequency jumps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9367A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9367A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Dose on SAA passes or flares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73038" y="787505"/>
            <a:ext cx="9567862" cy="5879995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Telstar, 1963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Artificial radiation belt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22" name="Rectangle 22"/>
          <p:cNvSpPr>
            <a:spLocks noGrp="1" noChangeArrowheads="1"/>
          </p:cNvSpPr>
          <p:nvPr>
            <p:ph type="title"/>
          </p:nvPr>
        </p:nvSpPr>
        <p:spPr>
          <a:xfrm>
            <a:off x="2003425" y="0"/>
            <a:ext cx="7651750" cy="9144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z="2800" dirty="0" smtClean="0"/>
              <a:t>Cumulated effects (published)</a:t>
            </a:r>
            <a:endParaRPr lang="en-GB" sz="2800" dirty="0" smtClean="0">
              <a:solidFill>
                <a:schemeClr val="tx1"/>
              </a:solidFill>
            </a:endParaRPr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274320" y="784881"/>
            <a:ext cx="4226559" cy="2834619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26" name="Picture 3" descr="Sun_tra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" y="784225"/>
            <a:ext cx="1196302" cy="103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Arc 4"/>
          <p:cNvSpPr>
            <a:spLocks/>
          </p:cNvSpPr>
          <p:nvPr/>
        </p:nvSpPr>
        <p:spPr bwMode="auto">
          <a:xfrm flipV="1">
            <a:off x="189262" y="937061"/>
            <a:ext cx="3638989" cy="1327636"/>
          </a:xfrm>
          <a:custGeom>
            <a:avLst/>
            <a:gdLst>
              <a:gd name="T0" fmla="*/ 0 w 21600"/>
              <a:gd name="T1" fmla="*/ 0 h 39425"/>
              <a:gd name="T2" fmla="*/ 166 w 21600"/>
              <a:gd name="T3" fmla="*/ 5 h 39425"/>
              <a:gd name="T4" fmla="*/ 0 w 21600"/>
              <a:gd name="T5" fmla="*/ 3 h 3942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39425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8728"/>
                  <a:pt x="18082" y="35398"/>
                  <a:pt x="12199" y="39424"/>
                </a:cubicBezTo>
              </a:path>
              <a:path w="21600" h="39425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8728"/>
                  <a:pt x="18082" y="35398"/>
                  <a:pt x="12199" y="39424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28" name="Arc 5"/>
          <p:cNvSpPr>
            <a:spLocks/>
          </p:cNvSpPr>
          <p:nvPr/>
        </p:nvSpPr>
        <p:spPr bwMode="auto">
          <a:xfrm flipV="1">
            <a:off x="-1181100" y="1157457"/>
            <a:ext cx="7137400" cy="2258841"/>
          </a:xfrm>
          <a:custGeom>
            <a:avLst/>
            <a:gdLst>
              <a:gd name="T0" fmla="*/ 87 w 20213"/>
              <a:gd name="T1" fmla="*/ 0 h 20779"/>
              <a:gd name="T2" fmla="*/ 297 w 20213"/>
              <a:gd name="T3" fmla="*/ 2 h 20779"/>
              <a:gd name="T4" fmla="*/ 0 w 20213"/>
              <a:gd name="T5" fmla="*/ 3 h 2077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213" h="20779" fill="none" extrusionOk="0">
                <a:moveTo>
                  <a:pt x="5898" y="0"/>
                </a:moveTo>
                <a:cubicBezTo>
                  <a:pt x="12486" y="1870"/>
                  <a:pt x="17797" y="6753"/>
                  <a:pt x="20212" y="13162"/>
                </a:cubicBezTo>
              </a:path>
              <a:path w="20213" h="20779" stroke="0" extrusionOk="0">
                <a:moveTo>
                  <a:pt x="5898" y="0"/>
                </a:moveTo>
                <a:cubicBezTo>
                  <a:pt x="12486" y="1870"/>
                  <a:pt x="17797" y="6753"/>
                  <a:pt x="20212" y="13162"/>
                </a:cubicBezTo>
                <a:lnTo>
                  <a:pt x="0" y="20779"/>
                </a:lnTo>
                <a:lnTo>
                  <a:pt x="5898" y="0"/>
                </a:lnTo>
                <a:close/>
              </a:path>
            </a:pathLst>
          </a:custGeom>
          <a:noFill/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2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482" y="2780271"/>
            <a:ext cx="341398" cy="23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0" name="Line 7"/>
          <p:cNvSpPr>
            <a:spLocks noChangeShapeType="1"/>
          </p:cNvSpPr>
          <p:nvPr/>
        </p:nvSpPr>
        <p:spPr bwMode="auto">
          <a:xfrm>
            <a:off x="1269884" y="1578577"/>
            <a:ext cx="2962541" cy="888152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31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779" y="1606782"/>
            <a:ext cx="1454467" cy="104889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2" name="Oval 9"/>
          <p:cNvSpPr>
            <a:spLocks noChangeArrowheads="1"/>
          </p:cNvSpPr>
          <p:nvPr/>
        </p:nvSpPr>
        <p:spPr bwMode="auto">
          <a:xfrm rot="21236858">
            <a:off x="2635780" y="1815696"/>
            <a:ext cx="1373733" cy="418850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3" name="AutoShape 10"/>
          <p:cNvSpPr>
            <a:spLocks noChangeArrowheads="1"/>
          </p:cNvSpPr>
          <p:nvPr/>
        </p:nvSpPr>
        <p:spPr bwMode="auto">
          <a:xfrm>
            <a:off x="1449047" y="1602847"/>
            <a:ext cx="83939" cy="83305"/>
          </a:xfrm>
          <a:prstGeom prst="diamond">
            <a:avLst/>
          </a:prstGeom>
          <a:solidFill>
            <a:srgbClr val="FFFF00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4" name="AutoShape 11"/>
          <p:cNvSpPr>
            <a:spLocks noChangeArrowheads="1"/>
          </p:cNvSpPr>
          <p:nvPr/>
        </p:nvSpPr>
        <p:spPr bwMode="auto">
          <a:xfrm>
            <a:off x="3978493" y="2357186"/>
            <a:ext cx="83939" cy="83305"/>
          </a:xfrm>
          <a:prstGeom prst="diamond">
            <a:avLst/>
          </a:prstGeom>
          <a:solidFill>
            <a:srgbClr val="FFFF00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35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340" y="2351938"/>
            <a:ext cx="169994" cy="15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5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438" y="787505"/>
            <a:ext cx="499400" cy="36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7" name="AutoShape 25"/>
          <p:cNvSpPr>
            <a:spLocks noChangeArrowheads="1"/>
          </p:cNvSpPr>
          <p:nvPr/>
        </p:nvSpPr>
        <p:spPr bwMode="auto">
          <a:xfrm>
            <a:off x="458712" y="2220749"/>
            <a:ext cx="83939" cy="83305"/>
          </a:xfrm>
          <a:prstGeom prst="diamond">
            <a:avLst/>
          </a:prstGeom>
          <a:solidFill>
            <a:srgbClr val="FFFF00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Arc 3"/>
          <p:cNvSpPr/>
          <p:nvPr/>
        </p:nvSpPr>
        <p:spPr bwMode="auto">
          <a:xfrm flipV="1">
            <a:off x="-7720456" y="0"/>
            <a:ext cx="17893197" cy="6659022"/>
          </a:xfrm>
          <a:prstGeom prst="arc">
            <a:avLst>
              <a:gd name="adj1" fmla="val 16547976"/>
              <a:gd name="adj2" fmla="val 21127297"/>
            </a:avLst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615" y="5038093"/>
            <a:ext cx="1718041" cy="143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1130299" y="1814719"/>
            <a:ext cx="3043581" cy="3114639"/>
            <a:chOff x="1130299" y="1730100"/>
            <a:chExt cx="3043581" cy="3856573"/>
          </a:xfrm>
        </p:grpSpPr>
        <p:sp>
          <p:nvSpPr>
            <p:cNvPr id="30737" name="Oval 14"/>
            <p:cNvSpPr>
              <a:spLocks noChangeArrowheads="1"/>
            </p:cNvSpPr>
            <p:nvPr/>
          </p:nvSpPr>
          <p:spPr bwMode="auto">
            <a:xfrm rot="20890486">
              <a:off x="2571991" y="1730100"/>
              <a:ext cx="403470" cy="60019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" name="Flèche vers le bas 1"/>
            <p:cNvSpPr/>
            <p:nvPr/>
          </p:nvSpPr>
          <p:spPr bwMode="auto">
            <a:xfrm rot="1099980">
              <a:off x="2220519" y="2398813"/>
              <a:ext cx="162737" cy="2071562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130299" y="4443398"/>
              <a:ext cx="3043581" cy="114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Telstar - 1963</a:t>
              </a:r>
            </a:p>
            <a:p>
              <a:r>
                <a:rPr lang="en-US" b="1" dirty="0" smtClean="0">
                  <a:solidFill>
                    <a:schemeClr val="bg1"/>
                  </a:solidFill>
                </a:rPr>
                <a:t>Artificial radiation belts</a:t>
              </a:r>
            </a:p>
            <a:p>
              <a:r>
                <a:rPr lang="en-US" b="1" dirty="0" smtClean="0">
                  <a:solidFill>
                    <a:schemeClr val="bg1"/>
                  </a:solidFill>
                </a:rPr>
                <a:t>Starfish experiment, 1962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Flèche droite 6"/>
          <p:cNvSpPr/>
          <p:nvPr/>
        </p:nvSpPr>
        <p:spPr bwMode="auto">
          <a:xfrm>
            <a:off x="4062432" y="1827826"/>
            <a:ext cx="1300143" cy="194827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59374" y="1017998"/>
            <a:ext cx="2425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Hipparcos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- 1993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Apogee motor failed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Degraded mission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94899" y="3473967"/>
            <a:ext cx="2711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Galileo - 2002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Jupiter radiation belts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30404" name="Picture 4" descr="http://www2.astro.psu.edu/users/niel/astro1/slideshows/class39/003-galileo_jpl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902" y="3778550"/>
            <a:ext cx="2113346" cy="167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8008633" y="829428"/>
            <a:ext cx="1239705" cy="1302026"/>
            <a:chOff x="8186471" y="1129535"/>
            <a:chExt cx="1442113" cy="1444516"/>
          </a:xfrm>
        </p:grpSpPr>
        <p:pic>
          <p:nvPicPr>
            <p:cNvPr id="230406" name="Picture 6" descr="http://www.daviddarling.info/images/Hipparcos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8559" y="1205930"/>
              <a:ext cx="1168664" cy="12437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9497217" y="1155152"/>
              <a:ext cx="100013" cy="1345347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8288866" y="1155151"/>
              <a:ext cx="100013" cy="1345347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8186471" y="2431561"/>
              <a:ext cx="1410759" cy="142490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8217825" y="1129535"/>
              <a:ext cx="1410759" cy="142490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</a:endParaRPr>
            </a:p>
          </p:txBody>
        </p:sp>
      </p:grpSp>
      <p:pic>
        <p:nvPicPr>
          <p:cNvPr id="230410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52" y="3946710"/>
            <a:ext cx="715147" cy="89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559374" y="1902641"/>
            <a:ext cx="4022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TID degradation of bipolar PROMs and </a:t>
            </a:r>
            <a:r>
              <a:rPr lang="en-US" dirty="0" err="1" smtClean="0">
                <a:solidFill>
                  <a:srgbClr val="FFFF00"/>
                </a:solidFill>
              </a:rPr>
              <a:t>optocouplers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i="1" dirty="0" smtClean="0">
                <a:solidFill>
                  <a:srgbClr val="FFFF00"/>
                </a:solidFill>
              </a:rPr>
              <a:t>Design lifetime was 5 years in GEO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Actual lifetime was 5 years in GTO</a:t>
            </a:r>
            <a:endParaRPr lang="fr-FR" i="1" dirty="0">
              <a:solidFill>
                <a:srgbClr val="FFFF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60310" y="4909328"/>
            <a:ext cx="3613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Diode failed in command decoder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7 other satellites failed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294899" y="4120298"/>
            <a:ext cx="2857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Many systems affected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But outstanding success !</a:t>
            </a:r>
            <a:endParaRPr lang="fr-FR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76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2" grpId="0" animBg="1"/>
      <p:bldP spid="7" grpId="0" animBg="1"/>
      <p:bldP spid="8" grpId="0"/>
      <p:bldP spid="9" grpId="0"/>
      <p:bldP spid="13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2"/>
          <p:cNvSpPr>
            <a:spLocks noGrp="1" noChangeArrowheads="1"/>
          </p:cNvSpPr>
          <p:nvPr>
            <p:ph type="title"/>
          </p:nvPr>
        </p:nvSpPr>
        <p:spPr>
          <a:xfrm>
            <a:off x="2003425" y="0"/>
            <a:ext cx="7651750" cy="9144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z="2800" dirty="0" smtClean="0"/>
              <a:t>SEE : GCR and SPE (published)</a:t>
            </a:r>
            <a:endParaRPr lang="en-GB" sz="2800" dirty="0" smtClean="0">
              <a:solidFill>
                <a:schemeClr val="tx1"/>
              </a:solidFill>
            </a:endParaRPr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129412" y="785813"/>
            <a:ext cx="9512300" cy="588962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26" name="Picture 3" descr="Sun_tra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4" y="1347098"/>
            <a:ext cx="1541462" cy="142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Line 7"/>
          <p:cNvSpPr>
            <a:spLocks noChangeShapeType="1"/>
          </p:cNvSpPr>
          <p:nvPr/>
        </p:nvSpPr>
        <p:spPr bwMode="auto">
          <a:xfrm>
            <a:off x="1724025" y="2390776"/>
            <a:ext cx="7585076" cy="2465388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0731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38" y="2774950"/>
            <a:ext cx="3273425" cy="228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2" name="Oval 9"/>
          <p:cNvSpPr>
            <a:spLocks noChangeArrowheads="1"/>
          </p:cNvSpPr>
          <p:nvPr/>
        </p:nvSpPr>
        <p:spPr bwMode="auto">
          <a:xfrm>
            <a:off x="3383786" y="3108325"/>
            <a:ext cx="5448271" cy="141446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3" name="AutoShape 10"/>
          <p:cNvSpPr>
            <a:spLocks noChangeArrowheads="1"/>
          </p:cNvSpPr>
          <p:nvPr/>
        </p:nvSpPr>
        <p:spPr bwMode="auto">
          <a:xfrm>
            <a:off x="3044826" y="2765425"/>
            <a:ext cx="188913" cy="201613"/>
          </a:xfrm>
          <a:prstGeom prst="diamond">
            <a:avLst/>
          </a:prstGeom>
          <a:solidFill>
            <a:schemeClr val="bg1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34" name="AutoShape 11"/>
          <p:cNvSpPr>
            <a:spLocks noChangeArrowheads="1"/>
          </p:cNvSpPr>
          <p:nvPr/>
        </p:nvSpPr>
        <p:spPr bwMode="auto">
          <a:xfrm>
            <a:off x="8737601" y="4591050"/>
            <a:ext cx="188913" cy="201613"/>
          </a:xfrm>
          <a:prstGeom prst="diamond">
            <a:avLst/>
          </a:prstGeom>
          <a:solidFill>
            <a:schemeClr val="bg1"/>
          </a:soli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37" name="Oval 14"/>
          <p:cNvSpPr>
            <a:spLocks noChangeArrowheads="1"/>
          </p:cNvSpPr>
          <p:nvPr/>
        </p:nvSpPr>
        <p:spPr bwMode="auto">
          <a:xfrm rot="18906699">
            <a:off x="5572126" y="3073400"/>
            <a:ext cx="908050" cy="145256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Flèche droite 28"/>
          <p:cNvSpPr/>
          <p:nvPr/>
        </p:nvSpPr>
        <p:spPr bwMode="auto">
          <a:xfrm rot="19460850">
            <a:off x="3574784" y="1521998"/>
            <a:ext cx="491810" cy="14387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062433" y="929525"/>
            <a:ext cx="27979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SOHO (L1) – 2001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62433" y="1204286"/>
            <a:ext cx="45529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GCR : self switch-of, reset, reboot, latch-up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SPE : mass memory errors spikes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065" y="1720133"/>
            <a:ext cx="1185443" cy="86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71" y="4856164"/>
            <a:ext cx="882649" cy="86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" y="4821505"/>
            <a:ext cx="2079189" cy="153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7" name="Picture 9" descr="http://www2.astrium-geo.com/files/pmedia/public/r230_9_spot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53" y="1968099"/>
            <a:ext cx="874503" cy="84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3037" y="3301343"/>
            <a:ext cx="363432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SEUs in 93L422 bipolar RAMs </a:t>
            </a:r>
          </a:p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Possible satellite tumbling</a:t>
            </a:r>
          </a:p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GCR ~ 20 events / week</a:t>
            </a:r>
          </a:p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Oct. 89 flare : 249 events / 7 days</a:t>
            </a:r>
          </a:p>
          <a:p>
            <a:pPr eaLnBrk="1" hangingPunct="1"/>
            <a:r>
              <a:rPr lang="en-GB" dirty="0" smtClean="0">
                <a:solidFill>
                  <a:srgbClr val="FFFF00"/>
                </a:solidFill>
              </a:rPr>
              <a:t>30% p+, 70% ions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73037" y="2967038"/>
            <a:ext cx="3634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TDRS-1 (GEO) – 1991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00300" y="2021444"/>
            <a:ext cx="3824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SPOT-1, 2, 3 (800 km, 98°) - 1995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91188" y="2325459"/>
            <a:ext cx="3617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GCR : SEUs in HEF4736 SRAMs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4" name="Flèche droite 43"/>
          <p:cNvSpPr/>
          <p:nvPr/>
        </p:nvSpPr>
        <p:spPr bwMode="auto">
          <a:xfrm rot="8617260">
            <a:off x="8151165" y="4912295"/>
            <a:ext cx="517701" cy="18799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45" name="Flèche droite 44"/>
          <p:cNvSpPr/>
          <p:nvPr/>
        </p:nvSpPr>
        <p:spPr bwMode="auto">
          <a:xfrm rot="14652297">
            <a:off x="5269887" y="2994604"/>
            <a:ext cx="353037" cy="179813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46" name="Flèche droite 45"/>
          <p:cNvSpPr/>
          <p:nvPr/>
        </p:nvSpPr>
        <p:spPr bwMode="auto">
          <a:xfrm rot="10800000">
            <a:off x="3044826" y="3726651"/>
            <a:ext cx="253398" cy="177810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414839" y="5059363"/>
            <a:ext cx="3787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MAP (L1) – 2002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055817" y="5383626"/>
            <a:ext cx="5122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5 Nov. 2001, switch to safe-hold condition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SET on PM139 from processor reset circuitry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3-7 November 2001 : large solar event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Attributed to SPE ion</a:t>
            </a:r>
          </a:p>
        </p:txBody>
      </p:sp>
    </p:spTree>
    <p:extLst>
      <p:ext uri="{BB962C8B-B14F-4D97-AF65-F5344CB8AC3E}">
        <p14:creationId xmlns:p14="http://schemas.microsoft.com/office/powerpoint/2010/main" val="105748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2" grpId="0" animBg="1"/>
      <p:bldP spid="30733" grpId="0" animBg="1"/>
      <p:bldP spid="30734" grpId="0" animBg="1"/>
      <p:bldP spid="30737" grpId="0" animBg="1"/>
      <p:bldP spid="29" grpId="0" animBg="1"/>
      <p:bldP spid="30" grpId="0"/>
      <p:bldP spid="31" grpId="0"/>
      <p:bldP spid="2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6200" y="781050"/>
            <a:ext cx="9715500" cy="5950081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1920875" y="123825"/>
            <a:ext cx="7572375" cy="479425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SEE : trapped protons (published)</a:t>
            </a:r>
            <a:endParaRPr lang="fr-FR" sz="2800" dirty="0" smtClean="0"/>
          </a:p>
        </p:txBody>
      </p:sp>
      <p:pic>
        <p:nvPicPr>
          <p:cNvPr id="2345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781050"/>
            <a:ext cx="8157336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4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920096"/>
            <a:ext cx="1133475" cy="13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503" name="Picture 7" descr="https://directory.eoportal.org/image/image_gallery?img_id=193377&amp;t=133916257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756090"/>
            <a:ext cx="1568450" cy="93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36605" y="2262133"/>
            <a:ext cx="3009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SAMPEX – 2001</a:t>
            </a:r>
          </a:p>
          <a:p>
            <a:r>
              <a:rPr lang="nn-NO" b="1" dirty="0" smtClean="0">
                <a:solidFill>
                  <a:schemeClr val="bg1"/>
                </a:solidFill>
              </a:rPr>
              <a:t>(512 km x 687 km, 81.7°)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6605" y="2830238"/>
            <a:ext cx="45529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Solid State Recorder upsets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MIL-1773 fiber optics bus retries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Transients in the photoreceptor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9075" y="4873000"/>
            <a:ext cx="313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TOMS / METEOR-3 – 2001</a:t>
            </a:r>
          </a:p>
          <a:p>
            <a:r>
              <a:rPr lang="nn-NO" b="1" dirty="0" smtClean="0">
                <a:solidFill>
                  <a:schemeClr val="bg1"/>
                </a:solidFill>
              </a:rPr>
              <a:t>(1183 km x 1205 km, 82.6°)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9076" y="5479814"/>
            <a:ext cx="3136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Solid State Recorder upsets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8029575" y="1343025"/>
            <a:ext cx="923925" cy="538810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pic>
        <p:nvPicPr>
          <p:cNvPr id="2345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268" y="1114804"/>
            <a:ext cx="2146834" cy="147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6305550" y="2645572"/>
            <a:ext cx="3234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ERS-1 (</a:t>
            </a:r>
            <a:r>
              <a:rPr lang="nn-NO" b="1" dirty="0" smtClean="0">
                <a:solidFill>
                  <a:schemeClr val="bg1"/>
                </a:solidFill>
              </a:rPr>
              <a:t>780 km, 98°) - 1991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86658" y="3014904"/>
            <a:ext cx="45529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Latch-up on CMOS SRAM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after 5 days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Instrument lost </a:t>
            </a:r>
          </a:p>
        </p:txBody>
      </p:sp>
      <p:pic>
        <p:nvPicPr>
          <p:cNvPr id="23450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564" y="4030567"/>
            <a:ext cx="2254628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5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78621"/>
            <a:ext cx="1809750" cy="111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19075" y="603529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ISS, Space Shuttle, LANDSAT, TERRA, AQUA, AURA, HST, GALEX, GLAST, TRMM, ORBVIEW, ENVISAT, ERS-2, METOP, SMOS, CRYOSAT-2, HERSCHEL, INTEGRAL, XMM, SPOT-4, SPOT-5,  JASON-1, JASON-2, CALIPSO, COROT, DEMETER, PARASOL, PICARD, </a:t>
            </a:r>
            <a:r>
              <a:rPr lang="en-US" sz="1200" b="1" dirty="0" err="1" smtClean="0">
                <a:solidFill>
                  <a:schemeClr val="bg1"/>
                </a:solidFill>
              </a:rPr>
              <a:t>Myriade</a:t>
            </a:r>
            <a:r>
              <a:rPr lang="en-US" sz="1200" b="1" dirty="0" smtClean="0">
                <a:solidFill>
                  <a:schemeClr val="bg1"/>
                </a:solidFill>
              </a:rPr>
              <a:t> µSATs,  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04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4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6200" y="781050"/>
            <a:ext cx="9715500" cy="5950081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1920875" y="123825"/>
            <a:ext cx="7787138" cy="479425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DDD : trapped protons (published – </a:t>
            </a:r>
            <a:r>
              <a:rPr lang="en-GB" sz="2800" dirty="0" err="1" smtClean="0"/>
              <a:t>expt</a:t>
            </a:r>
            <a:r>
              <a:rPr lang="en-GB" sz="2800" dirty="0" smtClean="0"/>
              <a:t> *)</a:t>
            </a:r>
            <a:endParaRPr lang="fr-FR" sz="28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8029575" y="1343025"/>
            <a:ext cx="923925" cy="538810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pic>
        <p:nvPicPr>
          <p:cNvPr id="2345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78621"/>
            <a:ext cx="1809750" cy="111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5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65" y="870061"/>
            <a:ext cx="8157335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 bwMode="auto">
          <a:xfrm>
            <a:off x="7410450" y="1251996"/>
            <a:ext cx="923925" cy="538810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pic>
        <p:nvPicPr>
          <p:cNvPr id="236550" name="Picture 6" descr="http://la.climatologie.free.fr/ocean/topex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67" y="870061"/>
            <a:ext cx="1895475" cy="12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55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040" y="978622"/>
            <a:ext cx="1055235" cy="1488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141356" y="2262132"/>
            <a:ext cx="3192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TOPEX / POSEIDON – 2002</a:t>
            </a:r>
          </a:p>
          <a:p>
            <a:r>
              <a:rPr lang="nn-NO" b="1" dirty="0" smtClean="0">
                <a:solidFill>
                  <a:schemeClr val="bg1"/>
                </a:solidFill>
              </a:rPr>
              <a:t>(1336 km, 66°)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39957" y="2670338"/>
            <a:ext cx="3009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GLOBALSTAR-1 - 2010</a:t>
            </a:r>
          </a:p>
          <a:p>
            <a:pPr algn="r"/>
            <a:r>
              <a:rPr lang="nn-NO" b="1" dirty="0" smtClean="0">
                <a:solidFill>
                  <a:schemeClr val="bg1"/>
                </a:solidFill>
              </a:rPr>
              <a:t>(1441 km, 52°)*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1" y="2830238"/>
            <a:ext cx="34099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4N49 </a:t>
            </a:r>
            <a:r>
              <a:rPr lang="en-US" dirty="0" err="1" smtClean="0">
                <a:solidFill>
                  <a:srgbClr val="FFFF00"/>
                </a:solidFill>
              </a:rPr>
              <a:t>optocouplers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tatus circuits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Earlier but not mission-critical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Thruster command circuits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Failures occurred at 8.75 years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Design lifetime was 3 years </a:t>
            </a:r>
            <a:endParaRPr lang="fr-FR" i="1" dirty="0">
              <a:solidFill>
                <a:srgbClr val="FFFF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8064" y="3230944"/>
            <a:ext cx="34099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48 operational satellites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and 4 spares. </a:t>
            </a:r>
          </a:p>
          <a:p>
            <a:pPr algn="r"/>
            <a:r>
              <a:rPr lang="en-US" i="1" dirty="0">
                <a:solidFill>
                  <a:srgbClr val="FFFF00"/>
                </a:solidFill>
              </a:rPr>
              <a:t>O</a:t>
            </a:r>
            <a:r>
              <a:rPr lang="en-US" i="1" dirty="0" smtClean="0">
                <a:solidFill>
                  <a:srgbClr val="FFFF00"/>
                </a:solidFill>
              </a:rPr>
              <a:t>riginal constellation deployment in 1998-2000.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In the 2002-2004,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24 receivers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on 21 satellites affected, 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3 satellites failed</a:t>
            </a:r>
          </a:p>
          <a:p>
            <a:pPr algn="r"/>
            <a:r>
              <a:rPr lang="en-US" i="1" dirty="0">
                <a:solidFill>
                  <a:srgbClr val="FFFF00"/>
                </a:solidFill>
              </a:rPr>
              <a:t>R</a:t>
            </a:r>
            <a:r>
              <a:rPr lang="en-US" i="1" dirty="0" smtClean="0">
                <a:solidFill>
                  <a:srgbClr val="FFFF00"/>
                </a:solidFill>
              </a:rPr>
              <a:t>adiation design lifetime of individual satellites was 9 years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LT RH1014 bipolar devices</a:t>
            </a:r>
          </a:p>
          <a:p>
            <a:pPr algn="r"/>
            <a:endParaRPr lang="fr-FR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7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2"/>
          <p:cNvSpPr>
            <a:spLocks noGrp="1" noChangeArrowheads="1"/>
          </p:cNvSpPr>
          <p:nvPr>
            <p:ph type="title"/>
          </p:nvPr>
        </p:nvSpPr>
        <p:spPr>
          <a:xfrm>
            <a:off x="1736726" y="0"/>
            <a:ext cx="8169274" cy="9144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dirty="0" smtClean="0"/>
              <a:t>Effects of a major SW event (</a:t>
            </a:r>
            <a:r>
              <a:rPr lang="en-GB" dirty="0" err="1" smtClean="0"/>
              <a:t>oct-nov</a:t>
            </a:r>
            <a:r>
              <a:rPr lang="en-GB" dirty="0" smtClean="0"/>
              <a:t> 03)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30723" name="Group 30"/>
          <p:cNvGrpSpPr>
            <a:grpSpLocks/>
          </p:cNvGrpSpPr>
          <p:nvPr/>
        </p:nvGrpSpPr>
        <p:grpSpPr bwMode="auto">
          <a:xfrm>
            <a:off x="173038" y="784225"/>
            <a:ext cx="9512300" cy="5891213"/>
            <a:chOff x="109" y="494"/>
            <a:chExt cx="5992" cy="3711"/>
          </a:xfrm>
        </p:grpSpPr>
        <p:sp>
          <p:nvSpPr>
            <p:cNvPr id="30725" name="Rectangle 2"/>
            <p:cNvSpPr>
              <a:spLocks noChangeArrowheads="1"/>
            </p:cNvSpPr>
            <p:nvPr/>
          </p:nvSpPr>
          <p:spPr bwMode="auto">
            <a:xfrm>
              <a:off x="109" y="495"/>
              <a:ext cx="5992" cy="371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30726" name="Picture 3" descr="Sun_trac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" y="494"/>
              <a:ext cx="1696" cy="1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7" name="Arc 4"/>
            <p:cNvSpPr>
              <a:spLocks/>
            </p:cNvSpPr>
            <p:nvPr/>
          </p:nvSpPr>
          <p:spPr bwMode="auto">
            <a:xfrm flipV="1">
              <a:off x="132" y="727"/>
              <a:ext cx="5159" cy="2024"/>
            </a:xfrm>
            <a:custGeom>
              <a:avLst/>
              <a:gdLst>
                <a:gd name="T0" fmla="*/ 0 w 21600"/>
                <a:gd name="T1" fmla="*/ 0 h 39425"/>
                <a:gd name="T2" fmla="*/ 166 w 21600"/>
                <a:gd name="T3" fmla="*/ 5 h 39425"/>
                <a:gd name="T4" fmla="*/ 0 w 21600"/>
                <a:gd name="T5" fmla="*/ 3 h 394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39425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728"/>
                    <a:pt x="18082" y="35398"/>
                    <a:pt x="12199" y="39424"/>
                  </a:cubicBezTo>
                </a:path>
                <a:path w="21600" h="39425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728"/>
                    <a:pt x="18082" y="35398"/>
                    <a:pt x="12199" y="39424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28" name="Arc 5"/>
            <p:cNvSpPr>
              <a:spLocks/>
            </p:cNvSpPr>
            <p:nvPr/>
          </p:nvSpPr>
          <p:spPr bwMode="auto">
            <a:xfrm flipV="1">
              <a:off x="1094" y="3130"/>
              <a:ext cx="4951" cy="1066"/>
            </a:xfrm>
            <a:custGeom>
              <a:avLst/>
              <a:gdLst>
                <a:gd name="T0" fmla="*/ 87 w 20213"/>
                <a:gd name="T1" fmla="*/ 0 h 20779"/>
                <a:gd name="T2" fmla="*/ 297 w 20213"/>
                <a:gd name="T3" fmla="*/ 2 h 20779"/>
                <a:gd name="T4" fmla="*/ 0 w 20213"/>
                <a:gd name="T5" fmla="*/ 3 h 207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213" h="20779" fill="none" extrusionOk="0">
                  <a:moveTo>
                    <a:pt x="5898" y="0"/>
                  </a:moveTo>
                  <a:cubicBezTo>
                    <a:pt x="12486" y="1870"/>
                    <a:pt x="17797" y="6753"/>
                    <a:pt x="20212" y="13162"/>
                  </a:cubicBezTo>
                </a:path>
                <a:path w="20213" h="20779" stroke="0" extrusionOk="0">
                  <a:moveTo>
                    <a:pt x="5898" y="0"/>
                  </a:moveTo>
                  <a:cubicBezTo>
                    <a:pt x="12486" y="1870"/>
                    <a:pt x="17797" y="6753"/>
                    <a:pt x="20212" y="13162"/>
                  </a:cubicBezTo>
                  <a:lnTo>
                    <a:pt x="0" y="20779"/>
                  </a:lnTo>
                  <a:lnTo>
                    <a:pt x="5898" y="0"/>
                  </a:lnTo>
                  <a:close/>
                </a:path>
              </a:pathLst>
            </a:cu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30729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" y="3537"/>
              <a:ext cx="484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30" name="Line 7"/>
            <p:cNvSpPr>
              <a:spLocks noChangeShapeType="1"/>
            </p:cNvSpPr>
            <p:nvPr/>
          </p:nvSpPr>
          <p:spPr bwMode="auto">
            <a:xfrm>
              <a:off x="1664" y="1705"/>
              <a:ext cx="4200" cy="1354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30731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1" y="1748"/>
              <a:ext cx="2062" cy="1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32" name="Oval 9"/>
            <p:cNvSpPr>
              <a:spLocks noChangeArrowheads="1"/>
            </p:cNvSpPr>
            <p:nvPr/>
          </p:nvSpPr>
          <p:spPr bwMode="auto">
            <a:xfrm>
              <a:off x="1973" y="1958"/>
              <a:ext cx="3683" cy="89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33" name="AutoShape 10"/>
            <p:cNvSpPr>
              <a:spLocks noChangeArrowheads="1"/>
            </p:cNvSpPr>
            <p:nvPr/>
          </p:nvSpPr>
          <p:spPr bwMode="auto">
            <a:xfrm>
              <a:off x="1918" y="1742"/>
              <a:ext cx="119" cy="127"/>
            </a:xfrm>
            <a:prstGeom prst="diamond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34" name="AutoShape 11"/>
            <p:cNvSpPr>
              <a:spLocks noChangeArrowheads="1"/>
            </p:cNvSpPr>
            <p:nvPr/>
          </p:nvSpPr>
          <p:spPr bwMode="auto">
            <a:xfrm>
              <a:off x="5504" y="2892"/>
              <a:ext cx="119" cy="127"/>
            </a:xfrm>
            <a:prstGeom prst="diamond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30735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" y="2884"/>
              <a:ext cx="241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36" name="Oval 13"/>
            <p:cNvSpPr>
              <a:spLocks noChangeArrowheads="1"/>
            </p:cNvSpPr>
            <p:nvPr/>
          </p:nvSpPr>
          <p:spPr bwMode="auto">
            <a:xfrm rot="1556447">
              <a:off x="3542" y="1280"/>
              <a:ext cx="572" cy="2179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37" name="Oval 14"/>
            <p:cNvSpPr>
              <a:spLocks noChangeArrowheads="1"/>
            </p:cNvSpPr>
            <p:nvPr/>
          </p:nvSpPr>
          <p:spPr bwMode="auto">
            <a:xfrm rot="-2693301">
              <a:off x="3510" y="1936"/>
              <a:ext cx="572" cy="915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38" name="Text Box 15"/>
            <p:cNvSpPr txBox="1">
              <a:spLocks noChangeArrowheads="1"/>
            </p:cNvSpPr>
            <p:nvPr/>
          </p:nvSpPr>
          <p:spPr bwMode="auto">
            <a:xfrm>
              <a:off x="2073" y="2903"/>
              <a:ext cx="54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SMART-1</a:t>
              </a:r>
            </a:p>
          </p:txBody>
        </p:sp>
        <p:sp>
          <p:nvSpPr>
            <p:cNvPr id="30739" name="Text Box 16"/>
            <p:cNvSpPr txBox="1">
              <a:spLocks noChangeArrowheads="1"/>
            </p:cNvSpPr>
            <p:nvPr/>
          </p:nvSpPr>
          <p:spPr bwMode="auto">
            <a:xfrm>
              <a:off x="1906" y="1253"/>
              <a:ext cx="546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SOHO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ACE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WIND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GENESIS</a:t>
              </a:r>
            </a:p>
          </p:txBody>
        </p:sp>
        <p:sp>
          <p:nvSpPr>
            <p:cNvPr id="30740" name="Text Box 17"/>
            <p:cNvSpPr txBox="1">
              <a:spLocks noChangeArrowheads="1"/>
            </p:cNvSpPr>
            <p:nvPr/>
          </p:nvSpPr>
          <p:spPr bwMode="auto">
            <a:xfrm>
              <a:off x="5351" y="3053"/>
              <a:ext cx="54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MAP</a:t>
              </a:r>
            </a:p>
          </p:txBody>
        </p:sp>
        <p:sp>
          <p:nvSpPr>
            <p:cNvPr id="30741" name="Text Box 18"/>
            <p:cNvSpPr txBox="1">
              <a:spLocks noChangeArrowheads="1"/>
            </p:cNvSpPr>
            <p:nvPr/>
          </p:nvSpPr>
          <p:spPr bwMode="auto">
            <a:xfrm>
              <a:off x="5006" y="3935"/>
              <a:ext cx="973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MARS ODYSSEY</a:t>
              </a:r>
            </a:p>
          </p:txBody>
        </p:sp>
        <p:sp>
          <p:nvSpPr>
            <p:cNvPr id="30742" name="Text Box 19"/>
            <p:cNvSpPr txBox="1">
              <a:spLocks noChangeArrowheads="1"/>
            </p:cNvSpPr>
            <p:nvPr/>
          </p:nvSpPr>
          <p:spPr bwMode="auto">
            <a:xfrm>
              <a:off x="2696" y="1553"/>
              <a:ext cx="819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GOES-9, 10, 12, 8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DMSP-16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KODAMA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INMARSAT</a:t>
              </a:r>
              <a:br>
                <a:rPr lang="en-GB" sz="1050" b="1" dirty="0">
                  <a:solidFill>
                    <a:srgbClr val="FFFF00"/>
                  </a:solidFill>
                  <a:latin typeface="+mj-lt"/>
                </a:rPr>
              </a:br>
              <a:endParaRPr lang="en-GB" sz="1050" b="1" dirty="0">
                <a:solidFill>
                  <a:srgbClr val="FFFF00"/>
                </a:solidFill>
                <a:latin typeface="+mj-lt"/>
              </a:endParaRPr>
            </a:p>
            <a:p>
              <a:pPr>
                <a:spcBef>
                  <a:spcPct val="50000"/>
                </a:spcBef>
              </a:pPr>
              <a:endParaRPr lang="en-GB" sz="1050" b="1" dirty="0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43" name="Text Box 20"/>
            <p:cNvSpPr txBox="1">
              <a:spLocks noChangeArrowheads="1"/>
            </p:cNvSpPr>
            <p:nvPr/>
          </p:nvSpPr>
          <p:spPr bwMode="auto">
            <a:xfrm>
              <a:off x="3660" y="1062"/>
              <a:ext cx="546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INTEGRAL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CHANDRA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CLUSTER</a:t>
              </a:r>
            </a:p>
          </p:txBody>
        </p:sp>
        <p:sp>
          <p:nvSpPr>
            <p:cNvPr id="30744" name="Text Box 21"/>
            <p:cNvSpPr txBox="1">
              <a:spLocks noChangeArrowheads="1"/>
            </p:cNvSpPr>
            <p:nvPr/>
          </p:nvSpPr>
          <p:spPr bwMode="auto">
            <a:xfrm>
              <a:off x="4225" y="2311"/>
              <a:ext cx="546" cy="1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en-GB" sz="1050" b="1">
                  <a:solidFill>
                    <a:srgbClr val="FFFF00"/>
                  </a:solidFill>
                  <a:latin typeface="+mj-lt"/>
                </a:rPr>
                <a:t>AQUA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TERRA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LANDSAT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TOMS</a:t>
              </a:r>
            </a:p>
            <a:p>
              <a:r>
                <a:rPr lang="en-GB" sz="1050" b="1">
                  <a:solidFill>
                    <a:srgbClr val="FFFF00"/>
                  </a:solidFill>
                  <a:latin typeface="+mj-lt"/>
                </a:rPr>
                <a:t>TRMM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POLAR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FEDSAT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ICESAT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GALEX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MER-1, 2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XTE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RHESSI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CHIPSAT</a:t>
              </a:r>
              <a:br>
                <a:rPr lang="en-GB" sz="1050" b="1">
                  <a:solidFill>
                    <a:srgbClr val="FFFF00"/>
                  </a:solidFill>
                  <a:latin typeface="+mj-lt"/>
                </a:rPr>
              </a:b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NOAA-17</a:t>
              </a:r>
            </a:p>
            <a:p>
              <a:r>
                <a:rPr lang="en-GB" sz="1050" b="1">
                  <a:solidFill>
                    <a:srgbClr val="FFFF00"/>
                  </a:solidFill>
                  <a:latin typeface="+mj-lt"/>
                </a:rPr>
                <a:t>MIDORI</a:t>
              </a:r>
            </a:p>
          </p:txBody>
        </p:sp>
        <p:pic>
          <p:nvPicPr>
            <p:cNvPr id="30745" name="Picture 2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" y="499"/>
              <a:ext cx="708" cy="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46" name="Text Box 24"/>
            <p:cNvSpPr txBox="1">
              <a:spLocks noChangeArrowheads="1"/>
            </p:cNvSpPr>
            <p:nvPr/>
          </p:nvSpPr>
          <p:spPr bwMode="auto">
            <a:xfrm>
              <a:off x="5278" y="962"/>
              <a:ext cx="619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 dirty="0">
                  <a:solidFill>
                    <a:srgbClr val="FFFF00"/>
                  </a:solidFill>
                  <a:latin typeface="+mj-lt"/>
                </a:rPr>
                <a:t>STARDUST</a:t>
              </a:r>
            </a:p>
          </p:txBody>
        </p:sp>
        <p:sp>
          <p:nvSpPr>
            <p:cNvPr id="30747" name="AutoShape 25"/>
            <p:cNvSpPr>
              <a:spLocks noChangeArrowheads="1"/>
            </p:cNvSpPr>
            <p:nvPr/>
          </p:nvSpPr>
          <p:spPr bwMode="auto">
            <a:xfrm>
              <a:off x="514" y="2684"/>
              <a:ext cx="119" cy="127"/>
            </a:xfrm>
            <a:prstGeom prst="diamond">
              <a:avLst/>
            </a:prstGeom>
            <a:solidFill>
              <a:srgbClr val="FFFF00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000" b="1">
                <a:solidFill>
                  <a:srgbClr val="FFFF00"/>
                </a:solidFill>
                <a:latin typeface="+mj-lt"/>
              </a:endParaRPr>
            </a:p>
          </p:txBody>
        </p:sp>
        <p:sp>
          <p:nvSpPr>
            <p:cNvPr id="30748" name="Text Box 26"/>
            <p:cNvSpPr txBox="1">
              <a:spLocks noChangeArrowheads="1"/>
            </p:cNvSpPr>
            <p:nvPr/>
          </p:nvSpPr>
          <p:spPr bwMode="auto">
            <a:xfrm>
              <a:off x="441" y="2862"/>
              <a:ext cx="546" cy="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solidFill>
                    <a:srgbClr val="FFFF00"/>
                  </a:solidFill>
                  <a:latin typeface="+mj-lt"/>
                </a:rPr>
                <a:t>SIRTF</a:t>
              </a:r>
            </a:p>
          </p:txBody>
        </p:sp>
      </p:grpSp>
      <p:sp>
        <p:nvSpPr>
          <p:cNvPr id="30724" name="Text Box 27"/>
          <p:cNvSpPr txBox="1">
            <a:spLocks noChangeArrowheads="1"/>
          </p:cNvSpPr>
          <p:nvPr/>
        </p:nvSpPr>
        <p:spPr bwMode="auto">
          <a:xfrm>
            <a:off x="3348039" y="5903119"/>
            <a:ext cx="27368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FFFF00"/>
                </a:solidFill>
                <a:latin typeface="+mj-lt"/>
              </a:rPr>
              <a:t>www.sat-index.com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973138"/>
            <a:ext cx="7313612" cy="548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022475" y="139700"/>
            <a:ext cx="7450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800" b="1">
                <a:solidFill>
                  <a:schemeClr val="bg1"/>
                </a:solidFill>
              </a:rPr>
              <a:t>Blurring of VIS camera on NASA / POLAR</a:t>
            </a: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538" y="1096963"/>
            <a:ext cx="2036762" cy="394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5753100" y="5918200"/>
            <a:ext cx="158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NASA image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474" name="eit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1220788"/>
            <a:ext cx="4573587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Text Box 4"/>
          <p:cNvSpPr txBox="1">
            <a:spLocks noChangeArrowheads="1"/>
          </p:cNvSpPr>
          <p:nvPr/>
        </p:nvSpPr>
        <p:spPr bwMode="auto">
          <a:xfrm>
            <a:off x="2860675" y="168275"/>
            <a:ext cx="673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Solar protons “filmed” by SOHO</a:t>
            </a:r>
          </a:p>
        </p:txBody>
      </p:sp>
      <p:pic>
        <p:nvPicPr>
          <p:cNvPr id="361477" name="c2.mpg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3488" y="1225550"/>
            <a:ext cx="4576762" cy="45767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75" y="6111539"/>
            <a:ext cx="4546600" cy="60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" fill="hold"/>
                                        <p:tgtEl>
                                          <p:spTgt spid="3614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0" fill="hold"/>
                                        <p:tgtEl>
                                          <p:spTgt spid="3614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61474"/>
                </p:tgtEl>
              </p:cMediaNode>
            </p:video>
            <p:video>
              <p:cMediaNode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61477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7" name="c3sm.mpe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412875"/>
            <a:ext cx="47529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c2sm.mpe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1412875"/>
            <a:ext cx="47434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860675" y="168275"/>
            <a:ext cx="673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</a:rPr>
              <a:t>Solar protons “filmed” by SOHO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0" y="6242344"/>
            <a:ext cx="4546600" cy="60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71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" fill="hold"/>
                                        <p:tgtEl>
                                          <p:spTgt spid="130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0" fill="hold"/>
                                        <p:tgtEl>
                                          <p:spTgt spid="130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0057"/>
                </p:tgtEl>
              </p:cMediaNode>
            </p:video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005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229475" y="990600"/>
            <a:ext cx="2676525" cy="3000375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229100" y="990600"/>
            <a:ext cx="3000375" cy="5524499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05650" y="3952875"/>
            <a:ext cx="2800350" cy="25622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981075"/>
            <a:ext cx="4305300" cy="55340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39725" y="993775"/>
            <a:ext cx="3379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</a:rPr>
              <a:t>Radiation belts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03250" y="3287713"/>
            <a:ext cx="1401763" cy="4064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+mj-lt"/>
              </a:rPr>
              <a:t>Protons</a:t>
            </a:r>
            <a:endParaRPr lang="en-US" sz="200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043113" y="3287713"/>
            <a:ext cx="1479550" cy="4064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+mj-lt"/>
              </a:rPr>
              <a:t>Electrons</a:t>
            </a:r>
            <a:endParaRPr lang="en-US" sz="200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492125" y="3698875"/>
            <a:ext cx="313372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500" b="1" dirty="0" err="1">
                <a:solidFill>
                  <a:srgbClr val="0000FF"/>
                </a:solidFill>
                <a:latin typeface="+mj-lt"/>
              </a:rPr>
              <a:t>keV</a:t>
            </a:r>
            <a:r>
              <a:rPr lang="fr-FR" sz="1500" b="1" dirty="0">
                <a:solidFill>
                  <a:srgbClr val="0000FF"/>
                </a:solidFill>
                <a:latin typeface="+mj-lt"/>
              </a:rPr>
              <a:t>- 500 MeV     eV ~ 10 MeV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751512" y="3278188"/>
            <a:ext cx="1268413" cy="406400"/>
          </a:xfrm>
          <a:prstGeom prst="rect">
            <a:avLst/>
          </a:prstGeom>
          <a:solidFill>
            <a:srgbClr val="800080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+mj-lt"/>
              </a:rPr>
              <a:t>Ions</a:t>
            </a:r>
            <a:endParaRPr lang="en-US" sz="200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329113" y="981075"/>
            <a:ext cx="2814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/>
            <a:r>
              <a:rPr lang="en-US" sz="2000" b="1">
                <a:solidFill>
                  <a:srgbClr val="0000FF"/>
                </a:solidFill>
              </a:rPr>
              <a:t>Solar flares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329113" y="3278188"/>
            <a:ext cx="1385888" cy="4064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FF00"/>
                </a:solidFill>
                <a:latin typeface="+mj-lt"/>
              </a:rPr>
              <a:t>Protons</a:t>
            </a:r>
            <a:endParaRPr lang="en-US" sz="20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4308475" y="3684588"/>
            <a:ext cx="318611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500" b="1">
                <a:solidFill>
                  <a:srgbClr val="0000FF"/>
                </a:solidFill>
                <a:latin typeface="+mj-lt"/>
              </a:rPr>
              <a:t>keV- 500 MeV     few 1-10 MeV/n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7258050" y="990600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</a:rPr>
              <a:t>Cosmic rays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740650" y="3173413"/>
            <a:ext cx="1668463" cy="406400"/>
          </a:xfrm>
          <a:prstGeom prst="rect">
            <a:avLst/>
          </a:prstGeom>
          <a:solidFill>
            <a:srgbClr val="800080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+mj-lt"/>
              </a:rPr>
              <a:t>Ions</a:t>
            </a:r>
            <a:endParaRPr lang="en-US" sz="200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7630319" y="3627438"/>
            <a:ext cx="1922462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rgbClr val="0000FF"/>
                </a:solidFill>
                <a:latin typeface="+mj-lt"/>
              </a:rPr>
              <a:t>max ~ </a:t>
            </a:r>
            <a:r>
              <a:rPr lang="fr-FR" sz="1500" b="1" dirty="0" smtClean="0">
                <a:solidFill>
                  <a:srgbClr val="0000FF"/>
                </a:solidFill>
                <a:latin typeface="+mj-lt"/>
              </a:rPr>
              <a:t>300 MeV/n</a:t>
            </a:r>
            <a:endParaRPr lang="fr-FR" sz="15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885950" y="134938"/>
            <a:ext cx="8020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n-GB" sz="3200" b="1">
                <a:solidFill>
                  <a:schemeClr val="bg1"/>
                </a:solidFill>
              </a:rPr>
              <a:t>Space environment radiation sources</a:t>
            </a:r>
          </a:p>
        </p:txBody>
      </p:sp>
      <p:pic>
        <p:nvPicPr>
          <p:cNvPr id="379922" name="c2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4046538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3" name="sacc_ralenti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25"/>
            <a:ext cx="2151957" cy="214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4" name="sacc_e200_ralenti.avi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513" y="4048125"/>
            <a:ext cx="2144572" cy="213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2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4022725"/>
            <a:ext cx="2700337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6" name="BfSNew.avi"/>
          <p:cNvPicPr>
            <a:picLocks noRot="1" noChangeAspect="1" noChangeArrowheads="1"/>
          </p:cNvPicPr>
          <p:nvPr>
            <a:videoFile r:link="rId4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5114925"/>
            <a:ext cx="270033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7" name="eit.mpg">
            <a:hlinkClick r:id="" action="ppaction://media"/>
            <a:hlinkHover r:id="" action="ppaction://ole?verb=0"/>
          </p:cNvPr>
          <p:cNvPicPr>
            <a:picLocks noRot="1" noChangeAspect="1" noChangeArrowheads="1"/>
          </p:cNvPicPr>
          <p:nvPr>
            <a:videoFile r:link="rId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355725"/>
            <a:ext cx="188912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6" name="Picture 2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403350"/>
            <a:ext cx="3257550" cy="18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7" name="Picture 25" descr="CrabNebula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409700"/>
            <a:ext cx="22479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" fill="hold"/>
                                        <p:tgtEl>
                                          <p:spTgt spid="3799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8000" fill="hold"/>
                                        <p:tgtEl>
                                          <p:spTgt spid="3799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400" fill="hold"/>
                                        <p:tgtEl>
                                          <p:spTgt spid="3799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00" fill="hold"/>
                                        <p:tgtEl>
                                          <p:spTgt spid="3799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960" fill="hold"/>
                                        <p:tgtEl>
                                          <p:spTgt spid="3799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9922"/>
                </p:tgtEl>
              </p:cMediaNode>
            </p:video>
            <p:vide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9923"/>
                </p:tgtEl>
              </p:cMediaNode>
            </p:video>
            <p:video>
              <p:cMediaNode>
                <p:cTn id="1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9924"/>
                </p:tgtEl>
              </p:cMediaNode>
            </p:video>
            <p:video>
              <p:cMediaNode>
                <p:cTn id="1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9927"/>
                </p:tgtEl>
              </p:cMediaNode>
            </p:video>
            <p:video>
              <p:cMediaNode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9926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5764213"/>
            <a:ext cx="4070350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Galileo at Jupiter</a:t>
            </a:r>
          </a:p>
        </p:txBody>
      </p:sp>
      <p:pic>
        <p:nvPicPr>
          <p:cNvPr id="7987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3613" y="982663"/>
            <a:ext cx="7840662" cy="398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9877" name="Text Box 4"/>
          <p:cNvSpPr txBox="1">
            <a:spLocks noChangeArrowheads="1"/>
          </p:cNvSpPr>
          <p:nvPr/>
        </p:nvSpPr>
        <p:spPr bwMode="auto">
          <a:xfrm>
            <a:off x="952500" y="5062538"/>
            <a:ext cx="7537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/>
              <a:t>Image of a Sodium volcanic plume on the moon Io contaminated by speckles due to Jupiter radiation belts, JPL image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81650" y="1049337"/>
            <a:ext cx="1924447" cy="56197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847445" y="595313"/>
            <a:ext cx="5030390" cy="5661025"/>
          </a:xfrm>
          <a:prstGeom prst="rect">
            <a:avLst/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1581560" y="69850"/>
            <a:ext cx="8193088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sz="3200" dirty="0" smtClean="0"/>
              <a:t>Radiation activities in project phases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12354" y="1168401"/>
            <a:ext cx="1740429" cy="485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Phase 0</a:t>
            </a:r>
          </a:p>
          <a:p>
            <a:pPr>
              <a:spcBef>
                <a:spcPct val="50000"/>
              </a:spcBef>
            </a:pPr>
            <a:r>
              <a:rPr lang="en-GB" sz="1200" b="1" i="1">
                <a:latin typeface="Tahoma" pitchFamily="34" charset="0"/>
              </a:rPr>
              <a:t>Mission analysis</a:t>
            </a:r>
            <a:r>
              <a:rPr lang="en-GB" sz="1200" b="1">
                <a:latin typeface="Tahoma" pitchFamily="34" charset="0"/>
              </a:rPr>
              <a:t> 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152532" y="1179513"/>
            <a:ext cx="2577968" cy="485775"/>
          </a:xfrm>
          <a:prstGeom prst="rect">
            <a:avLst/>
          </a:prstGeom>
          <a:solidFill>
            <a:schemeClr val="accent2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Orbit analysis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Environment specification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96877" y="1930400"/>
            <a:ext cx="1413669" cy="485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Phase A</a:t>
            </a:r>
          </a:p>
          <a:p>
            <a:pPr>
              <a:spcBef>
                <a:spcPct val="50000"/>
              </a:spcBef>
            </a:pPr>
            <a:r>
              <a:rPr lang="en-GB" sz="1200" b="1" i="1">
                <a:latin typeface="Tahoma" pitchFamily="34" charset="0"/>
              </a:rPr>
              <a:t>Feasibility</a:t>
            </a:r>
            <a:endParaRPr lang="en-GB" sz="1200" b="1">
              <a:latin typeface="Tahoma" pitchFamily="34" charset="0"/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19233" y="3157538"/>
            <a:ext cx="1506538" cy="485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Phase B</a:t>
            </a:r>
          </a:p>
          <a:p>
            <a:pPr>
              <a:spcBef>
                <a:spcPct val="50000"/>
              </a:spcBef>
            </a:pPr>
            <a:r>
              <a:rPr lang="en-GB" sz="1200" b="1" i="1">
                <a:latin typeface="Tahoma" pitchFamily="34" charset="0"/>
              </a:rPr>
              <a:t>Preliminary design</a:t>
            </a:r>
            <a:endParaRPr lang="en-GB" sz="1200" b="1">
              <a:latin typeface="Tahoma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10635" y="4452937"/>
            <a:ext cx="1750748" cy="6683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Phase C/D</a:t>
            </a:r>
          </a:p>
          <a:p>
            <a:pPr>
              <a:spcBef>
                <a:spcPct val="50000"/>
              </a:spcBef>
            </a:pPr>
            <a:r>
              <a:rPr lang="en-GB" sz="1200" b="1" i="1">
                <a:latin typeface="Tahoma" pitchFamily="34" charset="0"/>
              </a:rPr>
              <a:t>Detailed design</a:t>
            </a:r>
            <a:br>
              <a:rPr lang="en-GB" sz="1200" b="1" i="1">
                <a:latin typeface="Tahoma" pitchFamily="34" charset="0"/>
              </a:rPr>
            </a:br>
            <a:r>
              <a:rPr lang="en-GB" sz="1200" b="1" i="1">
                <a:latin typeface="Tahoma" pitchFamily="34" charset="0"/>
              </a:rPr>
              <a:t>Qualification</a:t>
            </a:r>
            <a:endParaRPr lang="en-GB" sz="1200" b="1">
              <a:latin typeface="Tahoma" pitchFamily="34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20953" y="5946776"/>
            <a:ext cx="988880" cy="485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Phase E</a:t>
            </a:r>
          </a:p>
          <a:p>
            <a:pPr>
              <a:spcBef>
                <a:spcPct val="50000"/>
              </a:spcBef>
            </a:pPr>
            <a:r>
              <a:rPr lang="en-GB" sz="1200" b="1" i="1">
                <a:latin typeface="Tahoma" pitchFamily="34" charset="0"/>
              </a:rPr>
              <a:t>Utilisation</a:t>
            </a:r>
            <a:endParaRPr lang="en-GB" sz="1200" b="1">
              <a:latin typeface="Tahoma" pitchFamily="34" charset="0"/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2152531" y="1865312"/>
            <a:ext cx="3348435" cy="1035050"/>
          </a:xfrm>
          <a:prstGeom prst="rect">
            <a:avLst/>
          </a:prstGeom>
          <a:solidFill>
            <a:schemeClr val="accent2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Calculations on simple structures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Generic specification of received dose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Hardness assurance specification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Pre-evaluation of critical components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2152531" y="3043237"/>
            <a:ext cx="2935685" cy="1125538"/>
          </a:xfrm>
          <a:prstGeom prst="rect">
            <a:avLst/>
          </a:prstGeom>
          <a:solidFill>
            <a:schemeClr val="accent2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Evaluation of component radiation performance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Interaction structural and system design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Risk estimation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2152531" y="4313237"/>
            <a:ext cx="3236648" cy="1313174"/>
          </a:xfrm>
          <a:prstGeom prst="rect">
            <a:avLst/>
          </a:prstGeom>
          <a:solidFill>
            <a:schemeClr val="accent2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Component list analysis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Radiation lot verification testing (RVT)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Application conditions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Radiation levels on actual satellite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Local shielding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2152531" y="5875338"/>
            <a:ext cx="3026833" cy="760413"/>
          </a:xfrm>
          <a:prstGeom prst="rect">
            <a:avLst/>
          </a:prstGeom>
          <a:solidFill>
            <a:schemeClr val="accent2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Lessons learned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Anomaly analysis</a:t>
            </a:r>
          </a:p>
          <a:p>
            <a:pPr>
              <a:spcBef>
                <a:spcPct val="50000"/>
              </a:spcBef>
            </a:pPr>
            <a:r>
              <a:rPr lang="en-GB" sz="1200" b="1">
                <a:latin typeface="Tahoma" pitchFamily="34" charset="0"/>
              </a:rPr>
              <a:t>Space weather</a:t>
            </a:r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2152531" y="1397000"/>
            <a:ext cx="0" cy="3810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6310987" y="4568826"/>
            <a:ext cx="846138" cy="43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900" b="1" i="1">
                <a:latin typeface="Tahoma" pitchFamily="34" charset="0"/>
              </a:rPr>
              <a:t>Complex structural modelling</a:t>
            </a:r>
            <a:endParaRPr lang="en-GB" sz="800" b="1">
              <a:latin typeface="Times New Roman" pitchFamily="18" charset="0"/>
            </a:endParaRPr>
          </a:p>
        </p:txBody>
      </p:sp>
      <p:pic>
        <p:nvPicPr>
          <p:cNvPr id="50193" name="Picture 17"/>
          <p:cNvPicPr>
            <a:picLocks noChangeAspect="1" noChangeArrowheads="1"/>
          </p:cNvPicPr>
          <p:nvPr/>
        </p:nvPicPr>
        <p:blipFill>
          <a:blip r:embed="rId4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444" y="4473576"/>
            <a:ext cx="720593" cy="11572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>
                    <a:alpha val="50195"/>
                  </a:srgbClr>
                </a:solidFill>
              </a14:hiddenFill>
            </a:ext>
          </a:extLst>
        </p:spPr>
      </p:pic>
      <p:grpSp>
        <p:nvGrpSpPr>
          <p:cNvPr id="50194" name="Group 18"/>
          <p:cNvGrpSpPr>
            <a:grpSpLocks/>
          </p:cNvGrpSpPr>
          <p:nvPr/>
        </p:nvGrpSpPr>
        <p:grpSpPr bwMode="auto">
          <a:xfrm>
            <a:off x="5678104" y="2201865"/>
            <a:ext cx="840979" cy="750888"/>
            <a:chOff x="3577" y="1533"/>
            <a:chExt cx="529" cy="473"/>
          </a:xfrm>
        </p:grpSpPr>
        <p:sp>
          <p:nvSpPr>
            <p:cNvPr id="50375" name="Oval 19"/>
            <p:cNvSpPr>
              <a:spLocks noChangeArrowheads="1"/>
            </p:cNvSpPr>
            <p:nvPr/>
          </p:nvSpPr>
          <p:spPr bwMode="auto">
            <a:xfrm>
              <a:off x="3625" y="1533"/>
              <a:ext cx="270" cy="254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76" name="Text Box 20"/>
            <p:cNvSpPr txBox="1">
              <a:spLocks noChangeArrowheads="1"/>
            </p:cNvSpPr>
            <p:nvPr/>
          </p:nvSpPr>
          <p:spPr bwMode="auto">
            <a:xfrm>
              <a:off x="3577" y="1819"/>
              <a:ext cx="529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14" tIns="10157" rIns="20314" bIns="10157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900" b="1" i="1">
                  <a:latin typeface="Tahoma" pitchFamily="34" charset="0"/>
                </a:rPr>
                <a:t>Satellite is a sphere</a:t>
              </a:r>
              <a:endParaRPr lang="en-GB" sz="1600" b="1">
                <a:latin typeface="Tahoma" pitchFamily="34" charset="0"/>
              </a:endParaRPr>
            </a:p>
          </p:txBody>
        </p:sp>
        <p:sp>
          <p:nvSpPr>
            <p:cNvPr id="50377" name="Oval 21"/>
            <p:cNvSpPr>
              <a:spLocks noChangeArrowheads="1"/>
            </p:cNvSpPr>
            <p:nvPr/>
          </p:nvSpPr>
          <p:spPr bwMode="auto">
            <a:xfrm>
              <a:off x="3749" y="1647"/>
              <a:ext cx="22" cy="2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0195" name="Oval 22"/>
          <p:cNvSpPr>
            <a:spLocks noChangeArrowheads="1"/>
          </p:cNvSpPr>
          <p:nvPr/>
        </p:nvSpPr>
        <p:spPr bwMode="auto">
          <a:xfrm>
            <a:off x="5808808" y="5392737"/>
            <a:ext cx="34396" cy="33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50196" name="Group 23"/>
          <p:cNvGrpSpPr>
            <a:grpSpLocks/>
          </p:cNvGrpSpPr>
          <p:nvPr/>
        </p:nvGrpSpPr>
        <p:grpSpPr bwMode="auto">
          <a:xfrm>
            <a:off x="8369578" y="2084388"/>
            <a:ext cx="947605" cy="654197"/>
            <a:chOff x="816" y="1152"/>
            <a:chExt cx="3696" cy="2954"/>
          </a:xfrm>
        </p:grpSpPr>
        <p:sp>
          <p:nvSpPr>
            <p:cNvPr id="50300" name="Rectangle 24"/>
            <p:cNvSpPr>
              <a:spLocks noChangeArrowheads="1"/>
            </p:cNvSpPr>
            <p:nvPr/>
          </p:nvSpPr>
          <p:spPr bwMode="auto">
            <a:xfrm>
              <a:off x="816" y="1152"/>
              <a:ext cx="3696" cy="1251"/>
            </a:xfrm>
            <a:prstGeom prst="rect">
              <a:avLst/>
            </a:prstGeom>
            <a:noFill/>
            <a:ln w="1905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grpSp>
          <p:nvGrpSpPr>
            <p:cNvPr id="50301" name="Group 25"/>
            <p:cNvGrpSpPr>
              <a:grpSpLocks/>
            </p:cNvGrpSpPr>
            <p:nvPr/>
          </p:nvGrpSpPr>
          <p:grpSpPr bwMode="auto">
            <a:xfrm>
              <a:off x="1056" y="1536"/>
              <a:ext cx="912" cy="1251"/>
              <a:chOff x="1056" y="1536"/>
              <a:chExt cx="912" cy="1251"/>
            </a:xfrm>
          </p:grpSpPr>
          <p:sp>
            <p:nvSpPr>
              <p:cNvPr id="50356" name="Rectangle 26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720" cy="125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7" name="Line 27"/>
              <p:cNvSpPr>
                <a:spLocks noChangeShapeType="1"/>
              </p:cNvSpPr>
              <p:nvPr/>
            </p:nvSpPr>
            <p:spPr bwMode="auto">
              <a:xfrm flipH="1">
                <a:off x="1056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8" name="Line 28"/>
              <p:cNvSpPr>
                <a:spLocks noChangeShapeType="1"/>
              </p:cNvSpPr>
              <p:nvPr/>
            </p:nvSpPr>
            <p:spPr bwMode="auto">
              <a:xfrm flipH="1">
                <a:off x="1056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9" name="Line 29"/>
              <p:cNvSpPr>
                <a:spLocks noChangeShapeType="1"/>
              </p:cNvSpPr>
              <p:nvPr/>
            </p:nvSpPr>
            <p:spPr bwMode="auto">
              <a:xfrm flipH="1">
                <a:off x="1056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0" name="Line 30"/>
              <p:cNvSpPr>
                <a:spLocks noChangeShapeType="1"/>
              </p:cNvSpPr>
              <p:nvPr/>
            </p:nvSpPr>
            <p:spPr bwMode="auto">
              <a:xfrm flipH="1">
                <a:off x="1056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1" name="Line 31"/>
              <p:cNvSpPr>
                <a:spLocks noChangeShapeType="1"/>
              </p:cNvSpPr>
              <p:nvPr/>
            </p:nvSpPr>
            <p:spPr bwMode="auto">
              <a:xfrm flipH="1">
                <a:off x="1056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2" name="Line 32"/>
              <p:cNvSpPr>
                <a:spLocks noChangeShapeType="1"/>
              </p:cNvSpPr>
              <p:nvPr/>
            </p:nvSpPr>
            <p:spPr bwMode="auto">
              <a:xfrm flipH="1">
                <a:off x="1056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3" name="Line 33"/>
              <p:cNvSpPr>
                <a:spLocks noChangeShapeType="1"/>
              </p:cNvSpPr>
              <p:nvPr/>
            </p:nvSpPr>
            <p:spPr bwMode="auto">
              <a:xfrm flipH="1">
                <a:off x="1056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4" name="Line 34"/>
              <p:cNvSpPr>
                <a:spLocks noChangeShapeType="1"/>
              </p:cNvSpPr>
              <p:nvPr/>
            </p:nvSpPr>
            <p:spPr bwMode="auto">
              <a:xfrm flipH="1">
                <a:off x="1056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5" name="Line 35"/>
              <p:cNvSpPr>
                <a:spLocks noChangeShapeType="1"/>
              </p:cNvSpPr>
              <p:nvPr/>
            </p:nvSpPr>
            <p:spPr bwMode="auto">
              <a:xfrm flipH="1">
                <a:off x="1056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6" name="Line 36"/>
              <p:cNvSpPr>
                <a:spLocks noChangeShapeType="1"/>
              </p:cNvSpPr>
              <p:nvPr/>
            </p:nvSpPr>
            <p:spPr bwMode="auto">
              <a:xfrm flipH="1">
                <a:off x="1872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7" name="Line 37"/>
              <p:cNvSpPr>
                <a:spLocks noChangeShapeType="1"/>
              </p:cNvSpPr>
              <p:nvPr/>
            </p:nvSpPr>
            <p:spPr bwMode="auto">
              <a:xfrm flipH="1">
                <a:off x="1872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8" name="Line 38"/>
              <p:cNvSpPr>
                <a:spLocks noChangeShapeType="1"/>
              </p:cNvSpPr>
              <p:nvPr/>
            </p:nvSpPr>
            <p:spPr bwMode="auto">
              <a:xfrm flipH="1">
                <a:off x="1872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69" name="Line 39"/>
              <p:cNvSpPr>
                <a:spLocks noChangeShapeType="1"/>
              </p:cNvSpPr>
              <p:nvPr/>
            </p:nvSpPr>
            <p:spPr bwMode="auto">
              <a:xfrm flipH="1">
                <a:off x="1872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70" name="Line 40"/>
              <p:cNvSpPr>
                <a:spLocks noChangeShapeType="1"/>
              </p:cNvSpPr>
              <p:nvPr/>
            </p:nvSpPr>
            <p:spPr bwMode="auto">
              <a:xfrm flipH="1">
                <a:off x="1872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71" name="Line 41"/>
              <p:cNvSpPr>
                <a:spLocks noChangeShapeType="1"/>
              </p:cNvSpPr>
              <p:nvPr/>
            </p:nvSpPr>
            <p:spPr bwMode="auto">
              <a:xfrm flipH="1">
                <a:off x="1872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72" name="Line 42"/>
              <p:cNvSpPr>
                <a:spLocks noChangeShapeType="1"/>
              </p:cNvSpPr>
              <p:nvPr/>
            </p:nvSpPr>
            <p:spPr bwMode="auto">
              <a:xfrm flipH="1">
                <a:off x="1872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73" name="Line 43"/>
              <p:cNvSpPr>
                <a:spLocks noChangeShapeType="1"/>
              </p:cNvSpPr>
              <p:nvPr/>
            </p:nvSpPr>
            <p:spPr bwMode="auto">
              <a:xfrm flipH="1">
                <a:off x="1872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74" name="Line 44"/>
              <p:cNvSpPr>
                <a:spLocks noChangeShapeType="1"/>
              </p:cNvSpPr>
              <p:nvPr/>
            </p:nvSpPr>
            <p:spPr bwMode="auto">
              <a:xfrm flipH="1">
                <a:off x="1872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50302" name="Group 45"/>
            <p:cNvGrpSpPr>
              <a:grpSpLocks/>
            </p:cNvGrpSpPr>
            <p:nvPr/>
          </p:nvGrpSpPr>
          <p:grpSpPr bwMode="auto">
            <a:xfrm>
              <a:off x="2160" y="1536"/>
              <a:ext cx="912" cy="1251"/>
              <a:chOff x="1056" y="1536"/>
              <a:chExt cx="912" cy="1251"/>
            </a:xfrm>
          </p:grpSpPr>
          <p:sp>
            <p:nvSpPr>
              <p:cNvPr id="50337" name="Rectangle 46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720" cy="125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8" name="Line 47"/>
              <p:cNvSpPr>
                <a:spLocks noChangeShapeType="1"/>
              </p:cNvSpPr>
              <p:nvPr/>
            </p:nvSpPr>
            <p:spPr bwMode="auto">
              <a:xfrm flipH="1">
                <a:off x="1056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9" name="Line 48"/>
              <p:cNvSpPr>
                <a:spLocks noChangeShapeType="1"/>
              </p:cNvSpPr>
              <p:nvPr/>
            </p:nvSpPr>
            <p:spPr bwMode="auto">
              <a:xfrm flipH="1">
                <a:off x="1056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0" name="Line 49"/>
              <p:cNvSpPr>
                <a:spLocks noChangeShapeType="1"/>
              </p:cNvSpPr>
              <p:nvPr/>
            </p:nvSpPr>
            <p:spPr bwMode="auto">
              <a:xfrm flipH="1">
                <a:off x="1056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1" name="Line 50"/>
              <p:cNvSpPr>
                <a:spLocks noChangeShapeType="1"/>
              </p:cNvSpPr>
              <p:nvPr/>
            </p:nvSpPr>
            <p:spPr bwMode="auto">
              <a:xfrm flipH="1">
                <a:off x="1056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2" name="Line 51"/>
              <p:cNvSpPr>
                <a:spLocks noChangeShapeType="1"/>
              </p:cNvSpPr>
              <p:nvPr/>
            </p:nvSpPr>
            <p:spPr bwMode="auto">
              <a:xfrm flipH="1">
                <a:off x="1056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3" name="Line 52"/>
              <p:cNvSpPr>
                <a:spLocks noChangeShapeType="1"/>
              </p:cNvSpPr>
              <p:nvPr/>
            </p:nvSpPr>
            <p:spPr bwMode="auto">
              <a:xfrm flipH="1">
                <a:off x="1056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4" name="Line 53"/>
              <p:cNvSpPr>
                <a:spLocks noChangeShapeType="1"/>
              </p:cNvSpPr>
              <p:nvPr/>
            </p:nvSpPr>
            <p:spPr bwMode="auto">
              <a:xfrm flipH="1">
                <a:off x="1056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5" name="Line 54"/>
              <p:cNvSpPr>
                <a:spLocks noChangeShapeType="1"/>
              </p:cNvSpPr>
              <p:nvPr/>
            </p:nvSpPr>
            <p:spPr bwMode="auto">
              <a:xfrm flipH="1">
                <a:off x="1056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6" name="Line 55"/>
              <p:cNvSpPr>
                <a:spLocks noChangeShapeType="1"/>
              </p:cNvSpPr>
              <p:nvPr/>
            </p:nvSpPr>
            <p:spPr bwMode="auto">
              <a:xfrm flipH="1">
                <a:off x="1056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7" name="Line 56"/>
              <p:cNvSpPr>
                <a:spLocks noChangeShapeType="1"/>
              </p:cNvSpPr>
              <p:nvPr/>
            </p:nvSpPr>
            <p:spPr bwMode="auto">
              <a:xfrm flipH="1">
                <a:off x="1872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8" name="Line 57"/>
              <p:cNvSpPr>
                <a:spLocks noChangeShapeType="1"/>
              </p:cNvSpPr>
              <p:nvPr/>
            </p:nvSpPr>
            <p:spPr bwMode="auto">
              <a:xfrm flipH="1">
                <a:off x="1872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49" name="Line 58"/>
              <p:cNvSpPr>
                <a:spLocks noChangeShapeType="1"/>
              </p:cNvSpPr>
              <p:nvPr/>
            </p:nvSpPr>
            <p:spPr bwMode="auto">
              <a:xfrm flipH="1">
                <a:off x="1872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0" name="Line 59"/>
              <p:cNvSpPr>
                <a:spLocks noChangeShapeType="1"/>
              </p:cNvSpPr>
              <p:nvPr/>
            </p:nvSpPr>
            <p:spPr bwMode="auto">
              <a:xfrm flipH="1">
                <a:off x="1872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1" name="Line 60"/>
              <p:cNvSpPr>
                <a:spLocks noChangeShapeType="1"/>
              </p:cNvSpPr>
              <p:nvPr/>
            </p:nvSpPr>
            <p:spPr bwMode="auto">
              <a:xfrm flipH="1">
                <a:off x="1872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2" name="Line 61"/>
              <p:cNvSpPr>
                <a:spLocks noChangeShapeType="1"/>
              </p:cNvSpPr>
              <p:nvPr/>
            </p:nvSpPr>
            <p:spPr bwMode="auto">
              <a:xfrm flipH="1">
                <a:off x="1872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3" name="Line 62"/>
              <p:cNvSpPr>
                <a:spLocks noChangeShapeType="1"/>
              </p:cNvSpPr>
              <p:nvPr/>
            </p:nvSpPr>
            <p:spPr bwMode="auto">
              <a:xfrm flipH="1">
                <a:off x="1872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4" name="Line 63"/>
              <p:cNvSpPr>
                <a:spLocks noChangeShapeType="1"/>
              </p:cNvSpPr>
              <p:nvPr/>
            </p:nvSpPr>
            <p:spPr bwMode="auto">
              <a:xfrm flipH="1">
                <a:off x="1872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55" name="Line 64"/>
              <p:cNvSpPr>
                <a:spLocks noChangeShapeType="1"/>
              </p:cNvSpPr>
              <p:nvPr/>
            </p:nvSpPr>
            <p:spPr bwMode="auto">
              <a:xfrm flipH="1">
                <a:off x="1872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50303" name="Group 65"/>
            <p:cNvGrpSpPr>
              <a:grpSpLocks/>
            </p:cNvGrpSpPr>
            <p:nvPr/>
          </p:nvGrpSpPr>
          <p:grpSpPr bwMode="auto">
            <a:xfrm>
              <a:off x="3312" y="1536"/>
              <a:ext cx="912" cy="1251"/>
              <a:chOff x="1056" y="1536"/>
              <a:chExt cx="912" cy="1251"/>
            </a:xfrm>
          </p:grpSpPr>
          <p:sp>
            <p:nvSpPr>
              <p:cNvPr id="50318" name="Rectangle 66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720" cy="125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19" name="Line 67"/>
              <p:cNvSpPr>
                <a:spLocks noChangeShapeType="1"/>
              </p:cNvSpPr>
              <p:nvPr/>
            </p:nvSpPr>
            <p:spPr bwMode="auto">
              <a:xfrm flipH="1">
                <a:off x="1056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0" name="Line 68"/>
              <p:cNvSpPr>
                <a:spLocks noChangeShapeType="1"/>
              </p:cNvSpPr>
              <p:nvPr/>
            </p:nvSpPr>
            <p:spPr bwMode="auto">
              <a:xfrm flipH="1">
                <a:off x="1056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1" name="Line 69"/>
              <p:cNvSpPr>
                <a:spLocks noChangeShapeType="1"/>
              </p:cNvSpPr>
              <p:nvPr/>
            </p:nvSpPr>
            <p:spPr bwMode="auto">
              <a:xfrm flipH="1">
                <a:off x="1056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2" name="Line 70"/>
              <p:cNvSpPr>
                <a:spLocks noChangeShapeType="1"/>
              </p:cNvSpPr>
              <p:nvPr/>
            </p:nvSpPr>
            <p:spPr bwMode="auto">
              <a:xfrm flipH="1">
                <a:off x="1056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3" name="Line 71"/>
              <p:cNvSpPr>
                <a:spLocks noChangeShapeType="1"/>
              </p:cNvSpPr>
              <p:nvPr/>
            </p:nvSpPr>
            <p:spPr bwMode="auto">
              <a:xfrm flipH="1">
                <a:off x="1056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4" name="Line 72"/>
              <p:cNvSpPr>
                <a:spLocks noChangeShapeType="1"/>
              </p:cNvSpPr>
              <p:nvPr/>
            </p:nvSpPr>
            <p:spPr bwMode="auto">
              <a:xfrm flipH="1">
                <a:off x="1056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5" name="Line 73"/>
              <p:cNvSpPr>
                <a:spLocks noChangeShapeType="1"/>
              </p:cNvSpPr>
              <p:nvPr/>
            </p:nvSpPr>
            <p:spPr bwMode="auto">
              <a:xfrm flipH="1">
                <a:off x="1056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6" name="Line 74"/>
              <p:cNvSpPr>
                <a:spLocks noChangeShapeType="1"/>
              </p:cNvSpPr>
              <p:nvPr/>
            </p:nvSpPr>
            <p:spPr bwMode="auto">
              <a:xfrm flipH="1">
                <a:off x="1056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7" name="Line 75"/>
              <p:cNvSpPr>
                <a:spLocks noChangeShapeType="1"/>
              </p:cNvSpPr>
              <p:nvPr/>
            </p:nvSpPr>
            <p:spPr bwMode="auto">
              <a:xfrm flipH="1">
                <a:off x="1056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8" name="Line 76"/>
              <p:cNvSpPr>
                <a:spLocks noChangeShapeType="1"/>
              </p:cNvSpPr>
              <p:nvPr/>
            </p:nvSpPr>
            <p:spPr bwMode="auto">
              <a:xfrm flipH="1">
                <a:off x="1872" y="168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29" name="Line 77"/>
              <p:cNvSpPr>
                <a:spLocks noChangeShapeType="1"/>
              </p:cNvSpPr>
              <p:nvPr/>
            </p:nvSpPr>
            <p:spPr bwMode="auto">
              <a:xfrm flipH="1">
                <a:off x="1872" y="177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0" name="Line 78"/>
              <p:cNvSpPr>
                <a:spLocks noChangeShapeType="1"/>
              </p:cNvSpPr>
              <p:nvPr/>
            </p:nvSpPr>
            <p:spPr bwMode="auto">
              <a:xfrm flipH="1">
                <a:off x="1872" y="187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1" name="Line 79"/>
              <p:cNvSpPr>
                <a:spLocks noChangeShapeType="1"/>
              </p:cNvSpPr>
              <p:nvPr/>
            </p:nvSpPr>
            <p:spPr bwMode="auto">
              <a:xfrm flipH="1">
                <a:off x="1872" y="196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2" name="Line 80"/>
              <p:cNvSpPr>
                <a:spLocks noChangeShapeType="1"/>
              </p:cNvSpPr>
              <p:nvPr/>
            </p:nvSpPr>
            <p:spPr bwMode="auto">
              <a:xfrm flipH="1">
                <a:off x="1872" y="20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3" name="Line 81"/>
              <p:cNvSpPr>
                <a:spLocks noChangeShapeType="1"/>
              </p:cNvSpPr>
              <p:nvPr/>
            </p:nvSpPr>
            <p:spPr bwMode="auto">
              <a:xfrm flipH="1">
                <a:off x="1872" y="2160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4" name="Line 82"/>
              <p:cNvSpPr>
                <a:spLocks noChangeShapeType="1"/>
              </p:cNvSpPr>
              <p:nvPr/>
            </p:nvSpPr>
            <p:spPr bwMode="auto">
              <a:xfrm flipH="1">
                <a:off x="1872" y="225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5" name="Line 83"/>
              <p:cNvSpPr>
                <a:spLocks noChangeShapeType="1"/>
              </p:cNvSpPr>
              <p:nvPr/>
            </p:nvSpPr>
            <p:spPr bwMode="auto">
              <a:xfrm flipH="1">
                <a:off x="1872" y="2352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0336" name="Line 84"/>
              <p:cNvSpPr>
                <a:spLocks noChangeShapeType="1"/>
              </p:cNvSpPr>
              <p:nvPr/>
            </p:nvSpPr>
            <p:spPr bwMode="auto">
              <a:xfrm flipH="1">
                <a:off x="1872" y="2448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50304" name="Text Box 85"/>
            <p:cNvSpPr txBox="1">
              <a:spLocks noChangeArrowheads="1"/>
            </p:cNvSpPr>
            <p:nvPr/>
          </p:nvSpPr>
          <p:spPr bwMode="auto">
            <a:xfrm>
              <a:off x="2399" y="2786"/>
              <a:ext cx="436" cy="1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900" b="1">
                  <a:latin typeface="Times New Roman" pitchFamily="18" charset="0"/>
                </a:rPr>
                <a:t>?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05" name="Line 86"/>
            <p:cNvSpPr>
              <a:spLocks noChangeShapeType="1"/>
            </p:cNvSpPr>
            <p:nvPr/>
          </p:nvSpPr>
          <p:spPr bwMode="auto">
            <a:xfrm flipV="1">
              <a:off x="1104" y="1344"/>
              <a:ext cx="3120" cy="177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0306" name="Text Box 87"/>
            <p:cNvSpPr txBox="1">
              <a:spLocks noChangeArrowheads="1"/>
            </p:cNvSpPr>
            <p:nvPr/>
          </p:nvSpPr>
          <p:spPr bwMode="auto">
            <a:xfrm>
              <a:off x="3700" y="1539"/>
              <a:ext cx="289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07" name="Text Box 88"/>
            <p:cNvSpPr txBox="1">
              <a:spLocks noChangeArrowheads="1"/>
            </p:cNvSpPr>
            <p:nvPr/>
          </p:nvSpPr>
          <p:spPr bwMode="auto">
            <a:xfrm>
              <a:off x="1440" y="2829"/>
              <a:ext cx="288" cy="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08" name="Text Box 89"/>
            <p:cNvSpPr txBox="1">
              <a:spLocks noChangeArrowheads="1"/>
            </p:cNvSpPr>
            <p:nvPr/>
          </p:nvSpPr>
          <p:spPr bwMode="auto">
            <a:xfrm>
              <a:off x="3023" y="1632"/>
              <a:ext cx="288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09" name="Text Box 90"/>
            <p:cNvSpPr txBox="1">
              <a:spLocks noChangeArrowheads="1"/>
            </p:cNvSpPr>
            <p:nvPr/>
          </p:nvSpPr>
          <p:spPr bwMode="auto">
            <a:xfrm>
              <a:off x="2687" y="2113"/>
              <a:ext cx="289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0" name="Text Box 91"/>
            <p:cNvSpPr txBox="1">
              <a:spLocks noChangeArrowheads="1"/>
            </p:cNvSpPr>
            <p:nvPr/>
          </p:nvSpPr>
          <p:spPr bwMode="auto">
            <a:xfrm>
              <a:off x="2399" y="2019"/>
              <a:ext cx="288" cy="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1" name="Text Box 92"/>
            <p:cNvSpPr txBox="1">
              <a:spLocks noChangeArrowheads="1"/>
            </p:cNvSpPr>
            <p:nvPr/>
          </p:nvSpPr>
          <p:spPr bwMode="auto">
            <a:xfrm>
              <a:off x="1581" y="2449"/>
              <a:ext cx="295" cy="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+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2" name="Text Box 93"/>
            <p:cNvSpPr txBox="1">
              <a:spLocks noChangeArrowheads="1"/>
            </p:cNvSpPr>
            <p:nvPr/>
          </p:nvSpPr>
          <p:spPr bwMode="auto">
            <a:xfrm>
              <a:off x="1057" y="2786"/>
              <a:ext cx="242" cy="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3" name="Text Box 94"/>
            <p:cNvSpPr txBox="1">
              <a:spLocks noChangeArrowheads="1"/>
            </p:cNvSpPr>
            <p:nvPr/>
          </p:nvSpPr>
          <p:spPr bwMode="auto">
            <a:xfrm>
              <a:off x="3412" y="1439"/>
              <a:ext cx="241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4" name="Text Box 95"/>
            <p:cNvSpPr txBox="1">
              <a:spLocks noChangeArrowheads="1"/>
            </p:cNvSpPr>
            <p:nvPr/>
          </p:nvSpPr>
          <p:spPr bwMode="auto">
            <a:xfrm>
              <a:off x="3077" y="1919"/>
              <a:ext cx="234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5" name="Text Box 96"/>
            <p:cNvSpPr txBox="1">
              <a:spLocks noChangeArrowheads="1"/>
            </p:cNvSpPr>
            <p:nvPr/>
          </p:nvSpPr>
          <p:spPr bwMode="auto">
            <a:xfrm>
              <a:off x="2641" y="1876"/>
              <a:ext cx="234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6" name="Text Box 97"/>
            <p:cNvSpPr txBox="1">
              <a:spLocks noChangeArrowheads="1"/>
            </p:cNvSpPr>
            <p:nvPr/>
          </p:nvSpPr>
          <p:spPr bwMode="auto">
            <a:xfrm>
              <a:off x="1728" y="2643"/>
              <a:ext cx="242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317" name="Text Box 98"/>
            <p:cNvSpPr txBox="1">
              <a:spLocks noChangeArrowheads="1"/>
            </p:cNvSpPr>
            <p:nvPr/>
          </p:nvSpPr>
          <p:spPr bwMode="auto">
            <a:xfrm>
              <a:off x="2352" y="2256"/>
              <a:ext cx="242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00" b="1">
                  <a:latin typeface="Times New Roman" pitchFamily="18" charset="0"/>
                </a:rPr>
                <a:t>-</a:t>
              </a:r>
              <a:endParaRPr lang="en-GB" sz="800" b="1">
                <a:latin typeface="Times New Roman" pitchFamily="18" charset="0"/>
              </a:endParaRPr>
            </a:p>
          </p:txBody>
        </p:sp>
      </p:grpSp>
      <p:graphicFrame>
        <p:nvGraphicFramePr>
          <p:cNvPr id="50197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652783"/>
              </p:ext>
            </p:extLst>
          </p:nvPr>
        </p:nvGraphicFramePr>
        <p:xfrm>
          <a:off x="8290468" y="3625851"/>
          <a:ext cx="1119584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6" name="Feuille de calcul" r:id="rId5" imgW="6915607" imgH="3715207" progId="Excel.Sheet.8">
                  <p:embed/>
                </p:oleObj>
              </mc:Choice>
              <mc:Fallback>
                <p:oleObj name="Feuille de calcul" r:id="rId5" imgW="6915607" imgH="37152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0468" y="3625851"/>
                        <a:ext cx="1119584" cy="636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198" name="Group 100"/>
          <p:cNvGrpSpPr>
            <a:grpSpLocks/>
          </p:cNvGrpSpPr>
          <p:nvPr/>
        </p:nvGrpSpPr>
        <p:grpSpPr bwMode="auto">
          <a:xfrm>
            <a:off x="6725458" y="2166939"/>
            <a:ext cx="952765" cy="892176"/>
            <a:chOff x="3531" y="2014"/>
            <a:chExt cx="600" cy="562"/>
          </a:xfrm>
        </p:grpSpPr>
        <p:sp>
          <p:nvSpPr>
            <p:cNvPr id="50296" name="Text Box 101"/>
            <p:cNvSpPr txBox="1">
              <a:spLocks noChangeArrowheads="1"/>
            </p:cNvSpPr>
            <p:nvPr/>
          </p:nvSpPr>
          <p:spPr bwMode="auto">
            <a:xfrm>
              <a:off x="3531" y="2301"/>
              <a:ext cx="600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14" tIns="10157" rIns="20314" bIns="10157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900" b="1" i="1">
                  <a:latin typeface="Tahoma" pitchFamily="34" charset="0"/>
                </a:rPr>
                <a:t>Simple geometrical simulations</a:t>
              </a:r>
              <a:endParaRPr lang="en-GB" sz="1600" b="1">
                <a:latin typeface="Tahoma" pitchFamily="34" charset="0"/>
              </a:endParaRPr>
            </a:p>
          </p:txBody>
        </p:sp>
        <p:sp>
          <p:nvSpPr>
            <p:cNvPr id="50297" name="Rectangle 102"/>
            <p:cNvSpPr>
              <a:spLocks noChangeArrowheads="1"/>
            </p:cNvSpPr>
            <p:nvPr/>
          </p:nvSpPr>
          <p:spPr bwMode="auto">
            <a:xfrm>
              <a:off x="3612" y="2014"/>
              <a:ext cx="357" cy="22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98" name="Rectangle 103"/>
            <p:cNvSpPr>
              <a:spLocks noChangeArrowheads="1"/>
            </p:cNvSpPr>
            <p:nvPr/>
          </p:nvSpPr>
          <p:spPr bwMode="auto">
            <a:xfrm>
              <a:off x="3623" y="2024"/>
              <a:ext cx="335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99" name="Oval 104"/>
            <p:cNvSpPr>
              <a:spLocks noChangeArrowheads="1"/>
            </p:cNvSpPr>
            <p:nvPr/>
          </p:nvSpPr>
          <p:spPr bwMode="auto">
            <a:xfrm>
              <a:off x="3778" y="2053"/>
              <a:ext cx="22" cy="2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aphicFrame>
        <p:nvGraphicFramePr>
          <p:cNvPr id="50199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163946"/>
              </p:ext>
            </p:extLst>
          </p:nvPr>
        </p:nvGraphicFramePr>
        <p:xfrm>
          <a:off x="6580995" y="1014412"/>
          <a:ext cx="163036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7" name="Feuille de calcul" r:id="rId7" imgW="6886956" imgH="3819754" progId="Excel.Sheet.8">
                  <p:embed/>
                </p:oleObj>
              </mc:Choice>
              <mc:Fallback>
                <p:oleObj name="Feuille de calcul" r:id="rId7" imgW="6886956" imgH="381975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0995" y="1014412"/>
                        <a:ext cx="1630363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00" name="Text Box 106"/>
          <p:cNvSpPr txBox="1">
            <a:spLocks noChangeArrowheads="1"/>
          </p:cNvSpPr>
          <p:nvPr/>
        </p:nvSpPr>
        <p:spPr bwMode="auto">
          <a:xfrm>
            <a:off x="8391935" y="2692400"/>
            <a:ext cx="952765" cy="29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900" b="1" i="1">
                <a:latin typeface="Tahoma" pitchFamily="34" charset="0"/>
              </a:rPr>
              <a:t>Components are evaluated</a:t>
            </a:r>
            <a:endParaRPr lang="en-GB" sz="1600" b="1">
              <a:latin typeface="Tahoma" pitchFamily="34" charset="0"/>
            </a:endParaRPr>
          </a:p>
        </p:txBody>
      </p:sp>
      <p:sp>
        <p:nvSpPr>
          <p:cNvPr id="50201" name="Text Box 107"/>
          <p:cNvSpPr txBox="1">
            <a:spLocks noChangeArrowheads="1"/>
          </p:cNvSpPr>
          <p:nvPr/>
        </p:nvSpPr>
        <p:spPr bwMode="auto">
          <a:xfrm>
            <a:off x="8471046" y="5340351"/>
            <a:ext cx="1147102" cy="43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900" b="1" i="1">
                <a:latin typeface="Tahoma" pitchFamily="34" charset="0"/>
              </a:rPr>
              <a:t>Functions and application conditions</a:t>
            </a:r>
            <a:endParaRPr lang="en-GB" sz="800" b="1">
              <a:latin typeface="Times New Roman" pitchFamily="18" charset="0"/>
            </a:endParaRPr>
          </a:p>
        </p:txBody>
      </p:sp>
      <p:sp>
        <p:nvSpPr>
          <p:cNvPr id="50202" name="Text Box 108"/>
          <p:cNvSpPr txBox="1">
            <a:spLocks noChangeArrowheads="1"/>
          </p:cNvSpPr>
          <p:nvPr/>
        </p:nvSpPr>
        <p:spPr bwMode="auto">
          <a:xfrm>
            <a:off x="8476206" y="1062037"/>
            <a:ext cx="1028435" cy="57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900" b="1" i="1">
                <a:latin typeface="Tahoma" pitchFamily="34" charset="0"/>
              </a:rPr>
              <a:t>Analysis and specification of radiation environment</a:t>
            </a:r>
            <a:endParaRPr lang="en-GB" sz="1600" b="1" i="1">
              <a:latin typeface="Tahoma" pitchFamily="34" charset="0"/>
            </a:endParaRPr>
          </a:p>
        </p:txBody>
      </p:sp>
      <p:graphicFrame>
        <p:nvGraphicFramePr>
          <p:cNvPr id="50203" name="Objec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770309"/>
              </p:ext>
            </p:extLst>
          </p:nvPr>
        </p:nvGraphicFramePr>
        <p:xfrm>
          <a:off x="5229239" y="3321051"/>
          <a:ext cx="103531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8" name="Image Photo Editor" r:id="rId9" imgW="6095238" imgH="4571429" progId="MSPhotoEd.3">
                  <p:embed/>
                </p:oleObj>
              </mc:Choice>
              <mc:Fallback>
                <p:oleObj name="Image Photo Editor" r:id="rId9" imgW="6095238" imgH="45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39" y="3321051"/>
                        <a:ext cx="1035315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204" name="Group 110"/>
          <p:cNvGrpSpPr>
            <a:grpSpLocks/>
          </p:cNvGrpSpPr>
          <p:nvPr/>
        </p:nvGrpSpPr>
        <p:grpSpPr bwMode="auto">
          <a:xfrm>
            <a:off x="6407296" y="3125788"/>
            <a:ext cx="1661319" cy="1357313"/>
            <a:chOff x="3981" y="2343"/>
            <a:chExt cx="1046" cy="855"/>
          </a:xfrm>
        </p:grpSpPr>
        <p:graphicFrame>
          <p:nvGraphicFramePr>
            <p:cNvPr id="50293" name="Object 111"/>
            <p:cNvGraphicFramePr>
              <a:graphicFrameLocks noChangeAspect="1"/>
            </p:cNvGraphicFramePr>
            <p:nvPr/>
          </p:nvGraphicFramePr>
          <p:xfrm>
            <a:off x="3981" y="2343"/>
            <a:ext cx="567" cy="4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29" name="Document" r:id="rId11" imgW="4200144" imgH="3584448" progId="Word.Document.8">
                    <p:embed/>
                  </p:oleObj>
                </mc:Choice>
                <mc:Fallback>
                  <p:oleObj name="Document" r:id="rId11" imgW="4200144" imgH="3584448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1" y="2343"/>
                          <a:ext cx="567" cy="4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294" name="Text Box 112"/>
            <p:cNvSpPr txBox="1">
              <a:spLocks noChangeArrowheads="1"/>
            </p:cNvSpPr>
            <p:nvPr/>
          </p:nvSpPr>
          <p:spPr bwMode="auto">
            <a:xfrm>
              <a:off x="4493" y="3011"/>
              <a:ext cx="534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14" tIns="10157" rIns="20314" bIns="10157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900" b="1" i="1">
                  <a:latin typeface="Tahoma" pitchFamily="34" charset="0"/>
                </a:rPr>
                <a:t>Sector analysis</a:t>
              </a:r>
              <a:endParaRPr lang="en-GB" sz="800" b="1">
                <a:latin typeface="Times New Roman" pitchFamily="18" charset="0"/>
              </a:endParaRPr>
            </a:p>
          </p:txBody>
        </p:sp>
        <p:graphicFrame>
          <p:nvGraphicFramePr>
            <p:cNvPr id="50295" name="Object 113"/>
            <p:cNvGraphicFramePr>
              <a:graphicFrameLocks noChangeAspect="1"/>
            </p:cNvGraphicFramePr>
            <p:nvPr/>
          </p:nvGraphicFramePr>
          <p:xfrm>
            <a:off x="4243" y="2740"/>
            <a:ext cx="700" cy="3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30" name="Document" r:id="rId13" imgW="2999232" imgH="1706880" progId="Word.Document.8">
                    <p:embed/>
                  </p:oleObj>
                </mc:Choice>
                <mc:Fallback>
                  <p:oleObj name="Document" r:id="rId13" imgW="2999232" imgH="1706880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3" y="2740"/>
                          <a:ext cx="700" cy="3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205" name="Text Box 114"/>
          <p:cNvSpPr txBox="1">
            <a:spLocks noChangeArrowheads="1"/>
          </p:cNvSpPr>
          <p:nvPr/>
        </p:nvSpPr>
        <p:spPr bwMode="auto">
          <a:xfrm>
            <a:off x="7146806" y="5384801"/>
            <a:ext cx="1195256" cy="15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314" tIns="10157" rIns="20314" bIns="10157">
            <a:spAutoFit/>
          </a:bodyPr>
          <a:lstStyle>
            <a:lvl1pPr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defTabSz="2032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20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900" b="1" i="1">
                <a:latin typeface="Tahoma" pitchFamily="34" charset="0"/>
              </a:rPr>
              <a:t>Flight lots testing</a:t>
            </a:r>
            <a:endParaRPr lang="en-GB" sz="800" b="1">
              <a:latin typeface="Times New Roman" pitchFamily="18" charset="0"/>
            </a:endParaRPr>
          </a:p>
        </p:txBody>
      </p:sp>
      <p:grpSp>
        <p:nvGrpSpPr>
          <p:cNvPr id="50206" name="Group 115"/>
          <p:cNvGrpSpPr>
            <a:grpSpLocks/>
          </p:cNvGrpSpPr>
          <p:nvPr/>
        </p:nvGrpSpPr>
        <p:grpSpPr bwMode="auto">
          <a:xfrm>
            <a:off x="7241396" y="4486275"/>
            <a:ext cx="951044" cy="831850"/>
            <a:chOff x="4076" y="2651"/>
            <a:chExt cx="892" cy="680"/>
          </a:xfrm>
        </p:grpSpPr>
        <p:grpSp>
          <p:nvGrpSpPr>
            <p:cNvPr id="50245" name="Group 116"/>
            <p:cNvGrpSpPr>
              <a:grpSpLocks/>
            </p:cNvGrpSpPr>
            <p:nvPr/>
          </p:nvGrpSpPr>
          <p:grpSpPr bwMode="auto">
            <a:xfrm>
              <a:off x="4590" y="2651"/>
              <a:ext cx="378" cy="317"/>
              <a:chOff x="3264" y="1056"/>
              <a:chExt cx="1680" cy="1440"/>
            </a:xfrm>
          </p:grpSpPr>
          <p:sp>
            <p:nvSpPr>
              <p:cNvPr id="50278" name="AutoShape 117"/>
              <p:cNvSpPr>
                <a:spLocks noChangeArrowheads="1"/>
              </p:cNvSpPr>
              <p:nvPr/>
            </p:nvSpPr>
            <p:spPr bwMode="auto">
              <a:xfrm>
                <a:off x="3264" y="1920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79" name="AutoShape 118"/>
              <p:cNvSpPr>
                <a:spLocks noChangeArrowheads="1"/>
              </p:cNvSpPr>
              <p:nvPr/>
            </p:nvSpPr>
            <p:spPr bwMode="auto">
              <a:xfrm>
                <a:off x="3264" y="1728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80" name="AutoShape 119"/>
              <p:cNvSpPr>
                <a:spLocks noChangeArrowheads="1"/>
              </p:cNvSpPr>
              <p:nvPr/>
            </p:nvSpPr>
            <p:spPr bwMode="auto">
              <a:xfrm>
                <a:off x="3264" y="1536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81" name="AutoShape 120"/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82" name="AutoShape 121"/>
              <p:cNvSpPr>
                <a:spLocks noChangeArrowheads="1"/>
              </p:cNvSpPr>
              <p:nvPr/>
            </p:nvSpPr>
            <p:spPr bwMode="auto">
              <a:xfrm>
                <a:off x="3264" y="1056"/>
                <a:ext cx="1680" cy="1440"/>
              </a:xfrm>
              <a:prstGeom prst="cube">
                <a:avLst>
                  <a:gd name="adj" fmla="val 25000"/>
                </a:avLst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0283" name="Group 122"/>
              <p:cNvGrpSpPr>
                <a:grpSpLocks/>
              </p:cNvGrpSpPr>
              <p:nvPr/>
            </p:nvGrpSpPr>
            <p:grpSpPr bwMode="auto">
              <a:xfrm>
                <a:off x="3652" y="1452"/>
                <a:ext cx="496" cy="192"/>
                <a:chOff x="4272" y="3312"/>
                <a:chExt cx="496" cy="192"/>
              </a:xfrm>
            </p:grpSpPr>
            <p:sp>
              <p:nvSpPr>
                <p:cNvPr id="50284" name="AutoShape 123"/>
                <p:cNvSpPr>
                  <a:spLocks noChangeArrowheads="1"/>
                </p:cNvSpPr>
                <p:nvPr/>
              </p:nvSpPr>
              <p:spPr bwMode="auto">
                <a:xfrm>
                  <a:off x="4320" y="3312"/>
                  <a:ext cx="384" cy="192"/>
                </a:xfrm>
                <a:prstGeom prst="parallelogram">
                  <a:avLst>
                    <a:gd name="adj" fmla="val 82296"/>
                  </a:avLst>
                </a:prstGeom>
                <a:solidFill>
                  <a:schemeClr val="accent1"/>
                </a:solidFill>
                <a:ln w="19050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85" name="Line 124"/>
                <p:cNvSpPr>
                  <a:spLocks noChangeShapeType="1"/>
                </p:cNvSpPr>
                <p:nvPr/>
              </p:nvSpPr>
              <p:spPr bwMode="auto">
                <a:xfrm>
                  <a:off x="4672" y="33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86" name="Line 125"/>
                <p:cNvSpPr>
                  <a:spLocks noChangeShapeType="1"/>
                </p:cNvSpPr>
                <p:nvPr/>
              </p:nvSpPr>
              <p:spPr bwMode="auto">
                <a:xfrm>
                  <a:off x="4640" y="339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87" name="Line 126"/>
                <p:cNvSpPr>
                  <a:spLocks noChangeShapeType="1"/>
                </p:cNvSpPr>
                <p:nvPr/>
              </p:nvSpPr>
              <p:spPr bwMode="auto">
                <a:xfrm>
                  <a:off x="4612" y="342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88" name="Line 127"/>
                <p:cNvSpPr>
                  <a:spLocks noChangeShapeType="1"/>
                </p:cNvSpPr>
                <p:nvPr/>
              </p:nvSpPr>
              <p:spPr bwMode="auto">
                <a:xfrm>
                  <a:off x="4588" y="34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89" name="Line 128"/>
                <p:cNvSpPr>
                  <a:spLocks noChangeShapeType="1"/>
                </p:cNvSpPr>
                <p:nvPr/>
              </p:nvSpPr>
              <p:spPr bwMode="auto">
                <a:xfrm>
                  <a:off x="4356" y="33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90" name="Line 129"/>
                <p:cNvSpPr>
                  <a:spLocks noChangeShapeType="1"/>
                </p:cNvSpPr>
                <p:nvPr/>
              </p:nvSpPr>
              <p:spPr bwMode="auto">
                <a:xfrm>
                  <a:off x="4324" y="338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91" name="Line 130"/>
                <p:cNvSpPr>
                  <a:spLocks noChangeShapeType="1"/>
                </p:cNvSpPr>
                <p:nvPr/>
              </p:nvSpPr>
              <p:spPr bwMode="auto">
                <a:xfrm>
                  <a:off x="4296" y="342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92" name="Line 131"/>
                <p:cNvSpPr>
                  <a:spLocks noChangeShapeType="1"/>
                </p:cNvSpPr>
                <p:nvPr/>
              </p:nvSpPr>
              <p:spPr bwMode="auto">
                <a:xfrm>
                  <a:off x="4272" y="34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50246" name="Group 132"/>
            <p:cNvGrpSpPr>
              <a:grpSpLocks/>
            </p:cNvGrpSpPr>
            <p:nvPr/>
          </p:nvGrpSpPr>
          <p:grpSpPr bwMode="auto">
            <a:xfrm>
              <a:off x="4325" y="2824"/>
              <a:ext cx="378" cy="317"/>
              <a:chOff x="3264" y="1056"/>
              <a:chExt cx="1680" cy="1440"/>
            </a:xfrm>
          </p:grpSpPr>
          <p:sp>
            <p:nvSpPr>
              <p:cNvPr id="50263" name="AutoShape 133"/>
              <p:cNvSpPr>
                <a:spLocks noChangeArrowheads="1"/>
              </p:cNvSpPr>
              <p:nvPr/>
            </p:nvSpPr>
            <p:spPr bwMode="auto">
              <a:xfrm>
                <a:off x="3264" y="1920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64" name="AutoShape 134"/>
              <p:cNvSpPr>
                <a:spLocks noChangeArrowheads="1"/>
              </p:cNvSpPr>
              <p:nvPr/>
            </p:nvSpPr>
            <p:spPr bwMode="auto">
              <a:xfrm>
                <a:off x="3264" y="1728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65" name="AutoShape 135"/>
              <p:cNvSpPr>
                <a:spLocks noChangeArrowheads="1"/>
              </p:cNvSpPr>
              <p:nvPr/>
            </p:nvSpPr>
            <p:spPr bwMode="auto">
              <a:xfrm>
                <a:off x="3264" y="1536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66" name="AutoShape 136"/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67" name="AutoShape 137"/>
              <p:cNvSpPr>
                <a:spLocks noChangeArrowheads="1"/>
              </p:cNvSpPr>
              <p:nvPr/>
            </p:nvSpPr>
            <p:spPr bwMode="auto">
              <a:xfrm>
                <a:off x="3264" y="1056"/>
                <a:ext cx="1680" cy="1440"/>
              </a:xfrm>
              <a:prstGeom prst="cube">
                <a:avLst>
                  <a:gd name="adj" fmla="val 25000"/>
                </a:avLst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0268" name="Group 138"/>
              <p:cNvGrpSpPr>
                <a:grpSpLocks/>
              </p:cNvGrpSpPr>
              <p:nvPr/>
            </p:nvGrpSpPr>
            <p:grpSpPr bwMode="auto">
              <a:xfrm>
                <a:off x="3652" y="1452"/>
                <a:ext cx="496" cy="192"/>
                <a:chOff x="4272" y="3312"/>
                <a:chExt cx="496" cy="192"/>
              </a:xfrm>
            </p:grpSpPr>
            <p:sp>
              <p:nvSpPr>
                <p:cNvPr id="50269" name="AutoShape 139"/>
                <p:cNvSpPr>
                  <a:spLocks noChangeArrowheads="1"/>
                </p:cNvSpPr>
                <p:nvPr/>
              </p:nvSpPr>
              <p:spPr bwMode="auto">
                <a:xfrm>
                  <a:off x="4320" y="3312"/>
                  <a:ext cx="384" cy="192"/>
                </a:xfrm>
                <a:prstGeom prst="parallelogram">
                  <a:avLst>
                    <a:gd name="adj" fmla="val 82296"/>
                  </a:avLst>
                </a:prstGeom>
                <a:solidFill>
                  <a:schemeClr val="accent1"/>
                </a:solidFill>
                <a:ln w="19050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0" name="Line 140"/>
                <p:cNvSpPr>
                  <a:spLocks noChangeShapeType="1"/>
                </p:cNvSpPr>
                <p:nvPr/>
              </p:nvSpPr>
              <p:spPr bwMode="auto">
                <a:xfrm>
                  <a:off x="4672" y="33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1" name="Line 141"/>
                <p:cNvSpPr>
                  <a:spLocks noChangeShapeType="1"/>
                </p:cNvSpPr>
                <p:nvPr/>
              </p:nvSpPr>
              <p:spPr bwMode="auto">
                <a:xfrm>
                  <a:off x="4640" y="339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2" name="Line 142"/>
                <p:cNvSpPr>
                  <a:spLocks noChangeShapeType="1"/>
                </p:cNvSpPr>
                <p:nvPr/>
              </p:nvSpPr>
              <p:spPr bwMode="auto">
                <a:xfrm>
                  <a:off x="4612" y="342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3" name="Line 143"/>
                <p:cNvSpPr>
                  <a:spLocks noChangeShapeType="1"/>
                </p:cNvSpPr>
                <p:nvPr/>
              </p:nvSpPr>
              <p:spPr bwMode="auto">
                <a:xfrm>
                  <a:off x="4588" y="34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4" name="Line 144"/>
                <p:cNvSpPr>
                  <a:spLocks noChangeShapeType="1"/>
                </p:cNvSpPr>
                <p:nvPr/>
              </p:nvSpPr>
              <p:spPr bwMode="auto">
                <a:xfrm>
                  <a:off x="4356" y="33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5" name="Line 145"/>
                <p:cNvSpPr>
                  <a:spLocks noChangeShapeType="1"/>
                </p:cNvSpPr>
                <p:nvPr/>
              </p:nvSpPr>
              <p:spPr bwMode="auto">
                <a:xfrm>
                  <a:off x="4324" y="338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6" name="Line 146"/>
                <p:cNvSpPr>
                  <a:spLocks noChangeShapeType="1"/>
                </p:cNvSpPr>
                <p:nvPr/>
              </p:nvSpPr>
              <p:spPr bwMode="auto">
                <a:xfrm>
                  <a:off x="4296" y="342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77" name="Line 147"/>
                <p:cNvSpPr>
                  <a:spLocks noChangeShapeType="1"/>
                </p:cNvSpPr>
                <p:nvPr/>
              </p:nvSpPr>
              <p:spPr bwMode="auto">
                <a:xfrm>
                  <a:off x="4272" y="34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50247" name="Group 148"/>
            <p:cNvGrpSpPr>
              <a:grpSpLocks/>
            </p:cNvGrpSpPr>
            <p:nvPr/>
          </p:nvGrpSpPr>
          <p:grpSpPr bwMode="auto">
            <a:xfrm>
              <a:off x="4076" y="3014"/>
              <a:ext cx="378" cy="317"/>
              <a:chOff x="3264" y="1056"/>
              <a:chExt cx="1680" cy="1440"/>
            </a:xfrm>
          </p:grpSpPr>
          <p:sp>
            <p:nvSpPr>
              <p:cNvPr id="50248" name="AutoShape 149"/>
              <p:cNvSpPr>
                <a:spLocks noChangeArrowheads="1"/>
              </p:cNvSpPr>
              <p:nvPr/>
            </p:nvSpPr>
            <p:spPr bwMode="auto">
              <a:xfrm>
                <a:off x="3264" y="1920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49" name="AutoShape 150"/>
              <p:cNvSpPr>
                <a:spLocks noChangeArrowheads="1"/>
              </p:cNvSpPr>
              <p:nvPr/>
            </p:nvSpPr>
            <p:spPr bwMode="auto">
              <a:xfrm>
                <a:off x="3264" y="1728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50" name="AutoShape 151"/>
              <p:cNvSpPr>
                <a:spLocks noChangeArrowheads="1"/>
              </p:cNvSpPr>
              <p:nvPr/>
            </p:nvSpPr>
            <p:spPr bwMode="auto">
              <a:xfrm>
                <a:off x="3264" y="1536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51" name="AutoShape 152"/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680" cy="384"/>
              </a:xfrm>
              <a:prstGeom prst="flowChartInputOutput">
                <a:avLst/>
              </a:prstGeom>
              <a:solidFill>
                <a:schemeClr val="accent1"/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52" name="AutoShape 153"/>
              <p:cNvSpPr>
                <a:spLocks noChangeArrowheads="1"/>
              </p:cNvSpPr>
              <p:nvPr/>
            </p:nvSpPr>
            <p:spPr bwMode="auto">
              <a:xfrm>
                <a:off x="3264" y="1056"/>
                <a:ext cx="1680" cy="1440"/>
              </a:xfrm>
              <a:prstGeom prst="cube">
                <a:avLst>
                  <a:gd name="adj" fmla="val 25000"/>
                </a:avLst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0253" name="Group 154"/>
              <p:cNvGrpSpPr>
                <a:grpSpLocks/>
              </p:cNvGrpSpPr>
              <p:nvPr/>
            </p:nvGrpSpPr>
            <p:grpSpPr bwMode="auto">
              <a:xfrm>
                <a:off x="3652" y="1452"/>
                <a:ext cx="496" cy="192"/>
                <a:chOff x="4272" y="3312"/>
                <a:chExt cx="496" cy="192"/>
              </a:xfrm>
            </p:grpSpPr>
            <p:sp>
              <p:nvSpPr>
                <p:cNvPr id="50254" name="AutoShape 155"/>
                <p:cNvSpPr>
                  <a:spLocks noChangeArrowheads="1"/>
                </p:cNvSpPr>
                <p:nvPr/>
              </p:nvSpPr>
              <p:spPr bwMode="auto">
                <a:xfrm>
                  <a:off x="4320" y="3312"/>
                  <a:ext cx="384" cy="192"/>
                </a:xfrm>
                <a:prstGeom prst="parallelogram">
                  <a:avLst>
                    <a:gd name="adj" fmla="val 82296"/>
                  </a:avLst>
                </a:prstGeom>
                <a:solidFill>
                  <a:schemeClr val="accent1"/>
                </a:solidFill>
                <a:ln w="19050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55" name="Line 156"/>
                <p:cNvSpPr>
                  <a:spLocks noChangeShapeType="1"/>
                </p:cNvSpPr>
                <p:nvPr/>
              </p:nvSpPr>
              <p:spPr bwMode="auto">
                <a:xfrm>
                  <a:off x="4672" y="33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56" name="Line 157"/>
                <p:cNvSpPr>
                  <a:spLocks noChangeShapeType="1"/>
                </p:cNvSpPr>
                <p:nvPr/>
              </p:nvSpPr>
              <p:spPr bwMode="auto">
                <a:xfrm>
                  <a:off x="4640" y="339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57" name="Line 158"/>
                <p:cNvSpPr>
                  <a:spLocks noChangeShapeType="1"/>
                </p:cNvSpPr>
                <p:nvPr/>
              </p:nvSpPr>
              <p:spPr bwMode="auto">
                <a:xfrm>
                  <a:off x="4612" y="342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58" name="Line 159"/>
                <p:cNvSpPr>
                  <a:spLocks noChangeShapeType="1"/>
                </p:cNvSpPr>
                <p:nvPr/>
              </p:nvSpPr>
              <p:spPr bwMode="auto">
                <a:xfrm>
                  <a:off x="4588" y="346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59" name="Line 160"/>
                <p:cNvSpPr>
                  <a:spLocks noChangeShapeType="1"/>
                </p:cNvSpPr>
                <p:nvPr/>
              </p:nvSpPr>
              <p:spPr bwMode="auto">
                <a:xfrm>
                  <a:off x="4356" y="33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60" name="Line 161"/>
                <p:cNvSpPr>
                  <a:spLocks noChangeShapeType="1"/>
                </p:cNvSpPr>
                <p:nvPr/>
              </p:nvSpPr>
              <p:spPr bwMode="auto">
                <a:xfrm>
                  <a:off x="4324" y="3388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61" name="Line 162"/>
                <p:cNvSpPr>
                  <a:spLocks noChangeShapeType="1"/>
                </p:cNvSpPr>
                <p:nvPr/>
              </p:nvSpPr>
              <p:spPr bwMode="auto">
                <a:xfrm>
                  <a:off x="4296" y="342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62" name="Line 163"/>
                <p:cNvSpPr>
                  <a:spLocks noChangeShapeType="1"/>
                </p:cNvSpPr>
                <p:nvPr/>
              </p:nvSpPr>
              <p:spPr bwMode="auto">
                <a:xfrm>
                  <a:off x="4272" y="3452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aphicFrame>
        <p:nvGraphicFramePr>
          <p:cNvPr id="50207" name="Object 1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680715"/>
              </p:ext>
            </p:extLst>
          </p:nvPr>
        </p:nvGraphicFramePr>
        <p:xfrm>
          <a:off x="8154604" y="2940051"/>
          <a:ext cx="1320800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1" name="Feuille de calcul" r:id="rId15" imgW="5981610" imgH="3181480" progId="Excel.Sheet.8">
                  <p:embed/>
                </p:oleObj>
              </mc:Choice>
              <mc:Fallback>
                <p:oleObj name="Feuille de calcul" r:id="rId15" imgW="5981610" imgH="31814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4604" y="2940051"/>
                        <a:ext cx="1320800" cy="71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208" name="Group 165"/>
          <p:cNvGrpSpPr>
            <a:grpSpLocks/>
          </p:cNvGrpSpPr>
          <p:nvPr/>
        </p:nvGrpSpPr>
        <p:grpSpPr bwMode="auto">
          <a:xfrm>
            <a:off x="8448689" y="4516438"/>
            <a:ext cx="799703" cy="631155"/>
            <a:chOff x="1412" y="1364"/>
            <a:chExt cx="2235" cy="1804"/>
          </a:xfrm>
        </p:grpSpPr>
        <p:sp>
          <p:nvSpPr>
            <p:cNvPr id="50215" name="Rectangle 166"/>
            <p:cNvSpPr>
              <a:spLocks noChangeArrowheads="1"/>
            </p:cNvSpPr>
            <p:nvPr/>
          </p:nvSpPr>
          <p:spPr bwMode="auto">
            <a:xfrm>
              <a:off x="1412" y="1364"/>
              <a:ext cx="2235" cy="1057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16" name="AutoShape 167"/>
            <p:cNvSpPr>
              <a:spLocks noChangeArrowheads="1"/>
            </p:cNvSpPr>
            <p:nvPr/>
          </p:nvSpPr>
          <p:spPr bwMode="auto">
            <a:xfrm rot="5400000">
              <a:off x="2345" y="1078"/>
              <a:ext cx="395" cy="205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FFFF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17" name="Rectangle 168"/>
            <p:cNvSpPr>
              <a:spLocks noChangeArrowheads="1"/>
            </p:cNvSpPr>
            <p:nvPr/>
          </p:nvSpPr>
          <p:spPr bwMode="auto">
            <a:xfrm>
              <a:off x="2327" y="1762"/>
              <a:ext cx="433" cy="105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FF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18" name="Rectangle 169"/>
            <p:cNvSpPr>
              <a:spLocks noChangeArrowheads="1"/>
            </p:cNvSpPr>
            <p:nvPr/>
          </p:nvSpPr>
          <p:spPr bwMode="auto">
            <a:xfrm>
              <a:off x="1677" y="2013"/>
              <a:ext cx="433" cy="105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FF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19" name="Line 170"/>
            <p:cNvSpPr>
              <a:spLocks noChangeShapeType="1"/>
            </p:cNvSpPr>
            <p:nvPr/>
          </p:nvSpPr>
          <p:spPr bwMode="auto">
            <a:xfrm>
              <a:off x="1591" y="2049"/>
              <a:ext cx="86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0" name="Line 171"/>
            <p:cNvSpPr>
              <a:spLocks noChangeShapeType="1"/>
            </p:cNvSpPr>
            <p:nvPr/>
          </p:nvSpPr>
          <p:spPr bwMode="auto">
            <a:xfrm>
              <a:off x="2110" y="2049"/>
              <a:ext cx="173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1" name="Line 172"/>
            <p:cNvSpPr>
              <a:spLocks noChangeShapeType="1"/>
            </p:cNvSpPr>
            <p:nvPr/>
          </p:nvSpPr>
          <p:spPr bwMode="auto">
            <a:xfrm flipV="1">
              <a:off x="2197" y="1798"/>
              <a:ext cx="0" cy="251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2" name="Line 173"/>
            <p:cNvSpPr>
              <a:spLocks noChangeShapeType="1"/>
            </p:cNvSpPr>
            <p:nvPr/>
          </p:nvSpPr>
          <p:spPr bwMode="auto">
            <a:xfrm>
              <a:off x="2197" y="1798"/>
              <a:ext cx="130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3" name="Line 174"/>
            <p:cNvSpPr>
              <a:spLocks noChangeShapeType="1"/>
            </p:cNvSpPr>
            <p:nvPr/>
          </p:nvSpPr>
          <p:spPr bwMode="auto">
            <a:xfrm>
              <a:off x="2803" y="2101"/>
              <a:ext cx="606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4" name="Line 175"/>
            <p:cNvSpPr>
              <a:spLocks noChangeShapeType="1"/>
            </p:cNvSpPr>
            <p:nvPr/>
          </p:nvSpPr>
          <p:spPr bwMode="auto">
            <a:xfrm flipH="1">
              <a:off x="2110" y="2193"/>
              <a:ext cx="173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5" name="Line 176"/>
            <p:cNvSpPr>
              <a:spLocks noChangeShapeType="1"/>
            </p:cNvSpPr>
            <p:nvPr/>
          </p:nvSpPr>
          <p:spPr bwMode="auto">
            <a:xfrm>
              <a:off x="2110" y="2193"/>
              <a:ext cx="0" cy="251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6" name="Line 177"/>
            <p:cNvSpPr>
              <a:spLocks noChangeShapeType="1"/>
            </p:cNvSpPr>
            <p:nvPr/>
          </p:nvSpPr>
          <p:spPr bwMode="auto">
            <a:xfrm flipV="1">
              <a:off x="1646" y="2775"/>
              <a:ext cx="0" cy="18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7" name="Line 178"/>
            <p:cNvSpPr>
              <a:spLocks noChangeShapeType="1"/>
            </p:cNvSpPr>
            <p:nvPr/>
          </p:nvSpPr>
          <p:spPr bwMode="auto">
            <a:xfrm>
              <a:off x="1646" y="2775"/>
              <a:ext cx="477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8" name="Line 179"/>
            <p:cNvSpPr>
              <a:spLocks noChangeShapeType="1"/>
            </p:cNvSpPr>
            <p:nvPr/>
          </p:nvSpPr>
          <p:spPr bwMode="auto">
            <a:xfrm>
              <a:off x="2123" y="2775"/>
              <a:ext cx="0" cy="18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29" name="Line 180"/>
            <p:cNvSpPr>
              <a:spLocks noChangeShapeType="1"/>
            </p:cNvSpPr>
            <p:nvPr/>
          </p:nvSpPr>
          <p:spPr bwMode="auto">
            <a:xfrm>
              <a:off x="2123" y="2955"/>
              <a:ext cx="433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0" name="Text Box 181"/>
            <p:cNvSpPr txBox="1">
              <a:spLocks noChangeArrowheads="1"/>
            </p:cNvSpPr>
            <p:nvPr/>
          </p:nvSpPr>
          <p:spPr bwMode="auto">
            <a:xfrm>
              <a:off x="1700" y="2571"/>
              <a:ext cx="303" cy="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29" tIns="10205" rIns="20329" bIns="10205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400" b="1" i="1">
                  <a:latin typeface="Times New Roman" pitchFamily="18" charset="0"/>
                </a:rPr>
                <a:t>ON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231" name="Text Box 182"/>
            <p:cNvSpPr txBox="1">
              <a:spLocks noChangeArrowheads="1"/>
            </p:cNvSpPr>
            <p:nvPr/>
          </p:nvSpPr>
          <p:spPr bwMode="auto">
            <a:xfrm>
              <a:off x="2167" y="2752"/>
              <a:ext cx="399" cy="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29" tIns="10205" rIns="20329" bIns="10205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400" b="1" i="1">
                  <a:latin typeface="Times New Roman" pitchFamily="18" charset="0"/>
                </a:rPr>
                <a:t>OFF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232" name="Line 183"/>
            <p:cNvSpPr>
              <a:spLocks noChangeShapeType="1"/>
            </p:cNvSpPr>
            <p:nvPr/>
          </p:nvSpPr>
          <p:spPr bwMode="auto">
            <a:xfrm flipV="1">
              <a:off x="2556" y="2775"/>
              <a:ext cx="0" cy="18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3" name="Line 184"/>
            <p:cNvSpPr>
              <a:spLocks noChangeShapeType="1"/>
            </p:cNvSpPr>
            <p:nvPr/>
          </p:nvSpPr>
          <p:spPr bwMode="auto">
            <a:xfrm>
              <a:off x="2556" y="2775"/>
              <a:ext cx="476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4" name="Line 185"/>
            <p:cNvSpPr>
              <a:spLocks noChangeShapeType="1"/>
            </p:cNvSpPr>
            <p:nvPr/>
          </p:nvSpPr>
          <p:spPr bwMode="auto">
            <a:xfrm>
              <a:off x="3032" y="2775"/>
              <a:ext cx="0" cy="18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5" name="Line 186"/>
            <p:cNvSpPr>
              <a:spLocks noChangeShapeType="1"/>
            </p:cNvSpPr>
            <p:nvPr/>
          </p:nvSpPr>
          <p:spPr bwMode="auto">
            <a:xfrm>
              <a:off x="3032" y="2955"/>
              <a:ext cx="433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6" name="Text Box 187"/>
            <p:cNvSpPr txBox="1">
              <a:spLocks noChangeArrowheads="1"/>
            </p:cNvSpPr>
            <p:nvPr/>
          </p:nvSpPr>
          <p:spPr bwMode="auto">
            <a:xfrm>
              <a:off x="2642" y="2576"/>
              <a:ext cx="303" cy="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29" tIns="10205" rIns="20329" bIns="10205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400" b="1" i="1">
                  <a:latin typeface="Times New Roman" pitchFamily="18" charset="0"/>
                </a:rPr>
                <a:t>ON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237" name="Text Box 188"/>
            <p:cNvSpPr txBox="1">
              <a:spLocks noChangeArrowheads="1"/>
            </p:cNvSpPr>
            <p:nvPr/>
          </p:nvSpPr>
          <p:spPr bwMode="auto">
            <a:xfrm>
              <a:off x="3123" y="2757"/>
              <a:ext cx="370" cy="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29" tIns="10205" rIns="20329" bIns="10205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400" b="1" i="1">
                  <a:latin typeface="Times New Roman" pitchFamily="18" charset="0"/>
                </a:rPr>
                <a:t>OFF</a:t>
              </a:r>
              <a:endParaRPr lang="en-GB" sz="800" b="1">
                <a:latin typeface="Times New Roman" pitchFamily="18" charset="0"/>
              </a:endParaRPr>
            </a:p>
          </p:txBody>
        </p:sp>
        <p:sp>
          <p:nvSpPr>
            <p:cNvPr id="50238" name="Line 189"/>
            <p:cNvSpPr>
              <a:spLocks noChangeShapeType="1"/>
            </p:cNvSpPr>
            <p:nvPr/>
          </p:nvSpPr>
          <p:spPr bwMode="auto">
            <a:xfrm>
              <a:off x="2760" y="1798"/>
              <a:ext cx="130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39" name="Line 190"/>
            <p:cNvSpPr>
              <a:spLocks noChangeShapeType="1"/>
            </p:cNvSpPr>
            <p:nvPr/>
          </p:nvSpPr>
          <p:spPr bwMode="auto">
            <a:xfrm>
              <a:off x="2890" y="1798"/>
              <a:ext cx="0" cy="287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40" name="Line 191"/>
            <p:cNvSpPr>
              <a:spLocks noChangeShapeType="1"/>
            </p:cNvSpPr>
            <p:nvPr/>
          </p:nvSpPr>
          <p:spPr bwMode="auto">
            <a:xfrm>
              <a:off x="3149" y="2278"/>
              <a:ext cx="0" cy="167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41" name="Line 192"/>
            <p:cNvSpPr>
              <a:spLocks noChangeShapeType="1"/>
            </p:cNvSpPr>
            <p:nvPr/>
          </p:nvSpPr>
          <p:spPr bwMode="auto">
            <a:xfrm>
              <a:off x="3151" y="2113"/>
              <a:ext cx="0" cy="88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42" name="Line 193"/>
            <p:cNvSpPr>
              <a:spLocks noChangeShapeType="1"/>
            </p:cNvSpPr>
            <p:nvPr/>
          </p:nvSpPr>
          <p:spPr bwMode="auto">
            <a:xfrm flipH="1">
              <a:off x="3056" y="2266"/>
              <a:ext cx="177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43" name="Line 194"/>
            <p:cNvSpPr>
              <a:spLocks noChangeShapeType="1"/>
            </p:cNvSpPr>
            <p:nvPr/>
          </p:nvSpPr>
          <p:spPr bwMode="auto">
            <a:xfrm flipH="1">
              <a:off x="3058" y="2213"/>
              <a:ext cx="173" cy="0"/>
            </a:xfrm>
            <a:prstGeom prst="line">
              <a:avLst/>
            </a:prstGeom>
            <a:noFill/>
            <a:ln w="9525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90" tIns="45927" rIns="91490" bIns="45927">
              <a:spAutoFit/>
            </a:bodyPr>
            <a:lstStyle/>
            <a:p>
              <a:endParaRPr lang="fr-FR"/>
            </a:p>
          </p:txBody>
        </p:sp>
        <p:sp>
          <p:nvSpPr>
            <p:cNvPr id="50244" name="Text Box 195"/>
            <p:cNvSpPr txBox="1">
              <a:spLocks noChangeArrowheads="1"/>
            </p:cNvSpPr>
            <p:nvPr/>
          </p:nvSpPr>
          <p:spPr bwMode="auto">
            <a:xfrm>
              <a:off x="3118" y="1482"/>
              <a:ext cx="351" cy="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318" tIns="10159" rIns="20318" bIns="10159">
              <a:spAutoFit/>
            </a:bodyPr>
            <a:lstStyle>
              <a:lvl1pPr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defTabSz="2032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defTabSz="20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900" b="1">
                  <a:latin typeface="Times New Roman" pitchFamily="18" charset="0"/>
                </a:rPr>
                <a:t>T°</a:t>
              </a:r>
            </a:p>
          </p:txBody>
        </p:sp>
      </p:grpSp>
      <p:grpSp>
        <p:nvGrpSpPr>
          <p:cNvPr id="50209" name="Group 196"/>
          <p:cNvGrpSpPr>
            <a:grpSpLocks/>
          </p:cNvGrpSpPr>
          <p:nvPr/>
        </p:nvGrpSpPr>
        <p:grpSpPr bwMode="auto">
          <a:xfrm>
            <a:off x="5480329" y="5797551"/>
            <a:ext cx="2899569" cy="1017587"/>
            <a:chOff x="3388" y="4565"/>
            <a:chExt cx="1826" cy="641"/>
          </a:xfrm>
        </p:grpSpPr>
        <p:graphicFrame>
          <p:nvGraphicFramePr>
            <p:cNvPr id="50211" name="Object 197"/>
            <p:cNvGraphicFramePr>
              <a:graphicFrameLocks noChangeAspect="1"/>
            </p:cNvGraphicFramePr>
            <p:nvPr/>
          </p:nvGraphicFramePr>
          <p:xfrm>
            <a:off x="3388" y="4591"/>
            <a:ext cx="458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32" name="Image Bitmap" r:id="rId17" imgW="1809524" imgH="2429214" progId="Paint.Picture">
                    <p:embed/>
                  </p:oleObj>
                </mc:Choice>
                <mc:Fallback>
                  <p:oleObj name="Image Bitmap" r:id="rId17" imgW="1809524" imgH="2429214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8" y="4591"/>
                          <a:ext cx="458" cy="61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3399FF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212" name="Object 198"/>
            <p:cNvGraphicFramePr>
              <a:graphicFrameLocks noChangeAspect="1"/>
            </p:cNvGraphicFramePr>
            <p:nvPr/>
          </p:nvGraphicFramePr>
          <p:xfrm>
            <a:off x="4426" y="4565"/>
            <a:ext cx="788" cy="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33" name="Feuille de calcul" r:id="rId19" imgW="9411005" imgH="5248656" progId="Excel.Sheet.8">
                    <p:embed/>
                  </p:oleObj>
                </mc:Choice>
                <mc:Fallback>
                  <p:oleObj name="Feuille de calcul" r:id="rId19" imgW="9411005" imgH="5248656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6" y="4565"/>
                          <a:ext cx="788" cy="49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3399FF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0213" name="Picture 199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0" y="4658"/>
              <a:ext cx="403" cy="43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214" name="Picture 200" descr="mir1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26" r="39597"/>
            <a:stretch>
              <a:fillRect/>
            </a:stretch>
          </p:blipFill>
          <p:spPr bwMode="auto">
            <a:xfrm>
              <a:off x="4223" y="4659"/>
              <a:ext cx="246" cy="433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0210" name="Picture 201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474" y="1038225"/>
            <a:ext cx="1018117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" name="ZoneTexte 201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319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5325" y="0"/>
            <a:ext cx="6759575" cy="692150"/>
          </a:xfrm>
        </p:spPr>
        <p:txBody>
          <a:bodyPr/>
          <a:lstStyle/>
          <a:p>
            <a:r>
              <a:rPr lang="en-US" dirty="0" smtClean="0"/>
              <a:t>Implementation at CNES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5439" y="1674813"/>
            <a:ext cx="5503862" cy="4537075"/>
          </a:xfrm>
        </p:spPr>
        <p:txBody>
          <a:bodyPr/>
          <a:lstStyle/>
          <a:p>
            <a:r>
              <a:rPr lang="en-US" dirty="0" smtClean="0"/>
              <a:t>“Radiation engineer” function</a:t>
            </a:r>
          </a:p>
          <a:p>
            <a:pPr lvl="1"/>
            <a:r>
              <a:rPr lang="en-US" u="sng" dirty="0" smtClean="0"/>
              <a:t>Single</a:t>
            </a:r>
            <a:r>
              <a:rPr lang="en-US" dirty="0" smtClean="0"/>
              <a:t> </a:t>
            </a:r>
            <a:r>
              <a:rPr lang="en-US" b="0" dirty="0" smtClean="0"/>
              <a:t>entry point for radiation issues</a:t>
            </a:r>
          </a:p>
          <a:p>
            <a:pPr lvl="1"/>
            <a:r>
              <a:rPr lang="en-US" u="sng" dirty="0" smtClean="0"/>
              <a:t>Continuity</a:t>
            </a:r>
            <a:r>
              <a:rPr lang="en-US" dirty="0" smtClean="0"/>
              <a:t> </a:t>
            </a:r>
            <a:r>
              <a:rPr lang="en-US" b="0" dirty="0" smtClean="0"/>
              <a:t>from phase 0 to phase E (design to exploitation)</a:t>
            </a:r>
          </a:p>
          <a:p>
            <a:pPr lvl="1"/>
            <a:r>
              <a:rPr lang="en-US" b="0" dirty="0" smtClean="0"/>
              <a:t>Leads calculations and tests </a:t>
            </a:r>
          </a:p>
          <a:p>
            <a:pPr lvl="1"/>
            <a:r>
              <a:rPr lang="en-US" b="0" dirty="0" smtClean="0"/>
              <a:t>Interfaces with component procurement engineers (qualification procedures)</a:t>
            </a:r>
          </a:p>
          <a:p>
            <a:pPr lvl="1"/>
            <a:r>
              <a:rPr lang="en-US" b="0" dirty="0" smtClean="0"/>
              <a:t>Interfaces with designers (functional, electrical, mechanical, thermal,…)</a:t>
            </a:r>
          </a:p>
          <a:p>
            <a:pPr lvl="1"/>
            <a:r>
              <a:rPr lang="en-US" b="0" dirty="0" smtClean="0"/>
              <a:t>Iterative and concurrent (2-way) process</a:t>
            </a:r>
          </a:p>
          <a:p>
            <a:pPr lvl="1"/>
            <a:r>
              <a:rPr lang="en-US" b="0" dirty="0" smtClean="0"/>
              <a:t>Interfaces with satellite operators</a:t>
            </a:r>
          </a:p>
          <a:p>
            <a:r>
              <a:rPr lang="en-US" dirty="0" smtClean="0"/>
              <a:t>Similar implementation for satellite prime contractors and main equipment providers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386513" y="3624649"/>
            <a:ext cx="131445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Radiation engineer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5762626" y="5286464"/>
            <a:ext cx="1314450" cy="646331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Dose levels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6838951" y="5515064"/>
            <a:ext cx="1314450" cy="369332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5676900" y="1626126"/>
            <a:ext cx="13144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6962776" y="1173033"/>
            <a:ext cx="14763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6334125" y="1995458"/>
            <a:ext cx="161448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Reliability - dependability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8229602" y="1469856"/>
            <a:ext cx="13144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Thermal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7781926" y="1871812"/>
            <a:ext cx="13144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8439151" y="3266985"/>
            <a:ext cx="1314450" cy="369332"/>
          </a:xfrm>
          <a:prstGeom prst="rect">
            <a:avLst/>
          </a:prstGeom>
          <a:solidFill>
            <a:srgbClr val="B7FC9E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8439151" y="3753623"/>
            <a:ext cx="1314450" cy="646331"/>
          </a:xfrm>
          <a:prstGeom prst="rect">
            <a:avLst/>
          </a:prstGeom>
          <a:solidFill>
            <a:srgbClr val="B7FC9E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Anomalies - failures</a:t>
            </a:r>
            <a:endParaRPr lang="en-US" dirty="0"/>
          </a:p>
        </p:txBody>
      </p:sp>
      <p:sp>
        <p:nvSpPr>
          <p:cNvPr id="16" name="Double flèche horizontale 15"/>
          <p:cNvSpPr/>
          <p:nvPr/>
        </p:nvSpPr>
        <p:spPr bwMode="auto">
          <a:xfrm>
            <a:off x="7781926" y="3824674"/>
            <a:ext cx="590549" cy="25211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17" name="Double flèche horizontale 16"/>
          <p:cNvSpPr/>
          <p:nvPr/>
        </p:nvSpPr>
        <p:spPr bwMode="auto">
          <a:xfrm rot="16200000">
            <a:off x="6748464" y="3030319"/>
            <a:ext cx="590549" cy="25211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18" name="Double flèche horizontale 17"/>
          <p:cNvSpPr/>
          <p:nvPr/>
        </p:nvSpPr>
        <p:spPr bwMode="auto">
          <a:xfrm rot="16200000">
            <a:off x="6772279" y="4640132"/>
            <a:ext cx="590549" cy="25211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257802" y="994975"/>
            <a:ext cx="131445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Mission analysis</a:t>
            </a:r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7948612" y="5780395"/>
            <a:ext cx="1314450" cy="369332"/>
          </a:xfrm>
          <a:prstGeom prst="rect">
            <a:avLst/>
          </a:prstGeom>
          <a:solidFill>
            <a:srgbClr val="FFC000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SEE 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2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5325" y="0"/>
            <a:ext cx="6759575" cy="692150"/>
          </a:xfrm>
        </p:spPr>
        <p:txBody>
          <a:bodyPr/>
          <a:lstStyle/>
          <a:p>
            <a:r>
              <a:rPr lang="en-US" dirty="0" smtClean="0"/>
              <a:t>Implementation at CNES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7813" y="1703388"/>
            <a:ext cx="9447212" cy="4537075"/>
          </a:xfrm>
        </p:spPr>
        <p:txBody>
          <a:bodyPr/>
          <a:lstStyle/>
          <a:p>
            <a:r>
              <a:rPr lang="en-US" sz="1800" dirty="0" smtClean="0"/>
              <a:t>Radiation engineer function 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set-up after first SPOT-1 on board computer SEUs (1986) : 50% of these SEUs resulted in 24h mission outage</a:t>
            </a:r>
          </a:p>
          <a:p>
            <a:pPr lvl="1"/>
            <a:r>
              <a:rPr lang="en-US" sz="1600" dirty="0">
                <a:solidFill>
                  <a:srgbClr val="3333FF"/>
                </a:solidFill>
              </a:rPr>
              <a:t>s</a:t>
            </a:r>
            <a:r>
              <a:rPr lang="en-US" sz="1600" dirty="0" smtClean="0">
                <a:solidFill>
                  <a:srgbClr val="3333FF"/>
                </a:solidFill>
              </a:rPr>
              <a:t>ad to say, new organizations come often as aftermaths of problems</a:t>
            </a:r>
          </a:p>
          <a:p>
            <a:r>
              <a:rPr lang="en-US" sz="1800" dirty="0" smtClean="0"/>
              <a:t>A long run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I started working on SPOT-5 radiation qualification in 1994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20 years after, I’m still recording on-board SEUs </a:t>
            </a:r>
            <a:r>
              <a:rPr lang="en-US" sz="1600" dirty="0" smtClean="0"/>
              <a:t>!</a:t>
            </a:r>
          </a:p>
          <a:p>
            <a:r>
              <a:rPr lang="en-US" sz="1800" dirty="0" smtClean="0"/>
              <a:t>How many people ?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5 radiation engineers for 2406 employees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(ESA : 2254 employees, 4 radiation engineers, 2 technicians)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(Thales </a:t>
            </a:r>
            <a:r>
              <a:rPr lang="en-US" sz="1600" dirty="0" err="1" smtClean="0">
                <a:solidFill>
                  <a:srgbClr val="3333FF"/>
                </a:solidFill>
              </a:rPr>
              <a:t>Alenia</a:t>
            </a:r>
            <a:r>
              <a:rPr lang="en-US" sz="1600" dirty="0" smtClean="0">
                <a:solidFill>
                  <a:srgbClr val="3333FF"/>
                </a:solidFill>
              </a:rPr>
              <a:t> Space and Airbus Satellites : each 15-20 rad. engineers for 6000-7500 staff)</a:t>
            </a:r>
          </a:p>
          <a:p>
            <a:pPr lvl="1"/>
            <a:r>
              <a:rPr lang="en-US" sz="1600" dirty="0" smtClean="0">
                <a:solidFill>
                  <a:srgbClr val="3333FF"/>
                </a:solidFill>
              </a:rPr>
              <a:t>Most of the tests are now subcontracted to test houses (TRAD, ALTER/HIREX…)</a:t>
            </a:r>
          </a:p>
          <a:p>
            <a:pPr lvl="1"/>
            <a:endParaRPr lang="en-US" sz="1600" dirty="0">
              <a:solidFill>
                <a:srgbClr val="3333FF"/>
              </a:solidFill>
            </a:endParaRPr>
          </a:p>
          <a:p>
            <a:r>
              <a:rPr lang="en-US" sz="1800" dirty="0" smtClean="0">
                <a:solidFill>
                  <a:srgbClr val="00B050"/>
                </a:solidFill>
              </a:rPr>
              <a:t>Key words : single point, continuity over project lifetime, interaction with designers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498" y="3137683"/>
            <a:ext cx="1368227" cy="1030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40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65325" y="0"/>
            <a:ext cx="6759575" cy="692150"/>
          </a:xfrm>
        </p:spPr>
        <p:txBody>
          <a:bodyPr/>
          <a:lstStyle/>
          <a:p>
            <a:r>
              <a:rPr lang="en-US" dirty="0" smtClean="0"/>
              <a:t>CNES, ESA, RADECS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9263" y="1627188"/>
            <a:ext cx="9085261" cy="4537075"/>
          </a:xfrm>
        </p:spPr>
        <p:txBody>
          <a:bodyPr/>
          <a:lstStyle/>
          <a:p>
            <a:r>
              <a:rPr lang="en-US" dirty="0" smtClean="0"/>
              <a:t>CNES and ESA</a:t>
            </a:r>
          </a:p>
          <a:p>
            <a:pPr lvl="1"/>
            <a:r>
              <a:rPr lang="en-US" dirty="0" smtClean="0"/>
              <a:t>CNES manages the French contribution to ESA</a:t>
            </a:r>
          </a:p>
          <a:p>
            <a:pPr lvl="1"/>
            <a:r>
              <a:rPr lang="en-US" dirty="0" smtClean="0"/>
              <a:t>For components and radiation</a:t>
            </a:r>
          </a:p>
          <a:p>
            <a:pPr lvl="2"/>
            <a:r>
              <a:rPr lang="en-US" dirty="0" smtClean="0"/>
              <a:t>ESCC, ECSS – space standards</a:t>
            </a:r>
          </a:p>
          <a:p>
            <a:pPr lvl="2"/>
            <a:r>
              <a:rPr lang="en-US" dirty="0" smtClean="0"/>
              <a:t>CTB : agencies – industry network</a:t>
            </a:r>
          </a:p>
          <a:p>
            <a:pPr lvl="3"/>
            <a:r>
              <a:rPr lang="en-US" dirty="0" smtClean="0"/>
              <a:t>Radiation Working Group</a:t>
            </a:r>
          </a:p>
          <a:p>
            <a:pPr lvl="3"/>
            <a:r>
              <a:rPr lang="en-US" dirty="0" smtClean="0"/>
              <a:t>Agencies, primes, providers, test houses, component manufacturers</a:t>
            </a:r>
          </a:p>
          <a:p>
            <a:pPr lvl="2"/>
            <a:r>
              <a:rPr lang="en-US" dirty="0" smtClean="0"/>
              <a:t>R&amp;D harmonization</a:t>
            </a:r>
          </a:p>
          <a:p>
            <a:pPr lvl="2"/>
            <a:endParaRPr lang="en-US" dirty="0"/>
          </a:p>
          <a:p>
            <a:r>
              <a:rPr lang="en-US" dirty="0" smtClean="0"/>
              <a:t>Larger networks</a:t>
            </a:r>
          </a:p>
          <a:p>
            <a:pPr lvl="1"/>
            <a:r>
              <a:rPr lang="en-US" dirty="0" smtClean="0"/>
              <a:t>IEEE NSREC</a:t>
            </a:r>
          </a:p>
          <a:p>
            <a:pPr lvl="2"/>
            <a:r>
              <a:rPr lang="en-US" dirty="0"/>
              <a:t>NSREC 2014, Paris (merged with RADECS)</a:t>
            </a:r>
          </a:p>
          <a:p>
            <a:pPr lvl="1"/>
            <a:r>
              <a:rPr lang="en-US" dirty="0" smtClean="0"/>
              <a:t>RADECS</a:t>
            </a:r>
          </a:p>
          <a:p>
            <a:pPr lvl="2"/>
            <a:r>
              <a:rPr lang="en-US" dirty="0" smtClean="0"/>
              <a:t>University, research, agencies, industry</a:t>
            </a:r>
          </a:p>
          <a:p>
            <a:pPr lvl="2"/>
            <a:r>
              <a:rPr lang="en-US" dirty="0" smtClean="0"/>
              <a:t>Conferences, thematic workshops</a:t>
            </a:r>
          </a:p>
          <a:p>
            <a:pPr lvl="2"/>
            <a:r>
              <a:rPr lang="en-US" dirty="0" smtClean="0"/>
              <a:t>RADECS 2017 at CERN !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262812" y="1452562"/>
            <a:ext cx="1362075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CNES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2000 M€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377237" y="1785252"/>
            <a:ext cx="1362075" cy="369332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755 M€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262812" y="2652712"/>
            <a:ext cx="136207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ESA</a:t>
            </a:r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4000 M€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96187" y="3299043"/>
            <a:ext cx="185737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Member States</a:t>
            </a:r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2900 M€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96187" y="3945374"/>
            <a:ext cx="185737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E. U.</a:t>
            </a:r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1100 M€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Flèche vers le bas 8"/>
          <p:cNvSpPr/>
          <p:nvPr/>
        </p:nvSpPr>
        <p:spPr bwMode="auto">
          <a:xfrm>
            <a:off x="9158287" y="2224087"/>
            <a:ext cx="219075" cy="100012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148" y="5591902"/>
            <a:ext cx="1064576" cy="82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083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A60583D2-D389-4132-8CC9-B1458E88E8F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5932488"/>
            <a:ext cx="722313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98425"/>
            <a:ext cx="4672675" cy="560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4875610" y="98426"/>
            <a:ext cx="4836054" cy="62940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cs typeface="Calibri" pitchFamily="34" charset="0"/>
              </a:rPr>
              <a:t>Basic Mechanisms of Radiation Effects in Electronic Materials and Devices</a:t>
            </a:r>
            <a:r>
              <a:rPr lang="en-US">
                <a:latin typeface="Calibri" pitchFamily="34" charset="0"/>
                <a:cs typeface="Calibri" pitchFamily="34" charset="0"/>
              </a:rPr>
              <a:t>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Single-Event Charge Collection Phenomena and Mechanisms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Radiation Transport, Energy Deposition and Dosimetry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Ionizing Radiation Effects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Materials and Device Effects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Displacement Damage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Processing-Induced Radiation Effects </a:t>
            </a:r>
          </a:p>
          <a:p>
            <a:r>
              <a:rPr lang="en-US" sz="1200">
                <a:latin typeface="Calibri" pitchFamily="34" charset="0"/>
                <a:cs typeface="Calibri" pitchFamily="34" charset="0"/>
              </a:rPr>
              <a:t>Radiation Effects on Electronic and Photonic Devices and Circuits</a:t>
            </a:r>
            <a:r>
              <a:rPr lang="en-US">
                <a:latin typeface="Calibri" pitchFamily="34" charset="0"/>
                <a:cs typeface="Calibri" pitchFamily="34" charset="0"/>
              </a:rPr>
              <a:t>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Single-Event Effects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MOS, Bipolar and Advanced Technologies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Isolation Technologies, such as SOI and SOS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Optoelectronic and Optical Devices and Systems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Methods for Hardened Design and Manufacturing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Modeling of Devices, Circuits and Systems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Particle Detectors and Associated Electronics for High-Energy Accelerators and Nuclear Power Facilities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Cryogenic or High Temperature Effects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Novel Device Structures, such as MEMs and Nanotechnologies </a:t>
            </a:r>
          </a:p>
          <a:p>
            <a:r>
              <a:rPr lang="en-US" sz="1200">
                <a:latin typeface="Calibri" pitchFamily="34" charset="0"/>
                <a:cs typeface="Calibri" pitchFamily="34" charset="0"/>
              </a:rPr>
              <a:t>Space, Atmospheric, and Terrestrial Radiation Effects</a:t>
            </a:r>
            <a:r>
              <a:rPr lang="en-US">
                <a:latin typeface="Calibri" pitchFamily="34" charset="0"/>
                <a:cs typeface="Calibri" pitchFamily="34" charset="0"/>
              </a:rPr>
              <a:t> 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Characterization and Modeling of Radiation Environments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Space Weather Events and Effects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Spacecraft Charging 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Predicting and Verifying Soft Error Rates (SER) </a:t>
            </a:r>
          </a:p>
          <a:p>
            <a:r>
              <a:rPr lang="en-US" sz="1200">
                <a:latin typeface="Calibri" pitchFamily="34" charset="0"/>
                <a:cs typeface="Calibri" pitchFamily="34" charset="0"/>
              </a:rPr>
              <a:t>Hardness Assurance Technology and Testing </a:t>
            </a:r>
            <a:r>
              <a:rPr lang="en-US">
                <a:latin typeface="Calibri" pitchFamily="34" charset="0"/>
                <a:cs typeface="Calibri" pitchFamily="34" charset="0"/>
              </a:rPr>
              <a:t>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New Testing Techniques, Guidelines and Hardness Assurance Methodology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Unique Radiation Exposure Facilities or Novel Instrumentation Methods </a:t>
            </a:r>
          </a:p>
          <a:p>
            <a:pPr lvl="1">
              <a:spcBef>
                <a:spcPts val="300"/>
              </a:spcBef>
            </a:pPr>
            <a:r>
              <a:rPr lang="en-US" sz="1100" b="0">
                <a:latin typeface="Calibri" pitchFamily="34" charset="0"/>
                <a:cs typeface="Calibri" pitchFamily="34" charset="0"/>
              </a:rPr>
              <a:t>Dosimetry </a:t>
            </a:r>
          </a:p>
          <a:p>
            <a:r>
              <a:rPr lang="en-US" sz="1200">
                <a:latin typeface="Calibri" pitchFamily="34" charset="0"/>
                <a:cs typeface="Calibri" pitchFamily="34" charset="0"/>
              </a:rPr>
              <a:t>New Developments of Interest to the Radiation Effects Community</a:t>
            </a: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89" y="6013451"/>
            <a:ext cx="638042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23" y="6096000"/>
            <a:ext cx="840978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ZoneTexte 4"/>
          <p:cNvSpPr txBox="1">
            <a:spLocks noChangeArrowheads="1"/>
          </p:cNvSpPr>
          <p:nvPr/>
        </p:nvSpPr>
        <p:spPr bwMode="auto">
          <a:xfrm>
            <a:off x="2768864" y="6208714"/>
            <a:ext cx="1872854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600">
                <a:latin typeface="Calibri" pitchFamily="34" charset="0"/>
                <a:cs typeface="Calibri" pitchFamily="34" charset="0"/>
                <a:hlinkClick r:id="rId6"/>
              </a:rPr>
              <a:t>www.nsrec.com</a:t>
            </a:r>
            <a:r>
              <a:rPr lang="fr-FR" sz="1600"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1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09701" y="2646364"/>
            <a:ext cx="7200900" cy="79216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Thanks for your attention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0336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Back-up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85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7598" y="406400"/>
            <a:ext cx="7487973" cy="7620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Compared SEU sensitivities </a:t>
            </a:r>
            <a:r>
              <a:rPr lang="en-GB" sz="3200" dirty="0" smtClean="0">
                <a:solidFill>
                  <a:schemeClr val="tx1"/>
                </a:solidFill>
              </a:rPr>
              <a:t/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 </a:t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1 Mbit SRAMs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475978"/>
              </p:ext>
            </p:extLst>
          </p:nvPr>
        </p:nvGraphicFramePr>
        <p:xfrm>
          <a:off x="636588" y="1547813"/>
          <a:ext cx="8609277" cy="431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7" name="Feuille de calcul" r:id="rId3" imgW="7734538" imgH="4134088" progId="Excel.Sheet.8">
                  <p:embed/>
                </p:oleObj>
              </mc:Choice>
              <mc:Fallback>
                <p:oleObj name="Feuille de calcul" r:id="rId3" imgW="7734538" imgH="413408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1547813"/>
                        <a:ext cx="8609277" cy="431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0850" y="5864226"/>
            <a:ext cx="879501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2000" dirty="0"/>
              <a:t>- </a:t>
            </a:r>
            <a:r>
              <a:rPr lang="en-GB" sz="2000" b="1" dirty="0"/>
              <a:t>No standard behaviour within a technology “generation”</a:t>
            </a:r>
            <a:br>
              <a:rPr lang="en-GB" sz="2000" b="1" dirty="0"/>
            </a:br>
            <a:r>
              <a:rPr lang="en-GB" sz="2000" b="1" dirty="0"/>
              <a:t>- No scaling factor between generations</a:t>
            </a:r>
          </a:p>
        </p:txBody>
      </p:sp>
    </p:spTree>
    <p:extLst>
      <p:ext uri="{BB962C8B-B14F-4D97-AF65-F5344CB8AC3E}">
        <p14:creationId xmlns:p14="http://schemas.microsoft.com/office/powerpoint/2010/main" val="36834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844" y="285750"/>
            <a:ext cx="8382265" cy="11430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Example of complex SEU response :</a:t>
            </a:r>
            <a:br>
              <a:rPr lang="en-GB" sz="3200" dirty="0" smtClean="0"/>
            </a:br>
            <a:r>
              <a:rPr lang="en-GB" sz="3200" dirty="0" smtClean="0"/>
              <a:t> </a:t>
            </a:r>
            <a:br>
              <a:rPr lang="en-GB" sz="3200" dirty="0" smtClean="0"/>
            </a:br>
            <a:r>
              <a:rPr lang="en-GB" sz="3200" dirty="0" smtClean="0">
                <a:solidFill>
                  <a:schemeClr val="tx1"/>
                </a:solidFill>
              </a:rPr>
              <a:t>DRAM 16M IBM LUNA-C</a:t>
            </a: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188782"/>
              </p:ext>
            </p:extLst>
          </p:nvPr>
        </p:nvGraphicFramePr>
        <p:xfrm>
          <a:off x="403809" y="1685924"/>
          <a:ext cx="9151976" cy="494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51" name="Feuille de calcul" r:id="rId3" imgW="7582138" imgH="4095988" progId="Excel.Sheet.8">
                  <p:embed/>
                </p:oleObj>
              </mc:Choice>
              <mc:Fallback>
                <p:oleObj name="Feuille de calcul" r:id="rId3" imgW="7582138" imgH="409598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09" y="1685924"/>
                        <a:ext cx="9151976" cy="494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1988" y="144463"/>
            <a:ext cx="7783512" cy="579437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>Hazard zones in LEO : SAA and poles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1321729"/>
            <a:ext cx="2281237" cy="451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1759463"/>
            <a:ext cx="3403600" cy="4706937"/>
            <a:chOff x="84" y="935"/>
            <a:chExt cx="2478" cy="2965"/>
          </a:xfrm>
        </p:grpSpPr>
        <p:pic>
          <p:nvPicPr>
            <p:cNvPr id="9244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" y="2716"/>
              <a:ext cx="2478" cy="1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45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" y="935"/>
              <a:ext cx="1977" cy="9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9246" name="Object 7"/>
            <p:cNvGraphicFramePr>
              <a:graphicFrameLocks noChangeAspect="1"/>
            </p:cNvGraphicFramePr>
            <p:nvPr/>
          </p:nvGraphicFramePr>
          <p:xfrm>
            <a:off x="248" y="1917"/>
            <a:ext cx="1834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5" name="Image Photo Editor" r:id="rId7" imgW="13714286" imgH="6114286" progId="MSPhotoEd.3">
                    <p:embed/>
                  </p:oleObj>
                </mc:Choice>
                <mc:Fallback>
                  <p:oleObj name="Image Photo Editor" r:id="rId7" imgW="13714286" imgH="6114286" progId="MSPhotoEd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" y="1917"/>
                          <a:ext cx="1834" cy="91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6699FF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022" y="4141788"/>
            <a:ext cx="3442288" cy="251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222" name="Group 31"/>
          <p:cNvGrpSpPr>
            <a:grpSpLocks/>
          </p:cNvGrpSpPr>
          <p:nvPr/>
        </p:nvGrpSpPr>
        <p:grpSpPr bwMode="auto">
          <a:xfrm>
            <a:off x="2647899" y="956712"/>
            <a:ext cx="5076081" cy="3183476"/>
            <a:chOff x="2184" y="703"/>
            <a:chExt cx="2612" cy="1782"/>
          </a:xfrm>
        </p:grpSpPr>
        <p:sp>
          <p:nvSpPr>
            <p:cNvPr id="9223" name="Oval 10"/>
            <p:cNvSpPr>
              <a:spLocks noChangeArrowheads="1"/>
            </p:cNvSpPr>
            <p:nvPr/>
          </p:nvSpPr>
          <p:spPr bwMode="auto">
            <a:xfrm>
              <a:off x="2832" y="1093"/>
              <a:ext cx="954" cy="997"/>
            </a:xfrm>
            <a:prstGeom prst="ellips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4" name="Oval 11"/>
            <p:cNvSpPr>
              <a:spLocks noChangeAspect="1" noChangeArrowheads="1"/>
            </p:cNvSpPr>
            <p:nvPr/>
          </p:nvSpPr>
          <p:spPr bwMode="auto">
            <a:xfrm>
              <a:off x="2895" y="1163"/>
              <a:ext cx="815" cy="859"/>
            </a:xfrm>
            <a:prstGeom prst="ellipse">
              <a:avLst/>
            </a:prstGeom>
            <a:solidFill>
              <a:schemeClr val="folHlink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5" name="Line 12"/>
            <p:cNvSpPr>
              <a:spLocks noChangeAspect="1" noChangeShapeType="1"/>
            </p:cNvSpPr>
            <p:nvPr/>
          </p:nvSpPr>
          <p:spPr bwMode="auto">
            <a:xfrm>
              <a:off x="2600" y="1611"/>
              <a:ext cx="139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6" name="Line 13"/>
            <p:cNvSpPr>
              <a:spLocks noChangeAspect="1" noChangeShapeType="1"/>
            </p:cNvSpPr>
            <p:nvPr/>
          </p:nvSpPr>
          <p:spPr bwMode="auto">
            <a:xfrm flipV="1">
              <a:off x="3307" y="859"/>
              <a:ext cx="0" cy="13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7" name="Line 14"/>
            <p:cNvSpPr>
              <a:spLocks noChangeAspect="1" noChangeShapeType="1"/>
            </p:cNvSpPr>
            <p:nvPr/>
          </p:nvSpPr>
          <p:spPr bwMode="auto">
            <a:xfrm flipV="1">
              <a:off x="3090" y="1085"/>
              <a:ext cx="719" cy="9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8" name="Line 15"/>
            <p:cNvSpPr>
              <a:spLocks noChangeAspect="1" noChangeShapeType="1"/>
            </p:cNvSpPr>
            <p:nvPr/>
          </p:nvSpPr>
          <p:spPr bwMode="auto">
            <a:xfrm>
              <a:off x="2517" y="856"/>
              <a:ext cx="1885" cy="15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29" name="AutoShape 16"/>
            <p:cNvSpPr>
              <a:spLocks noChangeAspect="1" noChangeArrowheads="1"/>
            </p:cNvSpPr>
            <p:nvPr/>
          </p:nvSpPr>
          <p:spPr bwMode="auto">
            <a:xfrm rot="2246998">
              <a:off x="2580" y="786"/>
              <a:ext cx="583" cy="767"/>
            </a:xfrm>
            <a:prstGeom prst="moon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30" name="AutoShape 17"/>
            <p:cNvSpPr>
              <a:spLocks noChangeAspect="1" noChangeArrowheads="1"/>
            </p:cNvSpPr>
            <p:nvPr/>
          </p:nvSpPr>
          <p:spPr bwMode="auto">
            <a:xfrm rot="2246998" flipH="1" flipV="1">
              <a:off x="3717" y="1718"/>
              <a:ext cx="584" cy="767"/>
            </a:xfrm>
            <a:prstGeom prst="moon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31" name="AutoShape 18"/>
            <p:cNvSpPr>
              <a:spLocks noChangeArrowheads="1"/>
            </p:cNvSpPr>
            <p:nvPr/>
          </p:nvSpPr>
          <p:spPr bwMode="auto">
            <a:xfrm>
              <a:off x="3004" y="1147"/>
              <a:ext cx="67" cy="65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32" name="Line 19"/>
            <p:cNvSpPr>
              <a:spLocks noChangeShapeType="1"/>
            </p:cNvSpPr>
            <p:nvPr/>
          </p:nvSpPr>
          <p:spPr bwMode="auto">
            <a:xfrm flipH="1">
              <a:off x="3424" y="160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33" name="Text Box 20"/>
            <p:cNvSpPr txBox="1">
              <a:spLocks noChangeArrowheads="1"/>
            </p:cNvSpPr>
            <p:nvPr/>
          </p:nvSpPr>
          <p:spPr bwMode="auto">
            <a:xfrm>
              <a:off x="3162" y="2217"/>
              <a:ext cx="385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~ 400 km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4" name="Text Box 21"/>
            <p:cNvSpPr txBox="1">
              <a:spLocks noChangeArrowheads="1"/>
            </p:cNvSpPr>
            <p:nvPr/>
          </p:nvSpPr>
          <p:spPr bwMode="auto">
            <a:xfrm>
              <a:off x="3318" y="946"/>
              <a:ext cx="467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Declination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5" name="Text Box 22"/>
            <p:cNvSpPr txBox="1">
              <a:spLocks noChangeArrowheads="1"/>
            </p:cNvSpPr>
            <p:nvPr/>
          </p:nvSpPr>
          <p:spPr bwMode="auto">
            <a:xfrm>
              <a:off x="3911" y="1344"/>
              <a:ext cx="582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Geographic equator 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6" name="Text Box 23"/>
            <p:cNvSpPr txBox="1">
              <a:spLocks noChangeArrowheads="1"/>
            </p:cNvSpPr>
            <p:nvPr/>
          </p:nvSpPr>
          <p:spPr bwMode="auto">
            <a:xfrm>
              <a:off x="2228" y="1659"/>
              <a:ext cx="616" cy="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South-Atlantic anomaly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7" name="Text Box 24"/>
            <p:cNvSpPr txBox="1">
              <a:spLocks noChangeArrowheads="1"/>
            </p:cNvSpPr>
            <p:nvPr/>
          </p:nvSpPr>
          <p:spPr bwMode="auto">
            <a:xfrm>
              <a:off x="3829" y="1028"/>
              <a:ext cx="538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Magnetic dipole axis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8" name="Text Box 25"/>
            <p:cNvSpPr txBox="1">
              <a:spLocks noChangeArrowheads="1"/>
            </p:cNvSpPr>
            <p:nvPr/>
          </p:nvSpPr>
          <p:spPr bwMode="auto">
            <a:xfrm>
              <a:off x="3052" y="703"/>
              <a:ext cx="479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Rotation axis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39" name="Text Box 26"/>
            <p:cNvSpPr txBox="1">
              <a:spLocks noChangeArrowheads="1"/>
            </p:cNvSpPr>
            <p:nvPr/>
          </p:nvSpPr>
          <p:spPr bwMode="auto">
            <a:xfrm>
              <a:off x="4298" y="2006"/>
              <a:ext cx="498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Magnetic equator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40" name="Text Box 27"/>
            <p:cNvSpPr txBox="1">
              <a:spLocks noChangeArrowheads="1"/>
            </p:cNvSpPr>
            <p:nvPr/>
          </p:nvSpPr>
          <p:spPr bwMode="auto">
            <a:xfrm>
              <a:off x="2184" y="871"/>
              <a:ext cx="421" cy="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Radiation</a:t>
              </a:r>
              <a:br>
                <a:rPr lang="en-GB" sz="1050" b="1">
                  <a:latin typeface="+mj-lt"/>
                </a:rPr>
              </a:br>
              <a:r>
                <a:rPr lang="en-GB" sz="1050" b="1">
                  <a:latin typeface="+mj-lt"/>
                </a:rPr>
                <a:t>belts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41" name="Oval 28"/>
            <p:cNvSpPr>
              <a:spLocks noChangeArrowheads="1"/>
            </p:cNvSpPr>
            <p:nvPr/>
          </p:nvSpPr>
          <p:spPr bwMode="auto">
            <a:xfrm>
              <a:off x="2726" y="1439"/>
              <a:ext cx="236" cy="315"/>
            </a:xfrm>
            <a:prstGeom prst="ellips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2400" b="1">
                <a:latin typeface="+mj-lt"/>
              </a:endParaRPr>
            </a:p>
          </p:txBody>
        </p:sp>
        <p:sp>
          <p:nvSpPr>
            <p:cNvPr id="9242" name="Text Box 29"/>
            <p:cNvSpPr txBox="1">
              <a:spLocks noChangeArrowheads="1"/>
            </p:cNvSpPr>
            <p:nvPr/>
          </p:nvSpPr>
          <p:spPr bwMode="auto">
            <a:xfrm>
              <a:off x="2380" y="2083"/>
              <a:ext cx="616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050" b="1">
                  <a:latin typeface="+mj-lt"/>
                </a:rPr>
                <a:t>Polar LEO orbit</a:t>
              </a:r>
              <a:endParaRPr lang="en-GB" sz="1600" b="1">
                <a:latin typeface="+mj-lt"/>
              </a:endParaRPr>
            </a:p>
          </p:txBody>
        </p:sp>
        <p:sp>
          <p:nvSpPr>
            <p:cNvPr id="9243" name="Line 30"/>
            <p:cNvSpPr>
              <a:spLocks noChangeShapeType="1"/>
            </p:cNvSpPr>
            <p:nvPr/>
          </p:nvSpPr>
          <p:spPr bwMode="auto">
            <a:xfrm flipV="1">
              <a:off x="2776" y="1936"/>
              <a:ext cx="144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sz="2400" b="1">
                <a:latin typeface="+mj-lt"/>
              </a:endParaRP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29664" y="396875"/>
            <a:ext cx="8420100" cy="998538"/>
          </a:xfrm>
        </p:spPr>
        <p:txBody>
          <a:bodyPr/>
          <a:lstStyle/>
          <a:p>
            <a:pPr eaLnBrk="1" hangingPunct="1"/>
            <a:r>
              <a:rPr lang="en-GB" sz="3200" dirty="0" smtClean="0"/>
              <a:t>Example of complex SEU response :</a:t>
            </a:r>
            <a:r>
              <a:rPr lang="en-GB" sz="3200" dirty="0" smtClean="0">
                <a:solidFill>
                  <a:schemeClr val="tx1"/>
                </a:solidFill>
              </a:rPr>
              <a:t/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  </a:t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DRAM 16M Texas Instruments</a:t>
            </a: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944109"/>
              </p:ext>
            </p:extLst>
          </p:nvPr>
        </p:nvGraphicFramePr>
        <p:xfrm>
          <a:off x="409045" y="1714499"/>
          <a:ext cx="9078671" cy="4762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5" name="Feuille de calcul" r:id="rId3" imgW="7239238" imgH="3714988" progId="Excel.Sheet.8">
                  <p:embed/>
                </p:oleObj>
              </mc:Choice>
              <mc:Fallback>
                <p:oleObj name="Feuille de calcul" r:id="rId3" imgW="7239238" imgH="371498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45" y="1714499"/>
                        <a:ext cx="9078671" cy="47625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179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12" name="Rectangle 43"/>
          <p:cNvSpPr>
            <a:spLocks noGrp="1" noChangeArrowheads="1"/>
          </p:cNvSpPr>
          <p:nvPr>
            <p:ph type="title"/>
          </p:nvPr>
        </p:nvSpPr>
        <p:spPr>
          <a:xfrm>
            <a:off x="2558191" y="131763"/>
            <a:ext cx="5976276" cy="588962"/>
          </a:xfrm>
          <a:noFill/>
        </p:spPr>
        <p:txBody>
          <a:bodyPr/>
          <a:lstStyle/>
          <a:p>
            <a:pPr eaLnBrk="1" hangingPunct="1"/>
            <a:r>
              <a:rPr lang="en-GB" sz="3200" dirty="0" smtClean="0"/>
              <a:t>A designer’s nightmare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282046" y="723682"/>
            <a:ext cx="9426179" cy="5788463"/>
            <a:chOff x="282046" y="723682"/>
            <a:chExt cx="9426179" cy="5788463"/>
          </a:xfrm>
        </p:grpSpPr>
        <p:sp>
          <p:nvSpPr>
            <p:cNvPr id="28674" name="Rectangle 3"/>
            <p:cNvSpPr>
              <a:spLocks noChangeArrowheads="1"/>
            </p:cNvSpPr>
            <p:nvPr/>
          </p:nvSpPr>
          <p:spPr bwMode="auto">
            <a:xfrm>
              <a:off x="4904846" y="3808413"/>
              <a:ext cx="1073150" cy="9144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5" name="Rectangle 4"/>
            <p:cNvSpPr>
              <a:spLocks noChangeArrowheads="1"/>
            </p:cNvSpPr>
            <p:nvPr/>
          </p:nvSpPr>
          <p:spPr bwMode="auto">
            <a:xfrm>
              <a:off x="8366787" y="4514850"/>
              <a:ext cx="990600" cy="1905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6" name="Rectangle 5"/>
            <p:cNvSpPr>
              <a:spLocks noChangeArrowheads="1"/>
            </p:cNvSpPr>
            <p:nvPr/>
          </p:nvSpPr>
          <p:spPr bwMode="auto">
            <a:xfrm>
              <a:off x="1850496" y="3960813"/>
              <a:ext cx="1155700" cy="8382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7" name="Rectangle 6"/>
            <p:cNvSpPr>
              <a:spLocks noChangeArrowheads="1"/>
            </p:cNvSpPr>
            <p:nvPr/>
          </p:nvSpPr>
          <p:spPr bwMode="auto">
            <a:xfrm>
              <a:off x="4609042" y="5180013"/>
              <a:ext cx="189865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8" name="Rectangle 7"/>
            <p:cNvSpPr>
              <a:spLocks noChangeArrowheads="1"/>
            </p:cNvSpPr>
            <p:nvPr/>
          </p:nvSpPr>
          <p:spPr bwMode="auto">
            <a:xfrm>
              <a:off x="2074069" y="5037138"/>
              <a:ext cx="1155700" cy="914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79" name="AutoShape 8"/>
            <p:cNvSpPr>
              <a:spLocks noChangeArrowheads="1"/>
            </p:cNvSpPr>
            <p:nvPr/>
          </p:nvSpPr>
          <p:spPr bwMode="auto">
            <a:xfrm rot="5400000">
              <a:off x="1021821" y="1366838"/>
              <a:ext cx="914400" cy="107315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0" name="AutoShape 9"/>
            <p:cNvSpPr>
              <a:spLocks noChangeArrowheads="1"/>
            </p:cNvSpPr>
            <p:nvPr/>
          </p:nvSpPr>
          <p:spPr bwMode="auto">
            <a:xfrm rot="5385677">
              <a:off x="3042312" y="2405063"/>
              <a:ext cx="990600" cy="107315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1" name="Rectangle 10"/>
            <p:cNvSpPr>
              <a:spLocks noChangeArrowheads="1"/>
            </p:cNvSpPr>
            <p:nvPr/>
          </p:nvSpPr>
          <p:spPr bwMode="auto">
            <a:xfrm>
              <a:off x="4531652" y="2365375"/>
              <a:ext cx="1898650" cy="71913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2" name="Line 13"/>
            <p:cNvSpPr>
              <a:spLocks noChangeShapeType="1"/>
            </p:cNvSpPr>
            <p:nvPr/>
          </p:nvSpPr>
          <p:spPr bwMode="auto">
            <a:xfrm>
              <a:off x="5623719" y="3208338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28683" name="AutoShape 14"/>
            <p:cNvCxnSpPr>
              <a:cxnSpLocks noChangeShapeType="1"/>
              <a:stCxn id="28676" idx="3"/>
              <a:endCxn id="28674" idx="1"/>
            </p:cNvCxnSpPr>
            <p:nvPr/>
          </p:nvCxnSpPr>
          <p:spPr bwMode="auto">
            <a:xfrm flipV="1">
              <a:off x="3006196" y="4265613"/>
              <a:ext cx="1898650" cy="114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84" name="AutoShape 15"/>
            <p:cNvCxnSpPr>
              <a:cxnSpLocks noChangeShapeType="1"/>
              <a:stCxn id="28675" idx="1"/>
              <a:endCxn id="28674" idx="3"/>
            </p:cNvCxnSpPr>
            <p:nvPr/>
          </p:nvCxnSpPr>
          <p:spPr bwMode="auto">
            <a:xfrm rot="10800000">
              <a:off x="5977996" y="4265614"/>
              <a:ext cx="2388791" cy="1201737"/>
            </a:xfrm>
            <a:prstGeom prst="bentConnector3">
              <a:avLst>
                <a:gd name="adj1" fmla="val 49963"/>
              </a:avLst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685" name="Line 16"/>
            <p:cNvSpPr>
              <a:spLocks noChangeShapeType="1"/>
            </p:cNvSpPr>
            <p:nvPr/>
          </p:nvSpPr>
          <p:spPr bwMode="auto">
            <a:xfrm>
              <a:off x="5400146" y="4722813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686" name="Text Box 17"/>
            <p:cNvSpPr txBox="1">
              <a:spLocks noChangeArrowheads="1"/>
            </p:cNvSpPr>
            <p:nvPr/>
          </p:nvSpPr>
          <p:spPr bwMode="auto">
            <a:xfrm>
              <a:off x="282046" y="723682"/>
              <a:ext cx="23114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 dirty="0"/>
                <a:t>The op-amp outputs SET parasitic signals of many volts lasting a few 10 µs</a:t>
              </a:r>
            </a:p>
          </p:txBody>
        </p:sp>
        <p:sp>
          <p:nvSpPr>
            <p:cNvPr id="28687" name="Text Box 18"/>
            <p:cNvSpPr txBox="1">
              <a:spLocks noChangeArrowheads="1"/>
            </p:cNvSpPr>
            <p:nvPr/>
          </p:nvSpPr>
          <p:spPr bwMode="auto">
            <a:xfrm>
              <a:off x="2516057" y="1182688"/>
              <a:ext cx="185393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comparator changes state on its own</a:t>
              </a:r>
            </a:p>
          </p:txBody>
        </p:sp>
        <p:cxnSp>
          <p:nvCxnSpPr>
            <p:cNvPr id="28688" name="AutoShape 19"/>
            <p:cNvCxnSpPr>
              <a:cxnSpLocks noChangeShapeType="1"/>
              <a:stCxn id="28678" idx="3"/>
              <a:endCxn id="28674" idx="1"/>
            </p:cNvCxnSpPr>
            <p:nvPr/>
          </p:nvCxnSpPr>
          <p:spPr bwMode="auto">
            <a:xfrm flipV="1">
              <a:off x="3229769" y="4265614"/>
              <a:ext cx="1675077" cy="1228725"/>
            </a:xfrm>
            <a:prstGeom prst="bentConnector3">
              <a:avLst>
                <a:gd name="adj1" fmla="val 5985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689" name="Rectangle 20"/>
            <p:cNvSpPr>
              <a:spLocks noChangeArrowheads="1"/>
            </p:cNvSpPr>
            <p:nvPr/>
          </p:nvSpPr>
          <p:spPr bwMode="auto">
            <a:xfrm>
              <a:off x="1350037" y="2665413"/>
              <a:ext cx="990600" cy="6858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28690" name="AutoShape 21"/>
            <p:cNvCxnSpPr>
              <a:cxnSpLocks noChangeShapeType="1"/>
              <a:stCxn id="28689" idx="3"/>
              <a:endCxn id="28680" idx="4"/>
            </p:cNvCxnSpPr>
            <p:nvPr/>
          </p:nvCxnSpPr>
          <p:spPr bwMode="auto">
            <a:xfrm>
              <a:off x="2340638" y="3008313"/>
              <a:ext cx="662119" cy="430212"/>
            </a:xfrm>
            <a:prstGeom prst="bentConnector3">
              <a:avLst>
                <a:gd name="adj1" fmla="val 49611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91" name="AutoShape 22"/>
            <p:cNvCxnSpPr>
              <a:cxnSpLocks noChangeShapeType="1"/>
              <a:stCxn id="28674" idx="0"/>
              <a:endCxn id="28689" idx="2"/>
            </p:cNvCxnSpPr>
            <p:nvPr/>
          </p:nvCxnSpPr>
          <p:spPr bwMode="auto">
            <a:xfrm rot="5400000" flipH="1">
              <a:off x="3414779" y="1781771"/>
              <a:ext cx="457200" cy="359608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692" name="Text Box 23"/>
            <p:cNvSpPr txBox="1">
              <a:spLocks noChangeArrowheads="1"/>
            </p:cNvSpPr>
            <p:nvPr/>
          </p:nvSpPr>
          <p:spPr bwMode="auto">
            <a:xfrm>
              <a:off x="412750" y="2584450"/>
              <a:ext cx="1067991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DAC outputs voltage  swings of many volts</a:t>
              </a:r>
            </a:p>
          </p:txBody>
        </p:sp>
        <p:sp>
          <p:nvSpPr>
            <p:cNvPr id="28693" name="Text Box 24"/>
            <p:cNvSpPr txBox="1">
              <a:spLocks noChangeArrowheads="1"/>
            </p:cNvSpPr>
            <p:nvPr/>
          </p:nvSpPr>
          <p:spPr bwMode="auto">
            <a:xfrm>
              <a:off x="4437063" y="1485900"/>
              <a:ext cx="2282164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ADC does conversion errors and switches on its own to auto-calibration mode during 1 s.</a:t>
              </a:r>
            </a:p>
          </p:txBody>
        </p:sp>
        <p:sp>
          <p:nvSpPr>
            <p:cNvPr id="28694" name="Text Box 25"/>
            <p:cNvSpPr txBox="1">
              <a:spLocks noChangeArrowheads="1"/>
            </p:cNvSpPr>
            <p:nvPr/>
          </p:nvSpPr>
          <p:spPr bwMode="auto">
            <a:xfrm>
              <a:off x="4161896" y="5865814"/>
              <a:ext cx="280670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FIFO TM buffer memory does addressing conflicts and  scrambles write and read pointers</a:t>
              </a:r>
            </a:p>
          </p:txBody>
        </p:sp>
        <p:sp>
          <p:nvSpPr>
            <p:cNvPr id="28695" name="Text Box 26"/>
            <p:cNvSpPr txBox="1">
              <a:spLocks noChangeArrowheads="1"/>
            </p:cNvSpPr>
            <p:nvPr/>
          </p:nvSpPr>
          <p:spPr bwMode="auto">
            <a:xfrm>
              <a:off x="8187929" y="3436939"/>
              <a:ext cx="1504817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DRAM storage array does row and line bursts of multiple errors</a:t>
              </a:r>
            </a:p>
          </p:txBody>
        </p:sp>
        <p:sp>
          <p:nvSpPr>
            <p:cNvPr id="28696" name="Text Box 27"/>
            <p:cNvSpPr txBox="1">
              <a:spLocks noChangeArrowheads="1"/>
            </p:cNvSpPr>
            <p:nvPr/>
          </p:nvSpPr>
          <p:spPr bwMode="auto">
            <a:xfrm>
              <a:off x="608807" y="3952876"/>
              <a:ext cx="1214173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program SRAM does multiple errors</a:t>
              </a:r>
            </a:p>
          </p:txBody>
        </p:sp>
        <p:sp>
          <p:nvSpPr>
            <p:cNvPr id="28697" name="Text Box 28"/>
            <p:cNvSpPr txBox="1">
              <a:spLocks noChangeArrowheads="1"/>
            </p:cNvSpPr>
            <p:nvPr/>
          </p:nvSpPr>
          <p:spPr bwMode="auto">
            <a:xfrm>
              <a:off x="710275" y="4914901"/>
              <a:ext cx="1329398" cy="13849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program FlashEPROM exhibits read errors and switches on its own to status mode</a:t>
              </a:r>
            </a:p>
          </p:txBody>
        </p:sp>
        <p:sp>
          <p:nvSpPr>
            <p:cNvPr id="28698" name="Text Box 29"/>
            <p:cNvSpPr txBox="1">
              <a:spLocks noChangeArrowheads="1"/>
            </p:cNvSpPr>
            <p:nvPr/>
          </p:nvSpPr>
          <p:spPr bwMode="auto">
            <a:xfrm>
              <a:off x="5984875" y="3430589"/>
              <a:ext cx="1728391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µP does calculation errors, program errors, and crashes</a:t>
              </a:r>
            </a:p>
          </p:txBody>
        </p:sp>
        <p:sp>
          <p:nvSpPr>
            <p:cNvPr id="28699" name="Text Box 30"/>
            <p:cNvSpPr txBox="1">
              <a:spLocks noChangeArrowheads="1"/>
            </p:cNvSpPr>
            <p:nvPr/>
          </p:nvSpPr>
          <p:spPr bwMode="auto">
            <a:xfrm>
              <a:off x="1933046" y="4189413"/>
              <a:ext cx="985441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SRAM</a:t>
              </a:r>
            </a:p>
          </p:txBody>
        </p:sp>
        <p:sp>
          <p:nvSpPr>
            <p:cNvPr id="28700" name="Text Box 31"/>
            <p:cNvSpPr txBox="1">
              <a:spLocks noChangeArrowheads="1"/>
            </p:cNvSpPr>
            <p:nvPr/>
          </p:nvSpPr>
          <p:spPr bwMode="auto">
            <a:xfrm>
              <a:off x="2117065" y="5175250"/>
              <a:ext cx="1054232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FlashEPROM</a:t>
              </a:r>
            </a:p>
          </p:txBody>
        </p:sp>
        <p:sp>
          <p:nvSpPr>
            <p:cNvPr id="28701" name="Text Box 32"/>
            <p:cNvSpPr txBox="1">
              <a:spLocks noChangeArrowheads="1"/>
            </p:cNvSpPr>
            <p:nvPr/>
          </p:nvSpPr>
          <p:spPr bwMode="auto">
            <a:xfrm>
              <a:off x="5118100" y="5273676"/>
              <a:ext cx="908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FIFO</a:t>
              </a:r>
            </a:p>
          </p:txBody>
        </p:sp>
        <p:sp>
          <p:nvSpPr>
            <p:cNvPr id="28702" name="Text Box 33"/>
            <p:cNvSpPr txBox="1">
              <a:spLocks noChangeArrowheads="1"/>
            </p:cNvSpPr>
            <p:nvPr/>
          </p:nvSpPr>
          <p:spPr bwMode="auto">
            <a:xfrm>
              <a:off x="5152496" y="4113213"/>
              <a:ext cx="68103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µP</a:t>
              </a:r>
            </a:p>
          </p:txBody>
        </p:sp>
        <p:sp>
          <p:nvSpPr>
            <p:cNvPr id="28703" name="Text Box 34"/>
            <p:cNvSpPr txBox="1">
              <a:spLocks noChangeArrowheads="1"/>
            </p:cNvSpPr>
            <p:nvPr/>
          </p:nvSpPr>
          <p:spPr bwMode="auto">
            <a:xfrm>
              <a:off x="5051029" y="2508251"/>
              <a:ext cx="990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ADC</a:t>
              </a:r>
            </a:p>
          </p:txBody>
        </p:sp>
        <p:sp>
          <p:nvSpPr>
            <p:cNvPr id="28704" name="Text Box 35"/>
            <p:cNvSpPr txBox="1">
              <a:spLocks noChangeArrowheads="1"/>
            </p:cNvSpPr>
            <p:nvPr/>
          </p:nvSpPr>
          <p:spPr bwMode="auto">
            <a:xfrm>
              <a:off x="1472142" y="2817813"/>
              <a:ext cx="742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DAC</a:t>
              </a:r>
            </a:p>
          </p:txBody>
        </p:sp>
        <p:sp>
          <p:nvSpPr>
            <p:cNvPr id="28705" name="Text Box 36"/>
            <p:cNvSpPr txBox="1">
              <a:spLocks noChangeArrowheads="1"/>
            </p:cNvSpPr>
            <p:nvPr/>
          </p:nvSpPr>
          <p:spPr bwMode="auto">
            <a:xfrm>
              <a:off x="942446" y="1751013"/>
              <a:ext cx="859896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AMP</a:t>
              </a:r>
            </a:p>
          </p:txBody>
        </p:sp>
        <p:sp>
          <p:nvSpPr>
            <p:cNvPr id="28706" name="Text Box 37"/>
            <p:cNvSpPr txBox="1">
              <a:spLocks noChangeArrowheads="1"/>
            </p:cNvSpPr>
            <p:nvPr/>
          </p:nvSpPr>
          <p:spPr bwMode="auto">
            <a:xfrm>
              <a:off x="2925367" y="2732088"/>
              <a:ext cx="1014677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COMP</a:t>
              </a:r>
            </a:p>
          </p:txBody>
        </p:sp>
        <p:sp>
          <p:nvSpPr>
            <p:cNvPr id="28707" name="Text Box 38"/>
            <p:cNvSpPr txBox="1">
              <a:spLocks noChangeArrowheads="1"/>
            </p:cNvSpPr>
            <p:nvPr/>
          </p:nvSpPr>
          <p:spPr bwMode="auto">
            <a:xfrm>
              <a:off x="8337550" y="5216526"/>
              <a:ext cx="1073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DRAM</a:t>
              </a:r>
            </a:p>
          </p:txBody>
        </p:sp>
        <p:sp>
          <p:nvSpPr>
            <p:cNvPr id="28708" name="Text Box 39"/>
            <p:cNvSpPr txBox="1">
              <a:spLocks noChangeArrowheads="1"/>
            </p:cNvSpPr>
            <p:nvPr/>
          </p:nvSpPr>
          <p:spPr bwMode="auto">
            <a:xfrm>
              <a:off x="6739864" y="2549526"/>
              <a:ext cx="254529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rgbClr val="EC7405"/>
                  </a:solidFill>
                </a:rPr>
                <a:t>Orange components are latch-up sensitive</a:t>
              </a:r>
            </a:p>
          </p:txBody>
        </p:sp>
        <p:sp>
          <p:nvSpPr>
            <p:cNvPr id="28709" name="Rectangle 40"/>
            <p:cNvSpPr>
              <a:spLocks noChangeArrowheads="1"/>
            </p:cNvSpPr>
            <p:nvPr/>
          </p:nvSpPr>
          <p:spPr bwMode="auto">
            <a:xfrm>
              <a:off x="7080383" y="1212850"/>
              <a:ext cx="990600" cy="6858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0" name="Text Box 41"/>
            <p:cNvSpPr txBox="1">
              <a:spLocks noChangeArrowheads="1"/>
            </p:cNvSpPr>
            <p:nvPr/>
          </p:nvSpPr>
          <p:spPr bwMode="auto">
            <a:xfrm>
              <a:off x="7216246" y="1370013"/>
              <a:ext cx="742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b="1"/>
                <a:t>Lim</a:t>
              </a:r>
            </a:p>
          </p:txBody>
        </p:sp>
        <p:sp>
          <p:nvSpPr>
            <p:cNvPr id="28711" name="Text Box 42"/>
            <p:cNvSpPr txBox="1">
              <a:spLocks noChangeArrowheads="1"/>
            </p:cNvSpPr>
            <p:nvPr/>
          </p:nvSpPr>
          <p:spPr bwMode="auto">
            <a:xfrm>
              <a:off x="8148373" y="966788"/>
              <a:ext cx="1559852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200" b="1"/>
                <a:t>The limiter /switch  used as a  « de-latching » device is itself sensitive to latch-up</a:t>
              </a:r>
            </a:p>
          </p:txBody>
        </p:sp>
        <p:sp>
          <p:nvSpPr>
            <p:cNvPr id="28713" name="Line 44"/>
            <p:cNvSpPr>
              <a:spLocks noChangeShapeType="1"/>
            </p:cNvSpPr>
            <p:nvPr/>
          </p:nvSpPr>
          <p:spPr bwMode="auto">
            <a:xfrm>
              <a:off x="4058708" y="2940050"/>
              <a:ext cx="4282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28714" name="AutoShape 47"/>
            <p:cNvCxnSpPr>
              <a:cxnSpLocks noChangeShapeType="1"/>
              <a:stCxn id="28679" idx="0"/>
              <a:endCxn id="28681" idx="1"/>
            </p:cNvCxnSpPr>
            <p:nvPr/>
          </p:nvCxnSpPr>
          <p:spPr bwMode="auto">
            <a:xfrm>
              <a:off x="2015596" y="1903414"/>
              <a:ext cx="2516056" cy="822325"/>
            </a:xfrm>
            <a:prstGeom prst="bentConnector3">
              <a:avLst>
                <a:gd name="adj1" fmla="val 9090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715" name="AutoShape 48"/>
            <p:cNvCxnSpPr>
              <a:cxnSpLocks noChangeShapeType="1"/>
              <a:stCxn id="28679" idx="0"/>
              <a:endCxn id="28680" idx="2"/>
            </p:cNvCxnSpPr>
            <p:nvPr/>
          </p:nvCxnSpPr>
          <p:spPr bwMode="auto">
            <a:xfrm>
              <a:off x="2015596" y="1903413"/>
              <a:ext cx="982002" cy="544512"/>
            </a:xfrm>
            <a:prstGeom prst="bentConnector3">
              <a:avLst>
                <a:gd name="adj1" fmla="val 4991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029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9394" y="107950"/>
            <a:ext cx="7758062" cy="552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kern="1200" dirty="0" smtClean="0"/>
              <a:t>Space environment and components</a:t>
            </a:r>
            <a:endParaRPr lang="en-US" b="1" kern="1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4929" y="1515428"/>
            <a:ext cx="5813342" cy="2131991"/>
          </a:xfrm>
        </p:spPr>
        <p:txBody>
          <a:bodyPr/>
          <a:lstStyle/>
          <a:p>
            <a:pPr marL="342900" indent="-342900" eaLnBrk="1" hangingPunct="1"/>
            <a:r>
              <a:rPr lang="en-US" sz="1600" dirty="0" smtClean="0"/>
              <a:t>An environment </a:t>
            </a:r>
            <a:r>
              <a:rPr lang="en-US" sz="1600" b="1" dirty="0" smtClean="0"/>
              <a:t>specific to space applications</a:t>
            </a:r>
          </a:p>
          <a:p>
            <a:pPr marL="342900" indent="-342900" eaLnBrk="1" hangingPunct="1"/>
            <a:r>
              <a:rPr lang="en-US" sz="1600" dirty="0" smtClean="0"/>
              <a:t>A </a:t>
            </a:r>
            <a:r>
              <a:rPr lang="en-US" sz="1600" b="1" dirty="0" smtClean="0"/>
              <a:t>major dimensioning constraint </a:t>
            </a:r>
            <a:r>
              <a:rPr lang="en-US" sz="1600" dirty="0" smtClean="0"/>
              <a:t>for on-board systems</a:t>
            </a:r>
          </a:p>
          <a:p>
            <a:pPr marL="342900" indent="-342900" eaLnBrk="1" hangingPunct="1">
              <a:spcBef>
                <a:spcPts val="1200"/>
              </a:spcBef>
            </a:pPr>
            <a:r>
              <a:rPr lang="en-US" sz="1600" b="1" dirty="0" smtClean="0">
                <a:solidFill>
                  <a:srgbClr val="3333FF"/>
                </a:solidFill>
              </a:rPr>
              <a:t>Very fast evolution </a:t>
            </a:r>
            <a:r>
              <a:rPr lang="en-US" sz="1600" dirty="0" smtClean="0">
                <a:solidFill>
                  <a:srgbClr val="3333FF"/>
                </a:solidFill>
              </a:rPr>
              <a:t>of electronic technologies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3333FF"/>
                </a:solidFill>
              </a:rPr>
              <a:t>Performance often leads to </a:t>
            </a:r>
            <a:r>
              <a:rPr lang="en-US" sz="1600" b="1" dirty="0" smtClean="0">
                <a:solidFill>
                  <a:srgbClr val="3333FF"/>
                </a:solidFill>
              </a:rPr>
              <a:t>cutting edge designs 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3333FF"/>
                </a:solidFill>
              </a:rPr>
              <a:t>A strong economic drive toward </a:t>
            </a:r>
            <a:r>
              <a:rPr lang="en-US" sz="1600" b="1" dirty="0" smtClean="0">
                <a:solidFill>
                  <a:srgbClr val="3333FF"/>
                </a:solidFill>
              </a:rPr>
              <a:t>margin reductions</a:t>
            </a:r>
          </a:p>
          <a:p>
            <a:pPr marL="342900" indent="-342900" eaLnBrk="1" hangingPunct="1">
              <a:spcBef>
                <a:spcPts val="1200"/>
              </a:spcBef>
            </a:pPr>
            <a:r>
              <a:rPr lang="en-US" sz="1600" b="1" dirty="0" smtClean="0"/>
              <a:t>More exposed missions</a:t>
            </a:r>
          </a:p>
          <a:p>
            <a:pPr marL="342900" indent="-342900" eaLnBrk="1" hangingPunct="1"/>
            <a:r>
              <a:rPr lang="en-US" sz="1600" b="1" dirty="0" smtClean="0"/>
              <a:t>Smaller satellites </a:t>
            </a:r>
            <a:r>
              <a:rPr lang="en-US" sz="1600" dirty="0" smtClean="0"/>
              <a:t>(less shielding)</a:t>
            </a:r>
            <a:endParaRPr lang="fr-FR" sz="1600" dirty="0" smtClean="0"/>
          </a:p>
          <a:p>
            <a:pPr marL="0" indent="0" eaLnBrk="1" hangingPunct="1">
              <a:buNone/>
            </a:pPr>
            <a:endParaRPr lang="fr-FR" sz="1600" dirty="0" smtClean="0"/>
          </a:p>
          <a:p>
            <a:pPr marL="342900" indent="-342900" eaLnBrk="1" hangingPunct="1"/>
            <a:endParaRPr lang="fr-FR" sz="1600" dirty="0" smtClean="0"/>
          </a:p>
          <a:p>
            <a:pPr marL="342900" indent="-342900" eaLnBrk="1" hangingPunct="1"/>
            <a:endParaRPr lang="fr-FR" sz="1600" dirty="0" smtClean="0"/>
          </a:p>
          <a:p>
            <a:pPr marL="342900" indent="-342900" eaLnBrk="1" hangingPunct="1"/>
            <a:endParaRPr lang="fr-FR" sz="1600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02801" y="4382060"/>
            <a:ext cx="2452628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Today’s components features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Dimensions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: 0.1 µm²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br>
              <a:rPr lang="en-US" sz="1600" dirty="0">
                <a:solidFill>
                  <a:srgbClr val="FF0000"/>
                </a:solidFill>
                <a:latin typeface="+mj-lt"/>
              </a:rPr>
            </a:b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Time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: 1 </a:t>
            </a:r>
            <a:r>
              <a:rPr lang="en-US" sz="1600" b="1" dirty="0" err="1">
                <a:solidFill>
                  <a:srgbClr val="FF0000"/>
                </a:solidFill>
                <a:latin typeface="+mj-lt"/>
              </a:rPr>
              <a:t>ps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br>
              <a:rPr lang="en-US" sz="1600" dirty="0">
                <a:solidFill>
                  <a:srgbClr val="FF0000"/>
                </a:solidFill>
                <a:latin typeface="+mj-lt"/>
              </a:rPr>
            </a:b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Charge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: 1 µV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270" y="1515428"/>
            <a:ext cx="2995701" cy="224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511323" y="4539560"/>
            <a:ext cx="2723593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transistors now in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single chip than in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1980’s spacecraft designs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(GALILEO Jupiter probe for example) </a:t>
            </a:r>
            <a:endParaRPr lang="fr-FR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817" y="4338382"/>
            <a:ext cx="2745608" cy="220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vers le bas 3"/>
          <p:cNvSpPr/>
          <p:nvPr/>
        </p:nvSpPr>
        <p:spPr>
          <a:xfrm rot="10800000">
            <a:off x="7695022" y="3857591"/>
            <a:ext cx="356192" cy="5411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rot="10800000">
            <a:off x="5903556" y="4811606"/>
            <a:ext cx="471714" cy="3792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0159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1981818" y="122334"/>
            <a:ext cx="7407475" cy="35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fr-FR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Main radiation </a:t>
            </a:r>
            <a:r>
              <a:rPr lang="fr-FR" sz="2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effects</a:t>
            </a:r>
            <a:endParaRPr lang="fr-FR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4350162" y="3274312"/>
            <a:ext cx="2826508" cy="1102697"/>
            <a:chOff x="4025062" y="2901859"/>
            <a:chExt cx="2609084" cy="1102697"/>
          </a:xfrm>
        </p:grpSpPr>
        <p:sp>
          <p:nvSpPr>
            <p:cNvPr id="78" name="ZoneTexte 77"/>
            <p:cNvSpPr txBox="1"/>
            <p:nvPr/>
          </p:nvSpPr>
          <p:spPr>
            <a:xfrm>
              <a:off x="4025062" y="3358225"/>
              <a:ext cx="2609084" cy="646331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Parametric</a:t>
              </a:r>
              <a:r>
                <a:rPr lang="fr-FR" dirty="0" smtClean="0"/>
                <a:t> drift</a:t>
              </a:r>
            </a:p>
            <a:p>
              <a:pPr algn="ctr"/>
              <a:r>
                <a:rPr lang="fr-FR" dirty="0" err="1" smtClean="0"/>
                <a:t>Function</a:t>
              </a:r>
              <a:r>
                <a:rPr lang="fr-FR" dirty="0" smtClean="0"/>
                <a:t> </a:t>
              </a:r>
              <a:r>
                <a:rPr lang="fr-FR" dirty="0" err="1" smtClean="0"/>
                <a:t>loss</a:t>
              </a:r>
              <a:endParaRPr lang="fr-FR" dirty="0"/>
            </a:p>
          </p:txBody>
        </p:sp>
        <p:sp>
          <p:nvSpPr>
            <p:cNvPr id="8" name="Flèche vers le bas 7"/>
            <p:cNvSpPr/>
            <p:nvPr/>
          </p:nvSpPr>
          <p:spPr>
            <a:xfrm>
              <a:off x="4842115" y="2901859"/>
              <a:ext cx="310662" cy="383125"/>
            </a:xfrm>
            <a:prstGeom prst="downArrow">
              <a:avLst/>
            </a:prstGeom>
            <a:solidFill>
              <a:srgbClr val="EC7405"/>
            </a:solidFill>
            <a:ln>
              <a:solidFill>
                <a:srgbClr val="EC7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0" name="Flèche vers le bas 79"/>
          <p:cNvSpPr/>
          <p:nvPr/>
        </p:nvSpPr>
        <p:spPr>
          <a:xfrm>
            <a:off x="6840119" y="3277747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4876796" y="4416571"/>
            <a:ext cx="1912939" cy="815843"/>
            <a:chOff x="4511186" y="4044117"/>
            <a:chExt cx="1765790" cy="815843"/>
          </a:xfrm>
        </p:grpSpPr>
        <p:sp>
          <p:nvSpPr>
            <p:cNvPr id="7" name="ZoneTexte 6"/>
            <p:cNvSpPr txBox="1"/>
            <p:nvPr/>
          </p:nvSpPr>
          <p:spPr>
            <a:xfrm>
              <a:off x="4511186" y="4490628"/>
              <a:ext cx="176579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Lifetime</a:t>
              </a:r>
              <a:endParaRPr lang="fr-FR" dirty="0"/>
            </a:p>
          </p:txBody>
        </p:sp>
        <p:sp>
          <p:nvSpPr>
            <p:cNvPr id="81" name="Flèche vers le bas 80"/>
            <p:cNvSpPr/>
            <p:nvPr/>
          </p:nvSpPr>
          <p:spPr>
            <a:xfrm>
              <a:off x="5248206" y="4044117"/>
              <a:ext cx="310662" cy="3831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97293" y="3358225"/>
            <a:ext cx="2332092" cy="2609732"/>
            <a:chOff x="697293" y="3358225"/>
            <a:chExt cx="2332092" cy="2609732"/>
          </a:xfrm>
        </p:grpSpPr>
        <p:sp>
          <p:nvSpPr>
            <p:cNvPr id="82" name="ZoneTexte 81"/>
            <p:cNvSpPr txBox="1"/>
            <p:nvPr/>
          </p:nvSpPr>
          <p:spPr>
            <a:xfrm>
              <a:off x="697293" y="4490629"/>
              <a:ext cx="2332092" cy="147732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SET : </a:t>
              </a:r>
              <a:r>
                <a:rPr lang="fr-FR" dirty="0" err="1" smtClean="0"/>
                <a:t>transient</a:t>
              </a:r>
              <a:endParaRPr lang="fr-FR" dirty="0" smtClean="0"/>
            </a:p>
            <a:p>
              <a:pPr algn="ctr"/>
              <a:r>
                <a:rPr lang="fr-FR" dirty="0" smtClean="0"/>
                <a:t>SEU : </a:t>
              </a:r>
              <a:r>
                <a:rPr lang="fr-FR" dirty="0" err="1" smtClean="0"/>
                <a:t>upset</a:t>
              </a:r>
              <a:endParaRPr lang="fr-FR" dirty="0" smtClean="0"/>
            </a:p>
            <a:p>
              <a:pPr algn="ctr"/>
              <a:r>
                <a:rPr lang="fr-FR" i="1" dirty="0" smtClean="0"/>
                <a:t>SEL : </a:t>
              </a:r>
              <a:r>
                <a:rPr lang="fr-FR" i="1" dirty="0" err="1" smtClean="0"/>
                <a:t>latch</a:t>
              </a:r>
              <a:r>
                <a:rPr lang="fr-FR" i="1" dirty="0" smtClean="0"/>
                <a:t>-up</a:t>
              </a:r>
            </a:p>
            <a:p>
              <a:pPr algn="ctr"/>
              <a:r>
                <a:rPr lang="fr-FR" i="1" dirty="0" smtClean="0"/>
                <a:t>SEB : </a:t>
              </a:r>
              <a:r>
                <a:rPr lang="fr-FR" i="1" dirty="0" err="1" smtClean="0"/>
                <a:t>burn</a:t>
              </a:r>
              <a:r>
                <a:rPr lang="fr-FR" i="1" dirty="0" smtClean="0"/>
                <a:t>-out</a:t>
              </a:r>
            </a:p>
            <a:p>
              <a:pPr algn="ctr"/>
              <a:r>
                <a:rPr lang="fr-FR" i="1" dirty="0" smtClean="0"/>
                <a:t>SEGR : rupture</a:t>
              </a:r>
              <a:endParaRPr lang="fr-FR" i="1" dirty="0"/>
            </a:p>
          </p:txBody>
        </p:sp>
        <p:sp>
          <p:nvSpPr>
            <p:cNvPr id="85" name="Flèche vers le bas 84"/>
            <p:cNvSpPr/>
            <p:nvPr/>
          </p:nvSpPr>
          <p:spPr>
            <a:xfrm>
              <a:off x="1692686" y="3358225"/>
              <a:ext cx="336551" cy="934872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7182260" y="3202525"/>
            <a:ext cx="2332092" cy="2781888"/>
            <a:chOff x="7182260" y="3202525"/>
            <a:chExt cx="2332092" cy="2781888"/>
          </a:xfrm>
        </p:grpSpPr>
        <p:sp>
          <p:nvSpPr>
            <p:cNvPr id="84" name="ZoneTexte 83"/>
            <p:cNvSpPr txBox="1"/>
            <p:nvPr/>
          </p:nvSpPr>
          <p:spPr>
            <a:xfrm>
              <a:off x="7182260" y="5338082"/>
              <a:ext cx="2332092" cy="646331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Hot pixels</a:t>
              </a:r>
            </a:p>
            <a:p>
              <a:pPr algn="ctr"/>
              <a:r>
                <a:rPr lang="fr-FR" dirty="0" smtClean="0"/>
                <a:t>RTS</a:t>
              </a:r>
              <a:endParaRPr lang="fr-FR" dirty="0"/>
            </a:p>
          </p:txBody>
        </p:sp>
        <p:sp>
          <p:nvSpPr>
            <p:cNvPr id="86" name="Flèche vers le bas 85"/>
            <p:cNvSpPr/>
            <p:nvPr/>
          </p:nvSpPr>
          <p:spPr>
            <a:xfrm>
              <a:off x="8296091" y="3202525"/>
              <a:ext cx="336551" cy="1954667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072540" y="5661248"/>
            <a:ext cx="3572735" cy="923330"/>
            <a:chOff x="2836190" y="5661248"/>
            <a:chExt cx="3297909" cy="923330"/>
          </a:xfrm>
        </p:grpSpPr>
        <p:sp>
          <p:nvSpPr>
            <p:cNvPr id="83" name="ZoneTexte 82"/>
            <p:cNvSpPr txBox="1"/>
            <p:nvPr/>
          </p:nvSpPr>
          <p:spPr>
            <a:xfrm>
              <a:off x="3289787" y="5661248"/>
              <a:ext cx="2844312" cy="92333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Operating </a:t>
              </a:r>
              <a:r>
                <a:rPr lang="fr-FR" dirty="0" err="1" smtClean="0"/>
                <a:t>safety</a:t>
              </a:r>
              <a:endParaRPr lang="fr-FR" dirty="0" smtClean="0"/>
            </a:p>
            <a:p>
              <a:pPr algn="ctr"/>
              <a:r>
                <a:rPr lang="fr-FR" dirty="0" err="1" smtClean="0"/>
                <a:t>Dependability</a:t>
              </a:r>
              <a:endParaRPr lang="fr-FR" dirty="0" smtClean="0"/>
            </a:p>
            <a:p>
              <a:pPr algn="ctr"/>
              <a:r>
                <a:rPr lang="fr-FR" dirty="0" smtClean="0"/>
                <a:t>Performances</a:t>
              </a:r>
              <a:endParaRPr lang="fr-FR" dirty="0"/>
            </a:p>
          </p:txBody>
        </p:sp>
        <p:sp>
          <p:nvSpPr>
            <p:cNvPr id="87" name="Flèche vers le bas 86"/>
            <p:cNvSpPr/>
            <p:nvPr/>
          </p:nvSpPr>
          <p:spPr>
            <a:xfrm rot="16200000">
              <a:off x="2872422" y="5637520"/>
              <a:ext cx="310662" cy="383125"/>
            </a:xfrm>
            <a:prstGeom prst="down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8" name="Flèche vers le bas 87"/>
          <p:cNvSpPr/>
          <p:nvPr/>
        </p:nvSpPr>
        <p:spPr>
          <a:xfrm rot="5400000">
            <a:off x="6772488" y="5623956"/>
            <a:ext cx="310662" cy="415052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9" name="Groupe 88"/>
          <p:cNvGrpSpPr/>
          <p:nvPr/>
        </p:nvGrpSpPr>
        <p:grpSpPr>
          <a:xfrm>
            <a:off x="269488" y="1480968"/>
            <a:ext cx="3074987" cy="1908175"/>
            <a:chOff x="509588" y="1076325"/>
            <a:chExt cx="3074987" cy="1908175"/>
          </a:xfrm>
        </p:grpSpPr>
        <p:sp>
          <p:nvSpPr>
            <p:cNvPr id="90" name="Text Box 4"/>
            <p:cNvSpPr txBox="1">
              <a:spLocks noChangeArrowheads="1"/>
            </p:cNvSpPr>
            <p:nvPr/>
          </p:nvSpPr>
          <p:spPr bwMode="auto">
            <a:xfrm>
              <a:off x="895350" y="1076325"/>
              <a:ext cx="26892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en-GB" sz="2000" b="1">
                  <a:solidFill>
                    <a:schemeClr val="accent2"/>
                  </a:solidFill>
                  <a:sym typeface="Wingdings 2" pitchFamily="18" charset="2"/>
                </a:rPr>
                <a:t>Single event effects</a:t>
              </a:r>
            </a:p>
          </p:txBody>
        </p:sp>
        <p:sp>
          <p:nvSpPr>
            <p:cNvPr id="91" name="Rectangle 24"/>
            <p:cNvSpPr>
              <a:spLocks noChangeArrowheads="1"/>
            </p:cNvSpPr>
            <p:nvPr/>
          </p:nvSpPr>
          <p:spPr bwMode="auto">
            <a:xfrm>
              <a:off x="1198563" y="1700213"/>
              <a:ext cx="1708150" cy="3444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900" b="1">
                <a:latin typeface="Times New Roman" pitchFamily="18" charset="0"/>
              </a:endParaRPr>
            </a:p>
          </p:txBody>
        </p:sp>
        <p:sp>
          <p:nvSpPr>
            <p:cNvPr id="92" name="Rectangle 25"/>
            <p:cNvSpPr>
              <a:spLocks noChangeArrowheads="1"/>
            </p:cNvSpPr>
            <p:nvPr/>
          </p:nvSpPr>
          <p:spPr bwMode="auto">
            <a:xfrm>
              <a:off x="1198563" y="2044700"/>
              <a:ext cx="1708150" cy="6302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3" name="Line 26"/>
            <p:cNvSpPr>
              <a:spLocks noChangeShapeType="1"/>
            </p:cNvSpPr>
            <p:nvPr/>
          </p:nvSpPr>
          <p:spPr bwMode="auto">
            <a:xfrm flipH="1">
              <a:off x="1512888" y="1495425"/>
              <a:ext cx="979487" cy="14605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Text Box 27"/>
            <p:cNvSpPr txBox="1">
              <a:spLocks noChangeArrowheads="1"/>
            </p:cNvSpPr>
            <p:nvPr/>
          </p:nvSpPr>
          <p:spPr bwMode="auto">
            <a:xfrm>
              <a:off x="1779588" y="1476375"/>
              <a:ext cx="68897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Ion</a:t>
              </a:r>
              <a:endParaRPr lang="en-US" sz="900" b="1"/>
            </a:p>
          </p:txBody>
        </p:sp>
        <p:sp>
          <p:nvSpPr>
            <p:cNvPr id="95" name="Text Box 28"/>
            <p:cNvSpPr txBox="1">
              <a:spLocks noChangeArrowheads="1"/>
            </p:cNvSpPr>
            <p:nvPr/>
          </p:nvSpPr>
          <p:spPr bwMode="auto">
            <a:xfrm>
              <a:off x="509588" y="2160588"/>
              <a:ext cx="75088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Ionisation</a:t>
              </a:r>
              <a:endParaRPr lang="en-US" sz="900" b="1"/>
            </a:p>
          </p:txBody>
        </p:sp>
        <p:sp>
          <p:nvSpPr>
            <p:cNvPr id="96" name="Line 29"/>
            <p:cNvSpPr>
              <a:spLocks noChangeShapeType="1"/>
            </p:cNvSpPr>
            <p:nvPr/>
          </p:nvSpPr>
          <p:spPr bwMode="auto">
            <a:xfrm>
              <a:off x="1054100" y="2381250"/>
              <a:ext cx="612775" cy="38100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Text Box 30"/>
            <p:cNvSpPr txBox="1">
              <a:spLocks noChangeArrowheads="1"/>
            </p:cNvSpPr>
            <p:nvPr/>
          </p:nvSpPr>
          <p:spPr bwMode="auto">
            <a:xfrm>
              <a:off x="1535113" y="2009775"/>
              <a:ext cx="911225" cy="774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 sz="900" b="1" dirty="0">
                  <a:latin typeface="Times New Roman" pitchFamily="18" charset="0"/>
                </a:rPr>
                <a:t>         + -     +</a:t>
              </a:r>
            </a:p>
            <a:p>
              <a:r>
                <a:rPr lang="fr-FR" sz="900" b="1" dirty="0">
                  <a:latin typeface="Times New Roman" pitchFamily="18" charset="0"/>
                </a:rPr>
                <a:t>     - +      + -</a:t>
              </a:r>
            </a:p>
            <a:p>
              <a:r>
                <a:rPr lang="fr-FR" sz="900" b="1" dirty="0">
                  <a:latin typeface="Times New Roman" pitchFamily="18" charset="0"/>
                </a:rPr>
                <a:t>  + -    - +</a:t>
              </a:r>
            </a:p>
            <a:p>
              <a:pPr>
                <a:buFontTx/>
                <a:buChar char="-"/>
              </a:pPr>
              <a:r>
                <a:rPr lang="fr-FR" sz="900" b="1" dirty="0">
                  <a:latin typeface="Times New Roman" pitchFamily="18" charset="0"/>
                </a:rPr>
                <a:t>+   + +</a:t>
              </a:r>
            </a:p>
            <a:p>
              <a:r>
                <a:rPr lang="fr-FR" sz="900" b="1" dirty="0">
                  <a:latin typeface="Times New Roman" pitchFamily="18" charset="0"/>
                </a:rPr>
                <a:t> </a:t>
              </a:r>
              <a:endParaRPr lang="en-US" sz="900" b="1" dirty="0">
                <a:latin typeface="Times New Roman" pitchFamily="18" charset="0"/>
              </a:endParaRPr>
            </a:p>
          </p:txBody>
        </p:sp>
        <p:sp>
          <p:nvSpPr>
            <p:cNvPr id="98" name="Text Box 31"/>
            <p:cNvSpPr txBox="1">
              <a:spLocks noChangeArrowheads="1"/>
            </p:cNvSpPr>
            <p:nvPr/>
          </p:nvSpPr>
          <p:spPr bwMode="auto">
            <a:xfrm>
              <a:off x="1203325" y="1698625"/>
              <a:ext cx="68897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/>
                <a:t>Oxide</a:t>
              </a:r>
              <a:endParaRPr lang="en-US" sz="900" b="1"/>
            </a:p>
          </p:txBody>
        </p:sp>
        <p:sp>
          <p:nvSpPr>
            <p:cNvPr id="99" name="Text Box 32"/>
            <p:cNvSpPr txBox="1">
              <a:spLocks noChangeArrowheads="1"/>
            </p:cNvSpPr>
            <p:nvPr/>
          </p:nvSpPr>
          <p:spPr bwMode="auto">
            <a:xfrm>
              <a:off x="1208088" y="2047875"/>
              <a:ext cx="68897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 dirty="0" err="1" smtClean="0"/>
                <a:t>Silicon</a:t>
              </a:r>
              <a:endParaRPr lang="en-US" sz="900" b="1" dirty="0"/>
            </a:p>
          </p:txBody>
        </p:sp>
        <p:sp>
          <p:nvSpPr>
            <p:cNvPr id="100" name="Line 51"/>
            <p:cNvSpPr>
              <a:spLocks noChangeShapeType="1"/>
            </p:cNvSpPr>
            <p:nvPr/>
          </p:nvSpPr>
          <p:spPr bwMode="auto">
            <a:xfrm flipH="1">
              <a:off x="2443163" y="1520825"/>
              <a:ext cx="469900" cy="7127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52"/>
            <p:cNvSpPr>
              <a:spLocks noChangeShapeType="1"/>
            </p:cNvSpPr>
            <p:nvPr/>
          </p:nvSpPr>
          <p:spPr bwMode="auto">
            <a:xfrm>
              <a:off x="2447925" y="2260600"/>
              <a:ext cx="296862" cy="5603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Oval 53"/>
            <p:cNvSpPr>
              <a:spLocks noChangeArrowheads="1"/>
            </p:cNvSpPr>
            <p:nvPr/>
          </p:nvSpPr>
          <p:spPr bwMode="auto">
            <a:xfrm>
              <a:off x="2414588" y="2205038"/>
              <a:ext cx="88900" cy="889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3" name="Text Box 59"/>
            <p:cNvSpPr txBox="1">
              <a:spLocks noChangeArrowheads="1"/>
            </p:cNvSpPr>
            <p:nvPr/>
          </p:nvSpPr>
          <p:spPr bwMode="auto">
            <a:xfrm>
              <a:off x="2890838" y="1454150"/>
              <a:ext cx="3556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p+</a:t>
              </a:r>
              <a:endParaRPr lang="en-US" sz="900" b="1"/>
            </a:p>
          </p:txBody>
        </p:sp>
        <p:sp>
          <p:nvSpPr>
            <p:cNvPr id="104" name="Text Box 60"/>
            <p:cNvSpPr txBox="1">
              <a:spLocks noChangeArrowheads="1"/>
            </p:cNvSpPr>
            <p:nvPr/>
          </p:nvSpPr>
          <p:spPr bwMode="auto">
            <a:xfrm>
              <a:off x="2516188" y="2755900"/>
              <a:ext cx="68897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Ion 2nd</a:t>
              </a:r>
              <a:endParaRPr lang="en-US" sz="900" b="1"/>
            </a:p>
          </p:txBody>
        </p:sp>
      </p:grpSp>
      <p:grpSp>
        <p:nvGrpSpPr>
          <p:cNvPr id="105" name="Groupe 104"/>
          <p:cNvGrpSpPr/>
          <p:nvPr/>
        </p:nvGrpSpPr>
        <p:grpSpPr>
          <a:xfrm>
            <a:off x="3589336" y="1480968"/>
            <a:ext cx="2917825" cy="1724025"/>
            <a:chOff x="3440113" y="1095375"/>
            <a:chExt cx="2917825" cy="1724025"/>
          </a:xfrm>
        </p:grpSpPr>
        <p:sp>
          <p:nvSpPr>
            <p:cNvPr id="106" name="Text Box 2"/>
            <p:cNvSpPr txBox="1">
              <a:spLocks noChangeArrowheads="1"/>
            </p:cNvSpPr>
            <p:nvPr/>
          </p:nvSpPr>
          <p:spPr bwMode="auto">
            <a:xfrm>
              <a:off x="4200525" y="1095375"/>
              <a:ext cx="183736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en-GB" sz="2000" b="1" dirty="0" smtClean="0">
                  <a:solidFill>
                    <a:schemeClr val="accent2"/>
                  </a:solidFill>
                </a:rPr>
                <a:t>Ionising </a:t>
              </a:r>
              <a:r>
                <a:rPr lang="en-GB" sz="2000" b="1" dirty="0">
                  <a:solidFill>
                    <a:schemeClr val="accent2"/>
                  </a:solidFill>
                </a:rPr>
                <a:t>dose</a:t>
              </a:r>
            </a:p>
          </p:txBody>
        </p:sp>
        <p:sp>
          <p:nvSpPr>
            <p:cNvPr id="107" name="Rectangle 6"/>
            <p:cNvSpPr>
              <a:spLocks noChangeArrowheads="1"/>
            </p:cNvSpPr>
            <p:nvPr/>
          </p:nvSpPr>
          <p:spPr bwMode="auto">
            <a:xfrm>
              <a:off x="4267200" y="1701800"/>
              <a:ext cx="1820862" cy="360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fr-FR" sz="900" b="1">
                  <a:latin typeface="Times New Roman" pitchFamily="18" charset="0"/>
                </a:rPr>
                <a:t>+ + +   +     +   +     + +    +</a:t>
              </a:r>
            </a:p>
            <a:p>
              <a:r>
                <a:rPr lang="fr-FR" sz="900" b="1">
                  <a:latin typeface="Times New Roman" pitchFamily="18" charset="0"/>
                </a:rPr>
                <a:t>+       -  - + -     +   -  + -   -  - </a:t>
              </a:r>
              <a:endParaRPr lang="en-US" sz="900" b="1">
                <a:latin typeface="Times New Roman" pitchFamily="18" charset="0"/>
              </a:endParaRPr>
            </a:p>
          </p:txBody>
        </p:sp>
        <p:sp>
          <p:nvSpPr>
            <p:cNvPr id="108" name="Rectangle 7"/>
            <p:cNvSpPr>
              <a:spLocks noChangeArrowheads="1"/>
            </p:cNvSpPr>
            <p:nvPr/>
          </p:nvSpPr>
          <p:spPr bwMode="auto">
            <a:xfrm>
              <a:off x="4267200" y="2062163"/>
              <a:ext cx="1820862" cy="5889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9" name="Text Box 8"/>
            <p:cNvSpPr txBox="1">
              <a:spLocks noChangeArrowheads="1"/>
            </p:cNvSpPr>
            <p:nvPr/>
          </p:nvSpPr>
          <p:spPr bwMode="auto">
            <a:xfrm>
              <a:off x="5624513" y="1735138"/>
              <a:ext cx="73342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/>
                <a:t>Oxide</a:t>
              </a:r>
              <a:endParaRPr lang="en-US" sz="900" b="1"/>
            </a:p>
          </p:txBody>
        </p:sp>
        <p:sp>
          <p:nvSpPr>
            <p:cNvPr id="110" name="Text Box 9"/>
            <p:cNvSpPr txBox="1">
              <a:spLocks noChangeArrowheads="1"/>
            </p:cNvSpPr>
            <p:nvPr/>
          </p:nvSpPr>
          <p:spPr bwMode="auto">
            <a:xfrm>
              <a:off x="5503863" y="2409825"/>
              <a:ext cx="63023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 dirty="0" err="1" smtClean="0"/>
                <a:t>Silicon</a:t>
              </a:r>
              <a:endParaRPr lang="en-US" sz="900" b="1" dirty="0"/>
            </a:p>
          </p:txBody>
        </p:sp>
        <p:sp>
          <p:nvSpPr>
            <p:cNvPr id="111" name="Oval 10"/>
            <p:cNvSpPr>
              <a:spLocks noChangeArrowheads="1"/>
            </p:cNvSpPr>
            <p:nvPr/>
          </p:nvSpPr>
          <p:spPr bwMode="auto">
            <a:xfrm>
              <a:off x="4394200" y="2039938"/>
              <a:ext cx="47625" cy="49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" name="Oval 11"/>
            <p:cNvSpPr>
              <a:spLocks noChangeArrowheads="1"/>
            </p:cNvSpPr>
            <p:nvPr/>
          </p:nvSpPr>
          <p:spPr bwMode="auto">
            <a:xfrm>
              <a:off x="4705350" y="2032000"/>
              <a:ext cx="49212" cy="476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" name="Oval 12"/>
            <p:cNvSpPr>
              <a:spLocks noChangeArrowheads="1"/>
            </p:cNvSpPr>
            <p:nvPr/>
          </p:nvSpPr>
          <p:spPr bwMode="auto">
            <a:xfrm>
              <a:off x="5618163" y="2036763"/>
              <a:ext cx="49212" cy="49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" name="Oval 13"/>
            <p:cNvSpPr>
              <a:spLocks noChangeArrowheads="1"/>
            </p:cNvSpPr>
            <p:nvPr/>
          </p:nvSpPr>
          <p:spPr bwMode="auto">
            <a:xfrm>
              <a:off x="5014913" y="2039938"/>
              <a:ext cx="49212" cy="49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5273675" y="2033588"/>
              <a:ext cx="47625" cy="49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" name="Oval 15"/>
            <p:cNvSpPr>
              <a:spLocks noChangeArrowheads="1"/>
            </p:cNvSpPr>
            <p:nvPr/>
          </p:nvSpPr>
          <p:spPr bwMode="auto">
            <a:xfrm>
              <a:off x="5924550" y="2033588"/>
              <a:ext cx="50800" cy="492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" name="Line 16"/>
            <p:cNvSpPr>
              <a:spLocks noChangeShapeType="1"/>
            </p:cNvSpPr>
            <p:nvPr/>
          </p:nvSpPr>
          <p:spPr bwMode="auto">
            <a:xfrm flipH="1">
              <a:off x="4365625" y="1565275"/>
              <a:ext cx="382587" cy="1247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Line 17"/>
            <p:cNvSpPr>
              <a:spLocks noChangeShapeType="1"/>
            </p:cNvSpPr>
            <p:nvPr/>
          </p:nvSpPr>
          <p:spPr bwMode="auto">
            <a:xfrm flipH="1">
              <a:off x="4665663" y="1568450"/>
              <a:ext cx="382587" cy="1247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9" name="Line 18"/>
            <p:cNvSpPr>
              <a:spLocks noChangeShapeType="1"/>
            </p:cNvSpPr>
            <p:nvPr/>
          </p:nvSpPr>
          <p:spPr bwMode="auto">
            <a:xfrm flipH="1">
              <a:off x="5205413" y="1571625"/>
              <a:ext cx="382587" cy="1247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0" name="Line 19"/>
            <p:cNvSpPr>
              <a:spLocks noChangeShapeType="1"/>
            </p:cNvSpPr>
            <p:nvPr/>
          </p:nvSpPr>
          <p:spPr bwMode="auto">
            <a:xfrm flipH="1">
              <a:off x="4929188" y="1562100"/>
              <a:ext cx="382587" cy="1247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Text Box 20"/>
            <p:cNvSpPr txBox="1">
              <a:spLocks noChangeArrowheads="1"/>
            </p:cNvSpPr>
            <p:nvPr/>
          </p:nvSpPr>
          <p:spPr bwMode="auto">
            <a:xfrm>
              <a:off x="3440113" y="1557338"/>
              <a:ext cx="735012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GB" sz="900" b="1"/>
                <a:t>Trapped charges</a:t>
              </a:r>
            </a:p>
          </p:txBody>
        </p:sp>
        <p:sp>
          <p:nvSpPr>
            <p:cNvPr id="122" name="Text Box 21"/>
            <p:cNvSpPr txBox="1">
              <a:spLocks noChangeArrowheads="1"/>
            </p:cNvSpPr>
            <p:nvPr/>
          </p:nvSpPr>
          <p:spPr bwMode="auto">
            <a:xfrm>
              <a:off x="3513138" y="2060575"/>
              <a:ext cx="733425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GB" sz="900" b="1"/>
                <a:t>Interface traps</a:t>
              </a:r>
            </a:p>
          </p:txBody>
        </p:sp>
        <p:sp>
          <p:nvSpPr>
            <p:cNvPr id="123" name="Line 22"/>
            <p:cNvSpPr>
              <a:spLocks noChangeShapeType="1"/>
            </p:cNvSpPr>
            <p:nvPr/>
          </p:nvSpPr>
          <p:spPr bwMode="auto">
            <a:xfrm flipV="1">
              <a:off x="4175125" y="2009775"/>
              <a:ext cx="274637" cy="138113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4" name="Line 23"/>
            <p:cNvSpPr>
              <a:spLocks noChangeShapeType="1"/>
            </p:cNvSpPr>
            <p:nvPr/>
          </p:nvSpPr>
          <p:spPr bwMode="auto">
            <a:xfrm>
              <a:off x="4092575" y="1719263"/>
              <a:ext cx="257175" cy="125413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Text Box 61"/>
            <p:cNvSpPr txBox="1">
              <a:spLocks noChangeArrowheads="1"/>
            </p:cNvSpPr>
            <p:nvPr/>
          </p:nvSpPr>
          <p:spPr bwMode="auto">
            <a:xfrm>
              <a:off x="5259388" y="1450975"/>
              <a:ext cx="3556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p+</a:t>
              </a:r>
              <a:endParaRPr lang="en-US" sz="900" b="1"/>
            </a:p>
          </p:txBody>
        </p:sp>
        <p:sp>
          <p:nvSpPr>
            <p:cNvPr id="126" name="Text Box 63"/>
            <p:cNvSpPr txBox="1">
              <a:spLocks noChangeArrowheads="1"/>
            </p:cNvSpPr>
            <p:nvPr/>
          </p:nvSpPr>
          <p:spPr bwMode="auto">
            <a:xfrm>
              <a:off x="4748213" y="1463675"/>
              <a:ext cx="3556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e-</a:t>
              </a:r>
              <a:endParaRPr lang="en-US" sz="900" b="1"/>
            </a:p>
          </p:txBody>
        </p:sp>
      </p:grpSp>
      <p:grpSp>
        <p:nvGrpSpPr>
          <p:cNvPr id="127" name="Groupe 126"/>
          <p:cNvGrpSpPr/>
          <p:nvPr/>
        </p:nvGrpSpPr>
        <p:grpSpPr>
          <a:xfrm>
            <a:off x="6556371" y="1480968"/>
            <a:ext cx="3440112" cy="1714500"/>
            <a:chOff x="6465888" y="1104900"/>
            <a:chExt cx="3440112" cy="1714500"/>
          </a:xfrm>
        </p:grpSpPr>
        <p:sp>
          <p:nvSpPr>
            <p:cNvPr id="128" name="Text Box 3"/>
            <p:cNvSpPr txBox="1">
              <a:spLocks noChangeArrowheads="1"/>
            </p:cNvSpPr>
            <p:nvPr/>
          </p:nvSpPr>
          <p:spPr bwMode="auto">
            <a:xfrm>
              <a:off x="6472238" y="1104900"/>
              <a:ext cx="34337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GB" sz="2000" b="1">
                  <a:solidFill>
                    <a:schemeClr val="accent2"/>
                  </a:solidFill>
                  <a:sym typeface="Wingdings 2" pitchFamily="18" charset="2"/>
                </a:rPr>
                <a:t>Atomic displacement</a:t>
              </a:r>
            </a:p>
          </p:txBody>
        </p:sp>
        <p:sp>
          <p:nvSpPr>
            <p:cNvPr id="129" name="Rectangle 33"/>
            <p:cNvSpPr>
              <a:spLocks noChangeArrowheads="1"/>
            </p:cNvSpPr>
            <p:nvPr/>
          </p:nvSpPr>
          <p:spPr bwMode="auto">
            <a:xfrm>
              <a:off x="7323138" y="1676400"/>
              <a:ext cx="1895475" cy="368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900" b="1">
                <a:latin typeface="Times New Roman" pitchFamily="18" charset="0"/>
              </a:endParaRPr>
            </a:p>
          </p:txBody>
        </p:sp>
        <p:sp>
          <p:nvSpPr>
            <p:cNvPr id="130" name="Rectangle 34"/>
            <p:cNvSpPr>
              <a:spLocks noChangeArrowheads="1"/>
            </p:cNvSpPr>
            <p:nvPr/>
          </p:nvSpPr>
          <p:spPr bwMode="auto">
            <a:xfrm>
              <a:off x="7323138" y="2044700"/>
              <a:ext cx="1895475" cy="6016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1" name="Line 35"/>
            <p:cNvSpPr>
              <a:spLocks noChangeShapeType="1"/>
            </p:cNvSpPr>
            <p:nvPr/>
          </p:nvSpPr>
          <p:spPr bwMode="auto">
            <a:xfrm flipH="1">
              <a:off x="7550150" y="1536700"/>
              <a:ext cx="398462" cy="127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2" name="Line 36"/>
            <p:cNvSpPr>
              <a:spLocks noChangeShapeType="1"/>
            </p:cNvSpPr>
            <p:nvPr/>
          </p:nvSpPr>
          <p:spPr bwMode="auto">
            <a:xfrm flipH="1">
              <a:off x="7835900" y="1539875"/>
              <a:ext cx="396875" cy="127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" name="Line 37"/>
            <p:cNvSpPr>
              <a:spLocks noChangeShapeType="1"/>
            </p:cNvSpPr>
            <p:nvPr/>
          </p:nvSpPr>
          <p:spPr bwMode="auto">
            <a:xfrm flipH="1">
              <a:off x="8085138" y="1533525"/>
              <a:ext cx="396875" cy="127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4" name="Text Box 38"/>
            <p:cNvSpPr txBox="1">
              <a:spLocks noChangeArrowheads="1"/>
            </p:cNvSpPr>
            <p:nvPr/>
          </p:nvSpPr>
          <p:spPr bwMode="auto">
            <a:xfrm>
              <a:off x="6465888" y="1773238"/>
              <a:ext cx="96043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GB" sz="900" b="1"/>
                <a:t>Interstitials</a:t>
              </a:r>
            </a:p>
          </p:txBody>
        </p:sp>
        <p:sp>
          <p:nvSpPr>
            <p:cNvPr id="135" name="Text Box 39"/>
            <p:cNvSpPr txBox="1">
              <a:spLocks noChangeArrowheads="1"/>
            </p:cNvSpPr>
            <p:nvPr/>
          </p:nvSpPr>
          <p:spPr bwMode="auto">
            <a:xfrm>
              <a:off x="6608763" y="2420938"/>
              <a:ext cx="7667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GB" sz="900" b="1"/>
                <a:t>Vacancies</a:t>
              </a:r>
            </a:p>
          </p:txBody>
        </p:sp>
        <p:sp>
          <p:nvSpPr>
            <p:cNvPr id="136" name="Line 40"/>
            <p:cNvSpPr>
              <a:spLocks noChangeShapeType="1"/>
            </p:cNvSpPr>
            <p:nvPr/>
          </p:nvSpPr>
          <p:spPr bwMode="auto">
            <a:xfrm flipV="1">
              <a:off x="7337425" y="2479675"/>
              <a:ext cx="434975" cy="133350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7" name="Line 41"/>
            <p:cNvSpPr>
              <a:spLocks noChangeShapeType="1"/>
            </p:cNvSpPr>
            <p:nvPr/>
          </p:nvSpPr>
          <p:spPr bwMode="auto">
            <a:xfrm>
              <a:off x="7178675" y="2119313"/>
              <a:ext cx="398462" cy="101600"/>
            </a:xfrm>
            <a:prstGeom prst="line">
              <a:avLst/>
            </a:prstGeom>
            <a:noFill/>
            <a:ln w="952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8" name="Text Box 42"/>
            <p:cNvSpPr txBox="1">
              <a:spLocks noChangeArrowheads="1"/>
            </p:cNvSpPr>
            <p:nvPr/>
          </p:nvSpPr>
          <p:spPr bwMode="auto">
            <a:xfrm>
              <a:off x="8707438" y="1709738"/>
              <a:ext cx="7667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/>
                <a:t>Oxide</a:t>
              </a:r>
              <a:endParaRPr lang="en-US" sz="900" b="1"/>
            </a:p>
          </p:txBody>
        </p:sp>
        <p:sp>
          <p:nvSpPr>
            <p:cNvPr id="139" name="Text Box 43"/>
            <p:cNvSpPr txBox="1">
              <a:spLocks noChangeArrowheads="1"/>
            </p:cNvSpPr>
            <p:nvPr/>
          </p:nvSpPr>
          <p:spPr bwMode="auto">
            <a:xfrm>
              <a:off x="8685213" y="2419350"/>
              <a:ext cx="76835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900" b="1" dirty="0" err="1" smtClean="0"/>
                <a:t>Silicon</a:t>
              </a:r>
              <a:endParaRPr lang="en-US" sz="900" b="1" dirty="0"/>
            </a:p>
          </p:txBody>
        </p:sp>
        <p:sp>
          <p:nvSpPr>
            <p:cNvPr id="140" name="Line 44"/>
            <p:cNvSpPr>
              <a:spLocks noChangeShapeType="1"/>
            </p:cNvSpPr>
            <p:nvPr/>
          </p:nvSpPr>
          <p:spPr bwMode="auto">
            <a:xfrm flipH="1">
              <a:off x="8345488" y="1543050"/>
              <a:ext cx="398462" cy="127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1" name="Oval 45"/>
            <p:cNvSpPr>
              <a:spLocks noChangeArrowheads="1"/>
            </p:cNvSpPr>
            <p:nvPr/>
          </p:nvSpPr>
          <p:spPr bwMode="auto">
            <a:xfrm>
              <a:off x="7802563" y="2405063"/>
              <a:ext cx="93662" cy="74613"/>
            </a:xfrm>
            <a:prstGeom prst="ellipse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2" name="Rectangle 46"/>
            <p:cNvSpPr>
              <a:spLocks noChangeArrowheads="1"/>
            </p:cNvSpPr>
            <p:nvPr/>
          </p:nvSpPr>
          <p:spPr bwMode="auto">
            <a:xfrm>
              <a:off x="7616825" y="2203450"/>
              <a:ext cx="77787" cy="76200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3" name="Oval 47"/>
            <p:cNvSpPr>
              <a:spLocks noChangeArrowheads="1"/>
            </p:cNvSpPr>
            <p:nvPr/>
          </p:nvSpPr>
          <p:spPr bwMode="auto">
            <a:xfrm>
              <a:off x="7956550" y="2187575"/>
              <a:ext cx="93662" cy="74613"/>
            </a:xfrm>
            <a:prstGeom prst="ellipse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4" name="Oval 48"/>
            <p:cNvSpPr>
              <a:spLocks noChangeArrowheads="1"/>
            </p:cNvSpPr>
            <p:nvPr/>
          </p:nvSpPr>
          <p:spPr bwMode="auto">
            <a:xfrm>
              <a:off x="8593138" y="2211388"/>
              <a:ext cx="92075" cy="76200"/>
            </a:xfrm>
            <a:prstGeom prst="ellipse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5" name="Rectangle 49"/>
            <p:cNvSpPr>
              <a:spLocks noChangeArrowheads="1"/>
            </p:cNvSpPr>
            <p:nvPr/>
          </p:nvSpPr>
          <p:spPr bwMode="auto">
            <a:xfrm>
              <a:off x="8259763" y="2119313"/>
              <a:ext cx="77787" cy="76200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6" name="Rectangle 50"/>
            <p:cNvSpPr>
              <a:spLocks noChangeArrowheads="1"/>
            </p:cNvSpPr>
            <p:nvPr/>
          </p:nvSpPr>
          <p:spPr bwMode="auto">
            <a:xfrm>
              <a:off x="8345488" y="2354263"/>
              <a:ext cx="76200" cy="74613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7" name="Text Box 62"/>
            <p:cNvSpPr txBox="1">
              <a:spLocks noChangeArrowheads="1"/>
            </p:cNvSpPr>
            <p:nvPr/>
          </p:nvSpPr>
          <p:spPr bwMode="auto">
            <a:xfrm>
              <a:off x="7627938" y="1457325"/>
              <a:ext cx="3556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p+</a:t>
              </a:r>
              <a:endParaRPr lang="en-US" sz="900" b="1"/>
            </a:p>
          </p:txBody>
        </p:sp>
        <p:sp>
          <p:nvSpPr>
            <p:cNvPr id="148" name="Text Box 64"/>
            <p:cNvSpPr txBox="1">
              <a:spLocks noChangeArrowheads="1"/>
            </p:cNvSpPr>
            <p:nvPr/>
          </p:nvSpPr>
          <p:spPr bwMode="auto">
            <a:xfrm>
              <a:off x="8736013" y="1441450"/>
              <a:ext cx="41275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fr-FR" sz="900" b="1"/>
                <a:t>(e-)</a:t>
              </a:r>
              <a:endParaRPr lang="en-US" sz="900" b="1"/>
            </a:p>
          </p:txBody>
        </p:sp>
      </p:grpSp>
      <p:sp>
        <p:nvSpPr>
          <p:cNvPr id="149" name="ZoneTexte 148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862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1699840" y="122334"/>
            <a:ext cx="7407475" cy="35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Single event effects classes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7610234" y="2992664"/>
            <a:ext cx="1831859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Turning on parasitic SCR</a:t>
            </a:r>
            <a:endParaRPr lang="en-US" dirty="0"/>
          </a:p>
        </p:txBody>
      </p:sp>
      <p:sp>
        <p:nvSpPr>
          <p:cNvPr id="8" name="Flèche vers le bas 7"/>
          <p:cNvSpPr/>
          <p:nvPr/>
        </p:nvSpPr>
        <p:spPr>
          <a:xfrm>
            <a:off x="565277" y="3156056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Flèche vers le bas 79"/>
          <p:cNvSpPr/>
          <p:nvPr/>
        </p:nvSpPr>
        <p:spPr>
          <a:xfrm>
            <a:off x="586640" y="5487668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7610233" y="5384376"/>
            <a:ext cx="191293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SEL</a:t>
            </a:r>
            <a:endParaRPr lang="en-US" dirty="0"/>
          </a:p>
        </p:txBody>
      </p:sp>
      <p:sp>
        <p:nvSpPr>
          <p:cNvPr id="81" name="Flèche vers le bas 80"/>
          <p:cNvSpPr/>
          <p:nvPr/>
        </p:nvSpPr>
        <p:spPr>
          <a:xfrm>
            <a:off x="8408671" y="4600581"/>
            <a:ext cx="336550" cy="72040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ZoneTexte 81"/>
          <p:cNvSpPr txBox="1"/>
          <p:nvPr/>
        </p:nvSpPr>
        <p:spPr>
          <a:xfrm>
            <a:off x="1736897" y="1480889"/>
            <a:ext cx="3274506" cy="64633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Effects in nominal active structures</a:t>
            </a:r>
          </a:p>
        </p:txBody>
      </p:sp>
      <p:sp>
        <p:nvSpPr>
          <p:cNvPr id="85" name="Flèche vers le bas 84"/>
          <p:cNvSpPr/>
          <p:nvPr/>
        </p:nvSpPr>
        <p:spPr>
          <a:xfrm>
            <a:off x="1967214" y="2237850"/>
            <a:ext cx="336551" cy="724635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ZoneTexte 82"/>
          <p:cNvSpPr txBox="1"/>
          <p:nvPr/>
        </p:nvSpPr>
        <p:spPr>
          <a:xfrm>
            <a:off x="6297374" y="1480888"/>
            <a:ext cx="2447847" cy="64633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Effects in parasitic structures</a:t>
            </a:r>
            <a:endParaRPr lang="en-US" dirty="0"/>
          </a:p>
        </p:txBody>
      </p:sp>
      <p:sp>
        <p:nvSpPr>
          <p:cNvPr id="150" name="ZoneTexte 149"/>
          <p:cNvSpPr txBox="1"/>
          <p:nvPr/>
        </p:nvSpPr>
        <p:spPr>
          <a:xfrm>
            <a:off x="988825" y="2992664"/>
            <a:ext cx="233209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SET : transient</a:t>
            </a:r>
          </a:p>
        </p:txBody>
      </p:sp>
      <p:sp>
        <p:nvSpPr>
          <p:cNvPr id="151" name="ZoneTexte 150"/>
          <p:cNvSpPr txBox="1"/>
          <p:nvPr/>
        </p:nvSpPr>
        <p:spPr>
          <a:xfrm>
            <a:off x="988825" y="5311637"/>
            <a:ext cx="233209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SEU : upset</a:t>
            </a:r>
          </a:p>
        </p:txBody>
      </p:sp>
      <p:sp>
        <p:nvSpPr>
          <p:cNvPr id="152" name="ZoneTexte 151"/>
          <p:cNvSpPr txBox="1"/>
          <p:nvPr/>
        </p:nvSpPr>
        <p:spPr>
          <a:xfrm>
            <a:off x="1010189" y="4124497"/>
            <a:ext cx="2332092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Transient latch</a:t>
            </a:r>
          </a:p>
        </p:txBody>
      </p:sp>
      <p:sp>
        <p:nvSpPr>
          <p:cNvPr id="153" name="Flèche vers le bas 152"/>
          <p:cNvSpPr/>
          <p:nvPr/>
        </p:nvSpPr>
        <p:spPr>
          <a:xfrm>
            <a:off x="1967214" y="3398371"/>
            <a:ext cx="336551" cy="672783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Flèche vers le bas 153"/>
          <p:cNvSpPr/>
          <p:nvPr/>
        </p:nvSpPr>
        <p:spPr>
          <a:xfrm>
            <a:off x="1957774" y="4600581"/>
            <a:ext cx="336551" cy="672783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ZoneTexte 155"/>
          <p:cNvSpPr txBox="1"/>
          <p:nvPr/>
        </p:nvSpPr>
        <p:spPr>
          <a:xfrm>
            <a:off x="262116" y="3578410"/>
            <a:ext cx="149614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Analog</a:t>
            </a:r>
            <a:endParaRPr lang="en-US" dirty="0"/>
          </a:p>
        </p:txBody>
      </p:sp>
      <p:sp>
        <p:nvSpPr>
          <p:cNvPr id="157" name="ZoneTexte 156"/>
          <p:cNvSpPr txBox="1"/>
          <p:nvPr/>
        </p:nvSpPr>
        <p:spPr>
          <a:xfrm>
            <a:off x="262116" y="5927961"/>
            <a:ext cx="149614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Digital</a:t>
            </a:r>
            <a:endParaRPr lang="en-US" dirty="0"/>
          </a:p>
        </p:txBody>
      </p:sp>
      <p:sp>
        <p:nvSpPr>
          <p:cNvPr id="158" name="ZoneTexte 157"/>
          <p:cNvSpPr txBox="1"/>
          <p:nvPr/>
        </p:nvSpPr>
        <p:spPr>
          <a:xfrm>
            <a:off x="7610233" y="4170663"/>
            <a:ext cx="183185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CMOS</a:t>
            </a:r>
            <a:endParaRPr lang="en-US" dirty="0"/>
          </a:p>
        </p:txBody>
      </p:sp>
      <p:sp>
        <p:nvSpPr>
          <p:cNvPr id="159" name="ZoneTexte 158"/>
          <p:cNvSpPr txBox="1"/>
          <p:nvPr/>
        </p:nvSpPr>
        <p:spPr>
          <a:xfrm>
            <a:off x="5470381" y="4177381"/>
            <a:ext cx="183185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Power MOSFETs</a:t>
            </a:r>
            <a:endParaRPr lang="en-US" dirty="0"/>
          </a:p>
        </p:txBody>
      </p:sp>
      <p:sp>
        <p:nvSpPr>
          <p:cNvPr id="160" name="ZoneTexte 159"/>
          <p:cNvSpPr txBox="1"/>
          <p:nvPr/>
        </p:nvSpPr>
        <p:spPr>
          <a:xfrm>
            <a:off x="5517051" y="2986490"/>
            <a:ext cx="1831859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Turning on parasitic BJT</a:t>
            </a:r>
            <a:endParaRPr lang="en-US" dirty="0"/>
          </a:p>
        </p:txBody>
      </p:sp>
      <p:grpSp>
        <p:nvGrpSpPr>
          <p:cNvPr id="161" name="Groupe 160"/>
          <p:cNvGrpSpPr/>
          <p:nvPr/>
        </p:nvGrpSpPr>
        <p:grpSpPr>
          <a:xfrm>
            <a:off x="5483933" y="4936972"/>
            <a:ext cx="1912939" cy="815843"/>
            <a:chOff x="4511186" y="4044117"/>
            <a:chExt cx="1765790" cy="815843"/>
          </a:xfrm>
        </p:grpSpPr>
        <p:sp>
          <p:nvSpPr>
            <p:cNvPr id="162" name="ZoneTexte 161"/>
            <p:cNvSpPr txBox="1"/>
            <p:nvPr/>
          </p:nvSpPr>
          <p:spPr>
            <a:xfrm>
              <a:off x="4511186" y="4490628"/>
              <a:ext cx="176579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SEB</a:t>
              </a:r>
              <a:endParaRPr lang="en-US" dirty="0"/>
            </a:p>
          </p:txBody>
        </p:sp>
        <p:sp>
          <p:nvSpPr>
            <p:cNvPr id="163" name="Flèche vers le bas 162"/>
            <p:cNvSpPr/>
            <p:nvPr/>
          </p:nvSpPr>
          <p:spPr>
            <a:xfrm>
              <a:off x="5248206" y="4044117"/>
              <a:ext cx="310662" cy="3831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4" name="ZoneTexte 163"/>
          <p:cNvSpPr txBox="1"/>
          <p:nvPr/>
        </p:nvSpPr>
        <p:spPr>
          <a:xfrm>
            <a:off x="3506601" y="4170663"/>
            <a:ext cx="183185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Power MOSFETs</a:t>
            </a:r>
            <a:endParaRPr lang="en-US" dirty="0"/>
          </a:p>
        </p:txBody>
      </p:sp>
      <p:grpSp>
        <p:nvGrpSpPr>
          <p:cNvPr id="166" name="Groupe 165"/>
          <p:cNvGrpSpPr/>
          <p:nvPr/>
        </p:nvGrpSpPr>
        <p:grpSpPr>
          <a:xfrm>
            <a:off x="3466060" y="4935295"/>
            <a:ext cx="1912939" cy="815843"/>
            <a:chOff x="4511186" y="4044117"/>
            <a:chExt cx="1765790" cy="815843"/>
          </a:xfrm>
        </p:grpSpPr>
        <p:sp>
          <p:nvSpPr>
            <p:cNvPr id="167" name="ZoneTexte 166"/>
            <p:cNvSpPr txBox="1"/>
            <p:nvPr/>
          </p:nvSpPr>
          <p:spPr>
            <a:xfrm>
              <a:off x="4511186" y="4490628"/>
              <a:ext cx="1765790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SEGR</a:t>
              </a:r>
              <a:endParaRPr lang="en-US" dirty="0"/>
            </a:p>
          </p:txBody>
        </p:sp>
        <p:sp>
          <p:nvSpPr>
            <p:cNvPr id="168" name="Flèche vers le bas 167"/>
            <p:cNvSpPr/>
            <p:nvPr/>
          </p:nvSpPr>
          <p:spPr>
            <a:xfrm>
              <a:off x="5248206" y="4044117"/>
              <a:ext cx="310662" cy="3831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9" name="Flèche vers le bas 168"/>
          <p:cNvSpPr/>
          <p:nvPr/>
        </p:nvSpPr>
        <p:spPr>
          <a:xfrm>
            <a:off x="4254252" y="2237850"/>
            <a:ext cx="336551" cy="388243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ZoneTexte 169"/>
          <p:cNvSpPr txBox="1"/>
          <p:nvPr/>
        </p:nvSpPr>
        <p:spPr>
          <a:xfrm>
            <a:off x="3466060" y="2715665"/>
            <a:ext cx="1860728" cy="92333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Exceeding gate oxide breakdown field</a:t>
            </a:r>
          </a:p>
        </p:txBody>
      </p:sp>
      <p:sp>
        <p:nvSpPr>
          <p:cNvPr id="171" name="Flèche vers le bas 170"/>
          <p:cNvSpPr/>
          <p:nvPr/>
        </p:nvSpPr>
        <p:spPr>
          <a:xfrm>
            <a:off x="4254251" y="3748663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Flèche vers le bas 171"/>
          <p:cNvSpPr/>
          <p:nvPr/>
        </p:nvSpPr>
        <p:spPr>
          <a:xfrm>
            <a:off x="6282371" y="3709500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Flèche vers le bas 172"/>
          <p:cNvSpPr/>
          <p:nvPr/>
        </p:nvSpPr>
        <p:spPr>
          <a:xfrm>
            <a:off x="8357887" y="3713479"/>
            <a:ext cx="336551" cy="383125"/>
          </a:xfrm>
          <a:prstGeom prst="downArrow">
            <a:avLst/>
          </a:prstGeom>
          <a:solidFill>
            <a:srgbClr val="EC7405"/>
          </a:solidFill>
          <a:ln>
            <a:solidFill>
              <a:srgbClr val="EC74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" name="Flèche vers le bas 173"/>
          <p:cNvSpPr/>
          <p:nvPr/>
        </p:nvSpPr>
        <p:spPr>
          <a:xfrm>
            <a:off x="6463097" y="2237851"/>
            <a:ext cx="336551" cy="65775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Flèche vers le bas 174"/>
          <p:cNvSpPr/>
          <p:nvPr/>
        </p:nvSpPr>
        <p:spPr>
          <a:xfrm>
            <a:off x="8230151" y="2237850"/>
            <a:ext cx="336551" cy="667783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ZoneTexte 34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5730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" grpId="0" animBg="1"/>
      <p:bldP spid="80" grpId="0" animBg="1"/>
      <p:bldP spid="7" grpId="0" animBg="1"/>
      <p:bldP spid="81" grpId="0" animBg="1"/>
      <p:bldP spid="82" grpId="0" animBg="1"/>
      <p:bldP spid="85" grpId="0" animBg="1"/>
      <p:bldP spid="83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4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environment vs. CERN</a:t>
            </a:r>
            <a:endParaRPr lang="en-US" dirty="0"/>
          </a:p>
        </p:txBody>
      </p:sp>
      <p:pic>
        <p:nvPicPr>
          <p:cNvPr id="12390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964" y="1947861"/>
            <a:ext cx="6855136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 bwMode="auto">
          <a:xfrm>
            <a:off x="3086100" y="3562350"/>
            <a:ext cx="1952625" cy="428625"/>
          </a:xfrm>
          <a:prstGeom prst="ellipse">
            <a:avLst/>
          </a:prstGeom>
          <a:noFill/>
          <a:ln w="3810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3157535" y="2095501"/>
            <a:ext cx="1453997" cy="428625"/>
          </a:xfrm>
          <a:prstGeom prst="ellipse">
            <a:avLst/>
          </a:prstGeom>
          <a:noFill/>
          <a:ln w="3810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95825" y="1466850"/>
            <a:ext cx="23336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&gt; 10 MeV proton yearly proton </a:t>
            </a:r>
            <a:r>
              <a:rPr lang="en-US" sz="1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fluence</a:t>
            </a:r>
            <a:r>
              <a:rPr lang="en-US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(outside spacecraft)</a:t>
            </a:r>
            <a:endParaRPr lang="en-US" sz="1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Connecteur droit avec flèche 7"/>
          <p:cNvCxnSpPr>
            <a:stCxn id="5" idx="1"/>
          </p:cNvCxnSpPr>
          <p:nvPr/>
        </p:nvCxnSpPr>
        <p:spPr bwMode="auto">
          <a:xfrm flipH="1">
            <a:off x="4257675" y="1836182"/>
            <a:ext cx="438150" cy="1538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Ellipse 9"/>
          <p:cNvSpPr/>
          <p:nvPr/>
        </p:nvSpPr>
        <p:spPr bwMode="auto">
          <a:xfrm>
            <a:off x="2776534" y="5038727"/>
            <a:ext cx="1453997" cy="428625"/>
          </a:xfrm>
          <a:prstGeom prst="ellipse">
            <a:avLst/>
          </a:prstGeom>
          <a:noFill/>
          <a:ln w="3810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-128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00787" y="4381500"/>
            <a:ext cx="23336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50 MeV yearly equivalent </a:t>
            </a:r>
            <a:r>
              <a:rPr lang="en-US" sz="1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fluence</a:t>
            </a:r>
            <a:r>
              <a:rPr lang="en-US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(3 </a:t>
            </a:r>
            <a:r>
              <a:rPr lang="en-US" sz="1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mmAl</a:t>
            </a:r>
            <a:r>
              <a:rPr lang="en-US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spherical shield)</a:t>
            </a:r>
            <a:endParaRPr lang="en-US" sz="1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Connecteur droit avec flèche 11"/>
          <p:cNvCxnSpPr>
            <a:stCxn id="11" idx="1"/>
          </p:cNvCxnSpPr>
          <p:nvPr/>
        </p:nvCxnSpPr>
        <p:spPr bwMode="auto">
          <a:xfrm flipH="1">
            <a:off x="4333875" y="4750832"/>
            <a:ext cx="1966912" cy="3693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ZoneTexte 12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19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568" y="1274021"/>
            <a:ext cx="1699431" cy="107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79" y="1274021"/>
            <a:ext cx="4464364" cy="54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7216137" y="5971991"/>
            <a:ext cx="16083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rgbClr val="0000FF"/>
                </a:solidFill>
              </a:rPr>
              <a:t>LEO Observation</a:t>
            </a:r>
            <a:br>
              <a:rPr lang="fr-FR" sz="1600" b="1" dirty="0" smtClean="0">
                <a:solidFill>
                  <a:srgbClr val="0000FF"/>
                </a:solidFill>
              </a:rPr>
            </a:br>
            <a:r>
              <a:rPr lang="fr-FR" sz="1600" b="1" dirty="0" smtClean="0">
                <a:solidFill>
                  <a:srgbClr val="0000FF"/>
                </a:solidFill>
              </a:rPr>
              <a:t>Constellations</a:t>
            </a:r>
            <a:endParaRPr lang="fr-FR" sz="1600" b="1" dirty="0"/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6641829" y="2240534"/>
            <a:ext cx="13785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rgbClr val="0000FF"/>
                </a:solidFill>
              </a:rPr>
              <a:t>MEO</a:t>
            </a:r>
            <a:br>
              <a:rPr lang="fr-FR" sz="1600" b="1" dirty="0" smtClean="0">
                <a:solidFill>
                  <a:srgbClr val="0000FF"/>
                </a:solidFill>
              </a:rPr>
            </a:br>
            <a:r>
              <a:rPr lang="fr-FR" sz="1600" b="1" dirty="0" smtClean="0">
                <a:solidFill>
                  <a:srgbClr val="0000FF"/>
                </a:solidFill>
              </a:rPr>
              <a:t>Navigation</a:t>
            </a:r>
            <a:endParaRPr lang="fr-FR" sz="3200" b="1" dirty="0"/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1159225" y="1309137"/>
            <a:ext cx="66964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600" b="1" dirty="0">
                <a:solidFill>
                  <a:srgbClr val="0000FF"/>
                </a:solidFill>
              </a:rPr>
              <a:t>GEO</a:t>
            </a:r>
            <a:endParaRPr lang="fr-FR" sz="3200" b="1" dirty="0"/>
          </a:p>
        </p:txBody>
      </p:sp>
      <p:sp>
        <p:nvSpPr>
          <p:cNvPr id="19469" name="Rectangle 15"/>
          <p:cNvSpPr>
            <a:spLocks noGrp="1" noChangeArrowheads="1"/>
          </p:cNvSpPr>
          <p:nvPr>
            <p:ph type="title"/>
          </p:nvPr>
        </p:nvSpPr>
        <p:spPr>
          <a:xfrm>
            <a:off x="1898955" y="0"/>
            <a:ext cx="7563910" cy="8382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Yearly doses in sample equipment</a:t>
            </a:r>
          </a:p>
        </p:txBody>
      </p:sp>
      <p:sp>
        <p:nvSpPr>
          <p:cNvPr id="5" name="Ellipse 4"/>
          <p:cNvSpPr/>
          <p:nvPr/>
        </p:nvSpPr>
        <p:spPr>
          <a:xfrm>
            <a:off x="2542683" y="1274022"/>
            <a:ext cx="567982" cy="406783"/>
          </a:xfrm>
          <a:prstGeom prst="ellipse">
            <a:avLst/>
          </a:prstGeom>
          <a:noFill/>
          <a:ln>
            <a:solidFill>
              <a:srgbClr val="267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5948967" y="5975136"/>
            <a:ext cx="567982" cy="555198"/>
          </a:xfrm>
          <a:prstGeom prst="ellipse">
            <a:avLst/>
          </a:prstGeom>
          <a:noFill/>
          <a:ln>
            <a:solidFill>
              <a:srgbClr val="267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641830" y="5038598"/>
            <a:ext cx="16083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rgbClr val="0000FF"/>
                </a:solidFill>
              </a:rPr>
              <a:t>LEO Constellations</a:t>
            </a:r>
            <a:endParaRPr lang="fr-FR" sz="1600" b="1" dirty="0"/>
          </a:p>
        </p:txBody>
      </p:sp>
      <p:sp>
        <p:nvSpPr>
          <p:cNvPr id="23" name="Ellipse 22"/>
          <p:cNvSpPr/>
          <p:nvPr/>
        </p:nvSpPr>
        <p:spPr>
          <a:xfrm>
            <a:off x="4525806" y="5038597"/>
            <a:ext cx="972308" cy="416578"/>
          </a:xfrm>
          <a:prstGeom prst="ellipse">
            <a:avLst/>
          </a:prstGeom>
          <a:noFill/>
          <a:ln>
            <a:solidFill>
              <a:srgbClr val="267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4341292" y="2240534"/>
            <a:ext cx="972308" cy="528045"/>
          </a:xfrm>
          <a:prstGeom prst="ellipse">
            <a:avLst/>
          </a:prstGeom>
          <a:noFill/>
          <a:ln>
            <a:solidFill>
              <a:srgbClr val="267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>
            <a:stCxn id="5" idx="2"/>
            <a:endCxn id="19465" idx="3"/>
          </p:cNvCxnSpPr>
          <p:nvPr/>
        </p:nvCxnSpPr>
        <p:spPr>
          <a:xfrm flipH="1" flipV="1">
            <a:off x="1828873" y="1477413"/>
            <a:ext cx="713809" cy="1"/>
          </a:xfrm>
          <a:prstGeom prst="straightConnector1">
            <a:avLst/>
          </a:prstGeom>
          <a:ln w="38100">
            <a:solidFill>
              <a:srgbClr val="2674F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335616" y="2509852"/>
            <a:ext cx="1306214" cy="1"/>
          </a:xfrm>
          <a:prstGeom prst="straightConnector1">
            <a:avLst/>
          </a:prstGeom>
          <a:ln w="38100">
            <a:solidFill>
              <a:srgbClr val="2674F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23" idx="6"/>
          </p:cNvCxnSpPr>
          <p:nvPr/>
        </p:nvCxnSpPr>
        <p:spPr>
          <a:xfrm>
            <a:off x="5498114" y="5246886"/>
            <a:ext cx="1143716" cy="0"/>
          </a:xfrm>
          <a:prstGeom prst="straightConnector1">
            <a:avLst/>
          </a:prstGeom>
          <a:ln w="38100">
            <a:solidFill>
              <a:srgbClr val="2674F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V="1">
            <a:off x="6519750" y="6267659"/>
            <a:ext cx="637660" cy="1"/>
          </a:xfrm>
          <a:prstGeom prst="straightConnector1">
            <a:avLst/>
          </a:prstGeom>
          <a:ln w="38100">
            <a:solidFill>
              <a:srgbClr val="2674F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124265" y="2560289"/>
            <a:ext cx="232545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rgbClr val="FF0000"/>
                </a:solidFill>
              </a:rPr>
              <a:t>Outer electron belt</a:t>
            </a:r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124265" y="4171160"/>
            <a:ext cx="2325459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rgbClr val="FF0000"/>
                </a:solidFill>
              </a:rPr>
              <a:t>Proton belt and </a:t>
            </a:r>
            <a:r>
              <a:rPr lang="en-GB" sz="1600" b="1" dirty="0" smtClean="0">
                <a:solidFill>
                  <a:srgbClr val="FF0000"/>
                </a:solidFill>
              </a:rPr>
              <a:t/>
            </a:r>
            <a:br>
              <a:rPr lang="en-GB" sz="1600" b="1" dirty="0" smtClean="0">
                <a:solidFill>
                  <a:srgbClr val="FF0000"/>
                </a:solidFill>
              </a:rPr>
            </a:br>
            <a:r>
              <a:rPr lang="en-GB" sz="1600" b="1" dirty="0" smtClean="0">
                <a:solidFill>
                  <a:srgbClr val="FF0000"/>
                </a:solidFill>
              </a:rPr>
              <a:t>inner </a:t>
            </a:r>
            <a:r>
              <a:rPr lang="en-GB" sz="1600" b="1" dirty="0">
                <a:solidFill>
                  <a:srgbClr val="FF0000"/>
                </a:solidFill>
              </a:rPr>
              <a:t>electron belt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988394" y="3225564"/>
            <a:ext cx="247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Circular Orbits</a:t>
            </a:r>
            <a:endParaRPr lang="en-US" b="1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31" y="3594897"/>
            <a:ext cx="229589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0" y="6570702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661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41513" y="0"/>
            <a:ext cx="5792787" cy="69215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Spacecraft anomalies</a:t>
            </a:r>
          </a:p>
        </p:txBody>
      </p:sp>
      <p:sp>
        <p:nvSpPr>
          <p:cNvPr id="12288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5841" y="1521581"/>
            <a:ext cx="9361488" cy="4537075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Radiation-induced spacecraft anomalies have been observed since the very beginning of the space era</a:t>
            </a:r>
          </a:p>
          <a:p>
            <a:pPr eaLnBrk="1" hangingPunct="1"/>
            <a:r>
              <a:rPr lang="en-US" dirty="0" smtClean="0"/>
              <a:t>Single event effects now represent the major part of anomalies (60 to 90%)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fr-FR" dirty="0" smtClean="0"/>
          </a:p>
        </p:txBody>
      </p:sp>
      <p:grpSp>
        <p:nvGrpSpPr>
          <p:cNvPr id="122884" name="Groupe 10"/>
          <p:cNvGrpSpPr>
            <a:grpSpLocks/>
          </p:cNvGrpSpPr>
          <p:nvPr/>
        </p:nvGrpSpPr>
        <p:grpSpPr bwMode="auto">
          <a:xfrm>
            <a:off x="254000" y="5095875"/>
            <a:ext cx="9271000" cy="1390650"/>
            <a:chOff x="254000" y="4928056"/>
            <a:chExt cx="9271000" cy="1390710"/>
          </a:xfrm>
        </p:grpSpPr>
        <p:sp>
          <p:nvSpPr>
            <p:cNvPr id="122885" name="Flèche droite 1"/>
            <p:cNvSpPr>
              <a:spLocks noChangeArrowheads="1"/>
            </p:cNvSpPr>
            <p:nvPr/>
          </p:nvSpPr>
          <p:spPr bwMode="auto">
            <a:xfrm>
              <a:off x="571500" y="5651500"/>
              <a:ext cx="8953500" cy="292100"/>
            </a:xfrm>
            <a:prstGeom prst="rightArrow">
              <a:avLst>
                <a:gd name="adj1" fmla="val 50000"/>
                <a:gd name="adj2" fmla="val 49952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FF0000"/>
                </a:solidFill>
              </a:endParaRPr>
            </a:p>
          </p:txBody>
        </p:sp>
        <p:sp>
          <p:nvSpPr>
            <p:cNvPr id="122886" name="ZoneTexte 2"/>
            <p:cNvSpPr txBox="1">
              <a:spLocks noChangeArrowheads="1"/>
            </p:cNvSpPr>
            <p:nvPr/>
          </p:nvSpPr>
          <p:spPr bwMode="auto">
            <a:xfrm>
              <a:off x="692150" y="5943600"/>
              <a:ext cx="7239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1957</a:t>
              </a:r>
            </a:p>
          </p:txBody>
        </p:sp>
        <p:sp>
          <p:nvSpPr>
            <p:cNvPr id="122887" name="ZoneTexte 5"/>
            <p:cNvSpPr txBox="1">
              <a:spLocks noChangeArrowheads="1"/>
            </p:cNvSpPr>
            <p:nvPr/>
          </p:nvSpPr>
          <p:spPr bwMode="auto">
            <a:xfrm>
              <a:off x="2120900" y="5943600"/>
              <a:ext cx="7239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1962</a:t>
              </a:r>
            </a:p>
          </p:txBody>
        </p:sp>
        <p:sp>
          <p:nvSpPr>
            <p:cNvPr id="122888" name="ZoneTexte 6"/>
            <p:cNvSpPr txBox="1">
              <a:spLocks noChangeArrowheads="1"/>
            </p:cNvSpPr>
            <p:nvPr/>
          </p:nvSpPr>
          <p:spPr bwMode="auto">
            <a:xfrm>
              <a:off x="3638550" y="5943600"/>
              <a:ext cx="7239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1963</a:t>
              </a:r>
            </a:p>
          </p:txBody>
        </p:sp>
        <p:sp>
          <p:nvSpPr>
            <p:cNvPr id="122889" name="ZoneTexte 7"/>
            <p:cNvSpPr txBox="1">
              <a:spLocks noChangeArrowheads="1"/>
            </p:cNvSpPr>
            <p:nvPr/>
          </p:nvSpPr>
          <p:spPr bwMode="auto">
            <a:xfrm>
              <a:off x="5537200" y="5949434"/>
              <a:ext cx="7239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1975</a:t>
              </a:r>
            </a:p>
          </p:txBody>
        </p:sp>
        <p:sp>
          <p:nvSpPr>
            <p:cNvPr id="122890" name="ZoneTexte 7"/>
            <p:cNvSpPr txBox="1">
              <a:spLocks noChangeArrowheads="1"/>
            </p:cNvSpPr>
            <p:nvPr/>
          </p:nvSpPr>
          <p:spPr bwMode="auto">
            <a:xfrm>
              <a:off x="8362950" y="5949434"/>
              <a:ext cx="7239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1991</a:t>
              </a:r>
            </a:p>
          </p:txBody>
        </p:sp>
        <p:sp>
          <p:nvSpPr>
            <p:cNvPr id="122891" name="ZoneTexte 3"/>
            <p:cNvSpPr txBox="1">
              <a:spLocks noChangeArrowheads="1"/>
            </p:cNvSpPr>
            <p:nvPr/>
          </p:nvSpPr>
          <p:spPr bwMode="auto">
            <a:xfrm>
              <a:off x="254000" y="5130800"/>
              <a:ext cx="1600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>
                  <a:solidFill>
                    <a:srgbClr val="FF0000"/>
                  </a:solidFill>
                </a:rPr>
                <a:t>Discovery of the radiation belts</a:t>
              </a:r>
            </a:p>
          </p:txBody>
        </p:sp>
        <p:cxnSp>
          <p:nvCxnSpPr>
            <p:cNvPr id="122892" name="Connecteur droit 9"/>
            <p:cNvCxnSpPr>
              <a:cxnSpLocks noChangeShapeType="1"/>
              <a:stCxn id="122891" idx="2"/>
            </p:cNvCxnSpPr>
            <p:nvPr/>
          </p:nvCxnSpPr>
          <p:spPr bwMode="auto">
            <a:xfrm>
              <a:off x="1054100" y="5654020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2893" name="ZoneTexte 12"/>
            <p:cNvSpPr txBox="1">
              <a:spLocks noChangeArrowheads="1"/>
            </p:cNvSpPr>
            <p:nvPr/>
          </p:nvSpPr>
          <p:spPr bwMode="auto">
            <a:xfrm>
              <a:off x="1905000" y="5143500"/>
              <a:ext cx="14478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>
                  <a:solidFill>
                    <a:srgbClr val="FF0000"/>
                  </a:solidFill>
                </a:rPr>
                <a:t>Nuclear blasts in space</a:t>
              </a:r>
            </a:p>
          </p:txBody>
        </p:sp>
        <p:sp>
          <p:nvSpPr>
            <p:cNvPr id="122894" name="ZoneTexte 13"/>
            <p:cNvSpPr txBox="1">
              <a:spLocks noChangeArrowheads="1"/>
            </p:cNvSpPr>
            <p:nvPr/>
          </p:nvSpPr>
          <p:spPr bwMode="auto">
            <a:xfrm>
              <a:off x="3352800" y="4928056"/>
              <a:ext cx="16002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>
                  <a:solidFill>
                    <a:srgbClr val="FF0000"/>
                  </a:solidFill>
                </a:rPr>
                <a:t>First satellite failures due to radiation (dose)</a:t>
              </a:r>
            </a:p>
          </p:txBody>
        </p:sp>
        <p:sp>
          <p:nvSpPr>
            <p:cNvPr id="122895" name="ZoneTexte 14"/>
            <p:cNvSpPr txBox="1">
              <a:spLocks noChangeArrowheads="1"/>
            </p:cNvSpPr>
            <p:nvPr/>
          </p:nvSpPr>
          <p:spPr bwMode="auto">
            <a:xfrm>
              <a:off x="5099050" y="4928056"/>
              <a:ext cx="16002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>
                  <a:solidFill>
                    <a:srgbClr val="FF0000"/>
                  </a:solidFill>
                </a:rPr>
                <a:t>First reported SEUs (GCR) in satellites</a:t>
              </a:r>
            </a:p>
          </p:txBody>
        </p:sp>
        <p:sp>
          <p:nvSpPr>
            <p:cNvPr id="122896" name="ZoneTexte 15"/>
            <p:cNvSpPr txBox="1">
              <a:spLocks noChangeArrowheads="1"/>
            </p:cNvSpPr>
            <p:nvPr/>
          </p:nvSpPr>
          <p:spPr bwMode="auto">
            <a:xfrm>
              <a:off x="7924800" y="4928056"/>
              <a:ext cx="16002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>
                  <a:solidFill>
                    <a:srgbClr val="FF0000"/>
                  </a:solidFill>
                </a:rPr>
                <a:t>First proton latch-up in space</a:t>
              </a:r>
            </a:p>
          </p:txBody>
        </p:sp>
        <p:sp>
          <p:nvSpPr>
            <p:cNvPr id="122897" name="ZoneTexte 16"/>
            <p:cNvSpPr txBox="1">
              <a:spLocks noChangeArrowheads="1"/>
            </p:cNvSpPr>
            <p:nvPr/>
          </p:nvSpPr>
          <p:spPr bwMode="auto">
            <a:xfrm>
              <a:off x="6908800" y="5949434"/>
              <a:ext cx="8255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r>
                <a:rPr lang="fr-FR">
                  <a:solidFill>
                    <a:srgbClr val="FF0000"/>
                  </a:solidFill>
                </a:rPr>
                <a:t>~1978</a:t>
              </a:r>
            </a:p>
          </p:txBody>
        </p:sp>
        <p:sp>
          <p:nvSpPr>
            <p:cNvPr id="122898" name="ZoneTexte 17"/>
            <p:cNvSpPr txBox="1">
              <a:spLocks noChangeArrowheads="1"/>
            </p:cNvSpPr>
            <p:nvPr/>
          </p:nvSpPr>
          <p:spPr bwMode="auto">
            <a:xfrm>
              <a:off x="6521450" y="5143500"/>
              <a:ext cx="1600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</a:defRPr>
              </a:lvl9pPr>
            </a:lstStyle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First proton SEUs</a:t>
              </a:r>
            </a:p>
          </p:txBody>
        </p:sp>
        <p:cxnSp>
          <p:nvCxnSpPr>
            <p:cNvPr id="122899" name="Connecteur droit 18"/>
            <p:cNvCxnSpPr>
              <a:cxnSpLocks noChangeShapeType="1"/>
            </p:cNvCxnSpPr>
            <p:nvPr/>
          </p:nvCxnSpPr>
          <p:spPr bwMode="auto">
            <a:xfrm>
              <a:off x="2482850" y="5646013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900" name="Connecteur droit 19"/>
            <p:cNvCxnSpPr>
              <a:cxnSpLocks noChangeShapeType="1"/>
            </p:cNvCxnSpPr>
            <p:nvPr/>
          </p:nvCxnSpPr>
          <p:spPr bwMode="auto">
            <a:xfrm>
              <a:off x="4000500" y="5633313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901" name="Connecteur droit 20"/>
            <p:cNvCxnSpPr>
              <a:cxnSpLocks noChangeShapeType="1"/>
            </p:cNvCxnSpPr>
            <p:nvPr/>
          </p:nvCxnSpPr>
          <p:spPr bwMode="auto">
            <a:xfrm>
              <a:off x="5899150" y="5648186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902" name="Connecteur droit 21"/>
            <p:cNvCxnSpPr>
              <a:cxnSpLocks noChangeShapeType="1"/>
            </p:cNvCxnSpPr>
            <p:nvPr/>
          </p:nvCxnSpPr>
          <p:spPr bwMode="auto">
            <a:xfrm>
              <a:off x="7321550" y="5666720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903" name="Connecteur droit 22"/>
            <p:cNvCxnSpPr>
              <a:cxnSpLocks noChangeShapeType="1"/>
            </p:cNvCxnSpPr>
            <p:nvPr/>
          </p:nvCxnSpPr>
          <p:spPr bwMode="auto">
            <a:xfrm>
              <a:off x="8737600" y="5648186"/>
              <a:ext cx="0" cy="29541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3840909"/>
            <a:ext cx="1784350" cy="119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834" y="2680330"/>
            <a:ext cx="1838062" cy="108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463" y="3876674"/>
            <a:ext cx="2070866" cy="1163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85024"/>
            <a:ext cx="1466850" cy="19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817" y="2804049"/>
            <a:ext cx="1878633" cy="137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3761650"/>
            <a:ext cx="1366646" cy="139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ZoneTexte 29"/>
          <p:cNvSpPr txBox="1"/>
          <p:nvPr/>
        </p:nvSpPr>
        <p:spPr>
          <a:xfrm>
            <a:off x="7700962" y="6581001"/>
            <a:ext cx="2154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CERN Seminar, June 10, 2014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2711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orps_presentation_ACM_V2">
  <a:themeElements>
    <a:clrScheme name="1_corps_presentation_ACM_V2 10">
      <a:dk1>
        <a:srgbClr val="000066"/>
      </a:dk1>
      <a:lt1>
        <a:srgbClr val="FFFFFF"/>
      </a:lt1>
      <a:dk2>
        <a:srgbClr val="0099CC"/>
      </a:dk2>
      <a:lt2>
        <a:srgbClr val="B2B2B2"/>
      </a:lt2>
      <a:accent1>
        <a:srgbClr val="BBE0E3"/>
      </a:accent1>
      <a:accent2>
        <a:srgbClr val="FF0000"/>
      </a:accent2>
      <a:accent3>
        <a:srgbClr val="FFFFFF"/>
      </a:accent3>
      <a:accent4>
        <a:srgbClr val="000056"/>
      </a:accent4>
      <a:accent5>
        <a:srgbClr val="DAEDEF"/>
      </a:accent5>
      <a:accent6>
        <a:srgbClr val="E70000"/>
      </a:accent6>
      <a:hlink>
        <a:srgbClr val="009999"/>
      </a:hlink>
      <a:folHlink>
        <a:srgbClr val="006666"/>
      </a:folHlink>
    </a:clrScheme>
    <a:fontScheme name="1_corps_presentation_ACM_V2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lnDef>
  </a:objectDefaults>
  <a:extraClrSchemeLst>
    <a:extraClrScheme>
      <a:clrScheme name="1_corps_presentation_ACM_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rps_presentation_ACM_V2 7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rps_presentation_ACM_V2 8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rps_presentation_ACM_V2 9">
        <a:dk1>
          <a:srgbClr val="000066"/>
        </a:dk1>
        <a:lt1>
          <a:srgbClr val="FFFFFF"/>
        </a:lt1>
        <a:dk2>
          <a:srgbClr val="0099CC"/>
        </a:dk2>
        <a:lt2>
          <a:srgbClr val="B2B2B2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rps_presentation_ACM_V2 10">
        <a:dk1>
          <a:srgbClr val="000066"/>
        </a:dk1>
        <a:lt1>
          <a:srgbClr val="FFFFFF"/>
        </a:lt1>
        <a:dk2>
          <a:srgbClr val="0099CC"/>
        </a:dk2>
        <a:lt2>
          <a:srgbClr val="B2B2B2"/>
        </a:lt2>
        <a:accent1>
          <a:srgbClr val="BBE0E3"/>
        </a:accent1>
        <a:accent2>
          <a:srgbClr val="FF0000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E70000"/>
        </a:accent6>
        <a:hlink>
          <a:srgbClr val="009999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Gérard</Template>
  <TotalTime>58747</TotalTime>
  <Words>1891</Words>
  <Application>Microsoft Office PowerPoint</Application>
  <PresentationFormat>A4 Paper (210x297 mm)</PresentationFormat>
  <Paragraphs>478</Paragraphs>
  <Slides>31</Slides>
  <Notes>19</Notes>
  <HiddenSlides>0</HiddenSlides>
  <MMClips>9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1_corps_presentation_ACM_V2</vt:lpstr>
      <vt:lpstr>Image Photo Editor</vt:lpstr>
      <vt:lpstr>Feuille de calcul</vt:lpstr>
      <vt:lpstr>Document</vt:lpstr>
      <vt:lpstr>Image Bitmap</vt:lpstr>
      <vt:lpstr>Anomalies associated with radiation effects and the role of space agencies </vt:lpstr>
      <vt:lpstr>PowerPoint Presentation</vt:lpstr>
      <vt:lpstr>Hazard zones in LEO : SAA and poles</vt:lpstr>
      <vt:lpstr>Space environment and components</vt:lpstr>
      <vt:lpstr>PowerPoint Presentation</vt:lpstr>
      <vt:lpstr>PowerPoint Presentation</vt:lpstr>
      <vt:lpstr>Space environment vs. CERN</vt:lpstr>
      <vt:lpstr>Yearly doses in sample equipment</vt:lpstr>
      <vt:lpstr>Spacecraft anomalies</vt:lpstr>
      <vt:lpstr>Classical SEE effects</vt:lpstr>
      <vt:lpstr>Examples of system effects</vt:lpstr>
      <vt:lpstr>Cumulated effects (published)</vt:lpstr>
      <vt:lpstr>SEE : GCR and SPE (published)</vt:lpstr>
      <vt:lpstr>SEE : trapped protons (published)</vt:lpstr>
      <vt:lpstr>DDD : trapped protons (published – expt *)</vt:lpstr>
      <vt:lpstr>Effects of a major SW event (oct-nov 03) </vt:lpstr>
      <vt:lpstr>PowerPoint Presentation</vt:lpstr>
      <vt:lpstr>PowerPoint Presentation</vt:lpstr>
      <vt:lpstr>PowerPoint Presentation</vt:lpstr>
      <vt:lpstr>Galileo at Jupiter</vt:lpstr>
      <vt:lpstr>Radiation activities in project phases</vt:lpstr>
      <vt:lpstr>Implementation at CNES</vt:lpstr>
      <vt:lpstr>Implementation at CNES</vt:lpstr>
      <vt:lpstr>CNES, ESA, RADECS</vt:lpstr>
      <vt:lpstr>PowerPoint Presentation</vt:lpstr>
      <vt:lpstr>PowerPoint Presentation</vt:lpstr>
      <vt:lpstr>Back-up</vt:lpstr>
      <vt:lpstr>Compared SEU sensitivities    1 Mbit SRAMs</vt:lpstr>
      <vt:lpstr>Example of complex SEU response :   DRAM 16M IBM LUNA-C</vt:lpstr>
      <vt:lpstr>Example of complex SEU response :    DRAM 16M Texas Instruments</vt:lpstr>
      <vt:lpstr>A designer’s nightmare</vt:lpstr>
    </vt:vector>
  </TitlesOfParts>
  <Company>CNES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GESTION DE CRISE AU CST</dc:title>
  <dc:creator>LeGuenY</dc:creator>
  <dc:description>page 1 courbe inférieure bleu_x000d_
page 2 courbe inférieure bleu</dc:description>
  <cp:lastModifiedBy>Evelyne Delucinge</cp:lastModifiedBy>
  <cp:revision>464</cp:revision>
  <cp:lastPrinted>2014-06-04T14:02:35Z</cp:lastPrinted>
  <dcterms:created xsi:type="dcterms:W3CDTF">2007-03-09T07:13:23Z</dcterms:created>
  <dcterms:modified xsi:type="dcterms:W3CDTF">2014-06-10T08:27:24Z</dcterms:modified>
</cp:coreProperties>
</file>