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300" r:id="rId4"/>
    <p:sldId id="287" r:id="rId5"/>
    <p:sldId id="297" r:id="rId6"/>
    <p:sldId id="298" r:id="rId7"/>
    <p:sldId id="299" r:id="rId8"/>
    <p:sldId id="291" r:id="rId9"/>
    <p:sldId id="296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120" autoAdjust="0"/>
  </p:normalViewPr>
  <p:slideViewPr>
    <p:cSldViewPr snapToGrid="0" snapToObjects="1">
      <p:cViewPr varScale="1">
        <p:scale>
          <a:sx n="54" d="100"/>
          <a:sy n="54" d="100"/>
        </p:scale>
        <p:origin x="-18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23FD6-F04D-1744-9EB9-94E316C213AA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9315D-6BD8-364B-9856-740593CB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60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/>
              <a:t>Situation very different than in LHC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baseline="0" dirty="0" smtClean="0"/>
              <a:t>Single vacuum chamber machine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baseline="0" dirty="0" smtClean="0"/>
              <a:t>Until 2010 – no collimation at top energy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/>
              <a:t>BTW for LHC we cannot make this kind of pie</a:t>
            </a:r>
            <a:r>
              <a:rPr lang="en-US" baseline="0" dirty="0" smtClean="0"/>
              <a:t> chart yet…</a:t>
            </a:r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15D-6BD8-364B-9856-740593CB330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4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267164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Beam Losses at HERA </a:t>
            </a:r>
            <a:br>
              <a:rPr lang="en-US" sz="4000" dirty="0" smtClean="0"/>
            </a:br>
            <a:r>
              <a:rPr lang="en-US" sz="4000" dirty="0" smtClean="0"/>
              <a:t>and </a:t>
            </a:r>
            <a:r>
              <a:rPr lang="en-US" sz="4000" dirty="0" err="1" smtClean="0"/>
              <a:t>Tevatron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000" b="0" dirty="0">
                <a:latin typeface="+mn-lt"/>
              </a:rPr>
              <a:t>extracted by </a:t>
            </a:r>
            <a:r>
              <a:rPr lang="en-US" sz="2000" b="0" dirty="0" err="1">
                <a:latin typeface="+mn-lt"/>
              </a:rPr>
              <a:t>Mariusz</a:t>
            </a:r>
            <a:r>
              <a:rPr lang="en-US" sz="2000" b="0" dirty="0">
                <a:latin typeface="+mn-lt"/>
              </a:rPr>
              <a:t>   </a:t>
            </a:r>
            <a:r>
              <a:rPr lang="en-US" sz="2000" b="0" dirty="0" err="1" smtClean="0">
                <a:latin typeface="+mn-lt"/>
              </a:rPr>
              <a:t>Sapinski</a:t>
            </a:r>
            <a:r>
              <a:rPr lang="en-US" sz="2000" b="0" dirty="0" smtClean="0">
                <a:latin typeface="+mn-lt"/>
              </a:rPr>
              <a:t>  from publications </a:t>
            </a:r>
            <a:br>
              <a:rPr lang="en-US" sz="2000" b="0" dirty="0" smtClean="0">
                <a:latin typeface="+mn-lt"/>
              </a:rPr>
            </a:br>
            <a:r>
              <a:rPr lang="en-US" sz="2000" b="0" dirty="0" smtClean="0">
                <a:latin typeface="+mn-lt"/>
              </a:rPr>
              <a:t>suggested by  Nikolai </a:t>
            </a:r>
            <a:r>
              <a:rPr lang="en-US" sz="2000" b="0" dirty="0" err="1" smtClean="0">
                <a:latin typeface="+mn-lt"/>
              </a:rPr>
              <a:t>Mokhov</a:t>
            </a:r>
            <a:r>
              <a:rPr lang="en-US" sz="2000" b="0" dirty="0" smtClean="0">
                <a:latin typeface="+mn-lt"/>
              </a:rPr>
              <a:t> and Kay </a:t>
            </a:r>
            <a:r>
              <a:rPr lang="en-US" sz="2000" b="0" dirty="0" err="1" smtClean="0">
                <a:latin typeface="+mn-lt"/>
              </a:rPr>
              <a:t>Wittenburg</a:t>
            </a:r>
            <a:endParaRPr lang="en-US" sz="2000" b="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Workshop </a:t>
            </a:r>
            <a:r>
              <a:rPr lang="en-US" dirty="0" smtClean="0"/>
              <a:t>on Beam Induced Quenches, Sept. 15, 2014, </a:t>
            </a:r>
          </a:p>
        </p:txBody>
      </p:sp>
    </p:spTree>
    <p:extLst>
      <p:ext uri="{BB962C8B-B14F-4D97-AF65-F5344CB8AC3E}">
        <p14:creationId xmlns:p14="http://schemas.microsoft.com/office/powerpoint/2010/main" val="42501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9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472"/>
            <a:ext cx="9144000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Disclaimer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8939" y="962914"/>
            <a:ext cx="81944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No one from DESY or FNAL could come to CERN in this period and give the presentations. 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Nikolai </a:t>
            </a:r>
            <a:r>
              <a:rPr lang="en-US" sz="2000" dirty="0" err="1" smtClean="0"/>
              <a:t>Mokhov</a:t>
            </a:r>
            <a:r>
              <a:rPr lang="en-US" sz="2000" dirty="0" smtClean="0"/>
              <a:t> (FNAL) and Kay </a:t>
            </a:r>
            <a:r>
              <a:rPr lang="en-US" sz="2000" dirty="0" err="1" smtClean="0"/>
              <a:t>Wittenburg</a:t>
            </a:r>
            <a:r>
              <a:rPr lang="en-US" sz="2000" dirty="0"/>
              <a:t> </a:t>
            </a:r>
            <a:r>
              <a:rPr lang="en-US" sz="2000" dirty="0" smtClean="0"/>
              <a:t>(DESY) kindly suggested literature on which we based this short presentation, which is does not claim to have any </a:t>
            </a:r>
            <a:r>
              <a:rPr lang="en-US" sz="2000" dirty="0" smtClean="0"/>
              <a:t>level </a:t>
            </a:r>
            <a:r>
              <a:rPr lang="en-US" sz="2000" dirty="0" smtClean="0"/>
              <a:t>of completeness.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Just scratching the surface…</a:t>
            </a:r>
            <a:endParaRPr lang="en-US" sz="2000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472"/>
            <a:ext cx="9144000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BLM systems</a:t>
            </a:r>
            <a:endParaRPr lang="en-US" sz="3200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900190"/>
              </p:ext>
            </p:extLst>
          </p:nvPr>
        </p:nvGraphicFramePr>
        <p:xfrm>
          <a:off x="545124" y="1397000"/>
          <a:ext cx="8176844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4211"/>
                <a:gridCol w="2044211"/>
                <a:gridCol w="2044211"/>
                <a:gridCol w="204421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Tevatron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Gas ionization chambers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PIN diodes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Gas ionization chambers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 µs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µs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5124" y="3253154"/>
            <a:ext cx="8176844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HERA recovers from quench within 1 hour, no significant loss of </a:t>
            </a:r>
            <a:r>
              <a:rPr lang="en-US" dirty="0" err="1" smtClean="0"/>
              <a:t>lumi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Tevatron</a:t>
            </a:r>
            <a:r>
              <a:rPr lang="en-US" dirty="0" smtClean="0"/>
              <a:t> – may lead to significant loss of luminosity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 HERA beam is dumped if 4 monitors exceed threshold </a:t>
            </a:r>
            <a:r>
              <a:rPr lang="en-US" dirty="0" smtClean="0"/>
              <a:t>(lack of sensitivity to localized losses)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38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" y="470541"/>
            <a:ext cx="7513637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472"/>
            <a:ext cx="9144000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</a:t>
            </a:r>
            <a:r>
              <a:rPr lang="en-US" sz="3200" dirty="0" err="1" smtClean="0"/>
              <a:t>Tevatron</a:t>
            </a:r>
            <a:endParaRPr lang="en-US" sz="3200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6" y="2127736"/>
            <a:ext cx="4566548" cy="355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3646" y="2127736"/>
            <a:ext cx="33234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32 quenches during 120s step during </a:t>
            </a:r>
            <a:r>
              <a:rPr lang="el-GR" dirty="0" smtClean="0"/>
              <a:t>β</a:t>
            </a:r>
            <a:r>
              <a:rPr lang="en-US" dirty="0" smtClean="0"/>
              <a:t>* squeeze from 1.5 m to 0.28 m and change of helical orbits shape – reduction of beams separation from 6 to 2</a:t>
            </a:r>
            <a:r>
              <a:rPr lang="el-GR" dirty="0" smtClean="0"/>
              <a:t>σ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Loss of antiprotons requires lengthy replenishment – significant loss of </a:t>
            </a:r>
            <a:r>
              <a:rPr lang="en-US" dirty="0" err="1" smtClean="0"/>
              <a:t>lumi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2010 – introduction of collimation at top energy (in </a:t>
            </a:r>
            <a:r>
              <a:rPr lang="en-US" dirty="0" smtClean="0"/>
              <a:t>IRs</a:t>
            </a:r>
            <a:r>
              <a:rPr lang="en-US" dirty="0" smtClean="0"/>
              <a:t>), reduction of losses to experiments and beam-induced quenches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84938" y="2409092"/>
            <a:ext cx="1793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154 quenches in 4 years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83360" y="2732257"/>
            <a:ext cx="2450286" cy="696743"/>
          </a:xfrm>
          <a:prstGeom prst="straightConnector1">
            <a:avLst/>
          </a:prstGeom>
          <a:ln w="31750"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63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472"/>
            <a:ext cx="9144000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HERA</a:t>
            </a:r>
            <a:endParaRPr lang="en-US" sz="3200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1827" y="4020743"/>
            <a:ext cx="8521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33</a:t>
            </a:r>
            <a:r>
              <a:rPr lang="en-US" baseline="30000" dirty="0" smtClean="0"/>
              <a:t>rd</a:t>
            </a:r>
            <a:r>
              <a:rPr lang="en-US" dirty="0" smtClean="0"/>
              <a:t> ICFA ADVANCED BEAM DYNAMICS WORKSHOP ON HIGH INTENSITY &amp; HIGH BRIGHTNESS HADRON BEAMS, 2004, </a:t>
            </a:r>
            <a:r>
              <a:rPr lang="en-US" dirty="0" err="1" smtClean="0"/>
              <a:t>Bensheim</a:t>
            </a:r>
            <a:r>
              <a:rPr lang="en-US" dirty="0" smtClean="0"/>
              <a:t>, Germany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K. </a:t>
            </a:r>
            <a:r>
              <a:rPr lang="en-US" dirty="0" err="1" smtClean="0"/>
              <a:t>Wittenburg</a:t>
            </a:r>
            <a:r>
              <a:rPr lang="en-US" dirty="0" smtClean="0"/>
              <a:t>, presentation at CARE AMT workshop on Beam generated heat deposition and quench levels for LHC magnets, CERN, March 2005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7" y="926952"/>
            <a:ext cx="8521700" cy="312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51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794401"/>
              </p:ext>
            </p:extLst>
          </p:nvPr>
        </p:nvGraphicFramePr>
        <p:xfrm>
          <a:off x="-1400174" y="0"/>
          <a:ext cx="9232246" cy="623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Chart" r:id="rId4" imgW="10934700" imgH="7391603" progId="Excel.Chart.8">
                  <p:embed/>
                </p:oleObj>
              </mc:Choice>
              <mc:Fallback>
                <p:oleObj name="Chart" r:id="rId4" imgW="10934700" imgH="7391603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00174" y="0"/>
                        <a:ext cx="9232246" cy="623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86400" y="1600200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0" y="6400800"/>
            <a:ext cx="91995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x-none" sz="1900" b="1" u="sng"/>
              <a:t>Note: A quench in HERA is not a disaster! It takes typ. 1-2 h to recover from cryogenic</a:t>
            </a:r>
            <a:r>
              <a:rPr lang="en-US" altLang="x-none" sz="1900"/>
              <a:t> 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6934200" y="3124200"/>
            <a:ext cx="2051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x-none">
                <a:latin typeface="Symbol" pitchFamily="18" charset="2"/>
              </a:rPr>
              <a:t>S</a:t>
            </a:r>
            <a:r>
              <a:rPr lang="en-US" altLang="x-none"/>
              <a:t> = 200 Quenches</a:t>
            </a:r>
          </a:p>
        </p:txBody>
      </p:sp>
      <p:sp>
        <p:nvSpPr>
          <p:cNvPr id="12" name="Line 1029"/>
          <p:cNvSpPr>
            <a:spLocks noChangeShapeType="1"/>
          </p:cNvSpPr>
          <p:nvPr/>
        </p:nvSpPr>
        <p:spPr bwMode="auto">
          <a:xfrm flipV="1">
            <a:off x="738913" y="3388818"/>
            <a:ext cx="2352675" cy="2357437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030"/>
          <p:cNvSpPr>
            <a:spLocks noChangeShapeType="1"/>
          </p:cNvSpPr>
          <p:nvPr/>
        </p:nvSpPr>
        <p:spPr bwMode="auto">
          <a:xfrm flipV="1">
            <a:off x="3105875" y="730126"/>
            <a:ext cx="0" cy="2634511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031"/>
          <p:cNvSpPr>
            <a:spLocks noChangeShapeType="1"/>
          </p:cNvSpPr>
          <p:nvPr/>
        </p:nvSpPr>
        <p:spPr bwMode="auto">
          <a:xfrm>
            <a:off x="3032605" y="7651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 Box 1032"/>
          <p:cNvSpPr txBox="1">
            <a:spLocks noChangeArrowheads="1"/>
          </p:cNvSpPr>
          <p:nvPr/>
        </p:nvSpPr>
        <p:spPr bwMode="auto">
          <a:xfrm>
            <a:off x="3745398" y="546100"/>
            <a:ext cx="17891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x-none" dirty="0"/>
              <a:t>Very fast losses</a:t>
            </a:r>
          </a:p>
          <a:p>
            <a:pPr eaLnBrk="1" hangingPunct="1"/>
            <a:r>
              <a:rPr lang="en-US" altLang="x-none" dirty="0"/>
              <a:t>(&lt; 5ms)</a:t>
            </a:r>
            <a:endParaRPr lang="en-GB" altLang="x-none" dirty="0"/>
          </a:p>
        </p:txBody>
      </p:sp>
      <p:sp>
        <p:nvSpPr>
          <p:cNvPr id="16" name="Line 1033"/>
          <p:cNvSpPr>
            <a:spLocks noChangeShapeType="1"/>
          </p:cNvSpPr>
          <p:nvPr/>
        </p:nvSpPr>
        <p:spPr bwMode="auto">
          <a:xfrm flipH="1">
            <a:off x="2741485" y="7651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034"/>
          <p:cNvSpPr txBox="1">
            <a:spLocks noChangeArrowheads="1"/>
          </p:cNvSpPr>
          <p:nvPr/>
        </p:nvSpPr>
        <p:spPr bwMode="auto">
          <a:xfrm>
            <a:off x="1195015" y="549275"/>
            <a:ext cx="1374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x-none" dirty="0"/>
              <a:t>Slow losses</a:t>
            </a:r>
            <a:endParaRPr lang="en-GB" altLang="x-none" dirty="0"/>
          </a:p>
        </p:txBody>
      </p:sp>
      <p:sp>
        <p:nvSpPr>
          <p:cNvPr id="18" name="Text Box 1035"/>
          <p:cNvSpPr txBox="1">
            <a:spLocks noChangeArrowheads="1"/>
          </p:cNvSpPr>
          <p:nvPr/>
        </p:nvSpPr>
        <p:spPr bwMode="auto">
          <a:xfrm>
            <a:off x="5292725" y="5373688"/>
            <a:ext cx="3600450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x-none" sz="1000" b="1" u="sng"/>
              <a:t>More about failures:</a:t>
            </a:r>
          </a:p>
          <a:p>
            <a:pPr eaLnBrk="1" hangingPunct="1"/>
            <a:r>
              <a:rPr lang="en-GB" altLang="x-none" sz="1000"/>
              <a:t>K. Wittenburg (DESY): Beam loss &amp; machine protection</a:t>
            </a:r>
          </a:p>
          <a:p>
            <a:pPr eaLnBrk="1" hangingPunct="1"/>
            <a:r>
              <a:rPr lang="en-US" altLang="x-none" sz="1000"/>
              <a:t>33rd ICFA ADVANCED BEAM DYNAMICS WORKSHOP on </a:t>
            </a:r>
            <a:endParaRPr lang="en-GB" altLang="x-none" sz="1000"/>
          </a:p>
          <a:p>
            <a:pPr eaLnBrk="1" hangingPunct="1"/>
            <a:r>
              <a:rPr lang="en-US" altLang="x-none" sz="1000"/>
              <a:t> HIGH INTENSITY &amp; HIGH BRIGHTNESS HADRON BEAMS</a:t>
            </a:r>
            <a:endParaRPr lang="en-GB" altLang="x-none" sz="1000"/>
          </a:p>
          <a:p>
            <a:pPr eaLnBrk="1" hangingPunct="1"/>
            <a:r>
              <a:rPr lang="en-US" altLang="x-none" sz="1000"/>
              <a:t> Bensheim, Germany</a:t>
            </a:r>
            <a:r>
              <a:rPr lang="en-GB" altLang="x-none" sz="100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86400" y="1600200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22472"/>
            <a:ext cx="9144000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HERA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22031" y="1230923"/>
            <a:ext cx="79658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64% of beam loss induced quenches due to losses faster than 5.2 </a:t>
            </a:r>
            <a:r>
              <a:rPr lang="en-US" dirty="0" err="1" smtClean="0"/>
              <a:t>ms</a:t>
            </a:r>
            <a:endParaRPr lang="en-US" dirty="0" smtClean="0"/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Injection errors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Power converter and RF trips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35% of beam loss induced quenches due to long losses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Technical problems with BLM system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Very localized losses </a:t>
            </a:r>
            <a:r>
              <a:rPr lang="en-US" dirty="0" smtClean="0"/>
              <a:t>– unwanted local beam bumps or magnets after collimators or longitudinal beam instabilities (high-dispersion zone)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4" y="22472"/>
            <a:ext cx="9126425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 Summary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74785" y="962915"/>
            <a:ext cx="819443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Quench-provoking losses in </a:t>
            </a:r>
            <a:r>
              <a:rPr lang="en-US" dirty="0" err="1" smtClean="0"/>
              <a:t>Tevatron</a:t>
            </a:r>
            <a:r>
              <a:rPr lang="en-US" dirty="0" smtClean="0"/>
              <a:t> – </a:t>
            </a:r>
            <a:r>
              <a:rPr lang="en-US" dirty="0" smtClean="0"/>
              <a:t>mainly during </a:t>
            </a:r>
            <a:r>
              <a:rPr lang="en-US" dirty="0" smtClean="0"/>
              <a:t>squeeze due to: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Lack of collimation at flat-top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Beam-beam instabilities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 LHC </a:t>
            </a:r>
            <a:r>
              <a:rPr lang="en-US" dirty="0" smtClean="0"/>
              <a:t>we have them as well (up to 4% loss of intensity)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Large amount of beam-induced quenches in HERA occurred in timescale shorter than BLM system resolution – difficult fault </a:t>
            </a:r>
            <a:r>
              <a:rPr lang="en-US" dirty="0" smtClean="0"/>
              <a:t>analysis!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Longer losses could be very localized and were tracked to technical problem of BLM and Collimation system and longitudinal </a:t>
            </a:r>
            <a:r>
              <a:rPr lang="en-US" dirty="0" smtClean="0"/>
              <a:t>instabilities</a:t>
            </a:r>
            <a:r>
              <a:rPr lang="en-US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LHC has learn the lesson and is basically immune to problems specific to </a:t>
            </a:r>
            <a:r>
              <a:rPr lang="en-US" dirty="0" err="1" smtClean="0"/>
              <a:t>Tevatron</a:t>
            </a:r>
            <a:r>
              <a:rPr lang="en-US" dirty="0" smtClean="0"/>
              <a:t> and HERA, but has its own problems.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3369" y="6362700"/>
            <a:ext cx="35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7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4" y="22472"/>
            <a:ext cx="9126425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   Extra slides</a:t>
            </a:r>
            <a:endParaRPr lang="en-US" sz="3200" dirty="0"/>
          </a:p>
        </p:txBody>
      </p:sp>
      <p:sp>
        <p:nvSpPr>
          <p:cNvPr id="4" name="Date Placeholder 2"/>
          <p:cNvSpPr txBox="1">
            <a:spLocks/>
          </p:cNvSpPr>
          <p:nvPr/>
        </p:nvSpPr>
        <p:spPr>
          <a:xfrm>
            <a:off x="2198076" y="6362700"/>
            <a:ext cx="5644662" cy="495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</a:rPr>
              <a:t>Sapinski</a:t>
            </a:r>
            <a:r>
              <a:rPr lang="en-US" sz="1600" dirty="0" smtClean="0">
                <a:solidFill>
                  <a:schemeClr val="bg1"/>
                </a:solidFill>
              </a:rPr>
              <a:t>, BIQ workshop, CERN, Sep  15, 2014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CERNPrésentation1.thmx</Template>
  <TotalTime>8526</TotalTime>
  <Words>618</Words>
  <Application>Microsoft Office PowerPoint</Application>
  <PresentationFormat>On-screen Show (4:3)</PresentationFormat>
  <Paragraphs>86</Paragraphs>
  <Slides>10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CERNPrésentation1</vt:lpstr>
      <vt:lpstr>Chart</vt:lpstr>
      <vt:lpstr>Beam Losses at HERA  and Tevatron  extracted by Mariusz   Sapinski  from publications  suggested by  Nikolai Mokhov and Kay Wittenburg</vt:lpstr>
      <vt:lpstr>  Disclaimer</vt:lpstr>
      <vt:lpstr>  BLM systems</vt:lpstr>
      <vt:lpstr>  Tevatron</vt:lpstr>
      <vt:lpstr>  HERA</vt:lpstr>
      <vt:lpstr>PowerPoint Presentation</vt:lpstr>
      <vt:lpstr>  HERA</vt:lpstr>
      <vt:lpstr>   Summary</vt:lpstr>
      <vt:lpstr>   Extra slides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Quench Level MDs</dc:title>
  <dc:creator>Bernhard Auchmann</dc:creator>
  <cp:lastModifiedBy>Mariusz Sapinski</cp:lastModifiedBy>
  <cp:revision>212</cp:revision>
  <dcterms:created xsi:type="dcterms:W3CDTF">2014-08-30T11:02:08Z</dcterms:created>
  <dcterms:modified xsi:type="dcterms:W3CDTF">2014-09-14T20:49:50Z</dcterms:modified>
</cp:coreProperties>
</file>