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306" r:id="rId3"/>
    <p:sldId id="292" r:id="rId4"/>
    <p:sldId id="307" r:id="rId5"/>
    <p:sldId id="260" r:id="rId6"/>
    <p:sldId id="308" r:id="rId7"/>
    <p:sldId id="293" r:id="rId8"/>
    <p:sldId id="294" r:id="rId9"/>
    <p:sldId id="295" r:id="rId10"/>
    <p:sldId id="309" r:id="rId11"/>
    <p:sldId id="299" r:id="rId12"/>
    <p:sldId id="300" r:id="rId13"/>
    <p:sldId id="290" r:id="rId14"/>
    <p:sldId id="310" r:id="rId15"/>
    <p:sldId id="305" r:id="rId16"/>
    <p:sldId id="304" r:id="rId17"/>
  </p:sldIdLst>
  <p:sldSz cx="9144000" cy="6858000" type="screen4x3"/>
  <p:notesSz cx="68119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52A2"/>
    <a:srgbClr val="E7F3F4"/>
    <a:srgbClr val="F3F9FA"/>
    <a:srgbClr val="D7E9FD"/>
    <a:srgbClr val="FF7D7D"/>
    <a:srgbClr val="94C5FA"/>
    <a:srgbClr val="489BF6"/>
    <a:srgbClr val="094F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91" autoAdjust="0"/>
    <p:restoredTop sz="94660"/>
  </p:normalViewPr>
  <p:slideViewPr>
    <p:cSldViewPr>
      <p:cViewPr>
        <p:scale>
          <a:sx n="80" d="100"/>
          <a:sy n="80" d="100"/>
        </p:scale>
        <p:origin x="-1368" y="-5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5" d="100"/>
          <a:sy n="35" d="100"/>
        </p:scale>
        <p:origin x="-1620" y="-72"/>
      </p:cViewPr>
      <p:guideLst>
        <p:guide orient="horz" pos="3131"/>
        <p:guide pos="214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9213" y="0"/>
            <a:ext cx="2951162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9887" cy="44735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5116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9213" y="9444038"/>
            <a:ext cx="2951162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36DF1E1-C6B9-4B8D-A110-61EC5B2655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4180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E4889-0612-41E2-9A39-F581358375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100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58B55-8D89-49AD-AB75-33A8282D1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992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76200"/>
            <a:ext cx="207645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7695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D77F1-21FB-418D-BE82-6D333342D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619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76200"/>
            <a:ext cx="8305800" cy="556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EDF1F-EC69-4A42-ADC7-96A489E9C7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857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A5ED4-AF11-4227-8B03-E4DC450ED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618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68580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12838"/>
            <a:ext cx="8229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3825"/>
            <a:ext cx="2133600" cy="3079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477000"/>
            <a:ext cx="3962400" cy="304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dirty="0" smtClean="0"/>
              <a:t>Vera Chetvertkova, BIQ Workshop, 15-09-2014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3825"/>
            <a:ext cx="2133600" cy="3079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D5E220B-3E16-438F-A1D8-A345300CB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543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17638"/>
            <a:ext cx="8229600" cy="4830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477000"/>
            <a:ext cx="396240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34EA4-9EDB-4624-995C-91C8403AA9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4254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B340B-A648-4DC9-973B-085CE7CEB5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837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128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128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75E03-05CE-4AE4-AF30-8F5C5F493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84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339EA4-BE4B-41A1-94D3-07759561AC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54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FF71B-643D-4C06-98B3-E2DE5A469B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468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01CEA-14B1-44F1-A125-C8D2444654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480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D3335-D0CF-4E4A-A795-9C96EF1F77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085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D2827-93B9-48F4-B516-061EB915C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67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065213"/>
          </a:xfrm>
          <a:prstGeom prst="rect">
            <a:avLst/>
          </a:prstGeom>
          <a:solidFill>
            <a:srgbClr val="0A5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28600"/>
            <a:ext cx="685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128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Click to edit Master text styles</a:t>
            </a:r>
          </a:p>
          <a:p>
            <a:pPr lvl="1"/>
            <a:r>
              <a:rPr lang="ru-RU" altLang="en-US" smtClean="0"/>
              <a:t>Second level</a:t>
            </a:r>
          </a:p>
          <a:p>
            <a:pPr lvl="2"/>
            <a:r>
              <a:rPr lang="ru-RU" altLang="en-US" smtClean="0"/>
              <a:t>Third level</a:t>
            </a:r>
          </a:p>
          <a:p>
            <a:pPr lvl="3"/>
            <a:r>
              <a:rPr lang="ru-RU" altLang="en-US" smtClean="0"/>
              <a:t>Fourth level</a:t>
            </a:r>
          </a:p>
          <a:p>
            <a:pPr lvl="4"/>
            <a:r>
              <a:rPr lang="ru-RU" altLang="en-US" smtClean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3825"/>
            <a:ext cx="2133600" cy="307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3825"/>
            <a:ext cx="2895600" cy="307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3825"/>
            <a:ext cx="2133600" cy="307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37EF5DF-A91A-48D1-B6A3-724A0C7E5C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2" name="Picture 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7"/>
          <a:stretch>
            <a:fillRect/>
          </a:stretch>
        </p:blipFill>
        <p:spPr bwMode="auto">
          <a:xfrm>
            <a:off x="0" y="0"/>
            <a:ext cx="1058863" cy="10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 userDrawn="1"/>
        </p:nvCxnSpPr>
        <p:spPr>
          <a:xfrm>
            <a:off x="457200" y="1371600"/>
            <a:ext cx="0" cy="5332413"/>
          </a:xfrm>
          <a:prstGeom prst="line">
            <a:avLst/>
          </a:prstGeom>
          <a:ln w="25400">
            <a:solidFill>
              <a:srgbClr val="0A52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H="1">
            <a:off x="152400" y="6400800"/>
            <a:ext cx="8534400" cy="0"/>
          </a:xfrm>
          <a:prstGeom prst="line">
            <a:avLst/>
          </a:prstGeom>
          <a:ln w="25400">
            <a:solidFill>
              <a:srgbClr val="0A52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64" r:id="rId12"/>
    <p:sldLayoutId id="2147483651" r:id="rId13"/>
    <p:sldLayoutId id="2147483662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/>
          <a:lstStyle/>
          <a:p>
            <a:r>
              <a:rPr lang="en-GB" sz="3200" dirty="0" smtClean="0">
                <a:solidFill>
                  <a:schemeClr val="tx1"/>
                </a:solidFill>
              </a:rPr>
              <a:t>Particle </a:t>
            </a:r>
            <a:r>
              <a:rPr lang="en-GB" sz="3200" dirty="0">
                <a:solidFill>
                  <a:schemeClr val="tx1"/>
                </a:solidFill>
              </a:rPr>
              <a:t>Tracking for Orbit-Bump Quench Tests at LHC</a:t>
            </a:r>
            <a:endParaRPr lang="en-GB" altLang="en-US" sz="3200" dirty="0" smtClean="0">
              <a:solidFill>
                <a:schemeClr val="tx1"/>
              </a:solidFill>
            </a:endParaRPr>
          </a:p>
        </p:txBody>
      </p:sp>
      <p:sp>
        <p:nvSpPr>
          <p:cNvPr id="16386" name="TextBox 3"/>
          <p:cNvSpPr txBox="1">
            <a:spLocks noChangeArrowheads="1"/>
          </p:cNvSpPr>
          <p:nvPr/>
        </p:nvSpPr>
        <p:spPr bwMode="auto">
          <a:xfrm>
            <a:off x="2133600" y="6445250"/>
            <a:ext cx="54488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1400" b="1" dirty="0" smtClean="0"/>
              <a:t>Workshop on Beam-Induced Quenches</a:t>
            </a:r>
            <a:r>
              <a:rPr lang="en-US" altLang="en-US" sz="1400" b="1" dirty="0" smtClean="0"/>
              <a:t>, 15-16 September </a:t>
            </a:r>
            <a:r>
              <a:rPr lang="en-US" altLang="en-US" sz="1400" b="1" dirty="0"/>
              <a:t>2014</a:t>
            </a:r>
            <a:endParaRPr lang="en-GB" altLang="en-US" sz="1400" b="1" dirty="0"/>
          </a:p>
        </p:txBody>
      </p:sp>
      <p:sp>
        <p:nvSpPr>
          <p:cNvPr id="16387" name="TextBox 1"/>
          <p:cNvSpPr txBox="1">
            <a:spLocks noChangeArrowheads="1"/>
          </p:cNvSpPr>
          <p:nvPr/>
        </p:nvSpPr>
        <p:spPr bwMode="auto">
          <a:xfrm>
            <a:off x="762000" y="4953000"/>
            <a:ext cx="7848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GB" altLang="en-US" u="sng" dirty="0"/>
              <a:t>V. </a:t>
            </a:r>
            <a:r>
              <a:rPr lang="en-GB" altLang="en-US" u="sng" dirty="0" smtClean="0"/>
              <a:t>Chetvertkova</a:t>
            </a:r>
            <a:r>
              <a:rPr lang="en-GB" altLang="en-US" dirty="0" smtClean="0"/>
              <a:t>, on behalf of </a:t>
            </a:r>
            <a:r>
              <a:rPr lang="en-US" dirty="0" smtClean="0"/>
              <a:t>B. Auchmann, T. Baer, W. Hofle, A. Lechner, A. Priebe, M. Sapinski, R. Schmidt, N. Shetty, A. Verweij, D. Wollmann.</a:t>
            </a:r>
            <a:endParaRPr lang="en-GB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Dynamic orbit bump</a:t>
            </a:r>
            <a:endParaRPr lang="en-GB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762000" y="1295400"/>
            <a:ext cx="1752600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n-GB" altLang="en-US" sz="1800" u="sng" dirty="0"/>
              <a:t>Beam size:</a:t>
            </a:r>
          </a:p>
          <a:p>
            <a:pPr lvl="1"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l-GR" altLang="en-US" sz="1800" dirty="0"/>
              <a:t>ε</a:t>
            </a:r>
            <a:r>
              <a:rPr lang="en-GB" altLang="en-US" sz="1800" baseline="-25000" dirty="0"/>
              <a:t>x</a:t>
            </a:r>
            <a:r>
              <a:rPr lang="en-GB" altLang="en-US" sz="1800" dirty="0"/>
              <a:t>= </a:t>
            </a:r>
            <a:r>
              <a:rPr lang="en-GB" altLang="en-US" sz="1800" dirty="0" smtClean="0"/>
              <a:t>6.1e-6</a:t>
            </a:r>
            <a:endParaRPr lang="en-GB" altLang="en-US" sz="1800" dirty="0"/>
          </a:p>
          <a:p>
            <a:pPr lvl="1"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l-GR" altLang="en-US" sz="1800" dirty="0"/>
              <a:t>ε</a:t>
            </a:r>
            <a:r>
              <a:rPr lang="en-GB" altLang="en-US" sz="1800" baseline="-25000" dirty="0"/>
              <a:t>y</a:t>
            </a:r>
            <a:r>
              <a:rPr lang="en-GB" altLang="en-US" sz="1800" dirty="0"/>
              <a:t>= </a:t>
            </a:r>
            <a:r>
              <a:rPr lang="en-GB" altLang="en-US" sz="1800" dirty="0" smtClean="0"/>
              <a:t>7.1e-6</a:t>
            </a:r>
            <a:endParaRPr lang="en-GB" altLang="en-US" sz="1800" dirty="0"/>
          </a:p>
        </p:txBody>
      </p:sp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685800" y="2425700"/>
            <a:ext cx="2590800" cy="412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n-GB" altLang="en-US" sz="1800" u="sng" dirty="0" smtClean="0"/>
              <a:t>Initial bump </a:t>
            </a:r>
            <a:r>
              <a:rPr lang="en-GB" altLang="en-US" sz="1800" u="sng" dirty="0"/>
              <a:t>amplitude:</a:t>
            </a: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1409700" y="2911475"/>
            <a:ext cx="870751" cy="338554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dirty="0"/>
              <a:t>3</a:t>
            </a:r>
            <a:r>
              <a:rPr lang="en-GB" altLang="en-US" sz="1600" dirty="0" smtClean="0"/>
              <a:t>.5</a:t>
            </a:r>
            <a:r>
              <a:rPr lang="el-GR" altLang="en-US" sz="1600" dirty="0" smtClean="0"/>
              <a:t>σ</a:t>
            </a:r>
            <a:r>
              <a:rPr lang="en-GB" altLang="en-US" sz="1100" dirty="0"/>
              <a:t>nom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62000" y="3505200"/>
            <a:ext cx="2514600" cy="38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n-GB" altLang="en-US" sz="1800" u="sng" dirty="0" smtClean="0"/>
              <a:t>Step:</a:t>
            </a:r>
            <a:r>
              <a:rPr lang="en-GB" altLang="en-US" sz="1800" dirty="0" smtClean="0"/>
              <a:t> every 50 turns</a:t>
            </a:r>
            <a:endParaRPr lang="en-GB" altLang="en-US" sz="1800" dirty="0"/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1447800" y="5105400"/>
            <a:ext cx="6781800" cy="830997"/>
          </a:xfrm>
          <a:prstGeom prst="rect">
            <a:avLst/>
          </a:prstGeom>
          <a:solidFill>
            <a:srgbClr val="FFC000">
              <a:alpha val="1803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Conclusion</a:t>
            </a:r>
            <a:r>
              <a:rPr lang="en-GB" altLang="en-US" sz="1600" u="sng" dirty="0"/>
              <a:t>:</a:t>
            </a:r>
            <a:endParaRPr lang="en-GB" altLang="en-US" sz="1600" dirty="0"/>
          </a:p>
          <a:p>
            <a:pPr algn="ctr" eaLnBrk="1" hangingPunct="1">
              <a:spcBef>
                <a:spcPct val="0"/>
              </a:spcBef>
              <a:buNone/>
            </a:pPr>
            <a:r>
              <a:rPr lang="en-GB" altLang="en-US" sz="1600" b="1" dirty="0" smtClean="0"/>
              <a:t>Slow increase of the orbital </a:t>
            </a:r>
            <a:r>
              <a:rPr lang="en-GB" altLang="en-US" sz="1600" b="1" dirty="0"/>
              <a:t>bump </a:t>
            </a:r>
            <a:r>
              <a:rPr lang="en-GB" altLang="en-US" sz="1600" dirty="0" smtClean="0"/>
              <a:t>leads to the </a:t>
            </a:r>
            <a:r>
              <a:rPr lang="en-GB" altLang="en-US" sz="1600" b="1" dirty="0" smtClean="0"/>
              <a:t>compression</a:t>
            </a:r>
            <a:r>
              <a:rPr lang="en-GB" altLang="en-US" sz="1600" dirty="0" smtClean="0"/>
              <a:t> of the lost-particle distribution </a:t>
            </a:r>
            <a:r>
              <a:rPr lang="en-GB" altLang="en-US" sz="1600" dirty="0" smtClean="0"/>
              <a:t>in case of </a:t>
            </a:r>
            <a:r>
              <a:rPr lang="en-GB" altLang="en-US" sz="1600" b="1" dirty="0" smtClean="0"/>
              <a:t>slow losses</a:t>
            </a:r>
            <a:endParaRPr lang="en-GB" altLang="en-US" sz="1600" dirty="0" smtClean="0"/>
          </a:p>
        </p:txBody>
      </p:sp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143000"/>
            <a:ext cx="5138909" cy="3346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823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/>
          <p:cNvSpPr txBox="1">
            <a:spLocks noGrp="1"/>
          </p:cNvSpPr>
          <p:nvPr/>
        </p:nvSpPr>
        <p:spPr bwMode="auto">
          <a:xfrm>
            <a:off x="6553200" y="6477000"/>
            <a:ext cx="21336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3B45FC6C-FE22-48F7-A478-7A71F5BCA1B6}" type="slidenum">
              <a:rPr lang="ru-RU" altLang="en-US" sz="1400"/>
              <a:pPr algn="r"/>
              <a:t>11</a:t>
            </a:fld>
            <a:endParaRPr lang="ru-RU" altLang="en-US" sz="1400"/>
          </a:p>
        </p:txBody>
      </p:sp>
      <p:sp>
        <p:nvSpPr>
          <p:cNvPr id="17416" name="Text Box 9"/>
          <p:cNvSpPr txBox="1">
            <a:spLocks noChangeArrowheads="1"/>
          </p:cNvSpPr>
          <p:nvPr/>
        </p:nvSpPr>
        <p:spPr bwMode="auto">
          <a:xfrm>
            <a:off x="654050" y="5203825"/>
            <a:ext cx="8032750" cy="727075"/>
          </a:xfrm>
          <a:prstGeom prst="rect">
            <a:avLst/>
          </a:prstGeom>
          <a:solidFill>
            <a:srgbClr val="FFC000">
              <a:alpha val="18000"/>
            </a:srgb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marL="114300" indent="-1143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en-US" sz="1600" b="1" u="sng" dirty="0"/>
              <a:t>Conclusion:</a:t>
            </a:r>
          </a:p>
          <a:p>
            <a:pPr algn="ctr">
              <a:lnSpc>
                <a:spcPct val="130000"/>
              </a:lnSpc>
            </a:pPr>
            <a:r>
              <a:rPr lang="en-US" altLang="en-US" sz="1600" b="1" dirty="0"/>
              <a:t>Decrease</a:t>
            </a:r>
            <a:r>
              <a:rPr lang="en-US" altLang="en-US" sz="1600" dirty="0"/>
              <a:t> of </a:t>
            </a:r>
            <a:r>
              <a:rPr lang="en-US" altLang="en-US" sz="1600" b="1" dirty="0"/>
              <a:t>diffusion rate </a:t>
            </a:r>
            <a:r>
              <a:rPr lang="en-US" altLang="en-US" sz="1600" dirty="0"/>
              <a:t>leads to </a:t>
            </a:r>
            <a:r>
              <a:rPr lang="en-US" altLang="en-US" sz="1600" b="1" dirty="0" smtClean="0"/>
              <a:t>compression</a:t>
            </a:r>
            <a:r>
              <a:rPr lang="en-US" altLang="en-US" sz="1600" dirty="0" smtClean="0"/>
              <a:t> </a:t>
            </a:r>
            <a:r>
              <a:rPr lang="en-US" altLang="en-US" sz="1600" dirty="0"/>
              <a:t>of longitudinal distribution</a:t>
            </a:r>
          </a:p>
        </p:txBody>
      </p:sp>
      <p:pic>
        <p:nvPicPr>
          <p:cNvPr id="48133" name="Picture 9" descr="C:\Users\vchetver\Documents\6-Quench-tests\white-noise\Diff-ADT-strengths\Diff-ADT-strength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13" y="1831975"/>
            <a:ext cx="4421187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7" name="Slide Number Placeholder 2"/>
          <p:cNvSpPr txBox="1">
            <a:spLocks noGrp="1"/>
          </p:cNvSpPr>
          <p:nvPr/>
        </p:nvSpPr>
        <p:spPr bwMode="auto">
          <a:xfrm>
            <a:off x="6553200" y="6477000"/>
            <a:ext cx="21336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19C07D69-84AA-4179-A042-B8201B57E99B}" type="slidenum">
              <a:rPr lang="ru-RU" altLang="en-US" sz="1400"/>
              <a:pPr algn="r"/>
              <a:t>11</a:t>
            </a:fld>
            <a:endParaRPr lang="ru-RU" altLang="en-US" sz="1400"/>
          </a:p>
        </p:txBody>
      </p:sp>
      <p:sp>
        <p:nvSpPr>
          <p:cNvPr id="48131" name="Title 1"/>
          <p:cNvSpPr>
            <a:spLocks/>
          </p:cNvSpPr>
          <p:nvPr/>
        </p:nvSpPr>
        <p:spPr bwMode="auto">
          <a:xfrm>
            <a:off x="1676400" y="1066800"/>
            <a:ext cx="6096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SzPct val="80000"/>
            </a:pPr>
            <a:r>
              <a:rPr lang="en-GB" altLang="en-US" sz="2800" b="1" dirty="0"/>
              <a:t>Dependence on </a:t>
            </a:r>
            <a:r>
              <a:rPr lang="en-US" altLang="en-US" sz="2800" b="1" dirty="0"/>
              <a:t>diffusion </a:t>
            </a:r>
            <a:r>
              <a:rPr lang="en-US" altLang="en-US" sz="2800" b="1" dirty="0" smtClean="0"/>
              <a:t>rate</a:t>
            </a:r>
          </a:p>
        </p:txBody>
      </p:sp>
      <p:sp>
        <p:nvSpPr>
          <p:cNvPr id="48140" name="Title 1"/>
          <p:cNvSpPr>
            <a:spLocks/>
          </p:cNvSpPr>
          <p:nvPr/>
        </p:nvSpPr>
        <p:spPr bwMode="auto">
          <a:xfrm>
            <a:off x="1219200" y="228600"/>
            <a:ext cx="685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GB" altLang="en-US" sz="3600" b="1" dirty="0" smtClean="0">
                <a:solidFill>
                  <a:schemeClr val="bg1"/>
                </a:solidFill>
              </a:rPr>
              <a:t>Steady-state orbit bump</a:t>
            </a:r>
            <a:endParaRPr lang="en-GB" alt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14" name="TextBox 9"/>
          <p:cNvSpPr txBox="1">
            <a:spLocks noChangeArrowheads="1"/>
          </p:cNvSpPr>
          <p:nvPr/>
        </p:nvSpPr>
        <p:spPr bwMode="auto">
          <a:xfrm>
            <a:off x="533400" y="1812925"/>
            <a:ext cx="1752600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n-GB" altLang="en-US" sz="1800" u="sng" dirty="0"/>
              <a:t>Beam size:</a:t>
            </a:r>
          </a:p>
          <a:p>
            <a:pPr lvl="1"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l-GR" altLang="en-US" sz="1800" dirty="0"/>
              <a:t>ε</a:t>
            </a:r>
            <a:r>
              <a:rPr lang="en-GB" altLang="en-US" sz="1800" baseline="-25000" dirty="0"/>
              <a:t>x</a:t>
            </a:r>
            <a:r>
              <a:rPr lang="en-GB" altLang="en-US" sz="1800" dirty="0"/>
              <a:t>= </a:t>
            </a:r>
            <a:r>
              <a:rPr lang="en-GB" altLang="en-US" sz="1800" dirty="0" smtClean="0"/>
              <a:t>1.9e-6</a:t>
            </a:r>
            <a:endParaRPr lang="en-GB" altLang="en-US" sz="1800" dirty="0"/>
          </a:p>
          <a:p>
            <a:pPr lvl="1"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l-GR" altLang="en-US" sz="1800" dirty="0"/>
              <a:t>ε</a:t>
            </a:r>
            <a:r>
              <a:rPr lang="en-GB" altLang="en-US" sz="1800" baseline="-25000" dirty="0"/>
              <a:t>y</a:t>
            </a:r>
            <a:r>
              <a:rPr lang="en-GB" altLang="en-US" sz="1800" dirty="0"/>
              <a:t>= </a:t>
            </a:r>
            <a:r>
              <a:rPr lang="en-GB" altLang="en-US" sz="1800" dirty="0" smtClean="0"/>
              <a:t>1.4e-5</a:t>
            </a:r>
            <a:endParaRPr lang="en-GB" altLang="en-US" sz="1800" dirty="0"/>
          </a:p>
        </p:txBody>
      </p:sp>
      <p:sp>
        <p:nvSpPr>
          <p:cNvPr id="15" name="TextBox 9"/>
          <p:cNvSpPr txBox="1">
            <a:spLocks noChangeArrowheads="1"/>
          </p:cNvSpPr>
          <p:nvPr/>
        </p:nvSpPr>
        <p:spPr bwMode="auto">
          <a:xfrm>
            <a:off x="457200" y="2943225"/>
            <a:ext cx="1981200" cy="412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n-GB" altLang="en-US" sz="1800" u="sng" dirty="0"/>
              <a:t>Bump amplitude:</a:t>
            </a:r>
          </a:p>
        </p:txBody>
      </p: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1181100" y="3429000"/>
            <a:ext cx="870751" cy="338554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dirty="0" smtClean="0"/>
              <a:t>2.5</a:t>
            </a:r>
            <a:r>
              <a:rPr lang="el-GR" altLang="en-US" sz="1600" dirty="0" smtClean="0"/>
              <a:t>σ</a:t>
            </a:r>
            <a:r>
              <a:rPr lang="en-GB" altLang="en-US" sz="1100" dirty="0"/>
              <a:t>nom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829332"/>
              </p:ext>
            </p:extLst>
          </p:nvPr>
        </p:nvGraphicFramePr>
        <p:xfrm>
          <a:off x="2590800" y="1905000"/>
          <a:ext cx="1752600" cy="1996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3708"/>
                <a:gridCol w="808892"/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ADT gain, %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Kick strength, sigma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Calibri" panose="020F0502020204030204" pitchFamily="34" charset="0"/>
                        </a:rPr>
                        <a:t>1.15E-05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Calibri" panose="020F0502020204030204" pitchFamily="34" charset="0"/>
                        </a:rPr>
                        <a:t>60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Calibri" panose="020F0502020204030204" pitchFamily="34" charset="0"/>
                        </a:rPr>
                        <a:t>4.60E-05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Calibri" panose="020F0502020204030204" pitchFamily="34" charset="0"/>
                        </a:rPr>
                        <a:t>125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Calibri" panose="020F0502020204030204" pitchFamily="34" charset="0"/>
                        </a:rPr>
                        <a:t>9.58E-05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Calibri" panose="020F0502020204030204" pitchFamily="34" charset="0"/>
                        </a:rPr>
                        <a:t>185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Calibri" panose="020F0502020204030204" pitchFamily="34" charset="0"/>
                        </a:rPr>
                        <a:t>1.42E-04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Calibri" panose="020F0502020204030204" pitchFamily="34" charset="0"/>
                        </a:rPr>
                        <a:t>285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Calibri" panose="020F0502020204030204" pitchFamily="34" charset="0"/>
                        </a:rPr>
                        <a:t>2.18E-04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65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399573"/>
            <a:ext cx="3215646" cy="2105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2" name="Picture 10" descr="C:\Users\vchetver\Documents\6-Quench-tests\fast-losses\SR-3cas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76" y="1295400"/>
            <a:ext cx="314454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63" name="Picture 11" descr="C:\Users\vchetver\Documents\6-Quench-tests\white-noise\SurfRough\S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038600"/>
            <a:ext cx="3081425" cy="230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4" name="Title 1"/>
          <p:cNvSpPr>
            <a:spLocks noGrp="1"/>
          </p:cNvSpPr>
          <p:nvPr>
            <p:ph type="title" idx="4294967295"/>
          </p:nvPr>
        </p:nvSpPr>
        <p:spPr>
          <a:xfrm>
            <a:off x="457200" y="1066800"/>
            <a:ext cx="3352800" cy="304800"/>
          </a:xfrm>
        </p:spPr>
        <p:txBody>
          <a:bodyPr/>
          <a:lstStyle/>
          <a:p>
            <a:r>
              <a:rPr lang="en-GB" altLang="en-US" sz="1800" b="0" dirty="0" smtClean="0">
                <a:solidFill>
                  <a:schemeClr val="tx1"/>
                </a:solidFill>
              </a:rPr>
              <a:t>Millisecond timescale test</a:t>
            </a:r>
            <a:endParaRPr lang="en-GB" altLang="en-US" sz="1800" b="0" dirty="0" smtClean="0">
              <a:solidFill>
                <a:schemeClr val="tx1"/>
              </a:solidFill>
            </a:endParaRPr>
          </a:p>
        </p:txBody>
      </p:sp>
      <p:sp>
        <p:nvSpPr>
          <p:cNvPr id="49155" name="Slide Number Placeholder 18"/>
          <p:cNvSpPr txBox="1">
            <a:spLocks noGrp="1"/>
          </p:cNvSpPr>
          <p:nvPr/>
        </p:nvSpPr>
        <p:spPr bwMode="auto">
          <a:xfrm>
            <a:off x="6553200" y="6477000"/>
            <a:ext cx="21336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88346973-95A5-4428-B088-AE918299B1E0}" type="slidenum">
              <a:rPr lang="ru-RU" altLang="en-US" sz="1400"/>
              <a:pPr algn="r"/>
              <a:t>12</a:t>
            </a:fld>
            <a:endParaRPr lang="ru-RU" altLang="en-US" sz="14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11" name="Title 1"/>
          <p:cNvSpPr>
            <a:spLocks/>
          </p:cNvSpPr>
          <p:nvPr/>
        </p:nvSpPr>
        <p:spPr bwMode="auto">
          <a:xfrm>
            <a:off x="1219200" y="228600"/>
            <a:ext cx="685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GB" altLang="en-US" sz="4000" b="1" dirty="0" smtClean="0">
                <a:solidFill>
                  <a:schemeClr val="bg1"/>
                </a:solidFill>
              </a:rPr>
              <a:t>Aperture limitations</a:t>
            </a:r>
            <a:endParaRPr lang="en-GB" altLang="en-US" sz="4000" b="1" dirty="0">
              <a:solidFill>
                <a:schemeClr val="bg1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 idx="4294967295"/>
          </p:nvPr>
        </p:nvSpPr>
        <p:spPr>
          <a:xfrm>
            <a:off x="533400" y="3657600"/>
            <a:ext cx="3556000" cy="304800"/>
          </a:xfrm>
        </p:spPr>
        <p:txBody>
          <a:bodyPr/>
          <a:lstStyle/>
          <a:p>
            <a:r>
              <a:rPr lang="en-GB" altLang="en-US" sz="1800" b="0" dirty="0" smtClean="0">
                <a:solidFill>
                  <a:schemeClr val="tx1"/>
                </a:solidFill>
              </a:rPr>
              <a:t>Steady state orbit bump  test</a:t>
            </a:r>
            <a:endParaRPr lang="en-GB" altLang="en-US" sz="1800" b="0" dirty="0" smtClean="0">
              <a:solidFill>
                <a:schemeClr val="tx1"/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 idx="4294967295"/>
          </p:nvPr>
        </p:nvSpPr>
        <p:spPr>
          <a:xfrm>
            <a:off x="5209434" y="1066800"/>
            <a:ext cx="3352800" cy="304800"/>
          </a:xfrm>
        </p:spPr>
        <p:txBody>
          <a:bodyPr/>
          <a:lstStyle/>
          <a:p>
            <a:r>
              <a:rPr lang="en-GB" altLang="en-US" sz="1800" b="0" dirty="0" smtClean="0">
                <a:solidFill>
                  <a:schemeClr val="tx1"/>
                </a:solidFill>
              </a:rPr>
              <a:t>Dynamic orbit bump</a:t>
            </a:r>
            <a:endParaRPr lang="en-GB" altLang="en-US" sz="1800" b="0" dirty="0" smtClean="0">
              <a:solidFill>
                <a:schemeClr val="tx1"/>
              </a:solidFill>
            </a:endParaRP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5105400" y="3962400"/>
            <a:ext cx="3657600" cy="1951303"/>
          </a:xfrm>
          <a:prstGeom prst="rect">
            <a:avLst/>
          </a:prstGeom>
          <a:solidFill>
            <a:srgbClr val="FFC000">
              <a:alpha val="18000"/>
            </a:srgb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marL="114300" indent="-1143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en-US" sz="1600" b="1" u="sng" dirty="0"/>
              <a:t>Conclusion:</a:t>
            </a:r>
          </a:p>
          <a:p>
            <a:pPr algn="ctr">
              <a:lnSpc>
                <a:spcPts val="3000"/>
              </a:lnSpc>
            </a:pPr>
            <a:r>
              <a:rPr lang="en-GB" altLang="en-US" sz="1600" dirty="0" smtClean="0"/>
              <a:t>Presence of the aperture limitation of 30 </a:t>
            </a:r>
            <a:r>
              <a:rPr lang="el-GR" altLang="en-US" sz="1600" dirty="0" smtClean="0"/>
              <a:t>μ</a:t>
            </a:r>
            <a:r>
              <a:rPr lang="en-GB" altLang="en-US" sz="1600" dirty="0" smtClean="0"/>
              <a:t>m shifts the longitudinal distribution and therefore changes the average impact angle.</a:t>
            </a:r>
            <a:endParaRPr lang="en-GB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295400" y="1143000"/>
            <a:ext cx="6629400" cy="13716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Summary</a:t>
            </a:r>
            <a:endParaRPr lang="en-GB" altLang="en-US" dirty="0" smtClean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1167667" y="5257800"/>
            <a:ext cx="7366733" cy="838200"/>
          </a:xfrm>
        </p:spPr>
        <p:txBody>
          <a:bodyPr/>
          <a:lstStyle/>
          <a:p>
            <a:r>
              <a:rPr lang="en-GB" altLang="en-US" sz="1800" dirty="0" smtClean="0"/>
              <a:t>Spatial loss distribution </a:t>
            </a:r>
            <a:r>
              <a:rPr lang="en-GB" altLang="en-US" sz="1800" dirty="0" smtClean="0"/>
              <a:t>was calculated for orbit bump quench tests.</a:t>
            </a:r>
          </a:p>
          <a:p>
            <a:r>
              <a:rPr lang="en-US" altLang="en-US" sz="1800" dirty="0" smtClean="0"/>
              <a:t>Integrated over time this distribution was provided for further particle-shower simulations.</a:t>
            </a:r>
            <a:endParaRPr lang="en-GB" altLang="en-US" sz="18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pic>
        <p:nvPicPr>
          <p:cNvPr id="3175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007" y="2743200"/>
            <a:ext cx="2927230" cy="2093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3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177" y="2781732"/>
            <a:ext cx="3178823" cy="2054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533400" y="2819400"/>
            <a:ext cx="2453611" cy="1447800"/>
            <a:chOff x="670589" y="1143000"/>
            <a:chExt cx="3458406" cy="2057400"/>
          </a:xfrm>
        </p:grpSpPr>
        <p:sp>
          <p:nvSpPr>
            <p:cNvPr id="17" name="Chevron 16"/>
            <p:cNvSpPr/>
            <p:nvPr/>
          </p:nvSpPr>
          <p:spPr>
            <a:xfrm>
              <a:off x="2114955" y="1296311"/>
              <a:ext cx="2014040" cy="1710396"/>
            </a:xfrm>
            <a:prstGeom prst="chevron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02033" y="1893161"/>
              <a:ext cx="935868" cy="612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</a:rPr>
                <a:t>Particle</a:t>
              </a:r>
              <a:br>
                <a:rPr lang="en-US" sz="1100" dirty="0" smtClean="0">
                  <a:solidFill>
                    <a:schemeClr val="bg1"/>
                  </a:solidFill>
                </a:rPr>
              </a:br>
              <a:r>
                <a:rPr lang="en-US" sz="1100" dirty="0" smtClean="0">
                  <a:solidFill>
                    <a:schemeClr val="bg1"/>
                  </a:solidFill>
                </a:rPr>
                <a:t>Shower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49" name="Pentagon 48"/>
            <p:cNvSpPr/>
            <p:nvPr/>
          </p:nvSpPr>
          <p:spPr>
            <a:xfrm>
              <a:off x="762000" y="1295400"/>
              <a:ext cx="2076980" cy="1710396"/>
            </a:xfrm>
            <a:prstGeom prst="homePlat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976666" y="1893161"/>
              <a:ext cx="1023987" cy="612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</a:rPr>
                <a:t>Particle</a:t>
              </a:r>
              <a:br>
                <a:rPr lang="en-US" sz="1100" dirty="0" smtClean="0">
                  <a:solidFill>
                    <a:schemeClr val="bg1"/>
                  </a:solidFill>
                </a:rPr>
              </a:br>
              <a:r>
                <a:rPr lang="en-US" sz="1100" dirty="0" smtClean="0">
                  <a:solidFill>
                    <a:schemeClr val="bg1"/>
                  </a:solidFill>
                </a:rPr>
                <a:t>Tracking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70589" y="1143000"/>
              <a:ext cx="1539211" cy="20574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757349" y="1295400"/>
            <a:ext cx="5562600" cy="930701"/>
            <a:chOff x="1752600" y="3290887"/>
            <a:chExt cx="5562600" cy="930701"/>
          </a:xfrm>
        </p:grpSpPr>
        <p:sp>
          <p:nvSpPr>
            <p:cNvPr id="58" name="AutoShape 4"/>
            <p:cNvSpPr>
              <a:spLocks noChangeArrowheads="1"/>
            </p:cNvSpPr>
            <p:nvPr/>
          </p:nvSpPr>
          <p:spPr bwMode="auto">
            <a:xfrm>
              <a:off x="2014987" y="3489771"/>
              <a:ext cx="5037826" cy="563504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9" name="AutoShape 5"/>
            <p:cNvSpPr>
              <a:spLocks noChangeArrowheads="1"/>
            </p:cNvSpPr>
            <p:nvPr/>
          </p:nvSpPr>
          <p:spPr bwMode="auto">
            <a:xfrm>
              <a:off x="2014987" y="3556065"/>
              <a:ext cx="5037826" cy="56350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0" name="Rectangle 6"/>
            <p:cNvSpPr>
              <a:spLocks noChangeArrowheads="1"/>
            </p:cNvSpPr>
            <p:nvPr/>
          </p:nvSpPr>
          <p:spPr bwMode="auto">
            <a:xfrm>
              <a:off x="1805077" y="3290887"/>
              <a:ext cx="5405168" cy="13258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r>
                <a:rPr lang="en-US" altLang="en-US" sz="1400" dirty="0"/>
                <a:t>Aperture</a:t>
              </a:r>
              <a:endParaRPr lang="ru-RU" altLang="en-US" sz="1400" dirty="0"/>
            </a:p>
          </p:txBody>
        </p:sp>
        <p:sp>
          <p:nvSpPr>
            <p:cNvPr id="61" name="Line 8"/>
            <p:cNvSpPr>
              <a:spLocks noChangeShapeType="1"/>
            </p:cNvSpPr>
            <p:nvPr/>
          </p:nvSpPr>
          <p:spPr bwMode="auto">
            <a:xfrm>
              <a:off x="1752600" y="4086422"/>
              <a:ext cx="5562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" name="Line 9"/>
            <p:cNvSpPr>
              <a:spLocks noChangeShapeType="1"/>
            </p:cNvSpPr>
            <p:nvPr/>
          </p:nvSpPr>
          <p:spPr bwMode="auto">
            <a:xfrm>
              <a:off x="4533900" y="3589213"/>
              <a:ext cx="0" cy="46406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" name="Text Box 10"/>
            <p:cNvSpPr txBox="1">
              <a:spLocks noChangeArrowheads="1"/>
            </p:cNvSpPr>
            <p:nvPr/>
          </p:nvSpPr>
          <p:spPr bwMode="auto">
            <a:xfrm>
              <a:off x="1805077" y="3733800"/>
              <a:ext cx="459521" cy="1646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 dirty="0"/>
                <a:t>Beam</a:t>
              </a:r>
              <a:endParaRPr lang="ru-RU" altLang="en-US" sz="1200" dirty="0"/>
            </a:p>
          </p:txBody>
        </p:sp>
        <p:sp>
          <p:nvSpPr>
            <p:cNvPr id="64" name="Text Box 11"/>
            <p:cNvSpPr txBox="1">
              <a:spLocks noChangeArrowheads="1"/>
            </p:cNvSpPr>
            <p:nvPr/>
          </p:nvSpPr>
          <p:spPr bwMode="auto">
            <a:xfrm>
              <a:off x="6055743" y="4038600"/>
              <a:ext cx="1105014" cy="182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 dirty="0"/>
                <a:t>Reference orbit</a:t>
              </a:r>
              <a:endParaRPr lang="ru-RU" altLang="en-US" sz="1400" dirty="0"/>
            </a:p>
          </p:txBody>
        </p:sp>
        <p:sp>
          <p:nvSpPr>
            <p:cNvPr id="65" name="Text Box 12"/>
            <p:cNvSpPr txBox="1">
              <a:spLocks noChangeArrowheads="1"/>
            </p:cNvSpPr>
            <p:nvPr/>
          </p:nvSpPr>
          <p:spPr bwMode="auto">
            <a:xfrm>
              <a:off x="4586377" y="3810000"/>
              <a:ext cx="1160378" cy="182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 dirty="0"/>
                <a:t>Bump amplitude</a:t>
              </a:r>
              <a:endParaRPr lang="ru-RU" altLang="en-US" sz="1400" dirty="0"/>
            </a:p>
          </p:txBody>
        </p:sp>
        <p:sp>
          <p:nvSpPr>
            <p:cNvPr id="66" name="Line 13"/>
            <p:cNvSpPr>
              <a:spLocks noChangeShapeType="1"/>
            </p:cNvSpPr>
            <p:nvPr/>
          </p:nvSpPr>
          <p:spPr bwMode="auto">
            <a:xfrm flipV="1">
              <a:off x="3274443" y="3456623"/>
              <a:ext cx="0" cy="29832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7" name="Text Box 14"/>
            <p:cNvSpPr txBox="1">
              <a:spLocks noChangeArrowheads="1"/>
            </p:cNvSpPr>
            <p:nvPr/>
          </p:nvSpPr>
          <p:spPr bwMode="auto">
            <a:xfrm>
              <a:off x="2850251" y="3522918"/>
              <a:ext cx="372700" cy="1646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 dirty="0"/>
                <a:t>Kick</a:t>
              </a:r>
              <a:endParaRPr lang="ru-RU" altLang="en-US" sz="1200" dirty="0"/>
            </a:p>
          </p:txBody>
        </p:sp>
        <p:sp>
          <p:nvSpPr>
            <p:cNvPr id="68" name="Isosceles Triangle 67"/>
            <p:cNvSpPr/>
            <p:nvPr/>
          </p:nvSpPr>
          <p:spPr>
            <a:xfrm rot="4083052">
              <a:off x="2766632" y="3701048"/>
              <a:ext cx="230650" cy="382647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Conclusions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09600" y="3733800"/>
            <a:ext cx="8229600" cy="2362200"/>
          </a:xfrm>
        </p:spPr>
        <p:txBody>
          <a:bodyPr/>
          <a:lstStyle/>
          <a:p>
            <a:pPr>
              <a:lnSpc>
                <a:spcPts val="2600"/>
              </a:lnSpc>
            </a:pPr>
            <a:r>
              <a:rPr lang="en-GB" altLang="en-US" sz="1800" dirty="0" smtClean="0"/>
              <a:t>Spatial loss distribution varies </a:t>
            </a:r>
            <a:r>
              <a:rPr lang="en-GB" altLang="en-US" sz="1800" dirty="0" smtClean="0"/>
              <a:t>depending </a:t>
            </a:r>
            <a:r>
              <a:rPr lang="en-GB" altLang="en-US" sz="1800" dirty="0" smtClean="0"/>
              <a:t>on the </a:t>
            </a:r>
            <a:r>
              <a:rPr lang="en-GB" altLang="en-US" sz="1800" dirty="0" smtClean="0"/>
              <a:t>scenario.</a:t>
            </a:r>
          </a:p>
          <a:p>
            <a:pPr>
              <a:lnSpc>
                <a:spcPts val="2600"/>
              </a:lnSpc>
            </a:pPr>
            <a:r>
              <a:rPr lang="en-GB" altLang="en-US" sz="1800" dirty="0" smtClean="0"/>
              <a:t>Impact angle does not depend on the scenario, but only on the integral magnetic field seen by the particles.</a:t>
            </a:r>
          </a:p>
          <a:p>
            <a:pPr>
              <a:lnSpc>
                <a:spcPts val="2600"/>
              </a:lnSpc>
            </a:pPr>
            <a:r>
              <a:rPr lang="en-GB" altLang="en-US" sz="1800" dirty="0" smtClean="0"/>
              <a:t>Weighted average angle changes with the spatial distribution.</a:t>
            </a:r>
          </a:p>
          <a:p>
            <a:pPr>
              <a:lnSpc>
                <a:spcPts val="2600"/>
              </a:lnSpc>
            </a:pPr>
            <a:r>
              <a:rPr lang="en-US" altLang="en-US" sz="1800" dirty="0" smtClean="0"/>
              <a:t>Results </a:t>
            </a:r>
            <a:r>
              <a:rPr lang="en-US" altLang="en-US" sz="1800" dirty="0" smtClean="0"/>
              <a:t>of the </a:t>
            </a:r>
            <a:r>
              <a:rPr lang="en-US" altLang="en-US" sz="1800" dirty="0" smtClean="0"/>
              <a:t>FLUKA </a:t>
            </a:r>
            <a:r>
              <a:rPr lang="en-US" altLang="en-US" sz="1800" dirty="0" smtClean="0"/>
              <a:t>simulations depend both on the spatial and angular loss </a:t>
            </a:r>
            <a:r>
              <a:rPr lang="en-US" altLang="en-US" sz="1800" dirty="0" smtClean="0"/>
              <a:t>distributions (see talks of A. Lechner and B. Auchmann).</a:t>
            </a:r>
            <a:endParaRPr lang="en-GB" altLang="en-US" sz="18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770" y="1306032"/>
            <a:ext cx="3232030" cy="2311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913" y="1295400"/>
            <a:ext cx="3592087" cy="232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76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1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>
                <a:solidFill>
                  <a:schemeClr val="tx2"/>
                </a:solidFill>
              </a:rPr>
              <a:t>Time structure </a:t>
            </a:r>
            <a:endParaRPr lang="ru-RU" altLang="en-US" smtClean="0">
              <a:solidFill>
                <a:schemeClr val="tx2"/>
              </a:solidFill>
            </a:endParaRPr>
          </a:p>
        </p:txBody>
      </p:sp>
      <p:pic>
        <p:nvPicPr>
          <p:cNvPr id="5734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38400"/>
            <a:ext cx="3505200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3" descr="ADTSteadyStateLossBLM.pdf"/>
          <p:cNvPicPr>
            <a:picLocks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43400" y="2590800"/>
            <a:ext cx="4495800" cy="2357438"/>
          </a:xfrm>
          <a:noFill/>
        </p:spPr>
      </p:pic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1936750" y="5181600"/>
            <a:ext cx="1339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Fast losses</a:t>
            </a:r>
            <a:endParaRPr lang="ru-RU" altLang="en-US"/>
          </a:p>
        </p:txBody>
      </p:sp>
      <p:sp>
        <p:nvSpPr>
          <p:cNvPr id="57354" name="Text Box 10"/>
          <p:cNvSpPr txBox="1">
            <a:spLocks noChangeArrowheads="1"/>
          </p:cNvSpPr>
          <p:nvPr/>
        </p:nvSpPr>
        <p:spPr bwMode="auto">
          <a:xfrm>
            <a:off x="6172200" y="5221288"/>
            <a:ext cx="1390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Slow losses</a:t>
            </a:r>
            <a:endParaRPr lang="ru-RU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52800" y="1219200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Experimental BLM signal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4746" y="76200"/>
            <a:ext cx="8226854" cy="940443"/>
          </a:xfrm>
        </p:spPr>
        <p:txBody>
          <a:bodyPr>
            <a:noAutofit/>
          </a:bodyPr>
          <a:lstStyle/>
          <a:p>
            <a:r>
              <a:rPr lang="en-US" sz="3200" dirty="0" smtClean="0"/>
              <a:t>Quench Test Analysis </a:t>
            </a:r>
            <a:br>
              <a:rPr lang="en-US" sz="3200" dirty="0" smtClean="0"/>
            </a:br>
            <a:r>
              <a:rPr lang="en-US" sz="1800" dirty="0" smtClean="0"/>
              <a:t>What is the energy deposition in the coil at the moment of quench?</a:t>
            </a:r>
            <a:endParaRPr lang="en-US" sz="3200" dirty="0"/>
          </a:p>
        </p:txBody>
      </p:sp>
      <p:grpSp>
        <p:nvGrpSpPr>
          <p:cNvPr id="5" name="Group 4"/>
          <p:cNvGrpSpPr/>
          <p:nvPr/>
        </p:nvGrpSpPr>
        <p:grpSpPr>
          <a:xfrm>
            <a:off x="3291811" y="1273651"/>
            <a:ext cx="2014040" cy="4573144"/>
            <a:chOff x="2984265" y="1273651"/>
            <a:chExt cx="2014040" cy="4573144"/>
          </a:xfrm>
        </p:grpSpPr>
        <p:sp>
          <p:nvSpPr>
            <p:cNvPr id="6" name="Down Arrow Callout 5"/>
            <p:cNvSpPr/>
            <p:nvPr/>
          </p:nvSpPr>
          <p:spPr>
            <a:xfrm rot="10800000">
              <a:off x="3036907" y="4619286"/>
              <a:ext cx="1240515" cy="1227509"/>
            </a:xfrm>
            <a:prstGeom prst="downArrowCallout">
              <a:avLst>
                <a:gd name="adj1" fmla="val 25000"/>
                <a:gd name="adj2" fmla="val 25000"/>
                <a:gd name="adj3" fmla="val 19037"/>
                <a:gd name="adj4" fmla="val 66744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Down Arrow Callout 6"/>
            <p:cNvSpPr/>
            <p:nvPr/>
          </p:nvSpPr>
          <p:spPr>
            <a:xfrm>
              <a:off x="3040363" y="1273651"/>
              <a:ext cx="1240515" cy="1635239"/>
            </a:xfrm>
            <a:prstGeom prst="downArrowCallout">
              <a:avLst>
                <a:gd name="adj1" fmla="val 25000"/>
                <a:gd name="adj2" fmla="val 25000"/>
                <a:gd name="adj3" fmla="val 19037"/>
                <a:gd name="adj4" fmla="val 74779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Chevron 7"/>
            <p:cNvSpPr/>
            <p:nvPr/>
          </p:nvSpPr>
          <p:spPr>
            <a:xfrm>
              <a:off x="2984265" y="2908890"/>
              <a:ext cx="2014040" cy="1710396"/>
            </a:xfrm>
            <a:prstGeom prst="chevron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71343" y="3505740"/>
              <a:ext cx="8002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Particle</a:t>
              </a:r>
              <a:br>
                <a:rPr lang="en-US" sz="1400" dirty="0" smtClean="0">
                  <a:solidFill>
                    <a:schemeClr val="bg1"/>
                  </a:solidFill>
                </a:rPr>
              </a:br>
              <a:r>
                <a:rPr lang="en-US" sz="1400" dirty="0" smtClean="0">
                  <a:solidFill>
                    <a:schemeClr val="bg1"/>
                  </a:solidFill>
                </a:rPr>
                <a:t>Shower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14683" y="1749316"/>
              <a:ext cx="11958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FCBM: loss rate</a:t>
              </a:r>
              <a:endParaRPr lang="en-US" sz="11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07991" y="2001513"/>
              <a:ext cx="107051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QPS: moment </a:t>
              </a:r>
              <a:br>
                <a:rPr lang="en-US" sz="1100" dirty="0" smtClean="0"/>
              </a:br>
              <a:r>
                <a:rPr lang="en-US" sz="1100" dirty="0" smtClean="0"/>
                <a:t>of quench</a:t>
              </a:r>
              <a:endParaRPr lang="en-US" sz="11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26420" y="1342916"/>
              <a:ext cx="131380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Particle tracking: </a:t>
              </a:r>
              <a:br>
                <a:rPr lang="en-US" sz="1100" dirty="0" smtClean="0"/>
              </a:br>
              <a:r>
                <a:rPr lang="en-US" sz="1100" dirty="0" smtClean="0"/>
                <a:t>spatial distribution</a:t>
              </a:r>
              <a:endParaRPr lang="en-US" sz="11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199965" y="5268641"/>
              <a:ext cx="95301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BLM signals</a:t>
              </a:r>
              <a:endParaRPr lang="en-US" sz="1100" dirty="0"/>
            </a:p>
          </p:txBody>
        </p:sp>
      </p:grpSp>
      <p:sp>
        <p:nvSpPr>
          <p:cNvPr id="14" name="Rectangle 13"/>
          <p:cNvSpPr/>
          <p:nvPr/>
        </p:nvSpPr>
        <p:spPr>
          <a:xfrm rot="16200000">
            <a:off x="359502" y="5024530"/>
            <a:ext cx="1227511" cy="4170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Validation</a:t>
            </a:r>
            <a:endParaRPr lang="en-US" sz="1100" dirty="0"/>
          </a:p>
        </p:txBody>
      </p:sp>
      <p:sp>
        <p:nvSpPr>
          <p:cNvPr id="15" name="Rectangle 14"/>
          <p:cNvSpPr/>
          <p:nvPr/>
        </p:nvSpPr>
        <p:spPr>
          <a:xfrm rot="16200000">
            <a:off x="165143" y="1881459"/>
            <a:ext cx="1622750" cy="4170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Input</a:t>
            </a:r>
            <a:endParaRPr lang="en-US" sz="1100" dirty="0"/>
          </a:p>
        </p:txBody>
      </p:sp>
      <p:sp>
        <p:nvSpPr>
          <p:cNvPr id="16" name="Rectangle 15"/>
          <p:cNvSpPr/>
          <p:nvPr/>
        </p:nvSpPr>
        <p:spPr>
          <a:xfrm rot="16200000">
            <a:off x="117549" y="3551804"/>
            <a:ext cx="1717939" cy="4170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Analysis</a:t>
            </a:r>
            <a:endParaRPr lang="en-US" sz="11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6580975" y="1271796"/>
            <a:ext cx="2102670" cy="4575002"/>
            <a:chOff x="6273429" y="1271796"/>
            <a:chExt cx="2102670" cy="4575002"/>
          </a:xfrm>
        </p:grpSpPr>
        <p:sp>
          <p:nvSpPr>
            <p:cNvPr id="18" name="Down Arrow Callout 17"/>
            <p:cNvSpPr/>
            <p:nvPr/>
          </p:nvSpPr>
          <p:spPr>
            <a:xfrm rot="10800000">
              <a:off x="7109894" y="4619289"/>
              <a:ext cx="1240515" cy="1227509"/>
            </a:xfrm>
            <a:prstGeom prst="downArrowCallout">
              <a:avLst>
                <a:gd name="adj1" fmla="val 25000"/>
                <a:gd name="adj2" fmla="val 25000"/>
                <a:gd name="adj3" fmla="val 19037"/>
                <a:gd name="adj4" fmla="val 66744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Down Arrow Callout 18"/>
            <p:cNvSpPr/>
            <p:nvPr/>
          </p:nvSpPr>
          <p:spPr>
            <a:xfrm>
              <a:off x="7109894" y="1273651"/>
              <a:ext cx="1240515" cy="1635239"/>
            </a:xfrm>
            <a:prstGeom prst="downArrowCallout">
              <a:avLst>
                <a:gd name="adj1" fmla="val 25000"/>
                <a:gd name="adj2" fmla="val 25000"/>
                <a:gd name="adj3" fmla="val 19037"/>
                <a:gd name="adj4" fmla="val 74779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Pentagon 19"/>
            <p:cNvSpPr/>
            <p:nvPr/>
          </p:nvSpPr>
          <p:spPr>
            <a:xfrm flipH="1" flipV="1">
              <a:off x="6273429" y="2908890"/>
              <a:ext cx="2076980" cy="1710396"/>
            </a:xfrm>
            <a:prstGeom prst="homePlat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765382" y="3505740"/>
              <a:ext cx="159115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Electro-Thermal</a:t>
              </a:r>
              <a:br>
                <a:rPr lang="en-US" sz="1400" dirty="0" smtClean="0">
                  <a:solidFill>
                    <a:schemeClr val="bg1"/>
                  </a:solidFill>
                </a:rPr>
              </a:br>
              <a:r>
                <a:rPr lang="en-US" sz="1400" dirty="0" smtClean="0">
                  <a:solidFill>
                    <a:schemeClr val="bg1"/>
                  </a:solidFill>
                </a:rPr>
                <a:t>Estimate (MQED)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087682" y="1671816"/>
              <a:ext cx="125588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BLM: normalized</a:t>
              </a:r>
              <a:br>
                <a:rPr lang="en-US" sz="1100" dirty="0" smtClean="0"/>
              </a:br>
              <a:r>
                <a:rPr lang="en-US" sz="1100" dirty="0"/>
                <a:t>t</a:t>
              </a:r>
              <a:r>
                <a:rPr lang="en-US" sz="1100" dirty="0" smtClean="0"/>
                <a:t>ime distribution</a:t>
              </a:r>
              <a:endParaRPr lang="en-US" sz="11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093639" y="1271796"/>
              <a:ext cx="128246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P. </a:t>
              </a:r>
              <a:r>
                <a:rPr lang="en-US" sz="1100" dirty="0"/>
                <a:t>s</a:t>
              </a:r>
              <a:r>
                <a:rPr lang="en-US" sz="1100" dirty="0" smtClean="0"/>
                <a:t>hower: norm.</a:t>
              </a:r>
              <a:br>
                <a:rPr lang="en-US" sz="1100" dirty="0" smtClean="0"/>
              </a:br>
              <a:r>
                <a:rPr lang="en-US" sz="1100" dirty="0" smtClean="0"/>
                <a:t>space distribution</a:t>
              </a:r>
              <a:endParaRPr lang="en-US" sz="11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163279" y="5097518"/>
              <a:ext cx="9806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 smtClean="0"/>
                <a:t>Quench test</a:t>
              </a:r>
              <a:endParaRPr lang="en-US" sz="1100" i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093639" y="2058440"/>
              <a:ext cx="107051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QPS: moment </a:t>
              </a:r>
              <a:br>
                <a:rPr lang="en-US" sz="1100" dirty="0" smtClean="0"/>
              </a:br>
              <a:r>
                <a:rPr lang="en-US" sz="1100" dirty="0" smtClean="0"/>
                <a:t>of quench</a:t>
              </a:r>
              <a:endParaRPr lang="en-US" sz="11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172746" y="5339822"/>
              <a:ext cx="98837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 smtClean="0"/>
                <a:t>Subscale </a:t>
              </a:r>
            </a:p>
            <a:p>
              <a:r>
                <a:rPr lang="en-US" sz="1100" i="1" dirty="0" smtClean="0"/>
                <a:t>experiments</a:t>
              </a:r>
              <a:endParaRPr lang="en-US" sz="1100" i="1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587131" y="2305745"/>
            <a:ext cx="1819989" cy="2830815"/>
            <a:chOff x="4279585" y="2305745"/>
            <a:chExt cx="1819989" cy="2830815"/>
          </a:xfrm>
        </p:grpSpPr>
        <p:sp>
          <p:nvSpPr>
            <p:cNvPr id="28" name="Circular Arrow 27"/>
            <p:cNvSpPr/>
            <p:nvPr/>
          </p:nvSpPr>
          <p:spPr>
            <a:xfrm>
              <a:off x="4279585" y="2949847"/>
              <a:ext cx="1572760" cy="1133730"/>
            </a:xfrm>
            <a:prstGeom prst="circularArrow">
              <a:avLst>
                <a:gd name="adj1" fmla="val 11362"/>
                <a:gd name="adj2" fmla="val 671412"/>
                <a:gd name="adj3" fmla="val 19900522"/>
                <a:gd name="adj4" fmla="val 13410762"/>
                <a:gd name="adj5" fmla="val 12193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Circular Arrow 28"/>
            <p:cNvSpPr/>
            <p:nvPr/>
          </p:nvSpPr>
          <p:spPr>
            <a:xfrm flipV="1">
              <a:off x="4279585" y="3449988"/>
              <a:ext cx="1572760" cy="1133730"/>
            </a:xfrm>
            <a:prstGeom prst="circularArrow">
              <a:avLst>
                <a:gd name="adj1" fmla="val 11362"/>
                <a:gd name="adj2" fmla="val 671412"/>
                <a:gd name="adj3" fmla="val 19900522"/>
                <a:gd name="adj4" fmla="val 13410762"/>
                <a:gd name="adj5" fmla="val 12193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4745147" y="2305745"/>
              <a:ext cx="1354427" cy="2830815"/>
              <a:chOff x="4745147" y="2305745"/>
              <a:chExt cx="1354427" cy="2830815"/>
            </a:xfrm>
          </p:grpSpPr>
          <p:sp>
            <p:nvSpPr>
              <p:cNvPr id="31" name="Explosion 2 30"/>
              <p:cNvSpPr/>
              <p:nvPr/>
            </p:nvSpPr>
            <p:spPr>
              <a:xfrm rot="2474177">
                <a:off x="5251849" y="3347070"/>
                <a:ext cx="847725" cy="837861"/>
              </a:xfrm>
              <a:prstGeom prst="irregularSeal2">
                <a:avLst/>
              </a:prstGeom>
              <a:gradFill flip="none" rotWithShape="1">
                <a:gsLst>
                  <a:gs pos="0">
                    <a:schemeClr val="accent1">
                      <a:tint val="73000"/>
                      <a:satMod val="150000"/>
                    </a:schemeClr>
                  </a:gs>
                  <a:gs pos="55000">
                    <a:srgbClr val="FF6600"/>
                  </a:gs>
                  <a:gs pos="100000">
                    <a:schemeClr val="accent1">
                      <a:tint val="99555"/>
                      <a:satMod val="15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0055A0"/>
                  </a:solidFill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5252630" y="3501990"/>
                <a:ext cx="81348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/>
                  <a:t>Quench </a:t>
                </a:r>
                <a:br>
                  <a:rPr lang="en-US" sz="1400" dirty="0" smtClean="0"/>
                </a:br>
                <a:r>
                  <a:rPr lang="en-US" sz="1400" dirty="0" smtClean="0"/>
                  <a:t>Level</a:t>
                </a:r>
                <a:endParaRPr lang="en-US" sz="1400" dirty="0"/>
              </a:p>
            </p:txBody>
          </p:sp>
          <p:sp>
            <p:nvSpPr>
              <p:cNvPr id="33" name="Line Callout 1 32"/>
              <p:cNvSpPr/>
              <p:nvPr/>
            </p:nvSpPr>
            <p:spPr>
              <a:xfrm>
                <a:off x="5002449" y="2305745"/>
                <a:ext cx="1063662" cy="376258"/>
              </a:xfrm>
              <a:prstGeom prst="borderCallout1">
                <a:avLst>
                  <a:gd name="adj1" fmla="val 121297"/>
                  <a:gd name="adj2" fmla="val 48952"/>
                  <a:gd name="adj3" fmla="val 164156"/>
                  <a:gd name="adj4" fmla="val 30128"/>
                </a:avLst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Upper bound</a:t>
                </a:r>
                <a:br>
                  <a:rPr lang="en-US" sz="1100" dirty="0" smtClean="0">
                    <a:solidFill>
                      <a:schemeClr val="tx1"/>
                    </a:solidFill>
                  </a:rPr>
                </a:br>
                <a:r>
                  <a:rPr lang="en-US" sz="1100" dirty="0" smtClean="0">
                    <a:solidFill>
                      <a:schemeClr val="tx1"/>
                    </a:solidFill>
                  </a:rPr>
                  <a:t>or estimate</a:t>
                </a:r>
                <a:endParaRPr lang="en-US" sz="11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Line Callout 1 33"/>
              <p:cNvSpPr/>
              <p:nvPr/>
            </p:nvSpPr>
            <p:spPr>
              <a:xfrm>
                <a:off x="4998306" y="4849010"/>
                <a:ext cx="1063662" cy="287550"/>
              </a:xfrm>
              <a:prstGeom prst="borderCallout1">
                <a:avLst>
                  <a:gd name="adj1" fmla="val -23178"/>
                  <a:gd name="adj2" fmla="val 53589"/>
                  <a:gd name="adj3" fmla="val -92109"/>
                  <a:gd name="adj4" fmla="val 30805"/>
                </a:avLst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Lower bound</a:t>
                </a:r>
                <a:endParaRPr lang="en-US" sz="11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 rot="181809">
                <a:off x="4827325" y="3014434"/>
                <a:ext cx="647464" cy="1997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hevron">
                  <a:avLst/>
                </a:prstTxWarp>
                <a:spAutoFit/>
              </a:bodyPr>
              <a:lstStyle/>
              <a:p>
                <a:r>
                  <a:rPr lang="en-US" sz="1100" dirty="0" smtClean="0"/>
                  <a:t>quench</a:t>
                </a:r>
                <a:endParaRPr lang="en-US" sz="1100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 rot="21344886">
                <a:off x="4745147" y="4287831"/>
                <a:ext cx="797988" cy="2647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hevronInverted">
                  <a:avLst>
                    <a:gd name="adj" fmla="val 69057"/>
                  </a:avLst>
                </a:prstTxWarp>
                <a:spAutoFit/>
              </a:bodyPr>
              <a:lstStyle/>
              <a:p>
                <a:r>
                  <a:rPr lang="en-US" sz="1100" dirty="0"/>
                  <a:t>n</a:t>
                </a:r>
                <a:r>
                  <a:rPr lang="en-US" sz="1100" dirty="0" smtClean="0"/>
                  <a:t>o quench</a:t>
                </a:r>
                <a:endParaRPr lang="en-US" sz="1100" dirty="0"/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923280" y="1272740"/>
            <a:ext cx="2092556" cy="4574054"/>
            <a:chOff x="1615734" y="1272740"/>
            <a:chExt cx="2092556" cy="4574054"/>
          </a:xfrm>
        </p:grpSpPr>
        <p:sp>
          <p:nvSpPr>
            <p:cNvPr id="38" name="Down Arrow Callout 37"/>
            <p:cNvSpPr/>
            <p:nvPr/>
          </p:nvSpPr>
          <p:spPr>
            <a:xfrm rot="10800000">
              <a:off x="1631309" y="4619285"/>
              <a:ext cx="1240515" cy="1227509"/>
            </a:xfrm>
            <a:prstGeom prst="downArrowCallout">
              <a:avLst>
                <a:gd name="adj1" fmla="val 25000"/>
                <a:gd name="adj2" fmla="val 25000"/>
                <a:gd name="adj3" fmla="val 19037"/>
                <a:gd name="adj4" fmla="val 66744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Down Arrow Callout 38"/>
            <p:cNvSpPr/>
            <p:nvPr/>
          </p:nvSpPr>
          <p:spPr>
            <a:xfrm>
              <a:off x="1615734" y="1272740"/>
              <a:ext cx="1240515" cy="1635239"/>
            </a:xfrm>
            <a:prstGeom prst="downArrowCallout">
              <a:avLst>
                <a:gd name="adj1" fmla="val 25000"/>
                <a:gd name="adj2" fmla="val 25000"/>
                <a:gd name="adj3" fmla="val 19037"/>
                <a:gd name="adj4" fmla="val 74779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Pentagon 39"/>
            <p:cNvSpPr/>
            <p:nvPr/>
          </p:nvSpPr>
          <p:spPr>
            <a:xfrm>
              <a:off x="1631310" y="2907979"/>
              <a:ext cx="2076980" cy="1710396"/>
            </a:xfrm>
            <a:prstGeom prst="homePlat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874124" y="3505740"/>
              <a:ext cx="8664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Particle</a:t>
              </a:r>
              <a:br>
                <a:rPr lang="en-US" sz="1400" dirty="0" smtClean="0">
                  <a:solidFill>
                    <a:schemeClr val="bg1"/>
                  </a:solidFill>
                </a:rPr>
              </a:br>
              <a:r>
                <a:rPr lang="en-US" sz="1400" dirty="0" smtClean="0">
                  <a:solidFill>
                    <a:schemeClr val="bg1"/>
                  </a:solidFill>
                </a:rPr>
                <a:t>Tracking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656494" y="1342916"/>
              <a:ext cx="112562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Settings: bump </a:t>
              </a:r>
              <a:br>
                <a:rPr lang="en-US" sz="1100" dirty="0" smtClean="0"/>
              </a:br>
              <a:r>
                <a:rPr lang="en-US" sz="1100" dirty="0" smtClean="0"/>
                <a:t>amplitude etc.</a:t>
              </a:r>
              <a:endParaRPr lang="en-US" sz="11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659740" y="1812221"/>
              <a:ext cx="1235278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Beam parameter</a:t>
              </a:r>
              <a:br>
                <a:rPr lang="en-US" sz="1100" dirty="0" smtClean="0"/>
              </a:br>
              <a:r>
                <a:rPr lang="en-US" sz="1100" dirty="0" smtClean="0"/>
                <a:t>measurements: </a:t>
              </a:r>
              <a:br>
                <a:rPr lang="en-US" sz="1100" dirty="0" smtClean="0"/>
              </a:br>
              <a:r>
                <a:rPr lang="en-US" sz="1100" dirty="0" err="1" smtClean="0"/>
                <a:t>ε</a:t>
              </a:r>
              <a:r>
                <a:rPr lang="en-US" sz="1100" dirty="0" smtClean="0"/>
                <a:t>, Q, etc.</a:t>
              </a:r>
              <a:endParaRPr lang="en-US" sz="11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669900" y="5336977"/>
              <a:ext cx="121669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BLM normalized</a:t>
              </a:r>
              <a:br>
                <a:rPr lang="en-US" sz="1100" dirty="0" smtClean="0"/>
              </a:br>
              <a:r>
                <a:rPr lang="en-US" sz="1100" dirty="0" smtClean="0"/>
                <a:t>time distribution</a:t>
              </a:r>
              <a:endParaRPr lang="en-US" sz="11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801288" y="5116240"/>
              <a:ext cx="9686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BPM signals</a:t>
              </a:r>
              <a:endParaRPr lang="en-US" sz="1100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1752600" y="1143000"/>
            <a:ext cx="1539211" cy="4953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Footer Placeholder 47"/>
          <p:cNvSpPr>
            <a:spLocks noGrp="1"/>
          </p:cNvSpPr>
          <p:nvPr>
            <p:ph type="ftr" sz="quarter" idx="11"/>
          </p:nvPr>
        </p:nvSpPr>
        <p:spPr>
          <a:xfrm>
            <a:off x="2590800" y="6477000"/>
            <a:ext cx="3962400" cy="304800"/>
          </a:xfrm>
        </p:spPr>
        <p:txBody>
          <a:bodyPr/>
          <a:lstStyle/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>
          <a:xfrm>
            <a:off x="6553200" y="6473825"/>
            <a:ext cx="2133600" cy="307975"/>
          </a:xfrm>
        </p:spPr>
        <p:txBody>
          <a:bodyPr/>
          <a:lstStyle/>
          <a:p>
            <a:pPr>
              <a:defRPr/>
            </a:pPr>
            <a:fld id="{9D5E220B-3E16-438F-A1D8-A345300CB6E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Orbit bump quench test</a:t>
            </a:r>
            <a:endParaRPr lang="ru-RU" altLang="en-US" dirty="0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3962400"/>
            <a:ext cx="8229600" cy="2225675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000" dirty="0" smtClean="0"/>
              <a:t>How to lose the beam:</a:t>
            </a:r>
            <a:endParaRPr lang="en-US" altLang="en-US" sz="2000" dirty="0" smtClean="0"/>
          </a:p>
          <a:p>
            <a:pPr>
              <a:lnSpc>
                <a:spcPct val="150000"/>
              </a:lnSpc>
            </a:pPr>
            <a:r>
              <a:rPr lang="en-US" altLang="en-US" sz="2000" dirty="0" smtClean="0"/>
              <a:t>Increasing the bump amplitude (Dynamic bump test)</a:t>
            </a:r>
            <a:endParaRPr lang="en-US" altLang="en-US" sz="2000" dirty="0" smtClean="0"/>
          </a:p>
          <a:p>
            <a:r>
              <a:rPr lang="en-US" altLang="en-US" sz="2000" dirty="0" smtClean="0"/>
              <a:t>Exciting the beam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sz="1800" dirty="0" smtClean="0"/>
              <a:t>Non-coherent excitation (Steady-state orbit bump)</a:t>
            </a:r>
            <a:endParaRPr lang="ru-RU" altLang="en-US" sz="18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sz="1800" dirty="0" smtClean="0"/>
              <a:t>Coherent excitation (Millisecond timescale test)</a:t>
            </a:r>
          </a:p>
        </p:txBody>
      </p:sp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1143000" y="1752600"/>
            <a:ext cx="7315200" cy="12954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1" name="AutoShape 5"/>
          <p:cNvSpPr>
            <a:spLocks noChangeArrowheads="1"/>
          </p:cNvSpPr>
          <p:nvPr/>
        </p:nvSpPr>
        <p:spPr bwMode="auto">
          <a:xfrm>
            <a:off x="1143000" y="1905000"/>
            <a:ext cx="7315200" cy="1295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838200" y="1295400"/>
            <a:ext cx="78486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en-US" altLang="en-US"/>
              <a:t>Aperture</a:t>
            </a:r>
            <a:endParaRPr lang="ru-RU" altLang="en-US"/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>
            <a:off x="762000" y="3124200"/>
            <a:ext cx="807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945" name="Line 9"/>
          <p:cNvSpPr>
            <a:spLocks noChangeShapeType="1"/>
          </p:cNvSpPr>
          <p:nvPr/>
        </p:nvSpPr>
        <p:spPr bwMode="auto">
          <a:xfrm>
            <a:off x="4800600" y="1981200"/>
            <a:ext cx="0" cy="1066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838200" y="2589213"/>
            <a:ext cx="781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Beam</a:t>
            </a:r>
            <a:endParaRPr lang="ru-RU" altLang="en-US" dirty="0"/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7010400" y="3200400"/>
            <a:ext cx="1746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Reference orbit</a:t>
            </a:r>
            <a:endParaRPr lang="ru-RU" altLang="en-US"/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4876800" y="2605088"/>
            <a:ext cx="1835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Bump amplitude</a:t>
            </a:r>
            <a:endParaRPr lang="ru-RU" altLang="en-US"/>
          </a:p>
        </p:txBody>
      </p:sp>
      <p:sp>
        <p:nvSpPr>
          <p:cNvPr id="39949" name="Line 13"/>
          <p:cNvSpPr>
            <a:spLocks noChangeShapeType="1"/>
          </p:cNvSpPr>
          <p:nvPr/>
        </p:nvSpPr>
        <p:spPr bwMode="auto">
          <a:xfrm flipV="1">
            <a:off x="2971800" y="1676400"/>
            <a:ext cx="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2355850" y="1828800"/>
            <a:ext cx="615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Kick</a:t>
            </a:r>
            <a:endParaRPr lang="ru-RU" altLang="en-US" dirty="0"/>
          </a:p>
        </p:txBody>
      </p:sp>
      <p:sp>
        <p:nvSpPr>
          <p:cNvPr id="2" name="Isosceles Triangle 1"/>
          <p:cNvSpPr/>
          <p:nvPr/>
        </p:nvSpPr>
        <p:spPr>
          <a:xfrm rot="4083052">
            <a:off x="2136775" y="2400300"/>
            <a:ext cx="530225" cy="555625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Vera Chetvertkova, BIQ Workshop, 15-09-2014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5E220B-3E16-438F-A1D8-A345300CB6E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9" grpId="0" animBg="1"/>
      <p:bldP spid="399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Vera Chetvertkova, BIQ Workshop, 15-09-2014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5E220B-3E16-438F-A1D8-A345300CB6E9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209800" y="2949573"/>
            <a:ext cx="914400" cy="457200"/>
          </a:xfrm>
          <a:prstGeom prst="rect">
            <a:avLst/>
          </a:prstGeom>
          <a:solidFill>
            <a:srgbClr val="92D05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7239000" y="2949573"/>
            <a:ext cx="533400" cy="4572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3352800" y="2949573"/>
            <a:ext cx="3657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9" name="Left Arrow 8"/>
          <p:cNvSpPr>
            <a:spLocks noChangeArrowheads="1"/>
          </p:cNvSpPr>
          <p:nvPr/>
        </p:nvSpPr>
        <p:spPr bwMode="auto">
          <a:xfrm rot="10800000">
            <a:off x="1066800" y="3025772"/>
            <a:ext cx="762000" cy="266701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>
              <a:defRPr/>
            </a:pPr>
            <a:endParaRPr lang="en-GB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990600" y="2598676"/>
            <a:ext cx="8130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b="1" dirty="0"/>
              <a:t>Beam</a:t>
            </a: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23622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25908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28194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30480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32004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>
            <a:off x="73914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>
            <a:off x="76200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51054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>
            <a:off x="42672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60198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" name="Line 20"/>
          <p:cNvSpPr>
            <a:spLocks noChangeShapeType="1"/>
          </p:cNvSpPr>
          <p:nvPr/>
        </p:nvSpPr>
        <p:spPr bwMode="auto">
          <a:xfrm>
            <a:off x="65532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" name="Line 21"/>
          <p:cNvSpPr>
            <a:spLocks noChangeShapeType="1"/>
          </p:cNvSpPr>
          <p:nvPr/>
        </p:nvSpPr>
        <p:spPr bwMode="auto">
          <a:xfrm>
            <a:off x="55626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" name="Line 22"/>
          <p:cNvSpPr>
            <a:spLocks noChangeShapeType="1"/>
          </p:cNvSpPr>
          <p:nvPr/>
        </p:nvSpPr>
        <p:spPr bwMode="auto">
          <a:xfrm>
            <a:off x="46482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" name="Line 23"/>
          <p:cNvSpPr>
            <a:spLocks noChangeShapeType="1"/>
          </p:cNvSpPr>
          <p:nvPr/>
        </p:nvSpPr>
        <p:spPr bwMode="auto">
          <a:xfrm>
            <a:off x="38100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" name="Line 24"/>
          <p:cNvSpPr>
            <a:spLocks noChangeShapeType="1"/>
          </p:cNvSpPr>
          <p:nvPr/>
        </p:nvSpPr>
        <p:spPr bwMode="auto">
          <a:xfrm>
            <a:off x="78486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3733800" y="2312986"/>
            <a:ext cx="23615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dirty="0" smtClean="0"/>
              <a:t>Magnets of interest</a:t>
            </a:r>
            <a:endParaRPr lang="ru-RU" altLang="en-US" sz="2000" dirty="0"/>
          </a:p>
        </p:txBody>
      </p:sp>
      <p:sp>
        <p:nvSpPr>
          <p:cNvPr id="28" name="Line 29"/>
          <p:cNvSpPr>
            <a:spLocks noChangeShapeType="1"/>
          </p:cNvSpPr>
          <p:nvPr/>
        </p:nvSpPr>
        <p:spPr bwMode="auto">
          <a:xfrm>
            <a:off x="21336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" name="Line 23"/>
          <p:cNvSpPr>
            <a:spLocks noChangeShapeType="1"/>
          </p:cNvSpPr>
          <p:nvPr/>
        </p:nvSpPr>
        <p:spPr bwMode="auto">
          <a:xfrm>
            <a:off x="35814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" name="Line 23"/>
          <p:cNvSpPr>
            <a:spLocks noChangeShapeType="1"/>
          </p:cNvSpPr>
          <p:nvPr/>
        </p:nvSpPr>
        <p:spPr bwMode="auto">
          <a:xfrm>
            <a:off x="40386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" name="Line 23"/>
          <p:cNvSpPr>
            <a:spLocks noChangeShapeType="1"/>
          </p:cNvSpPr>
          <p:nvPr/>
        </p:nvSpPr>
        <p:spPr bwMode="auto">
          <a:xfrm>
            <a:off x="4446588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5" name="Line 23"/>
          <p:cNvSpPr>
            <a:spLocks noChangeShapeType="1"/>
          </p:cNvSpPr>
          <p:nvPr/>
        </p:nvSpPr>
        <p:spPr bwMode="auto">
          <a:xfrm>
            <a:off x="48768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" name="Line 23"/>
          <p:cNvSpPr>
            <a:spLocks noChangeShapeType="1"/>
          </p:cNvSpPr>
          <p:nvPr/>
        </p:nvSpPr>
        <p:spPr bwMode="auto">
          <a:xfrm>
            <a:off x="53340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" name="Line 23"/>
          <p:cNvSpPr>
            <a:spLocks noChangeShapeType="1"/>
          </p:cNvSpPr>
          <p:nvPr/>
        </p:nvSpPr>
        <p:spPr bwMode="auto">
          <a:xfrm>
            <a:off x="5773738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" name="Line 23"/>
          <p:cNvSpPr>
            <a:spLocks noChangeShapeType="1"/>
          </p:cNvSpPr>
          <p:nvPr/>
        </p:nvSpPr>
        <p:spPr bwMode="auto">
          <a:xfrm>
            <a:off x="62484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" name="Line 23"/>
          <p:cNvSpPr>
            <a:spLocks noChangeShapeType="1"/>
          </p:cNvSpPr>
          <p:nvPr/>
        </p:nvSpPr>
        <p:spPr bwMode="auto">
          <a:xfrm>
            <a:off x="67818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0" name="Line 23"/>
          <p:cNvSpPr>
            <a:spLocks noChangeShapeType="1"/>
          </p:cNvSpPr>
          <p:nvPr/>
        </p:nvSpPr>
        <p:spPr bwMode="auto">
          <a:xfrm>
            <a:off x="70104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" name="Line 23"/>
          <p:cNvSpPr>
            <a:spLocks noChangeShapeType="1"/>
          </p:cNvSpPr>
          <p:nvPr/>
        </p:nvSpPr>
        <p:spPr bwMode="auto">
          <a:xfrm>
            <a:off x="71628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" name="AutoShape 25"/>
          <p:cNvSpPr>
            <a:spLocks/>
          </p:cNvSpPr>
          <p:nvPr/>
        </p:nvSpPr>
        <p:spPr bwMode="auto">
          <a:xfrm rot="16200000">
            <a:off x="4800600" y="865187"/>
            <a:ext cx="381000" cy="6019800"/>
          </a:xfrm>
          <a:prstGeom prst="leftBrace">
            <a:avLst>
              <a:gd name="adj1" fmla="val 9837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43" name="Text Box 28"/>
          <p:cNvSpPr txBox="1">
            <a:spLocks noChangeArrowheads="1"/>
          </p:cNvSpPr>
          <p:nvPr/>
        </p:nvSpPr>
        <p:spPr bwMode="auto">
          <a:xfrm>
            <a:off x="3200400" y="4065587"/>
            <a:ext cx="3581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dirty="0"/>
              <a:t>Sliced into ~ 1cm lenses</a:t>
            </a:r>
            <a:endParaRPr lang="ru-RU" altLang="en-US" sz="2000" dirty="0"/>
          </a:p>
        </p:txBody>
      </p:sp>
      <p:sp>
        <p:nvSpPr>
          <p:cNvPr id="45" name="Line 13"/>
          <p:cNvSpPr>
            <a:spLocks noChangeShapeType="1"/>
          </p:cNvSpPr>
          <p:nvPr/>
        </p:nvSpPr>
        <p:spPr bwMode="auto">
          <a:xfrm>
            <a:off x="3352800" y="2797173"/>
            <a:ext cx="0" cy="10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533400" y="1066800"/>
            <a:ext cx="651037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2563" indent="-18256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/>
              <a:t>MADX, thin-lens tracking: </a:t>
            </a:r>
          </a:p>
          <a:p>
            <a:pPr indent="1158875"/>
            <a:r>
              <a:rPr lang="en-GB" sz="2000" dirty="0" smtClean="0"/>
              <a:t>1 cm resolution for further FLUKA simulations</a:t>
            </a:r>
            <a:endParaRPr lang="en-GB" sz="2000" dirty="0"/>
          </a:p>
        </p:txBody>
      </p:sp>
      <p:sp>
        <p:nvSpPr>
          <p:cNvPr id="47" name="Line 34"/>
          <p:cNvSpPr>
            <a:spLocks noChangeShapeType="1"/>
          </p:cNvSpPr>
          <p:nvPr/>
        </p:nvSpPr>
        <p:spPr bwMode="auto">
          <a:xfrm>
            <a:off x="4114800" y="5334000"/>
            <a:ext cx="0" cy="90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8" name="Line 35"/>
          <p:cNvSpPr>
            <a:spLocks noChangeShapeType="1"/>
          </p:cNvSpPr>
          <p:nvPr/>
        </p:nvSpPr>
        <p:spPr bwMode="auto">
          <a:xfrm>
            <a:off x="3276600" y="5334000"/>
            <a:ext cx="0" cy="90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9" name="Line 36"/>
          <p:cNvSpPr>
            <a:spLocks noChangeShapeType="1"/>
          </p:cNvSpPr>
          <p:nvPr/>
        </p:nvSpPr>
        <p:spPr bwMode="auto">
          <a:xfrm>
            <a:off x="5029200" y="5334000"/>
            <a:ext cx="0" cy="90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0" name="Line 37"/>
          <p:cNvSpPr>
            <a:spLocks noChangeShapeType="1"/>
          </p:cNvSpPr>
          <p:nvPr/>
        </p:nvSpPr>
        <p:spPr bwMode="auto">
          <a:xfrm>
            <a:off x="5562600" y="5334000"/>
            <a:ext cx="0" cy="90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" name="Line 38"/>
          <p:cNvSpPr>
            <a:spLocks noChangeShapeType="1"/>
          </p:cNvSpPr>
          <p:nvPr/>
        </p:nvSpPr>
        <p:spPr bwMode="auto">
          <a:xfrm>
            <a:off x="4572000" y="5334000"/>
            <a:ext cx="0" cy="90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2" name="Line 39"/>
          <p:cNvSpPr>
            <a:spLocks noChangeShapeType="1"/>
          </p:cNvSpPr>
          <p:nvPr/>
        </p:nvSpPr>
        <p:spPr bwMode="auto">
          <a:xfrm>
            <a:off x="3657600" y="5334000"/>
            <a:ext cx="0" cy="90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3" name="Line 40"/>
          <p:cNvSpPr>
            <a:spLocks noChangeShapeType="1"/>
          </p:cNvSpPr>
          <p:nvPr/>
        </p:nvSpPr>
        <p:spPr bwMode="auto">
          <a:xfrm>
            <a:off x="2819400" y="5334000"/>
            <a:ext cx="0" cy="90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4" name="Line 41"/>
          <p:cNvSpPr>
            <a:spLocks noChangeShapeType="1"/>
          </p:cNvSpPr>
          <p:nvPr/>
        </p:nvSpPr>
        <p:spPr bwMode="auto">
          <a:xfrm>
            <a:off x="1676400" y="5715000"/>
            <a:ext cx="4876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5" name="Text Box 42"/>
          <p:cNvSpPr txBox="1">
            <a:spLocks noChangeArrowheads="1"/>
          </p:cNvSpPr>
          <p:nvPr/>
        </p:nvSpPr>
        <p:spPr bwMode="auto">
          <a:xfrm>
            <a:off x="6766560" y="5514945"/>
            <a:ext cx="11464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 smtClean="0"/>
              <a:t>Aperture</a:t>
            </a:r>
            <a:endParaRPr lang="ru-RU" altLang="en-US" b="1" dirty="0"/>
          </a:p>
        </p:txBody>
      </p:sp>
      <p:sp>
        <p:nvSpPr>
          <p:cNvPr id="58" name="AutoShape 46"/>
          <p:cNvSpPr>
            <a:spLocks noChangeArrowheads="1"/>
          </p:cNvSpPr>
          <p:nvPr/>
        </p:nvSpPr>
        <p:spPr bwMode="auto">
          <a:xfrm rot="18967818">
            <a:off x="3121025" y="5899150"/>
            <a:ext cx="990600" cy="76200"/>
          </a:xfrm>
          <a:prstGeom prst="rightArrow">
            <a:avLst>
              <a:gd name="adj1" fmla="val 50000"/>
              <a:gd name="adj2" fmla="val 325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9" name="Oval 47"/>
          <p:cNvSpPr>
            <a:spLocks noChangeArrowheads="1"/>
          </p:cNvSpPr>
          <p:nvPr/>
        </p:nvSpPr>
        <p:spPr bwMode="auto">
          <a:xfrm>
            <a:off x="3200400" y="6172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0" name="Oval 48"/>
          <p:cNvSpPr>
            <a:spLocks noChangeArrowheads="1"/>
          </p:cNvSpPr>
          <p:nvPr/>
        </p:nvSpPr>
        <p:spPr bwMode="auto">
          <a:xfrm>
            <a:off x="40386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1" name="TextBox 60"/>
          <p:cNvSpPr txBox="1"/>
          <p:nvPr/>
        </p:nvSpPr>
        <p:spPr>
          <a:xfrm>
            <a:off x="609600" y="4535269"/>
            <a:ext cx="6050374" cy="496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2563" indent="-18256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/>
              <a:t>Aperture: black absorber (no scattered projectiles)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1351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102225"/>
          </a:xfrm>
        </p:spPr>
        <p:txBody>
          <a:bodyPr/>
          <a:lstStyle/>
          <a:p>
            <a:pPr marL="347663" lvl="1" indent="-231775">
              <a:lnSpc>
                <a:spcPct val="130000"/>
              </a:lnSpc>
            </a:pPr>
            <a:r>
              <a:rPr lang="en-US" altLang="en-US" sz="2000" dirty="0" smtClean="0"/>
              <a:t>Beam parameters</a:t>
            </a:r>
          </a:p>
          <a:p>
            <a:pPr marL="747713" lvl="2" indent="-231775">
              <a:lnSpc>
                <a:spcPct val="130000"/>
              </a:lnSpc>
            </a:pPr>
            <a:r>
              <a:rPr lang="en-US" altLang="en-US" sz="1800" dirty="0" smtClean="0"/>
              <a:t>Energy</a:t>
            </a:r>
          </a:p>
          <a:p>
            <a:pPr marL="747713" lvl="2" indent="-231775">
              <a:lnSpc>
                <a:spcPct val="130000"/>
              </a:lnSpc>
            </a:pPr>
            <a:r>
              <a:rPr lang="en-US" altLang="en-US" sz="1800" dirty="0" smtClean="0"/>
              <a:t>Profile</a:t>
            </a:r>
          </a:p>
          <a:p>
            <a:pPr marL="747713" lvl="2" indent="-231775">
              <a:lnSpc>
                <a:spcPct val="130000"/>
              </a:lnSpc>
            </a:pPr>
            <a:r>
              <a:rPr lang="en-US" altLang="en-US" sz="1800" dirty="0" smtClean="0"/>
              <a:t>Tune, Chromaticity </a:t>
            </a:r>
            <a:endParaRPr lang="en-US" altLang="en-US" sz="1800" dirty="0" smtClean="0"/>
          </a:p>
          <a:p>
            <a:pPr marL="347663" lvl="1" indent="-231775">
              <a:lnSpc>
                <a:spcPct val="130000"/>
              </a:lnSpc>
            </a:pPr>
            <a:endParaRPr lang="en-US" altLang="en-US" sz="2000" dirty="0" smtClean="0"/>
          </a:p>
          <a:p>
            <a:pPr marL="347663" lvl="1" indent="-231775">
              <a:lnSpc>
                <a:spcPct val="130000"/>
              </a:lnSpc>
            </a:pPr>
            <a:r>
              <a:rPr lang="en-US" altLang="en-US" sz="2000" dirty="0" smtClean="0"/>
              <a:t>Orbit bump amplitude</a:t>
            </a:r>
          </a:p>
          <a:p>
            <a:pPr marL="347663" lvl="1" indent="-231775">
              <a:lnSpc>
                <a:spcPct val="130000"/>
              </a:lnSpc>
            </a:pPr>
            <a:endParaRPr lang="en-US" altLang="en-US" sz="2000" dirty="0" smtClean="0"/>
          </a:p>
          <a:p>
            <a:pPr marL="347663" lvl="1" indent="-231775">
              <a:lnSpc>
                <a:spcPct val="130000"/>
              </a:lnSpc>
            </a:pPr>
            <a:r>
              <a:rPr lang="en-US" altLang="en-US" sz="2000" dirty="0" smtClean="0"/>
              <a:t>Transverse kick</a:t>
            </a:r>
          </a:p>
          <a:p>
            <a:pPr marL="747713" lvl="2" indent="-231775">
              <a:lnSpc>
                <a:spcPct val="130000"/>
              </a:lnSpc>
            </a:pPr>
            <a:r>
              <a:rPr lang="en-US" altLang="en-US" sz="1800" dirty="0" smtClean="0"/>
              <a:t>MKQ kick strength</a:t>
            </a:r>
          </a:p>
          <a:p>
            <a:pPr marL="747713" lvl="2" indent="-231775">
              <a:lnSpc>
                <a:spcPct val="130000"/>
              </a:lnSpc>
            </a:pPr>
            <a:r>
              <a:rPr lang="en-US" altLang="en-US" sz="1800" dirty="0" smtClean="0"/>
              <a:t>ADT kick strength</a:t>
            </a:r>
          </a:p>
        </p:txBody>
      </p:sp>
      <p:sp>
        <p:nvSpPr>
          <p:cNvPr id="19458" name="Title 1"/>
          <p:cNvSpPr>
            <a:spLocks/>
          </p:cNvSpPr>
          <p:nvPr/>
        </p:nvSpPr>
        <p:spPr bwMode="auto">
          <a:xfrm>
            <a:off x="1219200" y="228600"/>
            <a:ext cx="685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GB" altLang="en-US" sz="3400" b="1" dirty="0" smtClean="0">
                <a:solidFill>
                  <a:schemeClr val="bg1"/>
                </a:solidFill>
              </a:rPr>
              <a:t>Input parameters / Validation</a:t>
            </a:r>
            <a:endParaRPr lang="en-GB" altLang="en-US" sz="3400" b="1" dirty="0">
              <a:solidFill>
                <a:schemeClr val="bg1"/>
              </a:solidFill>
            </a:endParaRPr>
          </a:p>
        </p:txBody>
      </p:sp>
      <p:pic>
        <p:nvPicPr>
          <p:cNvPr id="8198" name="Picture 6" descr="C:\Users\vchetver\Documents\BS-test\Experiment\TUNE&amp;CHROM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219200"/>
            <a:ext cx="3886200" cy="2030413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81400"/>
            <a:ext cx="4108450" cy="2651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88364" y="358140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BPM data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102225"/>
          </a:xfrm>
        </p:spPr>
        <p:txBody>
          <a:bodyPr/>
          <a:lstStyle/>
          <a:p>
            <a:pPr marL="458788" lvl="1" indent="-342900">
              <a:lnSpc>
                <a:spcPct val="130000"/>
              </a:lnSpc>
            </a:pPr>
            <a:r>
              <a:rPr lang="en-US" altLang="en-US" sz="2000" dirty="0" smtClean="0"/>
              <a:t>Beam profile:</a:t>
            </a:r>
          </a:p>
          <a:p>
            <a:pPr marL="858838" lvl="2" indent="-342900">
              <a:lnSpc>
                <a:spcPct val="130000"/>
              </a:lnSpc>
            </a:pPr>
            <a:r>
              <a:rPr lang="en-US" altLang="en-US" sz="1800" dirty="0" smtClean="0"/>
              <a:t>Tail population</a:t>
            </a:r>
          </a:p>
          <a:p>
            <a:pPr marL="858838" lvl="2" indent="-342900">
              <a:lnSpc>
                <a:spcPct val="130000"/>
              </a:lnSpc>
            </a:pPr>
            <a:endParaRPr lang="en-US" altLang="en-US" sz="1800" dirty="0" smtClean="0"/>
          </a:p>
          <a:p>
            <a:pPr marL="858838" lvl="2" indent="-342900">
              <a:lnSpc>
                <a:spcPct val="130000"/>
              </a:lnSpc>
            </a:pPr>
            <a:endParaRPr lang="en-US" altLang="en-US" sz="1800" dirty="0" smtClean="0"/>
          </a:p>
          <a:p>
            <a:pPr marL="458788" lvl="1" indent="-342900">
              <a:lnSpc>
                <a:spcPct val="130000"/>
              </a:lnSpc>
            </a:pPr>
            <a:r>
              <a:rPr lang="en-US" altLang="en-US" sz="2000" dirty="0" smtClean="0"/>
              <a:t>β-function in the magnet</a:t>
            </a:r>
          </a:p>
          <a:p>
            <a:pPr marL="858838" lvl="2" indent="-342900">
              <a:lnSpc>
                <a:spcPct val="130000"/>
              </a:lnSpc>
            </a:pPr>
            <a:r>
              <a:rPr lang="el-GR" altLang="en-US" sz="1800" dirty="0" smtClean="0"/>
              <a:t>β</a:t>
            </a:r>
            <a:r>
              <a:rPr lang="en-GB" altLang="en-US" sz="1800" dirty="0" smtClean="0"/>
              <a:t> beat is &lt;10%</a:t>
            </a:r>
          </a:p>
          <a:p>
            <a:pPr marL="858838" lvl="2" indent="-342900">
              <a:lnSpc>
                <a:spcPct val="130000"/>
              </a:lnSpc>
            </a:pPr>
            <a:endParaRPr lang="en-US" altLang="en-US" sz="1800" dirty="0" smtClean="0"/>
          </a:p>
          <a:p>
            <a:pPr marL="858838" lvl="2" indent="-342900">
              <a:lnSpc>
                <a:spcPct val="130000"/>
              </a:lnSpc>
            </a:pPr>
            <a:endParaRPr lang="en-US" altLang="en-US" sz="1800" dirty="0" smtClean="0"/>
          </a:p>
          <a:p>
            <a:pPr marL="347663" lvl="1" indent="-231775">
              <a:lnSpc>
                <a:spcPct val="130000"/>
              </a:lnSpc>
            </a:pPr>
            <a:r>
              <a:rPr lang="en-US" altLang="en-US" sz="2000" dirty="0" smtClean="0"/>
              <a:t>Aperture </a:t>
            </a:r>
            <a:r>
              <a:rPr lang="en-US" altLang="en-US" sz="2000" dirty="0" smtClean="0"/>
              <a:t>restrictions </a:t>
            </a:r>
          </a:p>
          <a:p>
            <a:pPr marL="747713" lvl="2" indent="-231775">
              <a:lnSpc>
                <a:spcPct val="130000"/>
              </a:lnSpc>
            </a:pPr>
            <a:r>
              <a:rPr lang="en-US" altLang="en-US" sz="1800" dirty="0" smtClean="0"/>
              <a:t>Surface roughness</a:t>
            </a:r>
          </a:p>
          <a:p>
            <a:pPr marL="747713" lvl="2" indent="-231775">
              <a:lnSpc>
                <a:spcPct val="130000"/>
              </a:lnSpc>
            </a:pPr>
            <a:r>
              <a:rPr lang="en-US" altLang="en-US" sz="1800" dirty="0" smtClean="0"/>
              <a:t>Misalignments</a:t>
            </a:r>
          </a:p>
          <a:p>
            <a:pPr marL="347663" lvl="1" indent="-231775">
              <a:lnSpc>
                <a:spcPct val="130000"/>
              </a:lnSpc>
            </a:pPr>
            <a:endParaRPr lang="en-US" altLang="en-US" sz="2000" dirty="0" smtClean="0"/>
          </a:p>
        </p:txBody>
      </p:sp>
      <p:sp>
        <p:nvSpPr>
          <p:cNvPr id="19458" name="Title 1"/>
          <p:cNvSpPr>
            <a:spLocks/>
          </p:cNvSpPr>
          <p:nvPr/>
        </p:nvSpPr>
        <p:spPr bwMode="auto">
          <a:xfrm>
            <a:off x="1219200" y="228600"/>
            <a:ext cx="685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GB" altLang="en-US" sz="3400" b="1" dirty="0" smtClean="0">
                <a:solidFill>
                  <a:schemeClr val="bg1"/>
                </a:solidFill>
              </a:rPr>
              <a:t>Other parameters influencing loss distribution</a:t>
            </a:r>
            <a:endParaRPr lang="en-GB" altLang="en-US" sz="3400" b="1" dirty="0">
              <a:solidFill>
                <a:schemeClr val="bg1"/>
              </a:solidFill>
            </a:endParaRPr>
          </a:p>
        </p:txBody>
      </p: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5181600" y="1295400"/>
            <a:ext cx="3457575" cy="2740025"/>
            <a:chOff x="2526" y="2256"/>
            <a:chExt cx="2178" cy="1726"/>
          </a:xfrm>
        </p:grpSpPr>
        <p:pic>
          <p:nvPicPr>
            <p:cNvPr id="19462" name="Picture 3" descr="I:\Science&amp;Education\CERN\BS-test\Beta-MQ.12L6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2" y="2256"/>
              <a:ext cx="1696" cy="1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ight Arrow 10"/>
            <p:cNvSpPr/>
            <p:nvPr/>
          </p:nvSpPr>
          <p:spPr>
            <a:xfrm>
              <a:off x="2578" y="3331"/>
              <a:ext cx="432" cy="2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464" name="TextBox 6"/>
            <p:cNvSpPr txBox="1">
              <a:spLocks noChangeArrowheads="1"/>
            </p:cNvSpPr>
            <p:nvPr/>
          </p:nvSpPr>
          <p:spPr bwMode="auto">
            <a:xfrm>
              <a:off x="2526" y="3091"/>
              <a:ext cx="45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en-US" altLang="en-US" sz="1600"/>
                <a:t>Beam</a:t>
              </a:r>
              <a:endParaRPr lang="ru-RU" altLang="en-US" sz="160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224" y="2880"/>
              <a:ext cx="1344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66" name="Rectangle 1"/>
            <p:cNvSpPr>
              <a:spLocks noChangeArrowheads="1"/>
            </p:cNvSpPr>
            <p:nvPr/>
          </p:nvSpPr>
          <p:spPr bwMode="auto">
            <a:xfrm>
              <a:off x="2968" y="3790"/>
              <a:ext cx="173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tabLst>
                  <a:tab pos="538163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tabLst>
                  <a:tab pos="538163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76213">
                <a:tabLst>
                  <a:tab pos="538163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tabLst>
                  <a:tab pos="538163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tabLst>
                  <a:tab pos="538163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tabLst>
                  <a:tab pos="538163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tabLst>
                  <a:tab pos="538163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tabLst>
                  <a:tab pos="538163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tabLst>
                  <a:tab pos="538163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lvl="2"/>
              <a:r>
                <a:rPr lang="en-US" altLang="en-US" sz="1400"/>
                <a:t>β-function along the magnet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3836" y="2448"/>
              <a:ext cx="0" cy="395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70" name="TextBox 7"/>
            <p:cNvSpPr txBox="1">
              <a:spLocks noChangeArrowheads="1"/>
            </p:cNvSpPr>
            <p:nvPr/>
          </p:nvSpPr>
          <p:spPr bwMode="auto">
            <a:xfrm>
              <a:off x="3896" y="2529"/>
              <a:ext cx="45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en-GB" altLang="en-US"/>
                <a:t>1-2%</a:t>
              </a: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5029200" y="4267200"/>
            <a:ext cx="342265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en-US" altLang="en-US"/>
              <a:t>Aperture</a:t>
            </a:r>
            <a:endParaRPr lang="ru-RU" altLang="en-US"/>
          </a:p>
        </p:txBody>
      </p:sp>
      <p:sp>
        <p:nvSpPr>
          <p:cNvPr id="2" name="Rectangle 1"/>
          <p:cNvSpPr/>
          <p:nvPr/>
        </p:nvSpPr>
        <p:spPr>
          <a:xfrm>
            <a:off x="5562601" y="4572000"/>
            <a:ext cx="2209799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Aperture restriction</a:t>
            </a:r>
            <a:endParaRPr lang="en-GB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5648324" y="5029200"/>
            <a:ext cx="28098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Aperture restriction:</a:t>
            </a:r>
          </a:p>
          <a:p>
            <a:pPr algn="r"/>
            <a:r>
              <a:rPr lang="en-GB" dirty="0" smtClean="0"/>
              <a:t>Height: 30 </a:t>
            </a:r>
            <a:r>
              <a:rPr lang="el-GR" dirty="0" smtClean="0"/>
              <a:t>μ</a:t>
            </a:r>
            <a:r>
              <a:rPr lang="en-GB" dirty="0" smtClean="0"/>
              <a:t>m</a:t>
            </a:r>
          </a:p>
          <a:p>
            <a:pPr algn="r"/>
            <a:r>
              <a:rPr lang="en-GB" dirty="0" smtClean="0"/>
              <a:t>Length: 10 ÷ 30 cm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512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3"/>
          <p:cNvSpPr txBox="1">
            <a:spLocks noGrp="1"/>
          </p:cNvSpPr>
          <p:nvPr/>
        </p:nvSpPr>
        <p:spPr bwMode="auto">
          <a:xfrm>
            <a:off x="6553200" y="6477000"/>
            <a:ext cx="21336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6DE78540-CB06-4D8C-85D8-F18FFA84CD1D}" type="slidenum">
              <a:rPr lang="ru-RU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ru-RU" altLang="en-US" sz="1400"/>
          </a:p>
        </p:txBody>
      </p:sp>
      <p:sp>
        <p:nvSpPr>
          <p:cNvPr id="40963" name="TextBox 9"/>
          <p:cNvSpPr txBox="1">
            <a:spLocks noChangeArrowheads="1"/>
          </p:cNvSpPr>
          <p:nvPr/>
        </p:nvSpPr>
        <p:spPr bwMode="auto">
          <a:xfrm>
            <a:off x="5448300" y="2211388"/>
            <a:ext cx="2781300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n-GB" altLang="en-US" sz="1800" u="sng"/>
              <a:t>Beam size:</a:t>
            </a:r>
          </a:p>
          <a:p>
            <a:pPr lvl="1"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l-GR" altLang="en-US" sz="1800"/>
              <a:t>ε</a:t>
            </a:r>
            <a:r>
              <a:rPr lang="en-GB" altLang="en-US" sz="1800" baseline="-25000"/>
              <a:t>x</a:t>
            </a:r>
            <a:r>
              <a:rPr lang="en-GB" altLang="en-US" sz="1800"/>
              <a:t> = 5.195e-7</a:t>
            </a:r>
          </a:p>
          <a:p>
            <a:pPr lvl="1"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l-GR" altLang="en-US" sz="1800"/>
              <a:t>ε</a:t>
            </a:r>
            <a:r>
              <a:rPr lang="en-GB" altLang="en-US" sz="1800" baseline="-25000"/>
              <a:t>y</a:t>
            </a:r>
            <a:r>
              <a:rPr lang="en-GB" altLang="en-US" sz="1800"/>
              <a:t> = 1.409e-5</a:t>
            </a:r>
          </a:p>
          <a:p>
            <a:pPr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n-GB" altLang="en-US" sz="1800" u="sng"/>
              <a:t>Bump amplitude:</a:t>
            </a:r>
          </a:p>
          <a:p>
            <a:pPr lvl="1"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n-GB" altLang="en-US" sz="1800"/>
              <a:t>4.3</a:t>
            </a:r>
            <a:r>
              <a:rPr lang="el-GR" altLang="en-US" sz="1800"/>
              <a:t>σ</a:t>
            </a:r>
            <a:r>
              <a:rPr lang="en-GB" altLang="en-US" sz="1200"/>
              <a:t>nom</a:t>
            </a:r>
          </a:p>
        </p:txBody>
      </p:sp>
      <p:sp>
        <p:nvSpPr>
          <p:cNvPr id="40964" name="Rectangle 12"/>
          <p:cNvSpPr>
            <a:spLocks noChangeArrowheads="1"/>
          </p:cNvSpPr>
          <p:nvPr/>
        </p:nvSpPr>
        <p:spPr bwMode="auto">
          <a:xfrm>
            <a:off x="5448300" y="5202238"/>
            <a:ext cx="1219200" cy="352425"/>
          </a:xfrm>
          <a:prstGeom prst="rect">
            <a:avLst/>
          </a:prstGeom>
          <a:solidFill>
            <a:srgbClr val="FF7D7D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defTabSz="10747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0747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0747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0747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0747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0747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0747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0747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0747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/>
              <a:t>Q</a:t>
            </a:r>
            <a:r>
              <a:rPr lang="en-US" altLang="en-US" sz="1600" baseline="-25000"/>
              <a:t>x</a:t>
            </a:r>
            <a:r>
              <a:rPr lang="en-US" altLang="en-US" sz="1600"/>
              <a:t> = 64.(3)</a:t>
            </a:r>
          </a:p>
        </p:txBody>
      </p:sp>
      <p:sp>
        <p:nvSpPr>
          <p:cNvPr id="40965" name="Rectangle 12"/>
          <p:cNvSpPr>
            <a:spLocks noChangeArrowheads="1"/>
          </p:cNvSpPr>
          <p:nvPr/>
        </p:nvSpPr>
        <p:spPr bwMode="auto">
          <a:xfrm>
            <a:off x="5495925" y="4283075"/>
            <a:ext cx="1169988" cy="352425"/>
          </a:xfrm>
          <a:prstGeom prst="rect">
            <a:avLst/>
          </a:prstGeom>
          <a:solidFill>
            <a:srgbClr val="94C5FA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/>
              <a:t>Q</a:t>
            </a:r>
            <a:r>
              <a:rPr lang="en-US" altLang="en-US" sz="1600" baseline="-25000"/>
              <a:t>x</a:t>
            </a:r>
            <a:r>
              <a:rPr lang="en-US" altLang="en-US" sz="1600"/>
              <a:t> = 64.28</a:t>
            </a:r>
          </a:p>
        </p:txBody>
      </p:sp>
      <p:sp>
        <p:nvSpPr>
          <p:cNvPr id="40966" name="Rectangle 12"/>
          <p:cNvSpPr>
            <a:spLocks noChangeArrowheads="1"/>
          </p:cNvSpPr>
          <p:nvPr/>
        </p:nvSpPr>
        <p:spPr bwMode="auto">
          <a:xfrm>
            <a:off x="5495925" y="4745038"/>
            <a:ext cx="1169988" cy="352425"/>
          </a:xfrm>
          <a:prstGeom prst="rect">
            <a:avLst/>
          </a:prstGeom>
          <a:solidFill>
            <a:srgbClr val="92D05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/>
              <a:t>Q</a:t>
            </a:r>
            <a:r>
              <a:rPr lang="en-US" altLang="en-US" sz="1600" baseline="-25000"/>
              <a:t>x</a:t>
            </a:r>
            <a:r>
              <a:rPr lang="en-US" altLang="en-US" sz="1600"/>
              <a:t> = 64.28</a:t>
            </a:r>
          </a:p>
        </p:txBody>
      </p:sp>
      <p:sp>
        <p:nvSpPr>
          <p:cNvPr id="40967" name="Rectangle 13"/>
          <p:cNvSpPr>
            <a:spLocks noChangeArrowheads="1"/>
          </p:cNvSpPr>
          <p:nvPr/>
        </p:nvSpPr>
        <p:spPr bwMode="auto">
          <a:xfrm>
            <a:off x="7581900" y="5202238"/>
            <a:ext cx="1409700" cy="352425"/>
          </a:xfrm>
          <a:prstGeom prst="rect">
            <a:avLst/>
          </a:prstGeom>
          <a:solidFill>
            <a:srgbClr val="FF7D7D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defTabSz="11684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1684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1684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1684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1684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168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168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168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1684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/>
              <a:t>Q</a:t>
            </a:r>
            <a:r>
              <a:rPr lang="en-US" altLang="en-US" sz="1600" baseline="-25000"/>
              <a:t>x</a:t>
            </a:r>
            <a:r>
              <a:rPr lang="en-US" altLang="en-US" sz="1600"/>
              <a:t> = 64.3330</a:t>
            </a:r>
          </a:p>
        </p:txBody>
      </p:sp>
      <p:sp>
        <p:nvSpPr>
          <p:cNvPr id="40968" name="Rectangle 12"/>
          <p:cNvSpPr>
            <a:spLocks noChangeArrowheads="1"/>
          </p:cNvSpPr>
          <p:nvPr/>
        </p:nvSpPr>
        <p:spPr bwMode="auto">
          <a:xfrm>
            <a:off x="7715250" y="4283075"/>
            <a:ext cx="1282700" cy="352425"/>
          </a:xfrm>
          <a:prstGeom prst="rect">
            <a:avLst/>
          </a:prstGeom>
          <a:solidFill>
            <a:srgbClr val="94C5FA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/>
              <a:t>Q</a:t>
            </a:r>
            <a:r>
              <a:rPr lang="en-US" altLang="en-US" sz="1600" baseline="-25000"/>
              <a:t>x</a:t>
            </a:r>
            <a:r>
              <a:rPr lang="en-US" altLang="en-US" sz="1600"/>
              <a:t> = 64.274</a:t>
            </a:r>
          </a:p>
        </p:txBody>
      </p:sp>
      <p:sp>
        <p:nvSpPr>
          <p:cNvPr id="40969" name="Rectangle 12"/>
          <p:cNvSpPr>
            <a:spLocks noChangeArrowheads="1"/>
          </p:cNvSpPr>
          <p:nvPr/>
        </p:nvSpPr>
        <p:spPr bwMode="auto">
          <a:xfrm>
            <a:off x="7715250" y="4745038"/>
            <a:ext cx="1282700" cy="352425"/>
          </a:xfrm>
          <a:prstGeom prst="rect">
            <a:avLst/>
          </a:prstGeom>
          <a:solidFill>
            <a:srgbClr val="92D05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/>
              <a:t>Q</a:t>
            </a:r>
            <a:r>
              <a:rPr lang="en-US" altLang="en-US" sz="1600" baseline="-25000"/>
              <a:t>x</a:t>
            </a:r>
            <a:r>
              <a:rPr lang="en-US" altLang="en-US" sz="1600"/>
              <a:t> = 64.268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6805613" y="4435475"/>
            <a:ext cx="6858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888163" y="5349875"/>
            <a:ext cx="4572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72" name="TextBox 22"/>
          <p:cNvSpPr txBox="1">
            <a:spLocks noChangeArrowheads="1"/>
          </p:cNvSpPr>
          <p:nvPr/>
        </p:nvSpPr>
        <p:spPr bwMode="auto">
          <a:xfrm>
            <a:off x="6762750" y="4446588"/>
            <a:ext cx="577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/>
              <a:t>3CB</a:t>
            </a:r>
            <a:endParaRPr lang="ru-RU" altLang="en-US" sz="160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6811963" y="4892675"/>
            <a:ext cx="6858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74" name="TextBox 24"/>
          <p:cNvSpPr txBox="1">
            <a:spLocks noChangeArrowheads="1"/>
          </p:cNvSpPr>
          <p:nvPr/>
        </p:nvSpPr>
        <p:spPr bwMode="auto">
          <a:xfrm>
            <a:off x="6688138" y="4892675"/>
            <a:ext cx="10080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</a:rPr>
              <a:t>matching</a:t>
            </a:r>
            <a:endParaRPr lang="ru-RU" altLang="en-US" sz="1600">
              <a:solidFill>
                <a:srgbClr val="FF0000"/>
              </a:solidFill>
            </a:endParaRPr>
          </a:p>
        </p:txBody>
      </p:sp>
      <p:sp>
        <p:nvSpPr>
          <p:cNvPr id="40975" name="TextBox 25"/>
          <p:cNvSpPr txBox="1">
            <a:spLocks noChangeArrowheads="1"/>
          </p:cNvSpPr>
          <p:nvPr/>
        </p:nvSpPr>
        <p:spPr bwMode="auto">
          <a:xfrm>
            <a:off x="6811963" y="5349875"/>
            <a:ext cx="577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/>
              <a:t>3CB</a:t>
            </a:r>
            <a:endParaRPr lang="ru-RU" altLang="en-US" sz="1600"/>
          </a:p>
        </p:txBody>
      </p:sp>
      <p:sp>
        <p:nvSpPr>
          <p:cNvPr id="40976" name="TextBox 24"/>
          <p:cNvSpPr txBox="1">
            <a:spLocks noChangeArrowheads="1"/>
          </p:cNvSpPr>
          <p:nvPr/>
        </p:nvSpPr>
        <p:spPr bwMode="auto">
          <a:xfrm>
            <a:off x="6879265" y="5862935"/>
            <a:ext cx="20361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solidFill>
                  <a:srgbClr val="FF0000"/>
                </a:solidFill>
              </a:rPr>
              <a:t>Matching </a:t>
            </a:r>
            <a:r>
              <a:rPr lang="en-US" altLang="en-US" sz="1200" dirty="0">
                <a:solidFill>
                  <a:srgbClr val="FF0000"/>
                </a:solidFill>
              </a:rPr>
              <a:t>– correcting tune </a:t>
            </a:r>
            <a:endParaRPr lang="en-US" altLang="en-US" sz="1200" dirty="0" smtClean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solidFill>
                  <a:srgbClr val="FF0000"/>
                </a:solidFill>
              </a:rPr>
              <a:t>after establishing bump</a:t>
            </a:r>
            <a:endParaRPr lang="ru-RU" altLang="en-US" sz="1200" dirty="0">
              <a:solidFill>
                <a:srgbClr val="FF0000"/>
              </a:solidFill>
            </a:endParaRPr>
          </a:p>
        </p:txBody>
      </p:sp>
      <p:sp>
        <p:nvSpPr>
          <p:cNvPr id="40977" name="Title 1"/>
          <p:cNvSpPr>
            <a:spLocks/>
          </p:cNvSpPr>
          <p:nvPr/>
        </p:nvSpPr>
        <p:spPr bwMode="auto">
          <a:xfrm>
            <a:off x="1219200" y="1066800"/>
            <a:ext cx="685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800" b="1"/>
              <a:t>Dependence on the tune</a:t>
            </a:r>
          </a:p>
        </p:txBody>
      </p:sp>
      <p:sp>
        <p:nvSpPr>
          <p:cNvPr id="40979" name="TextBox 1"/>
          <p:cNvSpPr txBox="1">
            <a:spLocks noChangeArrowheads="1"/>
          </p:cNvSpPr>
          <p:nvPr/>
        </p:nvSpPr>
        <p:spPr bwMode="auto">
          <a:xfrm>
            <a:off x="1066800" y="5257800"/>
            <a:ext cx="3962400" cy="1069975"/>
          </a:xfrm>
          <a:prstGeom prst="rect">
            <a:avLst/>
          </a:prstGeom>
          <a:solidFill>
            <a:srgbClr val="FFC000">
              <a:alpha val="1803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Conclusion</a:t>
            </a:r>
            <a:r>
              <a:rPr lang="en-GB" altLang="en-US" sz="1600" u="sng"/>
              <a:t>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Tune variation influences longitudinal loss distribution, however the </a:t>
            </a:r>
            <a:r>
              <a:rPr lang="en-GB" altLang="en-US" sz="1600" b="1"/>
              <a:t>maximum for realistic cases varies ~ 20%</a:t>
            </a:r>
          </a:p>
        </p:txBody>
      </p:sp>
      <p:sp>
        <p:nvSpPr>
          <p:cNvPr id="40980" name="TextBox 4"/>
          <p:cNvSpPr txBox="1">
            <a:spLocks noChangeArrowheads="1"/>
          </p:cNvSpPr>
          <p:nvPr/>
        </p:nvSpPr>
        <p:spPr bwMode="auto">
          <a:xfrm>
            <a:off x="5410200" y="1765300"/>
            <a:ext cx="3200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/>
              <a:t>Nominal tune spread &lt; 1e-3</a:t>
            </a:r>
          </a:p>
        </p:txBody>
      </p:sp>
      <p:grpSp>
        <p:nvGrpSpPr>
          <p:cNvPr id="40981" name="Group 3"/>
          <p:cNvGrpSpPr>
            <a:grpSpLocks/>
          </p:cNvGrpSpPr>
          <p:nvPr/>
        </p:nvGrpSpPr>
        <p:grpSpPr bwMode="auto">
          <a:xfrm>
            <a:off x="541338" y="1724025"/>
            <a:ext cx="4792662" cy="3459163"/>
            <a:chOff x="541867" y="1112826"/>
            <a:chExt cx="4792133" cy="3459174"/>
          </a:xfrm>
        </p:grpSpPr>
        <p:grpSp>
          <p:nvGrpSpPr>
            <p:cNvPr id="40982" name="Group 2"/>
            <p:cNvGrpSpPr>
              <a:grpSpLocks/>
            </p:cNvGrpSpPr>
            <p:nvPr/>
          </p:nvGrpSpPr>
          <p:grpSpPr bwMode="auto">
            <a:xfrm>
              <a:off x="541867" y="1112826"/>
              <a:ext cx="4792133" cy="3459174"/>
              <a:chOff x="457200" y="1112826"/>
              <a:chExt cx="4792133" cy="3459174"/>
            </a:xfrm>
          </p:grpSpPr>
          <p:pic>
            <p:nvPicPr>
              <p:cNvPr id="40983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7200" y="1112826"/>
                <a:ext cx="4792133" cy="3459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" name="Rectangle 1"/>
              <p:cNvSpPr/>
              <p:nvPr/>
            </p:nvSpPr>
            <p:spPr>
              <a:xfrm>
                <a:off x="4266779" y="1295390"/>
                <a:ext cx="914299" cy="12303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  <p:sp>
          <p:nvSpPr>
            <p:cNvPr id="40985" name="TextBox 3"/>
            <p:cNvSpPr txBox="1">
              <a:spLocks noChangeArrowheads="1"/>
            </p:cNvSpPr>
            <p:nvPr/>
          </p:nvSpPr>
          <p:spPr bwMode="auto">
            <a:xfrm>
              <a:off x="2411735" y="1878004"/>
              <a:ext cx="1374624" cy="304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400" b="1">
                  <a:solidFill>
                    <a:srgbClr val="C00000"/>
                  </a:solidFill>
                </a:rPr>
                <a:t>Not realistic!!!</a:t>
              </a:r>
            </a:p>
          </p:txBody>
        </p:sp>
        <p:sp>
          <p:nvSpPr>
            <p:cNvPr id="40986" name="TextBox 25"/>
            <p:cNvSpPr txBox="1">
              <a:spLocks noChangeArrowheads="1"/>
            </p:cNvSpPr>
            <p:nvPr/>
          </p:nvSpPr>
          <p:spPr bwMode="auto">
            <a:xfrm>
              <a:off x="1706963" y="2525706"/>
              <a:ext cx="884140" cy="304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400" b="1">
                  <a:solidFill>
                    <a:srgbClr val="0A52A2"/>
                  </a:solidFill>
                </a:rPr>
                <a:t>Nominal</a:t>
              </a:r>
            </a:p>
          </p:txBody>
        </p:sp>
        <p:sp>
          <p:nvSpPr>
            <p:cNvPr id="40987" name="TextBox 26"/>
            <p:cNvSpPr txBox="1">
              <a:spLocks noChangeArrowheads="1"/>
            </p:cNvSpPr>
            <p:nvPr/>
          </p:nvSpPr>
          <p:spPr bwMode="auto">
            <a:xfrm>
              <a:off x="1921252" y="3402009"/>
              <a:ext cx="596834" cy="304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400" b="1">
                  <a:solidFill>
                    <a:srgbClr val="92D050"/>
                  </a:solidFill>
                </a:rPr>
                <a:t>-6e-3</a:t>
              </a:r>
            </a:p>
          </p:txBody>
        </p:sp>
      </p:grpSp>
      <p:sp>
        <p:nvSpPr>
          <p:cNvPr id="40988" name="Rectangle 4"/>
          <p:cNvSpPr>
            <a:spLocks noChangeArrowheads="1"/>
          </p:cNvSpPr>
          <p:nvPr/>
        </p:nvSpPr>
        <p:spPr bwMode="auto">
          <a:xfrm>
            <a:off x="5465763" y="3805238"/>
            <a:ext cx="76835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ts val="2500"/>
              </a:lnSpc>
            </a:pPr>
            <a:r>
              <a:rPr lang="en-GB" altLang="en-US" u="sng"/>
              <a:t>Tune:</a:t>
            </a:r>
          </a:p>
        </p:txBody>
      </p:sp>
      <p:sp>
        <p:nvSpPr>
          <p:cNvPr id="40989" name="Title 1"/>
          <p:cNvSpPr>
            <a:spLocks/>
          </p:cNvSpPr>
          <p:nvPr/>
        </p:nvSpPr>
        <p:spPr bwMode="auto">
          <a:xfrm>
            <a:off x="1219200" y="228600"/>
            <a:ext cx="685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altLang="en-US" sz="3600" b="1" dirty="0" smtClean="0">
                <a:solidFill>
                  <a:schemeClr val="bg1"/>
                </a:solidFill>
              </a:rPr>
              <a:t>Millisecond timescale test</a:t>
            </a:r>
            <a:endParaRPr lang="en-GB" altLang="en-US" sz="3400" b="1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533400" y="1951038"/>
            <a:ext cx="5181600" cy="3397250"/>
            <a:chOff x="533400" y="1131778"/>
            <a:chExt cx="5181600" cy="3397681"/>
          </a:xfrm>
        </p:grpSpPr>
        <p:pic>
          <p:nvPicPr>
            <p:cNvPr id="41987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1131778"/>
              <a:ext cx="5181600" cy="33976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572000" y="1131778"/>
              <a:ext cx="930275" cy="16115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41989" name="Slide Number Placeholder 3"/>
          <p:cNvSpPr txBox="1">
            <a:spLocks noGrp="1"/>
          </p:cNvSpPr>
          <p:nvPr/>
        </p:nvSpPr>
        <p:spPr bwMode="auto">
          <a:xfrm>
            <a:off x="6553200" y="6477000"/>
            <a:ext cx="21336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67EEF93D-A15E-4113-8909-54E8300B0D47}" type="slidenum">
              <a:rPr lang="ru-RU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ru-RU" altLang="en-US" sz="1400"/>
          </a:p>
        </p:txBody>
      </p:sp>
      <p:sp>
        <p:nvSpPr>
          <p:cNvPr id="41990" name="TextBox 9"/>
          <p:cNvSpPr txBox="1">
            <a:spLocks noChangeArrowheads="1"/>
          </p:cNvSpPr>
          <p:nvPr/>
        </p:nvSpPr>
        <p:spPr bwMode="auto">
          <a:xfrm>
            <a:off x="6019800" y="3730625"/>
            <a:ext cx="2514600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n-GB" altLang="en-US" sz="1800" u="sng"/>
              <a:t>Bump amplitude</a:t>
            </a:r>
            <a:r>
              <a:rPr lang="en-GB" altLang="en-US" sz="1800"/>
              <a:t>:</a:t>
            </a:r>
          </a:p>
          <a:p>
            <a:pPr lvl="1"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n-GB" altLang="en-US" sz="1800"/>
              <a:t> 4.3</a:t>
            </a:r>
            <a:r>
              <a:rPr lang="el-GR" altLang="en-US" sz="1800"/>
              <a:t>σ</a:t>
            </a:r>
            <a:r>
              <a:rPr lang="en-GB" altLang="en-US" sz="1200"/>
              <a:t>nom</a:t>
            </a:r>
          </a:p>
          <a:p>
            <a:pPr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n-GB" altLang="en-US" sz="1800" u="sng"/>
              <a:t>Tune:</a:t>
            </a:r>
          </a:p>
          <a:p>
            <a:pPr lvl="1"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n-GB" altLang="en-US" sz="1800"/>
              <a:t>Q</a:t>
            </a:r>
            <a:r>
              <a:rPr lang="en-GB" altLang="en-US" sz="1800" baseline="-25000"/>
              <a:t>x</a:t>
            </a:r>
            <a:r>
              <a:rPr lang="en-GB" altLang="en-US" sz="1800"/>
              <a:t> = 64.28</a:t>
            </a:r>
          </a:p>
          <a:p>
            <a:pPr lvl="1"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n-GB" altLang="en-US" sz="1800"/>
              <a:t>Q</a:t>
            </a:r>
            <a:r>
              <a:rPr lang="en-GB" altLang="en-US" sz="1800" baseline="-25000"/>
              <a:t>y</a:t>
            </a:r>
            <a:r>
              <a:rPr lang="en-GB" altLang="en-US" sz="1800"/>
              <a:t> = 59.31</a:t>
            </a:r>
          </a:p>
        </p:txBody>
      </p:sp>
      <p:sp>
        <p:nvSpPr>
          <p:cNvPr id="41991" name="Rectangle 12"/>
          <p:cNvSpPr>
            <a:spLocks noChangeArrowheads="1"/>
          </p:cNvSpPr>
          <p:nvPr/>
        </p:nvSpPr>
        <p:spPr bwMode="auto">
          <a:xfrm>
            <a:off x="6284913" y="2735263"/>
            <a:ext cx="1603375" cy="382587"/>
          </a:xfrm>
          <a:prstGeom prst="rect">
            <a:avLst/>
          </a:prstGeom>
          <a:solidFill>
            <a:srgbClr val="94C5FA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en-US" sz="1800"/>
              <a:t>ε</a:t>
            </a:r>
            <a:r>
              <a:rPr lang="en-US" altLang="en-US" sz="1800"/>
              <a:t> </a:t>
            </a:r>
            <a:r>
              <a:rPr lang="en-US" altLang="en-US" sz="1800" baseline="-25000"/>
              <a:t>n,x</a:t>
            </a:r>
            <a:r>
              <a:rPr lang="en-US" altLang="en-US" sz="1800"/>
              <a:t> = 5.19e-7</a:t>
            </a:r>
          </a:p>
        </p:txBody>
      </p:sp>
      <p:sp>
        <p:nvSpPr>
          <p:cNvPr id="41992" name="Rectangle 12"/>
          <p:cNvSpPr>
            <a:spLocks noChangeArrowheads="1"/>
          </p:cNvSpPr>
          <p:nvPr/>
        </p:nvSpPr>
        <p:spPr bwMode="auto">
          <a:xfrm>
            <a:off x="6210300" y="3192463"/>
            <a:ext cx="1687513" cy="382587"/>
          </a:xfrm>
          <a:prstGeom prst="rect">
            <a:avLst/>
          </a:prstGeom>
          <a:solidFill>
            <a:srgbClr val="FF7D7D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en-US" sz="1800"/>
              <a:t>ε</a:t>
            </a:r>
            <a:r>
              <a:rPr lang="en-US" altLang="en-US" sz="1800"/>
              <a:t> </a:t>
            </a:r>
            <a:r>
              <a:rPr lang="en-US" altLang="en-US" sz="1800" baseline="-25000"/>
              <a:t>nom,x</a:t>
            </a:r>
            <a:r>
              <a:rPr lang="en-US" altLang="en-US" sz="1800"/>
              <a:t> = 3.5e-6</a:t>
            </a:r>
          </a:p>
        </p:txBody>
      </p:sp>
      <p:sp>
        <p:nvSpPr>
          <p:cNvPr id="41993" name="Title 1"/>
          <p:cNvSpPr>
            <a:spLocks/>
          </p:cNvSpPr>
          <p:nvPr/>
        </p:nvSpPr>
        <p:spPr bwMode="auto">
          <a:xfrm>
            <a:off x="1219200" y="1066800"/>
            <a:ext cx="685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/>
              <a:t>Dependence on the beam size</a:t>
            </a:r>
          </a:p>
        </p:txBody>
      </p:sp>
      <p:sp>
        <p:nvSpPr>
          <p:cNvPr id="41995" name="TextBox 11"/>
          <p:cNvSpPr txBox="1">
            <a:spLocks noChangeArrowheads="1"/>
          </p:cNvSpPr>
          <p:nvPr/>
        </p:nvSpPr>
        <p:spPr bwMode="auto">
          <a:xfrm>
            <a:off x="1524000" y="5486400"/>
            <a:ext cx="6553200" cy="830997"/>
          </a:xfrm>
          <a:prstGeom prst="rect">
            <a:avLst/>
          </a:prstGeom>
          <a:solidFill>
            <a:srgbClr val="FFC000">
              <a:alpha val="1803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Conclusion</a:t>
            </a:r>
            <a:r>
              <a:rPr lang="en-GB" altLang="en-US" sz="1600" u="sng" dirty="0"/>
              <a:t>:</a:t>
            </a:r>
            <a:endParaRPr lang="en-GB" altLang="en-US" sz="16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 dirty="0" smtClean="0"/>
              <a:t>Influence </a:t>
            </a:r>
            <a:r>
              <a:rPr lang="en-GB" altLang="en-US" sz="1600" b="1" dirty="0"/>
              <a:t>of beam size</a:t>
            </a:r>
            <a:r>
              <a:rPr lang="en-GB" altLang="en-US" sz="1600" dirty="0"/>
              <a:t> on longitudinal loss distribution </a:t>
            </a:r>
            <a:r>
              <a:rPr lang="en-GB" altLang="en-US" sz="1600" b="1" dirty="0"/>
              <a:t>is </a:t>
            </a:r>
            <a:r>
              <a:rPr lang="en-GB" altLang="en-US" sz="1600" b="1" dirty="0" smtClean="0"/>
              <a:t>small</a:t>
            </a:r>
            <a:r>
              <a:rPr lang="en-GB" altLang="en-US" sz="1600" b="1" dirty="0" smtClean="0"/>
              <a:t> </a:t>
            </a:r>
            <a:r>
              <a:rPr lang="en-GB" altLang="en-US" sz="1600" dirty="0" smtClean="0"/>
              <a:t>in case of </a:t>
            </a:r>
            <a:r>
              <a:rPr lang="en-GB" altLang="en-US" sz="1600" b="1" dirty="0" smtClean="0"/>
              <a:t>fast losses</a:t>
            </a:r>
            <a:endParaRPr lang="en-GB" altLang="en-US" sz="1600" dirty="0"/>
          </a:p>
        </p:txBody>
      </p:sp>
      <p:sp>
        <p:nvSpPr>
          <p:cNvPr id="41996" name="TextBox 12"/>
          <p:cNvSpPr txBox="1">
            <a:spLocks noChangeArrowheads="1"/>
          </p:cNvSpPr>
          <p:nvPr/>
        </p:nvSpPr>
        <p:spPr bwMode="auto">
          <a:xfrm>
            <a:off x="1643063" y="2100263"/>
            <a:ext cx="1298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0A52A2"/>
                </a:solidFill>
              </a:rPr>
              <a:t>Experimental</a:t>
            </a:r>
          </a:p>
        </p:txBody>
      </p:sp>
      <p:sp>
        <p:nvSpPr>
          <p:cNvPr id="41997" name="TextBox 13"/>
          <p:cNvSpPr txBox="1">
            <a:spLocks noChangeArrowheads="1"/>
          </p:cNvSpPr>
          <p:nvPr/>
        </p:nvSpPr>
        <p:spPr bwMode="auto">
          <a:xfrm>
            <a:off x="2035175" y="4303713"/>
            <a:ext cx="17494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100" b="1">
                <a:solidFill>
                  <a:srgbClr val="C00000"/>
                </a:solidFill>
              </a:rPr>
              <a:t>Nominal (extreme case)</a:t>
            </a:r>
          </a:p>
        </p:txBody>
      </p:sp>
      <p:sp>
        <p:nvSpPr>
          <p:cNvPr id="41998" name="TextBox 9"/>
          <p:cNvSpPr txBox="1">
            <a:spLocks noChangeArrowheads="1"/>
          </p:cNvSpPr>
          <p:nvPr/>
        </p:nvSpPr>
        <p:spPr bwMode="auto">
          <a:xfrm>
            <a:off x="5943600" y="1958975"/>
            <a:ext cx="2628900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n-GB" altLang="en-US" sz="1800" u="sng"/>
              <a:t>Beam size:</a:t>
            </a:r>
          </a:p>
          <a:p>
            <a:pPr lvl="1"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l-GR" altLang="en-US" sz="1800"/>
              <a:t>ε</a:t>
            </a:r>
            <a:r>
              <a:rPr lang="en-GB" altLang="en-US" sz="1200"/>
              <a:t>y</a:t>
            </a:r>
            <a:r>
              <a:rPr lang="en-GB" altLang="en-US" sz="1800"/>
              <a:t> = 1.409e-5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18" name="Title 1"/>
          <p:cNvSpPr>
            <a:spLocks/>
          </p:cNvSpPr>
          <p:nvPr/>
        </p:nvSpPr>
        <p:spPr bwMode="auto">
          <a:xfrm>
            <a:off x="1219200" y="228600"/>
            <a:ext cx="685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altLang="en-US" sz="3600" b="1" dirty="0" smtClean="0">
                <a:solidFill>
                  <a:schemeClr val="bg1"/>
                </a:solidFill>
              </a:rPr>
              <a:t>Millisecond timescale test</a:t>
            </a:r>
            <a:endParaRPr lang="en-GB" altLang="en-US" sz="3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3"/>
          <p:cNvSpPr txBox="1">
            <a:spLocks noGrp="1"/>
          </p:cNvSpPr>
          <p:nvPr/>
        </p:nvSpPr>
        <p:spPr bwMode="auto">
          <a:xfrm>
            <a:off x="6553200" y="6477000"/>
            <a:ext cx="21336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9398688D-3EA0-4A8F-B057-C599F4F75569}" type="slidenum">
              <a:rPr lang="ru-RU" altLang="en-US" sz="1400"/>
              <a:pPr algn="r"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ru-RU" altLang="en-US" sz="1400"/>
          </a:p>
        </p:txBody>
      </p:sp>
      <p:sp>
        <p:nvSpPr>
          <p:cNvPr id="43011" name="TextBox 9"/>
          <p:cNvSpPr txBox="1">
            <a:spLocks noChangeArrowheads="1"/>
          </p:cNvSpPr>
          <p:nvPr/>
        </p:nvSpPr>
        <p:spPr bwMode="auto">
          <a:xfrm>
            <a:off x="6324600" y="1536700"/>
            <a:ext cx="2743200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n-GB" altLang="en-US" sz="1800" u="sng" dirty="0"/>
              <a:t>Beam size:</a:t>
            </a:r>
          </a:p>
          <a:p>
            <a:pPr lvl="1"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l-GR" altLang="en-US" sz="1800" dirty="0"/>
              <a:t>ε</a:t>
            </a:r>
            <a:r>
              <a:rPr lang="en-GB" altLang="en-US" sz="1800" baseline="-25000" dirty="0"/>
              <a:t>x</a:t>
            </a:r>
            <a:r>
              <a:rPr lang="en-GB" altLang="en-US" sz="1800" dirty="0"/>
              <a:t>= 5.195e-7</a:t>
            </a:r>
          </a:p>
          <a:p>
            <a:pPr lvl="1"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l-GR" altLang="en-US" sz="1800" dirty="0"/>
              <a:t>ε</a:t>
            </a:r>
            <a:r>
              <a:rPr lang="en-GB" altLang="en-US" sz="1800" baseline="-25000" dirty="0"/>
              <a:t>y</a:t>
            </a:r>
            <a:r>
              <a:rPr lang="en-GB" altLang="en-US" sz="1800" dirty="0"/>
              <a:t>= 1.409e-5</a:t>
            </a:r>
          </a:p>
        </p:txBody>
      </p:sp>
      <p:sp>
        <p:nvSpPr>
          <p:cNvPr id="43012" name="Rectangle 12"/>
          <p:cNvSpPr>
            <a:spLocks noChangeArrowheads="1"/>
          </p:cNvSpPr>
          <p:nvPr/>
        </p:nvSpPr>
        <p:spPr bwMode="auto">
          <a:xfrm>
            <a:off x="7048500" y="3200400"/>
            <a:ext cx="879475" cy="352425"/>
          </a:xfrm>
          <a:prstGeom prst="rect">
            <a:avLst/>
          </a:prstGeom>
          <a:solidFill>
            <a:srgbClr val="94C5FA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dirty="0"/>
              <a:t>4.3</a:t>
            </a:r>
            <a:r>
              <a:rPr lang="el-GR" altLang="en-US" sz="1600" dirty="0"/>
              <a:t>σ</a:t>
            </a:r>
            <a:r>
              <a:rPr lang="en-GB" altLang="en-US" sz="1100" dirty="0"/>
              <a:t>nom</a:t>
            </a:r>
          </a:p>
        </p:txBody>
      </p:sp>
      <p:sp>
        <p:nvSpPr>
          <p:cNvPr id="43013" name="Rectangle 12"/>
          <p:cNvSpPr>
            <a:spLocks noChangeArrowheads="1"/>
          </p:cNvSpPr>
          <p:nvPr/>
        </p:nvSpPr>
        <p:spPr bwMode="auto">
          <a:xfrm>
            <a:off x="6940550" y="3609975"/>
            <a:ext cx="992188" cy="352425"/>
          </a:xfrm>
          <a:prstGeom prst="rect">
            <a:avLst/>
          </a:prstGeom>
          <a:solidFill>
            <a:srgbClr val="FF7D7D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dirty="0"/>
              <a:t>1.66</a:t>
            </a:r>
            <a:r>
              <a:rPr lang="el-GR" altLang="en-US" sz="1600" dirty="0"/>
              <a:t>σ</a:t>
            </a:r>
            <a:r>
              <a:rPr lang="en-GB" altLang="en-US" sz="1100" dirty="0"/>
              <a:t>nom</a:t>
            </a:r>
          </a:p>
        </p:txBody>
      </p:sp>
      <p:sp>
        <p:nvSpPr>
          <p:cNvPr id="43014" name="TextBox 9"/>
          <p:cNvSpPr txBox="1">
            <a:spLocks noChangeArrowheads="1"/>
          </p:cNvSpPr>
          <p:nvPr/>
        </p:nvSpPr>
        <p:spPr bwMode="auto">
          <a:xfrm>
            <a:off x="6400800" y="4584700"/>
            <a:ext cx="18288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u="sng"/>
              <a:t>Tune: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GB" altLang="en-US" sz="1800"/>
              <a:t>Q</a:t>
            </a:r>
            <a:r>
              <a:rPr lang="en-GB" altLang="en-US" sz="1800" baseline="-25000"/>
              <a:t>x</a:t>
            </a:r>
            <a:r>
              <a:rPr lang="en-GB" altLang="en-US" sz="1800"/>
              <a:t> = 64.28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GB" altLang="en-US" sz="1800"/>
              <a:t>Q</a:t>
            </a:r>
            <a:r>
              <a:rPr lang="en-GB" altLang="en-US" sz="1800" baseline="-25000"/>
              <a:t>y</a:t>
            </a:r>
            <a:r>
              <a:rPr lang="en-GB" altLang="en-US" sz="1800"/>
              <a:t> = 59.31</a:t>
            </a:r>
          </a:p>
        </p:txBody>
      </p:sp>
      <p:sp>
        <p:nvSpPr>
          <p:cNvPr id="43015" name="Rectangle 10"/>
          <p:cNvSpPr>
            <a:spLocks noChangeArrowheads="1"/>
          </p:cNvSpPr>
          <p:nvPr/>
        </p:nvSpPr>
        <p:spPr bwMode="auto">
          <a:xfrm>
            <a:off x="7053263" y="4017963"/>
            <a:ext cx="879475" cy="352425"/>
          </a:xfrm>
          <a:prstGeom prst="rect">
            <a:avLst/>
          </a:prstGeom>
          <a:solidFill>
            <a:srgbClr val="92D05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8.3</a:t>
            </a:r>
            <a:r>
              <a:rPr lang="el-GR" altLang="en-US" sz="1600"/>
              <a:t>σ</a:t>
            </a:r>
            <a:r>
              <a:rPr lang="en-GB" altLang="en-US" sz="1100"/>
              <a:t>nom</a:t>
            </a:r>
          </a:p>
        </p:txBody>
      </p:sp>
      <p:pic>
        <p:nvPicPr>
          <p:cNvPr id="43016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1836738"/>
            <a:ext cx="5159375" cy="334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7" name="Title 1"/>
          <p:cNvSpPr>
            <a:spLocks/>
          </p:cNvSpPr>
          <p:nvPr/>
        </p:nvSpPr>
        <p:spPr bwMode="auto">
          <a:xfrm>
            <a:off x="1143000" y="1066800"/>
            <a:ext cx="7772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800" b="1"/>
              <a:t>Dependence on the bump amplitude</a:t>
            </a:r>
          </a:p>
        </p:txBody>
      </p:sp>
      <p:sp>
        <p:nvSpPr>
          <p:cNvPr id="43019" name="TextBox 12"/>
          <p:cNvSpPr txBox="1">
            <a:spLocks noChangeArrowheads="1"/>
          </p:cNvSpPr>
          <p:nvPr/>
        </p:nvSpPr>
        <p:spPr bwMode="auto">
          <a:xfrm>
            <a:off x="685800" y="5417403"/>
            <a:ext cx="5791200" cy="830997"/>
          </a:xfrm>
          <a:prstGeom prst="rect">
            <a:avLst/>
          </a:prstGeom>
          <a:solidFill>
            <a:srgbClr val="FFC000">
              <a:alpha val="1803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Conclusion</a:t>
            </a:r>
            <a:r>
              <a:rPr lang="en-GB" altLang="en-US" sz="1600" u="sng" dirty="0"/>
              <a:t>:</a:t>
            </a:r>
            <a:endParaRPr lang="en-GB" altLang="en-US" sz="1600" dirty="0"/>
          </a:p>
          <a:p>
            <a:pPr algn="ctr" eaLnBrk="1" hangingPunct="1">
              <a:spcBef>
                <a:spcPct val="0"/>
              </a:spcBef>
              <a:buNone/>
            </a:pPr>
            <a:r>
              <a:rPr lang="en-GB" altLang="en-US" sz="1600" b="1" dirty="0"/>
              <a:t>Size of orbital bump </a:t>
            </a:r>
            <a:r>
              <a:rPr lang="en-GB" altLang="en-US" sz="1600" dirty="0"/>
              <a:t>has only </a:t>
            </a:r>
            <a:r>
              <a:rPr lang="en-GB" altLang="en-US" sz="1600" b="1" dirty="0"/>
              <a:t>small influence </a:t>
            </a:r>
            <a:r>
              <a:rPr lang="en-GB" altLang="en-US" sz="1600" dirty="0"/>
              <a:t>on maximum of lost-particles </a:t>
            </a:r>
            <a:r>
              <a:rPr lang="en-GB" altLang="en-US" sz="1600" dirty="0" smtClean="0"/>
              <a:t>distribution </a:t>
            </a:r>
            <a:r>
              <a:rPr lang="en-GB" altLang="en-US" sz="1600" dirty="0" smtClean="0"/>
              <a:t>in case of </a:t>
            </a:r>
            <a:r>
              <a:rPr lang="en-GB" altLang="en-US" sz="1600" b="1" dirty="0" smtClean="0"/>
              <a:t>fast losses</a:t>
            </a:r>
            <a:endParaRPr lang="en-GB" altLang="en-US" sz="1600" dirty="0" smtClean="0"/>
          </a:p>
        </p:txBody>
      </p:sp>
      <p:sp>
        <p:nvSpPr>
          <p:cNvPr id="43020" name="TextBox 13"/>
          <p:cNvSpPr txBox="1">
            <a:spLocks noChangeArrowheads="1"/>
          </p:cNvSpPr>
          <p:nvPr/>
        </p:nvSpPr>
        <p:spPr bwMode="auto">
          <a:xfrm>
            <a:off x="1446213" y="2441575"/>
            <a:ext cx="1298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0A52A2"/>
                </a:solidFill>
              </a:rPr>
              <a:t>Experimental</a:t>
            </a:r>
          </a:p>
        </p:txBody>
      </p:sp>
      <p:sp>
        <p:nvSpPr>
          <p:cNvPr id="43021" name="TextBox 14"/>
          <p:cNvSpPr txBox="1">
            <a:spLocks noChangeArrowheads="1"/>
          </p:cNvSpPr>
          <p:nvPr/>
        </p:nvSpPr>
        <p:spPr bwMode="auto">
          <a:xfrm>
            <a:off x="2774950" y="2066925"/>
            <a:ext cx="15541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C00000"/>
                </a:solidFill>
              </a:rPr>
              <a:t>Extreme case (-)</a:t>
            </a:r>
          </a:p>
        </p:txBody>
      </p:sp>
      <p:sp>
        <p:nvSpPr>
          <p:cNvPr id="43022" name="TextBox 15"/>
          <p:cNvSpPr txBox="1">
            <a:spLocks noChangeArrowheads="1"/>
          </p:cNvSpPr>
          <p:nvPr/>
        </p:nvSpPr>
        <p:spPr bwMode="auto">
          <a:xfrm>
            <a:off x="2011363" y="3654425"/>
            <a:ext cx="15986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92D050"/>
                </a:solidFill>
              </a:rPr>
              <a:t>Extreme case (+)</a:t>
            </a:r>
          </a:p>
        </p:txBody>
      </p:sp>
      <p:sp>
        <p:nvSpPr>
          <p:cNvPr id="43023" name="TextBox 9"/>
          <p:cNvSpPr txBox="1">
            <a:spLocks noChangeArrowheads="1"/>
          </p:cNvSpPr>
          <p:nvPr/>
        </p:nvSpPr>
        <p:spPr bwMode="auto">
          <a:xfrm>
            <a:off x="6324600" y="2667000"/>
            <a:ext cx="25146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2500"/>
              </a:lnSpc>
              <a:spcBef>
                <a:spcPct val="0"/>
              </a:spcBef>
              <a:buFontTx/>
              <a:buNone/>
            </a:pPr>
            <a:r>
              <a:rPr lang="en-GB" altLang="en-US" sz="1800" u="sng"/>
              <a:t>Bump amplitude: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Vera Chetvertkova, BIQ Workshop, 15-09-2014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9" name="Title 1"/>
          <p:cNvSpPr>
            <a:spLocks/>
          </p:cNvSpPr>
          <p:nvPr/>
        </p:nvSpPr>
        <p:spPr bwMode="auto">
          <a:xfrm>
            <a:off x="1219200" y="228600"/>
            <a:ext cx="685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altLang="en-US" sz="3600" b="1" dirty="0" smtClean="0">
                <a:solidFill>
                  <a:schemeClr val="bg1"/>
                </a:solidFill>
              </a:rPr>
              <a:t>Millisecond timescale test</a:t>
            </a:r>
            <a:endParaRPr lang="en-GB" altLang="en-US" sz="3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13868</TotalTime>
  <Words>850</Words>
  <Application>Microsoft Office PowerPoint</Application>
  <PresentationFormat>On-screen Show (4:3)</PresentationFormat>
  <Paragraphs>228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Arial</vt:lpstr>
      <vt:lpstr>Default Design</vt:lpstr>
      <vt:lpstr>Particle Tracking for Orbit-Bump Quench Tests at LHC</vt:lpstr>
      <vt:lpstr>Quench Test Analysis  What is the energy deposition in the coil at the moment of quench?</vt:lpstr>
      <vt:lpstr>Orbit bump quench test</vt:lpstr>
      <vt:lpstr>Methodology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Dynamic orbit bump</vt:lpstr>
      <vt:lpstr>PowerPoint Presentation</vt:lpstr>
      <vt:lpstr>Millisecond timescale test</vt:lpstr>
      <vt:lpstr>Summary</vt:lpstr>
      <vt:lpstr>Conclusions</vt:lpstr>
      <vt:lpstr>PowerPoint Presentation</vt:lpstr>
      <vt:lpstr>Time structure </vt:lpstr>
    </vt:vector>
  </TitlesOfParts>
  <Company>JPMorgan Chase &amp; Co.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Vera Chetvertkova</cp:lastModifiedBy>
  <cp:revision>469</cp:revision>
  <cp:lastPrinted>2013-10-16T14:02:12Z</cp:lastPrinted>
  <dcterms:created xsi:type="dcterms:W3CDTF">2013-01-24T21:57:23Z</dcterms:created>
  <dcterms:modified xsi:type="dcterms:W3CDTF">2014-09-15T11:29:42Z</dcterms:modified>
</cp:coreProperties>
</file>