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59" r:id="rId5"/>
    <p:sldId id="264" r:id="rId6"/>
    <p:sldId id="282" r:id="rId7"/>
    <p:sldId id="283" r:id="rId8"/>
    <p:sldId id="284" r:id="rId9"/>
    <p:sldId id="285" r:id="rId10"/>
    <p:sldId id="286" r:id="rId11"/>
    <p:sldId id="289" r:id="rId12"/>
    <p:sldId id="287" r:id="rId13"/>
    <p:sldId id="288" r:id="rId14"/>
    <p:sldId id="290" r:id="rId15"/>
    <p:sldId id="291" r:id="rId16"/>
    <p:sldId id="295" r:id="rId17"/>
    <p:sldId id="292" r:id="rId18"/>
    <p:sldId id="293" r:id="rId19"/>
    <p:sldId id="294" r:id="rId20"/>
    <p:sldId id="281" r:id="rId21"/>
    <p:sldId id="280" r:id="rId22"/>
    <p:sldId id="262" r:id="rId23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FF3399"/>
    <a:srgbClr val="898989"/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02EBC-89A3-463F-926F-A98BA797691A}" type="datetimeFigureOut">
              <a:rPr lang="fr-FR" smtClean="0"/>
              <a:t>10/06/2014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6C28E-5514-4D77-8606-9FA142E5523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886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10/06/2014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13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983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4307221" cy="2506731"/>
          </a:xfrm>
        </p:spPr>
        <p:txBody>
          <a:bodyPr/>
          <a:lstStyle/>
          <a:p>
            <a:pPr algn="ctr"/>
            <a:r>
              <a:rPr lang="en-GB" dirty="0" smtClean="0"/>
              <a:t>Conceptual Layout</a:t>
            </a:r>
            <a:br>
              <a:rPr lang="en-GB" dirty="0" smtClean="0"/>
            </a:br>
            <a:r>
              <a:rPr lang="en-GB" dirty="0" smtClean="0"/>
              <a:t>and Integration in High Luminosity Insertions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V. Baglin (TE-VSC)</a:t>
            </a:r>
          </a:p>
          <a:p>
            <a:endParaRPr lang="en-GB" dirty="0"/>
          </a:p>
          <a:p>
            <a:r>
              <a:rPr lang="en-GB" dirty="0" smtClean="0"/>
              <a:t>6</a:t>
            </a:r>
            <a:r>
              <a:rPr lang="en-GB" baseline="30000" dirty="0" smtClean="0"/>
              <a:t>th</a:t>
            </a:r>
            <a:r>
              <a:rPr lang="en-GB" dirty="0" smtClean="0"/>
              <a:t> HL-LHC Technical Committee</a:t>
            </a:r>
          </a:p>
          <a:p>
            <a:r>
              <a:rPr lang="en-GB" dirty="0" smtClean="0"/>
              <a:t>CERN – 10</a:t>
            </a:r>
            <a:r>
              <a:rPr lang="en-GB" baseline="30000" dirty="0" smtClean="0"/>
              <a:t>th</a:t>
            </a:r>
            <a:r>
              <a:rPr lang="en-GB" dirty="0" smtClean="0"/>
              <a:t> June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/>
              </a:rPr>
              <a:t>LRBB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497874" cy="187187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Do not exist in LHC. </a:t>
            </a:r>
          </a:p>
          <a:p>
            <a:r>
              <a:rPr lang="en-US" dirty="0" smtClean="0"/>
              <a:t>Already </a:t>
            </a:r>
            <a:r>
              <a:rPr lang="en-US" dirty="0" err="1" smtClean="0"/>
              <a:t>sectorised</a:t>
            </a:r>
            <a:endParaRPr lang="en-US" dirty="0" smtClean="0"/>
          </a:p>
          <a:p>
            <a:r>
              <a:rPr lang="en-US" dirty="0" smtClean="0">
                <a:effectLst/>
              </a:rPr>
              <a:t>Must be </a:t>
            </a:r>
            <a:r>
              <a:rPr lang="en-US" dirty="0" err="1" smtClean="0">
                <a:effectLst/>
              </a:rPr>
              <a:t>bakeable</a:t>
            </a:r>
            <a:endParaRPr lang="en-US" dirty="0" smtClean="0">
              <a:effectLst/>
            </a:endParaRPr>
          </a:p>
          <a:p>
            <a:r>
              <a:rPr lang="en-US" dirty="0" smtClean="0"/>
              <a:t>Material and layout to be studied and designed</a:t>
            </a:r>
            <a:endParaRPr lang="en-US" dirty="0" smtClean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13232" y="6058906"/>
            <a:ext cx="502920" cy="0"/>
          </a:xfrm>
          <a:prstGeom prst="straightConnector1">
            <a:avLst/>
          </a:prstGeom>
          <a:ln w="63500">
            <a:solidFill>
              <a:srgbClr val="FF339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356675" y="5815584"/>
            <a:ext cx="79180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3399"/>
                </a:solidFill>
              </a:rPr>
              <a:t>Must be compatible with background to experiments</a:t>
            </a:r>
            <a:endParaRPr lang="en-GB" sz="2800" dirty="0">
              <a:solidFill>
                <a:srgbClr val="FF3399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57" y="3434229"/>
            <a:ext cx="8924846" cy="2297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457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/>
              </a:rPr>
              <a:t>TAN-D2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611230" cy="187943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Short distance between TAN-D2 to accommodate all </a:t>
            </a:r>
            <a:r>
              <a:rPr lang="en-US" dirty="0" smtClean="0"/>
              <a:t>components (7.43 m)</a:t>
            </a:r>
            <a:endParaRPr lang="en-US" dirty="0" smtClean="0">
              <a:effectLst/>
            </a:endParaRPr>
          </a:p>
          <a:p>
            <a:r>
              <a:rPr lang="en-US" dirty="0" smtClean="0"/>
              <a:t>Integration of all components (collimators, BPM, vacuum system) not properly done during LHC construction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82819" y="5897541"/>
            <a:ext cx="502920" cy="0"/>
          </a:xfrm>
          <a:prstGeom prst="straightConnector1">
            <a:avLst/>
          </a:prstGeom>
          <a:ln w="63500">
            <a:solidFill>
              <a:srgbClr val="FF339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27532" y="5524185"/>
            <a:ext cx="81164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3399"/>
                </a:solidFill>
              </a:rPr>
              <a:t>Redesign of collimator’s envelope taking into account mobile equipment : bake out + pumping groups</a:t>
            </a:r>
            <a:endParaRPr lang="en-GB" sz="2800" dirty="0">
              <a:solidFill>
                <a:srgbClr val="FF3399"/>
              </a:solidFill>
            </a:endParaRPr>
          </a:p>
        </p:txBody>
      </p:sp>
      <p:pic>
        <p:nvPicPr>
          <p:cNvPr id="1026" name="Picture 2" descr="G:\Departments\AT\Projects\Baglin\AA_Perso_VB\LHC\Installation\LSS\Photos\LSS1\2014\P11000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35" y="3166394"/>
            <a:ext cx="2811213" cy="210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Departments\AT\Projects\Baglin\AA_Perso_VB\LHC\Installation\LSS\Photos\LSS1\2014\P11000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347" y="3166394"/>
            <a:ext cx="2811213" cy="210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Departments\AT\Projects\Baglin\AA_Perso_VB\LHC\Installation\LSS\Photos\LSS1\2014\P11000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561" y="2977468"/>
            <a:ext cx="3395622" cy="254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3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/>
              </a:rPr>
              <a:t>TAN-D2 for HL-LHC</a:t>
            </a:r>
            <a:endParaRPr lang="en-US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82819" y="5822597"/>
            <a:ext cx="502920" cy="0"/>
          </a:xfrm>
          <a:prstGeom prst="straightConnector1">
            <a:avLst/>
          </a:prstGeom>
          <a:ln w="63500">
            <a:solidFill>
              <a:srgbClr val="FF339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27532" y="5535117"/>
            <a:ext cx="8116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3399"/>
                </a:solidFill>
              </a:rPr>
              <a:t>This version must allow 5</a:t>
            </a:r>
            <a:r>
              <a:rPr lang="en-GB" sz="2800" baseline="30000" dirty="0" smtClean="0">
                <a:solidFill>
                  <a:srgbClr val="FF3399"/>
                </a:solidFill>
              </a:rPr>
              <a:t>th</a:t>
            </a:r>
            <a:r>
              <a:rPr lang="en-GB" sz="2800" dirty="0" smtClean="0">
                <a:solidFill>
                  <a:srgbClr val="FF3399"/>
                </a:solidFill>
              </a:rPr>
              <a:t> axis and remote tooling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323" y="1643027"/>
            <a:ext cx="7240968" cy="3810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611230" cy="1879433"/>
          </a:xfrm>
        </p:spPr>
        <p:txBody>
          <a:bodyPr>
            <a:normAutofit/>
          </a:bodyPr>
          <a:lstStyle/>
          <a:p>
            <a:r>
              <a:rPr lang="en-US" dirty="0" smtClean="0"/>
              <a:t>Current layout with added mask (TCA)</a:t>
            </a:r>
          </a:p>
        </p:txBody>
      </p:sp>
    </p:spTree>
    <p:extLst>
      <p:ext uri="{BB962C8B-B14F-4D97-AF65-F5344CB8AC3E}">
        <p14:creationId xmlns:p14="http://schemas.microsoft.com/office/powerpoint/2010/main" val="358676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/>
              </a:rPr>
              <a:t>D2,Q4, Q5,Q6 for HL-LHC</a:t>
            </a:r>
            <a:endParaRPr lang="en-US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82819" y="5822597"/>
            <a:ext cx="502920" cy="0"/>
          </a:xfrm>
          <a:prstGeom prst="straightConnector1">
            <a:avLst/>
          </a:prstGeom>
          <a:ln w="63500">
            <a:solidFill>
              <a:srgbClr val="FF339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710154"/>
            <a:ext cx="8611230" cy="187943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Re-use sector valve assembly</a:t>
            </a:r>
          </a:p>
          <a:p>
            <a:r>
              <a:rPr lang="en-US" dirty="0" smtClean="0"/>
              <a:t>a-C coated beam screen (5 – 20 K ?)</a:t>
            </a:r>
          </a:p>
          <a:p>
            <a:r>
              <a:rPr lang="en-US" dirty="0" smtClean="0"/>
              <a:t>1. 9 K cold mass</a:t>
            </a:r>
          </a:p>
          <a:p>
            <a:r>
              <a:rPr lang="en-US" dirty="0" smtClean="0"/>
              <a:t>R-use </a:t>
            </a:r>
            <a:r>
              <a:rPr lang="en-US" dirty="0" smtClean="0"/>
              <a:t>Q4</a:t>
            </a:r>
            <a:r>
              <a:rPr lang="en-US" baseline="-25000" dirty="0" smtClean="0"/>
              <a:t>LHC</a:t>
            </a:r>
            <a:r>
              <a:rPr lang="en-US" dirty="0" smtClean="0"/>
              <a:t> </a:t>
            </a:r>
            <a:r>
              <a:rPr lang="en-US" dirty="0" smtClean="0"/>
              <a:t>cold warm transition for </a:t>
            </a:r>
            <a:r>
              <a:rPr lang="en-US" dirty="0" smtClean="0"/>
              <a:t>Q5</a:t>
            </a:r>
            <a:r>
              <a:rPr lang="en-US" baseline="-25000" dirty="0" smtClean="0"/>
              <a:t>HL-LHC</a:t>
            </a:r>
            <a:endParaRPr lang="en-US" baseline="-25000" dirty="0" smtClean="0"/>
          </a:p>
        </p:txBody>
      </p:sp>
    </p:spTree>
    <p:extLst>
      <p:ext uri="{BB962C8B-B14F-4D97-AF65-F5344CB8AC3E}">
        <p14:creationId xmlns:p14="http://schemas.microsoft.com/office/powerpoint/2010/main" val="49901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19" y="2648591"/>
            <a:ext cx="8199241" cy="312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/>
              </a:rPr>
              <a:t>Crab cavities between D2-Q4</a:t>
            </a:r>
            <a:endParaRPr lang="en-US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82819" y="6060801"/>
            <a:ext cx="502920" cy="0"/>
          </a:xfrm>
          <a:prstGeom prst="straightConnector1">
            <a:avLst/>
          </a:prstGeom>
          <a:ln w="63500">
            <a:solidFill>
              <a:srgbClr val="FF339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51962" y="5576050"/>
            <a:ext cx="81164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3399"/>
                </a:solidFill>
              </a:rPr>
              <a:t>Collimation must be in the same sector as the 2</a:t>
            </a:r>
            <a:r>
              <a:rPr lang="en-GB" sz="2800" baseline="30000" dirty="0" smtClean="0">
                <a:solidFill>
                  <a:srgbClr val="FF3399"/>
                </a:solidFill>
              </a:rPr>
              <a:t>nd</a:t>
            </a:r>
            <a:r>
              <a:rPr lang="en-GB" sz="2800" dirty="0" smtClean="0">
                <a:solidFill>
                  <a:srgbClr val="FF3399"/>
                </a:solidFill>
              </a:rPr>
              <a:t> beam to use it as a </a:t>
            </a:r>
            <a:r>
              <a:rPr lang="en-GB" sz="2800" dirty="0" err="1" smtClean="0">
                <a:solidFill>
                  <a:srgbClr val="FF3399"/>
                </a:solidFill>
              </a:rPr>
              <a:t>cryotrap</a:t>
            </a:r>
            <a:r>
              <a:rPr lang="en-GB" sz="2800" dirty="0" smtClean="0">
                <a:solidFill>
                  <a:srgbClr val="FF3399"/>
                </a:solidFill>
              </a:rPr>
              <a:t> protecting the cavities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135820"/>
            <a:ext cx="8611230" cy="187943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Q4 and Q5 </a:t>
            </a:r>
            <a:r>
              <a:rPr lang="en-US" dirty="0" err="1" smtClean="0"/>
              <a:t>sectorised</a:t>
            </a:r>
            <a:endParaRPr lang="en-US" dirty="0" smtClean="0"/>
          </a:p>
          <a:p>
            <a:r>
              <a:rPr lang="en-US" dirty="0" smtClean="0"/>
              <a:t>Collimation </a:t>
            </a:r>
            <a:r>
              <a:rPr lang="en-US" dirty="0" err="1" smtClean="0"/>
              <a:t>sectorised</a:t>
            </a:r>
            <a:endParaRPr lang="en-US" dirty="0" smtClean="0"/>
          </a:p>
          <a:p>
            <a:r>
              <a:rPr lang="en-US" dirty="0" smtClean="0"/>
              <a:t>Module </a:t>
            </a:r>
            <a:r>
              <a:rPr lang="en-US" dirty="0" err="1" smtClean="0"/>
              <a:t>sectorised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2211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/>
              </a:rPr>
              <a:t>Crab cavities between D2-Q4</a:t>
            </a:r>
            <a:endParaRPr lang="en-US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82819" y="6060801"/>
            <a:ext cx="502920" cy="0"/>
          </a:xfrm>
          <a:prstGeom prst="straightConnector1">
            <a:avLst/>
          </a:prstGeom>
          <a:ln w="63500">
            <a:solidFill>
              <a:srgbClr val="FF339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27532" y="5380356"/>
            <a:ext cx="81164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3399"/>
                </a:solidFill>
              </a:rPr>
              <a:t>Layout study and design</a:t>
            </a:r>
          </a:p>
          <a:p>
            <a:r>
              <a:rPr lang="en-GB" sz="2800" dirty="0" smtClean="0">
                <a:solidFill>
                  <a:srgbClr val="FF3399"/>
                </a:solidFill>
              </a:rPr>
              <a:t>Impact of electron cloud and synchrotron radiation on crab modules ?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611230" cy="187943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Vacuum valves inside insulation vacuum: not inserted into sector valve chain</a:t>
            </a:r>
          </a:p>
          <a:p>
            <a:r>
              <a:rPr lang="en-US" dirty="0" smtClean="0"/>
              <a:t>Interconnects: one sector valve + instrumentation + cavity roughing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non accelerated beam at cryogenic temp </a:t>
            </a:r>
            <a:r>
              <a:rPr lang="en-US" dirty="0" smtClean="0"/>
              <a:t>(2.0 K) </a:t>
            </a:r>
            <a:r>
              <a:rPr lang="en-US" dirty="0" smtClean="0"/>
              <a:t>=&gt; need beam screen / shadowing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275" y="3172850"/>
            <a:ext cx="3676477" cy="1892393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3" r="27822"/>
          <a:stretch/>
        </p:blipFill>
        <p:spPr bwMode="auto">
          <a:xfrm>
            <a:off x="4614950" y="2763919"/>
            <a:ext cx="2790933" cy="2435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408218" y="5138411"/>
            <a:ext cx="3249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CC99"/>
                </a:solidFill>
              </a:rPr>
              <a:t>Examples of HL-LHC crab cavities</a:t>
            </a:r>
            <a:endParaRPr lang="en-GB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36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Other Masks </a:t>
            </a:r>
            <a:r>
              <a:rPr lang="en-US" dirty="0"/>
              <a:t>and </a:t>
            </a:r>
            <a:r>
              <a:rPr lang="en-US" dirty="0" smtClean="0"/>
              <a:t>Collimators</a:t>
            </a:r>
            <a:endParaRPr lang="en-US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82819" y="6060801"/>
            <a:ext cx="502920" cy="0"/>
          </a:xfrm>
          <a:prstGeom prst="straightConnector1">
            <a:avLst/>
          </a:prstGeom>
          <a:ln w="63500">
            <a:solidFill>
              <a:srgbClr val="FF339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27532" y="5928254"/>
            <a:ext cx="8116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3399"/>
                </a:solidFill>
              </a:rPr>
              <a:t>Re-use of standard equipments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007350"/>
            <a:ext cx="8611230" cy="112373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Room temperature</a:t>
            </a:r>
          </a:p>
          <a:p>
            <a:r>
              <a:rPr lang="en-US" dirty="0" err="1" smtClean="0"/>
              <a:t>Bakeable</a:t>
            </a:r>
            <a:r>
              <a:rPr lang="en-US" dirty="0" smtClean="0"/>
              <a:t> to 250 </a:t>
            </a:r>
            <a:r>
              <a:rPr lang="en-US" dirty="0" err="1" smtClean="0"/>
              <a:t>deg</a:t>
            </a:r>
            <a:r>
              <a:rPr lang="en-US" dirty="0" smtClean="0"/>
              <a:t>, 50 </a:t>
            </a:r>
            <a:r>
              <a:rPr lang="en-US" dirty="0" err="1" smtClean="0"/>
              <a:t>deg</a:t>
            </a:r>
            <a:r>
              <a:rPr lang="en-US" dirty="0" smtClean="0"/>
              <a:t>/h</a:t>
            </a:r>
          </a:p>
          <a:p>
            <a:r>
              <a:rPr lang="en-US" dirty="0" smtClean="0"/>
              <a:t>Room is available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00" y="2083975"/>
            <a:ext cx="4073747" cy="1709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790" y="2144431"/>
            <a:ext cx="4162385" cy="1399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G:\Departments\AT\Projects\Baglin\AA_Perso_VB\LHC\Installation\LSS\Photos\LSS1\2014\P109096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262" y="3732938"/>
            <a:ext cx="2927088" cy="2195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G:\Departments\AT\Projects\Baglin\AA_Perso_VB\LHC\Installation\LSS\Photos\LSS2\2014\IMG_037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6501" y="3771299"/>
            <a:ext cx="2824792" cy="2118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0566" y="5496928"/>
            <a:ext cx="1250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TCLIM -6R2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31877" y="5496928"/>
            <a:ext cx="968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TCL -6L1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28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/>
              </a:rPr>
              <a:t>Conclusions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Conceptual layout well advanced</a:t>
            </a:r>
          </a:p>
          <a:p>
            <a:r>
              <a:rPr lang="en-US" dirty="0" smtClean="0"/>
              <a:t>Objective to:</a:t>
            </a:r>
          </a:p>
          <a:p>
            <a:pPr lvl="2"/>
            <a:r>
              <a:rPr lang="en-US" dirty="0" smtClean="0"/>
              <a:t>Have vacuum performances compatible with HL-LHC (1.12 A per beam, 2.2 10</a:t>
            </a:r>
            <a:r>
              <a:rPr lang="en-US" baseline="30000" dirty="0" smtClean="0"/>
              <a:t>11</a:t>
            </a:r>
            <a:r>
              <a:rPr lang="en-US" dirty="0" smtClean="0"/>
              <a:t> ppb, 2748 b)</a:t>
            </a:r>
          </a:p>
          <a:p>
            <a:pPr lvl="4"/>
            <a:r>
              <a:rPr lang="en-US" dirty="0" smtClean="0"/>
              <a:t>2.24 A in the IP instead of 1.16 A for LHC !</a:t>
            </a:r>
          </a:p>
          <a:p>
            <a:pPr lvl="4"/>
            <a:r>
              <a:rPr lang="en-US" dirty="0" smtClean="0"/>
              <a:t>Above vacuum stability design margin !</a:t>
            </a:r>
          </a:p>
          <a:p>
            <a:pPr lvl="2"/>
            <a:r>
              <a:rPr lang="en-US" dirty="0" smtClean="0"/>
              <a:t>Review/redesign and develop along the LSS the remote tooling</a:t>
            </a:r>
          </a:p>
          <a:p>
            <a:pPr lvl="2"/>
            <a:r>
              <a:rPr lang="en-US" dirty="0" smtClean="0"/>
              <a:t>Re-use vacuum equipments from LHC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707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/>
              <a:t>Thank you for your attention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768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/>
              </a:rPr>
              <a:t>Outline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effectLst/>
              </a:rPr>
              <a:t>Vacuum performances</a:t>
            </a:r>
          </a:p>
          <a:p>
            <a:r>
              <a:rPr lang="en-US" dirty="0" smtClean="0"/>
              <a:t>Layout generalities</a:t>
            </a:r>
          </a:p>
          <a:p>
            <a:r>
              <a:rPr lang="en-US" dirty="0" smtClean="0"/>
              <a:t>Key areas:</a:t>
            </a:r>
          </a:p>
          <a:p>
            <a:pPr lvl="1"/>
            <a:r>
              <a:rPr lang="en-US" dirty="0" smtClean="0"/>
              <a:t>Experiments</a:t>
            </a:r>
          </a:p>
          <a:p>
            <a:pPr lvl="1"/>
            <a:r>
              <a:rPr lang="en-US" dirty="0" smtClean="0"/>
              <a:t>TAS-Q1</a:t>
            </a:r>
          </a:p>
          <a:p>
            <a:pPr lvl="1"/>
            <a:r>
              <a:rPr lang="en-US" dirty="0" smtClean="0"/>
              <a:t>IT</a:t>
            </a:r>
          </a:p>
          <a:p>
            <a:pPr lvl="1"/>
            <a:r>
              <a:rPr lang="en-US" dirty="0" smtClean="0"/>
              <a:t>Q3-D1</a:t>
            </a:r>
          </a:p>
          <a:p>
            <a:pPr lvl="1"/>
            <a:r>
              <a:rPr lang="en-US" dirty="0" smtClean="0"/>
              <a:t>LRBB</a:t>
            </a:r>
          </a:p>
          <a:p>
            <a:pPr lvl="1"/>
            <a:r>
              <a:rPr lang="en-US" dirty="0" smtClean="0"/>
              <a:t>TAN-D2</a:t>
            </a:r>
          </a:p>
          <a:p>
            <a:pPr lvl="1"/>
            <a:r>
              <a:rPr lang="en-US" dirty="0" smtClean="0"/>
              <a:t>D2, Q4, Q5, Q6</a:t>
            </a:r>
          </a:p>
          <a:p>
            <a:pPr lvl="1"/>
            <a:r>
              <a:rPr lang="en-US" dirty="0" smtClean="0"/>
              <a:t>Crab cavities</a:t>
            </a:r>
          </a:p>
          <a:p>
            <a:pPr lvl="1"/>
            <a:r>
              <a:rPr lang="en-US" dirty="0" smtClean="0"/>
              <a:t>Masks</a:t>
            </a:r>
          </a:p>
          <a:p>
            <a:r>
              <a:rPr lang="en-US" dirty="0" smtClean="0"/>
              <a:t>Conclusions</a:t>
            </a:r>
            <a:endParaRPr lang="en-US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18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/>
              </a:rPr>
              <a:t>Vacuum Performances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497874" cy="5349240"/>
          </a:xfrm>
        </p:spPr>
        <p:txBody>
          <a:bodyPr/>
          <a:lstStyle/>
          <a:p>
            <a:r>
              <a:rPr lang="en-US" dirty="0" smtClean="0">
                <a:effectLst/>
              </a:rPr>
              <a:t>Layout must ensure vacuum performances</a:t>
            </a:r>
          </a:p>
          <a:p>
            <a:r>
              <a:rPr lang="en-US" dirty="0" smtClean="0"/>
              <a:t>Vacuum stability: beam current, ion desorption</a:t>
            </a:r>
          </a:p>
          <a:p>
            <a:r>
              <a:rPr lang="en-US" dirty="0" smtClean="0"/>
              <a:t>Low background to the experiments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  <p:pic>
        <p:nvPicPr>
          <p:cNvPr id="6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33" y="3162075"/>
            <a:ext cx="4738573" cy="2801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164621"/>
              </p:ext>
            </p:extLst>
          </p:nvPr>
        </p:nvGraphicFramePr>
        <p:xfrm>
          <a:off x="4977461" y="3629965"/>
          <a:ext cx="379984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780"/>
                <a:gridCol w="1452880"/>
                <a:gridCol w="805180"/>
              </a:tblGrid>
              <a:tr h="370840"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H2_eq</a:t>
                      </a:r>
                      <a:r>
                        <a:rPr lang="fr-FR" sz="1600" baseline="0" dirty="0" smtClean="0"/>
                        <a:t> / m3</a:t>
                      </a:r>
                      <a:endParaRPr lang="fr-FR" sz="16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mbar</a:t>
                      </a:r>
                      <a:endParaRPr lang="fr-FR" sz="16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&lt;LSS</a:t>
                      </a:r>
                      <a:r>
                        <a:rPr lang="fr-FR" sz="1600" baseline="-25000" dirty="0" smtClean="0"/>
                        <a:t>1 or 5</a:t>
                      </a:r>
                      <a:r>
                        <a:rPr lang="fr-FR" sz="1600" baseline="0" dirty="0" smtClean="0"/>
                        <a:t>&gt;</a:t>
                      </a:r>
                      <a:endParaRPr lang="fr-FR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~ 5 10</a:t>
                      </a:r>
                      <a:r>
                        <a:rPr lang="fr-FR" sz="1600" baseline="30000" dirty="0" smtClean="0"/>
                        <a:t>12</a:t>
                      </a:r>
                      <a:endParaRPr lang="fr-FR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10</a:t>
                      </a:r>
                      <a:r>
                        <a:rPr lang="fr-FR" sz="1600" baseline="30000" dirty="0" smtClean="0"/>
                        <a:t>-10</a:t>
                      </a:r>
                      <a:endParaRPr lang="fr-FR" sz="1600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&lt;ATLAS&gt;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~ 10</a:t>
                      </a:r>
                      <a:r>
                        <a:rPr lang="fr-FR" sz="1600" baseline="30000" dirty="0" smtClean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10</a:t>
                      </a:r>
                      <a:r>
                        <a:rPr lang="fr-FR" sz="1600" baseline="30000" dirty="0" smtClean="0"/>
                        <a:t>-11</a:t>
                      </a:r>
                      <a:endParaRPr lang="fr-FR" sz="1600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&lt;CMS&gt;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~ 5 10</a:t>
                      </a:r>
                      <a:r>
                        <a:rPr lang="fr-FR" sz="1600" baseline="30000" dirty="0" smtClean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10</a:t>
                      </a:r>
                      <a:r>
                        <a:rPr lang="fr-FR" sz="1600" baseline="30000" dirty="0" smtClean="0"/>
                        <a:t>-10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6115100" y="5293861"/>
            <a:ext cx="2050139" cy="221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706" tIns="40853" rIns="81706" bIns="40853">
            <a:spAutoFit/>
          </a:bodyPr>
          <a:lstStyle/>
          <a:p>
            <a:r>
              <a:rPr lang="en-GB" sz="900" dirty="0">
                <a:solidFill>
                  <a:srgbClr val="000000"/>
                </a:solidFill>
                <a:cs typeface="Times New Roman" pitchFamily="18" charset="0"/>
              </a:rPr>
              <a:t>A. Rossi, CERN LHC PR 783, 2004.</a:t>
            </a:r>
            <a:r>
              <a:rPr lang="en-GB" sz="900" dirty="0"/>
              <a:t> 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45112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/>
              </a:rPr>
              <a:t>Layout Generalities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497874" cy="5349240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>
                <a:effectLst/>
              </a:rPr>
              <a:t>Sectorisation</a:t>
            </a:r>
            <a:r>
              <a:rPr lang="en-US" dirty="0" smtClean="0">
                <a:effectLst/>
              </a:rPr>
              <a:t> at each cold to warm transition:</a:t>
            </a:r>
          </a:p>
          <a:p>
            <a:pPr lvl="2"/>
            <a:r>
              <a:rPr lang="en-US" dirty="0" smtClean="0"/>
              <a:t>Lowest unbaked length at RT required</a:t>
            </a:r>
          </a:p>
          <a:p>
            <a:pPr lvl="2"/>
            <a:r>
              <a:rPr lang="en-US" dirty="0" smtClean="0">
                <a:effectLst/>
              </a:rPr>
              <a:t>Decoupling RT and cryogenic systems</a:t>
            </a:r>
          </a:p>
          <a:p>
            <a:r>
              <a:rPr lang="en-US" dirty="0" smtClean="0"/>
              <a:t>Instrumented sector valve assembly</a:t>
            </a:r>
          </a:p>
          <a:p>
            <a:r>
              <a:rPr lang="en-US" dirty="0" smtClean="0"/>
              <a:t>Cryogenic system with perforated beam screen</a:t>
            </a:r>
          </a:p>
          <a:p>
            <a:r>
              <a:rPr lang="en-US" dirty="0" smtClean="0"/>
              <a:t>Room temperature system with NEG coating</a:t>
            </a:r>
          </a:p>
          <a:p>
            <a:pPr lvl="2"/>
            <a:r>
              <a:rPr lang="en-US" dirty="0"/>
              <a:t>F</a:t>
            </a:r>
            <a:r>
              <a:rPr lang="en-US" dirty="0" smtClean="0"/>
              <a:t>ully </a:t>
            </a:r>
            <a:r>
              <a:rPr lang="en-US" dirty="0" err="1" smtClean="0"/>
              <a:t>bakeable</a:t>
            </a:r>
            <a:r>
              <a:rPr lang="en-US" dirty="0" smtClean="0"/>
              <a:t> 200/250 </a:t>
            </a:r>
            <a:r>
              <a:rPr lang="en-US" dirty="0" err="1" smtClean="0"/>
              <a:t>deg</a:t>
            </a:r>
            <a:r>
              <a:rPr lang="en-US" dirty="0" smtClean="0"/>
              <a:t>, 50 </a:t>
            </a:r>
            <a:r>
              <a:rPr lang="en-US" dirty="0" err="1" smtClean="0"/>
              <a:t>deg</a:t>
            </a:r>
            <a:r>
              <a:rPr lang="en-US" dirty="0" smtClean="0"/>
              <a:t>/h</a:t>
            </a:r>
          </a:p>
          <a:p>
            <a:pPr lvl="2"/>
            <a:r>
              <a:rPr lang="en-US" dirty="0" smtClean="0"/>
              <a:t>A roughing system every ~ 20 m</a:t>
            </a:r>
          </a:p>
          <a:p>
            <a:pPr lvl="2"/>
            <a:r>
              <a:rPr lang="en-US" dirty="0" smtClean="0"/>
              <a:t>Instrumentation</a:t>
            </a:r>
          </a:p>
          <a:p>
            <a:pPr lvl="2"/>
            <a:r>
              <a:rPr lang="en-US" dirty="0" smtClean="0"/>
              <a:t>Ion pumps every 28 m (to be review for HL-LHC)</a:t>
            </a:r>
          </a:p>
          <a:p>
            <a:pPr lvl="2"/>
            <a:r>
              <a:rPr lang="en-US" dirty="0" smtClean="0"/>
              <a:t>Dedicated pumping for uncoated chambers</a:t>
            </a:r>
          </a:p>
          <a:p>
            <a:pPr lvl="2"/>
            <a:r>
              <a:rPr lang="en-US" dirty="0" smtClean="0"/>
              <a:t>ID 80, 212 are standard aperture (100, 130 )</a:t>
            </a:r>
          </a:p>
          <a:p>
            <a:r>
              <a:rPr lang="en-US" dirty="0" smtClean="0"/>
              <a:t>Integration studies must take into account mobile systems (bakeout, pumping groups) and installation/</a:t>
            </a:r>
            <a:r>
              <a:rPr lang="en-US" dirty="0" err="1" smtClean="0"/>
              <a:t>desinstallation</a:t>
            </a:r>
            <a:r>
              <a:rPr lang="en-US" dirty="0" smtClean="0"/>
              <a:t> of components.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426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/>
              </a:rPr>
              <a:t>Experiments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497874" cy="2068359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effectLst/>
              </a:rPr>
              <a:t>Complex and dedicated vacuum chambers: Be, Al (ATLAS) and stainless steel (CMS). </a:t>
            </a:r>
          </a:p>
          <a:p>
            <a:r>
              <a:rPr lang="en-US" dirty="0" smtClean="0"/>
              <a:t>NEG coated</a:t>
            </a:r>
            <a:endParaRPr lang="en-US" dirty="0" smtClean="0">
              <a:effectLst/>
            </a:endParaRPr>
          </a:p>
          <a:p>
            <a:r>
              <a:rPr lang="en-US" dirty="0" err="1" smtClean="0"/>
              <a:t>Minimised</a:t>
            </a:r>
            <a:r>
              <a:rPr lang="en-US" dirty="0" smtClean="0"/>
              <a:t> thickness flanges with </a:t>
            </a:r>
            <a:r>
              <a:rPr lang="en-US" dirty="0" err="1" smtClean="0"/>
              <a:t>helicoflex</a:t>
            </a:r>
            <a:r>
              <a:rPr lang="en-US" dirty="0" smtClean="0"/>
              <a:t> gaskets</a:t>
            </a:r>
          </a:p>
          <a:p>
            <a:r>
              <a:rPr lang="en-US" dirty="0" smtClean="0"/>
              <a:t>Adapted/dedicated supporting system</a:t>
            </a:r>
          </a:p>
          <a:p>
            <a:r>
              <a:rPr lang="en-US" dirty="0" smtClean="0"/>
              <a:t>Dedicated remote tooling at TAS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122621" y="4890862"/>
            <a:ext cx="9021379" cy="1191707"/>
            <a:chOff x="-20031" y="1419977"/>
            <a:chExt cx="9021379" cy="1191707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1668709"/>
              <a:ext cx="8810625" cy="942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8213965" y="1419977"/>
              <a:ext cx="787383" cy="369326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txBody>
            <a:bodyPr wrap="none" lIns="91434" tIns="45717" rIns="91434" bIns="45717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Q1R5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20031" y="1665157"/>
              <a:ext cx="453958" cy="3077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none" lIns="91434" tIns="45717" rIns="91434" bIns="45717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FF0066"/>
                  </a:solidFill>
                </a:rPr>
                <a:t>IP5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342095" y="1585409"/>
              <a:ext cx="601978" cy="4669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txBody>
            <a:bodyPr wrap="square" lIns="91434" tIns="45717" rIns="91434" bIns="45717" rtlCol="0">
              <a:spAutoFit/>
            </a:bodyPr>
            <a:lstStyle/>
            <a:p>
              <a:pPr algn="ctr"/>
              <a:r>
                <a:rPr lang="en-GB" sz="800" dirty="0"/>
                <a:t>CMS forward chamber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426407" y="1756614"/>
              <a:ext cx="601978" cy="2176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txBody>
            <a:bodyPr wrap="square" lIns="91434" tIns="45717" rIns="91434" bIns="45717" rtlCol="0">
              <a:spAutoFit/>
            </a:bodyPr>
            <a:lstStyle/>
            <a:p>
              <a:pPr algn="ctr"/>
              <a:r>
                <a:rPr lang="en-GB" sz="800" dirty="0"/>
                <a:t>TAS</a:t>
              </a:r>
            </a:p>
          </p:txBody>
        </p:sp>
      </p:grpSp>
      <p:pic>
        <p:nvPicPr>
          <p:cNvPr id="7171" name="Picture 3" descr="G:\Departments\TE\Groups\VSC\LBV\Glanza\Pictures\CMS\2012-01-18 CMS Forward Module Change 18_01_2012\CMS Forward Module Change 18_01_2012 0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634" y="2862150"/>
            <a:ext cx="3083266" cy="231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5577021" y="1551302"/>
            <a:ext cx="2476447" cy="3082621"/>
            <a:chOff x="5395653" y="1551302"/>
            <a:chExt cx="2476447" cy="3082621"/>
          </a:xfrm>
        </p:grpSpPr>
        <p:pic>
          <p:nvPicPr>
            <p:cNvPr id="7170" name="Picture 2" descr="G:\Departments\TE\Groups\VSC\LBV\Glanza\Pictures\CMS\11_01_2012\CMS forward RF-contact change 019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3812" y="1551302"/>
              <a:ext cx="2311966" cy="30826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5395653" y="1648211"/>
              <a:ext cx="24764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TAS remote tooling</a:t>
              </a:r>
            </a:p>
            <a:p>
              <a:r>
                <a:rPr lang="en-GB" dirty="0" smtClean="0">
                  <a:solidFill>
                    <a:schemeClr val="bg1"/>
                  </a:solidFill>
                </a:rPr>
                <a:t>Inside FIN (fin iron nose)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541634" y="2860616"/>
            <a:ext cx="2691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RF bridge repair 18-1-2012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2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/>
              </a:rPr>
              <a:t>Experiments for HL-LHC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497874" cy="473598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For HL-LHC:</a:t>
            </a:r>
          </a:p>
          <a:p>
            <a:pPr lvl="2"/>
            <a:r>
              <a:rPr lang="en-US" dirty="0" smtClean="0"/>
              <a:t>Be, Al material</a:t>
            </a:r>
          </a:p>
          <a:p>
            <a:pPr lvl="2"/>
            <a:r>
              <a:rPr lang="en-US" dirty="0" smtClean="0"/>
              <a:t>NEG coated, no RF bridges</a:t>
            </a:r>
          </a:p>
          <a:p>
            <a:pPr lvl="2"/>
            <a:r>
              <a:rPr lang="en-US" dirty="0" smtClean="0"/>
              <a:t>Issue with flange connection, robustness and radiation. </a:t>
            </a:r>
          </a:p>
          <a:p>
            <a:pPr lvl="2"/>
            <a:r>
              <a:rPr lang="en-US" dirty="0" smtClean="0"/>
              <a:t>Impose “quick” flange concept</a:t>
            </a:r>
          </a:p>
          <a:p>
            <a:pPr lvl="2"/>
            <a:r>
              <a:rPr lang="en-US" dirty="0" smtClean="0"/>
              <a:t>Review/redesign TAS remote tooling</a:t>
            </a:r>
          </a:p>
          <a:p>
            <a:pPr lvl="2"/>
            <a:r>
              <a:rPr lang="en-US" dirty="0" smtClean="0"/>
              <a:t>Mechanical supporting system to be compatible with detector maintenance (no personnel intervention must be required)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097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/>
              </a:rPr>
              <a:t>TAS-Q1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497874" cy="5349240"/>
          </a:xfrm>
        </p:spPr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2 sectors valves to decouple the experiments and allow pumping, Ne venting</a:t>
            </a:r>
          </a:p>
          <a:p>
            <a:r>
              <a:rPr lang="en-US" dirty="0" smtClean="0"/>
              <a:t>NEG coated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7" t="20952" r="30000" b="9304"/>
          <a:stretch/>
        </p:blipFill>
        <p:spPr bwMode="auto">
          <a:xfrm>
            <a:off x="5614484" y="2386583"/>
            <a:ext cx="2653643" cy="2313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938410" y="2557793"/>
            <a:ext cx="322524" cy="27699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IT</a:t>
            </a:r>
            <a:endParaRPr lang="en-GB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453222" y="2546275"/>
            <a:ext cx="426370" cy="27699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TAS</a:t>
            </a:r>
            <a:endParaRPr lang="en-GB" sz="1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825092" y="2560175"/>
            <a:ext cx="526683" cy="27699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BPM</a:t>
            </a:r>
            <a:endParaRPr lang="en-GB" sz="1200" b="1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13232" y="6058906"/>
            <a:ext cx="502920" cy="0"/>
          </a:xfrm>
          <a:prstGeom prst="straightConnector1">
            <a:avLst/>
          </a:prstGeom>
          <a:ln w="63500">
            <a:solidFill>
              <a:srgbClr val="FF339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356675" y="5815584"/>
            <a:ext cx="7787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3399"/>
                </a:solidFill>
              </a:rPr>
              <a:t>To be redesigned for HL-LHC to allow remote tooling</a:t>
            </a:r>
            <a:endParaRPr lang="en-GB" sz="2800" dirty="0">
              <a:solidFill>
                <a:srgbClr val="FF3399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" y="2947829"/>
            <a:ext cx="3657600" cy="27432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501868" y="4711685"/>
            <a:ext cx="470923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3399"/>
                </a:solidFill>
              </a:rPr>
              <a:t>No room for personal to work !</a:t>
            </a:r>
          </a:p>
          <a:p>
            <a:r>
              <a:rPr lang="en-GB" sz="2400" dirty="0" smtClean="0">
                <a:solidFill>
                  <a:srgbClr val="FF3399"/>
                </a:solidFill>
              </a:rPr>
              <a:t>(even to take a picture !)</a:t>
            </a:r>
            <a:endParaRPr lang="en-GB" sz="2400" dirty="0">
              <a:solidFill>
                <a:srgbClr val="FF3399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4692" y="3031146"/>
            <a:ext cx="1025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VAX area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73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/>
              </a:rPr>
              <a:t>IT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497874" cy="5349240"/>
          </a:xfrm>
        </p:spPr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Perforated shielded beam screen</a:t>
            </a:r>
          </a:p>
          <a:p>
            <a:r>
              <a:rPr lang="en-US" dirty="0" smtClean="0"/>
              <a:t>a-C coated beam screen</a:t>
            </a:r>
            <a:endParaRPr lang="en-US" dirty="0" smtClean="0">
              <a:effectLst/>
            </a:endParaRPr>
          </a:p>
          <a:p>
            <a:r>
              <a:rPr lang="en-US" dirty="0" smtClean="0"/>
              <a:t>Active cooling (~ 40-60 K)</a:t>
            </a:r>
          </a:p>
          <a:p>
            <a:r>
              <a:rPr lang="en-US" dirty="0" smtClean="0">
                <a:effectLst/>
              </a:rPr>
              <a:t>Cold/</a:t>
            </a:r>
            <a:r>
              <a:rPr lang="en-US" dirty="0" smtClean="0"/>
              <a:t>warm transition</a:t>
            </a:r>
          </a:p>
          <a:p>
            <a:r>
              <a:rPr lang="en-US" dirty="0" smtClean="0">
                <a:effectLst/>
              </a:rPr>
              <a:t>Interconnects length to be compatible with vacuum stability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66928" y="5583418"/>
            <a:ext cx="502920" cy="0"/>
          </a:xfrm>
          <a:prstGeom prst="straightConnector1">
            <a:avLst/>
          </a:prstGeom>
          <a:ln w="63500">
            <a:solidFill>
              <a:srgbClr val="FF339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319154" y="5321808"/>
            <a:ext cx="4010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FF3399"/>
                </a:solidFill>
              </a:rPr>
              <a:t>Under study, definition</a:t>
            </a:r>
            <a:endParaRPr lang="en-GB" sz="3200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40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/>
              </a:rPr>
              <a:t>Q3-D1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497874" cy="5349240"/>
          </a:xfrm>
        </p:spPr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Longest unbaked length in LHC : ~ 1.3 m !</a:t>
            </a:r>
          </a:p>
          <a:p>
            <a:r>
              <a:rPr lang="en-US" dirty="0" smtClean="0"/>
              <a:t>Weak area</a:t>
            </a:r>
            <a:endParaRPr lang="en-US" dirty="0" smtClean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 – 6th HL-LHC Technical Committee – CERN – 10/6/2014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13232" y="6058906"/>
            <a:ext cx="502920" cy="0"/>
          </a:xfrm>
          <a:prstGeom prst="straightConnector1">
            <a:avLst/>
          </a:prstGeom>
          <a:ln w="63500">
            <a:solidFill>
              <a:srgbClr val="FF339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356675" y="5815584"/>
            <a:ext cx="6505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3399"/>
                </a:solidFill>
              </a:rPr>
              <a:t>HL-LHC has the sector valve assembly at D1</a:t>
            </a:r>
            <a:endParaRPr lang="en-GB" sz="2800" dirty="0">
              <a:solidFill>
                <a:srgbClr val="FF3399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74449" y="2637718"/>
            <a:ext cx="4346600" cy="2971800"/>
            <a:chOff x="3015890" y="2644628"/>
            <a:chExt cx="4346600" cy="29718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9375" y="2644628"/>
              <a:ext cx="3962400" cy="29718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329066" y="3673361"/>
              <a:ext cx="1033424" cy="369332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DFBX-Q3</a:t>
              </a:r>
              <a:endParaRPr lang="en-GB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15890" y="4392689"/>
              <a:ext cx="447558" cy="369332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D1</a:t>
              </a:r>
              <a:endParaRPr lang="en-GB" b="1" dirty="0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839" y="2831893"/>
            <a:ext cx="4076779" cy="2237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53177" y="4746591"/>
            <a:ext cx="1496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CC99"/>
                </a:solidFill>
              </a:rPr>
              <a:t>HL-LHC </a:t>
            </a:r>
            <a:r>
              <a:rPr lang="fr-FR" dirty="0" err="1" smtClean="0">
                <a:solidFill>
                  <a:srgbClr val="00CC99"/>
                </a:solidFill>
              </a:rPr>
              <a:t>layout</a:t>
            </a:r>
            <a:endParaRPr lang="fr-FR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39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D553D58-F42B-43B9-BDA1-90638D0CBA0D}">
  <ds:schemaRefs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5921</TotalTime>
  <Words>924</Words>
  <Application>Microsoft Office PowerPoint</Application>
  <PresentationFormat>On-screen Show (4:3)</PresentationFormat>
  <Paragraphs>174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HiLumiLHC_PresentationTemplate</vt:lpstr>
      <vt:lpstr>Conceptual Layout and Integration in High Luminosity Insertions</vt:lpstr>
      <vt:lpstr>Outline</vt:lpstr>
      <vt:lpstr>Vacuum Performances</vt:lpstr>
      <vt:lpstr>Layout Generalities</vt:lpstr>
      <vt:lpstr>Experiments</vt:lpstr>
      <vt:lpstr>Experiments for HL-LHC</vt:lpstr>
      <vt:lpstr>TAS-Q1</vt:lpstr>
      <vt:lpstr>IT</vt:lpstr>
      <vt:lpstr>Q3-D1</vt:lpstr>
      <vt:lpstr>LRBB</vt:lpstr>
      <vt:lpstr>TAN-D2</vt:lpstr>
      <vt:lpstr>TAN-D2 for HL-LHC</vt:lpstr>
      <vt:lpstr>D2,Q4, Q5,Q6 for HL-LHC</vt:lpstr>
      <vt:lpstr>Crab cavities between D2-Q4</vt:lpstr>
      <vt:lpstr>Crab cavities between D2-Q4</vt:lpstr>
      <vt:lpstr>Other Masks and Collimators</vt:lpstr>
      <vt:lpstr>Conclusions</vt:lpstr>
      <vt:lpstr>Thank you for your attention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Vincent Baglin</cp:lastModifiedBy>
  <cp:revision>220</cp:revision>
  <cp:lastPrinted>2014-03-04T13:05:06Z</cp:lastPrinted>
  <dcterms:created xsi:type="dcterms:W3CDTF">2011-12-13T14:40:13Z</dcterms:created>
  <dcterms:modified xsi:type="dcterms:W3CDTF">2014-06-10T14:54:05Z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