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2" r:id="rId2"/>
    <p:sldMasterId id="2147483653" r:id="rId3"/>
  </p:sldMasterIdLst>
  <p:notesMasterIdLst>
    <p:notesMasterId r:id="rId17"/>
  </p:notesMasterIdLst>
  <p:handoutMasterIdLst>
    <p:handoutMasterId r:id="rId18"/>
  </p:handoutMasterIdLst>
  <p:sldIdLst>
    <p:sldId id="256" r:id="rId4"/>
    <p:sldId id="258" r:id="rId5"/>
    <p:sldId id="259" r:id="rId6"/>
    <p:sldId id="257" r:id="rId7"/>
    <p:sldId id="260" r:id="rId8"/>
    <p:sldId id="261" r:id="rId9"/>
    <p:sldId id="263" r:id="rId10"/>
    <p:sldId id="267" r:id="rId11"/>
    <p:sldId id="268" r:id="rId12"/>
    <p:sldId id="269" r:id="rId13"/>
    <p:sldId id="272" r:id="rId14"/>
    <p:sldId id="270" r:id="rId15"/>
    <p:sldId id="271" r:id="rId16"/>
  </p:sldIdLst>
  <p:sldSz cx="9144000" cy="6858000" type="screen4x3"/>
  <p:notesSz cx="6784975" cy="9856788"/>
  <p:defaultTextStyle>
    <a:defPPr>
      <a:defRPr lang="en-GB"/>
    </a:defPPr>
    <a:lvl1pPr algn="l" rtl="0" fontAlgn="base">
      <a:spcBef>
        <a:spcPct val="0"/>
      </a:spcBef>
      <a:spcAft>
        <a:spcPct val="0"/>
      </a:spcAft>
      <a:defRPr sz="1600" b="1" kern="1200">
        <a:solidFill>
          <a:schemeClr val="tx1"/>
        </a:solidFill>
        <a:latin typeface="Arial Narrow" pitchFamily="-112" charset="0"/>
        <a:ea typeface="ＭＳ Ｐゴシック" pitchFamily="-112" charset="-128"/>
        <a:cs typeface="+mn-cs"/>
      </a:defRPr>
    </a:lvl1pPr>
    <a:lvl2pPr marL="457200" algn="l" rtl="0" fontAlgn="base">
      <a:spcBef>
        <a:spcPct val="0"/>
      </a:spcBef>
      <a:spcAft>
        <a:spcPct val="0"/>
      </a:spcAft>
      <a:defRPr sz="1600" b="1" kern="1200">
        <a:solidFill>
          <a:schemeClr val="tx1"/>
        </a:solidFill>
        <a:latin typeface="Arial Narrow" pitchFamily="-112" charset="0"/>
        <a:ea typeface="ＭＳ Ｐゴシック" pitchFamily="-112" charset="-128"/>
        <a:cs typeface="+mn-cs"/>
      </a:defRPr>
    </a:lvl2pPr>
    <a:lvl3pPr marL="914400" algn="l" rtl="0" fontAlgn="base">
      <a:spcBef>
        <a:spcPct val="0"/>
      </a:spcBef>
      <a:spcAft>
        <a:spcPct val="0"/>
      </a:spcAft>
      <a:defRPr sz="1600" b="1" kern="1200">
        <a:solidFill>
          <a:schemeClr val="tx1"/>
        </a:solidFill>
        <a:latin typeface="Arial Narrow" pitchFamily="-112" charset="0"/>
        <a:ea typeface="ＭＳ Ｐゴシック" pitchFamily="-112" charset="-128"/>
        <a:cs typeface="+mn-cs"/>
      </a:defRPr>
    </a:lvl3pPr>
    <a:lvl4pPr marL="1371600" algn="l" rtl="0" fontAlgn="base">
      <a:spcBef>
        <a:spcPct val="0"/>
      </a:spcBef>
      <a:spcAft>
        <a:spcPct val="0"/>
      </a:spcAft>
      <a:defRPr sz="1600" b="1" kern="1200">
        <a:solidFill>
          <a:schemeClr val="tx1"/>
        </a:solidFill>
        <a:latin typeface="Arial Narrow" pitchFamily="-112" charset="0"/>
        <a:ea typeface="ＭＳ Ｐゴシック" pitchFamily="-112" charset="-128"/>
        <a:cs typeface="+mn-cs"/>
      </a:defRPr>
    </a:lvl4pPr>
    <a:lvl5pPr marL="1828800" algn="l" rtl="0" fontAlgn="base">
      <a:spcBef>
        <a:spcPct val="0"/>
      </a:spcBef>
      <a:spcAft>
        <a:spcPct val="0"/>
      </a:spcAft>
      <a:defRPr sz="1600" b="1" kern="1200">
        <a:solidFill>
          <a:schemeClr val="tx1"/>
        </a:solidFill>
        <a:latin typeface="Arial Narrow" pitchFamily="-112" charset="0"/>
        <a:ea typeface="ＭＳ Ｐゴシック" pitchFamily="-112" charset="-128"/>
        <a:cs typeface="+mn-cs"/>
      </a:defRPr>
    </a:lvl5pPr>
    <a:lvl6pPr marL="2286000" algn="l" defTabSz="914400" rtl="0" eaLnBrk="1" latinLnBrk="0" hangingPunct="1">
      <a:defRPr sz="1600" b="1" kern="1200">
        <a:solidFill>
          <a:schemeClr val="tx1"/>
        </a:solidFill>
        <a:latin typeface="Arial Narrow" pitchFamily="-112" charset="0"/>
        <a:ea typeface="ＭＳ Ｐゴシック" pitchFamily="-112" charset="-128"/>
        <a:cs typeface="+mn-cs"/>
      </a:defRPr>
    </a:lvl6pPr>
    <a:lvl7pPr marL="2743200" algn="l" defTabSz="914400" rtl="0" eaLnBrk="1" latinLnBrk="0" hangingPunct="1">
      <a:defRPr sz="1600" b="1" kern="1200">
        <a:solidFill>
          <a:schemeClr val="tx1"/>
        </a:solidFill>
        <a:latin typeface="Arial Narrow" pitchFamily="-112" charset="0"/>
        <a:ea typeface="ＭＳ Ｐゴシック" pitchFamily="-112" charset="-128"/>
        <a:cs typeface="+mn-cs"/>
      </a:defRPr>
    </a:lvl7pPr>
    <a:lvl8pPr marL="3200400" algn="l" defTabSz="914400" rtl="0" eaLnBrk="1" latinLnBrk="0" hangingPunct="1">
      <a:defRPr sz="1600" b="1" kern="1200">
        <a:solidFill>
          <a:schemeClr val="tx1"/>
        </a:solidFill>
        <a:latin typeface="Arial Narrow" pitchFamily="-112" charset="0"/>
        <a:ea typeface="ＭＳ Ｐゴシック" pitchFamily="-112" charset="-128"/>
        <a:cs typeface="+mn-cs"/>
      </a:defRPr>
    </a:lvl8pPr>
    <a:lvl9pPr marL="3657600" algn="l" defTabSz="914400" rtl="0" eaLnBrk="1" latinLnBrk="0" hangingPunct="1">
      <a:defRPr sz="1600" b="1" kern="1200">
        <a:solidFill>
          <a:schemeClr val="tx1"/>
        </a:solidFill>
        <a:latin typeface="Arial Narrow" pitchFamily="-112"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79D8DD"/>
    <a:srgbClr val="39CBDF"/>
    <a:srgbClr val="21B5C9"/>
    <a:srgbClr val="8EDEE2"/>
    <a:srgbClr val="1B1B51"/>
    <a:srgbClr val="F0CD96"/>
    <a:srgbClr val="D0D0D0"/>
    <a:srgbClr val="96C0B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4" d="100"/>
          <a:sy n="104" d="100"/>
        </p:scale>
        <p:origin x="-18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72" d="100"/>
          <a:sy n="72" d="100"/>
        </p:scale>
        <p:origin x="-2220" y="-114"/>
      </p:cViewPr>
      <p:guideLst>
        <p:guide orient="horz" pos="3104"/>
        <p:guide pos="2137"/>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40050"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endParaRPr lang="nb-NO"/>
          </a:p>
        </p:txBody>
      </p:sp>
      <p:sp>
        <p:nvSpPr>
          <p:cNvPr id="33795" name="Rectangle 3"/>
          <p:cNvSpPr>
            <a:spLocks noGrp="1" noChangeArrowheads="1"/>
          </p:cNvSpPr>
          <p:nvPr>
            <p:ph type="dt" sz="quarter" idx="1"/>
          </p:nvPr>
        </p:nvSpPr>
        <p:spPr bwMode="auto">
          <a:xfrm>
            <a:off x="3843338" y="0"/>
            <a:ext cx="2940050"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endParaRPr lang="nb-NO"/>
          </a:p>
        </p:txBody>
      </p:sp>
      <p:sp>
        <p:nvSpPr>
          <p:cNvPr id="33796" name="Rectangle 4"/>
          <p:cNvSpPr>
            <a:spLocks noGrp="1" noChangeArrowheads="1"/>
          </p:cNvSpPr>
          <p:nvPr>
            <p:ph type="ftr" sz="quarter" idx="2"/>
          </p:nvPr>
        </p:nvSpPr>
        <p:spPr bwMode="auto">
          <a:xfrm>
            <a:off x="0" y="9361488"/>
            <a:ext cx="29400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endParaRPr lang="nb-NO"/>
          </a:p>
        </p:txBody>
      </p:sp>
      <p:sp>
        <p:nvSpPr>
          <p:cNvPr id="33797" name="Rectangle 5"/>
          <p:cNvSpPr>
            <a:spLocks noGrp="1" noChangeArrowheads="1"/>
          </p:cNvSpPr>
          <p:nvPr>
            <p:ph type="sldNum" sz="quarter" idx="3"/>
          </p:nvPr>
        </p:nvSpPr>
        <p:spPr bwMode="auto">
          <a:xfrm>
            <a:off x="3843338" y="9361488"/>
            <a:ext cx="29400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fld id="{DCFCDE88-63C1-421E-B909-78E404EF4BAC}" type="slidenum">
              <a:rPr lang="nb-NO"/>
              <a:pPr/>
              <a:t>‹#›</a:t>
            </a:fld>
            <a:endParaRPr lang="nb-NO"/>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0050"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endParaRPr lang="en-US"/>
          </a:p>
        </p:txBody>
      </p:sp>
      <p:sp>
        <p:nvSpPr>
          <p:cNvPr id="13315" name="Rectangle 3"/>
          <p:cNvSpPr>
            <a:spLocks noGrp="1" noChangeArrowheads="1"/>
          </p:cNvSpPr>
          <p:nvPr>
            <p:ph type="dt" idx="1"/>
          </p:nvPr>
        </p:nvSpPr>
        <p:spPr bwMode="auto">
          <a:xfrm>
            <a:off x="3843338" y="0"/>
            <a:ext cx="2940050"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endParaRPr lang="en-US"/>
          </a:p>
        </p:txBody>
      </p:sp>
      <p:sp>
        <p:nvSpPr>
          <p:cNvPr id="40964" name="Rectangle 4"/>
          <p:cNvSpPr>
            <a:spLocks noGrp="1" noRot="1" noChangeAspect="1" noChangeArrowheads="1" noTextEdit="1"/>
          </p:cNvSpPr>
          <p:nvPr>
            <p:ph type="sldImg" idx="2"/>
          </p:nvPr>
        </p:nvSpPr>
        <p:spPr bwMode="auto">
          <a:xfrm>
            <a:off x="928688" y="739775"/>
            <a:ext cx="4927600" cy="36957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77863" y="4681538"/>
            <a:ext cx="5429250" cy="4435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3318" name="Rectangle 6"/>
          <p:cNvSpPr>
            <a:spLocks noGrp="1" noChangeArrowheads="1"/>
          </p:cNvSpPr>
          <p:nvPr>
            <p:ph type="ftr" sz="quarter" idx="4"/>
          </p:nvPr>
        </p:nvSpPr>
        <p:spPr bwMode="auto">
          <a:xfrm>
            <a:off x="0" y="9361488"/>
            <a:ext cx="29400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endParaRPr lang="en-US"/>
          </a:p>
        </p:txBody>
      </p:sp>
      <p:sp>
        <p:nvSpPr>
          <p:cNvPr id="13319" name="Rectangle 7"/>
          <p:cNvSpPr>
            <a:spLocks noGrp="1" noChangeArrowheads="1"/>
          </p:cNvSpPr>
          <p:nvPr>
            <p:ph type="sldNum" sz="quarter" idx="5"/>
          </p:nvPr>
        </p:nvSpPr>
        <p:spPr bwMode="auto">
          <a:xfrm>
            <a:off x="3843338" y="9361488"/>
            <a:ext cx="29400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fld id="{A5991C5B-94CD-4EA8-B078-17EE7A32DA65}" type="slidenum">
              <a:rPr lang="en-GB"/>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65"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65"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65"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65"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8A42A556-2208-48E6-9E38-1BF124EFEE25}" type="slidenum">
              <a:rPr lang="en-GB"/>
              <a:pPr/>
              <a:t>1</a:t>
            </a:fld>
            <a:endParaRPr lang="en-GB"/>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ea typeface="ＭＳ Ｐゴシック" pitchFamily="-11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US" smtClean="0">
              <a:ea typeface="ＭＳ Ｐゴシック" pitchFamily="-112" charset="-128"/>
            </a:endParaRPr>
          </a:p>
        </p:txBody>
      </p:sp>
      <p:sp>
        <p:nvSpPr>
          <p:cNvPr id="47108" name="Slide Number Placeholder 3"/>
          <p:cNvSpPr>
            <a:spLocks noGrp="1"/>
          </p:cNvSpPr>
          <p:nvPr>
            <p:ph type="sldNum" sz="quarter" idx="5"/>
          </p:nvPr>
        </p:nvSpPr>
        <p:spPr>
          <a:noFill/>
        </p:spPr>
        <p:txBody>
          <a:bodyPr/>
          <a:lstStyle/>
          <a:p>
            <a:fld id="{C4E820F0-57D3-4DDA-BF9E-B603C0EB73C4}" type="slidenum">
              <a:rPr lang="en-GB"/>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smtClean="0">
              <a:ea typeface="ＭＳ Ｐゴシック" pitchFamily="-112" charset="-128"/>
            </a:endParaRPr>
          </a:p>
        </p:txBody>
      </p:sp>
      <p:sp>
        <p:nvSpPr>
          <p:cNvPr id="50180" name="Slide Number Placeholder 3"/>
          <p:cNvSpPr>
            <a:spLocks noGrp="1"/>
          </p:cNvSpPr>
          <p:nvPr>
            <p:ph type="sldNum" sz="quarter" idx="5"/>
          </p:nvPr>
        </p:nvSpPr>
        <p:spPr>
          <a:noFill/>
        </p:spPr>
        <p:txBody>
          <a:bodyPr/>
          <a:lstStyle/>
          <a:p>
            <a:fld id="{FDCDEA31-10BC-41D9-A9C7-12898E49C18C}" type="slidenum">
              <a:rPr lang="en-GB"/>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993942DB-BFE0-4051-A9EA-8C6E0554B65E}" type="slidenum">
              <a:rPr lang="en-US"/>
              <a:pPr/>
              <a:t>13</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endParaRPr lang="en-US" smtClean="0">
              <a:ea typeface="ＭＳ Ｐゴシック" pitchFamily="-11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 descr="CERNLogo original"/>
          <p:cNvPicPr>
            <a:picLocks noChangeAspect="1" noChangeArrowheads="1"/>
          </p:cNvPicPr>
          <p:nvPr/>
        </p:nvPicPr>
        <p:blipFill>
          <a:blip r:embed="rId2"/>
          <a:srcRect/>
          <a:stretch>
            <a:fillRect/>
          </a:stretch>
        </p:blipFill>
        <p:spPr bwMode="auto">
          <a:xfrm>
            <a:off x="315913" y="6132513"/>
            <a:ext cx="725487" cy="725487"/>
          </a:xfrm>
          <a:prstGeom prst="rect">
            <a:avLst/>
          </a:prstGeom>
          <a:solidFill>
            <a:schemeClr val="accent1">
              <a:lumMod val="90000"/>
            </a:schemeClr>
          </a:solidFill>
          <a:ln w="9525">
            <a:noFill/>
            <a:miter lim="800000"/>
            <a:headEnd/>
            <a:tailEnd/>
          </a:ln>
        </p:spPr>
      </p:pic>
      <p:sp>
        <p:nvSpPr>
          <p:cNvPr id="5" name="Line 7"/>
          <p:cNvSpPr>
            <a:spLocks noChangeShapeType="1"/>
          </p:cNvSpPr>
          <p:nvPr/>
        </p:nvSpPr>
        <p:spPr bwMode="auto">
          <a:xfrm>
            <a:off x="0" y="6132513"/>
            <a:ext cx="9142413" cy="0"/>
          </a:xfrm>
          <a:prstGeom prst="line">
            <a:avLst/>
          </a:prstGeom>
          <a:noFill/>
          <a:ln w="25400">
            <a:solidFill>
              <a:srgbClr val="DED9C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6" name="Line 8"/>
          <p:cNvSpPr>
            <a:spLocks noChangeShapeType="1"/>
          </p:cNvSpPr>
          <p:nvPr/>
        </p:nvSpPr>
        <p:spPr bwMode="auto">
          <a:xfrm>
            <a:off x="7815263" y="6132513"/>
            <a:ext cx="1036637" cy="0"/>
          </a:xfrm>
          <a:prstGeom prst="line">
            <a:avLst/>
          </a:prstGeom>
          <a:noFill/>
          <a:ln w="25400">
            <a:solidFill>
              <a:srgbClr val="18559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7" name="TextBox 14"/>
          <p:cNvSpPr txBox="1"/>
          <p:nvPr/>
        </p:nvSpPr>
        <p:spPr>
          <a:xfrm>
            <a:off x="7745413" y="6215063"/>
            <a:ext cx="1509712" cy="511175"/>
          </a:xfrm>
          <a:prstGeom prst="rect">
            <a:avLst/>
          </a:prstGeom>
          <a:noFill/>
        </p:spPr>
        <p:txBody>
          <a:bodyPr>
            <a:spAutoFit/>
          </a:bodyPr>
          <a:lstStyle/>
          <a:p>
            <a:pPr eaLnBrk="0" hangingPunct="0">
              <a:lnSpc>
                <a:spcPct val="85000"/>
              </a:lnSpc>
            </a:pPr>
            <a:r>
              <a:rPr lang="nb-NO">
                <a:solidFill>
                  <a:srgbClr val="A6A6A6"/>
                </a:solidFill>
              </a:rPr>
              <a:t>Technology </a:t>
            </a:r>
          </a:p>
          <a:p>
            <a:pPr eaLnBrk="0" hangingPunct="0">
              <a:lnSpc>
                <a:spcPct val="85000"/>
              </a:lnSpc>
            </a:pPr>
            <a:r>
              <a:rPr lang="nb-NO">
                <a:solidFill>
                  <a:srgbClr val="A6A6A6"/>
                </a:solidFill>
              </a:rPr>
              <a:t>Transfer</a:t>
            </a:r>
            <a:endParaRPr lang="en-US">
              <a:solidFill>
                <a:srgbClr val="A6A6A6"/>
              </a:solidFill>
            </a:endParaRPr>
          </a:p>
        </p:txBody>
      </p:sp>
      <p:sp>
        <p:nvSpPr>
          <p:cNvPr id="8" name="Line 7"/>
          <p:cNvSpPr>
            <a:spLocks noChangeShapeType="1"/>
          </p:cNvSpPr>
          <p:nvPr/>
        </p:nvSpPr>
        <p:spPr bwMode="auto">
          <a:xfrm>
            <a:off x="1588" y="776288"/>
            <a:ext cx="9142412" cy="0"/>
          </a:xfrm>
          <a:prstGeom prst="line">
            <a:avLst/>
          </a:prstGeom>
          <a:noFill/>
          <a:ln w="25400">
            <a:solidFill>
              <a:srgbClr val="DED9C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9" name="Line 7"/>
          <p:cNvSpPr>
            <a:spLocks noChangeShapeType="1"/>
          </p:cNvSpPr>
          <p:nvPr/>
        </p:nvSpPr>
        <p:spPr bwMode="auto">
          <a:xfrm>
            <a:off x="1588" y="6132513"/>
            <a:ext cx="9142412" cy="0"/>
          </a:xfrm>
          <a:prstGeom prst="line">
            <a:avLst/>
          </a:prstGeom>
          <a:noFill/>
          <a:ln w="25400">
            <a:solidFill>
              <a:srgbClr val="DED9C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10" name="Line 8"/>
          <p:cNvSpPr>
            <a:spLocks noChangeShapeType="1"/>
          </p:cNvSpPr>
          <p:nvPr/>
        </p:nvSpPr>
        <p:spPr bwMode="auto">
          <a:xfrm>
            <a:off x="7815263" y="6132513"/>
            <a:ext cx="1036637" cy="0"/>
          </a:xfrm>
          <a:prstGeom prst="line">
            <a:avLst/>
          </a:prstGeom>
          <a:noFill/>
          <a:ln w="25400">
            <a:solidFill>
              <a:srgbClr val="18559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60418" name="Rectangle 2"/>
          <p:cNvSpPr>
            <a:spLocks noGrp="1" noChangeArrowheads="1"/>
          </p:cNvSpPr>
          <p:nvPr>
            <p:ph type="subTitle" idx="1"/>
          </p:nvPr>
        </p:nvSpPr>
        <p:spPr>
          <a:xfrm>
            <a:off x="1371600" y="3886200"/>
            <a:ext cx="6400800" cy="1752600"/>
          </a:xfrm>
        </p:spPr>
        <p:txBody>
          <a:bodyPr/>
          <a:lstStyle>
            <a:lvl1pPr marL="0" indent="0" algn="ctr">
              <a:defRPr smtClean="0"/>
            </a:lvl1pPr>
          </a:lstStyle>
          <a:p>
            <a:r>
              <a:rPr lang="en-US" smtClean="0"/>
              <a:t>Click to edit Master subtitle style</a:t>
            </a:r>
          </a:p>
        </p:txBody>
      </p:sp>
      <p:sp>
        <p:nvSpPr>
          <p:cNvPr id="60419" name="Rectangle 9"/>
          <p:cNvSpPr>
            <a:spLocks noGrp="1" noChangeArrowheads="1"/>
          </p:cNvSpPr>
          <p:nvPr>
            <p:ph type="ctrTitle"/>
          </p:nvPr>
        </p:nvSpPr>
        <p:spPr>
          <a:xfrm>
            <a:off x="685800" y="2130425"/>
            <a:ext cx="7772400" cy="1470025"/>
          </a:xfrm>
        </p:spPr>
        <p:txBody>
          <a:bodyPr/>
          <a:lstStyle>
            <a:lvl1pPr>
              <a:defRPr smtClean="0"/>
            </a:lvl1pPr>
          </a:lstStyle>
          <a:p>
            <a:r>
              <a:rPr lang="en-US" smtClean="0"/>
              <a:t>Click to edit Master title style</a:t>
            </a:r>
          </a:p>
        </p:txBody>
      </p:sp>
      <p:sp>
        <p:nvSpPr>
          <p:cNvPr id="11" name="Rectangle 16"/>
          <p:cNvSpPr>
            <a:spLocks noGrp="1" noChangeArrowheads="1"/>
          </p:cNvSpPr>
          <p:nvPr>
            <p:ph type="sldNum" sz="quarter" idx="10"/>
          </p:nvPr>
        </p:nvSpPr>
        <p:spPr>
          <a:xfrm>
            <a:off x="8489950" y="6430963"/>
            <a:ext cx="196850" cy="103187"/>
          </a:xfrm>
        </p:spPr>
        <p:txBody>
          <a:bodyPr/>
          <a:lstStyle>
            <a:lvl1pPr>
              <a:defRPr/>
            </a:lvl1pPr>
          </a:lstStyle>
          <a:p>
            <a:fld id="{856262DA-5292-443C-A632-784B981133A8}" type="slidenum">
              <a:rPr lang="en-US"/>
              <a:pPr/>
              <a:t>‹#›</a:t>
            </a:fld>
            <a:endParaRPr lang="en-US"/>
          </a:p>
        </p:txBody>
      </p:sp>
      <p:sp>
        <p:nvSpPr>
          <p:cNvPr id="12" name="Rectangle 27"/>
          <p:cNvSpPr>
            <a:spLocks noGrp="1" noChangeArrowheads="1"/>
          </p:cNvSpPr>
          <p:nvPr>
            <p:ph type="ftr" sz="quarter" idx="11"/>
          </p:nvPr>
        </p:nvSpPr>
        <p:spPr>
          <a:xfrm>
            <a:off x="3124200" y="6245225"/>
            <a:ext cx="2895600" cy="476250"/>
          </a:xfrm>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sldNum" sz="quarter" idx="10"/>
          </p:nvPr>
        </p:nvSpPr>
        <p:spPr>
          <a:ln/>
        </p:spPr>
        <p:txBody>
          <a:bodyPr/>
          <a:lstStyle>
            <a:lvl1pPr>
              <a:defRPr/>
            </a:lvl1pPr>
          </a:lstStyle>
          <a:p>
            <a:fld id="{BA5C2687-182F-4653-BA9F-5B26AC7B7C7A}" type="slidenum">
              <a:rPr lang="en-US"/>
              <a:pPr/>
              <a:t>‹#›</a:t>
            </a:fld>
            <a:endParaRPr lang="en-US"/>
          </a:p>
        </p:txBody>
      </p:sp>
      <p:sp>
        <p:nvSpPr>
          <p:cNvPr id="6"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lvl1pPr>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Rectangle 16"/>
          <p:cNvSpPr>
            <a:spLocks noGrp="1" noChangeArrowheads="1"/>
          </p:cNvSpPr>
          <p:nvPr>
            <p:ph type="sldNum" sz="quarter" idx="10"/>
          </p:nvPr>
        </p:nvSpPr>
        <p:spPr>
          <a:ln/>
        </p:spPr>
        <p:txBody>
          <a:bodyPr/>
          <a:lstStyle>
            <a:lvl1pPr>
              <a:defRPr/>
            </a:lvl1pPr>
          </a:lstStyle>
          <a:p>
            <a:fld id="{112C6D7D-C509-4859-83E2-84E1B68CE723}" type="slidenum">
              <a:rPr lang="en-US"/>
              <a:pPr/>
              <a:t>‹#›</a:t>
            </a:fld>
            <a:endParaRPr lang="en-US"/>
          </a:p>
        </p:txBody>
      </p:sp>
      <p:sp>
        <p:nvSpPr>
          <p:cNvPr id="5"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6" y="163514"/>
            <a:ext cx="2212975" cy="59372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163514"/>
            <a:ext cx="6486525" cy="5937250"/>
          </a:xfrm>
        </p:spPr>
        <p:txBody>
          <a:bodyPr vert="eaVert"/>
          <a:lstStyle>
            <a:lvl1pPr>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Rectangle 16"/>
          <p:cNvSpPr>
            <a:spLocks noGrp="1" noChangeArrowheads="1"/>
          </p:cNvSpPr>
          <p:nvPr>
            <p:ph type="sldNum" sz="quarter" idx="10"/>
          </p:nvPr>
        </p:nvSpPr>
        <p:spPr>
          <a:ln/>
        </p:spPr>
        <p:txBody>
          <a:bodyPr/>
          <a:lstStyle>
            <a:lvl1pPr>
              <a:defRPr/>
            </a:lvl1pPr>
          </a:lstStyle>
          <a:p>
            <a:fld id="{5E381037-37F5-4A76-9B70-5E4A1695EA2F}" type="slidenum">
              <a:rPr lang="en-US"/>
              <a:pPr/>
              <a:t>‹#›</a:t>
            </a:fld>
            <a:endParaRPr lang="en-US"/>
          </a:p>
        </p:txBody>
      </p:sp>
      <p:sp>
        <p:nvSpPr>
          <p:cNvPr id="5"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 y="163514"/>
            <a:ext cx="8851900" cy="555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15913" y="1125539"/>
            <a:ext cx="8535987" cy="4975225"/>
          </a:xfrm>
        </p:spPr>
        <p:txBody>
          <a:bodyPr/>
          <a:lstStyle/>
          <a:p>
            <a:pPr lvl="0"/>
            <a:endParaRPr lang="en-GB" noProof="0" smtClean="0"/>
          </a:p>
        </p:txBody>
      </p:sp>
      <p:sp>
        <p:nvSpPr>
          <p:cNvPr id="4" name="Rectangle 16"/>
          <p:cNvSpPr>
            <a:spLocks noGrp="1" noChangeArrowheads="1"/>
          </p:cNvSpPr>
          <p:nvPr>
            <p:ph type="sldNum" sz="quarter" idx="10"/>
          </p:nvPr>
        </p:nvSpPr>
        <p:spPr>
          <a:ln/>
        </p:spPr>
        <p:txBody>
          <a:bodyPr/>
          <a:lstStyle>
            <a:lvl1pPr>
              <a:defRPr/>
            </a:lvl1pPr>
          </a:lstStyle>
          <a:p>
            <a:fld id="{0F73082B-57DE-41DD-9765-7A65A7B52F18}" type="slidenum">
              <a:rPr lang="en-US"/>
              <a:pPr/>
              <a:t>‹#›</a:t>
            </a:fld>
            <a:endParaRPr lang="en-US"/>
          </a:p>
        </p:txBody>
      </p:sp>
      <p:sp>
        <p:nvSpPr>
          <p:cNvPr id="5"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fld id="{E2EAF884-E827-439F-B3F8-827E6A39037B}"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CF6BB2D0-07CE-4F28-97BE-1FFA6E798DA7}"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344B1C30-066D-4253-A661-526F21FC1373}"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2988774-2849-4C48-856A-B35014525A97}"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1D232C78-BF91-4532-871C-2A2593AB7A56}"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EE826DD-9BD9-4CA3-8BAA-B8A5959287CC}"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fld id="{8BDF6F39-EB93-4FD7-9D09-C0C77E7D8342}" type="datetime1">
              <a:rPr lang="en-US"/>
              <a:pPr/>
              <a:t>6/23/2009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A88737D9-CFCE-4810-A483-DC3EFCEDC31C}"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fld id="{FF48CF1C-1B49-4B53-B775-5901E83694DF}" type="datetime1">
              <a:rPr lang="en-US"/>
              <a:pPr/>
              <a:t>6/23/2009</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8A2057AA-4A70-4F9C-AB90-B3A4B22D7B8C}"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fld id="{4164A3FC-69F5-4B50-B47E-10717443C736}" type="datetime1">
              <a:rPr lang="en-US"/>
              <a:pPr/>
              <a:t>6/23/2009</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025BDA22-BED4-47C2-B3DF-EDDA33BF9C7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5"/>
          <p:cNvSpPr>
            <a:spLocks noChangeArrowheads="1"/>
          </p:cNvSpPr>
          <p:nvPr/>
        </p:nvSpPr>
        <p:spPr bwMode="auto">
          <a:xfrm>
            <a:off x="12700" y="1841501"/>
            <a:ext cx="9144000" cy="5013325"/>
          </a:xfrm>
          <a:prstGeom prst="flowChartProcess">
            <a:avLst/>
          </a:prstGeom>
          <a:gradFill flip="none" rotWithShape="1">
            <a:gsLst>
              <a:gs pos="0">
                <a:srgbClr val="FFFFFF">
                  <a:alpha val="0"/>
                </a:srgbClr>
              </a:gs>
              <a:gs pos="50000">
                <a:schemeClr val="accent1">
                  <a:alpha val="50000"/>
                </a:schemeClr>
              </a:gs>
              <a:gs pos="100000">
                <a:schemeClr val="accent1">
                  <a:lumMod val="90000"/>
                  <a:alpha val="80000"/>
                </a:schemeClr>
              </a:gs>
            </a:gsLst>
            <a:lin ang="5400000" scaled="1"/>
            <a:tileRect/>
          </a:gradFill>
          <a:ln w="9525" algn="ctr">
            <a:noFill/>
            <a:miter lim="800000"/>
            <a:headEnd/>
            <a:tailEnd/>
          </a:ln>
        </p:spPr>
        <p:txBody>
          <a:bodyPr wrap="none" lIns="18000" tIns="10800" rIns="18000" bIns="10800" anchor="ctr"/>
          <a:lstStyle/>
          <a:p>
            <a:pPr algn="ctr" eaLnBrk="0" hangingPunct="0">
              <a:lnSpc>
                <a:spcPct val="85000"/>
              </a:lnSpc>
            </a:pPr>
            <a:endParaRPr lang="en-US"/>
          </a:p>
        </p:txBody>
      </p:sp>
      <p:pic>
        <p:nvPicPr>
          <p:cNvPr id="5" name="Picture 12" descr="Blue-banner"/>
          <p:cNvPicPr>
            <a:picLocks noChangeAspect="1" noChangeArrowheads="1"/>
          </p:cNvPicPr>
          <p:nvPr/>
        </p:nvPicPr>
        <p:blipFill>
          <a:blip r:embed="rId2"/>
          <a:srcRect/>
          <a:stretch>
            <a:fillRect/>
          </a:stretch>
        </p:blipFill>
        <p:spPr bwMode="auto">
          <a:xfrm>
            <a:off x="4763" y="-6350"/>
            <a:ext cx="9145587" cy="1927225"/>
          </a:xfrm>
          <a:prstGeom prst="rect">
            <a:avLst/>
          </a:prstGeom>
          <a:noFill/>
          <a:ln w="9525">
            <a:noFill/>
            <a:miter lim="800000"/>
            <a:headEnd/>
            <a:tailEnd/>
          </a:ln>
        </p:spPr>
      </p:pic>
      <p:sp>
        <p:nvSpPr>
          <p:cNvPr id="5124" name="Rectangle 4"/>
          <p:cNvSpPr>
            <a:spLocks noGrp="1" noChangeArrowheads="1"/>
          </p:cNvSpPr>
          <p:nvPr>
            <p:ph type="subTitle" sz="quarter" idx="1"/>
          </p:nvPr>
        </p:nvSpPr>
        <p:spPr>
          <a:xfrm>
            <a:off x="12701" y="3703639"/>
            <a:ext cx="7372351" cy="760959"/>
          </a:xfrm>
        </p:spPr>
        <p:txBody>
          <a:bodyPr lIns="972000" tIns="72000" rIns="72000" bIns="72000">
            <a:spAutoFit/>
          </a:bodyPr>
          <a:lstStyle>
            <a:lvl1pPr>
              <a:lnSpc>
                <a:spcPct val="100000"/>
              </a:lnSpc>
              <a:spcBef>
                <a:spcPct val="0"/>
              </a:spcBef>
              <a:buClrTx/>
              <a:buFontTx/>
              <a:buNone/>
              <a:defRPr>
                <a:solidFill>
                  <a:schemeClr val="tx2"/>
                </a:solidFill>
              </a:defRPr>
            </a:lvl1pPr>
          </a:lstStyle>
          <a:p>
            <a:r>
              <a:rPr lang="en-US" altLang="en-US"/>
              <a:t>Sub-title and/or name</a:t>
            </a:r>
          </a:p>
          <a:p>
            <a:r>
              <a:rPr lang="en-US" altLang="en-US"/>
              <a:t>Arial narrow, 20pt - maximum 2 lines)</a:t>
            </a:r>
            <a:endParaRPr lang="en-GB"/>
          </a:p>
        </p:txBody>
      </p:sp>
      <p:sp>
        <p:nvSpPr>
          <p:cNvPr id="5125" name="Rectangle 5"/>
          <p:cNvSpPr>
            <a:spLocks noGrp="1" noChangeArrowheads="1"/>
          </p:cNvSpPr>
          <p:nvPr>
            <p:ph type="ctrTitle" sz="quarter"/>
          </p:nvPr>
        </p:nvSpPr>
        <p:spPr>
          <a:xfrm>
            <a:off x="0" y="2357438"/>
            <a:ext cx="9144000" cy="1359548"/>
          </a:xfrm>
        </p:spPr>
        <p:txBody>
          <a:bodyPr lIns="972000" tIns="360000" bIns="72000" anchor="t">
            <a:spAutoFit/>
          </a:bodyPr>
          <a:lstStyle>
            <a:lvl1pPr fontAlgn="t">
              <a:lnSpc>
                <a:spcPct val="100000"/>
              </a:lnSpc>
              <a:defRPr sz="3000">
                <a:solidFill>
                  <a:schemeClr val="tx2"/>
                </a:solidFill>
              </a:defRPr>
            </a:lvl1pPr>
          </a:lstStyle>
          <a:p>
            <a:r>
              <a:rPr lang="en-US" altLang="en-US"/>
              <a:t>Main Title</a:t>
            </a:r>
            <a:br>
              <a:rPr lang="en-US" altLang="en-US"/>
            </a:br>
            <a:r>
              <a:rPr lang="en-US" altLang="en-US"/>
              <a:t>(Arial narrow, 30pt -Maximum 2 lines)</a:t>
            </a:r>
            <a:endParaRPr lang="en-GB"/>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74B473CF-80BB-4624-BC9F-12BBF2AD62C7}" type="datetime1">
              <a:rPr lang="en-US"/>
              <a:pPr/>
              <a:t>6/23/2009</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27076649-94B1-45EE-BD83-4A9885689DD9}"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6ED678F6-951F-4D91-A5D0-565CBB9624E7}" type="datetime1">
              <a:rPr lang="en-US"/>
              <a:pPr/>
              <a:t>6/23/2009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91C71AE5-ED81-40A4-88D1-E2CDFCDAA6E7}"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81FBD3AF-E807-476D-A9A6-8B74F559EBCD}" type="datetime1">
              <a:rPr lang="en-US"/>
              <a:pPr/>
              <a:t>6/23/2009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FBD4283A-4A3C-4A9A-803F-06F0A740B295}"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51E66506-1536-448F-A84E-1F9A065A1E0C}"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9B71857-F459-4005-8B7A-171EC6DC16F0}"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27C57838-9B95-4860-93D7-3FE08342C987}"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047911E-A486-4451-B0B7-3AE2C24F6D86}"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3490" name="Rectangle 2"/>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6349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fld id="{9F6B6006-D918-4872-9D29-A235D54F4B03}"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0D64704B-ED0C-4751-BCDA-471145A1FC5A}"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DF9E2EAD-590A-4D96-8A7B-FF6ECDAA77CA}"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A487FA3-2451-4507-9892-45B0C5179172}"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4637E821-D690-46AA-8BDA-521515E2B318}"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23BFD11-143B-41F3-97DC-98700BD2188E}" type="slidenum">
              <a:rPr lang="en-US"/>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fld id="{C183E005-A1F9-42D5-8E25-4E126DDA9A4A}" type="datetime1">
              <a:rPr lang="en-US"/>
              <a:pPr/>
              <a:t>6/23/2009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5AC7947-D875-4AFA-BA19-93045C50DECF}" type="slidenum">
              <a:rPr lang="en-US"/>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fld id="{B6D053F1-F558-4589-9665-C73AB477D7F5}" type="datetime1">
              <a:rPr lang="en-US"/>
              <a:pPr/>
              <a:t>6/23/2009</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1C37070A-046A-478A-AD9E-6D6F6981551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Rectangle 16"/>
          <p:cNvSpPr>
            <a:spLocks noGrp="1" noChangeArrowheads="1"/>
          </p:cNvSpPr>
          <p:nvPr>
            <p:ph type="sldNum" sz="quarter" idx="10"/>
          </p:nvPr>
        </p:nvSpPr>
        <p:spPr>
          <a:ln/>
        </p:spPr>
        <p:txBody>
          <a:bodyPr/>
          <a:lstStyle>
            <a:lvl1pPr>
              <a:defRPr/>
            </a:lvl1pPr>
          </a:lstStyle>
          <a:p>
            <a:fld id="{3EB91AC8-0E9B-4E26-9C1D-C664C31E31C0}" type="slidenum">
              <a:rPr lang="en-US"/>
              <a:pPr/>
              <a:t>‹#›</a:t>
            </a:fld>
            <a:endParaRPr lang="en-US"/>
          </a:p>
        </p:txBody>
      </p:sp>
      <p:sp>
        <p:nvSpPr>
          <p:cNvPr id="5"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fld id="{20D5D047-AC5C-4527-AFB2-9FAA04F4176F}" type="datetime1">
              <a:rPr lang="en-US"/>
              <a:pPr/>
              <a:t>6/23/2009</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C174DBF5-D3D3-49A4-A081-A9F25B96C964}" type="slidenum">
              <a:rPr lang="en-US"/>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DB87E3F4-2BAE-410F-AE01-F06BF2138C1A}" type="datetime1">
              <a:rPr lang="en-US"/>
              <a:pPr/>
              <a:t>6/23/2009</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A014C0A9-6C8D-4A6F-B578-2A4AE4292A9E}" type="slidenum">
              <a:rPr lang="en-US"/>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D6C1CA8F-096E-4A26-AD33-401DA5D8646E}" type="datetime1">
              <a:rPr lang="en-US"/>
              <a:pPr/>
              <a:t>6/23/2009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48D783BE-BC9F-4D95-9980-06A6C7870D2B}" type="slidenum">
              <a:rPr lang="en-US"/>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DB70C35-217A-4E29-86CD-E488309171D2}" type="datetime1">
              <a:rPr lang="en-US"/>
              <a:pPr/>
              <a:t>6/23/2009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4BEBA31C-0746-4914-BD21-3C0C7DB62DDC}" type="slidenum">
              <a:rPr lang="en-US"/>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154F0A64-B0AC-4722-82C3-7ED03CE36AC9}"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03BEFFC9-4D6C-44C5-BABF-96DFFC693807}" type="slidenum">
              <a:rPr lang="en-US"/>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0A1B2F1B-238A-4211-9E7F-C0C2AE3FCBD2}" type="datetime1">
              <a:rPr lang="en-US"/>
              <a:pPr/>
              <a:t>6/23/2009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CCE3122D-FB32-437D-A013-C8EBCF90DDB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6"/>
          <p:cNvSpPr>
            <a:spLocks noGrp="1" noChangeArrowheads="1"/>
          </p:cNvSpPr>
          <p:nvPr>
            <p:ph type="sldNum" sz="quarter" idx="10"/>
          </p:nvPr>
        </p:nvSpPr>
        <p:spPr>
          <a:ln/>
        </p:spPr>
        <p:txBody>
          <a:bodyPr/>
          <a:lstStyle>
            <a:lvl1pPr>
              <a:defRPr/>
            </a:lvl1pPr>
          </a:lstStyle>
          <a:p>
            <a:fld id="{D3D8CA97-0552-43E7-92C6-FC93E827E617}" type="slidenum">
              <a:rPr lang="en-US"/>
              <a:pPr/>
              <a:t>‹#›</a:t>
            </a:fld>
            <a:endParaRPr lang="en-US"/>
          </a:p>
        </p:txBody>
      </p:sp>
      <p:sp>
        <p:nvSpPr>
          <p:cNvPr id="5"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15913" y="1125539"/>
            <a:ext cx="4191000"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9313" y="1125539"/>
            <a:ext cx="4192587"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6"/>
          <p:cNvSpPr>
            <a:spLocks noGrp="1" noChangeArrowheads="1"/>
          </p:cNvSpPr>
          <p:nvPr>
            <p:ph type="sldNum" sz="quarter" idx="10"/>
          </p:nvPr>
        </p:nvSpPr>
        <p:spPr>
          <a:ln/>
        </p:spPr>
        <p:txBody>
          <a:bodyPr/>
          <a:lstStyle>
            <a:lvl1pPr>
              <a:defRPr/>
            </a:lvl1pPr>
          </a:lstStyle>
          <a:p>
            <a:fld id="{B755D4CA-F83D-48B7-ABD4-699B183D3970}" type="slidenum">
              <a:rPr lang="en-US"/>
              <a:pPr/>
              <a:t>‹#›</a:t>
            </a:fld>
            <a:endParaRPr lang="en-US"/>
          </a:p>
        </p:txBody>
      </p:sp>
      <p:sp>
        <p:nvSpPr>
          <p:cNvPr id="6"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6"/>
          <p:cNvSpPr>
            <a:spLocks noGrp="1" noChangeArrowheads="1"/>
          </p:cNvSpPr>
          <p:nvPr>
            <p:ph type="sldNum" sz="quarter" idx="10"/>
          </p:nvPr>
        </p:nvSpPr>
        <p:spPr>
          <a:ln/>
        </p:spPr>
        <p:txBody>
          <a:bodyPr/>
          <a:lstStyle>
            <a:lvl1pPr>
              <a:defRPr/>
            </a:lvl1pPr>
          </a:lstStyle>
          <a:p>
            <a:fld id="{E5C022ED-1FF2-4207-A6AB-809359644FB3}" type="slidenum">
              <a:rPr lang="en-US"/>
              <a:pPr/>
              <a:t>‹#›</a:t>
            </a:fld>
            <a:endParaRPr lang="en-US"/>
          </a:p>
        </p:txBody>
      </p:sp>
      <p:sp>
        <p:nvSpPr>
          <p:cNvPr id="8"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6"/>
          <p:cNvSpPr>
            <a:spLocks noGrp="1" noChangeArrowheads="1"/>
          </p:cNvSpPr>
          <p:nvPr>
            <p:ph type="sldNum" sz="quarter" idx="10"/>
          </p:nvPr>
        </p:nvSpPr>
        <p:spPr>
          <a:ln/>
        </p:spPr>
        <p:txBody>
          <a:bodyPr/>
          <a:lstStyle>
            <a:lvl1pPr>
              <a:defRPr/>
            </a:lvl1pPr>
          </a:lstStyle>
          <a:p>
            <a:fld id="{A5E0B663-0B66-4290-AF5E-A69C24DA6CD6}" type="slidenum">
              <a:rPr lang="en-US"/>
              <a:pPr/>
              <a:t>‹#›</a:t>
            </a:fld>
            <a:endParaRPr lang="en-US"/>
          </a:p>
        </p:txBody>
      </p:sp>
      <p:sp>
        <p:nvSpPr>
          <p:cNvPr id="4"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p:cNvSpPr>
            <a:spLocks noGrp="1" noChangeArrowheads="1"/>
          </p:cNvSpPr>
          <p:nvPr>
            <p:ph type="sldNum" sz="quarter" idx="10"/>
          </p:nvPr>
        </p:nvSpPr>
        <p:spPr>
          <a:ln/>
        </p:spPr>
        <p:txBody>
          <a:bodyPr/>
          <a:lstStyle>
            <a:lvl1pPr>
              <a:defRPr/>
            </a:lvl1pPr>
          </a:lstStyle>
          <a:p>
            <a:fld id="{9791D092-DDBD-4371-8C6F-C89607757D3C}" type="slidenum">
              <a:rPr lang="en-US"/>
              <a:pPr/>
              <a:t>‹#›</a:t>
            </a:fld>
            <a:endParaRPr lang="en-US"/>
          </a:p>
        </p:txBody>
      </p:sp>
      <p:sp>
        <p:nvSpPr>
          <p:cNvPr id="3"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sldNum" sz="quarter" idx="10"/>
          </p:nvPr>
        </p:nvSpPr>
        <p:spPr>
          <a:ln/>
        </p:spPr>
        <p:txBody>
          <a:bodyPr/>
          <a:lstStyle>
            <a:lvl1pPr>
              <a:defRPr/>
            </a:lvl1pPr>
          </a:lstStyle>
          <a:p>
            <a:fld id="{12C83E50-763E-488B-83C5-50B695BED330}" type="slidenum">
              <a:rPr lang="en-US"/>
              <a:pPr/>
              <a:t>‹#›</a:t>
            </a:fld>
            <a:endParaRPr lang="en-US"/>
          </a:p>
        </p:txBody>
      </p:sp>
      <p:sp>
        <p:nvSpPr>
          <p:cNvPr id="6" name="Rectangle 27"/>
          <p:cNvSpPr>
            <a:spLocks noGrp="1" noChangeArrowheads="1"/>
          </p:cNvSpPr>
          <p:nvPr>
            <p:ph type="ftr" sz="quarter" idx="11"/>
          </p:nvPr>
        </p:nvSpPr>
        <p:spPr>
          <a:ln/>
        </p:spPr>
        <p:txBody>
          <a:bodyPr/>
          <a:lstStyle>
            <a:lvl1pPr>
              <a:defRPr/>
            </a:lvl1p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315913" y="1125538"/>
            <a:ext cx="8535987" cy="4975225"/>
          </a:xfrm>
          <a:prstGeom prst="rect">
            <a:avLst/>
          </a:prstGeom>
          <a:noFill/>
          <a:ln w="9525">
            <a:noFill/>
            <a:miter lim="800000"/>
            <a:headEnd/>
            <a:tailEnd/>
          </a:ln>
        </p:spPr>
        <p:txBody>
          <a:bodyPr vert="horz" wrap="square" lIns="180000" tIns="0" rIns="180000" bIns="36000" numCol="1" anchor="t" anchorCtr="0" compatLnSpc="1">
            <a:prstTxWarp prst="textNoShape">
              <a:avLst/>
            </a:prstTxWarp>
          </a:bodyPr>
          <a:lstStyle/>
          <a:p>
            <a:pPr lvl="0"/>
            <a:r>
              <a:rPr lang="en-GB" smtClean="0"/>
              <a:t>Level 1</a:t>
            </a:r>
          </a:p>
          <a:p>
            <a:pPr lvl="1"/>
            <a:r>
              <a:rPr lang="en-GB" smtClean="0"/>
              <a:t>Level 2</a:t>
            </a:r>
          </a:p>
          <a:p>
            <a:pPr lvl="2"/>
            <a:r>
              <a:rPr lang="en-GB" smtClean="0"/>
              <a:t>Level 3</a:t>
            </a:r>
          </a:p>
          <a:p>
            <a:pPr lvl="3"/>
            <a:r>
              <a:rPr lang="en-GB" smtClean="0"/>
              <a:t>Level 4</a:t>
            </a:r>
          </a:p>
        </p:txBody>
      </p:sp>
      <p:sp>
        <p:nvSpPr>
          <p:cNvPr id="1027" name="Rectangle 9"/>
          <p:cNvSpPr>
            <a:spLocks noGrp="1" noChangeArrowheads="1"/>
          </p:cNvSpPr>
          <p:nvPr>
            <p:ph type="title"/>
          </p:nvPr>
        </p:nvSpPr>
        <p:spPr bwMode="auto">
          <a:xfrm>
            <a:off x="0" y="163513"/>
            <a:ext cx="8851900" cy="555625"/>
          </a:xfrm>
          <a:prstGeom prst="rect">
            <a:avLst/>
          </a:prstGeom>
          <a:noFill/>
          <a:ln w="9525">
            <a:noFill/>
            <a:miter lim="800000"/>
            <a:headEnd/>
            <a:tailEnd/>
          </a:ln>
        </p:spPr>
        <p:txBody>
          <a:bodyPr vert="horz" wrap="square" lIns="324000" tIns="36000" rIns="72000" bIns="0" numCol="1" anchor="ctr" anchorCtr="0" compatLnSpc="1">
            <a:prstTxWarp prst="textNoShape">
              <a:avLst/>
            </a:prstTxWarp>
          </a:bodyPr>
          <a:lstStyle/>
          <a:p>
            <a:pPr lvl="0"/>
            <a:r>
              <a:rPr lang="en-GB" smtClean="0"/>
              <a:t>Pour modifier le style du titre du masque</a:t>
            </a:r>
          </a:p>
        </p:txBody>
      </p:sp>
      <p:pic>
        <p:nvPicPr>
          <p:cNvPr id="13" name="Picture 4" descr="CERNLogo original"/>
          <p:cNvPicPr>
            <a:picLocks noChangeAspect="1" noChangeArrowheads="1"/>
          </p:cNvPicPr>
          <p:nvPr/>
        </p:nvPicPr>
        <p:blipFill>
          <a:blip r:embed="rId15"/>
          <a:srcRect/>
          <a:stretch>
            <a:fillRect/>
          </a:stretch>
        </p:blipFill>
        <p:spPr bwMode="auto">
          <a:xfrm>
            <a:off x="315913" y="6132513"/>
            <a:ext cx="725487" cy="725487"/>
          </a:xfrm>
          <a:prstGeom prst="rect">
            <a:avLst/>
          </a:prstGeom>
          <a:solidFill>
            <a:schemeClr val="accent1">
              <a:lumMod val="90000"/>
            </a:schemeClr>
          </a:solidFill>
          <a:ln w="9525">
            <a:noFill/>
            <a:miter lim="800000"/>
            <a:headEnd/>
            <a:tailEnd/>
          </a:ln>
        </p:spPr>
      </p:pic>
      <p:sp>
        <p:nvSpPr>
          <p:cNvPr id="4112" name="Rectangle 16"/>
          <p:cNvSpPr>
            <a:spLocks noGrp="1" noChangeArrowheads="1"/>
          </p:cNvSpPr>
          <p:nvPr>
            <p:ph type="sldNum" sz="quarter" idx="4"/>
          </p:nvPr>
        </p:nvSpPr>
        <p:spPr bwMode="auto">
          <a:xfrm>
            <a:off x="8593138" y="6726238"/>
            <a:ext cx="198437" cy="104775"/>
          </a:xfrm>
          <a:prstGeom prst="rect">
            <a:avLst/>
          </a:prstGeom>
          <a:noFill/>
          <a:ln w="9525">
            <a:noFill/>
            <a:miter lim="800000"/>
            <a:headEnd/>
            <a:tailEnd/>
          </a:ln>
          <a:effectLst/>
        </p:spPr>
        <p:txBody>
          <a:bodyPr vert="horz" wrap="none" lIns="36000" tIns="0" rIns="36000" bIns="0" numCol="1" anchor="ctr" anchorCtr="0" compatLnSpc="1">
            <a:prstTxWarp prst="textNoShape">
              <a:avLst/>
            </a:prstTxWarp>
            <a:spAutoFit/>
          </a:bodyPr>
          <a:lstStyle>
            <a:lvl1pPr algn="r" eaLnBrk="0" hangingPunct="0">
              <a:lnSpc>
                <a:spcPct val="85000"/>
              </a:lnSpc>
              <a:defRPr sz="800">
                <a:solidFill>
                  <a:schemeClr val="tx2"/>
                </a:solidFill>
                <a:latin typeface="Arial" charset="0"/>
              </a:defRPr>
            </a:lvl1pPr>
          </a:lstStyle>
          <a:p>
            <a:fld id="{FBC4F17D-82EA-4917-A52A-134912F386CE}" type="slidenum">
              <a:rPr lang="en-US"/>
              <a:pPr/>
              <a:t>‹#›</a:t>
            </a:fld>
            <a:endParaRPr lang="en-US"/>
          </a:p>
        </p:txBody>
      </p:sp>
      <p:sp>
        <p:nvSpPr>
          <p:cNvPr id="11" name="Line 7"/>
          <p:cNvSpPr>
            <a:spLocks noChangeShapeType="1"/>
          </p:cNvSpPr>
          <p:nvPr/>
        </p:nvSpPr>
        <p:spPr bwMode="auto">
          <a:xfrm>
            <a:off x="0" y="6132513"/>
            <a:ext cx="9142413" cy="0"/>
          </a:xfrm>
          <a:prstGeom prst="line">
            <a:avLst/>
          </a:prstGeom>
          <a:noFill/>
          <a:ln w="25400">
            <a:solidFill>
              <a:srgbClr val="DED9C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12" name="Line 8"/>
          <p:cNvSpPr>
            <a:spLocks noChangeShapeType="1"/>
          </p:cNvSpPr>
          <p:nvPr/>
        </p:nvSpPr>
        <p:spPr bwMode="auto">
          <a:xfrm>
            <a:off x="7815263" y="6132513"/>
            <a:ext cx="1036637" cy="0"/>
          </a:xfrm>
          <a:prstGeom prst="line">
            <a:avLst/>
          </a:prstGeom>
          <a:noFill/>
          <a:ln w="25400">
            <a:solidFill>
              <a:srgbClr val="18559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15" name="TextBox 14"/>
          <p:cNvSpPr txBox="1"/>
          <p:nvPr/>
        </p:nvSpPr>
        <p:spPr>
          <a:xfrm>
            <a:off x="7745413" y="6215063"/>
            <a:ext cx="1509712" cy="511175"/>
          </a:xfrm>
          <a:prstGeom prst="rect">
            <a:avLst/>
          </a:prstGeom>
          <a:noFill/>
        </p:spPr>
        <p:txBody>
          <a:bodyPr>
            <a:spAutoFit/>
          </a:bodyPr>
          <a:lstStyle/>
          <a:p>
            <a:pPr eaLnBrk="0" hangingPunct="0">
              <a:lnSpc>
                <a:spcPct val="85000"/>
              </a:lnSpc>
            </a:pPr>
            <a:r>
              <a:rPr lang="nb-NO">
                <a:solidFill>
                  <a:srgbClr val="A6A6A6"/>
                </a:solidFill>
              </a:rPr>
              <a:t>Technology </a:t>
            </a:r>
          </a:p>
          <a:p>
            <a:pPr eaLnBrk="0" hangingPunct="0">
              <a:lnSpc>
                <a:spcPct val="85000"/>
              </a:lnSpc>
            </a:pPr>
            <a:r>
              <a:rPr lang="nb-NO">
                <a:solidFill>
                  <a:srgbClr val="A6A6A6"/>
                </a:solidFill>
              </a:rPr>
              <a:t>Transfer</a:t>
            </a:r>
            <a:endParaRPr lang="en-US">
              <a:solidFill>
                <a:srgbClr val="A6A6A6"/>
              </a:solidFill>
            </a:endParaRPr>
          </a:p>
        </p:txBody>
      </p:sp>
      <p:sp>
        <p:nvSpPr>
          <p:cNvPr id="4103" name="Line 7"/>
          <p:cNvSpPr>
            <a:spLocks noChangeShapeType="1"/>
          </p:cNvSpPr>
          <p:nvPr/>
        </p:nvSpPr>
        <p:spPr bwMode="auto">
          <a:xfrm>
            <a:off x="1588" y="776288"/>
            <a:ext cx="9142412" cy="0"/>
          </a:xfrm>
          <a:prstGeom prst="line">
            <a:avLst/>
          </a:prstGeom>
          <a:noFill/>
          <a:ln w="25400">
            <a:solidFill>
              <a:srgbClr val="DED9C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2" name="Line 7"/>
          <p:cNvSpPr>
            <a:spLocks noChangeShapeType="1"/>
          </p:cNvSpPr>
          <p:nvPr/>
        </p:nvSpPr>
        <p:spPr bwMode="auto">
          <a:xfrm>
            <a:off x="1588" y="6132513"/>
            <a:ext cx="9142412" cy="0"/>
          </a:xfrm>
          <a:prstGeom prst="line">
            <a:avLst/>
          </a:prstGeom>
          <a:noFill/>
          <a:ln w="25400">
            <a:solidFill>
              <a:srgbClr val="DED9C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3" name="Line 8"/>
          <p:cNvSpPr>
            <a:spLocks noChangeShapeType="1"/>
          </p:cNvSpPr>
          <p:nvPr/>
        </p:nvSpPr>
        <p:spPr bwMode="auto">
          <a:xfrm>
            <a:off x="7815263" y="6132513"/>
            <a:ext cx="1036637" cy="0"/>
          </a:xfrm>
          <a:prstGeom prst="line">
            <a:avLst/>
          </a:prstGeom>
          <a:noFill/>
          <a:ln w="25400">
            <a:solidFill>
              <a:srgbClr val="185598"/>
            </a:solidFill>
            <a:round/>
            <a:headEnd/>
            <a:tailEnd/>
          </a:ln>
          <a:effectLst/>
        </p:spPr>
        <p:txBody>
          <a:bodyPr wrap="none" anchor="ctr"/>
          <a:lstStyle/>
          <a:p>
            <a:pPr algn="ctr" eaLnBrk="0" hangingPunct="0">
              <a:lnSpc>
                <a:spcPct val="85000"/>
              </a:lnSpc>
              <a:defRPr/>
            </a:pPr>
            <a:endParaRPr lang="en-US">
              <a:latin typeface="Arial Narrow" pitchFamily="34" charset="0"/>
              <a:ea typeface="+mn-ea"/>
            </a:endParaRPr>
          </a:p>
        </p:txBody>
      </p:sp>
      <p:sp>
        <p:nvSpPr>
          <p:cNvPr id="4123" name="Rectangle 27"/>
          <p:cNvSpPr>
            <a:spLocks noGrp="1" noChangeArrowheads="1"/>
          </p:cNvSpPr>
          <p:nvPr>
            <p:ph type="ftr" sz="quarter" idx="3"/>
          </p:nvPr>
        </p:nvSpPr>
        <p:spPr bwMode="auto">
          <a:xfrm>
            <a:off x="1219200" y="6215063"/>
            <a:ext cx="3028950" cy="423862"/>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bodyPr>
          <a:lstStyle>
            <a:lvl1pPr>
              <a:defRPr sz="1200" b="0"/>
            </a:lvl1pPr>
          </a:lstStyle>
          <a:p>
            <a:r>
              <a:rPr lang="en-GB"/>
              <a:t>TT Network Kick-off Meeting – Updated version</a:t>
            </a:r>
          </a:p>
          <a:p>
            <a:r>
              <a:rPr lang="en-GB"/>
              <a:t>Geneva, April 10, 2008</a:t>
            </a:r>
            <a:r>
              <a:rPr lang="en-GB" sz="1400">
                <a:latin typeface="Arial" charset="0"/>
              </a:rPr>
              <a:t> </a:t>
            </a:r>
          </a:p>
        </p:txBody>
      </p:sp>
    </p:spTree>
  </p:cSld>
  <p:clrMap bg1="lt1" tx1="dk1" bg2="lt2" tx2="dk2" accent1="accent1" accent2="accent2" accent3="accent3" accent4="accent4" accent5="accent5" accent6="accent6" hlink="hlink" folHlink="folHlink"/>
  <p:sldLayoutIdLst>
    <p:sldLayoutId id="2147484022" r:id="rId1"/>
    <p:sldLayoutId id="2147484023"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 id="2147483998" r:id="rId12"/>
    <p:sldLayoutId id="2147483999" r:id="rId13"/>
  </p:sldLayoutIdLst>
  <p:transition/>
  <p:hf hdr="0" dt="0"/>
  <p:txStyles>
    <p:titleStyle>
      <a:lvl1pPr algn="l" rtl="0" eaLnBrk="0" fontAlgn="base" hangingPunct="0">
        <a:lnSpc>
          <a:spcPct val="90000"/>
        </a:lnSpc>
        <a:spcBef>
          <a:spcPct val="0"/>
        </a:spcBef>
        <a:spcAft>
          <a:spcPct val="0"/>
        </a:spcAft>
        <a:defRPr sz="2600" b="1">
          <a:solidFill>
            <a:schemeClr val="tx1"/>
          </a:solidFill>
          <a:latin typeface="+mj-lt"/>
          <a:ea typeface="ＭＳ Ｐゴシック" pitchFamily="-65" charset="-128"/>
          <a:cs typeface="ＭＳ Ｐゴシック" pitchFamily="-65" charset="-128"/>
        </a:defRPr>
      </a:lvl1pPr>
      <a:lvl2pPr algn="l" rtl="0" eaLnBrk="0" fontAlgn="base" hangingPunct="0">
        <a:lnSpc>
          <a:spcPct val="90000"/>
        </a:lnSpc>
        <a:spcBef>
          <a:spcPct val="0"/>
        </a:spcBef>
        <a:spcAft>
          <a:spcPct val="0"/>
        </a:spcAft>
        <a:defRPr sz="2600" b="1">
          <a:solidFill>
            <a:schemeClr val="tx1"/>
          </a:solidFill>
          <a:latin typeface="Arial Narrow" pitchFamily="34" charset="0"/>
          <a:ea typeface="ＭＳ Ｐゴシック" pitchFamily="-65" charset="-128"/>
          <a:cs typeface="ＭＳ Ｐゴシック" pitchFamily="-65" charset="-128"/>
        </a:defRPr>
      </a:lvl2pPr>
      <a:lvl3pPr algn="l" rtl="0" eaLnBrk="0" fontAlgn="base" hangingPunct="0">
        <a:lnSpc>
          <a:spcPct val="90000"/>
        </a:lnSpc>
        <a:spcBef>
          <a:spcPct val="0"/>
        </a:spcBef>
        <a:spcAft>
          <a:spcPct val="0"/>
        </a:spcAft>
        <a:defRPr sz="2600" b="1">
          <a:solidFill>
            <a:schemeClr val="tx1"/>
          </a:solidFill>
          <a:latin typeface="Arial Narrow" pitchFamily="34" charset="0"/>
          <a:ea typeface="ＭＳ Ｐゴシック" pitchFamily="-65" charset="-128"/>
          <a:cs typeface="ＭＳ Ｐゴシック" pitchFamily="-65" charset="-128"/>
        </a:defRPr>
      </a:lvl3pPr>
      <a:lvl4pPr algn="l" rtl="0" eaLnBrk="0" fontAlgn="base" hangingPunct="0">
        <a:lnSpc>
          <a:spcPct val="90000"/>
        </a:lnSpc>
        <a:spcBef>
          <a:spcPct val="0"/>
        </a:spcBef>
        <a:spcAft>
          <a:spcPct val="0"/>
        </a:spcAft>
        <a:defRPr sz="2600" b="1">
          <a:solidFill>
            <a:schemeClr val="tx1"/>
          </a:solidFill>
          <a:latin typeface="Arial Narrow" pitchFamily="34" charset="0"/>
          <a:ea typeface="ＭＳ Ｐゴシック" pitchFamily="-65" charset="-128"/>
          <a:cs typeface="ＭＳ Ｐゴシック" pitchFamily="-65" charset="-128"/>
        </a:defRPr>
      </a:lvl4pPr>
      <a:lvl5pPr algn="l" rtl="0" eaLnBrk="0" fontAlgn="base" hangingPunct="0">
        <a:lnSpc>
          <a:spcPct val="90000"/>
        </a:lnSpc>
        <a:spcBef>
          <a:spcPct val="0"/>
        </a:spcBef>
        <a:spcAft>
          <a:spcPct val="0"/>
        </a:spcAft>
        <a:defRPr sz="2600" b="1">
          <a:solidFill>
            <a:schemeClr val="tx1"/>
          </a:solidFill>
          <a:latin typeface="Arial Narrow" pitchFamily="34" charset="0"/>
          <a:ea typeface="ＭＳ Ｐゴシック" pitchFamily="-65" charset="-128"/>
          <a:cs typeface="ＭＳ Ｐゴシック" pitchFamily="-65" charset="-128"/>
        </a:defRPr>
      </a:lvl5pPr>
      <a:lvl6pPr marL="457200" algn="l" rtl="0" eaLnBrk="0" fontAlgn="base" hangingPunct="0">
        <a:lnSpc>
          <a:spcPct val="90000"/>
        </a:lnSpc>
        <a:spcBef>
          <a:spcPct val="0"/>
        </a:spcBef>
        <a:spcAft>
          <a:spcPct val="0"/>
        </a:spcAft>
        <a:defRPr sz="2600" b="1">
          <a:solidFill>
            <a:schemeClr val="tx1"/>
          </a:solidFill>
          <a:latin typeface="Arial Narrow" pitchFamily="34" charset="0"/>
        </a:defRPr>
      </a:lvl6pPr>
      <a:lvl7pPr marL="914400" algn="l" rtl="0" eaLnBrk="0" fontAlgn="base" hangingPunct="0">
        <a:lnSpc>
          <a:spcPct val="90000"/>
        </a:lnSpc>
        <a:spcBef>
          <a:spcPct val="0"/>
        </a:spcBef>
        <a:spcAft>
          <a:spcPct val="0"/>
        </a:spcAft>
        <a:defRPr sz="2600" b="1">
          <a:solidFill>
            <a:schemeClr val="tx1"/>
          </a:solidFill>
          <a:latin typeface="Arial Narrow" pitchFamily="34" charset="0"/>
        </a:defRPr>
      </a:lvl7pPr>
      <a:lvl8pPr marL="1371600" algn="l" rtl="0" eaLnBrk="0" fontAlgn="base" hangingPunct="0">
        <a:lnSpc>
          <a:spcPct val="90000"/>
        </a:lnSpc>
        <a:spcBef>
          <a:spcPct val="0"/>
        </a:spcBef>
        <a:spcAft>
          <a:spcPct val="0"/>
        </a:spcAft>
        <a:defRPr sz="2600" b="1">
          <a:solidFill>
            <a:schemeClr val="tx1"/>
          </a:solidFill>
          <a:latin typeface="Arial Narrow" pitchFamily="34" charset="0"/>
        </a:defRPr>
      </a:lvl8pPr>
      <a:lvl9pPr marL="1828800" algn="l" rtl="0" eaLnBrk="0" fontAlgn="base" hangingPunct="0">
        <a:lnSpc>
          <a:spcPct val="90000"/>
        </a:lnSpc>
        <a:spcBef>
          <a:spcPct val="0"/>
        </a:spcBef>
        <a:spcAft>
          <a:spcPct val="0"/>
        </a:spcAft>
        <a:defRPr sz="2600" b="1">
          <a:solidFill>
            <a:schemeClr val="tx1"/>
          </a:solidFill>
          <a:latin typeface="Arial Narrow" pitchFamily="34" charset="0"/>
        </a:defRPr>
      </a:lvl9pPr>
    </p:titleStyle>
    <p:bodyStyle>
      <a:lvl1pPr marL="342900" indent="-342900" algn="l" rtl="0" eaLnBrk="0" fontAlgn="base" hangingPunct="0">
        <a:lnSpc>
          <a:spcPct val="85000"/>
        </a:lnSpc>
        <a:spcBef>
          <a:spcPct val="100000"/>
        </a:spcBef>
        <a:spcAft>
          <a:spcPct val="0"/>
        </a:spcAft>
        <a:buClr>
          <a:srgbClr val="185598"/>
        </a:buClr>
        <a:buSzPct val="25000"/>
        <a:buFont typeface="Arial Narrow" pitchFamily="-112" charset="0"/>
        <a:defRPr sz="2000" b="1" i="1">
          <a:solidFill>
            <a:srgbClr val="1B1B51"/>
          </a:solidFill>
          <a:latin typeface="+mn-lt"/>
          <a:ea typeface="ＭＳ Ｐゴシック" pitchFamily="-65" charset="-128"/>
          <a:cs typeface="ＭＳ Ｐゴシック" pitchFamily="-65" charset="-128"/>
        </a:defRPr>
      </a:lvl1pPr>
      <a:lvl2pPr marL="165100" indent="-163513" algn="l" rtl="0" eaLnBrk="0" fontAlgn="base" hangingPunct="0">
        <a:lnSpc>
          <a:spcPct val="85000"/>
        </a:lnSpc>
        <a:spcBef>
          <a:spcPct val="55000"/>
        </a:spcBef>
        <a:spcAft>
          <a:spcPct val="0"/>
        </a:spcAft>
        <a:buClr>
          <a:srgbClr val="185598"/>
        </a:buClr>
        <a:buChar char="•"/>
        <a:defRPr>
          <a:solidFill>
            <a:schemeClr val="tx1"/>
          </a:solidFill>
          <a:latin typeface="+mn-lt"/>
          <a:ea typeface="ＭＳ Ｐゴシック" pitchFamily="-65" charset="-128"/>
        </a:defRPr>
      </a:lvl2pPr>
      <a:lvl3pPr marL="330200" indent="-163513" algn="l" rtl="0" eaLnBrk="0" fontAlgn="base" hangingPunct="0">
        <a:lnSpc>
          <a:spcPct val="85000"/>
        </a:lnSpc>
        <a:spcBef>
          <a:spcPct val="50000"/>
        </a:spcBef>
        <a:spcAft>
          <a:spcPct val="0"/>
        </a:spcAft>
        <a:buClr>
          <a:srgbClr val="185598"/>
        </a:buClr>
        <a:buSzPct val="40000"/>
        <a:buFont typeface="Wingdings" pitchFamily="-112" charset="2"/>
        <a:buChar char="q"/>
        <a:defRPr sz="1600">
          <a:solidFill>
            <a:schemeClr val="tx1"/>
          </a:solidFill>
          <a:latin typeface="+mn-lt"/>
          <a:ea typeface="ＭＳ Ｐゴシック" pitchFamily="-65" charset="-128"/>
        </a:defRPr>
      </a:lvl3pPr>
      <a:lvl4pPr marL="504825" indent="-173038" algn="l" rtl="0" eaLnBrk="0" fontAlgn="base" hangingPunct="0">
        <a:spcBef>
          <a:spcPct val="20000"/>
        </a:spcBef>
        <a:spcAft>
          <a:spcPct val="0"/>
        </a:spcAft>
        <a:buChar char="–"/>
        <a:defRPr sz="1200">
          <a:solidFill>
            <a:schemeClr val="tx1"/>
          </a:solidFill>
          <a:latin typeface="+mn-lt"/>
          <a:ea typeface="ＭＳ Ｐゴシック" pitchFamily="-65" charset="-128"/>
        </a:defRPr>
      </a:lvl4pPr>
      <a:lvl5pPr marL="1962150" indent="-228600" algn="l" rtl="0" eaLnBrk="0" fontAlgn="base" hangingPunct="0">
        <a:spcBef>
          <a:spcPct val="20000"/>
        </a:spcBef>
        <a:spcAft>
          <a:spcPct val="0"/>
        </a:spcAft>
        <a:buChar char="»"/>
        <a:defRPr sz="2200">
          <a:solidFill>
            <a:schemeClr val="tx1"/>
          </a:solidFill>
          <a:latin typeface="Arial" charset="0"/>
          <a:ea typeface="ＭＳ Ｐゴシック" pitchFamily="-65" charset="-128"/>
        </a:defRPr>
      </a:lvl5pPr>
      <a:lvl6pPr marL="2419350" indent="-228600" algn="l" rtl="0" eaLnBrk="0" fontAlgn="base" hangingPunct="0">
        <a:spcBef>
          <a:spcPct val="20000"/>
        </a:spcBef>
        <a:spcAft>
          <a:spcPct val="0"/>
        </a:spcAft>
        <a:buChar char="»"/>
        <a:defRPr sz="2200">
          <a:solidFill>
            <a:schemeClr val="tx1"/>
          </a:solidFill>
          <a:latin typeface="Arial" charset="0"/>
        </a:defRPr>
      </a:lvl6pPr>
      <a:lvl7pPr marL="2876550" indent="-228600" algn="l" rtl="0" eaLnBrk="0" fontAlgn="base" hangingPunct="0">
        <a:spcBef>
          <a:spcPct val="20000"/>
        </a:spcBef>
        <a:spcAft>
          <a:spcPct val="0"/>
        </a:spcAft>
        <a:buChar char="»"/>
        <a:defRPr sz="2200">
          <a:solidFill>
            <a:schemeClr val="tx1"/>
          </a:solidFill>
          <a:latin typeface="Arial" charset="0"/>
        </a:defRPr>
      </a:lvl7pPr>
      <a:lvl8pPr marL="3333750" indent="-228600" algn="l" rtl="0" eaLnBrk="0" fontAlgn="base" hangingPunct="0">
        <a:spcBef>
          <a:spcPct val="20000"/>
        </a:spcBef>
        <a:spcAft>
          <a:spcPct val="0"/>
        </a:spcAft>
        <a:buChar char="»"/>
        <a:defRPr sz="2200">
          <a:solidFill>
            <a:schemeClr val="tx1"/>
          </a:solidFill>
          <a:latin typeface="Arial" charset="0"/>
        </a:defRPr>
      </a:lvl8pPr>
      <a:lvl9pPr marL="3790950" indent="-228600" algn="l" rtl="0" eaLnBrk="0" fontAlgn="base" hangingPunct="0">
        <a:spcBef>
          <a:spcPct val="20000"/>
        </a:spcBef>
        <a:spcAft>
          <a:spcPct val="0"/>
        </a:spcAft>
        <a:buChar char="»"/>
        <a:defRPr sz="22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36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lnSpc>
                <a:spcPct val="85000"/>
              </a:lnSpc>
              <a:defRPr sz="1400"/>
            </a:lvl1pPr>
          </a:lstStyle>
          <a:p>
            <a:fld id="{2F42B3D7-46CB-41EA-8CBE-B227068038C1}" type="datetime1">
              <a:rPr lang="en-US"/>
              <a:pPr/>
              <a:t>6/23/2009</a:t>
            </a:fld>
            <a:endParaRPr lang="en-US"/>
          </a:p>
        </p:txBody>
      </p:sp>
      <p:sp>
        <p:nvSpPr>
          <p:cNvPr id="614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lnSpc>
                <a:spcPct val="85000"/>
              </a:lnSpc>
              <a:defRPr sz="1400"/>
            </a:lvl1pPr>
          </a:lstStyle>
          <a:p>
            <a:endParaRPr lang="en-US"/>
          </a:p>
        </p:txBody>
      </p:sp>
      <p:sp>
        <p:nvSpPr>
          <p:cNvPr id="614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85000"/>
              </a:lnSpc>
              <a:defRPr sz="1400"/>
            </a:lvl1pPr>
          </a:lstStyle>
          <a:p>
            <a:fld id="{DFDADE8A-5A0B-408A-9F06-B0229A6A423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txStyles>
    <p:titleStyle>
      <a:lvl1pPr algn="ctr" rtl="0" eaLnBrk="0" fontAlgn="base" hangingPunct="0">
        <a:spcBef>
          <a:spcPct val="0"/>
        </a:spcBef>
        <a:spcAft>
          <a:spcPct val="0"/>
        </a:spcAft>
        <a:defRPr sz="44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4400">
          <a:solidFill>
            <a:schemeClr val="tx2"/>
          </a:solidFill>
          <a:latin typeface="Arial" charset="0"/>
          <a:ea typeface="ＭＳ Ｐゴシック" pitchFamily="-65" charset="-128"/>
          <a:cs typeface="ＭＳ Ｐゴシック" pitchFamily="-65" charset="-128"/>
        </a:defRPr>
      </a:lvl2pPr>
      <a:lvl3pPr algn="ctr" rtl="0" eaLnBrk="0" fontAlgn="base" hangingPunct="0">
        <a:spcBef>
          <a:spcPct val="0"/>
        </a:spcBef>
        <a:spcAft>
          <a:spcPct val="0"/>
        </a:spcAft>
        <a:defRPr sz="4400">
          <a:solidFill>
            <a:schemeClr val="tx2"/>
          </a:solidFill>
          <a:latin typeface="Arial" charset="0"/>
          <a:ea typeface="ＭＳ Ｐゴシック" pitchFamily="-65" charset="-128"/>
          <a:cs typeface="ＭＳ Ｐゴシック" pitchFamily="-65" charset="-128"/>
        </a:defRPr>
      </a:lvl3pPr>
      <a:lvl4pPr algn="ctr" rtl="0" eaLnBrk="0" fontAlgn="base" hangingPunct="0">
        <a:spcBef>
          <a:spcPct val="0"/>
        </a:spcBef>
        <a:spcAft>
          <a:spcPct val="0"/>
        </a:spcAft>
        <a:defRPr sz="4400">
          <a:solidFill>
            <a:schemeClr val="tx2"/>
          </a:solidFill>
          <a:latin typeface="Arial" charset="0"/>
          <a:ea typeface="ＭＳ Ｐゴシック" pitchFamily="-65" charset="-128"/>
          <a:cs typeface="ＭＳ Ｐゴシック" pitchFamily="-65" charset="-128"/>
        </a:defRPr>
      </a:lvl4pPr>
      <a:lvl5pPr algn="ctr" rtl="0" eaLnBrk="0" fontAlgn="base" hangingPunct="0">
        <a:spcBef>
          <a:spcPct val="0"/>
        </a:spcBef>
        <a:spcAft>
          <a:spcPct val="0"/>
        </a:spcAft>
        <a:defRPr sz="4400">
          <a:solidFill>
            <a:schemeClr val="tx2"/>
          </a:solidFill>
          <a:latin typeface="Arial" charset="0"/>
          <a:ea typeface="ＭＳ Ｐゴシック" pitchFamily="-65" charset="-128"/>
          <a:cs typeface="ＭＳ Ｐゴシック" pitchFamily="-65"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24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lnSpc>
                <a:spcPct val="85000"/>
              </a:lnSpc>
              <a:defRPr sz="1400"/>
            </a:lvl1pPr>
          </a:lstStyle>
          <a:p>
            <a:fld id="{89EBC3BC-8173-48C5-8B8B-23681A991BC7}" type="datetime1">
              <a:rPr lang="en-US"/>
              <a:pPr/>
              <a:t>6/23/2009</a:t>
            </a:fld>
            <a:endParaRPr lang="en-US"/>
          </a:p>
        </p:txBody>
      </p:sp>
      <p:sp>
        <p:nvSpPr>
          <p:cNvPr id="624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lnSpc>
                <a:spcPct val="85000"/>
              </a:lnSpc>
              <a:defRPr sz="1400"/>
            </a:lvl1pPr>
          </a:lstStyle>
          <a:p>
            <a:endParaRPr lang="en-US"/>
          </a:p>
        </p:txBody>
      </p:sp>
      <p:sp>
        <p:nvSpPr>
          <p:cNvPr id="624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85000"/>
              </a:lnSpc>
              <a:defRPr sz="1400"/>
            </a:lvl1pPr>
          </a:lstStyle>
          <a:p>
            <a:fld id="{D2D2CAEB-216E-410E-A54C-634CE37FFC9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Lst>
  <p:txStyles>
    <p:titleStyle>
      <a:lvl1pPr algn="ctr" rtl="0" eaLnBrk="0" fontAlgn="base" hangingPunct="0">
        <a:spcBef>
          <a:spcPct val="0"/>
        </a:spcBef>
        <a:spcAft>
          <a:spcPct val="0"/>
        </a:spcAft>
        <a:defRPr sz="44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4400">
          <a:solidFill>
            <a:schemeClr val="tx2"/>
          </a:solidFill>
          <a:latin typeface="Arial" charset="0"/>
          <a:ea typeface="ＭＳ Ｐゴシック" pitchFamily="-65" charset="-128"/>
          <a:cs typeface="ＭＳ Ｐゴシック" pitchFamily="-65" charset="-128"/>
        </a:defRPr>
      </a:lvl2pPr>
      <a:lvl3pPr algn="ctr" rtl="0" eaLnBrk="0" fontAlgn="base" hangingPunct="0">
        <a:spcBef>
          <a:spcPct val="0"/>
        </a:spcBef>
        <a:spcAft>
          <a:spcPct val="0"/>
        </a:spcAft>
        <a:defRPr sz="4400">
          <a:solidFill>
            <a:schemeClr val="tx2"/>
          </a:solidFill>
          <a:latin typeface="Arial" charset="0"/>
          <a:ea typeface="ＭＳ Ｐゴシック" pitchFamily="-65" charset="-128"/>
          <a:cs typeface="ＭＳ Ｐゴシック" pitchFamily="-65" charset="-128"/>
        </a:defRPr>
      </a:lvl3pPr>
      <a:lvl4pPr algn="ctr" rtl="0" eaLnBrk="0" fontAlgn="base" hangingPunct="0">
        <a:spcBef>
          <a:spcPct val="0"/>
        </a:spcBef>
        <a:spcAft>
          <a:spcPct val="0"/>
        </a:spcAft>
        <a:defRPr sz="4400">
          <a:solidFill>
            <a:schemeClr val="tx2"/>
          </a:solidFill>
          <a:latin typeface="Arial" charset="0"/>
          <a:ea typeface="ＭＳ Ｐゴシック" pitchFamily="-65" charset="-128"/>
          <a:cs typeface="ＭＳ Ｐゴシック" pitchFamily="-65" charset="-128"/>
        </a:defRPr>
      </a:lvl4pPr>
      <a:lvl5pPr algn="ctr" rtl="0" eaLnBrk="0" fontAlgn="base" hangingPunct="0">
        <a:spcBef>
          <a:spcPct val="0"/>
        </a:spcBef>
        <a:spcAft>
          <a:spcPct val="0"/>
        </a:spcAft>
        <a:defRPr sz="4400">
          <a:solidFill>
            <a:schemeClr val="tx2"/>
          </a:solidFill>
          <a:latin typeface="Arial" charset="0"/>
          <a:ea typeface="ＭＳ Ｐゴシック" pitchFamily="-65" charset="-128"/>
          <a:cs typeface="ＭＳ Ｐゴシック" pitchFamily="-65"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0" y="2357438"/>
            <a:ext cx="9144000" cy="3236912"/>
          </a:xfrm>
        </p:spPr>
        <p:txBody>
          <a:bodyPr/>
          <a:lstStyle/>
          <a:p>
            <a:r>
              <a:rPr lang="en-US" sz="2800" smtClean="0">
                <a:ea typeface="ＭＳ Ｐゴシック" pitchFamily="-112" charset="-128"/>
              </a:rPr>
              <a:t>WP4: Brainstorming meeting</a:t>
            </a:r>
            <a:r>
              <a:rPr lang="en-US" sz="3400" smtClean="0">
                <a:ea typeface="ＭＳ Ｐゴシック" pitchFamily="-112" charset="-128"/>
              </a:rPr>
              <a:t> </a:t>
            </a:r>
            <a:br>
              <a:rPr lang="en-US" sz="3400" smtClean="0">
                <a:ea typeface="ＭＳ Ｐゴシック" pitchFamily="-112" charset="-128"/>
              </a:rPr>
            </a:br>
            <a:r>
              <a:rPr lang="en-US" sz="2400" smtClean="0">
                <a:ea typeface="ＭＳ Ｐゴシック" pitchFamily="-112" charset="-128"/>
              </a:rPr>
              <a:t>Geneva – 19</a:t>
            </a:r>
            <a:r>
              <a:rPr lang="en-US" sz="2400" baseline="30000" smtClean="0">
                <a:ea typeface="ＭＳ Ｐゴシック" pitchFamily="-112" charset="-128"/>
              </a:rPr>
              <a:t>th</a:t>
            </a:r>
            <a:r>
              <a:rPr lang="en-US" sz="2400" smtClean="0">
                <a:ea typeface="ＭＳ Ｐゴシック" pitchFamily="-112" charset="-128"/>
              </a:rPr>
              <a:t> March 2009</a:t>
            </a:r>
            <a:r>
              <a:rPr lang="en-US" sz="3400" smtClean="0">
                <a:ea typeface="ＭＳ Ｐゴシック" pitchFamily="-112" charset="-128"/>
              </a:rPr>
              <a:t/>
            </a:r>
            <a:br>
              <a:rPr lang="en-US" sz="3400" smtClean="0">
                <a:ea typeface="ＭＳ Ｐゴシック" pitchFamily="-112" charset="-128"/>
              </a:rPr>
            </a:br>
            <a:r>
              <a:rPr lang="en-US" sz="3400" smtClean="0">
                <a:ea typeface="ＭＳ Ｐゴシック" pitchFamily="-112" charset="-128"/>
              </a:rPr>
              <a:t/>
            </a:r>
            <a:br>
              <a:rPr lang="en-US" sz="3400" smtClean="0">
                <a:ea typeface="ＭＳ Ｐゴシック" pitchFamily="-112" charset="-128"/>
              </a:rPr>
            </a:br>
            <a:r>
              <a:rPr lang="en-US" sz="3600" smtClean="0">
                <a:ea typeface="ＭＳ Ｐゴシック" pitchFamily="-112" charset="-128"/>
              </a:rPr>
              <a:t>Outcome of the meeting</a:t>
            </a:r>
            <a:br>
              <a:rPr lang="en-US" sz="3600" smtClean="0">
                <a:ea typeface="ＭＳ Ｐゴシック" pitchFamily="-112" charset="-128"/>
              </a:rPr>
            </a:br>
            <a:r>
              <a:rPr lang="en-US" sz="2400" smtClean="0">
                <a:ea typeface="ＭＳ Ｐゴシック" pitchFamily="-112" charset="-128"/>
              </a:rPr>
              <a:t>Including follow-up sessions</a:t>
            </a:r>
            <a:r>
              <a:rPr lang="en-US" sz="3600" smtClean="0">
                <a:ea typeface="ＭＳ Ｐゴシック" pitchFamily="-112" charset="-128"/>
              </a:rPr>
              <a:t/>
            </a:r>
            <a:br>
              <a:rPr lang="en-US" sz="3600" smtClean="0">
                <a:ea typeface="ＭＳ Ｐゴシック" pitchFamily="-112" charset="-128"/>
              </a:rPr>
            </a:br>
            <a:endParaRPr lang="en-GB" sz="2000" smtClean="0">
              <a:ea typeface="ＭＳ Ｐゴシック" pitchFamily="-112" charset="-128"/>
            </a:endParaRPr>
          </a:p>
        </p:txBody>
      </p:sp>
      <p:sp>
        <p:nvSpPr>
          <p:cNvPr id="41987" name="Rectangle 3"/>
          <p:cNvSpPr>
            <a:spLocks noGrp="1" noChangeArrowheads="1"/>
          </p:cNvSpPr>
          <p:nvPr>
            <p:ph type="subTitle" idx="1"/>
          </p:nvPr>
        </p:nvSpPr>
        <p:spPr>
          <a:xfrm>
            <a:off x="250825" y="5805488"/>
            <a:ext cx="7372350" cy="452437"/>
          </a:xfrm>
        </p:spPr>
        <p:txBody>
          <a:bodyPr/>
          <a:lstStyle/>
          <a:p>
            <a:pPr marL="0" indent="0"/>
            <a:r>
              <a:rPr lang="en-GB" smtClean="0">
                <a:ea typeface="ＭＳ Ｐゴシック" pitchFamily="-112" charset="-128"/>
              </a:rPr>
              <a:t>Session participants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GB" smtClean="0">
                <a:ea typeface="ＭＳ Ｐゴシック" pitchFamily="-112" charset="-128"/>
              </a:rPr>
              <a:t>Possible pilot on silicon strip sensors? (D. Gregorio)</a:t>
            </a:r>
          </a:p>
        </p:txBody>
      </p:sp>
      <p:sp>
        <p:nvSpPr>
          <p:cNvPr id="54275" name="Content Placeholder 2"/>
          <p:cNvSpPr>
            <a:spLocks noGrp="1"/>
          </p:cNvSpPr>
          <p:nvPr>
            <p:ph idx="1"/>
          </p:nvPr>
        </p:nvSpPr>
        <p:spPr>
          <a:xfrm>
            <a:off x="315913" y="896938"/>
            <a:ext cx="8535987" cy="5203825"/>
          </a:xfrm>
        </p:spPr>
        <p:txBody>
          <a:bodyPr/>
          <a:lstStyle/>
          <a:p>
            <a:r>
              <a:rPr lang="en-US" sz="2400" smtClean="0">
                <a:ea typeface="ＭＳ Ｐゴシック" pitchFamily="-112" charset="-128"/>
              </a:rPr>
              <a:t>Background information (Dante Gregorio)</a:t>
            </a:r>
          </a:p>
          <a:p>
            <a:r>
              <a:rPr lang="en-US" sz="2200" smtClean="0">
                <a:ea typeface="ＭＳ Ｐゴシック" pitchFamily="-112" charset="-128"/>
              </a:rPr>
              <a:t>Status and needs from CMS and ATLAS experiments for SLHC upgrade</a:t>
            </a:r>
          </a:p>
          <a:p>
            <a:pPr marL="342900" lvl="1" indent="-342900">
              <a:lnSpc>
                <a:spcPct val="80000"/>
              </a:lnSpc>
              <a:spcBef>
                <a:spcPct val="0"/>
              </a:spcBef>
              <a:buSzPct val="25000"/>
              <a:buFontTx/>
              <a:buNone/>
            </a:pPr>
            <a:endParaRPr lang="en-US" smtClean="0">
              <a:ea typeface="ＭＳ Ｐゴシック" pitchFamily="-112" charset="-128"/>
            </a:endParaRPr>
          </a:p>
          <a:p>
            <a:pPr marL="342900" lvl="1" indent="-342900">
              <a:lnSpc>
                <a:spcPct val="80000"/>
              </a:lnSpc>
              <a:spcBef>
                <a:spcPct val="0"/>
              </a:spcBef>
              <a:buSzPct val="25000"/>
              <a:buFontTx/>
              <a:buNone/>
            </a:pPr>
            <a:r>
              <a:rPr lang="en-US" smtClean="0">
                <a:ea typeface="ＭＳ Ｐゴシック" pitchFamily="-112" charset="-128"/>
              </a:rPr>
              <a:t>- 	Several market surveys are foreseen for the upgrade of the ATLAS and CMS detectors, depending on the type of sensors and their location (Inner Detectors and Outer Detectors). Each of these require different technical characteristics, quantities and will address different company profiles;</a:t>
            </a:r>
          </a:p>
          <a:p>
            <a:pPr>
              <a:lnSpc>
                <a:spcPct val="80000"/>
              </a:lnSpc>
              <a:spcBef>
                <a:spcPct val="0"/>
              </a:spcBef>
            </a:pPr>
            <a:endParaRPr lang="en-US" sz="1800" smtClean="0">
              <a:ea typeface="ＭＳ Ｐゴシック" pitchFamily="-112" charset="-128"/>
            </a:endParaRPr>
          </a:p>
          <a:p>
            <a:pPr>
              <a:lnSpc>
                <a:spcPct val="80000"/>
              </a:lnSpc>
              <a:spcBef>
                <a:spcPct val="0"/>
              </a:spcBef>
            </a:pPr>
            <a:r>
              <a:rPr lang="en-US" sz="1800" b="0" i="0" smtClean="0">
                <a:solidFill>
                  <a:schemeClr val="tx1"/>
                </a:solidFill>
                <a:ea typeface="ＭＳ Ｐゴシック" pitchFamily="-112" charset="-128"/>
              </a:rPr>
              <a:t>-	It is expected that, with the delay in the start-up of the LHC machine the market survey for pre-production, qualification and large-scale production of silicon strip sensors for ATLAS and CMS Inner Detectors will not be launched until 2010;</a:t>
            </a:r>
          </a:p>
          <a:p>
            <a:pPr>
              <a:lnSpc>
                <a:spcPct val="80000"/>
              </a:lnSpc>
              <a:spcBef>
                <a:spcPct val="0"/>
              </a:spcBef>
              <a:buFontTx/>
              <a:buChar char="-"/>
            </a:pPr>
            <a:endParaRPr lang="en-US" sz="1800" b="0" i="0" smtClean="0">
              <a:solidFill>
                <a:schemeClr val="tx1"/>
              </a:solidFill>
              <a:ea typeface="ＭＳ Ｐゴシック" pitchFamily="-112" charset="-128"/>
            </a:endParaRPr>
          </a:p>
          <a:p>
            <a:pPr>
              <a:lnSpc>
                <a:spcPct val="80000"/>
              </a:lnSpc>
              <a:spcBef>
                <a:spcPct val="0"/>
              </a:spcBef>
            </a:pPr>
            <a:r>
              <a:rPr lang="en-GB" sz="1800" b="0" i="0" smtClean="0">
                <a:ea typeface="ＭＳ Ｐゴシック" pitchFamily="-112" charset="-128"/>
              </a:rPr>
              <a:t>-	Following a preparatory meeting with potential members of a consortium of silicon strip manufacturers, experts from ATLAS and CMS and some ILOs from CERN Member states, it was recommended that a </a:t>
            </a:r>
            <a:r>
              <a:rPr lang="en-GB" sz="1800" i="0" smtClean="0">
                <a:ea typeface="ＭＳ Ｐゴシック" pitchFamily="-112" charset="-128"/>
              </a:rPr>
              <a:t>network</a:t>
            </a:r>
            <a:r>
              <a:rPr lang="en-GB" sz="1800" b="0" i="0" smtClean="0">
                <a:ea typeface="ＭＳ Ｐゴシック" pitchFamily="-112" charset="-128"/>
              </a:rPr>
              <a:t> be set up allowing participating institutes of ATLAS and CMS and industry to discuss, identify and help define the future needs of the ATLAS and CMS silicon sensor community.</a:t>
            </a:r>
          </a:p>
          <a:p>
            <a:pPr marL="342900" lvl="1" indent="-342900">
              <a:buFontTx/>
              <a:buNone/>
            </a:pPr>
            <a:r>
              <a:rPr lang="en-US" smtClean="0">
                <a:ea typeface="ＭＳ Ｐゴシック" pitchFamily="-112" charset="-128"/>
              </a:rPr>
              <a:t>-	    It is, at this stage, premature to set up a consortium of silicon strip sensor manufacturers.</a:t>
            </a:r>
          </a:p>
          <a:p>
            <a:pPr marL="342900" lvl="1" indent="-342900"/>
            <a:endParaRPr lang="en-US" smtClean="0">
              <a:ea typeface="ＭＳ Ｐゴシック" pitchFamily="-112" charset="-128"/>
            </a:endParaRPr>
          </a:p>
          <a:p>
            <a:pPr marL="342900" lvl="1" indent="-342900"/>
            <a:endParaRPr lang="en-US" smtClean="0">
              <a:ea typeface="ＭＳ Ｐゴシック" pitchFamily="-112" charset="-128"/>
            </a:endParaRPr>
          </a:p>
          <a:p>
            <a:pPr lvl="4">
              <a:buFontTx/>
              <a:buNone/>
            </a:pPr>
            <a:endParaRPr lang="en-US" sz="2400" smtClean="0">
              <a:ea typeface="ＭＳ Ｐゴシック" pitchFamily="-112" charset="-128"/>
            </a:endParaRPr>
          </a:p>
        </p:txBody>
      </p:sp>
      <p:sp>
        <p:nvSpPr>
          <p:cNvPr id="54276" name="Slide Number Placeholder 3"/>
          <p:cNvSpPr>
            <a:spLocks noGrp="1"/>
          </p:cNvSpPr>
          <p:nvPr>
            <p:ph type="sldNum" sz="quarter" idx="10"/>
          </p:nvPr>
        </p:nvSpPr>
        <p:spPr>
          <a:noFill/>
        </p:spPr>
        <p:txBody>
          <a:bodyPr/>
          <a:lstStyle/>
          <a:p>
            <a:fld id="{F8BDD396-9FE3-407E-B3D9-5B29C9D24A8E}" type="slidenum">
              <a:rPr lang="en-US"/>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GB" smtClean="0">
                <a:ea typeface="ＭＳ Ｐゴシック" pitchFamily="-112" charset="-128"/>
              </a:rPr>
              <a:t>Possible pilot on silicon strip sensors? (cont.)</a:t>
            </a:r>
            <a:endParaRPr lang="en-US" smtClean="0">
              <a:ea typeface="ＭＳ Ｐゴシック" pitchFamily="-112" charset="-128"/>
            </a:endParaRPr>
          </a:p>
        </p:txBody>
      </p:sp>
      <p:sp>
        <p:nvSpPr>
          <p:cNvPr id="55299" name="Content Placeholder 2"/>
          <p:cNvSpPr>
            <a:spLocks noGrp="1"/>
          </p:cNvSpPr>
          <p:nvPr>
            <p:ph idx="1"/>
          </p:nvPr>
        </p:nvSpPr>
        <p:spPr/>
        <p:txBody>
          <a:bodyPr/>
          <a:lstStyle/>
          <a:p>
            <a:r>
              <a:rPr lang="en-US" sz="2200" smtClean="0">
                <a:ea typeface="ＭＳ Ｐゴシック" pitchFamily="-112" charset="-128"/>
              </a:rPr>
              <a:t>RD-50: Development of Radiation Hard Semiconductor Devices for Very High Luminosity Colliders</a:t>
            </a:r>
          </a:p>
          <a:p>
            <a:pPr lvl="2"/>
            <a:r>
              <a:rPr lang="en-US" sz="1800" smtClean="0">
                <a:ea typeface="ＭＳ Ｐゴシック" pitchFamily="-112" charset="-128"/>
              </a:rPr>
              <a:t>Spokepersons: </a:t>
            </a:r>
            <a:r>
              <a:rPr lang="en-US" sz="1800" u="sng" smtClean="0">
                <a:ea typeface="ＭＳ Ｐゴシック" pitchFamily="-112" charset="-128"/>
              </a:rPr>
              <a:t>M. Moll</a:t>
            </a:r>
            <a:r>
              <a:rPr lang="en-US" sz="1800" smtClean="0">
                <a:ea typeface="ＭＳ Ｐゴシック" pitchFamily="-112" charset="-128"/>
              </a:rPr>
              <a:t>/CERN  &amp; C. Bruzzi/INFN</a:t>
            </a:r>
          </a:p>
          <a:p>
            <a:pPr lvl="2"/>
            <a:r>
              <a:rPr lang="en-US" sz="1800" smtClean="0">
                <a:ea typeface="ＭＳ Ｐゴシック" pitchFamily="-112" charset="-128"/>
              </a:rPr>
              <a:t>TT Network institutes involved in RD-50:</a:t>
            </a:r>
          </a:p>
          <a:p>
            <a:pPr lvl="3"/>
            <a:r>
              <a:rPr lang="en-US" sz="1400" smtClean="0">
                <a:ea typeface="ＭＳ Ｐゴシック" pitchFamily="-112" charset="-128"/>
              </a:rPr>
              <a:t>INFN</a:t>
            </a:r>
          </a:p>
          <a:p>
            <a:pPr lvl="3"/>
            <a:r>
              <a:rPr lang="en-US" sz="1400" smtClean="0">
                <a:ea typeface="ＭＳ Ｐゴシック" pitchFamily="-112" charset="-128"/>
              </a:rPr>
              <a:t>JSI/Slovenia</a:t>
            </a:r>
          </a:p>
          <a:p>
            <a:pPr lvl="3"/>
            <a:r>
              <a:rPr lang="en-US" sz="1400" smtClean="0">
                <a:ea typeface="ＭＳ Ｐゴシック" pitchFamily="-112" charset="-128"/>
              </a:rPr>
              <a:t>CERN</a:t>
            </a:r>
          </a:p>
          <a:p>
            <a:pPr lvl="3"/>
            <a:r>
              <a:rPr lang="en-US" sz="1400" smtClean="0">
                <a:ea typeface="ＭＳ Ｐゴシック" pitchFamily="-112" charset="-128"/>
              </a:rPr>
              <a:t>PSI</a:t>
            </a:r>
          </a:p>
          <a:p>
            <a:endParaRPr lang="en-US" smtClean="0">
              <a:ea typeface="ＭＳ Ｐゴシック" pitchFamily="-112" charset="-128"/>
            </a:endParaRPr>
          </a:p>
        </p:txBody>
      </p:sp>
      <p:sp>
        <p:nvSpPr>
          <p:cNvPr id="55300" name="Slide Number Placeholder 3"/>
          <p:cNvSpPr>
            <a:spLocks noGrp="1"/>
          </p:cNvSpPr>
          <p:nvPr>
            <p:ph type="sldNum" sz="quarter" idx="10"/>
          </p:nvPr>
        </p:nvSpPr>
        <p:spPr>
          <a:noFill/>
        </p:spPr>
        <p:txBody>
          <a:bodyPr/>
          <a:lstStyle/>
          <a:p>
            <a:fld id="{B5FF5D45-92E5-44B7-A98E-6EACF4C9ED47}" type="slidenum">
              <a:rPr lang="en-US"/>
              <a:pPr/>
              <a:t>11</a:t>
            </a:fld>
            <a:endParaRPr lang="en-US"/>
          </a:p>
        </p:txBody>
      </p:sp>
      <p:sp>
        <p:nvSpPr>
          <p:cNvPr id="55301" name="Footer Placeholder 4"/>
          <p:cNvSpPr>
            <a:spLocks noGrp="1"/>
          </p:cNvSpPr>
          <p:nvPr>
            <p:ph type="ftr" sz="quarter" idx="11"/>
          </p:nvPr>
        </p:nvSpPr>
        <p:spPr>
          <a:noFill/>
        </p:spPr>
        <p:txBody>
          <a:bodyPr/>
          <a:lstStyle/>
          <a:p>
            <a:r>
              <a:rPr lang="en-GB"/>
              <a:t>TT Network Kick-off Meeting – Updated version</a:t>
            </a:r>
          </a:p>
          <a:p>
            <a:r>
              <a:rPr lang="en-GB"/>
              <a:t>Geneva, April 10, 2008</a:t>
            </a:r>
            <a:r>
              <a:rPr lang="en-GB" sz="1400">
                <a:latin typeface="Arial" charset="0"/>
              </a:rPr>
              <a:t> </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GB" smtClean="0">
                <a:ea typeface="ＭＳ Ｐゴシック" pitchFamily="-112" charset="-128"/>
              </a:rPr>
              <a:t>Second pilot implementation strategy</a:t>
            </a:r>
          </a:p>
        </p:txBody>
      </p:sp>
      <p:sp>
        <p:nvSpPr>
          <p:cNvPr id="56323" name="Content Placeholder 2"/>
          <p:cNvSpPr>
            <a:spLocks noGrp="1"/>
          </p:cNvSpPr>
          <p:nvPr>
            <p:ph idx="1"/>
          </p:nvPr>
        </p:nvSpPr>
        <p:spPr>
          <a:xfrm>
            <a:off x="315913" y="990600"/>
            <a:ext cx="8535987" cy="4975225"/>
          </a:xfrm>
        </p:spPr>
        <p:txBody>
          <a:bodyPr/>
          <a:lstStyle/>
          <a:p>
            <a:r>
              <a:rPr lang="en-GB" smtClean="0">
                <a:ea typeface="ＭＳ Ｐゴシック" pitchFamily="-112" charset="-128"/>
              </a:rPr>
              <a:t>Proposal to TT Network management board (June 09)</a:t>
            </a:r>
          </a:p>
          <a:p>
            <a:pPr lvl="1"/>
            <a:r>
              <a:rPr lang="en-GB" smtClean="0">
                <a:ea typeface="ＭＳ Ｐゴシック" pitchFamily="-112" charset="-128"/>
              </a:rPr>
              <a:t>Seek interest and backing of key stakeholders</a:t>
            </a:r>
          </a:p>
          <a:p>
            <a:pPr lvl="2"/>
            <a:r>
              <a:rPr lang="en-GB" smtClean="0">
                <a:ea typeface="ＭＳ Ｐゴシック" pitchFamily="-112" charset="-128"/>
              </a:rPr>
              <a:t>ATLAS and CMS experiments</a:t>
            </a:r>
          </a:p>
          <a:p>
            <a:pPr lvl="2"/>
            <a:r>
              <a:rPr lang="en-GB" smtClean="0">
                <a:ea typeface="ＭＳ Ｐゴシック" pitchFamily="-112" charset="-128"/>
              </a:rPr>
              <a:t>RD-50 and other HEP institutes with strong expertise in silicon strip detectors</a:t>
            </a:r>
          </a:p>
          <a:p>
            <a:pPr lvl="1"/>
            <a:r>
              <a:rPr lang="en-GB" smtClean="0">
                <a:ea typeface="ＭＳ Ｐゴシック" pitchFamily="-112" charset="-128"/>
              </a:rPr>
              <a:t>Communicate findings to TTN and opportunities for a pilot case</a:t>
            </a:r>
          </a:p>
          <a:p>
            <a:pPr lvl="1">
              <a:buFontTx/>
              <a:buNone/>
            </a:pPr>
            <a:endParaRPr lang="en-GB" smtClean="0">
              <a:ea typeface="ＭＳ Ｐゴシック" pitchFamily="-112" charset="-128"/>
            </a:endParaRPr>
          </a:p>
        </p:txBody>
      </p:sp>
      <p:sp>
        <p:nvSpPr>
          <p:cNvPr id="56324" name="Slide Number Placeholder 3"/>
          <p:cNvSpPr>
            <a:spLocks noGrp="1"/>
          </p:cNvSpPr>
          <p:nvPr>
            <p:ph type="sldNum" sz="quarter" idx="10"/>
          </p:nvPr>
        </p:nvSpPr>
        <p:spPr>
          <a:noFill/>
        </p:spPr>
        <p:txBody>
          <a:bodyPr/>
          <a:lstStyle/>
          <a:p>
            <a:fld id="{6E4CFC4A-A9AA-413D-B1AB-D4040AADDC92}" type="slidenum">
              <a:rPr lang="en-US"/>
              <a:pPr/>
              <a:t>12</a:t>
            </a:fld>
            <a:endParaRPr lang="en-US"/>
          </a:p>
        </p:txBody>
      </p:sp>
      <p:sp>
        <p:nvSpPr>
          <p:cNvPr id="56325"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3"/>
          <p:cNvSpPr>
            <a:spLocks noGrp="1"/>
          </p:cNvSpPr>
          <p:nvPr>
            <p:ph type="sldNum" sz="quarter" idx="10"/>
          </p:nvPr>
        </p:nvSpPr>
        <p:spPr>
          <a:noFill/>
        </p:spPr>
        <p:txBody>
          <a:bodyPr/>
          <a:lstStyle/>
          <a:p>
            <a:fld id="{D7F340D4-5B57-4A5D-A9A0-BD074C9FF1C7}" type="slidenum">
              <a:rPr lang="en-US"/>
              <a:pPr/>
              <a:t>13</a:t>
            </a:fld>
            <a:endParaRPr lang="en-US"/>
          </a:p>
        </p:txBody>
      </p:sp>
      <p:sp>
        <p:nvSpPr>
          <p:cNvPr id="57347" name="Rectangle 5"/>
          <p:cNvSpPr>
            <a:spLocks noGrp="1" noChangeArrowheads="1"/>
          </p:cNvSpPr>
          <p:nvPr>
            <p:ph type="body" idx="1"/>
          </p:nvPr>
        </p:nvSpPr>
        <p:spPr>
          <a:xfrm>
            <a:off x="315913" y="914400"/>
            <a:ext cx="8535987" cy="5186363"/>
          </a:xfrm>
        </p:spPr>
        <p:txBody>
          <a:bodyPr/>
          <a:lstStyle/>
          <a:p>
            <a:r>
              <a:rPr lang="en-US" smtClean="0">
                <a:ea typeface="ＭＳ Ｐゴシック" pitchFamily="-112" charset="-128"/>
              </a:rPr>
              <a:t>An implementation programme based on Pilot cases will be submitted for approval at the next meeting of the TT Network collaboration board at the end of June.</a:t>
            </a:r>
          </a:p>
          <a:p>
            <a:pPr lvl="1"/>
            <a:r>
              <a:rPr lang="en-US" smtClean="0">
                <a:ea typeface="ＭＳ Ｐゴシック" pitchFamily="-112" charset="-128"/>
              </a:rPr>
              <a:t>First pilot: Micro Pattern Gaseous Detectors</a:t>
            </a:r>
          </a:p>
          <a:p>
            <a:pPr lvl="1"/>
            <a:r>
              <a:rPr lang="en-US" smtClean="0">
                <a:ea typeface="ＭＳ Ｐゴシック" pitchFamily="-112" charset="-128"/>
              </a:rPr>
              <a:t>In a later stage, if supported by the key stakeholders: Si Strip Sensors</a:t>
            </a:r>
          </a:p>
          <a:p>
            <a:pPr lvl="1"/>
            <a:r>
              <a:rPr lang="en-US" smtClean="0">
                <a:ea typeface="ＭＳ Ｐゴシック" pitchFamily="-112" charset="-128"/>
              </a:rPr>
              <a:t>Second pilot: if committed people identified: SiPM</a:t>
            </a:r>
          </a:p>
          <a:p>
            <a:r>
              <a:rPr lang="en-US" smtClean="0">
                <a:ea typeface="ＭＳ Ｐゴシック" pitchFamily="-112" charset="-128"/>
              </a:rPr>
              <a:t>Progress report to be delivered to Council in September at its European session.</a:t>
            </a:r>
          </a:p>
        </p:txBody>
      </p:sp>
      <p:sp>
        <p:nvSpPr>
          <p:cNvPr id="57348" name="Rectangle 2"/>
          <p:cNvSpPr>
            <a:spLocks noGrp="1" noChangeArrowheads="1"/>
          </p:cNvSpPr>
          <p:nvPr>
            <p:ph type="title"/>
          </p:nvPr>
        </p:nvSpPr>
        <p:spPr/>
        <p:txBody>
          <a:bodyPr/>
          <a:lstStyle/>
          <a:p>
            <a:r>
              <a:rPr lang="en-US" smtClean="0">
                <a:ea typeface="ＭＳ Ｐゴシック" pitchFamily="-112" charset="-128"/>
              </a:rPr>
              <a:t>Summary</a:t>
            </a:r>
          </a:p>
        </p:txBody>
      </p:sp>
      <p:sp>
        <p:nvSpPr>
          <p:cNvPr id="146436" name="Rectangle 4"/>
          <p:cNvSpPr>
            <a:spLocks noChangeArrowheads="1"/>
          </p:cNvSpPr>
          <p:nvPr/>
        </p:nvSpPr>
        <p:spPr bwMode="auto">
          <a:xfrm>
            <a:off x="323850" y="5551488"/>
            <a:ext cx="8575675" cy="422275"/>
          </a:xfrm>
          <a:prstGeom prst="rect">
            <a:avLst/>
          </a:prstGeom>
          <a:solidFill>
            <a:schemeClr val="bg1"/>
          </a:solidFill>
          <a:ln w="9525">
            <a:solidFill>
              <a:schemeClr val="tx1"/>
            </a:solidFill>
            <a:miter lim="800000"/>
            <a:headEnd/>
            <a:tailEnd/>
          </a:ln>
          <a:effectLst>
            <a:outerShdw dist="35921" dir="2700000" algn="ctr" rotWithShape="0">
              <a:schemeClr val="tx2">
                <a:alpha val="50000"/>
              </a:schemeClr>
            </a:outerShdw>
          </a:effectLst>
        </p:spPr>
        <p:txBody>
          <a:bodyPr lIns="180000" tIns="72000" rIns="180000" bIns="72000" anchor="ctr" anchorCtr="1">
            <a:spAutoFit/>
          </a:bodyPr>
          <a:lstStyle/>
          <a:p>
            <a:pPr>
              <a:spcBef>
                <a:spcPct val="100000"/>
              </a:spcBef>
              <a:buClr>
                <a:srgbClr val="185598"/>
              </a:buClr>
              <a:buSzPct val="25000"/>
              <a:buFont typeface="Arial Narrow" pitchFamily="-112" charset="0"/>
              <a:buChar char=" "/>
            </a:pPr>
            <a:r>
              <a:rPr lang="en-US" sz="1800" b="0" i="1">
                <a:solidFill>
                  <a:srgbClr val="1B1B51"/>
                </a:solidFill>
              </a:rPr>
              <a:t>The TT has the opportunity to address three of the key technologies of the HEP community.</a:t>
            </a:r>
          </a:p>
        </p:txBody>
      </p:sp>
      <p:sp>
        <p:nvSpPr>
          <p:cNvPr id="57350"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mtClean="0">
                <a:ea typeface="ＭＳ Ｐゴシック" pitchFamily="-112" charset="-128"/>
              </a:rPr>
              <a:t>Purpose of WP4</a:t>
            </a:r>
          </a:p>
        </p:txBody>
      </p:sp>
      <p:sp>
        <p:nvSpPr>
          <p:cNvPr id="44035" name="Content Placeholder 2"/>
          <p:cNvSpPr>
            <a:spLocks noGrp="1"/>
          </p:cNvSpPr>
          <p:nvPr>
            <p:ph idx="1"/>
          </p:nvPr>
        </p:nvSpPr>
        <p:spPr>
          <a:xfrm>
            <a:off x="152400" y="987425"/>
            <a:ext cx="8851900" cy="4975225"/>
          </a:xfrm>
        </p:spPr>
        <p:txBody>
          <a:bodyPr/>
          <a:lstStyle/>
          <a:p>
            <a:r>
              <a:rPr lang="en-US" smtClean="0">
                <a:ea typeface="ＭＳ Ｐゴシック" pitchFamily="-112" charset="-128"/>
              </a:rPr>
              <a:t>GEN A) Establish a genuine partnership / collaboration amongst TT Network nodes</a:t>
            </a:r>
          </a:p>
          <a:p>
            <a:pPr lvl="1"/>
            <a:r>
              <a:rPr lang="en-US" smtClean="0">
                <a:ea typeface="ＭＳ Ｐゴシック" pitchFamily="-112" charset="-128"/>
              </a:rPr>
              <a:t>1: Bridging the gap between TT Network and industry</a:t>
            </a:r>
          </a:p>
          <a:p>
            <a:pPr lvl="2"/>
            <a:r>
              <a:rPr lang="en-US" smtClean="0">
                <a:ea typeface="ＭＳ Ｐゴシック" pitchFamily="-112" charset="-128"/>
              </a:rPr>
              <a:t>Be an attractive partner for industry</a:t>
            </a:r>
          </a:p>
          <a:p>
            <a:pPr lvl="2"/>
            <a:r>
              <a:rPr lang="en-US" smtClean="0">
                <a:ea typeface="ＭＳ Ｐゴシック" pitchFamily="-112" charset="-128"/>
              </a:rPr>
              <a:t>Enlarging the Kt &amp; TT Offer</a:t>
            </a:r>
          </a:p>
          <a:p>
            <a:pPr lvl="2"/>
            <a:r>
              <a:rPr lang="en-US" smtClean="0">
                <a:ea typeface="ＭＳ Ｐゴシック" pitchFamily="-112" charset="-128"/>
              </a:rPr>
              <a:t>Making offer more visible</a:t>
            </a:r>
          </a:p>
          <a:p>
            <a:pPr lvl="1"/>
            <a:r>
              <a:rPr lang="en-US" smtClean="0">
                <a:ea typeface="ＭＳ Ｐゴシック" pitchFamily="-112" charset="-128"/>
              </a:rPr>
              <a:t>2: KT &amp; TT/IP practices and tools</a:t>
            </a:r>
          </a:p>
          <a:p>
            <a:pPr lvl="2"/>
            <a:r>
              <a:rPr lang="en-US" smtClean="0">
                <a:ea typeface="ＭＳ Ｐゴシック" pitchFamily="-112" charset="-128"/>
              </a:rPr>
              <a:t>Exchange experience and practices</a:t>
            </a:r>
          </a:p>
          <a:p>
            <a:pPr lvl="2"/>
            <a:r>
              <a:rPr lang="en-US" smtClean="0">
                <a:ea typeface="ＭＳ Ｐゴシック" pitchFamily="-112" charset="-128"/>
              </a:rPr>
              <a:t>Improve capabilities amongst TT Network members</a:t>
            </a:r>
          </a:p>
          <a:p>
            <a:r>
              <a:rPr lang="en-US" smtClean="0">
                <a:ea typeface="ＭＳ Ｐゴシック" pitchFamily="-112" charset="-128"/>
              </a:rPr>
              <a:t>GEN B) Develop the image of the HEP community as a source of knowledge</a:t>
            </a:r>
          </a:p>
        </p:txBody>
      </p:sp>
      <p:sp>
        <p:nvSpPr>
          <p:cNvPr id="44036" name="Slide Number Placeholder 3"/>
          <p:cNvSpPr>
            <a:spLocks noGrp="1"/>
          </p:cNvSpPr>
          <p:nvPr>
            <p:ph type="sldNum" sz="quarter" idx="10"/>
          </p:nvPr>
        </p:nvSpPr>
        <p:spPr>
          <a:noFill/>
        </p:spPr>
        <p:txBody>
          <a:bodyPr/>
          <a:lstStyle/>
          <a:p>
            <a:fld id="{AEE8FBC8-A228-4A83-8A54-1AC35FA0CA09}" type="slidenum">
              <a:rPr lang="en-US"/>
              <a:pPr/>
              <a:t>2</a:t>
            </a:fld>
            <a:endParaRPr lang="en-US"/>
          </a:p>
        </p:txBody>
      </p:sp>
      <p:sp>
        <p:nvSpPr>
          <p:cNvPr id="44037"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ea typeface="ＭＳ Ｐゴシック" pitchFamily="-112" charset="-128"/>
              </a:rPr>
              <a:t>Scope</a:t>
            </a:r>
          </a:p>
        </p:txBody>
      </p:sp>
      <p:sp>
        <p:nvSpPr>
          <p:cNvPr id="45059" name="Content Placeholder 2"/>
          <p:cNvSpPr>
            <a:spLocks noGrp="1"/>
          </p:cNvSpPr>
          <p:nvPr>
            <p:ph idx="1"/>
          </p:nvPr>
        </p:nvSpPr>
        <p:spPr/>
        <p:txBody>
          <a:bodyPr/>
          <a:lstStyle/>
          <a:p>
            <a:r>
              <a:rPr lang="en-US" smtClean="0">
                <a:ea typeface="ＭＳ Ｐゴシック" pitchFamily="-112" charset="-128"/>
              </a:rPr>
              <a:t>In (More than the implementation of WP1, WP2 &amp; WP3):</a:t>
            </a:r>
          </a:p>
          <a:p>
            <a:pPr lvl="1"/>
            <a:r>
              <a:rPr lang="en-US" smtClean="0">
                <a:ea typeface="ＭＳ Ｐゴシック" pitchFamily="-112" charset="-128"/>
              </a:rPr>
              <a:t>Fine tuning strategy and plan definition</a:t>
            </a:r>
          </a:p>
          <a:p>
            <a:pPr lvl="1"/>
            <a:r>
              <a:rPr lang="en-US" smtClean="0">
                <a:ea typeface="ＭＳ Ｐゴシック" pitchFamily="-112" charset="-128"/>
              </a:rPr>
              <a:t>Producing prototyping &amp; implementing models, tools and practices</a:t>
            </a:r>
          </a:p>
          <a:p>
            <a:r>
              <a:rPr lang="en-US" smtClean="0">
                <a:ea typeface="ＭＳ Ｐゴシック" pitchFamily="-112" charset="-128"/>
              </a:rPr>
              <a:t>Out (Normal activity of the TT Network):</a:t>
            </a:r>
          </a:p>
          <a:p>
            <a:pPr lvl="1"/>
            <a:r>
              <a:rPr lang="en-US" smtClean="0">
                <a:ea typeface="ＭＳ Ｐゴシック" pitchFamily="-112" charset="-128"/>
              </a:rPr>
              <a:t>Communication of internal projects</a:t>
            </a:r>
          </a:p>
          <a:p>
            <a:pPr lvl="1"/>
            <a:r>
              <a:rPr lang="en-US" smtClean="0">
                <a:ea typeface="ＭＳ Ｐゴシック" pitchFamily="-112" charset="-128"/>
              </a:rPr>
              <a:t>Active recruitment of new TT Network members</a:t>
            </a:r>
          </a:p>
        </p:txBody>
      </p:sp>
      <p:sp>
        <p:nvSpPr>
          <p:cNvPr id="45060" name="Slide Number Placeholder 3"/>
          <p:cNvSpPr>
            <a:spLocks noGrp="1"/>
          </p:cNvSpPr>
          <p:nvPr>
            <p:ph type="sldNum" sz="quarter" idx="10"/>
          </p:nvPr>
        </p:nvSpPr>
        <p:spPr>
          <a:noFill/>
        </p:spPr>
        <p:txBody>
          <a:bodyPr/>
          <a:lstStyle/>
          <a:p>
            <a:fld id="{D16F414E-E76E-49D3-A71E-9EA2F8D49FCC}" type="slidenum">
              <a:rPr lang="en-US"/>
              <a:pPr/>
              <a:t>3</a:t>
            </a:fld>
            <a:endParaRPr lang="en-US"/>
          </a:p>
        </p:txBody>
      </p:sp>
      <p:sp>
        <p:nvSpPr>
          <p:cNvPr id="45061"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p:txBody>
          <a:bodyPr/>
          <a:lstStyle/>
          <a:p>
            <a:r>
              <a:rPr lang="en-US" smtClean="0">
                <a:ea typeface="ＭＳ Ｐゴシック" pitchFamily="-112" charset="-128"/>
              </a:rPr>
              <a:t>Goals	</a:t>
            </a:r>
          </a:p>
        </p:txBody>
      </p:sp>
      <p:sp>
        <p:nvSpPr>
          <p:cNvPr id="46083" name="Content Placeholder 4"/>
          <p:cNvSpPr>
            <a:spLocks noGrp="1"/>
          </p:cNvSpPr>
          <p:nvPr>
            <p:ph idx="1"/>
          </p:nvPr>
        </p:nvSpPr>
        <p:spPr>
          <a:xfrm>
            <a:off x="-76200" y="1143000"/>
            <a:ext cx="8077200" cy="4953000"/>
          </a:xfrm>
        </p:spPr>
        <p:txBody>
          <a:bodyPr/>
          <a:lstStyle/>
          <a:p>
            <a:r>
              <a:rPr lang="en-US" sz="1800" smtClean="0">
                <a:ea typeface="ＭＳ Ｐゴシック" pitchFamily="-112" charset="-128"/>
              </a:rPr>
              <a:t>Intermediate goal:</a:t>
            </a:r>
          </a:p>
          <a:p>
            <a:pPr lvl="1"/>
            <a:r>
              <a:rPr lang="en-US" sz="1600" smtClean="0">
                <a:ea typeface="ＭＳ Ｐゴシック" pitchFamily="-112" charset="-128"/>
              </a:rPr>
              <a:t>Strategic plan for the rest of the project taking into account funding issues and setting priorities</a:t>
            </a:r>
          </a:p>
          <a:p>
            <a:r>
              <a:rPr lang="en-US" sz="1800" smtClean="0">
                <a:ea typeface="ＭＳ Ｐゴシック" pitchFamily="-112" charset="-128"/>
              </a:rPr>
              <a:t>Final goals:</a:t>
            </a:r>
          </a:p>
          <a:p>
            <a:pPr lvl="1"/>
            <a:r>
              <a:rPr lang="en-US" sz="1600" smtClean="0">
                <a:ea typeface="ＭＳ Ｐゴシック" pitchFamily="-112" charset="-128"/>
              </a:rPr>
              <a:t>1: Adoption of the IP charter (principles)</a:t>
            </a:r>
          </a:p>
          <a:p>
            <a:pPr lvl="1"/>
            <a:r>
              <a:rPr lang="en-US" sz="1600" smtClean="0">
                <a:ea typeface="ＭＳ Ｐゴシック" pitchFamily="-112" charset="-128"/>
              </a:rPr>
              <a:t>2: Use of a common KT &amp; TT/IP practices and tools (as far as possible)</a:t>
            </a:r>
          </a:p>
          <a:p>
            <a:pPr lvl="1"/>
            <a:r>
              <a:rPr lang="en-US" sz="1600" smtClean="0">
                <a:ea typeface="ＭＳ Ｐゴシック" pitchFamily="-112" charset="-128"/>
              </a:rPr>
              <a:t>3: Use of a concerted communication strategy for the TT Network as a whole:</a:t>
            </a:r>
          </a:p>
          <a:p>
            <a:pPr lvl="2"/>
            <a:r>
              <a:rPr lang="en-US" sz="1400" smtClean="0">
                <a:ea typeface="ＭＳ Ｐゴシック" pitchFamily="-112" charset="-128"/>
              </a:rPr>
              <a:t>Including policy and tools</a:t>
            </a:r>
          </a:p>
          <a:p>
            <a:pPr lvl="1"/>
            <a:r>
              <a:rPr lang="en-US" sz="1600" smtClean="0">
                <a:ea typeface="ＭＳ Ｐゴシック" pitchFamily="-112" charset="-128"/>
              </a:rPr>
              <a:t>4: Generate a HEP brand including</a:t>
            </a:r>
          </a:p>
          <a:p>
            <a:pPr lvl="2"/>
            <a:r>
              <a:rPr lang="en-US" sz="1400" smtClean="0">
                <a:ea typeface="ＭＳ Ｐゴシック" pitchFamily="-112" charset="-128"/>
              </a:rPr>
              <a:t>Filing of a trade mark, Protocol (value and meaning associated to the trade mark), Corporate identity</a:t>
            </a:r>
          </a:p>
          <a:p>
            <a:pPr lvl="1"/>
            <a:r>
              <a:rPr lang="en-US" sz="1600" smtClean="0">
                <a:ea typeface="ＭＳ Ｐゴシック" pitchFamily="-112" charset="-128"/>
              </a:rPr>
              <a:t>5: Network is supported by community building tools including:</a:t>
            </a:r>
          </a:p>
          <a:p>
            <a:pPr lvl="2"/>
            <a:r>
              <a:rPr lang="en-US" sz="1400" smtClean="0">
                <a:ea typeface="ＭＳ Ｐゴシック" pitchFamily="-112" charset="-128"/>
              </a:rPr>
              <a:t>Web-site, Mobility and training programme</a:t>
            </a:r>
          </a:p>
          <a:p>
            <a:pPr lvl="1"/>
            <a:r>
              <a:rPr lang="en-US" sz="1600" smtClean="0">
                <a:ea typeface="ＭＳ Ｐゴシック" pitchFamily="-112" charset="-128"/>
              </a:rPr>
              <a:t>6: Develop collaborative push and pull model</a:t>
            </a:r>
          </a:p>
          <a:p>
            <a:pPr lvl="1"/>
            <a:r>
              <a:rPr lang="en-US" sz="1600" smtClean="0">
                <a:ea typeface="ＭＳ Ｐゴシック" pitchFamily="-112" charset="-128"/>
              </a:rPr>
              <a:t>7: Develop collaborative scouting model</a:t>
            </a:r>
          </a:p>
          <a:p>
            <a:pPr lvl="1"/>
            <a:r>
              <a:rPr lang="en-US" sz="1600" smtClean="0">
                <a:ea typeface="ＭＳ Ｐゴシック" pitchFamily="-112" charset="-128"/>
              </a:rPr>
              <a:t>8: Network support for spin-offs/ start-ups</a:t>
            </a:r>
          </a:p>
          <a:p>
            <a:pPr lvl="2"/>
            <a:endParaRPr lang="en-US" sz="1400" smtClean="0">
              <a:ea typeface="ＭＳ Ｐゴシック" pitchFamily="-112" charset="-128"/>
            </a:endParaRPr>
          </a:p>
        </p:txBody>
      </p:sp>
      <p:graphicFrame>
        <p:nvGraphicFramePr>
          <p:cNvPr id="6" name="Table 5"/>
          <p:cNvGraphicFramePr>
            <a:graphicFrameLocks noGrp="1"/>
          </p:cNvGraphicFramePr>
          <p:nvPr/>
        </p:nvGraphicFramePr>
        <p:xfrm>
          <a:off x="7467600" y="2238375"/>
          <a:ext cx="1365250" cy="3708400"/>
        </p:xfrm>
        <a:graphic>
          <a:graphicData uri="http://schemas.openxmlformats.org/drawingml/2006/table">
            <a:tbl>
              <a:tblPr/>
              <a:tblGrid>
                <a:gridCol w="539750"/>
                <a:gridCol w="533400"/>
                <a:gridCol w="292100"/>
              </a:tblGrid>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FFFFFF"/>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FFFFFF"/>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Narrow" pitchFamily="-112" charset="0"/>
                          <a:ea typeface="ＭＳ Ｐゴシック" pitchFamily="-112" charset="-128"/>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292929"/>
                          </a:solidFill>
                          <a:effectLst/>
                          <a:latin typeface="Arial Narrow" pitchFamily="-112" charset="0"/>
                          <a:ea typeface="ＭＳ Ｐゴシック" pitchFamily="-112" charset="-128"/>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292929"/>
                          </a:solidFill>
                          <a:effectLst/>
                          <a:latin typeface="Arial Narrow" pitchFamily="-112" charset="0"/>
                          <a:ea typeface="ＭＳ Ｐゴシック" pitchFamily="-112" charset="-128"/>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292929"/>
                          </a:solidFill>
                          <a:effectLst/>
                          <a:latin typeface="Arial Narrow" pitchFamily="-112" charset="0"/>
                          <a:ea typeface="ＭＳ Ｐゴシック" pitchFamily="-112" charset="-128"/>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292929"/>
                          </a:solidFill>
                          <a:effectLst/>
                          <a:latin typeface="Arial Narrow" pitchFamily="-112" charset="0"/>
                          <a:ea typeface="ＭＳ Ｐゴシック" pitchFamily="-112" charset="-128"/>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292929"/>
                          </a:solidFill>
                          <a:effectLst/>
                          <a:latin typeface="Arial Narrow" pitchFamily="-112" charset="0"/>
                          <a:ea typeface="ＭＳ Ｐゴシック" pitchFamily="-112" charset="-128"/>
                        </a:rPr>
                        <a:t>6</a:t>
                      </a:r>
                    </a:p>
                  </a:txBody>
                  <a:tcPr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292929"/>
                          </a:solidFill>
                          <a:effectLst/>
                          <a:latin typeface="Arial Narrow" pitchFamily="-112" charset="0"/>
                          <a:ea typeface="ＭＳ Ｐゴシック" pitchFamily="-112" charset="-128"/>
                        </a:rPr>
                        <a:t>7</a:t>
                      </a:r>
                    </a:p>
                  </a:txBody>
                  <a:tcPr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292929"/>
                        </a:solidFill>
                        <a:effectLst/>
                        <a:latin typeface="Arial Narrow" pitchFamily="-112" charset="0"/>
                        <a:ea typeface="ＭＳ Ｐゴシック" pitchFamily="-112"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292929"/>
                          </a:solidFill>
                          <a:effectLst/>
                          <a:latin typeface="Arial Narrow" pitchFamily="-112" charset="0"/>
                          <a:ea typeface="ＭＳ Ｐゴシック" pitchFamily="-112" charset="-128"/>
                        </a:rPr>
                        <a:t>8</a:t>
                      </a:r>
                    </a:p>
                  </a:txBody>
                  <a:tcPr horzOverflow="overflow">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bl>
          </a:graphicData>
        </a:graphic>
      </p:graphicFrame>
      <p:sp>
        <p:nvSpPr>
          <p:cNvPr id="7" name="TextBox 6"/>
          <p:cNvSpPr txBox="1"/>
          <p:nvPr/>
        </p:nvSpPr>
        <p:spPr>
          <a:xfrm>
            <a:off x="7391400" y="1718846"/>
            <a:ext cx="848209" cy="338554"/>
          </a:xfrm>
          <a:prstGeom prst="rect">
            <a:avLst/>
          </a:prstGeom>
          <a:noFill/>
          <a:scene3d>
            <a:camera prst="orthographicFront">
              <a:rot lat="0" lon="0" rev="3060000"/>
            </a:camera>
            <a:lightRig rig="threePt" dir="t"/>
          </a:scene3d>
        </p:spPr>
        <p:txBody>
          <a:bodyPr wrap="none">
            <a:spAutoFit/>
          </a:bodyPr>
          <a:lstStyle/>
          <a:p>
            <a:pPr>
              <a:defRPr/>
            </a:pPr>
            <a:r>
              <a:rPr lang="en-US" dirty="0">
                <a:latin typeface="Arial Narrow" pitchFamily="34" charset="0"/>
                <a:ea typeface="+mn-ea"/>
              </a:rPr>
              <a:t>Funding</a:t>
            </a:r>
          </a:p>
        </p:txBody>
      </p:sp>
      <p:sp>
        <p:nvSpPr>
          <p:cNvPr id="8" name="TextBox 7"/>
          <p:cNvSpPr txBox="1"/>
          <p:nvPr/>
        </p:nvSpPr>
        <p:spPr>
          <a:xfrm>
            <a:off x="7998438" y="1718846"/>
            <a:ext cx="774571" cy="338554"/>
          </a:xfrm>
          <a:prstGeom prst="rect">
            <a:avLst/>
          </a:prstGeom>
          <a:noFill/>
          <a:scene3d>
            <a:camera prst="orthographicFront">
              <a:rot lat="0" lon="0" rev="3060000"/>
            </a:camera>
            <a:lightRig rig="threePt" dir="t"/>
          </a:scene3d>
        </p:spPr>
        <p:txBody>
          <a:bodyPr wrap="none">
            <a:spAutoFit/>
          </a:bodyPr>
          <a:lstStyle/>
          <a:p>
            <a:pPr>
              <a:defRPr/>
            </a:pPr>
            <a:r>
              <a:rPr lang="en-US" dirty="0">
                <a:latin typeface="Arial Narrow" pitchFamily="34" charset="0"/>
                <a:ea typeface="+mn-ea"/>
              </a:rPr>
              <a:t>Priority</a:t>
            </a:r>
          </a:p>
        </p:txBody>
      </p:sp>
      <p:sp>
        <p:nvSpPr>
          <p:cNvPr id="9" name="TextBox 8"/>
          <p:cNvSpPr txBox="1">
            <a:spLocks noChangeArrowheads="1"/>
          </p:cNvSpPr>
          <p:nvPr/>
        </p:nvSpPr>
        <p:spPr bwMode="auto">
          <a:xfrm>
            <a:off x="4100513" y="6311900"/>
            <a:ext cx="757237" cy="339725"/>
          </a:xfrm>
          <a:prstGeom prst="rect">
            <a:avLst/>
          </a:prstGeom>
          <a:solidFill>
            <a:srgbClr val="008000"/>
          </a:solidFill>
          <a:ln w="9525">
            <a:solidFill>
              <a:srgbClr val="008000"/>
            </a:solidFill>
            <a:miter lim="800000"/>
            <a:headEnd/>
            <a:tailEnd/>
          </a:ln>
          <a:effectLst>
            <a:outerShdw dist="23000" dir="5400000" rotWithShape="0">
              <a:srgbClr val="808080">
                <a:alpha val="34998"/>
              </a:srgbClr>
            </a:outerShdw>
          </a:effectLst>
        </p:spPr>
        <p:txBody>
          <a:bodyPr>
            <a:spAutoFit/>
          </a:bodyPr>
          <a:lstStyle/>
          <a:p>
            <a:pPr algn="ctr"/>
            <a:r>
              <a:rPr lang="en-US">
                <a:solidFill>
                  <a:srgbClr val="FFFFFF"/>
                </a:solidFill>
              </a:rPr>
              <a:t>Low</a:t>
            </a:r>
          </a:p>
        </p:txBody>
      </p:sp>
      <p:sp>
        <p:nvSpPr>
          <p:cNvPr id="10" name="TextBox 9"/>
          <p:cNvSpPr txBox="1">
            <a:spLocks noChangeArrowheads="1"/>
          </p:cNvSpPr>
          <p:nvPr/>
        </p:nvSpPr>
        <p:spPr bwMode="auto">
          <a:xfrm>
            <a:off x="5253038" y="6311900"/>
            <a:ext cx="820737" cy="339725"/>
          </a:xfrm>
          <a:prstGeom prst="rect">
            <a:avLst/>
          </a:prstGeom>
          <a:solidFill>
            <a:srgbClr val="FFFF00"/>
          </a:solidFill>
          <a:ln w="9525">
            <a:noFill/>
            <a:miter lim="800000"/>
            <a:headEnd/>
            <a:tailEnd/>
          </a:ln>
          <a:effectLst>
            <a:outerShdw dist="23000" dir="5400000" rotWithShape="0">
              <a:srgbClr val="808080">
                <a:alpha val="34998"/>
              </a:srgbClr>
            </a:outerShdw>
          </a:effectLst>
        </p:spPr>
        <p:txBody>
          <a:bodyPr wrap="none">
            <a:spAutoFit/>
          </a:bodyPr>
          <a:lstStyle/>
          <a:p>
            <a:pPr algn="ctr"/>
            <a:r>
              <a:rPr lang="en-US">
                <a:solidFill>
                  <a:srgbClr val="292929"/>
                </a:solidFill>
              </a:rPr>
              <a:t>Medium</a:t>
            </a:r>
          </a:p>
        </p:txBody>
      </p:sp>
      <p:sp>
        <p:nvSpPr>
          <p:cNvPr id="11" name="TextBox 10"/>
          <p:cNvSpPr txBox="1">
            <a:spLocks noChangeArrowheads="1"/>
          </p:cNvSpPr>
          <p:nvPr/>
        </p:nvSpPr>
        <p:spPr bwMode="auto">
          <a:xfrm>
            <a:off x="6470650" y="6311900"/>
            <a:ext cx="920750" cy="339725"/>
          </a:xfrm>
          <a:prstGeom prst="rect">
            <a:avLst/>
          </a:prstGeom>
          <a:solidFill>
            <a:srgbClr val="FF0000"/>
          </a:solidFill>
          <a:ln w="9525">
            <a:noFill/>
            <a:miter lim="800000"/>
            <a:headEnd/>
            <a:tailEnd/>
          </a:ln>
          <a:effectLst>
            <a:outerShdw dist="23000" dir="5400000" rotWithShape="0">
              <a:srgbClr val="808080">
                <a:alpha val="34998"/>
              </a:srgbClr>
            </a:outerShdw>
          </a:effectLst>
        </p:spPr>
        <p:txBody>
          <a:bodyPr>
            <a:spAutoFit/>
          </a:bodyPr>
          <a:lstStyle/>
          <a:p>
            <a:pPr algn="ctr"/>
            <a:r>
              <a:rPr lang="en-US">
                <a:solidFill>
                  <a:srgbClr val="FFFFFF"/>
                </a:solidFill>
              </a:rPr>
              <a:t>High</a:t>
            </a:r>
          </a:p>
        </p:txBody>
      </p:sp>
      <p:sp>
        <p:nvSpPr>
          <p:cNvPr id="46136"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GB" smtClean="0">
                <a:ea typeface="ＭＳ Ｐゴシック" pitchFamily="-112" charset="-128"/>
              </a:rPr>
              <a:t>Financial constraints</a:t>
            </a:r>
          </a:p>
        </p:txBody>
      </p:sp>
      <p:sp>
        <p:nvSpPr>
          <p:cNvPr id="48131" name="Content Placeholder 2"/>
          <p:cNvSpPr>
            <a:spLocks noGrp="1"/>
          </p:cNvSpPr>
          <p:nvPr>
            <p:ph idx="1"/>
          </p:nvPr>
        </p:nvSpPr>
        <p:spPr>
          <a:xfrm>
            <a:off x="139700" y="873125"/>
            <a:ext cx="9004300" cy="5168900"/>
          </a:xfrm>
        </p:spPr>
        <p:txBody>
          <a:bodyPr/>
          <a:lstStyle/>
          <a:p>
            <a:r>
              <a:rPr lang="en-GB" smtClean="0">
                <a:ea typeface="ＭＳ Ｐゴシック" pitchFamily="-112" charset="-128"/>
              </a:rPr>
              <a:t>Activities that can be supported by the TT Network according to financial constraints:</a:t>
            </a:r>
          </a:p>
          <a:p>
            <a:pPr lvl="1"/>
            <a:r>
              <a:rPr lang="en-GB" smtClean="0">
                <a:ea typeface="ＭＳ Ｐゴシック" pitchFamily="-112" charset="-128"/>
              </a:rPr>
              <a:t>Low financing</a:t>
            </a:r>
          </a:p>
          <a:p>
            <a:pPr lvl="2"/>
            <a:r>
              <a:rPr lang="en-GB" smtClean="0">
                <a:ea typeface="ＭＳ Ｐゴシック" pitchFamily="-112" charset="-128"/>
              </a:rPr>
              <a:t>1: Adoption of the IP charter</a:t>
            </a:r>
          </a:p>
          <a:p>
            <a:pPr lvl="2"/>
            <a:r>
              <a:rPr lang="en-GB" smtClean="0">
                <a:ea typeface="ＭＳ Ｐゴシック" pitchFamily="-112" charset="-128"/>
              </a:rPr>
              <a:t>6: Development of a collaborative push and pull model</a:t>
            </a:r>
          </a:p>
          <a:p>
            <a:pPr lvl="2"/>
            <a:r>
              <a:rPr lang="en-GB" smtClean="0">
                <a:ea typeface="ＭＳ Ｐゴシック" pitchFamily="-112" charset="-128"/>
              </a:rPr>
              <a:t>7: Development of a collaborative scouting model</a:t>
            </a:r>
          </a:p>
          <a:p>
            <a:pPr lvl="2"/>
            <a:r>
              <a:rPr lang="en-GB" smtClean="0">
                <a:ea typeface="ＭＳ Ｐゴシック" pitchFamily="-112" charset="-128"/>
              </a:rPr>
              <a:t>5: Network is supported by community building tools (rather modest financing in the validation phase of the project)</a:t>
            </a:r>
          </a:p>
          <a:p>
            <a:pPr lvl="1"/>
            <a:r>
              <a:rPr lang="en-GB" smtClean="0">
                <a:ea typeface="ＭＳ Ｐゴシック" pitchFamily="-112" charset="-128"/>
              </a:rPr>
              <a:t>Medium financing, in addition to the above</a:t>
            </a:r>
          </a:p>
          <a:p>
            <a:pPr lvl="2"/>
            <a:r>
              <a:rPr lang="en-GB" smtClean="0">
                <a:ea typeface="ＭＳ Ｐゴシック" pitchFamily="-112" charset="-128"/>
              </a:rPr>
              <a:t>3: Use of a concerted communication  strategy for the TT Network</a:t>
            </a:r>
          </a:p>
          <a:p>
            <a:pPr lvl="2"/>
            <a:r>
              <a:rPr lang="en-GB" smtClean="0">
                <a:ea typeface="ＭＳ Ｐゴシック" pitchFamily="-112" charset="-128"/>
              </a:rPr>
              <a:t>4: Generation of a HEP brand</a:t>
            </a:r>
          </a:p>
          <a:p>
            <a:r>
              <a:rPr lang="en-GB" smtClean="0">
                <a:ea typeface="ＭＳ Ｐゴシック" pitchFamily="-112" charset="-128"/>
              </a:rPr>
              <a:t>Implementation proposal of the above on a pilot case seems financially achievable</a:t>
            </a:r>
          </a:p>
          <a:p>
            <a:pPr lvl="1"/>
            <a:r>
              <a:rPr lang="en-GB" smtClean="0">
                <a:ea typeface="ＭＳ Ｐゴシック" pitchFamily="-112" charset="-128"/>
              </a:rPr>
              <a:t>Goals excluded:</a:t>
            </a:r>
          </a:p>
          <a:p>
            <a:pPr lvl="2"/>
            <a:r>
              <a:rPr lang="en-GB" smtClean="0">
                <a:ea typeface="ＭＳ Ｐゴシック" pitchFamily="-112" charset="-128"/>
              </a:rPr>
              <a:t>2: Usage of a common KT &amp; TT/IP practices and tools</a:t>
            </a:r>
          </a:p>
          <a:p>
            <a:pPr lvl="2"/>
            <a:r>
              <a:rPr lang="en-GB" smtClean="0">
                <a:ea typeface="ＭＳ Ｐゴシック" pitchFamily="-112" charset="-128"/>
              </a:rPr>
              <a:t>8: Network support for spin-offs/start-up</a:t>
            </a:r>
          </a:p>
          <a:p>
            <a:pPr lvl="1"/>
            <a:r>
              <a:rPr lang="en-GB" smtClean="0">
                <a:ea typeface="ＭＳ Ｐゴシック" pitchFamily="-112" charset="-128"/>
              </a:rPr>
              <a:t>Which could be addressed at a later stage when network financing is consolidated.</a:t>
            </a:r>
          </a:p>
          <a:p>
            <a:pPr lvl="2"/>
            <a:endParaRPr lang="en-GB" smtClean="0">
              <a:ea typeface="ＭＳ Ｐゴシック" pitchFamily="-112" charset="-128"/>
            </a:endParaRPr>
          </a:p>
        </p:txBody>
      </p:sp>
      <p:sp>
        <p:nvSpPr>
          <p:cNvPr id="48132" name="Slide Number Placeholder 3"/>
          <p:cNvSpPr>
            <a:spLocks noGrp="1"/>
          </p:cNvSpPr>
          <p:nvPr>
            <p:ph type="sldNum" sz="quarter" idx="10"/>
          </p:nvPr>
        </p:nvSpPr>
        <p:spPr>
          <a:noFill/>
        </p:spPr>
        <p:txBody>
          <a:bodyPr/>
          <a:lstStyle/>
          <a:p>
            <a:fld id="{E8C5A4B2-F104-4218-9946-7917CE80A01B}" type="slidenum">
              <a:rPr lang="en-US"/>
              <a:pPr/>
              <a:t>5</a:t>
            </a:fld>
            <a:endParaRPr lang="en-US"/>
          </a:p>
        </p:txBody>
      </p:sp>
      <p:sp>
        <p:nvSpPr>
          <p:cNvPr id="48133"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GB" smtClean="0">
                <a:ea typeface="ＭＳ Ｐゴシック" pitchFamily="-112" charset="-128"/>
              </a:rPr>
              <a:t>Implementation proposal</a:t>
            </a:r>
          </a:p>
        </p:txBody>
      </p:sp>
      <p:sp>
        <p:nvSpPr>
          <p:cNvPr id="49155" name="Content Placeholder 2"/>
          <p:cNvSpPr>
            <a:spLocks noGrp="1"/>
          </p:cNvSpPr>
          <p:nvPr>
            <p:ph idx="1"/>
          </p:nvPr>
        </p:nvSpPr>
        <p:spPr>
          <a:xfrm>
            <a:off x="139700" y="942975"/>
            <a:ext cx="8855075" cy="5157788"/>
          </a:xfrm>
        </p:spPr>
        <p:txBody>
          <a:bodyPr/>
          <a:lstStyle/>
          <a:p>
            <a:r>
              <a:rPr lang="en-GB" smtClean="0">
                <a:ea typeface="ＭＳ Ｐゴシック" pitchFamily="-112" charset="-128"/>
              </a:rPr>
              <a:t>It is proposed to address all final goals (except: 2 &amp; 8) on a practical case that will be used as a pilot to develop and validate tools and methods:</a:t>
            </a:r>
          </a:p>
          <a:p>
            <a:pPr lvl="1"/>
            <a:r>
              <a:rPr lang="en-GB" smtClean="0">
                <a:ea typeface="ＭＳ Ｐゴシック" pitchFamily="-112" charset="-128"/>
              </a:rPr>
              <a:t> HEP specific technology</a:t>
            </a:r>
          </a:p>
          <a:p>
            <a:pPr lvl="1"/>
            <a:r>
              <a:rPr lang="en-GB" smtClean="0">
                <a:ea typeface="ＭＳ Ｐゴシック" pitchFamily="-112" charset="-128"/>
              </a:rPr>
              <a:t>Important and visible case with recognized TT potential</a:t>
            </a:r>
          </a:p>
          <a:p>
            <a:pPr lvl="1"/>
            <a:r>
              <a:rPr lang="en-GB" smtClean="0">
                <a:ea typeface="ＭＳ Ｐゴシック" pitchFamily="-112" charset="-128"/>
              </a:rPr>
              <a:t>Very good illustration of HEP collaborative spirit</a:t>
            </a:r>
          </a:p>
          <a:p>
            <a:pPr lvl="1"/>
            <a:r>
              <a:rPr lang="en-GB" smtClean="0">
                <a:ea typeface="ＭＳ Ｐゴシック" pitchFamily="-112" charset="-128"/>
              </a:rPr>
              <a:t>Complex enough to address final goals</a:t>
            </a:r>
          </a:p>
          <a:p>
            <a:pPr lvl="1"/>
            <a:r>
              <a:rPr lang="en-GB" smtClean="0">
                <a:ea typeface="ＭＳ Ｐゴシック" pitchFamily="-112" charset="-128"/>
              </a:rPr>
              <a:t>General enough to trigger interest amongst TT Network members to validate/consolidate the results on other cases</a:t>
            </a:r>
          </a:p>
          <a:p>
            <a:r>
              <a:rPr lang="en-GB" smtClean="0">
                <a:ea typeface="ＭＳ Ｐゴシック" pitchFamily="-112" charset="-128"/>
              </a:rPr>
              <a:t>Mobility and training (Part of point 5) deserves a dedicated brainstorming session to:</a:t>
            </a:r>
          </a:p>
          <a:p>
            <a:pPr lvl="1"/>
            <a:r>
              <a:rPr lang="en-GB" smtClean="0">
                <a:ea typeface="ＭＳ Ｐゴシック" pitchFamily="-112" charset="-128"/>
              </a:rPr>
              <a:t>Understand TT Network nodes needs</a:t>
            </a:r>
          </a:p>
          <a:p>
            <a:pPr lvl="1"/>
            <a:r>
              <a:rPr lang="en-GB" smtClean="0">
                <a:ea typeface="ＭＳ Ｐゴシック" pitchFamily="-112" charset="-128"/>
              </a:rPr>
              <a:t>Establish a programme of work taking into consideration financial constraints </a:t>
            </a:r>
          </a:p>
          <a:p>
            <a:endParaRPr lang="en-GB" smtClean="0">
              <a:ea typeface="ＭＳ Ｐゴシック" pitchFamily="-112" charset="-128"/>
            </a:endParaRPr>
          </a:p>
          <a:p>
            <a:pPr lvl="1"/>
            <a:endParaRPr lang="en-GB" smtClean="0">
              <a:ea typeface="ＭＳ Ｐゴシック" pitchFamily="-112" charset="-128"/>
            </a:endParaRPr>
          </a:p>
        </p:txBody>
      </p:sp>
      <p:sp>
        <p:nvSpPr>
          <p:cNvPr id="49156" name="Slide Number Placeholder 3"/>
          <p:cNvSpPr>
            <a:spLocks noGrp="1"/>
          </p:cNvSpPr>
          <p:nvPr>
            <p:ph type="sldNum" sz="quarter" idx="10"/>
          </p:nvPr>
        </p:nvSpPr>
        <p:spPr>
          <a:noFill/>
        </p:spPr>
        <p:txBody>
          <a:bodyPr/>
          <a:lstStyle/>
          <a:p>
            <a:fld id="{27E3C696-4784-4ABC-9530-B62BF6D424E6}" type="slidenum">
              <a:rPr lang="en-US"/>
              <a:pPr/>
              <a:t>6</a:t>
            </a:fld>
            <a:endParaRPr lang="en-US"/>
          </a:p>
        </p:txBody>
      </p:sp>
      <p:sp>
        <p:nvSpPr>
          <p:cNvPr id="49157"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GB" smtClean="0">
                <a:ea typeface="ＭＳ Ｐゴシック" pitchFamily="-112" charset="-128"/>
              </a:rPr>
              <a:t>MPGD-Pilot</a:t>
            </a:r>
          </a:p>
        </p:txBody>
      </p:sp>
      <p:sp>
        <p:nvSpPr>
          <p:cNvPr id="51203" name="Content Placeholder 2"/>
          <p:cNvSpPr>
            <a:spLocks noGrp="1"/>
          </p:cNvSpPr>
          <p:nvPr>
            <p:ph idx="1"/>
          </p:nvPr>
        </p:nvSpPr>
        <p:spPr>
          <a:xfrm>
            <a:off x="315913" y="1044575"/>
            <a:ext cx="8535987" cy="4975225"/>
          </a:xfrm>
        </p:spPr>
        <p:txBody>
          <a:bodyPr/>
          <a:lstStyle/>
          <a:p>
            <a:r>
              <a:rPr lang="en-GB" sz="2400" smtClean="0">
                <a:ea typeface="ＭＳ Ｐゴシック" pitchFamily="-112" charset="-128"/>
              </a:rPr>
              <a:t>First pilot case: Micro Pattern Gaseous Detectors</a:t>
            </a:r>
          </a:p>
          <a:p>
            <a:pPr lvl="1"/>
            <a:r>
              <a:rPr lang="en-GB" sz="2000" smtClean="0">
                <a:ea typeface="ＭＳ Ｐゴシック" pitchFamily="-112" charset="-128"/>
              </a:rPr>
              <a:t>Large collaborative R&amp;D efforts from HEP community (RD-51, about 50 institutions involved, not only HEP institutes, important interest from industry);</a:t>
            </a:r>
          </a:p>
          <a:p>
            <a:pPr lvl="2"/>
            <a:r>
              <a:rPr lang="en-GB" sz="1800" smtClean="0">
                <a:ea typeface="ＭＳ Ｐゴシック" pitchFamily="-112" charset="-128"/>
              </a:rPr>
              <a:t>Good case to define a collaborative scouting model</a:t>
            </a:r>
          </a:p>
          <a:p>
            <a:pPr lvl="1"/>
            <a:r>
              <a:rPr lang="en-GB" sz="2000" smtClean="0">
                <a:ea typeface="ＭＳ Ｐゴシック" pitchFamily="-112" charset="-128"/>
              </a:rPr>
              <a:t>Evidence for patent pooling (GEM, micromegas, front-end readout, software, etc.)</a:t>
            </a:r>
          </a:p>
          <a:p>
            <a:pPr lvl="2"/>
            <a:r>
              <a:rPr lang="en-GB" sz="1800" smtClean="0">
                <a:ea typeface="ＭＳ Ｐゴシック" pitchFamily="-112" charset="-128"/>
              </a:rPr>
              <a:t>Very good case for the development of a collaborative push and pull model</a:t>
            </a:r>
          </a:p>
          <a:p>
            <a:pPr lvl="2"/>
            <a:r>
              <a:rPr lang="en-GB" sz="1800" smtClean="0">
                <a:ea typeface="ＭＳ Ｐゴシック" pitchFamily="-112" charset="-128"/>
              </a:rPr>
              <a:t>First data to test community building tools; specify value and meaning of a HEP brand</a:t>
            </a:r>
          </a:p>
          <a:p>
            <a:pPr lvl="2"/>
            <a:r>
              <a:rPr lang="en-GB" sz="1800" smtClean="0">
                <a:ea typeface="ＭＳ Ｐゴシック" pitchFamily="-112" charset="-128"/>
              </a:rPr>
              <a:t>Test of concerted communication strategy</a:t>
            </a:r>
          </a:p>
          <a:p>
            <a:pPr lvl="1"/>
            <a:r>
              <a:rPr lang="en-GB" sz="2000" smtClean="0">
                <a:ea typeface="ＭＳ Ｐゴシック" pitchFamily="-112" charset="-128"/>
              </a:rPr>
              <a:t>Important and very visible case currently addressed by members of the TT Network individually</a:t>
            </a:r>
          </a:p>
          <a:p>
            <a:pPr lvl="1"/>
            <a:r>
              <a:rPr lang="en-GB" sz="2000" smtClean="0">
                <a:ea typeface="ＭＳ Ｐゴシック" pitchFamily="-112" charset="-128"/>
              </a:rPr>
              <a:t>TT Network member institutes participating in RD-51</a:t>
            </a:r>
          </a:p>
          <a:p>
            <a:pPr lvl="2"/>
            <a:r>
              <a:rPr lang="en-GB" sz="1800" smtClean="0">
                <a:ea typeface="ＭＳ Ｐゴシック" pitchFamily="-112" charset="-128"/>
              </a:rPr>
              <a:t>CEA, CERN, CNRS, DESY, INFN</a:t>
            </a:r>
          </a:p>
          <a:p>
            <a:pPr lvl="2"/>
            <a:r>
              <a:rPr lang="en-GB" sz="1800" smtClean="0">
                <a:ea typeface="ＭＳ Ｐゴシック" pitchFamily="-112" charset="-128"/>
              </a:rPr>
              <a:t>NTU</a:t>
            </a:r>
          </a:p>
        </p:txBody>
      </p:sp>
      <p:sp>
        <p:nvSpPr>
          <p:cNvPr id="51204" name="Slide Number Placeholder 3"/>
          <p:cNvSpPr>
            <a:spLocks noGrp="1"/>
          </p:cNvSpPr>
          <p:nvPr>
            <p:ph type="sldNum" sz="quarter" idx="10"/>
          </p:nvPr>
        </p:nvSpPr>
        <p:spPr>
          <a:noFill/>
        </p:spPr>
        <p:txBody>
          <a:bodyPr/>
          <a:lstStyle/>
          <a:p>
            <a:fld id="{2A9C8AE2-6435-4F55-A613-9E40CFB89D86}" type="slidenum">
              <a:rPr lang="en-US"/>
              <a:pPr/>
              <a:t>7</a:t>
            </a:fld>
            <a:endParaRPr lang="en-US"/>
          </a:p>
        </p:txBody>
      </p:sp>
      <p:sp>
        <p:nvSpPr>
          <p:cNvPr id="51205"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GB" smtClean="0">
                <a:ea typeface="ＭＳ Ｐゴシック" pitchFamily="-112" charset="-128"/>
              </a:rPr>
              <a:t>Pilot (Outline of milestone plan, estimated duration 1 year)</a:t>
            </a:r>
          </a:p>
        </p:txBody>
      </p:sp>
      <p:sp>
        <p:nvSpPr>
          <p:cNvPr id="52227" name="Content Placeholder 2"/>
          <p:cNvSpPr>
            <a:spLocks noGrp="1"/>
          </p:cNvSpPr>
          <p:nvPr>
            <p:ph idx="1"/>
          </p:nvPr>
        </p:nvSpPr>
        <p:spPr>
          <a:xfrm>
            <a:off x="150813" y="719138"/>
            <a:ext cx="8993187" cy="5381625"/>
          </a:xfrm>
        </p:spPr>
        <p:txBody>
          <a:bodyPr/>
          <a:lstStyle/>
          <a:p>
            <a:r>
              <a:rPr lang="en-GB" smtClean="0">
                <a:ea typeface="ＭＳ Ｐゴシック" pitchFamily="-112" charset="-128"/>
              </a:rPr>
              <a:t>Main milestones</a:t>
            </a:r>
          </a:p>
          <a:p>
            <a:pPr lvl="1"/>
            <a:r>
              <a:rPr lang="en-GB" smtClean="0">
                <a:ea typeface="ＭＳ Ｐゴシック" pitchFamily="-112" charset="-128"/>
              </a:rPr>
              <a:t>The key issues (Background  IP, access issues, etc.)  and problems for MPGD tech transfer are identified</a:t>
            </a:r>
          </a:p>
          <a:p>
            <a:pPr lvl="1"/>
            <a:r>
              <a:rPr lang="en-GB" smtClean="0">
                <a:ea typeface="ＭＳ Ｐゴシック" pitchFamily="-112" charset="-128"/>
              </a:rPr>
              <a:t>The reflection on branding is finished and documented</a:t>
            </a:r>
          </a:p>
          <a:p>
            <a:pPr lvl="1"/>
            <a:r>
              <a:rPr lang="en-GB" smtClean="0">
                <a:ea typeface="ＭＳ Ｐゴシック" pitchFamily="-112" charset="-128"/>
              </a:rPr>
              <a:t>Acronym, logo, communication strategy</a:t>
            </a:r>
          </a:p>
          <a:p>
            <a:pPr lvl="1"/>
            <a:r>
              <a:rPr lang="en-US" smtClean="0">
                <a:ea typeface="ＭＳ Ｐゴシック" pitchFamily="-112" charset="-128"/>
              </a:rPr>
              <a:t>T</a:t>
            </a:r>
            <a:r>
              <a:rPr lang="en-GB" smtClean="0">
                <a:ea typeface="ＭＳ Ｐゴシック" pitchFamily="-112" charset="-128"/>
              </a:rPr>
              <a:t>he reflection on (collaborative) scouting is finished and documented</a:t>
            </a:r>
          </a:p>
          <a:p>
            <a:pPr lvl="1"/>
            <a:r>
              <a:rPr lang="en-GB" smtClean="0">
                <a:ea typeface="ＭＳ Ｐゴシック" pitchFamily="-112" charset="-128"/>
              </a:rPr>
              <a:t>MPGD patent pooling opportunities and benefit have been assessed</a:t>
            </a:r>
          </a:p>
          <a:p>
            <a:pPr lvl="1"/>
            <a:r>
              <a:rPr lang="en-GB" smtClean="0">
                <a:ea typeface="ＭＳ Ｐゴシック" pitchFamily="-112" charset="-128"/>
              </a:rPr>
              <a:t>The external concerted communication strategy is defined and agreed</a:t>
            </a:r>
          </a:p>
          <a:p>
            <a:pPr lvl="2"/>
            <a:r>
              <a:rPr lang="en-GB" smtClean="0">
                <a:ea typeface="ＭＳ Ｐゴシック" pitchFamily="-112" charset="-128"/>
              </a:rPr>
              <a:t>Acronym, logo, communication strategy, set of www templates for Technology, pooling, products and services</a:t>
            </a:r>
          </a:p>
          <a:p>
            <a:pPr lvl="1"/>
            <a:r>
              <a:rPr lang="en-GB" smtClean="0">
                <a:ea typeface="ＭＳ Ｐゴシック" pitchFamily="-112" charset="-128"/>
              </a:rPr>
              <a:t>The Web database (tool for push) is populated with MPGD data (including pooling)</a:t>
            </a:r>
          </a:p>
          <a:p>
            <a:pPr lvl="1"/>
            <a:r>
              <a:rPr lang="en-GB" smtClean="0">
                <a:ea typeface="ＭＳ Ｐゴシック" pitchFamily="-112" charset="-128"/>
              </a:rPr>
              <a:t>The collaborative pull mechanisms are in place</a:t>
            </a:r>
          </a:p>
          <a:p>
            <a:pPr lvl="2"/>
            <a:r>
              <a:rPr lang="en-GB" smtClean="0">
                <a:ea typeface="ＭＳ Ｐゴシック" pitchFamily="-112" charset="-128"/>
              </a:rPr>
              <a:t>Network concerted response to industrial needs</a:t>
            </a:r>
          </a:p>
          <a:p>
            <a:pPr lvl="1"/>
            <a:r>
              <a:rPr lang="en-GB" smtClean="0">
                <a:ea typeface="ＭＳ Ｐゴシック" pitchFamily="-112" charset="-128"/>
              </a:rPr>
              <a:t>TTN communication is in place (push, concerted and brand-based)</a:t>
            </a:r>
          </a:p>
          <a:p>
            <a:pPr lvl="1"/>
            <a:r>
              <a:rPr lang="en-GB" smtClean="0">
                <a:ea typeface="ＭＳ Ｐゴシック" pitchFamily="-112" charset="-128"/>
              </a:rPr>
              <a:t>The IP charter has been validated for RD 51 collaboration</a:t>
            </a:r>
          </a:p>
          <a:p>
            <a:pPr lvl="1"/>
            <a:r>
              <a:rPr lang="en-GB" smtClean="0">
                <a:ea typeface="ＭＳ Ｐゴシック" pitchFamily="-112" charset="-128"/>
              </a:rPr>
              <a:t>Conclusions from pilot and recommendations for full scale implementation available </a:t>
            </a:r>
          </a:p>
        </p:txBody>
      </p:sp>
      <p:sp>
        <p:nvSpPr>
          <p:cNvPr id="52228" name="Slide Number Placeholder 3"/>
          <p:cNvSpPr>
            <a:spLocks noGrp="1"/>
          </p:cNvSpPr>
          <p:nvPr>
            <p:ph type="sldNum" sz="quarter" idx="10"/>
          </p:nvPr>
        </p:nvSpPr>
        <p:spPr>
          <a:noFill/>
        </p:spPr>
        <p:txBody>
          <a:bodyPr/>
          <a:lstStyle/>
          <a:p>
            <a:fld id="{A788F227-88F1-4A71-A25E-9FD2A8973E74}" type="slidenum">
              <a:rPr lang="en-US"/>
              <a:pPr/>
              <a:t>8</a:t>
            </a:fld>
            <a:endParaRPr lang="en-US"/>
          </a:p>
        </p:txBody>
      </p:sp>
      <p:sp>
        <p:nvSpPr>
          <p:cNvPr id="52229"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GB" smtClean="0">
                <a:ea typeface="ＭＳ Ｐゴシック" pitchFamily="-112" charset="-128"/>
              </a:rPr>
              <a:t>Other Pilot candidates?</a:t>
            </a:r>
          </a:p>
        </p:txBody>
      </p:sp>
      <p:sp>
        <p:nvSpPr>
          <p:cNvPr id="53251" name="Content Placeholder 2"/>
          <p:cNvSpPr>
            <a:spLocks noGrp="1"/>
          </p:cNvSpPr>
          <p:nvPr>
            <p:ph idx="1"/>
          </p:nvPr>
        </p:nvSpPr>
        <p:spPr>
          <a:xfrm>
            <a:off x="315913" y="914400"/>
            <a:ext cx="8535987" cy="5105400"/>
          </a:xfrm>
        </p:spPr>
        <p:txBody>
          <a:bodyPr/>
          <a:lstStyle/>
          <a:p>
            <a:r>
              <a:rPr lang="en-US" smtClean="0">
                <a:ea typeface="ＭＳ Ｐゴシック" pitchFamily="-112" charset="-128"/>
              </a:rPr>
              <a:t>Although operating with limited resources and currently with no external financing, the TT Network should address all the important TT issues of the HEP community and not restrict its activities to one case. </a:t>
            </a:r>
          </a:p>
          <a:p>
            <a:r>
              <a:rPr lang="en-US" smtClean="0">
                <a:ea typeface="ＭＳ Ｐゴシック" pitchFamily="-112" charset="-128"/>
              </a:rPr>
              <a:t>Requirement for other pilot cases to complement first pilot:</a:t>
            </a:r>
          </a:p>
          <a:p>
            <a:pPr lvl="1"/>
            <a:r>
              <a:rPr lang="en-US" smtClean="0">
                <a:ea typeface="ＭＳ Ｐゴシック" pitchFamily="-112" charset="-128"/>
              </a:rPr>
              <a:t>HEP Technology is very pertinent for future R&amp;D projects</a:t>
            </a:r>
          </a:p>
          <a:p>
            <a:pPr lvl="2"/>
            <a:r>
              <a:rPr lang="en-US" smtClean="0">
                <a:ea typeface="ＭＳ Ｐゴシック" pitchFamily="-112" charset="-128"/>
              </a:rPr>
              <a:t>Important R&amp;D needs from HEP</a:t>
            </a:r>
          </a:p>
          <a:p>
            <a:pPr lvl="2"/>
            <a:r>
              <a:rPr lang="en-US" smtClean="0">
                <a:ea typeface="ＭＳ Ｐゴシック" pitchFamily="-112" charset="-128"/>
              </a:rPr>
              <a:t>Important (potential) impact of technology to industry (At the supplier level, integration in products)</a:t>
            </a:r>
          </a:p>
          <a:p>
            <a:pPr lvl="2"/>
            <a:r>
              <a:rPr lang="en-US" smtClean="0">
                <a:ea typeface="ＭＳ Ｐゴシック" pitchFamily="-112" charset="-128"/>
              </a:rPr>
              <a:t>Commitment from:</a:t>
            </a:r>
          </a:p>
          <a:p>
            <a:pPr lvl="3"/>
            <a:r>
              <a:rPr lang="en-US" smtClean="0">
                <a:ea typeface="ＭＳ Ｐゴシック" pitchFamily="-112" charset="-128"/>
              </a:rPr>
              <a:t>Technical experts</a:t>
            </a:r>
          </a:p>
          <a:p>
            <a:pPr lvl="3"/>
            <a:r>
              <a:rPr lang="en-US" smtClean="0">
                <a:ea typeface="ＭＳ Ｐゴシック" pitchFamily="-112" charset="-128"/>
              </a:rPr>
              <a:t>TT Nodes</a:t>
            </a:r>
          </a:p>
          <a:p>
            <a:pPr lvl="1"/>
            <a:r>
              <a:rPr lang="en-US" smtClean="0">
                <a:ea typeface="ＭＳ Ｐゴシック" pitchFamily="-112" charset="-128"/>
              </a:rPr>
              <a:t>Timely involvement of the TT Network</a:t>
            </a:r>
          </a:p>
          <a:p>
            <a:pPr lvl="2"/>
            <a:r>
              <a:rPr lang="en-US" smtClean="0">
                <a:ea typeface="ＭＳ Ｐゴシック" pitchFamily="-112" charset="-128"/>
              </a:rPr>
              <a:t>Foster collaboration among Institutions</a:t>
            </a:r>
          </a:p>
          <a:p>
            <a:pPr lvl="2"/>
            <a:r>
              <a:rPr lang="en-US" smtClean="0">
                <a:ea typeface="ＭＳ Ｐゴシック" pitchFamily="-112" charset="-128"/>
              </a:rPr>
              <a:t>Develop a concerted communication with industry to protect the interests of the HEP community and enhance attractiveness for industry </a:t>
            </a:r>
          </a:p>
          <a:p>
            <a:pPr lvl="1"/>
            <a:r>
              <a:rPr lang="en-US" smtClean="0">
                <a:ea typeface="ＭＳ Ｐゴシック" pitchFamily="-112" charset="-128"/>
              </a:rPr>
              <a:t>Contribute to the HEP branding</a:t>
            </a:r>
          </a:p>
          <a:p>
            <a:pPr lvl="2"/>
            <a:endParaRPr lang="en-US" smtClean="0">
              <a:ea typeface="ＭＳ Ｐゴシック" pitchFamily="-112" charset="-128"/>
            </a:endParaRPr>
          </a:p>
        </p:txBody>
      </p:sp>
      <p:sp>
        <p:nvSpPr>
          <p:cNvPr id="53252" name="Slide Number Placeholder 3"/>
          <p:cNvSpPr>
            <a:spLocks noGrp="1"/>
          </p:cNvSpPr>
          <p:nvPr>
            <p:ph type="sldNum" sz="quarter" idx="10"/>
          </p:nvPr>
        </p:nvSpPr>
        <p:spPr>
          <a:noFill/>
        </p:spPr>
        <p:txBody>
          <a:bodyPr/>
          <a:lstStyle/>
          <a:p>
            <a:fld id="{3D85F93E-1E03-4D65-95C7-1EC7E99823FA}" type="slidenum">
              <a:rPr lang="en-US"/>
              <a:pPr/>
              <a:t>9</a:t>
            </a:fld>
            <a:endParaRPr lang="en-US"/>
          </a:p>
        </p:txBody>
      </p:sp>
      <p:sp>
        <p:nvSpPr>
          <p:cNvPr id="53253" name="Footer Placeholder 4"/>
          <p:cNvSpPr>
            <a:spLocks noGrp="1"/>
          </p:cNvSpPr>
          <p:nvPr>
            <p:ph type="ftr" sz="quarter" idx="11"/>
          </p:nvPr>
        </p:nvSpPr>
        <p:spPr>
          <a:noFill/>
        </p:spPr>
        <p:txBody>
          <a:bodyPr/>
          <a:lstStyle/>
          <a:p>
            <a:r>
              <a:rPr lang="en-GB"/>
              <a:t>TT Network</a:t>
            </a:r>
          </a:p>
          <a:p>
            <a:r>
              <a:rPr lang="en-GB"/>
              <a:t>Geneva, April 19, 2009</a:t>
            </a:r>
            <a:r>
              <a:rPr lang="en-GB" sz="1400">
                <a:latin typeface="Arial" charset="0"/>
              </a:rPr>
              <a:t> </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TTFWorkshop_Template_July07">
  <a:themeElements>
    <a:clrScheme name="TTTFWorkshop_Template_July07 8">
      <a:dk1>
        <a:srgbClr val="292929"/>
      </a:dk1>
      <a:lt1>
        <a:srgbClr val="FFFFFF"/>
      </a:lt1>
      <a:dk2>
        <a:srgbClr val="292929"/>
      </a:dk2>
      <a:lt2>
        <a:srgbClr val="D0D0D0"/>
      </a:lt2>
      <a:accent1>
        <a:srgbClr val="99CCFF"/>
      </a:accent1>
      <a:accent2>
        <a:srgbClr val="21B5C9"/>
      </a:accent2>
      <a:accent3>
        <a:srgbClr val="FFFFFF"/>
      </a:accent3>
      <a:accent4>
        <a:srgbClr val="212121"/>
      </a:accent4>
      <a:accent5>
        <a:srgbClr val="CAE2FF"/>
      </a:accent5>
      <a:accent6>
        <a:srgbClr val="1DA4B6"/>
      </a:accent6>
      <a:hlink>
        <a:srgbClr val="96C0BE"/>
      </a:hlink>
      <a:folHlink>
        <a:srgbClr val="CC0000"/>
      </a:folHlink>
    </a:clrScheme>
    <a:fontScheme name="TTTFWorkshop_Template_July07">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18000" tIns="10800" rIns="18000" bIns="10800" numCol="1" anchor="ctr" anchorCtr="0" compatLnSpc="1">
        <a:prstTxWarp prst="textNoShape">
          <a:avLst/>
        </a:prstTxWarp>
      </a:bodyPr>
      <a:lstStyle>
        <a:defPPr marL="0" marR="0" indent="0" algn="ctr" defTabSz="914400" rtl="0" eaLnBrk="0" fontAlgn="base" latinLnBrk="0" hangingPunct="0">
          <a:lnSpc>
            <a:spcPct val="85000"/>
          </a:lnSpc>
          <a:spcBef>
            <a:spcPct val="0"/>
          </a:spcBef>
          <a:spcAft>
            <a:spcPct val="0"/>
          </a:spcAft>
          <a:buClrTx/>
          <a:buSzTx/>
          <a:buFontTx/>
          <a:buNone/>
          <a:tabLst/>
          <a:defRPr kumimoji="0" lang="en-GB" sz="16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18000" tIns="10800" rIns="18000" bIns="10800" numCol="1" anchor="ctr" anchorCtr="0" compatLnSpc="1">
        <a:prstTxWarp prst="textNoShape">
          <a:avLst/>
        </a:prstTxWarp>
      </a:bodyPr>
      <a:lstStyle>
        <a:defPPr marL="0" marR="0" indent="0" algn="ctr" defTabSz="914400" rtl="0" eaLnBrk="0" fontAlgn="base" latinLnBrk="0" hangingPunct="0">
          <a:lnSpc>
            <a:spcPct val="85000"/>
          </a:lnSpc>
          <a:spcBef>
            <a:spcPct val="0"/>
          </a:spcBef>
          <a:spcAft>
            <a:spcPct val="0"/>
          </a:spcAft>
          <a:buClrTx/>
          <a:buSzTx/>
          <a:buFontTx/>
          <a:buNone/>
          <a:tabLst/>
          <a:defRPr kumimoji="0" lang="en-GB" sz="16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TTTFWorkshop_Template_July07 1">
        <a:dk1>
          <a:srgbClr val="000000"/>
        </a:dk1>
        <a:lt1>
          <a:srgbClr val="FFFFFF"/>
        </a:lt1>
        <a:dk2>
          <a:srgbClr val="9E9E9E"/>
        </a:dk2>
        <a:lt2>
          <a:srgbClr val="DDDDDD"/>
        </a:lt2>
        <a:accent1>
          <a:srgbClr val="BCBCBC"/>
        </a:accent1>
        <a:accent2>
          <a:srgbClr val="E9E9E9"/>
        </a:accent2>
        <a:accent3>
          <a:srgbClr val="FFFFFF"/>
        </a:accent3>
        <a:accent4>
          <a:srgbClr val="000000"/>
        </a:accent4>
        <a:accent5>
          <a:srgbClr val="DADADA"/>
        </a:accent5>
        <a:accent6>
          <a:srgbClr val="D3D3D3"/>
        </a:accent6>
        <a:hlink>
          <a:srgbClr val="BCBCBC"/>
        </a:hlink>
        <a:folHlink>
          <a:srgbClr val="535353"/>
        </a:folHlink>
      </a:clrScheme>
      <a:clrMap bg1="lt1" tx1="dk1" bg2="lt2" tx2="dk2" accent1="accent1" accent2="accent2" accent3="accent3" accent4="accent4" accent5="accent5" accent6="accent6" hlink="hlink" folHlink="folHlink"/>
    </a:extraClrScheme>
    <a:extraClrScheme>
      <a:clrScheme name="TTTFWorkshop_Template_July07 2">
        <a:dk1>
          <a:srgbClr val="292929"/>
        </a:dk1>
        <a:lt1>
          <a:srgbClr val="FFFFFF"/>
        </a:lt1>
        <a:dk2>
          <a:srgbClr val="000000"/>
        </a:dk2>
        <a:lt2>
          <a:srgbClr val="F0CD96"/>
        </a:lt2>
        <a:accent1>
          <a:srgbClr val="B4AA82"/>
        </a:accent1>
        <a:accent2>
          <a:srgbClr val="D0D0D0"/>
        </a:accent2>
        <a:accent3>
          <a:srgbClr val="FFFFFF"/>
        </a:accent3>
        <a:accent4>
          <a:srgbClr val="212121"/>
        </a:accent4>
        <a:accent5>
          <a:srgbClr val="D6D2C1"/>
        </a:accent5>
        <a:accent6>
          <a:srgbClr val="BCBCBC"/>
        </a:accent6>
        <a:hlink>
          <a:srgbClr val="96C0BE"/>
        </a:hlink>
        <a:folHlink>
          <a:srgbClr val="F0CD96"/>
        </a:folHlink>
      </a:clrScheme>
      <a:clrMap bg1="lt1" tx1="dk1" bg2="lt2" tx2="dk2" accent1="accent1" accent2="accent2" accent3="accent3" accent4="accent4" accent5="accent5" accent6="accent6" hlink="hlink" folHlink="folHlink"/>
    </a:extraClrScheme>
    <a:extraClrScheme>
      <a:clrScheme name="TTTFWorkshop_Template_July07 3">
        <a:dk1>
          <a:srgbClr val="292929"/>
        </a:dk1>
        <a:lt1>
          <a:srgbClr val="FFFFFF"/>
        </a:lt1>
        <a:dk2>
          <a:srgbClr val="000000"/>
        </a:dk2>
        <a:lt2>
          <a:srgbClr val="292929"/>
        </a:lt2>
        <a:accent1>
          <a:srgbClr val="B4AA82"/>
        </a:accent1>
        <a:accent2>
          <a:srgbClr val="D0D0D0"/>
        </a:accent2>
        <a:accent3>
          <a:srgbClr val="FFFFFF"/>
        </a:accent3>
        <a:accent4>
          <a:srgbClr val="212121"/>
        </a:accent4>
        <a:accent5>
          <a:srgbClr val="D6D2C1"/>
        </a:accent5>
        <a:accent6>
          <a:srgbClr val="BCBCBC"/>
        </a:accent6>
        <a:hlink>
          <a:srgbClr val="96C0BE"/>
        </a:hlink>
        <a:folHlink>
          <a:srgbClr val="F0CD96"/>
        </a:folHlink>
      </a:clrScheme>
      <a:clrMap bg1="lt1" tx1="dk1" bg2="lt2" tx2="dk2" accent1="accent1" accent2="accent2" accent3="accent3" accent4="accent4" accent5="accent5" accent6="accent6" hlink="hlink" folHlink="folHlink"/>
    </a:extraClrScheme>
    <a:extraClrScheme>
      <a:clrScheme name="TTTFWorkshop_Template_July07 4">
        <a:dk1>
          <a:srgbClr val="292929"/>
        </a:dk1>
        <a:lt1>
          <a:srgbClr val="FFFFFF"/>
        </a:lt1>
        <a:dk2>
          <a:srgbClr val="292929"/>
        </a:dk2>
        <a:lt2>
          <a:srgbClr val="292929"/>
        </a:lt2>
        <a:accent1>
          <a:srgbClr val="96C0BE"/>
        </a:accent1>
        <a:accent2>
          <a:srgbClr val="D0D0D0"/>
        </a:accent2>
        <a:accent3>
          <a:srgbClr val="FFFFFF"/>
        </a:accent3>
        <a:accent4>
          <a:srgbClr val="212121"/>
        </a:accent4>
        <a:accent5>
          <a:srgbClr val="C9DCDB"/>
        </a:accent5>
        <a:accent6>
          <a:srgbClr val="BCBCBC"/>
        </a:accent6>
        <a:hlink>
          <a:srgbClr val="96C0BE"/>
        </a:hlink>
        <a:folHlink>
          <a:srgbClr val="F0CD96"/>
        </a:folHlink>
      </a:clrScheme>
      <a:clrMap bg1="lt1" tx1="dk1" bg2="lt2" tx2="dk2" accent1="accent1" accent2="accent2" accent3="accent3" accent4="accent4" accent5="accent5" accent6="accent6" hlink="hlink" folHlink="folHlink"/>
    </a:extraClrScheme>
    <a:extraClrScheme>
      <a:clrScheme name="TTTFWorkshop_Template_July07 5">
        <a:dk1>
          <a:srgbClr val="292929"/>
        </a:dk1>
        <a:lt1>
          <a:srgbClr val="FFFFFF"/>
        </a:lt1>
        <a:dk2>
          <a:srgbClr val="292929"/>
        </a:dk2>
        <a:lt2>
          <a:srgbClr val="292929"/>
        </a:lt2>
        <a:accent1>
          <a:srgbClr val="96C0BE"/>
        </a:accent1>
        <a:accent2>
          <a:srgbClr val="D0D0D0"/>
        </a:accent2>
        <a:accent3>
          <a:srgbClr val="FFFFFF"/>
        </a:accent3>
        <a:accent4>
          <a:srgbClr val="212121"/>
        </a:accent4>
        <a:accent5>
          <a:srgbClr val="C9DCDB"/>
        </a:accent5>
        <a:accent6>
          <a:srgbClr val="BCBCBC"/>
        </a:accent6>
        <a:hlink>
          <a:srgbClr val="99CCFF"/>
        </a:hlink>
        <a:folHlink>
          <a:srgbClr val="F0CD96"/>
        </a:folHlink>
      </a:clrScheme>
      <a:clrMap bg1="lt1" tx1="dk1" bg2="lt2" tx2="dk2" accent1="accent1" accent2="accent2" accent3="accent3" accent4="accent4" accent5="accent5" accent6="accent6" hlink="hlink" folHlink="folHlink"/>
    </a:extraClrScheme>
    <a:extraClrScheme>
      <a:clrScheme name="TTTFWorkshop_Template_July07 6">
        <a:dk1>
          <a:srgbClr val="292929"/>
        </a:dk1>
        <a:lt1>
          <a:srgbClr val="FFFFFF"/>
        </a:lt1>
        <a:dk2>
          <a:srgbClr val="292929"/>
        </a:dk2>
        <a:lt2>
          <a:srgbClr val="D0D0D0"/>
        </a:lt2>
        <a:accent1>
          <a:srgbClr val="96C0BE"/>
        </a:accent1>
        <a:accent2>
          <a:srgbClr val="D0D0D0"/>
        </a:accent2>
        <a:accent3>
          <a:srgbClr val="FFFFFF"/>
        </a:accent3>
        <a:accent4>
          <a:srgbClr val="212121"/>
        </a:accent4>
        <a:accent5>
          <a:srgbClr val="C9DCDB"/>
        </a:accent5>
        <a:accent6>
          <a:srgbClr val="BCBCBC"/>
        </a:accent6>
        <a:hlink>
          <a:srgbClr val="99CCFF"/>
        </a:hlink>
        <a:folHlink>
          <a:srgbClr val="F0CD96"/>
        </a:folHlink>
      </a:clrScheme>
      <a:clrMap bg1="lt1" tx1="dk1" bg2="lt2" tx2="dk2" accent1="accent1" accent2="accent2" accent3="accent3" accent4="accent4" accent5="accent5" accent6="accent6" hlink="hlink" folHlink="folHlink"/>
    </a:extraClrScheme>
    <a:extraClrScheme>
      <a:clrScheme name="TTTFWorkshop_Template_July07 7">
        <a:dk1>
          <a:srgbClr val="292929"/>
        </a:dk1>
        <a:lt1>
          <a:srgbClr val="FFFFFF"/>
        </a:lt1>
        <a:dk2>
          <a:srgbClr val="292929"/>
        </a:dk2>
        <a:lt2>
          <a:srgbClr val="D0D0D0"/>
        </a:lt2>
        <a:accent1>
          <a:srgbClr val="21B5C9"/>
        </a:accent1>
        <a:accent2>
          <a:srgbClr val="96C0BE"/>
        </a:accent2>
        <a:accent3>
          <a:srgbClr val="FFFFFF"/>
        </a:accent3>
        <a:accent4>
          <a:srgbClr val="212121"/>
        </a:accent4>
        <a:accent5>
          <a:srgbClr val="ABD7E1"/>
        </a:accent5>
        <a:accent6>
          <a:srgbClr val="87AEAC"/>
        </a:accent6>
        <a:hlink>
          <a:srgbClr val="99CCFF"/>
        </a:hlink>
        <a:folHlink>
          <a:srgbClr val="CC0000"/>
        </a:folHlink>
      </a:clrScheme>
      <a:clrMap bg1="lt1" tx1="dk1" bg2="lt2" tx2="dk2" accent1="accent1" accent2="accent2" accent3="accent3" accent4="accent4" accent5="accent5" accent6="accent6" hlink="hlink" folHlink="folHlink"/>
    </a:extraClrScheme>
    <a:extraClrScheme>
      <a:clrScheme name="TTTFWorkshop_Template_July07 8">
        <a:dk1>
          <a:srgbClr val="292929"/>
        </a:dk1>
        <a:lt1>
          <a:srgbClr val="FFFFFF"/>
        </a:lt1>
        <a:dk2>
          <a:srgbClr val="292929"/>
        </a:dk2>
        <a:lt2>
          <a:srgbClr val="D0D0D0"/>
        </a:lt2>
        <a:accent1>
          <a:srgbClr val="99CCFF"/>
        </a:accent1>
        <a:accent2>
          <a:srgbClr val="21B5C9"/>
        </a:accent2>
        <a:accent3>
          <a:srgbClr val="FFFFFF"/>
        </a:accent3>
        <a:accent4>
          <a:srgbClr val="212121"/>
        </a:accent4>
        <a:accent5>
          <a:srgbClr val="CAE2FF"/>
        </a:accent5>
        <a:accent6>
          <a:srgbClr val="1DA4B6"/>
        </a:accent6>
        <a:hlink>
          <a:srgbClr val="96C0BE"/>
        </a:hlink>
        <a:folHlink>
          <a:srgbClr val="C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TTTFWorkshop_Template_July07</Template>
  <TotalTime>4689</TotalTime>
  <Words>1249</Words>
  <Application>Microsoft Office PowerPoint</Application>
  <PresentationFormat>On-screen Show (4:3)</PresentationFormat>
  <Paragraphs>181</Paragraphs>
  <Slides>13</Slides>
  <Notes>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13</vt:i4>
      </vt:variant>
    </vt:vector>
  </HeadingPairs>
  <TitlesOfParts>
    <vt:vector size="20" baseType="lpstr">
      <vt:lpstr>Arial Narrow</vt:lpstr>
      <vt:lpstr>ＭＳ Ｐゴシック</vt:lpstr>
      <vt:lpstr>Arial</vt:lpstr>
      <vt:lpstr>Wingdings</vt:lpstr>
      <vt:lpstr>TTTFWorkshop_Template_July07</vt:lpstr>
      <vt:lpstr>Custom Design</vt:lpstr>
      <vt:lpstr>1_Custom Design</vt:lpstr>
      <vt:lpstr>WP4: Brainstorming meeting  Geneva – 19th March 2009  Outcome of the meeting Including follow-up sessions </vt:lpstr>
      <vt:lpstr>Purpose of WP4</vt:lpstr>
      <vt:lpstr>Scope</vt:lpstr>
      <vt:lpstr>Goals </vt:lpstr>
      <vt:lpstr>Financial constraints</vt:lpstr>
      <vt:lpstr>Implementation proposal</vt:lpstr>
      <vt:lpstr>MPGD-Pilot</vt:lpstr>
      <vt:lpstr>Pilot (Outline of milestone plan, estimated duration 1 year)</vt:lpstr>
      <vt:lpstr>Other Pilot candidates?</vt:lpstr>
      <vt:lpstr>Possible pilot on silicon strip sensors? (D. Gregorio)</vt:lpstr>
      <vt:lpstr>Possible pilot on silicon strip sensors? (cont.)</vt:lpstr>
      <vt:lpstr>Second pilot implementation strategy</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TT practices and guidelines </dc:title>
  <dc:creator>legoffjm</dc:creator>
  <cp:lastModifiedBy>smigueis</cp:lastModifiedBy>
  <cp:revision>357</cp:revision>
  <cp:lastPrinted>2009-05-20T07:42:53Z</cp:lastPrinted>
  <dcterms:created xsi:type="dcterms:W3CDTF">2009-06-22T10:51:35Z</dcterms:created>
  <dcterms:modified xsi:type="dcterms:W3CDTF">2009-06-23T07:17:29Z</dcterms:modified>
</cp:coreProperties>
</file>