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  <p:sldMasterId id="2147483744" r:id="rId2"/>
  </p:sldMasterIdLst>
  <p:notesMasterIdLst>
    <p:notesMasterId r:id="rId24"/>
  </p:notesMasterIdLst>
  <p:sldIdLst>
    <p:sldId id="256" r:id="rId3"/>
    <p:sldId id="289" r:id="rId4"/>
    <p:sldId id="258" r:id="rId5"/>
    <p:sldId id="269" r:id="rId6"/>
    <p:sldId id="287" r:id="rId7"/>
    <p:sldId id="288" r:id="rId8"/>
    <p:sldId id="290" r:id="rId9"/>
    <p:sldId id="301" r:id="rId10"/>
    <p:sldId id="303" r:id="rId11"/>
    <p:sldId id="304" r:id="rId12"/>
    <p:sldId id="292" r:id="rId13"/>
    <p:sldId id="294" r:id="rId14"/>
    <p:sldId id="293" r:id="rId15"/>
    <p:sldId id="306" r:id="rId16"/>
    <p:sldId id="305" r:id="rId17"/>
    <p:sldId id="296" r:id="rId18"/>
    <p:sldId id="297" r:id="rId19"/>
    <p:sldId id="298" r:id="rId20"/>
    <p:sldId id="299" r:id="rId21"/>
    <p:sldId id="300" r:id="rId22"/>
    <p:sldId id="302" r:id="rId23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79" autoAdjust="0"/>
    <p:restoredTop sz="94710" autoAdjust="0"/>
  </p:normalViewPr>
  <p:slideViewPr>
    <p:cSldViewPr>
      <p:cViewPr varScale="1">
        <p:scale>
          <a:sx n="114" d="100"/>
          <a:sy n="114" d="100"/>
        </p:scale>
        <p:origin x="-114" y="-22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8405" cy="384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275" cy="49675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862" y="0"/>
            <a:ext cx="2946275" cy="49675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6FE5C7-D693-4B7F-A653-FF694A225010}" type="datetimeFigureOut">
              <a:rPr lang="en-US" smtClean="0"/>
              <a:pPr/>
              <a:t>7/2/2014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383" y="4716585"/>
            <a:ext cx="5436909" cy="4467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79"/>
            <a:ext cx="2946275" cy="4967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862" y="9429779"/>
            <a:ext cx="2946275" cy="4967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F049A5-0FE7-443E-9555-A162155B821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67046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79798" y="4715823"/>
            <a:ext cx="5438050" cy="27699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79797" y="4715823"/>
            <a:ext cx="5438050" cy="27699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79797" y="4715823"/>
            <a:ext cx="5438050" cy="27699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79797" y="4715823"/>
            <a:ext cx="5438050" cy="27699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79798" y="4715823"/>
            <a:ext cx="5438050" cy="27699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79798" y="4715823"/>
            <a:ext cx="5438050" cy="27699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79797" y="4715823"/>
            <a:ext cx="5438050" cy="27699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79797" y="4715823"/>
            <a:ext cx="5438050" cy="27699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79797" y="4715823"/>
            <a:ext cx="5438050" cy="27699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79798" y="4715823"/>
            <a:ext cx="5438050" cy="27699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79797" y="4715823"/>
            <a:ext cx="5438050" cy="27699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79797" y="4715823"/>
            <a:ext cx="5438050" cy="27699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7505CCE0-073E-42A3-8D82-33F8CE613BD6}" type="datetime1">
              <a:rPr lang="en-US" smtClean="0"/>
              <a:t>7/2/2014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5A080-9A12-45EC-AA01-3017C22FD279}" type="datetime1">
              <a:rPr lang="en-US" smtClean="0"/>
              <a:t>7/2/2014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572B9-E0AD-488B-B41A-AF4D8D55D59E}" type="datetime1">
              <a:rPr lang="en-US" smtClean="0"/>
              <a:t>7/2/2014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440" y="2129984"/>
            <a:ext cx="7773120" cy="14703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2321" y="3885528"/>
            <a:ext cx="6400800" cy="175266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147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294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441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589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736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883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9030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3178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02A29-1AD5-4FFB-9CD2-0FCCCB684453}" type="slidenum">
              <a:rPr>
                <a:solidFill>
                  <a:prstClr val="black"/>
                </a:solidFill>
              </a:rPr>
              <a:pPr/>
              <a:t>‹#›</a:t>
            </a:fld>
            <a:endParaRPr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0421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D5208-A4E6-427A-9EAF-54887B5C7254}" type="slidenum">
              <a:rPr>
                <a:solidFill>
                  <a:prstClr val="black"/>
                </a:solidFill>
              </a:rPr>
              <a:pPr/>
              <a:t>‹#›</a:t>
            </a:fld>
            <a:endParaRPr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5495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880" y="4406863"/>
            <a:ext cx="7771680" cy="1362383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880" y="2906225"/>
            <a:ext cx="7771680" cy="1500638"/>
          </a:xfrm>
        </p:spPr>
        <p:txBody>
          <a:bodyPr anchor="b"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147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82945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244178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658904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2073631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488357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903083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3317809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7FBC6-7949-49DF-8026-4669AA5BF725}" type="slidenum">
              <a:rPr>
                <a:solidFill>
                  <a:prstClr val="black"/>
                </a:solidFill>
              </a:rPr>
              <a:pPr/>
              <a:t>‹#›</a:t>
            </a:fld>
            <a:endParaRPr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0821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6481" y="1604329"/>
            <a:ext cx="4044960" cy="4526396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9680" y="1604329"/>
            <a:ext cx="4046400" cy="4526396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0ADA0-7058-4835-8104-6022F2CD9A3E}" type="slidenum">
              <a:rPr>
                <a:solidFill>
                  <a:prstClr val="black"/>
                </a:solidFill>
              </a:rPr>
              <a:pPr/>
              <a:t>‹#›</a:t>
            </a:fld>
            <a:endParaRPr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3685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921" y="275070"/>
            <a:ext cx="8229600" cy="1142039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920" y="1535201"/>
            <a:ext cx="4039200" cy="639427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4726" indent="0">
              <a:buNone/>
              <a:defRPr sz="1800" b="1"/>
            </a:lvl2pPr>
            <a:lvl3pPr marL="829452" indent="0">
              <a:buNone/>
              <a:defRPr sz="1600" b="1"/>
            </a:lvl3pPr>
            <a:lvl4pPr marL="1244178" indent="0">
              <a:buNone/>
              <a:defRPr sz="1500" b="1"/>
            </a:lvl4pPr>
            <a:lvl5pPr marL="1658904" indent="0">
              <a:buNone/>
              <a:defRPr sz="1500" b="1"/>
            </a:lvl5pPr>
            <a:lvl6pPr marL="2073631" indent="0">
              <a:buNone/>
              <a:defRPr sz="1500" b="1"/>
            </a:lvl6pPr>
            <a:lvl7pPr marL="2488357" indent="0">
              <a:buNone/>
              <a:defRPr sz="1500" b="1"/>
            </a:lvl7pPr>
            <a:lvl8pPr marL="2903083" indent="0">
              <a:buNone/>
              <a:defRPr sz="1500" b="1"/>
            </a:lvl8pPr>
            <a:lvl9pPr marL="3317809" indent="0">
              <a:buNone/>
              <a:defRPr sz="15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920" y="2174628"/>
            <a:ext cx="4039200" cy="3951775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441" y="1535201"/>
            <a:ext cx="4042080" cy="639427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4726" indent="0">
              <a:buNone/>
              <a:defRPr sz="1800" b="1"/>
            </a:lvl2pPr>
            <a:lvl3pPr marL="829452" indent="0">
              <a:buNone/>
              <a:defRPr sz="1600" b="1"/>
            </a:lvl3pPr>
            <a:lvl4pPr marL="1244178" indent="0">
              <a:buNone/>
              <a:defRPr sz="1500" b="1"/>
            </a:lvl4pPr>
            <a:lvl5pPr marL="1658904" indent="0">
              <a:buNone/>
              <a:defRPr sz="1500" b="1"/>
            </a:lvl5pPr>
            <a:lvl6pPr marL="2073631" indent="0">
              <a:buNone/>
              <a:defRPr sz="1500" b="1"/>
            </a:lvl6pPr>
            <a:lvl7pPr marL="2488357" indent="0">
              <a:buNone/>
              <a:defRPr sz="1500" b="1"/>
            </a:lvl7pPr>
            <a:lvl8pPr marL="2903083" indent="0">
              <a:buNone/>
              <a:defRPr sz="1500" b="1"/>
            </a:lvl8pPr>
            <a:lvl9pPr marL="3317809" indent="0">
              <a:buNone/>
              <a:defRPr sz="15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441" y="2174628"/>
            <a:ext cx="4042080" cy="3951775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85DD6-0BAE-4DF8-A57F-99A91862D15E}" type="slidenum">
              <a:rPr>
                <a:solidFill>
                  <a:prstClr val="black"/>
                </a:solidFill>
              </a:rPr>
              <a:pPr/>
              <a:t>‹#›</a:t>
            </a:fld>
            <a:endParaRPr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4668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43355-4452-44FD-9845-C264C804FC93}" type="slidenum">
              <a:rPr>
                <a:solidFill>
                  <a:prstClr val="black"/>
                </a:solidFill>
              </a:rPr>
              <a:pPr/>
              <a:t>‹#›</a:t>
            </a:fld>
            <a:endParaRPr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3011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B951B-BF93-4A1D-88C2-31828C9EE5CE}" type="slidenum">
              <a:rPr>
                <a:solidFill>
                  <a:prstClr val="black"/>
                </a:solidFill>
              </a:rPr>
              <a:pPr/>
              <a:t>‹#›</a:t>
            </a:fld>
            <a:endParaRPr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2217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920" y="273629"/>
            <a:ext cx="3008160" cy="1160762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521" y="273629"/>
            <a:ext cx="5112000" cy="5852774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920" y="1434391"/>
            <a:ext cx="3008160" cy="4692013"/>
          </a:xfrm>
        </p:spPr>
        <p:txBody>
          <a:bodyPr/>
          <a:lstStyle>
            <a:lvl1pPr marL="0" indent="0">
              <a:buNone/>
              <a:defRPr sz="1300"/>
            </a:lvl1pPr>
            <a:lvl2pPr marL="414726" indent="0">
              <a:buNone/>
              <a:defRPr sz="1100"/>
            </a:lvl2pPr>
            <a:lvl3pPr marL="829452" indent="0">
              <a:buNone/>
              <a:defRPr sz="900"/>
            </a:lvl3pPr>
            <a:lvl4pPr marL="1244178" indent="0">
              <a:buNone/>
              <a:defRPr sz="800"/>
            </a:lvl4pPr>
            <a:lvl5pPr marL="1658904" indent="0">
              <a:buNone/>
              <a:defRPr sz="800"/>
            </a:lvl5pPr>
            <a:lvl6pPr marL="2073631" indent="0">
              <a:buNone/>
              <a:defRPr sz="800"/>
            </a:lvl6pPr>
            <a:lvl7pPr marL="2488357" indent="0">
              <a:buNone/>
              <a:defRPr sz="800"/>
            </a:lvl7pPr>
            <a:lvl8pPr marL="2903083" indent="0">
              <a:buNone/>
              <a:defRPr sz="800"/>
            </a:lvl8pPr>
            <a:lvl9pPr marL="3317809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6106A-BD10-4590-9968-551C7A874711}" type="slidenum">
              <a:rPr>
                <a:solidFill>
                  <a:prstClr val="black"/>
                </a:solidFill>
              </a:rPr>
              <a:pPr/>
              <a:t>‹#›</a:t>
            </a:fld>
            <a:endParaRPr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7679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DB1338C-A0EA-47D4-9D8D-9E2EF9F115FD}" type="datetime1">
              <a:rPr lang="en-US" smtClean="0"/>
              <a:t>7/2/2014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801" y="4800025"/>
            <a:ext cx="5486400" cy="56742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801" y="612065"/>
            <a:ext cx="5486400" cy="4115952"/>
          </a:xfrm>
        </p:spPr>
        <p:txBody>
          <a:bodyPr/>
          <a:lstStyle>
            <a:lvl1pPr marL="0" indent="0">
              <a:buNone/>
              <a:defRPr sz="2900"/>
            </a:lvl1pPr>
            <a:lvl2pPr marL="414726" indent="0">
              <a:buNone/>
              <a:defRPr sz="2500"/>
            </a:lvl2pPr>
            <a:lvl3pPr marL="829452" indent="0">
              <a:buNone/>
              <a:defRPr sz="2200"/>
            </a:lvl3pPr>
            <a:lvl4pPr marL="1244178" indent="0">
              <a:buNone/>
              <a:defRPr sz="1800"/>
            </a:lvl4pPr>
            <a:lvl5pPr marL="1658904" indent="0">
              <a:buNone/>
              <a:defRPr sz="1800"/>
            </a:lvl5pPr>
            <a:lvl6pPr marL="2073631" indent="0">
              <a:buNone/>
              <a:defRPr sz="1800"/>
            </a:lvl6pPr>
            <a:lvl7pPr marL="2488357" indent="0">
              <a:buNone/>
              <a:defRPr sz="1800"/>
            </a:lvl7pPr>
            <a:lvl8pPr marL="2903083" indent="0">
              <a:buNone/>
              <a:defRPr sz="1800"/>
            </a:lvl8pPr>
            <a:lvl9pPr marL="3317809" indent="0">
              <a:buNone/>
              <a:defRPr sz="18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801" y="5367444"/>
            <a:ext cx="5486400" cy="805044"/>
          </a:xfrm>
        </p:spPr>
        <p:txBody>
          <a:bodyPr/>
          <a:lstStyle>
            <a:lvl1pPr marL="0" indent="0">
              <a:buNone/>
              <a:defRPr sz="1300"/>
            </a:lvl1pPr>
            <a:lvl2pPr marL="414726" indent="0">
              <a:buNone/>
              <a:defRPr sz="1100"/>
            </a:lvl2pPr>
            <a:lvl3pPr marL="829452" indent="0">
              <a:buNone/>
              <a:defRPr sz="900"/>
            </a:lvl3pPr>
            <a:lvl4pPr marL="1244178" indent="0">
              <a:buNone/>
              <a:defRPr sz="800"/>
            </a:lvl4pPr>
            <a:lvl5pPr marL="1658904" indent="0">
              <a:buNone/>
              <a:defRPr sz="800"/>
            </a:lvl5pPr>
            <a:lvl6pPr marL="2073631" indent="0">
              <a:buNone/>
              <a:defRPr sz="800"/>
            </a:lvl6pPr>
            <a:lvl7pPr marL="2488357" indent="0">
              <a:buNone/>
              <a:defRPr sz="800"/>
            </a:lvl7pPr>
            <a:lvl8pPr marL="2903083" indent="0">
              <a:buNone/>
              <a:defRPr sz="800"/>
            </a:lvl8pPr>
            <a:lvl9pPr marL="3317809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A65D1-C7AA-40C5-85CD-DD2663BC806A}" type="slidenum">
              <a:rPr>
                <a:solidFill>
                  <a:prstClr val="black"/>
                </a:solidFill>
              </a:rPr>
              <a:pPr/>
              <a:t>‹#›</a:t>
            </a:fld>
            <a:endParaRPr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7812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F650B-A49C-457D-B9C3-45E52875F0E2}" type="slidenum">
              <a:rPr>
                <a:solidFill>
                  <a:prstClr val="black"/>
                </a:solidFill>
              </a:rPr>
              <a:pPr/>
              <a:t>‹#›</a:t>
            </a:fld>
            <a:endParaRPr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4406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760" y="273629"/>
            <a:ext cx="2056320" cy="585709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6480" y="273629"/>
            <a:ext cx="6035040" cy="585709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BF6D0-B47F-452D-A210-77258C05CA62}" type="slidenum">
              <a:rPr>
                <a:solidFill>
                  <a:prstClr val="black"/>
                </a:solidFill>
              </a:rPr>
              <a:pPr/>
              <a:t>‹#›</a:t>
            </a:fld>
            <a:endParaRPr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5069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0FBE8125-1877-4566-9A2C-3C46E2FE0918}" type="datetime1">
              <a:rPr lang="en-US" smtClean="0"/>
              <a:t>7/2/2014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E08C4-6083-43BF-9DF7-ADFA6D4A1F9C}" type="datetime1">
              <a:rPr lang="en-US" smtClean="0"/>
              <a:t>7/2/2014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F90A7-9D05-4DA9-BE5A-8D8E612E69DE}" type="datetime1">
              <a:rPr lang="en-US" smtClean="0"/>
              <a:t>7/2/2014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444E995-80AA-4C34-975F-3B77E95A7967}" type="datetime1">
              <a:rPr lang="en-US" smtClean="0"/>
              <a:t>7/2/2014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64FA4-D1D0-4ED0-B1C7-65D9CB5E2AD3}" type="datetime1">
              <a:rPr lang="en-US" smtClean="0"/>
              <a:t>7/2/2014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343B252-F4AF-4FE8-84A2-D5470DFEB88C}" type="datetime1">
              <a:rPr lang="en-US" smtClean="0"/>
              <a:t>7/2/2014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C22FA59-EE63-407D-B311-492EBA2A1073}" type="datetime1">
              <a:rPr lang="en-US" smtClean="0"/>
              <a:t>7/2/2014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311DF78-47EB-4DFE-9F83-5C8740BF1D30}" type="datetime1">
              <a:rPr lang="en-US" smtClean="0"/>
              <a:t>7/2/2014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457171" y="273352"/>
            <a:ext cx="8228763" cy="114500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457171" y="1604841"/>
            <a:ext cx="8228763" cy="45264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en-US" sz="3200" b="0" i="0" u="none" strike="noStrike" kern="1200">
                <a:ln>
                  <a:noFill/>
                </a:ln>
                <a:latin typeface="Liberation Sans" pitchFamily="18"/>
                <a:ea typeface="DejaVu Sans" pitchFamily="2"/>
                <a:cs typeface="Lohit Hindi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en-US" sz="3200" b="0" i="0" u="none" strike="noStrike" kern="1200">
                <a:ln>
                  <a:noFill/>
                </a:ln>
                <a:latin typeface="Liberation Sans" pitchFamily="18"/>
                <a:ea typeface="DejaVu Sans" pitchFamily="2"/>
                <a:cs typeface="Lohit Hindi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45000"/>
              <a:buFont typeface="StarSymbol"/>
              <a:buChar char="●"/>
              <a:defRPr lang="en-US" sz="2800" b="0" i="0" u="none" strike="noStrike" kern="1200">
                <a:ln>
                  <a:noFill/>
                </a:ln>
                <a:latin typeface="Liberation Sans" pitchFamily="18"/>
                <a:ea typeface="DejaVu Sans" pitchFamily="2"/>
                <a:cs typeface="Lohit Hindi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75000"/>
              <a:buFont typeface="StarSymbol"/>
              <a:buChar char="–"/>
              <a:defRPr lang="en-US" sz="2400" b="0" i="0" u="none" strike="noStrike" kern="1200">
                <a:ln>
                  <a:noFill/>
                </a:ln>
                <a:latin typeface="Liberation Sans" pitchFamily="18"/>
                <a:ea typeface="DejaVu Sans" pitchFamily="2"/>
                <a:cs typeface="Lohit Hindi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DejaVu Sans" pitchFamily="2"/>
                <a:cs typeface="Lohit Hindi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75000"/>
              <a:buFont typeface="StarSymbol"/>
              <a:buChar char="–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DejaVu Sans" pitchFamily="2"/>
                <a:cs typeface="Lohit Hindi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DejaVu Sans" pitchFamily="2"/>
                <a:cs typeface="Lohit Hindi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DejaVu Sans" pitchFamily="2"/>
                <a:cs typeface="Lohit Hindi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DejaVu Sans" pitchFamily="2"/>
                <a:cs typeface="Lohit Hindi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DejaVu Sans" pitchFamily="2"/>
                <a:cs typeface="Lohit Hindi" pitchFamily="2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457171" y="6476516"/>
            <a:ext cx="2130093" cy="18190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lvl="0" rtl="0" hangingPunct="0">
              <a:buNone/>
              <a:tabLst/>
              <a:defRPr lang="en-US" sz="1300" kern="1200">
                <a:latin typeface="Liberation Serif" pitchFamily="18"/>
                <a:ea typeface="DejaVu Sans" pitchFamily="2"/>
                <a:cs typeface="DejaVu Sans" pitchFamily="2"/>
              </a:defRPr>
            </a:lvl1pPr>
          </a:lstStyle>
          <a:p>
            <a:pPr defTabSz="829452"/>
            <a:endParaRPr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127054" y="6476516"/>
            <a:ext cx="2898142" cy="18190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lvl="0" algn="ctr" rtl="0" hangingPunct="0">
              <a:buNone/>
              <a:tabLst/>
              <a:defRPr lang="en-US" sz="1300" kern="1200">
                <a:latin typeface="Liberation Serif" pitchFamily="18"/>
                <a:ea typeface="DejaVu Sans" pitchFamily="2"/>
                <a:cs typeface="DejaVu Sans" pitchFamily="2"/>
              </a:defRPr>
            </a:lvl1pPr>
          </a:lstStyle>
          <a:p>
            <a:pPr defTabSz="829452"/>
            <a:endParaRPr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6555842" y="6476516"/>
            <a:ext cx="2130093" cy="18190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lvl="0" algn="r" rtl="0" hangingPunct="0">
              <a:buNone/>
              <a:tabLst/>
              <a:defRPr lang="en-US" sz="1300" kern="1200">
                <a:latin typeface="Liberation Serif" pitchFamily="18"/>
                <a:ea typeface="DejaVu Sans" pitchFamily="2"/>
                <a:cs typeface="DejaVu Sans" pitchFamily="2"/>
              </a:defRPr>
            </a:lvl1pPr>
          </a:lstStyle>
          <a:p>
            <a:pPr defTabSz="829452"/>
            <a:fld id="{73103B75-6838-4A5D-9DB4-1964AE975CE3}" type="slidenum">
              <a:rPr>
                <a:solidFill>
                  <a:prstClr val="black"/>
                </a:solidFill>
              </a:rPr>
              <a:pPr defTabSz="829452"/>
              <a:t>‹#›</a:t>
            </a:fld>
            <a:endParaRPr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74066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algn="ctr" rtl="0" hangingPunct="0">
        <a:tabLst/>
        <a:defRPr lang="en-US" sz="4000" b="0" i="0" u="none" strike="noStrike" kern="1200">
          <a:ln>
            <a:noFill/>
          </a:ln>
          <a:latin typeface="Liberation Sans" pitchFamily="18"/>
        </a:defRPr>
      </a:lvl1pPr>
    </p:titleStyle>
    <p:bodyStyle>
      <a:lvl1pPr rtl="0" hangingPunct="0">
        <a:spcBef>
          <a:spcPts val="0"/>
        </a:spcBef>
        <a:spcAft>
          <a:spcPts val="1285"/>
        </a:spcAft>
        <a:tabLst/>
        <a:defRPr lang="en-US" sz="2900" b="0" i="0" u="none" strike="noStrike" kern="1200">
          <a:ln>
            <a:noFill/>
          </a:ln>
          <a:latin typeface="Liberation Sans" pitchFamily="18"/>
        </a:defRPr>
      </a:lvl1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0.emf"/><Relationship Id="rId5" Type="http://schemas.openxmlformats.org/officeDocument/2006/relationships/oleObject" Target="../embeddings/Microsoft_Excel_97-2003_Worksheet1.xls"/><Relationship Id="rId4" Type="http://schemas.openxmlformats.org/officeDocument/2006/relationships/image" Target="../media/image12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2285999" y="3124200"/>
            <a:ext cx="6587361" cy="1894362"/>
          </a:xfrm>
        </p:spPr>
        <p:txBody>
          <a:bodyPr/>
          <a:lstStyle/>
          <a:p>
            <a:r>
              <a:rPr lang="en-US" dirty="0" smtClean="0"/>
              <a:t>Development of new </a:t>
            </a:r>
            <a:r>
              <a:rPr lang="en-US" dirty="0" err="1" smtClean="0"/>
              <a:t>ps</a:t>
            </a:r>
            <a:r>
              <a:rPr lang="en-US" dirty="0" smtClean="0"/>
              <a:t> TDC for HEP and other applications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Jorgen Christiansen</a:t>
            </a:r>
          </a:p>
          <a:p>
            <a:r>
              <a:rPr lang="en-US" dirty="0" smtClean="0"/>
              <a:t>CERN/PH-ESE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3E455E7-A732-4AD2-945B-F7347E254B3E}" type="slidenum">
              <a:t>10</a:t>
            </a:fld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1486134" y="5058809"/>
            <a:ext cx="2628643" cy="910520"/>
          </a:xfrm>
          <a:prstGeom prst="rect">
            <a:avLst/>
          </a:prstGeom>
          <a:solidFill>
            <a:srgbClr val="99CCFF"/>
          </a:solidFill>
          <a:ln w="0">
            <a:solidFill>
              <a:srgbClr val="000000"/>
            </a:solidFill>
            <a:prstDash val="solid"/>
          </a:ln>
        </p:spPr>
        <p:txBody>
          <a:bodyPr vert="horz" wrap="none" lIns="81639" tIns="40820" rIns="81639" bIns="40820" anchor="ctr" anchorCtr="1" compatLnSpc="0"/>
          <a:lstStyle/>
          <a:p>
            <a:pPr hangingPunct="0"/>
            <a:endParaRPr lang="en-US" sz="1600">
              <a:latin typeface="Liberation Sans" pitchFamily="18"/>
              <a:ea typeface="DejaVu Sans" pitchFamily="2"/>
              <a:cs typeface="Lohit Hindi" pitchFamily="2"/>
            </a:endParaRPr>
          </a:p>
        </p:txBody>
      </p:sp>
      <p:sp>
        <p:nvSpPr>
          <p:cNvPr id="3" name="Straight Connector 2"/>
          <p:cNvSpPr/>
          <p:nvPr/>
        </p:nvSpPr>
        <p:spPr>
          <a:xfrm>
            <a:off x="830420" y="1191057"/>
            <a:ext cx="7482594" cy="0"/>
          </a:xfrm>
          <a:prstGeom prst="line">
            <a:avLst/>
          </a:prstGeom>
          <a:noFill/>
          <a:ln w="72000">
            <a:solidFill>
              <a:srgbClr val="99CCFF"/>
            </a:solidFill>
            <a:prstDash val="solid"/>
          </a:ln>
        </p:spPr>
        <p:txBody>
          <a:bodyPr vert="horz" wrap="none" lIns="114295" tIns="73475" rIns="114295" bIns="73475" anchor="ctr" anchorCtr="1" compatLnSpc="0"/>
          <a:lstStyle/>
          <a:p>
            <a:pPr hangingPunct="0"/>
            <a:endParaRPr lang="en-US" sz="1600">
              <a:latin typeface="Liberation Sans" pitchFamily="18"/>
              <a:ea typeface="DejaVu Sans" pitchFamily="2"/>
              <a:cs typeface="Lohit Hindi" pitchFamily="2"/>
            </a:endParaRPr>
          </a:p>
        </p:txBody>
      </p:sp>
      <p:sp>
        <p:nvSpPr>
          <p:cNvPr id="4" name="Title 3"/>
          <p:cNvSpPr txBox="1">
            <a:spLocks noGrp="1"/>
          </p:cNvSpPr>
          <p:nvPr>
            <p:ph type="title" idx="4294967295"/>
          </p:nvPr>
        </p:nvSpPr>
        <p:spPr>
          <a:xfrm>
            <a:off x="457171" y="374950"/>
            <a:ext cx="8228763" cy="615553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en-US">
                <a:latin typeface="FreeSerif" pitchFamily="18"/>
              </a:rPr>
              <a:t>Measured Single Shot Precision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21602" y="1379823"/>
            <a:ext cx="5266944" cy="1078712"/>
          </a:xfrm>
          <a:prstGeom prst="rect">
            <a:avLst/>
          </a:prstGeom>
          <a:noFill/>
          <a:ln>
            <a:noFill/>
          </a:ln>
        </p:spPr>
        <p:txBody>
          <a:bodyPr vert="horz" wrap="none" lIns="81639" tIns="40820" rIns="81639" bIns="40820" compatLnSpc="0"/>
          <a:lstStyle/>
          <a:p>
            <a:pPr hangingPunct="0">
              <a:spcAft>
                <a:spcPts val="1285"/>
              </a:spcAft>
              <a:buClr>
                <a:srgbClr val="0099FF"/>
              </a:buClr>
              <a:buSzPct val="45000"/>
              <a:buFont typeface="StarSymbol"/>
              <a:buChar char="●"/>
            </a:pPr>
            <a:r>
              <a:rPr lang="en-US" sz="1600" dirty="0">
                <a:latin typeface="FreeSerif" pitchFamily="18"/>
                <a:ea typeface="DejaVu Sans" pitchFamily="2"/>
                <a:cs typeface="Lohit Hindi" pitchFamily="2"/>
              </a:rPr>
              <a:t> Three measurement series</a:t>
            </a:r>
            <a:br>
              <a:rPr lang="en-US" sz="1600" dirty="0">
                <a:latin typeface="FreeSerif" pitchFamily="18"/>
                <a:ea typeface="DejaVu Sans" pitchFamily="2"/>
                <a:cs typeface="Lohit Hindi" pitchFamily="2"/>
              </a:rPr>
            </a:br>
            <a:r>
              <a:rPr lang="en-US" sz="1600" dirty="0">
                <a:latin typeface="FreeSerif" pitchFamily="18"/>
                <a:ea typeface="DejaVu Sans" pitchFamily="2"/>
                <a:cs typeface="Lohit Hindi" pitchFamily="2"/>
              </a:rPr>
              <a:t>	- Both hits arrive within one reference clock cycle</a:t>
            </a:r>
            <a:br>
              <a:rPr lang="en-US" sz="1600" dirty="0">
                <a:latin typeface="FreeSerif" pitchFamily="18"/>
                <a:ea typeface="DejaVu Sans" pitchFamily="2"/>
                <a:cs typeface="Lohit Hindi" pitchFamily="2"/>
              </a:rPr>
            </a:br>
            <a:r>
              <a:rPr lang="en-US" sz="1600" dirty="0">
                <a:latin typeface="FreeSerif" pitchFamily="18"/>
                <a:ea typeface="DejaVu Sans" pitchFamily="2"/>
                <a:cs typeface="Lohit Hindi" pitchFamily="2"/>
              </a:rPr>
              <a:t>	- Second hit arrives one clock cycle later </a:t>
            </a:r>
            <a:br>
              <a:rPr lang="en-US" sz="1600" dirty="0">
                <a:latin typeface="FreeSerif" pitchFamily="18"/>
                <a:ea typeface="DejaVu Sans" pitchFamily="2"/>
                <a:cs typeface="Lohit Hindi" pitchFamily="2"/>
              </a:rPr>
            </a:br>
            <a:r>
              <a:rPr lang="en-US" sz="1600" dirty="0">
                <a:latin typeface="FreeSerif" pitchFamily="18"/>
                <a:ea typeface="DejaVu Sans" pitchFamily="2"/>
                <a:cs typeface="Lohit Hindi" pitchFamily="2"/>
              </a:rPr>
              <a:t>	- Second hit arrives multiple clock cycles later (~5ns)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343684" y="5067300"/>
            <a:ext cx="3277920" cy="829527"/>
          </a:xfrm>
          <a:prstGeom prst="rect">
            <a:avLst/>
          </a:prstGeom>
          <a:noFill/>
          <a:ln>
            <a:noFill/>
          </a:ln>
        </p:spPr>
        <p:txBody>
          <a:bodyPr vert="horz" wrap="none" lIns="81639" tIns="40820" rIns="81639" bIns="40820" compatLnSpc="0"/>
          <a:lstStyle/>
          <a:p>
            <a:pPr hangingPunct="0">
              <a:spcAft>
                <a:spcPts val="1285"/>
              </a:spcAft>
              <a:buClr>
                <a:srgbClr val="0099FF"/>
              </a:buClr>
              <a:buSzPct val="45000"/>
              <a:buFont typeface="StarSymbol"/>
              <a:buChar char="●"/>
            </a:pPr>
            <a:r>
              <a:rPr lang="en-US" sz="1600" dirty="0">
                <a:latin typeface="FreeSerif" pitchFamily="18"/>
                <a:ea typeface="DejaVu Sans" pitchFamily="2"/>
                <a:cs typeface="Lohit Hindi" pitchFamily="2"/>
              </a:rPr>
              <a:t> Limited by non-</a:t>
            </a:r>
            <a:r>
              <a:rPr lang="en-US" sz="1600" dirty="0" err="1">
                <a:latin typeface="FreeSerif" pitchFamily="18"/>
                <a:ea typeface="DejaVu Sans" pitchFamily="2"/>
                <a:cs typeface="Lohit Hindi" pitchFamily="2"/>
              </a:rPr>
              <a:t>linearities</a:t>
            </a:r>
            <a:r>
              <a:rPr lang="en-US" sz="1600" dirty="0">
                <a:latin typeface="FreeSerif" pitchFamily="18"/>
                <a:ea typeface="DejaVu Sans" pitchFamily="2"/>
                <a:cs typeface="Lohit Hindi" pitchFamily="2"/>
              </a:rPr>
              <a:t> of TDC</a:t>
            </a:r>
            <a:br>
              <a:rPr lang="en-US" sz="1600" dirty="0">
                <a:latin typeface="FreeSerif" pitchFamily="18"/>
                <a:ea typeface="DejaVu Sans" pitchFamily="2"/>
                <a:cs typeface="Lohit Hindi" pitchFamily="2"/>
              </a:rPr>
            </a:br>
            <a:r>
              <a:rPr lang="en-US" sz="1600" dirty="0">
                <a:latin typeface="FreeSerif" pitchFamily="18"/>
                <a:ea typeface="DejaVu Sans" pitchFamily="2"/>
                <a:cs typeface="Lohit Hindi" pitchFamily="2"/>
              </a:rPr>
              <a:t>	-&gt; Very silent setup</a:t>
            </a:r>
            <a:br>
              <a:rPr lang="en-US" sz="1600" dirty="0">
                <a:latin typeface="FreeSerif" pitchFamily="18"/>
                <a:ea typeface="DejaVu Sans" pitchFamily="2"/>
                <a:cs typeface="Lohit Hindi" pitchFamily="2"/>
              </a:rPr>
            </a:br>
            <a:r>
              <a:rPr lang="en-US" sz="1600" dirty="0">
                <a:latin typeface="FreeSerif" pitchFamily="18"/>
                <a:ea typeface="DejaVu Sans" pitchFamily="2"/>
                <a:cs typeface="Lohit Hindi" pitchFamily="2"/>
              </a:rPr>
              <a:t>	-&gt; Robust architecture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142050" y="2734827"/>
            <a:ext cx="8936073" cy="191117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1564833" y="5339019"/>
            <a:ext cx="2135318" cy="350100"/>
          </a:xfrm>
          <a:prstGeom prst="rect">
            <a:avLst/>
          </a:prstGeom>
          <a:noFill/>
          <a:ln>
            <a:noFill/>
          </a:ln>
        </p:spPr>
        <p:txBody>
          <a:bodyPr vert="horz" wrap="none" lIns="81639" tIns="40820" rIns="81639" bIns="40820" compatLnSpc="0"/>
          <a:lstStyle/>
          <a:p>
            <a:pPr hangingPunct="0">
              <a:spcAft>
                <a:spcPts val="1285"/>
              </a:spcAft>
            </a:pPr>
            <a:r>
              <a:rPr lang="en-US" sz="2200" b="1" dirty="0" err="1">
                <a:latin typeface="Liberation Sans" pitchFamily="34"/>
                <a:ea typeface="Liberation Sans" pitchFamily="34"/>
                <a:cs typeface="Liberation Sans" pitchFamily="34"/>
              </a:rPr>
              <a:t>σ</a:t>
            </a:r>
            <a:r>
              <a:rPr lang="en-US" sz="2200" b="1" baseline="-25000" dirty="0" err="1">
                <a:latin typeface="Liberation Sans" pitchFamily="18"/>
                <a:ea typeface="Liberation Sans" pitchFamily="34"/>
                <a:cs typeface="Liberation Sans" pitchFamily="34"/>
              </a:rPr>
              <a:t>TDC</a:t>
            </a:r>
            <a:r>
              <a:rPr lang="en-US" sz="2200" b="1" dirty="0">
                <a:latin typeface="Liberation Sans" pitchFamily="18"/>
                <a:ea typeface="DejaVu Sans" pitchFamily="2"/>
                <a:cs typeface="Lohit Hindi" pitchFamily="2"/>
              </a:rPr>
              <a:t> &lt;  2.44 </a:t>
            </a:r>
            <a:r>
              <a:rPr lang="en-US" sz="2200" b="1" dirty="0" err="1">
                <a:latin typeface="Liberation Sans" pitchFamily="18"/>
                <a:ea typeface="DejaVu Sans" pitchFamily="2"/>
                <a:cs typeface="Lohit Hindi" pitchFamily="2"/>
              </a:rPr>
              <a:t>ps-</a:t>
            </a:r>
            <a:r>
              <a:rPr lang="en-US" sz="2200" b="1" cap="small" dirty="0" err="1">
                <a:latin typeface="Liberation Sans" pitchFamily="18"/>
                <a:ea typeface="DejaVu Sans" pitchFamily="2"/>
                <a:cs typeface="Lohit Hindi" pitchFamily="2"/>
              </a:rPr>
              <a:t>rms</a:t>
            </a:r>
            <a:endParaRPr lang="en-US" sz="2200" b="1" cap="small" dirty="0">
              <a:latin typeface="Liberation Sans" pitchFamily="18"/>
              <a:ea typeface="DejaVu Sans" pitchFamily="2"/>
              <a:cs typeface="Lohit Hindi" pitchFamily="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789552" y="4536599"/>
            <a:ext cx="1261467" cy="303071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vert="horz" wrap="none" lIns="81639" tIns="40820" rIns="81639" bIns="40820" compatLnSpc="0"/>
          <a:lstStyle/>
          <a:p>
            <a:pPr hangingPunct="0">
              <a:spcAft>
                <a:spcPts val="1285"/>
              </a:spcAft>
            </a:pPr>
            <a:r>
              <a:rPr lang="en-US" sz="1500">
                <a:latin typeface="FreeSerif" pitchFamily="18"/>
                <a:ea typeface="DejaVu Sans" pitchFamily="2"/>
                <a:cs typeface="Lohit Hindi" pitchFamily="2"/>
              </a:rPr>
              <a:t>bin difference</a:t>
            </a:r>
          </a:p>
        </p:txBody>
      </p:sp>
      <p:sp>
        <p:nvSpPr>
          <p:cNvPr id="14" name="Date Placeholder 1"/>
          <p:cNvSpPr>
            <a:spLocks noGrp="1"/>
          </p:cNvSpPr>
          <p:nvPr>
            <p:ph type="dt" sz="half" idx="10"/>
          </p:nvPr>
        </p:nvSpPr>
        <p:spPr>
          <a:xfrm>
            <a:off x="457171" y="6476516"/>
            <a:ext cx="2130093" cy="181908"/>
          </a:xfrm>
        </p:spPr>
        <p:txBody>
          <a:bodyPr/>
          <a:lstStyle/>
          <a:p>
            <a:pPr lvl="0"/>
            <a:r>
              <a:rPr lang="en-US" dirty="0" smtClean="0"/>
              <a:t>TWEPP 2013</a:t>
            </a:r>
            <a:endParaRPr lang="en-US" dirty="0"/>
          </a:p>
        </p:txBody>
      </p:sp>
      <p:sp>
        <p:nvSpPr>
          <p:cNvPr id="15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7054" y="6476516"/>
            <a:ext cx="2898142" cy="181908"/>
          </a:xfrm>
        </p:spPr>
        <p:txBody>
          <a:bodyPr/>
          <a:lstStyle/>
          <a:p>
            <a:pPr lvl="0"/>
            <a:r>
              <a:rPr lang="en-US" dirty="0" smtClean="0"/>
              <a:t>L. Perktold / J. Christiansen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4481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 lIns="82945" tIns="41473" rIns="82945" bIns="41473"/>
          <a:lstStyle/>
          <a:p>
            <a:pPr lvl="0"/>
            <a:fld id="{2769AA54-28A2-4CC4-8752-985B7325BBA4}" type="slidenum">
              <a:t>11</a:t>
            </a:fld>
            <a:endParaRPr lang="en-US"/>
          </a:p>
        </p:txBody>
      </p:sp>
      <p:sp>
        <p:nvSpPr>
          <p:cNvPr id="2" name="Straight Connector 1"/>
          <p:cNvSpPr/>
          <p:nvPr/>
        </p:nvSpPr>
        <p:spPr>
          <a:xfrm>
            <a:off x="830420" y="1171381"/>
            <a:ext cx="7482594" cy="0"/>
          </a:xfrm>
          <a:prstGeom prst="line">
            <a:avLst/>
          </a:prstGeom>
          <a:noFill/>
          <a:ln w="72000">
            <a:solidFill>
              <a:srgbClr val="99CCFF"/>
            </a:solidFill>
            <a:prstDash val="solid"/>
          </a:ln>
        </p:spPr>
        <p:txBody>
          <a:bodyPr vert="horz" wrap="none" lIns="114295" tIns="73475" rIns="114295" bIns="73475" anchor="ctr" anchorCtr="1" compatLnSpc="0"/>
          <a:lstStyle/>
          <a:p>
            <a:pPr hangingPunct="0"/>
            <a:endParaRPr lang="en-US" sz="1600">
              <a:latin typeface="Liberation Sans" pitchFamily="18"/>
              <a:ea typeface="DejaVu Sans" pitchFamily="2"/>
              <a:cs typeface="Lohit Hindi" pitchFamily="2"/>
            </a:endParaRPr>
          </a:p>
        </p:txBody>
      </p:sp>
      <p:sp>
        <p:nvSpPr>
          <p:cNvPr id="3" name="Title 2"/>
          <p:cNvSpPr txBox="1">
            <a:spLocks noGrp="1"/>
          </p:cNvSpPr>
          <p:nvPr>
            <p:ph type="title" idx="4294967295"/>
          </p:nvPr>
        </p:nvSpPr>
        <p:spPr>
          <a:xfrm>
            <a:off x="410148" y="444436"/>
            <a:ext cx="8228763" cy="545421"/>
          </a:xfrm>
        </p:spPr>
        <p:txBody>
          <a:bodyPr lIns="82945" tIns="41473" rIns="82945" bIns="41473"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en-US" dirty="0">
                <a:latin typeface="FreeSerif" pitchFamily="18"/>
              </a:rPr>
              <a:t>Full TDC </a:t>
            </a:r>
            <a:r>
              <a:rPr lang="en-US" dirty="0" smtClean="0">
                <a:latin typeface="FreeSerif" pitchFamily="18"/>
              </a:rPr>
              <a:t>ASIC to be made from prototype</a:t>
            </a:r>
            <a:endParaRPr lang="en-US" dirty="0">
              <a:latin typeface="FreeSerif" pitchFamily="1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604446" y="1393535"/>
            <a:ext cx="4592616" cy="4559786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angle 5"/>
          <p:cNvSpPr/>
          <p:nvPr/>
        </p:nvSpPr>
        <p:spPr>
          <a:xfrm>
            <a:off x="1876037" y="1443503"/>
            <a:ext cx="2151972" cy="525476"/>
          </a:xfrm>
          <a:prstGeom prst="rect">
            <a:avLst/>
          </a:prstGeom>
          <a:solidFill>
            <a:srgbClr val="99CCFF"/>
          </a:solidFill>
          <a:ln w="0">
            <a:solidFill>
              <a:srgbClr val="000000"/>
            </a:solidFill>
            <a:prstDash val="solid"/>
          </a:ln>
        </p:spPr>
        <p:txBody>
          <a:bodyPr vert="horz" wrap="none" lIns="81639" tIns="40820" rIns="81639" bIns="40820" anchor="ctr" anchorCtr="1" compatLnSpc="0"/>
          <a:lstStyle/>
          <a:p>
            <a:pPr hangingPunct="0"/>
            <a:endParaRPr lang="en-US" sz="1600">
              <a:latin typeface="Liberation Sans" pitchFamily="18"/>
              <a:ea typeface="DejaVu Sans" pitchFamily="2"/>
              <a:cs typeface="Lohit Hindi" pitchFamily="2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380331" y="2177994"/>
            <a:ext cx="2445542" cy="874596"/>
          </a:xfrm>
          <a:prstGeom prst="rect">
            <a:avLst/>
          </a:prstGeom>
          <a:solidFill>
            <a:srgbClr val="99CCFF"/>
          </a:solidFill>
          <a:ln w="0">
            <a:solidFill>
              <a:srgbClr val="000000"/>
            </a:solidFill>
            <a:prstDash val="solid"/>
          </a:ln>
        </p:spPr>
        <p:txBody>
          <a:bodyPr vert="horz" wrap="none" lIns="81639" tIns="40820" rIns="81639" bIns="40820" anchor="ctr" anchorCtr="1" compatLnSpc="0"/>
          <a:lstStyle/>
          <a:p>
            <a:pPr hangingPunct="0"/>
            <a:endParaRPr lang="en-US" sz="1600">
              <a:latin typeface="Liberation Sans" pitchFamily="18"/>
              <a:ea typeface="DejaVu Sans" pitchFamily="2"/>
              <a:cs typeface="Lohit Hindi" pitchFamily="2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124316" y="1408558"/>
            <a:ext cx="647224" cy="581975"/>
          </a:xfrm>
          <a:prstGeom prst="rect">
            <a:avLst/>
          </a:prstGeom>
          <a:solidFill>
            <a:srgbClr val="FFFFFF"/>
          </a:solidFill>
          <a:ln w="0">
            <a:solidFill>
              <a:srgbClr val="000000"/>
            </a:solidFill>
            <a:prstDash val="solid"/>
          </a:ln>
        </p:spPr>
        <p:txBody>
          <a:bodyPr vert="horz" wrap="none" lIns="81639" tIns="40820" rIns="81639" bIns="40820" anchor="ctr" anchorCtr="1" compatLnSpc="0"/>
          <a:lstStyle/>
          <a:p>
            <a:pPr hangingPunct="0"/>
            <a:endParaRPr lang="en-US" sz="1600">
              <a:latin typeface="Liberation Sans" pitchFamily="18"/>
              <a:ea typeface="DejaVu Sans" pitchFamily="2"/>
              <a:cs typeface="Lohit Hindi" pitchFamily="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76513" y="2477146"/>
            <a:ext cx="1853178" cy="303071"/>
          </a:xfrm>
          <a:prstGeom prst="rect">
            <a:avLst/>
          </a:prstGeom>
          <a:noFill/>
          <a:ln>
            <a:noFill/>
          </a:ln>
        </p:spPr>
        <p:txBody>
          <a:bodyPr vert="horz" wrap="none" lIns="81639" tIns="40820" rIns="81639" bIns="40820" compatLnSpc="0"/>
          <a:lstStyle/>
          <a:p>
            <a:pPr algn="ctr" hangingPunct="0">
              <a:spcAft>
                <a:spcPts val="1285"/>
              </a:spcAft>
            </a:pPr>
            <a:r>
              <a:rPr lang="en-US" sz="1500" b="1" dirty="0" smtClean="0">
                <a:latin typeface="FreeSerif" pitchFamily="18"/>
                <a:ea typeface="DejaVu Sans" pitchFamily="2"/>
                <a:cs typeface="Lohit Hindi" pitchFamily="2"/>
              </a:rPr>
              <a:t>32-64 </a:t>
            </a:r>
            <a:r>
              <a:rPr lang="en-US" sz="1500" b="1" dirty="0">
                <a:latin typeface="FreeSerif" pitchFamily="18"/>
                <a:ea typeface="DejaVu Sans" pitchFamily="2"/>
                <a:cs typeface="Lohit Hindi" pitchFamily="2"/>
              </a:rPr>
              <a:t>Channels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870486" y="1429133"/>
            <a:ext cx="2163074" cy="552256"/>
          </a:xfrm>
          <a:prstGeom prst="rect">
            <a:avLst/>
          </a:prstGeom>
          <a:noFill/>
          <a:ln>
            <a:noFill/>
          </a:ln>
        </p:spPr>
        <p:txBody>
          <a:bodyPr vert="horz" wrap="none" lIns="81639" tIns="40820" rIns="81639" bIns="40820" compatLnSpc="0"/>
          <a:lstStyle/>
          <a:p>
            <a:pPr algn="ctr" hangingPunct="0">
              <a:spcAft>
                <a:spcPts val="1285"/>
              </a:spcAft>
            </a:pPr>
            <a:r>
              <a:rPr lang="en-US" sz="1600" b="1">
                <a:latin typeface="FreeSerif" pitchFamily="18"/>
                <a:ea typeface="DejaVu Sans" pitchFamily="2"/>
                <a:cs typeface="Lohit Hindi" pitchFamily="2"/>
              </a:rPr>
              <a:t>Timing Generator</a:t>
            </a:r>
            <a:br>
              <a:rPr lang="en-US" sz="1600" b="1">
                <a:latin typeface="FreeSerif" pitchFamily="18"/>
                <a:ea typeface="DejaVu Sans" pitchFamily="2"/>
                <a:cs typeface="Lohit Hindi" pitchFamily="2"/>
              </a:rPr>
            </a:br>
            <a:r>
              <a:rPr lang="en-US" sz="1500" b="1">
                <a:latin typeface="FreeSerif" pitchFamily="18"/>
                <a:ea typeface="DejaVu Sans" pitchFamily="2"/>
                <a:cs typeface="Lohit Hindi" pitchFamily="2"/>
              </a:rPr>
              <a:t>(5 ps)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099824" y="1508493"/>
            <a:ext cx="696534" cy="382105"/>
          </a:xfrm>
          <a:prstGeom prst="rect">
            <a:avLst/>
          </a:prstGeom>
          <a:noFill/>
          <a:ln>
            <a:noFill/>
          </a:ln>
        </p:spPr>
        <p:txBody>
          <a:bodyPr vert="horz" wrap="none" lIns="81639" tIns="40820" rIns="81639" bIns="40820" compatLnSpc="0"/>
          <a:lstStyle/>
          <a:p>
            <a:pPr algn="ctr" hangingPunct="0">
              <a:spcAft>
                <a:spcPts val="1285"/>
              </a:spcAft>
            </a:pPr>
            <a:r>
              <a:rPr lang="en-US">
                <a:latin typeface="FreeSans" pitchFamily="34"/>
                <a:ea typeface="DejaVu Sans" pitchFamily="2"/>
                <a:cs typeface="Lohit Hindi" pitchFamily="2"/>
              </a:rPr>
              <a:t>PLL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82215" y="1687789"/>
            <a:ext cx="797765" cy="275638"/>
          </a:xfrm>
          <a:prstGeom prst="rect">
            <a:avLst/>
          </a:prstGeom>
          <a:noFill/>
          <a:ln>
            <a:noFill/>
          </a:ln>
        </p:spPr>
        <p:txBody>
          <a:bodyPr vert="horz" wrap="none" lIns="81639" tIns="40820" rIns="81639" bIns="40820" compatLnSpc="0"/>
          <a:lstStyle/>
          <a:p>
            <a:pPr hangingPunct="0">
              <a:spcAft>
                <a:spcPts val="1285"/>
              </a:spcAft>
            </a:pPr>
            <a:r>
              <a:rPr lang="en-US" sz="1300" b="1">
                <a:latin typeface="FreeSerif" pitchFamily="18"/>
                <a:ea typeface="DejaVu Sans" pitchFamily="2"/>
                <a:cs typeface="Lohit Hindi" pitchFamily="2"/>
              </a:rPr>
              <a:t>40 MHz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197062" y="1508493"/>
            <a:ext cx="3471049" cy="1899259"/>
          </a:xfrm>
          <a:prstGeom prst="rect">
            <a:avLst/>
          </a:prstGeom>
          <a:noFill/>
          <a:ln>
            <a:noFill/>
          </a:ln>
        </p:spPr>
        <p:txBody>
          <a:bodyPr vert="horz" wrap="none" lIns="81639" tIns="40820" rIns="81639" bIns="40820" compatLnSpc="0"/>
          <a:lstStyle/>
          <a:p>
            <a:pPr hangingPunct="0">
              <a:spcAft>
                <a:spcPts val="643"/>
              </a:spcAft>
              <a:buSzPct val="45000"/>
              <a:buFont typeface="StarSymbol"/>
              <a:buChar char="●"/>
            </a:pPr>
            <a:r>
              <a:rPr lang="en-US" dirty="0">
                <a:latin typeface="FreeSerif" pitchFamily="18"/>
                <a:ea typeface="DejaVu Sans" pitchFamily="2"/>
                <a:cs typeface="Lohit Hindi" pitchFamily="2"/>
              </a:rPr>
              <a:t> </a:t>
            </a:r>
            <a:r>
              <a:rPr lang="en-US" sz="1600" dirty="0">
                <a:ea typeface="DejaVu Sans" pitchFamily="2"/>
                <a:cs typeface="Lohit Hindi" pitchFamily="2"/>
              </a:rPr>
              <a:t>Based on </a:t>
            </a:r>
            <a:r>
              <a:rPr lang="en-US" sz="1600" dirty="0" smtClean="0">
                <a:ea typeface="DejaVu Sans" pitchFamily="2"/>
                <a:cs typeface="Lohit Hindi" pitchFamily="2"/>
              </a:rPr>
              <a:t>New TDC macro and </a:t>
            </a:r>
            <a:br>
              <a:rPr lang="en-US" sz="1600" dirty="0" smtClean="0">
                <a:ea typeface="DejaVu Sans" pitchFamily="2"/>
                <a:cs typeface="Lohit Hindi" pitchFamily="2"/>
              </a:rPr>
            </a:br>
            <a:r>
              <a:rPr lang="en-US" sz="1600" dirty="0" smtClean="0">
                <a:ea typeface="DejaVu Sans" pitchFamily="2"/>
                <a:cs typeface="Lohit Hindi" pitchFamily="2"/>
              </a:rPr>
              <a:t>  HPTDC processing/buffering/readout </a:t>
            </a:r>
            <a:br>
              <a:rPr lang="en-US" sz="1600" dirty="0" smtClean="0">
                <a:ea typeface="DejaVu Sans" pitchFamily="2"/>
                <a:cs typeface="Lohit Hindi" pitchFamily="2"/>
              </a:rPr>
            </a:br>
            <a:r>
              <a:rPr lang="en-US" sz="1600" dirty="0" smtClean="0">
                <a:ea typeface="DejaVu Sans" pitchFamily="2"/>
                <a:cs typeface="Lohit Hindi" pitchFamily="2"/>
              </a:rPr>
              <a:t>  architecture</a:t>
            </a:r>
            <a:endParaRPr lang="en-US" sz="1600" dirty="0">
              <a:ea typeface="DejaVu Sans" pitchFamily="2"/>
              <a:cs typeface="Lohit Hindi" pitchFamily="2"/>
            </a:endParaRPr>
          </a:p>
          <a:p>
            <a:pPr hangingPunct="0">
              <a:spcAft>
                <a:spcPts val="643"/>
              </a:spcAft>
              <a:buSzPct val="45000"/>
              <a:buFont typeface="StarSymbol"/>
              <a:buChar char="●"/>
            </a:pPr>
            <a:r>
              <a:rPr lang="en-US" sz="1600" dirty="0">
                <a:ea typeface="DejaVu Sans" pitchFamily="2"/>
                <a:cs typeface="Lohit Hindi" pitchFamily="2"/>
              </a:rPr>
              <a:t> </a:t>
            </a:r>
            <a:r>
              <a:rPr lang="en-US" sz="1600" dirty="0" smtClean="0">
                <a:ea typeface="DejaVu Sans" pitchFamily="2"/>
                <a:cs typeface="Lohit Hindi" pitchFamily="2"/>
              </a:rPr>
              <a:t>32 or 64 </a:t>
            </a:r>
            <a:r>
              <a:rPr lang="en-US" sz="1600" dirty="0">
                <a:ea typeface="DejaVu Sans" pitchFamily="2"/>
                <a:cs typeface="Lohit Hindi" pitchFamily="2"/>
              </a:rPr>
              <a:t>channels per ASIC</a:t>
            </a:r>
          </a:p>
          <a:p>
            <a:pPr hangingPunct="0">
              <a:spcAft>
                <a:spcPts val="643"/>
              </a:spcAft>
              <a:buSzPct val="45000"/>
              <a:buFont typeface="StarSymbol"/>
              <a:buChar char="●"/>
            </a:pPr>
            <a:r>
              <a:rPr lang="en-US" sz="1600" dirty="0">
                <a:ea typeface="DejaVu Sans" pitchFamily="2"/>
                <a:cs typeface="Lohit Hindi" pitchFamily="2"/>
              </a:rPr>
              <a:t> 40 MHz input clock</a:t>
            </a:r>
          </a:p>
          <a:p>
            <a:pPr hangingPunct="0">
              <a:spcAft>
                <a:spcPts val="643"/>
              </a:spcAft>
              <a:buSzPct val="45000"/>
              <a:buFont typeface="StarSymbol"/>
              <a:buChar char="●"/>
            </a:pPr>
            <a:r>
              <a:rPr lang="en-US" sz="1600" dirty="0">
                <a:ea typeface="DejaVu Sans" pitchFamily="2"/>
                <a:cs typeface="Lohit Hindi" pitchFamily="2"/>
              </a:rPr>
              <a:t> 5</a:t>
            </a:r>
            <a:r>
              <a:rPr lang="en-US" sz="1600" dirty="0" smtClean="0">
                <a:ea typeface="DejaVu Sans" pitchFamily="2"/>
                <a:cs typeface="Lohit Hindi" pitchFamily="2"/>
              </a:rPr>
              <a:t> - 800 </a:t>
            </a:r>
            <a:r>
              <a:rPr lang="en-US" sz="1600" dirty="0" err="1" smtClean="0">
                <a:ea typeface="DejaVu Sans" pitchFamily="2"/>
                <a:cs typeface="Lohit Hindi" pitchFamily="2"/>
              </a:rPr>
              <a:t>ps</a:t>
            </a:r>
            <a:r>
              <a:rPr lang="en-US" sz="1600" dirty="0">
                <a:ea typeface="DejaVu Sans" pitchFamily="2"/>
                <a:cs typeface="Lohit Hindi" pitchFamily="2"/>
              </a:rPr>
              <a:t> </a:t>
            </a:r>
            <a:r>
              <a:rPr lang="en-US" sz="1600" dirty="0" smtClean="0">
                <a:ea typeface="DejaVu Sans" pitchFamily="2"/>
                <a:cs typeface="Lohit Hindi" pitchFamily="2"/>
              </a:rPr>
              <a:t>resolution (configurable)</a:t>
            </a:r>
            <a:endParaRPr lang="en-US" sz="1600" dirty="0">
              <a:ea typeface="DejaVu Sans" pitchFamily="2"/>
              <a:cs typeface="Lohit Hindi" pitchFamily="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033470" y="3582620"/>
            <a:ext cx="3710840" cy="2370701"/>
          </a:xfrm>
          <a:prstGeom prst="rect">
            <a:avLst/>
          </a:prstGeom>
          <a:noFill/>
          <a:ln>
            <a:noFill/>
          </a:ln>
        </p:spPr>
        <p:txBody>
          <a:bodyPr vert="horz" wrap="none" lIns="81639" tIns="40820" rIns="81639" bIns="40820" compatLnSpc="0"/>
          <a:lstStyle/>
          <a:p>
            <a:pPr hangingPunct="0">
              <a:spcAft>
                <a:spcPts val="643"/>
              </a:spcAft>
              <a:buSzPct val="45000"/>
              <a:buFont typeface="StarSymbol"/>
              <a:buChar char="●"/>
            </a:pPr>
            <a:r>
              <a:rPr lang="en-US" dirty="0">
                <a:latin typeface="FreeSerif" pitchFamily="18"/>
                <a:ea typeface="DejaVu Sans" pitchFamily="2"/>
                <a:cs typeface="Lohit Hindi" pitchFamily="2"/>
              </a:rPr>
              <a:t> </a:t>
            </a:r>
            <a:r>
              <a:rPr lang="en-US" dirty="0" smtClean="0">
                <a:ea typeface="DejaVu Sans" pitchFamily="2"/>
                <a:cs typeface="Lohit Hindi" pitchFamily="2"/>
              </a:rPr>
              <a:t>To be done: </a:t>
            </a:r>
          </a:p>
          <a:p>
            <a:pPr lvl="1" hangingPunct="0">
              <a:spcAft>
                <a:spcPts val="643"/>
              </a:spcAft>
              <a:buSzPct val="45000"/>
              <a:buFont typeface="StarSymbol"/>
              <a:buChar char="●"/>
            </a:pPr>
            <a:r>
              <a:rPr lang="en-US" dirty="0" smtClean="0">
                <a:ea typeface="DejaVu Sans" pitchFamily="2"/>
                <a:cs typeface="Lohit Hindi" pitchFamily="2"/>
              </a:rPr>
              <a:t> Very low jitter PLL, </a:t>
            </a:r>
          </a:p>
          <a:p>
            <a:pPr lvl="1" hangingPunct="0">
              <a:spcAft>
                <a:spcPts val="643"/>
              </a:spcAft>
              <a:buSzPct val="45000"/>
              <a:buFont typeface="StarSymbol"/>
              <a:buChar char="●"/>
            </a:pPr>
            <a:r>
              <a:rPr lang="en-US" dirty="0" smtClean="0">
                <a:ea typeface="DejaVu Sans" pitchFamily="2"/>
                <a:cs typeface="Lohit Hindi" pitchFamily="2"/>
              </a:rPr>
              <a:t> Digital design</a:t>
            </a:r>
          </a:p>
          <a:p>
            <a:pPr lvl="1" hangingPunct="0">
              <a:spcAft>
                <a:spcPts val="643"/>
              </a:spcAft>
              <a:buSzPct val="45000"/>
              <a:buFont typeface="StarSymbol"/>
              <a:buChar char="●"/>
            </a:pPr>
            <a:r>
              <a:rPr lang="en-US" sz="1600" dirty="0" smtClean="0">
                <a:ea typeface="DejaVu Sans" pitchFamily="2"/>
                <a:cs typeface="Lohit Hindi" pitchFamily="2"/>
              </a:rPr>
              <a:t> </a:t>
            </a:r>
            <a:r>
              <a:rPr lang="en-US" dirty="0" smtClean="0">
                <a:ea typeface="DejaVu Sans" pitchFamily="2"/>
                <a:cs typeface="Lohit Hindi" pitchFamily="2"/>
              </a:rPr>
              <a:t>Prototyping and test</a:t>
            </a:r>
          </a:p>
        </p:txBody>
      </p:sp>
      <p:sp>
        <p:nvSpPr>
          <p:cNvPr id="5" name="Oval 4"/>
          <p:cNvSpPr/>
          <p:nvPr/>
        </p:nvSpPr>
        <p:spPr>
          <a:xfrm>
            <a:off x="769905" y="1171381"/>
            <a:ext cx="1267365" cy="100661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/>
          <p:cNvSpPr/>
          <p:nvPr/>
        </p:nvSpPr>
        <p:spPr>
          <a:xfrm>
            <a:off x="769905" y="2904445"/>
            <a:ext cx="4427157" cy="332812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130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042087"/>
          </a:xfrm>
        </p:spPr>
        <p:txBody>
          <a:bodyPr/>
          <a:lstStyle/>
          <a:p>
            <a:r>
              <a:rPr lang="en-GB" dirty="0" smtClean="0"/>
              <a:t>Users/ clients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470345"/>
            <a:ext cx="7379225" cy="5003607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No commercial TDC of this type available</a:t>
            </a:r>
          </a:p>
          <a:p>
            <a:pPr lvl="1"/>
            <a:r>
              <a:rPr lang="en-GB" dirty="0" smtClean="0"/>
              <a:t>That’s the reason we have sold so many HPTDCs</a:t>
            </a:r>
          </a:p>
          <a:p>
            <a:r>
              <a:rPr lang="en-GB" dirty="0" smtClean="0"/>
              <a:t>CERN HEP:</a:t>
            </a:r>
          </a:p>
          <a:p>
            <a:pPr lvl="1"/>
            <a:r>
              <a:rPr lang="en-GB" dirty="0" smtClean="0"/>
              <a:t>TOTEM</a:t>
            </a:r>
          </a:p>
          <a:p>
            <a:pPr lvl="1"/>
            <a:r>
              <a:rPr lang="en-GB" dirty="0" smtClean="0"/>
              <a:t>ATLAS </a:t>
            </a:r>
            <a:r>
              <a:rPr lang="en-GB" dirty="0" err="1" smtClean="0"/>
              <a:t>muon</a:t>
            </a:r>
            <a:r>
              <a:rPr lang="en-GB" dirty="0" smtClean="0"/>
              <a:t> upgrade</a:t>
            </a:r>
          </a:p>
          <a:p>
            <a:pPr lvl="1"/>
            <a:r>
              <a:rPr lang="en-GB" dirty="0" smtClean="0"/>
              <a:t>CMS HPS and ATLAS FP420 (very forward detectors)</a:t>
            </a:r>
          </a:p>
          <a:p>
            <a:pPr lvl="1"/>
            <a:r>
              <a:rPr lang="en-GB" dirty="0" smtClean="0"/>
              <a:t>LHCb Torch (upgrade option)</a:t>
            </a:r>
          </a:p>
          <a:p>
            <a:pPr lvl="1"/>
            <a:r>
              <a:rPr lang="en-GB" dirty="0" smtClean="0"/>
              <a:t>CMS forward Calorimeter with timing</a:t>
            </a:r>
          </a:p>
          <a:p>
            <a:r>
              <a:rPr lang="en-GB" dirty="0" smtClean="0"/>
              <a:t>Other HEP</a:t>
            </a:r>
          </a:p>
          <a:p>
            <a:pPr lvl="1"/>
            <a:r>
              <a:rPr lang="en-GB" dirty="0" smtClean="0"/>
              <a:t>Many small experiments needs multi channel high resolution TDC</a:t>
            </a:r>
          </a:p>
          <a:p>
            <a:r>
              <a:rPr lang="en-GB" dirty="0"/>
              <a:t>N</a:t>
            </a:r>
            <a:r>
              <a:rPr lang="en-GB" dirty="0" smtClean="0"/>
              <a:t>on HEP research</a:t>
            </a:r>
          </a:p>
          <a:p>
            <a:pPr lvl="1"/>
            <a:r>
              <a:rPr lang="en-GB" dirty="0" smtClean="0"/>
              <a:t>Medical imaging: TOF PET</a:t>
            </a:r>
          </a:p>
          <a:p>
            <a:pPr lvl="1"/>
            <a:r>
              <a:rPr lang="en-GB" dirty="0" smtClean="0"/>
              <a:t>Florescence imaging</a:t>
            </a:r>
          </a:p>
          <a:p>
            <a:pPr lvl="1"/>
            <a:r>
              <a:rPr lang="en-GB" dirty="0"/>
              <a:t>?</a:t>
            </a:r>
            <a:endParaRPr lang="en-GB" dirty="0" smtClean="0"/>
          </a:p>
          <a:p>
            <a:r>
              <a:rPr lang="en-GB" dirty="0" smtClean="0"/>
              <a:t>Commercial: </a:t>
            </a:r>
          </a:p>
          <a:p>
            <a:pPr lvl="1"/>
            <a:r>
              <a:rPr lang="en-GB" dirty="0" smtClean="0"/>
              <a:t>CAEN (other companies interested but we can only work with one)</a:t>
            </a:r>
            <a:endParaRPr lang="en-GB" dirty="0" smtClean="0"/>
          </a:p>
          <a:p>
            <a:r>
              <a:rPr lang="en-GB" dirty="0" smtClean="0"/>
              <a:t>Other clients will show up when device available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97622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Resources (original plan)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470345"/>
            <a:ext cx="7467600" cy="4877435"/>
          </a:xfrm>
        </p:spPr>
        <p:txBody>
          <a:bodyPr>
            <a:normAutofit/>
          </a:bodyPr>
          <a:lstStyle/>
          <a:p>
            <a:pPr hangingPunct="0">
              <a:spcAft>
                <a:spcPts val="643"/>
              </a:spcAft>
              <a:buSzPct val="45000"/>
              <a:buFont typeface="StarSymbol"/>
              <a:buChar char="●"/>
            </a:pPr>
            <a:r>
              <a:rPr lang="en-US" dirty="0"/>
              <a:t>Required </a:t>
            </a:r>
            <a:r>
              <a:rPr lang="en-US" dirty="0" smtClean="0"/>
              <a:t>R&amp;D resources</a:t>
            </a:r>
            <a:endParaRPr lang="en-US" dirty="0"/>
          </a:p>
          <a:p>
            <a:pPr lvl="1" hangingPunct="0">
              <a:spcAft>
                <a:spcPts val="643"/>
              </a:spcAft>
              <a:buSzPct val="45000"/>
              <a:buFont typeface="StarSymbol"/>
              <a:buChar char="●"/>
            </a:pPr>
            <a:r>
              <a:rPr lang="en-US" sz="2200" dirty="0" smtClean="0"/>
              <a:t>~3 </a:t>
            </a:r>
            <a:r>
              <a:rPr lang="en-US" sz="2200" dirty="0"/>
              <a:t>years of chip </a:t>
            </a:r>
            <a:r>
              <a:rPr lang="en-US" sz="2200" dirty="0" smtClean="0"/>
              <a:t>design: </a:t>
            </a:r>
          </a:p>
          <a:p>
            <a:pPr lvl="2" hangingPunct="0">
              <a:spcAft>
                <a:spcPts val="643"/>
              </a:spcAft>
              <a:buSzPct val="45000"/>
              <a:buFont typeface="StarSymbol"/>
              <a:buChar char="●"/>
            </a:pPr>
            <a:r>
              <a:rPr lang="en-US" sz="1900" dirty="0" smtClean="0"/>
              <a:t>Fellow (Lukas -&gt; Moritz)</a:t>
            </a:r>
          </a:p>
          <a:p>
            <a:pPr lvl="2" hangingPunct="0">
              <a:spcAft>
                <a:spcPts val="643"/>
              </a:spcAft>
              <a:buSzPct val="45000"/>
              <a:buFont typeface="StarSymbol"/>
              <a:buChar char="●"/>
            </a:pPr>
            <a:r>
              <a:rPr lang="en-US" sz="1900" dirty="0" smtClean="0"/>
              <a:t>PLL from Leuven collaboration/GBT</a:t>
            </a:r>
          </a:p>
          <a:p>
            <a:pPr lvl="2" hangingPunct="0">
              <a:spcAft>
                <a:spcPts val="643"/>
              </a:spcAft>
              <a:buSzPct val="45000"/>
              <a:buFont typeface="StarSymbol"/>
              <a:buChar char="●"/>
            </a:pPr>
            <a:r>
              <a:rPr lang="en-US" sz="1900" dirty="0" smtClean="0"/>
              <a:t>(Possible collaboration with Alberta: James Pinfold)</a:t>
            </a:r>
            <a:endParaRPr lang="en-US" sz="1900" dirty="0"/>
          </a:p>
          <a:p>
            <a:pPr lvl="1" hangingPunct="0">
              <a:spcAft>
                <a:spcPts val="643"/>
              </a:spcAft>
              <a:buSzPct val="45000"/>
              <a:buFont typeface="StarSymbol"/>
              <a:buChar char="●"/>
            </a:pPr>
            <a:r>
              <a:rPr lang="en-US" sz="2200" dirty="0"/>
              <a:t>~</a:t>
            </a:r>
            <a:r>
              <a:rPr lang="en-US" sz="2200" dirty="0" smtClean="0"/>
              <a:t>100k </a:t>
            </a:r>
            <a:r>
              <a:rPr lang="en-US" sz="2200" dirty="0"/>
              <a:t>CHF </a:t>
            </a:r>
            <a:r>
              <a:rPr lang="en-US" sz="2200" dirty="0" smtClean="0"/>
              <a:t>prototyping:</a:t>
            </a:r>
          </a:p>
          <a:p>
            <a:pPr lvl="2" hangingPunct="0">
              <a:spcAft>
                <a:spcPts val="643"/>
              </a:spcAft>
              <a:buSzPct val="45000"/>
              <a:buFont typeface="StarSymbol"/>
              <a:buChar char="●"/>
            </a:pPr>
            <a:r>
              <a:rPr lang="en-US" sz="1900" dirty="0" smtClean="0"/>
              <a:t>From accumulated HPTDC sales</a:t>
            </a:r>
          </a:p>
          <a:p>
            <a:pPr hangingPunct="0">
              <a:spcAft>
                <a:spcPts val="643"/>
              </a:spcAft>
              <a:buSzPct val="45000"/>
              <a:buFont typeface="StarSymbol"/>
              <a:buChar char="●"/>
            </a:pPr>
            <a:r>
              <a:rPr lang="en-US" sz="2500" dirty="0" smtClean="0"/>
              <a:t>Putting it in production</a:t>
            </a:r>
            <a:endParaRPr lang="en-US" sz="2500" dirty="0"/>
          </a:p>
          <a:p>
            <a:pPr lvl="1" hangingPunct="0">
              <a:spcAft>
                <a:spcPts val="643"/>
              </a:spcAft>
              <a:buSzPct val="45000"/>
              <a:buFont typeface="StarSymbol"/>
              <a:buChar char="●"/>
            </a:pPr>
            <a:r>
              <a:rPr lang="en-US" sz="2200" dirty="0" smtClean="0"/>
              <a:t>300 - 500k CHF: </a:t>
            </a:r>
            <a:r>
              <a:rPr lang="en-US" sz="2200" dirty="0" smtClean="0"/>
              <a:t>NRE , </a:t>
            </a:r>
            <a:r>
              <a:rPr lang="en-US" sz="2200" dirty="0"/>
              <a:t>P</a:t>
            </a:r>
            <a:r>
              <a:rPr lang="en-US" sz="2200" dirty="0" smtClean="0"/>
              <a:t>ackaging </a:t>
            </a:r>
            <a:r>
              <a:rPr lang="en-US" sz="2200" dirty="0"/>
              <a:t>and </a:t>
            </a:r>
            <a:r>
              <a:rPr lang="en-US" sz="2200" dirty="0" smtClean="0"/>
              <a:t>test</a:t>
            </a:r>
          </a:p>
          <a:p>
            <a:pPr lvl="2" hangingPunct="0">
              <a:spcAft>
                <a:spcPts val="643"/>
              </a:spcAft>
              <a:buSzPct val="45000"/>
              <a:buFont typeface="StarSymbol"/>
              <a:buChar char="●"/>
            </a:pPr>
            <a:r>
              <a:rPr lang="en-US" sz="1900" dirty="0"/>
              <a:t>R</a:t>
            </a:r>
            <a:r>
              <a:rPr lang="en-US" sz="1900" dirty="0" smtClean="0"/>
              <a:t>equest this from clients when full working prototype</a:t>
            </a:r>
            <a:endParaRPr lang="en-US" sz="19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5568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Schedule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TDC principle prototyped/tested: 	Done</a:t>
            </a:r>
          </a:p>
          <a:p>
            <a:r>
              <a:rPr lang="en-GB" dirty="0" smtClean="0"/>
              <a:t>Define final technology: 		ASAP</a:t>
            </a:r>
          </a:p>
          <a:p>
            <a:r>
              <a:rPr lang="en-GB" dirty="0"/>
              <a:t>F</a:t>
            </a:r>
            <a:r>
              <a:rPr lang="en-GB" dirty="0" smtClean="0"/>
              <a:t>inal specifications: 			Q3 2014</a:t>
            </a:r>
          </a:p>
          <a:p>
            <a:r>
              <a:rPr lang="en-GB" dirty="0" smtClean="0"/>
              <a:t>Finalize/map TDC macro: 		Q4 2014</a:t>
            </a:r>
          </a:p>
          <a:p>
            <a:r>
              <a:rPr lang="en-GB" dirty="0" smtClean="0"/>
              <a:t>PLL (TDC macro) prototype: 		Q1 2015</a:t>
            </a:r>
          </a:p>
          <a:p>
            <a:r>
              <a:rPr lang="en-GB" dirty="0" smtClean="0"/>
              <a:t>Final RTL model: 			Q3 2015</a:t>
            </a:r>
          </a:p>
          <a:p>
            <a:r>
              <a:rPr lang="en-GB" dirty="0" smtClean="0"/>
              <a:t>Submit full prototype:			Q4 2015</a:t>
            </a:r>
          </a:p>
          <a:p>
            <a:r>
              <a:rPr lang="en-GB" dirty="0" smtClean="0"/>
              <a:t>Prototype tested:				Q2 2016</a:t>
            </a:r>
          </a:p>
          <a:p>
            <a:r>
              <a:rPr lang="en-GB" dirty="0" smtClean="0"/>
              <a:t>Final production masks: 		Q4 2016</a:t>
            </a:r>
          </a:p>
          <a:p>
            <a:r>
              <a:rPr lang="en-GB" dirty="0" smtClean="0"/>
              <a:t>First production lot:			Q1 2017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3131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Technology: </a:t>
            </a:r>
            <a:r>
              <a:rPr lang="en-GB" dirty="0" smtClean="0">
                <a:solidFill>
                  <a:srgbClr val="FF0000"/>
                </a:solidFill>
              </a:rPr>
              <a:t>URGENT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62500" lnSpcReduction="20000"/>
          </a:bodyPr>
          <a:lstStyle/>
          <a:p>
            <a:pPr marL="457200" indent="-457200">
              <a:buFont typeface="+mj-lt"/>
              <a:buAutoNum type="alphaUcPeriod"/>
            </a:pPr>
            <a:r>
              <a:rPr lang="en-GB" dirty="0" smtClean="0"/>
              <a:t>Stay with IBM 130nm</a:t>
            </a:r>
          </a:p>
          <a:p>
            <a:pPr lvl="1"/>
            <a:r>
              <a:rPr lang="en-GB" dirty="0" smtClean="0"/>
              <a:t>Extend Lukas TDC macro to 64 </a:t>
            </a:r>
            <a:r>
              <a:rPr lang="en-GB" dirty="0" smtClean="0"/>
              <a:t>channels + add counter registers</a:t>
            </a:r>
            <a:endParaRPr lang="en-GB" dirty="0" smtClean="0"/>
          </a:p>
          <a:p>
            <a:pPr lvl="2"/>
            <a:r>
              <a:rPr lang="en-GB" dirty="0" smtClean="0"/>
              <a:t>Reduce power consumption (will imply some loss in time resolution)</a:t>
            </a:r>
          </a:p>
          <a:p>
            <a:pPr lvl="1"/>
            <a:r>
              <a:rPr lang="en-GB" dirty="0" smtClean="0"/>
              <a:t>Add PLL</a:t>
            </a:r>
          </a:p>
          <a:p>
            <a:pPr lvl="1"/>
            <a:r>
              <a:rPr lang="en-GB" dirty="0" smtClean="0"/>
              <a:t>Make digital design based on HPTDC</a:t>
            </a:r>
          </a:p>
          <a:p>
            <a:pPr lvl="2"/>
            <a:r>
              <a:rPr lang="en-GB" dirty="0" smtClean="0"/>
              <a:t>Simplified and improved performance having individual data buffers per channel</a:t>
            </a:r>
          </a:p>
          <a:p>
            <a:pPr lvl="2"/>
            <a:r>
              <a:rPr lang="en-GB" dirty="0" smtClean="0"/>
              <a:t>SEU detection/immunity ? (export restrictions !)</a:t>
            </a:r>
          </a:p>
          <a:p>
            <a:pPr lvl="1"/>
            <a:r>
              <a:rPr lang="en-GB" dirty="0" smtClean="0"/>
              <a:t>Risk with IBM availability</a:t>
            </a:r>
          </a:p>
          <a:p>
            <a:pPr marL="457200" indent="-457200">
              <a:buFont typeface="+mj-lt"/>
              <a:buAutoNum type="alphaUcPeriod"/>
            </a:pPr>
            <a:r>
              <a:rPr lang="en-GB" dirty="0" smtClean="0"/>
              <a:t>TSMC 130nm</a:t>
            </a:r>
          </a:p>
          <a:p>
            <a:pPr lvl="1"/>
            <a:r>
              <a:rPr lang="en-GB" dirty="0" smtClean="0"/>
              <a:t>“Simple” technology mapping required</a:t>
            </a:r>
          </a:p>
          <a:p>
            <a:pPr lvl="1"/>
            <a:r>
              <a:rPr lang="en-GB" dirty="0" smtClean="0"/>
              <a:t>No design kit yet, Libraries ?</a:t>
            </a:r>
          </a:p>
          <a:p>
            <a:pPr lvl="1"/>
            <a:r>
              <a:rPr lang="en-GB" dirty="0" smtClean="0"/>
              <a:t>No performance improvement</a:t>
            </a:r>
          </a:p>
          <a:p>
            <a:pPr lvl="1"/>
            <a:r>
              <a:rPr lang="en-GB" dirty="0" smtClean="0"/>
              <a:t>No significant synergy with other projects</a:t>
            </a:r>
          </a:p>
          <a:p>
            <a:pPr marL="457200" indent="-457200">
              <a:buFont typeface="+mj-lt"/>
              <a:buAutoNum type="alphaUcPeriod"/>
            </a:pPr>
            <a:r>
              <a:rPr lang="en-GB" dirty="0" smtClean="0"/>
              <a:t>TSMC 65nm</a:t>
            </a:r>
          </a:p>
          <a:p>
            <a:pPr lvl="1"/>
            <a:r>
              <a:rPr lang="en-GB" dirty="0" smtClean="0"/>
              <a:t>Significant technology </a:t>
            </a:r>
            <a:r>
              <a:rPr lang="en-GB" dirty="0" smtClean="0"/>
              <a:t>mapping required</a:t>
            </a:r>
          </a:p>
          <a:p>
            <a:pPr lvl="1"/>
            <a:r>
              <a:rPr lang="en-GB" dirty="0" smtClean="0"/>
              <a:t>Improved performance or architecture </a:t>
            </a:r>
            <a:r>
              <a:rPr lang="en-GB" dirty="0" smtClean="0"/>
              <a:t>simplification and/or lower </a:t>
            </a:r>
            <a:r>
              <a:rPr lang="en-GB" dirty="0" smtClean="0"/>
              <a:t>power</a:t>
            </a:r>
          </a:p>
          <a:p>
            <a:pPr lvl="2"/>
            <a:r>
              <a:rPr lang="en-GB" dirty="0" smtClean="0"/>
              <a:t>Simplify getting rid of second order resistive interpolation ?</a:t>
            </a:r>
          </a:p>
          <a:p>
            <a:pPr lvl="1"/>
            <a:r>
              <a:rPr lang="en-GB" dirty="0" smtClean="0"/>
              <a:t>Design kit and libraries available</a:t>
            </a:r>
          </a:p>
          <a:p>
            <a:pPr lvl="1"/>
            <a:r>
              <a:rPr lang="en-GB" dirty="0" smtClean="0"/>
              <a:t>Synergy with other projects: LPGBT, pixel chips</a:t>
            </a:r>
          </a:p>
          <a:p>
            <a:pPr lvl="1"/>
            <a:r>
              <a:rPr lang="en-GB" dirty="0" smtClean="0"/>
              <a:t>More expensive MPW and NRE</a:t>
            </a:r>
          </a:p>
          <a:p>
            <a:pPr marL="0" indent="0">
              <a:buNone/>
            </a:pPr>
            <a:r>
              <a:rPr lang="en-GB" b="1" dirty="0" smtClean="0"/>
              <a:t>Make decision on this </a:t>
            </a:r>
            <a:r>
              <a:rPr lang="en-GB" b="1" dirty="0" smtClean="0"/>
              <a:t>during this summer</a:t>
            </a:r>
            <a:endParaRPr lang="en-GB" b="1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3988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Backup slides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03717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B4BD6-6F32-4867-8E69-ABC2A000B4C8}" type="slidenum">
              <a:rPr>
                <a:solidFill>
                  <a:prstClr val="black"/>
                </a:solidFill>
              </a:rPr>
              <a:pPr/>
              <a:t>17</a:t>
            </a:fld>
            <a:endParaRPr>
              <a:solidFill>
                <a:prstClr val="black"/>
              </a:solidFill>
            </a:endParaRPr>
          </a:p>
        </p:txBody>
      </p:sp>
      <p:sp>
        <p:nvSpPr>
          <p:cNvPr id="2" name="Straight Connector 1"/>
          <p:cNvSpPr/>
          <p:nvPr/>
        </p:nvSpPr>
        <p:spPr>
          <a:xfrm>
            <a:off x="830420" y="1158399"/>
            <a:ext cx="7482594" cy="0"/>
          </a:xfrm>
          <a:prstGeom prst="line">
            <a:avLst/>
          </a:prstGeom>
          <a:noFill/>
          <a:ln w="72000">
            <a:solidFill>
              <a:srgbClr val="99CCFF"/>
            </a:solidFill>
            <a:prstDash val="solid"/>
          </a:ln>
        </p:spPr>
        <p:txBody>
          <a:bodyPr vert="horz" wrap="none" lIns="114283" tIns="73467" rIns="114283" bIns="73467" anchor="ctr" anchorCtr="1" compatLnSpc="0"/>
          <a:lstStyle/>
          <a:p>
            <a:pPr defTabSz="829366" hangingPunct="0"/>
            <a:endParaRPr lang="en-US">
              <a:solidFill>
                <a:prstClr val="black"/>
              </a:solidFill>
              <a:latin typeface="Liberation Sans" pitchFamily="18"/>
              <a:ea typeface="DejaVu Sans" pitchFamily="2"/>
              <a:cs typeface="Lohit Hindi" pitchFamily="2"/>
            </a:endParaRPr>
          </a:p>
        </p:txBody>
      </p:sp>
      <p:sp>
        <p:nvSpPr>
          <p:cNvPr id="3" name="Title 2"/>
          <p:cNvSpPr txBox="1">
            <a:spLocks noGrp="1"/>
          </p:cNvSpPr>
          <p:nvPr>
            <p:ph type="title" idx="4294967295"/>
          </p:nvPr>
        </p:nvSpPr>
        <p:spPr>
          <a:xfrm>
            <a:off x="457172" y="342293"/>
            <a:ext cx="8228763" cy="615553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en-US">
                <a:latin typeface="FreeSerif" pitchFamily="18"/>
              </a:rPr>
              <a:t>Time Measurements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96147" y="3821703"/>
            <a:ext cx="1668350" cy="358591"/>
          </a:xfrm>
          <a:prstGeom prst="rect">
            <a:avLst/>
          </a:prstGeom>
          <a:noFill/>
          <a:ln>
            <a:noFill/>
          </a:ln>
        </p:spPr>
        <p:txBody>
          <a:bodyPr vert="horz" wrap="none" lIns="81631" tIns="40816" rIns="81631" bIns="40816" compatLnSpc="0"/>
          <a:lstStyle/>
          <a:p>
            <a:pPr defTabSz="829366" hangingPunct="0"/>
            <a:r>
              <a:rPr lang="en-US" b="1" dirty="0">
                <a:solidFill>
                  <a:prstClr val="black"/>
                </a:solidFill>
                <a:latin typeface="FreeSerif" pitchFamily="18"/>
                <a:ea typeface="DejaVu Sans" pitchFamily="2"/>
                <a:cs typeface="Lohit Hindi" pitchFamily="2"/>
              </a:rPr>
              <a:t>Time Tagging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22315" y="1696878"/>
            <a:ext cx="2992188" cy="358591"/>
          </a:xfrm>
          <a:prstGeom prst="rect">
            <a:avLst/>
          </a:prstGeom>
          <a:noFill/>
          <a:ln>
            <a:noFill/>
          </a:ln>
        </p:spPr>
        <p:txBody>
          <a:bodyPr vert="horz" wrap="none" lIns="81631" tIns="40816" rIns="81631" bIns="40816" compatLnSpc="0"/>
          <a:lstStyle/>
          <a:p>
            <a:pPr defTabSz="829366" hangingPunct="0"/>
            <a:r>
              <a:rPr lang="en-US" b="1" dirty="0">
                <a:solidFill>
                  <a:prstClr val="black"/>
                </a:solidFill>
                <a:latin typeface="FreeSerif" pitchFamily="18"/>
                <a:ea typeface="DejaVu Sans" pitchFamily="2"/>
                <a:cs typeface="Lohit Hindi" pitchFamily="2"/>
              </a:rPr>
              <a:t>Start - Stop Measurement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26115" y="2057188"/>
            <a:ext cx="5943169" cy="678490"/>
          </a:xfrm>
          <a:prstGeom prst="rect">
            <a:avLst/>
          </a:prstGeom>
          <a:noFill/>
          <a:ln>
            <a:noFill/>
          </a:ln>
        </p:spPr>
        <p:txBody>
          <a:bodyPr vert="horz" wrap="none" lIns="81631" tIns="40816" rIns="81631" bIns="40816" anchorCtr="0" compatLnSpc="0">
            <a:spAutoFit/>
          </a:bodyPr>
          <a:lstStyle/>
          <a:p>
            <a:pPr defTabSz="829366" hangingPunct="0">
              <a:spcAft>
                <a:spcPts val="514"/>
              </a:spcAft>
              <a:buClr>
                <a:srgbClr val="0099FF"/>
              </a:buClr>
              <a:buSzPct val="45000"/>
              <a:buFont typeface="StarSymbol"/>
              <a:buChar char="●"/>
            </a:pPr>
            <a:r>
              <a:rPr lang="en-US" dirty="0">
                <a:solidFill>
                  <a:prstClr val="black"/>
                </a:solidFill>
                <a:latin typeface="FreeSerif" pitchFamily="18"/>
                <a:ea typeface="DejaVu Sans" pitchFamily="2"/>
                <a:cs typeface="Lohit Hindi" pitchFamily="2"/>
              </a:rPr>
              <a:t> </a:t>
            </a:r>
            <a:r>
              <a:rPr lang="en-US" dirty="0" smtClean="0">
                <a:solidFill>
                  <a:prstClr val="black"/>
                </a:solidFill>
                <a:latin typeface="FreeSans" pitchFamily="34"/>
                <a:ea typeface="DejaVu Sans" pitchFamily="2"/>
                <a:cs typeface="Lohit Hindi" pitchFamily="2"/>
              </a:rPr>
              <a:t>M</a:t>
            </a:r>
            <a:r>
              <a:rPr lang="en-US" dirty="0">
                <a:solidFill>
                  <a:prstClr val="black"/>
                </a:solidFill>
                <a:latin typeface="FreeSans" pitchFamily="34"/>
                <a:ea typeface="DejaVu Sans" pitchFamily="2"/>
                <a:cs typeface="Lohit Hindi" pitchFamily="2"/>
              </a:rPr>
              <a:t>easure relative time interval between two local events</a:t>
            </a:r>
          </a:p>
          <a:p>
            <a:pPr defTabSz="829366" hangingPunct="0">
              <a:spcAft>
                <a:spcPts val="514"/>
              </a:spcAft>
              <a:buClr>
                <a:srgbClr val="0099FF"/>
              </a:buClr>
              <a:buSzPct val="45000"/>
              <a:buFont typeface="StarSymbol"/>
              <a:buChar char="●"/>
            </a:pPr>
            <a:r>
              <a:rPr lang="en-US" dirty="0" smtClean="0">
                <a:solidFill>
                  <a:prstClr val="black"/>
                </a:solidFill>
                <a:latin typeface="FreeSans" pitchFamily="34"/>
                <a:ea typeface="DejaVu Sans" pitchFamily="2"/>
                <a:cs typeface="Lohit Hindi" pitchFamily="2"/>
              </a:rPr>
              <a:t> S</a:t>
            </a:r>
            <a:r>
              <a:rPr lang="en-US" dirty="0">
                <a:solidFill>
                  <a:prstClr val="black"/>
                </a:solidFill>
                <a:latin typeface="FreeSans" pitchFamily="34"/>
                <a:ea typeface="DejaVu Sans" pitchFamily="2"/>
                <a:cs typeface="Lohit Hindi" pitchFamily="2"/>
              </a:rPr>
              <a:t>mall local systems and low power applications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96147" y="4265533"/>
            <a:ext cx="4966812" cy="1209404"/>
          </a:xfrm>
          <a:prstGeom prst="rect">
            <a:avLst/>
          </a:prstGeom>
          <a:noFill/>
          <a:ln>
            <a:noFill/>
          </a:ln>
        </p:spPr>
        <p:txBody>
          <a:bodyPr vert="horz" wrap="none" lIns="81631" tIns="40816" rIns="81631" bIns="40816" anchorCtr="0" compatLnSpc="0">
            <a:spAutoFit/>
          </a:bodyPr>
          <a:lstStyle/>
          <a:p>
            <a:pPr defTabSz="829366" hangingPunct="0">
              <a:spcAft>
                <a:spcPts val="514"/>
              </a:spcAft>
              <a:buClr>
                <a:srgbClr val="0099FF"/>
              </a:buClr>
              <a:buSzPct val="45000"/>
              <a:buFont typeface="StarSymbol"/>
              <a:buChar char="●"/>
            </a:pPr>
            <a:r>
              <a:rPr lang="en-US" dirty="0">
                <a:solidFill>
                  <a:prstClr val="black"/>
                </a:solidFill>
                <a:latin typeface="FreeSerif" pitchFamily="18"/>
                <a:ea typeface="DejaVu Sans" pitchFamily="2"/>
                <a:cs typeface="Lohit Hindi" pitchFamily="2"/>
              </a:rPr>
              <a:t> </a:t>
            </a:r>
            <a:r>
              <a:rPr lang="en-US" dirty="0" smtClean="0">
                <a:solidFill>
                  <a:prstClr val="black"/>
                </a:solidFill>
                <a:latin typeface="FreeSans" pitchFamily="34"/>
                <a:ea typeface="DejaVu Sans" pitchFamily="2"/>
                <a:cs typeface="Lohit Hindi" pitchFamily="2"/>
              </a:rPr>
              <a:t>M</a:t>
            </a:r>
            <a:r>
              <a:rPr lang="en-US" dirty="0">
                <a:solidFill>
                  <a:prstClr val="black"/>
                </a:solidFill>
                <a:latin typeface="FreeSans" pitchFamily="34"/>
                <a:ea typeface="DejaVu Sans" pitchFamily="2"/>
                <a:cs typeface="Lohit Hindi" pitchFamily="2"/>
              </a:rPr>
              <a:t>easure “absolute” time of an event</a:t>
            </a:r>
            <a:br>
              <a:rPr lang="en-US" dirty="0">
                <a:solidFill>
                  <a:prstClr val="black"/>
                </a:solidFill>
                <a:latin typeface="FreeSans" pitchFamily="34"/>
                <a:ea typeface="DejaVu Sans" pitchFamily="2"/>
                <a:cs typeface="Lohit Hindi" pitchFamily="2"/>
              </a:rPr>
            </a:br>
            <a:r>
              <a:rPr lang="en-US" dirty="0">
                <a:solidFill>
                  <a:prstClr val="black"/>
                </a:solidFill>
                <a:latin typeface="FreeSans" pitchFamily="34"/>
                <a:ea typeface="DejaVu Sans" pitchFamily="2"/>
                <a:cs typeface="Lohit Hindi" pitchFamily="2"/>
              </a:rPr>
              <a:t>  </a:t>
            </a:r>
            <a:r>
              <a:rPr lang="en-US" dirty="0" smtClean="0">
                <a:solidFill>
                  <a:prstClr val="black"/>
                </a:solidFill>
                <a:latin typeface="FreeSans" pitchFamily="34"/>
                <a:ea typeface="DejaVu Sans" pitchFamily="2"/>
                <a:cs typeface="Lohit Hindi" pitchFamily="2"/>
              </a:rPr>
              <a:t>(R</a:t>
            </a:r>
            <a:r>
              <a:rPr lang="en-US" dirty="0">
                <a:solidFill>
                  <a:prstClr val="black"/>
                </a:solidFill>
                <a:latin typeface="FreeSans" pitchFamily="34"/>
                <a:ea typeface="DejaVu Sans" pitchFamily="2"/>
                <a:cs typeface="Lohit Hindi" pitchFamily="2"/>
              </a:rPr>
              <a:t>elative to a time reference: clock)</a:t>
            </a:r>
          </a:p>
          <a:p>
            <a:pPr defTabSz="829366" hangingPunct="0">
              <a:spcAft>
                <a:spcPts val="514"/>
              </a:spcAft>
              <a:buClr>
                <a:srgbClr val="0099FF"/>
              </a:buClr>
              <a:buSzPct val="45000"/>
              <a:buFont typeface="StarSymbol"/>
              <a:buChar char="●"/>
            </a:pPr>
            <a:r>
              <a:rPr lang="en-US" dirty="0">
                <a:solidFill>
                  <a:prstClr val="black"/>
                </a:solidFill>
                <a:latin typeface="FreeSans" pitchFamily="34"/>
                <a:ea typeface="DejaVu Sans" pitchFamily="2"/>
                <a:cs typeface="Lohit Hindi" pitchFamily="2"/>
              </a:rPr>
              <a:t> For large scale systems with many channels</a:t>
            </a:r>
            <a:br>
              <a:rPr lang="en-US" dirty="0">
                <a:solidFill>
                  <a:prstClr val="black"/>
                </a:solidFill>
                <a:latin typeface="FreeSans" pitchFamily="34"/>
                <a:ea typeface="DejaVu Sans" pitchFamily="2"/>
                <a:cs typeface="Lohit Hindi" pitchFamily="2"/>
              </a:rPr>
            </a:br>
            <a:r>
              <a:rPr lang="en-US" dirty="0">
                <a:solidFill>
                  <a:prstClr val="black"/>
                </a:solidFill>
                <a:latin typeface="FreeSans" pitchFamily="34"/>
                <a:ea typeface="DejaVu Sans" pitchFamily="2"/>
                <a:cs typeface="Lohit Hindi" pitchFamily="2"/>
              </a:rPr>
              <a:t>	all synchronized to the same reference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5235269" y="4180294"/>
            <a:ext cx="3369029" cy="1770746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5602639" y="1792301"/>
            <a:ext cx="2778624" cy="1337694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Date Placeholder 1"/>
          <p:cNvSpPr>
            <a:spLocks noGrp="1"/>
          </p:cNvSpPr>
          <p:nvPr>
            <p:ph type="dt" sz="half" idx="10"/>
          </p:nvPr>
        </p:nvSpPr>
        <p:spPr>
          <a:xfrm>
            <a:off x="457172" y="6476516"/>
            <a:ext cx="2130093" cy="181908"/>
          </a:xfrm>
        </p:spPr>
        <p:txBody>
          <a:bodyPr/>
          <a:lstStyle/>
          <a:p>
            <a:r>
              <a:rPr dirty="0" smtClean="0">
                <a:solidFill>
                  <a:prstClr val="black"/>
                </a:solidFill>
              </a:rPr>
              <a:t>TWEPP 2013</a:t>
            </a:r>
            <a:endParaRPr dirty="0">
              <a:solidFill>
                <a:prstClr val="black"/>
              </a:solidFill>
            </a:endParaRPr>
          </a:p>
        </p:txBody>
      </p:sp>
      <p:sp>
        <p:nvSpPr>
          <p:cNvPr id="14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7054" y="6476516"/>
            <a:ext cx="2898142" cy="181908"/>
          </a:xfrm>
        </p:spPr>
        <p:txBody>
          <a:bodyPr/>
          <a:lstStyle/>
          <a:p>
            <a:r>
              <a:rPr dirty="0" smtClean="0">
                <a:solidFill>
                  <a:prstClr val="black"/>
                </a:solidFill>
              </a:rPr>
              <a:t>L. Perktold / J. Christiansen</a:t>
            </a:r>
            <a:endParaRPr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3724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1361400-24D7-4393-82F8-2CF8E691B131}" type="slidenum">
              <a:t>18</a:t>
            </a:fld>
            <a:endParaRPr lang="en-US"/>
          </a:p>
        </p:txBody>
      </p:sp>
      <p:sp>
        <p:nvSpPr>
          <p:cNvPr id="2" name="Freeform 1"/>
          <p:cNvSpPr/>
          <p:nvPr/>
        </p:nvSpPr>
        <p:spPr>
          <a:xfrm>
            <a:off x="3409848" y="5230919"/>
            <a:ext cx="2319819" cy="972245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99CCFF"/>
          </a:solidFill>
          <a:ln w="0">
            <a:solidFill>
              <a:srgbClr val="000000"/>
            </a:solidFill>
            <a:prstDash val="solid"/>
          </a:ln>
        </p:spPr>
        <p:txBody>
          <a:bodyPr vert="horz" wrap="none" lIns="81639" tIns="40820" rIns="81639" bIns="40820" anchor="ctr" anchorCtr="0" compatLnSpc="0"/>
          <a:lstStyle/>
          <a:p>
            <a:pPr hangingPunct="0"/>
            <a:endParaRPr lang="en-US" sz="1600">
              <a:latin typeface="Liberation Sans" pitchFamily="18"/>
              <a:ea typeface="DejaVu Sans" pitchFamily="2"/>
              <a:cs typeface="Lohit Hindi" pitchFamily="2"/>
            </a:endParaRPr>
          </a:p>
        </p:txBody>
      </p:sp>
      <p:sp>
        <p:nvSpPr>
          <p:cNvPr id="3" name="Freeform 2"/>
          <p:cNvSpPr/>
          <p:nvPr/>
        </p:nvSpPr>
        <p:spPr>
          <a:xfrm>
            <a:off x="883648" y="3858607"/>
            <a:ext cx="1417884" cy="437298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00AE00"/>
          </a:solidFill>
          <a:ln w="0">
            <a:solidFill>
              <a:srgbClr val="000000"/>
            </a:solidFill>
            <a:prstDash val="solid"/>
          </a:ln>
        </p:spPr>
        <p:txBody>
          <a:bodyPr vert="horz" wrap="none" lIns="81639" tIns="40820" rIns="81639" bIns="40820" anchor="ctr" anchorCtr="0" compatLnSpc="0"/>
          <a:lstStyle/>
          <a:p>
            <a:pPr hangingPunct="0"/>
            <a:endParaRPr lang="en-US" sz="1600">
              <a:latin typeface="Liberation Sans" pitchFamily="18"/>
              <a:ea typeface="DejaVu Sans" pitchFamily="2"/>
              <a:cs typeface="Lohit Hindi" pitchFamily="2"/>
            </a:endParaRPr>
          </a:p>
        </p:txBody>
      </p:sp>
      <p:sp>
        <p:nvSpPr>
          <p:cNvPr id="4" name="Freeform 3"/>
          <p:cNvSpPr/>
          <p:nvPr/>
        </p:nvSpPr>
        <p:spPr>
          <a:xfrm>
            <a:off x="3020925" y="2370031"/>
            <a:ext cx="799071" cy="216526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99CCFF"/>
          </a:solidFill>
          <a:ln w="0">
            <a:solidFill>
              <a:srgbClr val="000000"/>
            </a:solidFill>
            <a:prstDash val="solid"/>
          </a:ln>
        </p:spPr>
        <p:txBody>
          <a:bodyPr vert="horz" wrap="none" lIns="81639" tIns="40820" rIns="81639" bIns="40820" anchor="ctr" anchorCtr="0" compatLnSpc="0"/>
          <a:lstStyle/>
          <a:p>
            <a:pPr hangingPunct="0"/>
            <a:endParaRPr lang="en-US" sz="1600">
              <a:latin typeface="Liberation Sans" pitchFamily="18"/>
              <a:ea typeface="DejaVu Sans" pitchFamily="2"/>
              <a:cs typeface="Lohit Hindi" pitchFamily="2"/>
            </a:endParaRPr>
          </a:p>
        </p:txBody>
      </p:sp>
      <p:sp>
        <p:nvSpPr>
          <p:cNvPr id="5" name="Straight Connector 4"/>
          <p:cNvSpPr/>
          <p:nvPr/>
        </p:nvSpPr>
        <p:spPr>
          <a:xfrm>
            <a:off x="830420" y="1191057"/>
            <a:ext cx="7482594" cy="0"/>
          </a:xfrm>
          <a:prstGeom prst="line">
            <a:avLst/>
          </a:prstGeom>
          <a:noFill/>
          <a:ln w="72000">
            <a:solidFill>
              <a:srgbClr val="99CCFF"/>
            </a:solidFill>
            <a:prstDash val="solid"/>
          </a:ln>
        </p:spPr>
        <p:txBody>
          <a:bodyPr vert="horz" wrap="none" lIns="114295" tIns="73475" rIns="114295" bIns="73475" anchor="ctr" anchorCtr="1" compatLnSpc="0"/>
          <a:lstStyle/>
          <a:p>
            <a:pPr hangingPunct="0"/>
            <a:endParaRPr lang="en-US" sz="1600">
              <a:latin typeface="Liberation Sans" pitchFamily="18"/>
              <a:ea typeface="DejaVu Sans" pitchFamily="2"/>
              <a:cs typeface="Lohit Hindi" pitchFamily="2"/>
            </a:endParaRPr>
          </a:p>
        </p:txBody>
      </p:sp>
      <p:sp>
        <p:nvSpPr>
          <p:cNvPr id="6" name="Title 5"/>
          <p:cNvSpPr txBox="1">
            <a:spLocks noGrp="1"/>
          </p:cNvSpPr>
          <p:nvPr>
            <p:ph type="title" idx="4294967295"/>
          </p:nvPr>
        </p:nvSpPr>
        <p:spPr>
          <a:xfrm>
            <a:off x="457497" y="162640"/>
            <a:ext cx="8228763" cy="1039848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en-US" dirty="0">
                <a:latin typeface="FreeSerif" pitchFamily="18"/>
              </a:rPr>
              <a:t>TDC </a:t>
            </a:r>
            <a:r>
              <a:rPr lang="en-US" dirty="0" smtClean="0">
                <a:latin typeface="FreeSerif" pitchFamily="18"/>
              </a:rPr>
              <a:t>Architectures</a:t>
            </a:r>
            <a:endParaRPr lang="en-US" dirty="0">
              <a:latin typeface="FreeSerif" pitchFamily="18"/>
            </a:endParaRPr>
          </a:p>
        </p:txBody>
      </p:sp>
      <p:sp>
        <p:nvSpPr>
          <p:cNvPr id="7" name="Freeform 6"/>
          <p:cNvSpPr/>
          <p:nvPr/>
        </p:nvSpPr>
        <p:spPr>
          <a:xfrm>
            <a:off x="910098" y="5576120"/>
            <a:ext cx="593997" cy="372634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00FF"/>
          </a:solidFill>
          <a:ln w="0">
            <a:solidFill>
              <a:srgbClr val="000000"/>
            </a:solidFill>
            <a:prstDash val="solid"/>
          </a:ln>
        </p:spPr>
        <p:txBody>
          <a:bodyPr vert="horz" wrap="none" lIns="81639" tIns="40820" rIns="81639" bIns="40820" anchor="ctr" anchorCtr="0" compatLnSpc="0"/>
          <a:lstStyle/>
          <a:p>
            <a:pPr hangingPunct="0"/>
            <a:endParaRPr lang="en-US" sz="1600">
              <a:latin typeface="Liberation Sans" pitchFamily="18"/>
              <a:ea typeface="DejaVu Sans" pitchFamily="2"/>
              <a:cs typeface="Lohit Hindi" pitchFamily="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65964" y="2323002"/>
            <a:ext cx="1036265" cy="377326"/>
          </a:xfrm>
          <a:prstGeom prst="rect">
            <a:avLst/>
          </a:prstGeom>
          <a:noFill/>
          <a:ln>
            <a:noFill/>
          </a:ln>
        </p:spPr>
        <p:txBody>
          <a:bodyPr vert="horz" wrap="none" lIns="81639" tIns="40820" rIns="81639" bIns="40820" anchorCtr="0" compatLnSpc="0">
            <a:spAutoFit/>
          </a:bodyPr>
          <a:lstStyle/>
          <a:p>
            <a:pPr hangingPunct="0"/>
            <a:r>
              <a:rPr lang="en-US" sz="2000" b="1">
                <a:latin typeface="FreeSerif" pitchFamily="18"/>
                <a:ea typeface="DejaVu Sans" pitchFamily="2"/>
                <a:cs typeface="Lohit Hindi" pitchFamily="2"/>
              </a:rPr>
              <a:t>1</a:t>
            </a:r>
            <a:r>
              <a:rPr lang="en-US" sz="2000" b="1" baseline="25000">
                <a:latin typeface="FreeSerif" pitchFamily="18"/>
                <a:ea typeface="DejaVu Sans" pitchFamily="2"/>
                <a:cs typeface="Lohit Hindi" pitchFamily="2"/>
              </a:rPr>
              <a:t>st</a:t>
            </a:r>
            <a:r>
              <a:rPr lang="en-US" sz="2000" b="1">
                <a:latin typeface="FreeSerif" pitchFamily="18"/>
                <a:ea typeface="DejaVu Sans" pitchFamily="2"/>
                <a:cs typeface="Lohit Hindi" pitchFamily="2"/>
              </a:rPr>
              <a:t> stage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36020" y="5065340"/>
            <a:ext cx="1102950" cy="377326"/>
          </a:xfrm>
          <a:prstGeom prst="rect">
            <a:avLst/>
          </a:prstGeom>
          <a:noFill/>
          <a:ln>
            <a:noFill/>
          </a:ln>
        </p:spPr>
        <p:txBody>
          <a:bodyPr vert="horz" wrap="none" lIns="81639" tIns="40820" rIns="81639" bIns="40820" anchorCtr="0" compatLnSpc="0">
            <a:spAutoFit/>
          </a:bodyPr>
          <a:lstStyle/>
          <a:p>
            <a:pPr hangingPunct="0"/>
            <a:r>
              <a:rPr lang="en-US" sz="2000" b="1">
                <a:latin typeface="FreeSerif" pitchFamily="18"/>
                <a:ea typeface="DejaVu Sans" pitchFamily="2"/>
                <a:cs typeface="Lohit Hindi" pitchFamily="2"/>
              </a:rPr>
              <a:t>2</a:t>
            </a:r>
            <a:r>
              <a:rPr lang="en-US" sz="2000" b="1" baseline="25000">
                <a:latin typeface="FreeSerif" pitchFamily="18"/>
                <a:ea typeface="DejaVu Sans" pitchFamily="2"/>
                <a:cs typeface="Lohit Hindi" pitchFamily="2"/>
              </a:rPr>
              <a:t>nd</a:t>
            </a:r>
            <a:r>
              <a:rPr lang="en-US" sz="2000" b="1">
                <a:latin typeface="FreeSerif" pitchFamily="18"/>
                <a:ea typeface="DejaVu Sans" pitchFamily="2"/>
                <a:cs typeface="Lohit Hindi" pitchFamily="2"/>
              </a:rPr>
              <a:t> stage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43607" y="3466705"/>
            <a:ext cx="2157692" cy="376777"/>
          </a:xfrm>
          <a:prstGeom prst="rect">
            <a:avLst/>
          </a:prstGeom>
          <a:noFill/>
          <a:ln>
            <a:noFill/>
          </a:ln>
        </p:spPr>
        <p:txBody>
          <a:bodyPr vert="horz" wrap="none" lIns="81639" tIns="40820" rIns="81639" bIns="40820" anchorCtr="0" compatLnSpc="0">
            <a:spAutoFit/>
          </a:bodyPr>
          <a:lstStyle/>
          <a:p>
            <a:pPr hangingPunct="0"/>
            <a:r>
              <a:rPr lang="en-US" sz="2000" b="1" dirty="0">
                <a:latin typeface="FreeSerif" pitchFamily="18"/>
                <a:ea typeface="DejaVu Sans" pitchFamily="2"/>
                <a:cs typeface="Lohit Hindi" pitchFamily="2"/>
              </a:rPr>
              <a:t>Counter extension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412433" y="1502620"/>
            <a:ext cx="8216028" cy="4603875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TextBox 11"/>
          <p:cNvSpPr txBox="1"/>
          <p:nvPr/>
        </p:nvSpPr>
        <p:spPr>
          <a:xfrm>
            <a:off x="3428461" y="5302116"/>
            <a:ext cx="1919905" cy="849314"/>
          </a:xfrm>
          <a:prstGeom prst="rect">
            <a:avLst/>
          </a:prstGeom>
          <a:noFill/>
          <a:ln>
            <a:noFill/>
          </a:ln>
        </p:spPr>
        <p:txBody>
          <a:bodyPr vert="horz" wrap="none" lIns="81639" tIns="40820" rIns="81639" bIns="40820" anchorCtr="0" compatLnSpc="0">
            <a:spAutoFit/>
          </a:bodyPr>
          <a:lstStyle/>
          <a:p>
            <a:pPr hangingPunct="0"/>
            <a:r>
              <a:rPr lang="en-US" sz="1600" b="1" dirty="0">
                <a:latin typeface="FreeSerif" pitchFamily="18"/>
                <a:ea typeface="DejaVu Sans" pitchFamily="2"/>
                <a:cs typeface="Lohit Hindi" pitchFamily="2"/>
              </a:rPr>
              <a:t>Multistage concept:</a:t>
            </a:r>
            <a:br>
              <a:rPr lang="en-US" sz="1600" b="1" dirty="0">
                <a:latin typeface="FreeSerif" pitchFamily="18"/>
                <a:ea typeface="DejaVu Sans" pitchFamily="2"/>
                <a:cs typeface="Lohit Hindi" pitchFamily="2"/>
              </a:rPr>
            </a:br>
            <a:r>
              <a:rPr lang="en-US" dirty="0">
                <a:latin typeface="FreeSerif" pitchFamily="18"/>
                <a:ea typeface="DejaVu Sans" pitchFamily="2"/>
                <a:cs typeface="Lohit Hindi" pitchFamily="2"/>
              </a:rPr>
              <a:t>F</a:t>
            </a:r>
            <a:r>
              <a:rPr lang="en-US" sz="1600" dirty="0">
                <a:latin typeface="FreeSerif" pitchFamily="18"/>
                <a:ea typeface="DejaVu Sans" pitchFamily="2"/>
                <a:cs typeface="Lohit Hindi" pitchFamily="2"/>
              </a:rPr>
              <a:t>ine resolution</a:t>
            </a:r>
            <a:br>
              <a:rPr lang="en-US" sz="1600" dirty="0">
                <a:latin typeface="FreeSerif" pitchFamily="18"/>
                <a:ea typeface="DejaVu Sans" pitchFamily="2"/>
                <a:cs typeface="Lohit Hindi" pitchFamily="2"/>
              </a:rPr>
            </a:br>
            <a:r>
              <a:rPr lang="en-US" dirty="0">
                <a:latin typeface="FreeSerif" pitchFamily="18"/>
                <a:ea typeface="DejaVu Sans" pitchFamily="2"/>
                <a:cs typeface="Lohit Hindi" pitchFamily="2"/>
              </a:rPr>
              <a:t>L</a:t>
            </a:r>
            <a:r>
              <a:rPr lang="en-US" sz="1600" dirty="0">
                <a:latin typeface="FreeSerif" pitchFamily="18"/>
                <a:ea typeface="DejaVu Sans" pitchFamily="2"/>
                <a:cs typeface="Lohit Hindi" pitchFamily="2"/>
              </a:rPr>
              <a:t>arge dynamic range</a:t>
            </a:r>
          </a:p>
        </p:txBody>
      </p:sp>
      <p:sp>
        <p:nvSpPr>
          <p:cNvPr id="16" name="Date Placeholder 1"/>
          <p:cNvSpPr>
            <a:spLocks noGrp="1"/>
          </p:cNvSpPr>
          <p:nvPr>
            <p:ph type="dt" sz="half" idx="10"/>
          </p:nvPr>
        </p:nvSpPr>
        <p:spPr>
          <a:xfrm>
            <a:off x="457171" y="6476516"/>
            <a:ext cx="2130093" cy="181908"/>
          </a:xfrm>
        </p:spPr>
        <p:txBody>
          <a:bodyPr/>
          <a:lstStyle/>
          <a:p>
            <a:pPr lvl="0"/>
            <a:r>
              <a:rPr lang="en-US" dirty="0" smtClean="0"/>
              <a:t>TWEPP 2013</a:t>
            </a:r>
            <a:endParaRPr lang="en-US" dirty="0"/>
          </a:p>
        </p:txBody>
      </p:sp>
      <p:sp>
        <p:nvSpPr>
          <p:cNvPr id="17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7054" y="6476516"/>
            <a:ext cx="2898142" cy="181908"/>
          </a:xfrm>
        </p:spPr>
        <p:txBody>
          <a:bodyPr/>
          <a:lstStyle/>
          <a:p>
            <a:pPr lvl="0"/>
            <a:r>
              <a:rPr lang="en-US" dirty="0" smtClean="0"/>
              <a:t>L. Perktold / J. Christiansen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1521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9AA8B7C-F29D-485F-97CA-9DAEF63B73D3}" type="slidenum">
              <a:t>19</a:t>
            </a:fld>
            <a:endParaRPr lang="en-US" dirty="0"/>
          </a:p>
        </p:txBody>
      </p:sp>
      <p:sp>
        <p:nvSpPr>
          <p:cNvPr id="2" name="Freeform 1"/>
          <p:cNvSpPr/>
          <p:nvPr/>
        </p:nvSpPr>
        <p:spPr>
          <a:xfrm>
            <a:off x="6288723" y="3393550"/>
            <a:ext cx="2206833" cy="1167543"/>
          </a:xfrm>
          <a:custGeom>
            <a:avLst/>
            <a:gdLst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il" t="it" r="ir" b="ib"/>
            <a:pathLst>
              <a:path>
                <a:moveTo>
                  <a:pt x="l" y="vc"/>
                </a:moveTo>
                <a:arcTo wR="wd2" hR="hd2" stAng="cd2" swAng="cd4"/>
                <a:arcTo wR="wd2" hR="hd2" stAng="3cd4" swAng="cd4"/>
                <a:arcTo wR="wd2" hR="hd2" stAng="0" swAng="cd4"/>
                <a:arcTo wR="wd2" hR="hd2" stAng="cd4" swAng="cd4"/>
                <a:close/>
              </a:path>
            </a:pathLst>
          </a:custGeom>
          <a:solidFill>
            <a:srgbClr val="FFB515"/>
          </a:solidFill>
          <a:ln w="0">
            <a:solidFill>
              <a:srgbClr val="000000"/>
            </a:solidFill>
            <a:prstDash val="solid"/>
          </a:ln>
        </p:spPr>
        <p:txBody>
          <a:bodyPr vert="horz" wrap="none" lIns="81639" tIns="40820" rIns="81639" bIns="40820" anchor="ctr" anchorCtr="1" compatLnSpc="0"/>
          <a:lstStyle/>
          <a:p>
            <a:pPr hangingPunct="0"/>
            <a:endParaRPr lang="en-US" sz="1600">
              <a:latin typeface="Liberation Sans" pitchFamily="18"/>
              <a:ea typeface="DejaVu Sans" pitchFamily="2"/>
              <a:cs typeface="Lohit Hindi" pitchFamily="2"/>
            </a:endParaRPr>
          </a:p>
        </p:txBody>
      </p:sp>
      <p:sp>
        <p:nvSpPr>
          <p:cNvPr id="3" name="Straight Connector 2"/>
          <p:cNvSpPr/>
          <p:nvPr/>
        </p:nvSpPr>
        <p:spPr>
          <a:xfrm>
            <a:off x="830420" y="1191057"/>
            <a:ext cx="7482594" cy="0"/>
          </a:xfrm>
          <a:prstGeom prst="line">
            <a:avLst/>
          </a:prstGeom>
          <a:noFill/>
          <a:ln w="72000">
            <a:solidFill>
              <a:srgbClr val="99CCFF"/>
            </a:solidFill>
            <a:prstDash val="solid"/>
          </a:ln>
        </p:spPr>
        <p:txBody>
          <a:bodyPr vert="horz" wrap="none" lIns="114295" tIns="73475" rIns="114295" bIns="73475" anchor="ctr" anchorCtr="1" compatLnSpc="0"/>
          <a:lstStyle/>
          <a:p>
            <a:pPr hangingPunct="0"/>
            <a:endParaRPr lang="en-US" sz="1600">
              <a:latin typeface="Liberation Sans" pitchFamily="18"/>
              <a:ea typeface="DejaVu Sans" pitchFamily="2"/>
              <a:cs typeface="Lohit Hindi" pitchFamily="2"/>
            </a:endParaRPr>
          </a:p>
        </p:txBody>
      </p:sp>
      <p:sp>
        <p:nvSpPr>
          <p:cNvPr id="4" name="Title 3"/>
          <p:cNvSpPr txBox="1">
            <a:spLocks noGrp="1"/>
          </p:cNvSpPr>
          <p:nvPr>
            <p:ph type="title" idx="4294967295"/>
          </p:nvPr>
        </p:nvSpPr>
        <p:spPr>
          <a:xfrm>
            <a:off x="457171" y="374950"/>
            <a:ext cx="8228763" cy="615553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en-US">
                <a:latin typeface="FreeSerif" pitchFamily="18"/>
              </a:rPr>
              <a:t>Difficulties in ps range resolution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52950" y="2187837"/>
            <a:ext cx="6160715" cy="4197603"/>
          </a:xfrm>
          <a:prstGeom prst="rect">
            <a:avLst/>
          </a:prstGeom>
          <a:noFill/>
          <a:ln>
            <a:noFill/>
          </a:ln>
        </p:spPr>
        <p:txBody>
          <a:bodyPr vert="horz" wrap="none" lIns="81639" tIns="40820" rIns="81639" bIns="40820" compatLnSpc="0"/>
          <a:lstStyle/>
          <a:p>
            <a:pPr hangingPunct="0">
              <a:spcAft>
                <a:spcPts val="1285"/>
              </a:spcAft>
              <a:buSzPct val="45000"/>
              <a:buFont typeface="StarSymbol"/>
              <a:buChar char="●"/>
            </a:pPr>
            <a:r>
              <a:rPr lang="en-US" dirty="0">
                <a:latin typeface="FreeSerif" pitchFamily="18"/>
                <a:ea typeface="DejaVu Sans" pitchFamily="2"/>
                <a:cs typeface="Lohit Hindi" pitchFamily="2"/>
              </a:rPr>
              <a:t> </a:t>
            </a:r>
            <a:r>
              <a:rPr lang="en-US" b="1" dirty="0">
                <a:latin typeface="FreeSerif" pitchFamily="18"/>
                <a:ea typeface="DejaVu Sans" pitchFamily="2"/>
                <a:cs typeface="Lohit Hindi" pitchFamily="2"/>
              </a:rPr>
              <a:t>Device mismatch</a:t>
            </a:r>
            <a:r>
              <a:rPr lang="en-US" dirty="0">
                <a:latin typeface="FreeSerif" pitchFamily="18"/>
                <a:ea typeface="DejaVu Sans" pitchFamily="2"/>
                <a:cs typeface="Lohit Hindi" pitchFamily="2"/>
              </a:rPr>
              <a:t/>
            </a:r>
            <a:br>
              <a:rPr lang="en-US" dirty="0">
                <a:latin typeface="FreeSerif" pitchFamily="18"/>
                <a:ea typeface="DejaVu Sans" pitchFamily="2"/>
                <a:cs typeface="Lohit Hindi" pitchFamily="2"/>
              </a:rPr>
            </a:br>
            <a:r>
              <a:rPr lang="en-US" sz="1600" dirty="0">
                <a:latin typeface="FreeSerif" pitchFamily="18"/>
                <a:ea typeface="DejaVu Sans" pitchFamily="2"/>
                <a:cs typeface="Lohit Hindi" pitchFamily="2"/>
              </a:rPr>
              <a:t>	-&gt; Careful simulation and optimization</a:t>
            </a:r>
            <a:br>
              <a:rPr lang="en-US" sz="1600" dirty="0">
                <a:latin typeface="FreeSerif" pitchFamily="18"/>
                <a:ea typeface="DejaVu Sans" pitchFamily="2"/>
                <a:cs typeface="Lohit Hindi" pitchFamily="2"/>
              </a:rPr>
            </a:br>
            <a:r>
              <a:rPr lang="en-US" sz="1600" dirty="0">
                <a:latin typeface="FreeSerif" pitchFamily="18"/>
                <a:ea typeface="DejaVu Sans" pitchFamily="2"/>
                <a:cs typeface="Lohit Hindi" pitchFamily="2"/>
              </a:rPr>
              <a:t>	-&gt; </a:t>
            </a:r>
            <a:r>
              <a:rPr lang="en-US" dirty="0">
                <a:latin typeface="FreeSerif" pitchFamily="18"/>
                <a:ea typeface="DejaVu Sans" pitchFamily="2"/>
                <a:cs typeface="Lohit Hindi" pitchFamily="2"/>
              </a:rPr>
              <a:t>M</a:t>
            </a:r>
            <a:r>
              <a:rPr lang="en-US" sz="1600" dirty="0">
                <a:latin typeface="FreeSerif" pitchFamily="18"/>
                <a:ea typeface="DejaVu Sans" pitchFamily="2"/>
                <a:cs typeface="Lohit Hindi" pitchFamily="2"/>
              </a:rPr>
              <a:t>ajor impact on design and performance</a:t>
            </a:r>
          </a:p>
          <a:p>
            <a:pPr hangingPunct="0">
              <a:spcAft>
                <a:spcPts val="1285"/>
              </a:spcAft>
              <a:buSzPct val="45000"/>
              <a:buFont typeface="StarSymbol"/>
              <a:buChar char="●"/>
            </a:pPr>
            <a:r>
              <a:rPr lang="en-US" dirty="0">
                <a:latin typeface="FreeSerif" pitchFamily="18"/>
                <a:ea typeface="DejaVu Sans" pitchFamily="2"/>
                <a:cs typeface="Lohit Hindi" pitchFamily="2"/>
              </a:rPr>
              <a:t>  </a:t>
            </a:r>
            <a:r>
              <a:rPr lang="en-US" b="1" dirty="0">
                <a:latin typeface="FreeSerif" pitchFamily="18"/>
                <a:ea typeface="DejaVu Sans" pitchFamily="2"/>
                <a:cs typeface="Lohit Hindi" pitchFamily="2"/>
              </a:rPr>
              <a:t>Noise</a:t>
            </a:r>
            <a:r>
              <a:rPr lang="en-US" dirty="0">
                <a:latin typeface="FreeSerif" pitchFamily="18"/>
                <a:ea typeface="DejaVu Sans" pitchFamily="2"/>
                <a:cs typeface="Lohit Hindi" pitchFamily="2"/>
              </a:rPr>
              <a:t> (power supply)</a:t>
            </a:r>
            <a:br>
              <a:rPr lang="en-US" dirty="0">
                <a:latin typeface="FreeSerif" pitchFamily="18"/>
                <a:ea typeface="DejaVu Sans" pitchFamily="2"/>
                <a:cs typeface="Lohit Hindi" pitchFamily="2"/>
              </a:rPr>
            </a:br>
            <a:r>
              <a:rPr lang="en-US" sz="1600" dirty="0">
                <a:latin typeface="FreeSerif" pitchFamily="18"/>
                <a:ea typeface="DejaVu Sans" pitchFamily="2"/>
                <a:cs typeface="Lohit Hindi" pitchFamily="2"/>
              </a:rPr>
              <a:t>	-&gt; </a:t>
            </a:r>
            <a:r>
              <a:rPr lang="en-US" b="1" dirty="0">
                <a:latin typeface="FreeSerif" pitchFamily="18"/>
                <a:ea typeface="DejaVu Sans" pitchFamily="2"/>
                <a:cs typeface="Lohit Hindi" pitchFamily="2"/>
              </a:rPr>
              <a:t>S</a:t>
            </a:r>
            <a:r>
              <a:rPr lang="en-US" sz="1600" b="1" dirty="0">
                <a:latin typeface="FreeSerif" pitchFamily="18"/>
                <a:ea typeface="DejaVu Sans" pitchFamily="2"/>
                <a:cs typeface="Lohit Hindi" pitchFamily="2"/>
              </a:rPr>
              <a:t>hort delays, fast edges</a:t>
            </a:r>
            <a:r>
              <a:rPr lang="en-US" sz="1600" dirty="0">
                <a:latin typeface="FreeSerif" pitchFamily="18"/>
                <a:ea typeface="DejaVu Sans" pitchFamily="2"/>
                <a:cs typeface="Lohit Hindi" pitchFamily="2"/>
              </a:rPr>
              <a:t/>
            </a:r>
            <a:br>
              <a:rPr lang="en-US" sz="1600" dirty="0">
                <a:latin typeface="FreeSerif" pitchFamily="18"/>
                <a:ea typeface="DejaVu Sans" pitchFamily="2"/>
                <a:cs typeface="Lohit Hindi" pitchFamily="2"/>
              </a:rPr>
            </a:br>
            <a:r>
              <a:rPr lang="en-US" sz="1600" dirty="0">
                <a:latin typeface="FreeSerif" pitchFamily="18"/>
                <a:ea typeface="DejaVu Sans" pitchFamily="2"/>
                <a:cs typeface="Lohit Hindi" pitchFamily="2"/>
              </a:rPr>
              <a:t>	-&gt; Separate </a:t>
            </a:r>
            <a:r>
              <a:rPr lang="en-US" sz="1600" b="1" dirty="0">
                <a:latin typeface="FreeSerif" pitchFamily="18"/>
                <a:ea typeface="DejaVu Sans" pitchFamily="2"/>
                <a:cs typeface="Lohit Hindi" pitchFamily="2"/>
              </a:rPr>
              <a:t>power domains</a:t>
            </a:r>
            <a:r>
              <a:rPr lang="en-US" sz="1600" dirty="0">
                <a:latin typeface="FreeSerif" pitchFamily="18"/>
                <a:ea typeface="DejaVu Sans" pitchFamily="2"/>
                <a:cs typeface="Lohit Hindi" pitchFamily="2"/>
              </a:rPr>
              <a:t/>
            </a:r>
            <a:br>
              <a:rPr lang="en-US" sz="1600" dirty="0">
                <a:latin typeface="FreeSerif" pitchFamily="18"/>
                <a:ea typeface="DejaVu Sans" pitchFamily="2"/>
                <a:cs typeface="Lohit Hindi" pitchFamily="2"/>
              </a:rPr>
            </a:br>
            <a:r>
              <a:rPr lang="en-US" sz="1600" dirty="0">
                <a:latin typeface="FreeSerif" pitchFamily="18"/>
                <a:ea typeface="DejaVu Sans" pitchFamily="2"/>
                <a:cs typeface="Lohit Hindi" pitchFamily="2"/>
              </a:rPr>
              <a:t>	-&gt; </a:t>
            </a:r>
            <a:r>
              <a:rPr lang="en-US" b="1" dirty="0">
                <a:latin typeface="FreeSerif" pitchFamily="18"/>
                <a:ea typeface="DejaVu Sans" pitchFamily="2"/>
                <a:cs typeface="Lohit Hindi" pitchFamily="2"/>
              </a:rPr>
              <a:t>S</a:t>
            </a:r>
            <a:r>
              <a:rPr lang="en-US" sz="1600" b="1" dirty="0">
                <a:latin typeface="FreeSerif" pitchFamily="18"/>
                <a:ea typeface="DejaVu Sans" pitchFamily="2"/>
                <a:cs typeface="Lohit Hindi" pitchFamily="2"/>
              </a:rPr>
              <a:t>ubstrate isolation</a:t>
            </a:r>
            <a:r>
              <a:rPr lang="en-US" sz="1600" dirty="0">
                <a:latin typeface="FreeSerif" pitchFamily="18"/>
                <a:ea typeface="DejaVu Sans" pitchFamily="2"/>
                <a:cs typeface="Lohit Hindi" pitchFamily="2"/>
              </a:rPr>
              <a:t/>
            </a:r>
            <a:br>
              <a:rPr lang="en-US" sz="1600" dirty="0">
                <a:latin typeface="FreeSerif" pitchFamily="18"/>
                <a:ea typeface="DejaVu Sans" pitchFamily="2"/>
                <a:cs typeface="Lohit Hindi" pitchFamily="2"/>
              </a:rPr>
            </a:br>
            <a:r>
              <a:rPr lang="en-US" sz="1600" dirty="0">
                <a:latin typeface="FreeSerif" pitchFamily="18"/>
                <a:ea typeface="DejaVu Sans" pitchFamily="2"/>
                <a:cs typeface="Lohit Hindi" pitchFamily="2"/>
              </a:rPr>
              <a:t>	-&gt; </a:t>
            </a:r>
            <a:r>
              <a:rPr lang="en-US" dirty="0" smtClean="0">
                <a:latin typeface="FreeSerif" pitchFamily="18"/>
                <a:ea typeface="DejaVu Sans" pitchFamily="2"/>
                <a:cs typeface="Lohit Hindi" pitchFamily="2"/>
              </a:rPr>
              <a:t>Crosstalk </a:t>
            </a:r>
            <a:endParaRPr lang="en-US" sz="1600" dirty="0">
              <a:latin typeface="FreeSerif" pitchFamily="18"/>
              <a:ea typeface="DejaVu Sans" pitchFamily="2"/>
              <a:cs typeface="Lohit Hindi" pitchFamily="2"/>
            </a:endParaRPr>
          </a:p>
          <a:p>
            <a:pPr hangingPunct="0">
              <a:spcAft>
                <a:spcPts val="1285"/>
              </a:spcAft>
              <a:buSzPct val="45000"/>
              <a:buFont typeface="StarSymbol"/>
              <a:buChar char="●"/>
            </a:pPr>
            <a:r>
              <a:rPr lang="en-US" dirty="0">
                <a:latin typeface="FreeSerif" pitchFamily="18"/>
                <a:ea typeface="DejaVu Sans" pitchFamily="2"/>
                <a:cs typeface="Lohit Hindi" pitchFamily="2"/>
              </a:rPr>
              <a:t>  </a:t>
            </a:r>
            <a:r>
              <a:rPr lang="en-US" b="1" dirty="0">
                <a:latin typeface="FreeSerif" pitchFamily="18"/>
                <a:ea typeface="DejaVu Sans" pitchFamily="2"/>
                <a:cs typeface="Lohit Hindi" pitchFamily="2"/>
              </a:rPr>
              <a:t>Signal distribution </a:t>
            </a:r>
            <a:r>
              <a:rPr lang="en-US" dirty="0">
                <a:latin typeface="FreeSerif" pitchFamily="18"/>
                <a:ea typeface="DejaVu Sans" pitchFamily="2"/>
                <a:cs typeface="Lohit Hindi" pitchFamily="2"/>
              </a:rPr>
              <a:t>critical</a:t>
            </a:r>
            <a:br>
              <a:rPr lang="en-US" dirty="0">
                <a:latin typeface="FreeSerif" pitchFamily="18"/>
                <a:ea typeface="DejaVu Sans" pitchFamily="2"/>
                <a:cs typeface="Lohit Hindi" pitchFamily="2"/>
              </a:rPr>
            </a:br>
            <a:r>
              <a:rPr lang="en-US" dirty="0">
                <a:latin typeface="FreeSerif" pitchFamily="18"/>
                <a:ea typeface="DejaVu Sans" pitchFamily="2"/>
                <a:cs typeface="Lohit Hindi" pitchFamily="2"/>
              </a:rPr>
              <a:t>	</a:t>
            </a:r>
            <a:r>
              <a:rPr lang="en-US" sz="1600" dirty="0">
                <a:latin typeface="FreeSerif" pitchFamily="18"/>
                <a:ea typeface="DejaVu Sans" pitchFamily="2"/>
                <a:cs typeface="Lohit Hindi" pitchFamily="2"/>
              </a:rPr>
              <a:t>-&gt; RC delay of wires</a:t>
            </a:r>
            <a:br>
              <a:rPr lang="en-US" sz="1600" dirty="0">
                <a:latin typeface="FreeSerif" pitchFamily="18"/>
                <a:ea typeface="DejaVu Sans" pitchFamily="2"/>
                <a:cs typeface="Lohit Hindi" pitchFamily="2"/>
              </a:rPr>
            </a:br>
            <a:r>
              <a:rPr lang="en-US" sz="1600" dirty="0">
                <a:latin typeface="FreeSerif" pitchFamily="18"/>
                <a:ea typeface="DejaVu Sans" pitchFamily="2"/>
                <a:cs typeface="Lohit Hindi" pitchFamily="2"/>
              </a:rPr>
              <a:t>	-&gt; balanced distribution of timing critical signals</a:t>
            </a:r>
          </a:p>
          <a:p>
            <a:pPr hangingPunct="0">
              <a:spcAft>
                <a:spcPts val="1285"/>
              </a:spcAft>
              <a:buSzPct val="45000"/>
              <a:buFont typeface="StarSymbol"/>
              <a:buChar char="●"/>
            </a:pPr>
            <a:r>
              <a:rPr lang="en-US" dirty="0">
                <a:latin typeface="FreeSerif" pitchFamily="18"/>
                <a:ea typeface="DejaVu Sans" pitchFamily="2"/>
                <a:cs typeface="Lohit Hindi" pitchFamily="2"/>
              </a:rPr>
              <a:t> </a:t>
            </a:r>
            <a:r>
              <a:rPr lang="en-US" b="1" dirty="0">
                <a:latin typeface="FreeSerif" pitchFamily="18"/>
                <a:ea typeface="DejaVu Sans" pitchFamily="2"/>
                <a:cs typeface="Lohit Hindi" pitchFamily="2"/>
              </a:rPr>
              <a:t>Process-Voltage-Temperature variations</a:t>
            </a:r>
            <a:r>
              <a:rPr lang="en-US" dirty="0">
                <a:latin typeface="FreeSerif" pitchFamily="18"/>
                <a:ea typeface="DejaVu Sans" pitchFamily="2"/>
                <a:cs typeface="Lohit Hindi" pitchFamily="2"/>
              </a:rPr>
              <a:t/>
            </a:r>
            <a:br>
              <a:rPr lang="en-US" dirty="0">
                <a:latin typeface="FreeSerif" pitchFamily="18"/>
                <a:ea typeface="DejaVu Sans" pitchFamily="2"/>
                <a:cs typeface="Lohit Hindi" pitchFamily="2"/>
              </a:rPr>
            </a:br>
            <a:r>
              <a:rPr lang="en-US" sz="1600" dirty="0">
                <a:latin typeface="FreeSerif" pitchFamily="18"/>
                <a:ea typeface="DejaVu Sans" pitchFamily="2"/>
                <a:cs typeface="Lohit Hindi" pitchFamily="2"/>
              </a:rPr>
              <a:t>	-&gt; LSB auto calibration to compensate for slow VT variations</a:t>
            </a:r>
            <a:br>
              <a:rPr lang="en-US" sz="1600" dirty="0">
                <a:latin typeface="FreeSerif" pitchFamily="18"/>
                <a:ea typeface="DejaVu Sans" pitchFamily="2"/>
                <a:cs typeface="Lohit Hindi" pitchFamily="2"/>
              </a:rPr>
            </a:br>
            <a:r>
              <a:rPr lang="en-US" sz="1600" dirty="0">
                <a:latin typeface="FreeSerif" pitchFamily="18"/>
                <a:ea typeface="DejaVu Sans" pitchFamily="2"/>
                <a:cs typeface="Lohit Hindi" pitchFamily="2"/>
              </a:rPr>
              <a:t>	-&gt; Global offset calibration still required</a:t>
            </a:r>
          </a:p>
        </p:txBody>
      </p:sp>
      <p:sp>
        <p:nvSpPr>
          <p:cNvPr id="6" name="Rectangle 5"/>
          <p:cNvSpPr/>
          <p:nvPr/>
        </p:nvSpPr>
        <p:spPr>
          <a:xfrm>
            <a:off x="2770461" y="1361534"/>
            <a:ext cx="3444461" cy="650885"/>
          </a:xfrm>
          <a:prstGeom prst="rect">
            <a:avLst/>
          </a:prstGeom>
          <a:solidFill>
            <a:srgbClr val="99CCFF"/>
          </a:solidFill>
          <a:ln w="0">
            <a:solidFill>
              <a:srgbClr val="000000"/>
            </a:solidFill>
            <a:prstDash val="solid"/>
          </a:ln>
        </p:spPr>
        <p:txBody>
          <a:bodyPr vert="horz" wrap="none" lIns="81639" tIns="40820" rIns="81639" bIns="40820" anchor="ctr" anchorCtr="1" compatLnSpc="0"/>
          <a:lstStyle/>
          <a:p>
            <a:pPr hangingPunct="0"/>
            <a:endParaRPr lang="en-US" sz="1600">
              <a:latin typeface="Liberation Sans" pitchFamily="18"/>
              <a:ea typeface="DejaVu Sans" pitchFamily="2"/>
              <a:cs typeface="Lohit Hindi" pitchFamily="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65663" y="1455918"/>
            <a:ext cx="2915775" cy="468977"/>
          </a:xfrm>
          <a:prstGeom prst="rect">
            <a:avLst/>
          </a:prstGeom>
          <a:noFill/>
          <a:ln>
            <a:noFill/>
          </a:ln>
        </p:spPr>
        <p:txBody>
          <a:bodyPr vert="horz" wrap="none" lIns="81639" tIns="40820" rIns="81639" bIns="40820" compatLnSpc="0"/>
          <a:lstStyle/>
          <a:p>
            <a:pPr hangingPunct="0"/>
            <a:r>
              <a:rPr lang="en-US" sz="2500" b="1">
                <a:latin typeface="FreeSerif" pitchFamily="18"/>
                <a:ea typeface="DejaVu Sans" pitchFamily="2"/>
                <a:cs typeface="Lohit Hindi" pitchFamily="2"/>
              </a:rPr>
              <a:t>LSB/sqrt(12) </a:t>
            </a:r>
            <a:r>
              <a:rPr lang="en-US" sz="2500" b="1">
                <a:latin typeface="FreeSerif" pitchFamily="18"/>
                <a:ea typeface="FreeSerif" pitchFamily="18"/>
                <a:cs typeface="FreeSerif" pitchFamily="18"/>
              </a:rPr>
              <a:t>≠ rms</a:t>
            </a:r>
          </a:p>
        </p:txBody>
      </p:sp>
      <p:sp>
        <p:nvSpPr>
          <p:cNvPr id="8" name="Freeform 7"/>
          <p:cNvSpPr/>
          <p:nvPr/>
        </p:nvSpPr>
        <p:spPr>
          <a:xfrm rot="2700000">
            <a:off x="5590164" y="2989621"/>
            <a:ext cx="852388" cy="385004"/>
          </a:xfrm>
          <a:custGeom>
            <a:avLst>
              <a:gd name="f0" fmla="val 16200"/>
              <a:gd name="f1" fmla="val 5400"/>
            </a:avLst>
            <a:gdLst>
              <a:gd name="f2" fmla="val w"/>
              <a:gd name="f3" fmla="val h"/>
              <a:gd name="f4" fmla="val 0"/>
              <a:gd name="f5" fmla="val 21600"/>
              <a:gd name="f6" fmla="val 10800"/>
              <a:gd name="f7" fmla="*/ f2 1 21600"/>
              <a:gd name="f8" fmla="*/ f3 1 21600"/>
              <a:gd name="f9" fmla="pin 0 f0 21600"/>
              <a:gd name="f10" fmla="pin 0 f1 10800"/>
              <a:gd name="f11" fmla="val f10"/>
              <a:gd name="f12" fmla="val f9"/>
              <a:gd name="f13" fmla="+- 21600 0 f10"/>
              <a:gd name="f14" fmla="*/ f9 f7 1"/>
              <a:gd name="f15" fmla="*/ f10 f8 1"/>
              <a:gd name="f16" fmla="*/ 0 f7 1"/>
              <a:gd name="f17" fmla="+- 21600 0 f12"/>
              <a:gd name="f18" fmla="*/ f13 f8 1"/>
              <a:gd name="f19" fmla="*/ f11 f8 1"/>
              <a:gd name="f20" fmla="*/ f17 f11 1"/>
              <a:gd name="f21" fmla="*/ f20 1 10800"/>
              <a:gd name="f22" fmla="+- f12 f21 0"/>
              <a:gd name="f23" fmla="*/ f22 f7 1"/>
            </a:gdLst>
            <a:ahLst>
              <a:ahXY gdRefX="f0" minX="f4" maxX="f5" gdRefY="f1" minY="f4" maxY="f6">
                <a:pos x="f14" y="f15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6" t="f19" r="f23" b="f18"/>
            <a:pathLst>
              <a:path w="21600" h="21600">
                <a:moveTo>
                  <a:pt x="f4" y="f11"/>
                </a:moveTo>
                <a:lnTo>
                  <a:pt x="f12" y="f11"/>
                </a:lnTo>
                <a:lnTo>
                  <a:pt x="f12" y="f4"/>
                </a:lnTo>
                <a:lnTo>
                  <a:pt x="f5" y="f6"/>
                </a:lnTo>
                <a:lnTo>
                  <a:pt x="f12" y="f5"/>
                </a:lnTo>
                <a:lnTo>
                  <a:pt x="f12" y="f13"/>
                </a:lnTo>
                <a:lnTo>
                  <a:pt x="f4" y="f13"/>
                </a:lnTo>
                <a:close/>
              </a:path>
            </a:pathLst>
          </a:custGeom>
          <a:solidFill>
            <a:srgbClr val="FF8E90"/>
          </a:solidFill>
          <a:ln w="0">
            <a:solidFill>
              <a:srgbClr val="000000"/>
            </a:solidFill>
            <a:prstDash val="solid"/>
          </a:ln>
        </p:spPr>
        <p:txBody>
          <a:bodyPr vert="horz" wrap="none" lIns="81639" tIns="40820" rIns="81639" bIns="40820" anchor="ctr" anchorCtr="0" compatLnSpc="0"/>
          <a:lstStyle/>
          <a:p>
            <a:pPr hangingPunct="0"/>
            <a:endParaRPr lang="en-US" sz="1600">
              <a:latin typeface="Liberation Sans" pitchFamily="18"/>
              <a:ea typeface="DejaVu Sans" pitchFamily="2"/>
              <a:cs typeface="Lohit Hindi" pitchFamily="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268150" y="2871665"/>
            <a:ext cx="1372168" cy="358591"/>
          </a:xfrm>
          <a:prstGeom prst="rect">
            <a:avLst/>
          </a:prstGeom>
          <a:noFill/>
          <a:ln>
            <a:noFill/>
          </a:ln>
        </p:spPr>
        <p:txBody>
          <a:bodyPr vert="horz" wrap="none" lIns="81639" tIns="40820" rIns="81639" bIns="40820" compatLnSpc="0"/>
          <a:lstStyle/>
          <a:p>
            <a:pPr hangingPunct="0"/>
            <a:r>
              <a:rPr lang="en-US" b="1">
                <a:latin typeface="FreeSerif" pitchFamily="18"/>
                <a:ea typeface="DejaVu Sans" pitchFamily="2"/>
                <a:cs typeface="Lohit Hindi" pitchFamily="2"/>
              </a:rPr>
              <a:t>DNL, INL</a:t>
            </a:r>
          </a:p>
        </p:txBody>
      </p:sp>
      <p:sp>
        <p:nvSpPr>
          <p:cNvPr id="10" name="Freeform 9"/>
          <p:cNvSpPr/>
          <p:nvPr/>
        </p:nvSpPr>
        <p:spPr>
          <a:xfrm>
            <a:off x="5228411" y="3709358"/>
            <a:ext cx="852299" cy="385044"/>
          </a:xfrm>
          <a:custGeom>
            <a:avLst>
              <a:gd name="f0" fmla="val 16200"/>
              <a:gd name="f1" fmla="val 5400"/>
            </a:avLst>
            <a:gdLst>
              <a:gd name="f2" fmla="val w"/>
              <a:gd name="f3" fmla="val h"/>
              <a:gd name="f4" fmla="val 0"/>
              <a:gd name="f5" fmla="val 21600"/>
              <a:gd name="f6" fmla="val 10800"/>
              <a:gd name="f7" fmla="*/ f2 1 21600"/>
              <a:gd name="f8" fmla="*/ f3 1 21600"/>
              <a:gd name="f9" fmla="pin 0 f0 21600"/>
              <a:gd name="f10" fmla="pin 0 f1 10800"/>
              <a:gd name="f11" fmla="val f10"/>
              <a:gd name="f12" fmla="val f9"/>
              <a:gd name="f13" fmla="+- 21600 0 f10"/>
              <a:gd name="f14" fmla="*/ f9 f7 1"/>
              <a:gd name="f15" fmla="*/ f10 f8 1"/>
              <a:gd name="f16" fmla="*/ 0 f7 1"/>
              <a:gd name="f17" fmla="+- 21600 0 f12"/>
              <a:gd name="f18" fmla="*/ f13 f8 1"/>
              <a:gd name="f19" fmla="*/ f11 f8 1"/>
              <a:gd name="f20" fmla="*/ f17 f11 1"/>
              <a:gd name="f21" fmla="*/ f20 1 10800"/>
              <a:gd name="f22" fmla="+- f12 f21 0"/>
              <a:gd name="f23" fmla="*/ f22 f7 1"/>
            </a:gdLst>
            <a:ahLst>
              <a:ahXY gdRefX="f0" minX="f4" maxX="f5" gdRefY="f1" minY="f4" maxY="f6">
                <a:pos x="f14" y="f15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6" t="f19" r="f23" b="f18"/>
            <a:pathLst>
              <a:path w="21600" h="21600">
                <a:moveTo>
                  <a:pt x="f4" y="f11"/>
                </a:moveTo>
                <a:lnTo>
                  <a:pt x="f12" y="f11"/>
                </a:lnTo>
                <a:lnTo>
                  <a:pt x="f12" y="f4"/>
                </a:lnTo>
                <a:lnTo>
                  <a:pt x="f5" y="f6"/>
                </a:lnTo>
                <a:lnTo>
                  <a:pt x="f12" y="f5"/>
                </a:lnTo>
                <a:lnTo>
                  <a:pt x="f12" y="f13"/>
                </a:lnTo>
                <a:lnTo>
                  <a:pt x="f4" y="f13"/>
                </a:lnTo>
                <a:close/>
              </a:path>
            </a:pathLst>
          </a:custGeom>
          <a:solidFill>
            <a:srgbClr val="FF8E90"/>
          </a:solidFill>
          <a:ln w="0">
            <a:solidFill>
              <a:srgbClr val="000000"/>
            </a:solidFill>
            <a:prstDash val="solid"/>
          </a:ln>
        </p:spPr>
        <p:txBody>
          <a:bodyPr vert="horz" wrap="none" lIns="81639" tIns="40820" rIns="81639" bIns="40820" anchor="ctr" anchorCtr="0" compatLnSpc="0"/>
          <a:lstStyle/>
          <a:p>
            <a:pPr hangingPunct="0"/>
            <a:endParaRPr lang="en-US" sz="1600">
              <a:latin typeface="Liberation Sans" pitchFamily="18"/>
              <a:ea typeface="DejaVu Sans" pitchFamily="2"/>
              <a:cs typeface="Lohit Hindi" pitchFamily="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343784" y="3422289"/>
            <a:ext cx="1372168" cy="358591"/>
          </a:xfrm>
          <a:prstGeom prst="rect">
            <a:avLst/>
          </a:prstGeom>
          <a:noFill/>
          <a:ln>
            <a:noFill/>
          </a:ln>
        </p:spPr>
        <p:txBody>
          <a:bodyPr vert="horz" wrap="none" lIns="81639" tIns="40820" rIns="81639" bIns="40820" compatLnSpc="0"/>
          <a:lstStyle/>
          <a:p>
            <a:pPr hangingPunct="0"/>
            <a:r>
              <a:rPr lang="en-US" b="1">
                <a:latin typeface="FreeSerif" pitchFamily="18"/>
                <a:ea typeface="DejaVu Sans" pitchFamily="2"/>
                <a:cs typeface="Lohit Hindi" pitchFamily="2"/>
              </a:rPr>
              <a:t>Noise, Jitter</a:t>
            </a:r>
          </a:p>
        </p:txBody>
      </p:sp>
      <p:sp>
        <p:nvSpPr>
          <p:cNvPr id="12" name="Freeform 11"/>
          <p:cNvSpPr/>
          <p:nvPr/>
        </p:nvSpPr>
        <p:spPr>
          <a:xfrm rot="20480875">
            <a:off x="5375841" y="4573563"/>
            <a:ext cx="883772" cy="385044"/>
          </a:xfrm>
          <a:custGeom>
            <a:avLst>
              <a:gd name="f0" fmla="val 16200"/>
              <a:gd name="f1" fmla="val 5400"/>
            </a:avLst>
            <a:gdLst>
              <a:gd name="f2" fmla="val w"/>
              <a:gd name="f3" fmla="val h"/>
              <a:gd name="f4" fmla="val 0"/>
              <a:gd name="f5" fmla="val 21600"/>
              <a:gd name="f6" fmla="val 10800"/>
              <a:gd name="f7" fmla="*/ f2 1 21600"/>
              <a:gd name="f8" fmla="*/ f3 1 21600"/>
              <a:gd name="f9" fmla="pin 0 f0 21600"/>
              <a:gd name="f10" fmla="pin 0 f1 10800"/>
              <a:gd name="f11" fmla="val f10"/>
              <a:gd name="f12" fmla="val f9"/>
              <a:gd name="f13" fmla="+- 21600 0 f10"/>
              <a:gd name="f14" fmla="*/ f9 f7 1"/>
              <a:gd name="f15" fmla="*/ f10 f8 1"/>
              <a:gd name="f16" fmla="*/ 0 f7 1"/>
              <a:gd name="f17" fmla="+- 21600 0 f12"/>
              <a:gd name="f18" fmla="*/ f13 f8 1"/>
              <a:gd name="f19" fmla="*/ f11 f8 1"/>
              <a:gd name="f20" fmla="*/ f17 f11 1"/>
              <a:gd name="f21" fmla="*/ f20 1 10800"/>
              <a:gd name="f22" fmla="+- f12 f21 0"/>
              <a:gd name="f23" fmla="*/ f22 f7 1"/>
            </a:gdLst>
            <a:ahLst>
              <a:ahXY gdRefX="f0" minX="f4" maxX="f5" gdRefY="f1" minY="f4" maxY="f6">
                <a:pos x="f14" y="f15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6" t="f19" r="f23" b="f18"/>
            <a:pathLst>
              <a:path w="21600" h="21600">
                <a:moveTo>
                  <a:pt x="f4" y="f11"/>
                </a:moveTo>
                <a:lnTo>
                  <a:pt x="f12" y="f11"/>
                </a:lnTo>
                <a:lnTo>
                  <a:pt x="f12" y="f4"/>
                </a:lnTo>
                <a:lnTo>
                  <a:pt x="f5" y="f6"/>
                </a:lnTo>
                <a:lnTo>
                  <a:pt x="f12" y="f5"/>
                </a:lnTo>
                <a:lnTo>
                  <a:pt x="f12" y="f13"/>
                </a:lnTo>
                <a:lnTo>
                  <a:pt x="f4" y="f13"/>
                </a:lnTo>
                <a:close/>
              </a:path>
            </a:pathLst>
          </a:custGeom>
          <a:solidFill>
            <a:srgbClr val="FF8E90"/>
          </a:solidFill>
          <a:ln w="0">
            <a:solidFill>
              <a:srgbClr val="000000"/>
            </a:solidFill>
            <a:prstDash val="solid"/>
          </a:ln>
        </p:spPr>
        <p:txBody>
          <a:bodyPr vert="horz" wrap="none" lIns="81639" tIns="40820" rIns="81639" bIns="40820" anchor="ctr" anchorCtr="0" compatLnSpc="0"/>
          <a:lstStyle/>
          <a:p>
            <a:pPr hangingPunct="0"/>
            <a:endParaRPr lang="en-US" sz="1600">
              <a:latin typeface="Liberation Sans" pitchFamily="18"/>
              <a:ea typeface="DejaVu Sans" pitchFamily="2"/>
              <a:cs typeface="Lohit Hindi" pitchFamily="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268150" y="5073211"/>
            <a:ext cx="1372168" cy="358591"/>
          </a:xfrm>
          <a:prstGeom prst="rect">
            <a:avLst/>
          </a:prstGeom>
          <a:noFill/>
          <a:ln>
            <a:noFill/>
          </a:ln>
        </p:spPr>
        <p:txBody>
          <a:bodyPr vert="horz" wrap="none" lIns="81639" tIns="40820" rIns="81639" bIns="40820" compatLnSpc="0"/>
          <a:lstStyle/>
          <a:p>
            <a:pPr hangingPunct="0"/>
            <a:r>
              <a:rPr lang="en-US" b="1" dirty="0">
                <a:latin typeface="FreeSerif" pitchFamily="18"/>
                <a:ea typeface="DejaVu Sans" pitchFamily="2"/>
                <a:cs typeface="Lohit Hindi" pitchFamily="2"/>
              </a:rPr>
              <a:t>Offset shifts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946171" y="3576438"/>
            <a:ext cx="2915775" cy="801114"/>
          </a:xfrm>
          <a:prstGeom prst="rect">
            <a:avLst/>
          </a:prstGeom>
          <a:noFill/>
          <a:ln>
            <a:noFill/>
          </a:ln>
        </p:spPr>
        <p:txBody>
          <a:bodyPr vert="horz" wrap="none" lIns="81639" tIns="40820" rIns="81639" bIns="40820" compatLnSpc="0"/>
          <a:lstStyle/>
          <a:p>
            <a:pPr algn="ctr" hangingPunct="0"/>
            <a:r>
              <a:rPr lang="en-US" sz="2500" b="1" dirty="0">
                <a:latin typeface="Liberation Sans" pitchFamily="18"/>
                <a:ea typeface="DejaVu Sans" pitchFamily="2"/>
                <a:cs typeface="Lohit Hindi" pitchFamily="2"/>
              </a:rPr>
              <a:t>single-shot </a:t>
            </a:r>
          </a:p>
          <a:p>
            <a:pPr algn="ctr" hangingPunct="0"/>
            <a:r>
              <a:rPr lang="en-US" sz="2500" b="1" dirty="0">
                <a:latin typeface="Liberation Sans" pitchFamily="18"/>
                <a:ea typeface="DejaVu Sans" pitchFamily="2"/>
                <a:cs typeface="Lohit Hindi" pitchFamily="2"/>
              </a:rPr>
              <a:t>precision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288723" y="1271592"/>
            <a:ext cx="3163202" cy="914753"/>
          </a:xfrm>
          <a:prstGeom prst="rect">
            <a:avLst/>
          </a:prstGeom>
          <a:noFill/>
        </p:spPr>
        <p:txBody>
          <a:bodyPr wrap="none" lIns="82945" tIns="41473" rIns="82945" bIns="41473" rtlCol="0">
            <a:spAutoFit/>
          </a:bodyPr>
          <a:lstStyle/>
          <a:p>
            <a:r>
              <a:rPr lang="en-GB" dirty="0" smtClean="0"/>
              <a:t>It is not worth making a fine </a:t>
            </a:r>
          </a:p>
          <a:p>
            <a:r>
              <a:rPr lang="en-GB" dirty="0" smtClean="0"/>
              <a:t>binning TDC if resolution is </a:t>
            </a:r>
          </a:p>
          <a:p>
            <a:r>
              <a:rPr lang="en-GB" dirty="0" smtClean="0"/>
              <a:t>then lost in imperfections/noise</a:t>
            </a:r>
            <a:endParaRPr lang="en-GB" dirty="0"/>
          </a:p>
        </p:txBody>
      </p:sp>
      <p:sp>
        <p:nvSpPr>
          <p:cNvPr id="19" name="Date Placeholder 1"/>
          <p:cNvSpPr>
            <a:spLocks noGrp="1"/>
          </p:cNvSpPr>
          <p:nvPr>
            <p:ph type="dt" sz="half" idx="10"/>
          </p:nvPr>
        </p:nvSpPr>
        <p:spPr>
          <a:xfrm>
            <a:off x="457171" y="6476516"/>
            <a:ext cx="2130093" cy="181908"/>
          </a:xfrm>
        </p:spPr>
        <p:txBody>
          <a:bodyPr/>
          <a:lstStyle/>
          <a:p>
            <a:pPr lvl="0"/>
            <a:r>
              <a:rPr lang="en-US" dirty="0" smtClean="0"/>
              <a:t>TWEPP 2013</a:t>
            </a:r>
            <a:endParaRPr lang="en-US" dirty="0"/>
          </a:p>
        </p:txBody>
      </p:sp>
      <p:sp>
        <p:nvSpPr>
          <p:cNvPr id="20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7054" y="6476516"/>
            <a:ext cx="2898142" cy="181908"/>
          </a:xfrm>
        </p:spPr>
        <p:txBody>
          <a:bodyPr/>
          <a:lstStyle/>
          <a:p>
            <a:pPr lvl="0"/>
            <a:r>
              <a:rPr lang="en-US" dirty="0" smtClean="0"/>
              <a:t>L. Perktold / J. Christiansen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0984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 lIns="82945" tIns="41473" rIns="82945" bIns="41473"/>
          <a:lstStyle/>
          <a:p>
            <a:pPr lvl="0"/>
            <a:fld id="{AC6FE878-2611-47AB-AD67-0F627F36A92B}" type="slidenum">
              <a:t>2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2456970" y="4320399"/>
            <a:ext cx="2460237" cy="1918690"/>
          </a:xfrm>
          <a:prstGeom prst="rect">
            <a:avLst/>
          </a:prstGeom>
          <a:solidFill>
            <a:srgbClr val="99CCFF"/>
          </a:solidFill>
          <a:ln w="0">
            <a:solidFill>
              <a:srgbClr val="000000"/>
            </a:solidFill>
            <a:prstDash val="solid"/>
          </a:ln>
        </p:spPr>
        <p:txBody>
          <a:bodyPr vert="horz" wrap="none" lIns="81639" tIns="40820" rIns="81639" bIns="40820" anchor="ctr" anchorCtr="1" compatLnSpc="0"/>
          <a:lstStyle/>
          <a:p>
            <a:pPr hangingPunct="0"/>
            <a:endParaRPr lang="en-US" sz="1600">
              <a:latin typeface="Liberation Sans" pitchFamily="18"/>
              <a:ea typeface="DejaVu Sans" pitchFamily="2"/>
              <a:cs typeface="Lohit Hindi" pitchFamily="2"/>
            </a:endParaRPr>
          </a:p>
        </p:txBody>
      </p:sp>
      <p:sp>
        <p:nvSpPr>
          <p:cNvPr id="4" name="Title 3"/>
          <p:cNvSpPr txBox="1">
            <a:spLocks noGrp="1"/>
          </p:cNvSpPr>
          <p:nvPr>
            <p:ph type="title" idx="4294967295"/>
          </p:nvPr>
        </p:nvSpPr>
        <p:spPr>
          <a:xfrm>
            <a:off x="424260" y="356600"/>
            <a:ext cx="8228763" cy="545421"/>
          </a:xfrm>
        </p:spPr>
        <p:txBody>
          <a:bodyPr lIns="82945" tIns="41473" rIns="82945" bIns="41473"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en-US" dirty="0">
                <a:latin typeface="FreeSerif" pitchFamily="18"/>
              </a:rPr>
              <a:t>Time Measurement Chain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1175491" y="1330760"/>
            <a:ext cx="6526124" cy="4771087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/>
          <p:cNvSpPr txBox="1"/>
          <p:nvPr/>
        </p:nvSpPr>
        <p:spPr>
          <a:xfrm>
            <a:off x="4417223" y="3751531"/>
            <a:ext cx="4109295" cy="637754"/>
          </a:xfrm>
          <a:prstGeom prst="rect">
            <a:avLst/>
          </a:prstGeom>
          <a:noFill/>
        </p:spPr>
        <p:txBody>
          <a:bodyPr wrap="none" lIns="82945" tIns="41473" rIns="82945" bIns="41473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Arrival time + </a:t>
            </a:r>
          </a:p>
          <a:p>
            <a:r>
              <a:rPr lang="en-GB" b="1" dirty="0" smtClean="0">
                <a:solidFill>
                  <a:srgbClr val="FF0000"/>
                </a:solidFill>
              </a:rPr>
              <a:t>Time over threshold (Amplitude)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32235" y="1007594"/>
            <a:ext cx="39405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Detector and discriminator critical </a:t>
            </a:r>
            <a:br>
              <a:rPr lang="en-GB" dirty="0" smtClean="0"/>
            </a:br>
            <a:r>
              <a:rPr lang="en-GB" dirty="0" smtClean="0"/>
              <a:t>and must be optimized together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51331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609A41C-F547-4EB6-A231-C1374A2F1267}" type="slidenum">
              <a:t>20</a:t>
            </a:fld>
            <a:endParaRPr lang="en-US"/>
          </a:p>
        </p:txBody>
      </p:sp>
      <p:sp>
        <p:nvSpPr>
          <p:cNvPr id="2" name="Straight Connector 1"/>
          <p:cNvSpPr/>
          <p:nvPr/>
        </p:nvSpPr>
        <p:spPr>
          <a:xfrm>
            <a:off x="830420" y="1191057"/>
            <a:ext cx="7482594" cy="0"/>
          </a:xfrm>
          <a:prstGeom prst="line">
            <a:avLst/>
          </a:prstGeom>
          <a:noFill/>
          <a:ln w="72000">
            <a:solidFill>
              <a:srgbClr val="99CCFF"/>
            </a:solidFill>
            <a:prstDash val="solid"/>
          </a:ln>
        </p:spPr>
        <p:txBody>
          <a:bodyPr vert="horz" wrap="none" lIns="114295" tIns="73475" rIns="114295" bIns="73475" anchor="ctr" anchorCtr="1" compatLnSpc="0"/>
          <a:lstStyle/>
          <a:p>
            <a:pPr hangingPunct="0"/>
            <a:endParaRPr lang="en-US" sz="1600">
              <a:latin typeface="Liberation Sans" pitchFamily="18"/>
              <a:ea typeface="DejaVu Sans" pitchFamily="2"/>
              <a:cs typeface="Lohit Hindi" pitchFamily="2"/>
            </a:endParaRPr>
          </a:p>
        </p:txBody>
      </p:sp>
      <p:sp>
        <p:nvSpPr>
          <p:cNvPr id="3" name="Title 2"/>
          <p:cNvSpPr txBox="1">
            <a:spLocks noGrp="1"/>
          </p:cNvSpPr>
          <p:nvPr>
            <p:ph type="title" idx="4294967295"/>
          </p:nvPr>
        </p:nvSpPr>
        <p:spPr>
          <a:xfrm>
            <a:off x="457171" y="150883"/>
            <a:ext cx="8228763" cy="1063362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en-US">
                <a:latin typeface="FreeSerif" pitchFamily="18"/>
              </a:rPr>
              <a:t>Fine-Time Interpolator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211832" y="4745286"/>
            <a:ext cx="6382769" cy="1753957"/>
          </a:xfrm>
          <a:prstGeom prst="rect">
            <a:avLst/>
          </a:prstGeom>
          <a:noFill/>
          <a:ln>
            <a:noFill/>
          </a:ln>
        </p:spPr>
        <p:txBody>
          <a:bodyPr vert="horz" wrap="none" lIns="81639" tIns="40820" rIns="81639" bIns="40820" compatLnSpc="0"/>
          <a:lstStyle/>
          <a:p>
            <a:pPr hangingPunct="0">
              <a:spcAft>
                <a:spcPts val="1285"/>
              </a:spcAft>
              <a:buClr>
                <a:srgbClr val="0099FF"/>
              </a:buClr>
              <a:buSzPct val="45000"/>
              <a:buFont typeface="StarSymbol"/>
              <a:buChar char="●"/>
            </a:pPr>
            <a:r>
              <a:rPr lang="en-US" sz="1600" b="1" dirty="0">
                <a:latin typeface="FreeSerif" pitchFamily="18"/>
                <a:ea typeface="DejaVu Sans" pitchFamily="2"/>
                <a:cs typeface="Lohit Hindi" pitchFamily="2"/>
              </a:rPr>
              <a:t> DLL to control LSB size</a:t>
            </a:r>
            <a:br>
              <a:rPr lang="en-US" sz="1600" b="1" dirty="0">
                <a:latin typeface="FreeSerif" pitchFamily="18"/>
                <a:ea typeface="DejaVu Sans" pitchFamily="2"/>
                <a:cs typeface="Lohit Hindi" pitchFamily="2"/>
              </a:rPr>
            </a:br>
            <a:r>
              <a:rPr lang="en-US" sz="1600" dirty="0">
                <a:latin typeface="FreeSerif" pitchFamily="18"/>
                <a:ea typeface="DejaVu Sans" pitchFamily="2"/>
                <a:cs typeface="Lohit Hindi" pitchFamily="2"/>
              </a:rPr>
              <a:t>	-&gt; 32 fast delay elements in first stage - 20 </a:t>
            </a:r>
            <a:r>
              <a:rPr lang="en-US" sz="1600" dirty="0" err="1">
                <a:latin typeface="FreeSerif" pitchFamily="18"/>
                <a:ea typeface="DejaVu Sans" pitchFamily="2"/>
                <a:cs typeface="Lohit Hindi" pitchFamily="2"/>
              </a:rPr>
              <a:t>ps</a:t>
            </a:r>
            <a:r>
              <a:rPr lang="en-US" sz="1600" dirty="0">
                <a:latin typeface="FreeSerif" pitchFamily="18"/>
                <a:ea typeface="DejaVu Sans" pitchFamily="2"/>
                <a:cs typeface="Lohit Hindi" pitchFamily="2"/>
              </a:rPr>
              <a:t/>
            </a:r>
            <a:br>
              <a:rPr lang="en-US" sz="1600" dirty="0">
                <a:latin typeface="FreeSerif" pitchFamily="18"/>
                <a:ea typeface="DejaVu Sans" pitchFamily="2"/>
                <a:cs typeface="Lohit Hindi" pitchFamily="2"/>
              </a:rPr>
            </a:br>
            <a:r>
              <a:rPr lang="en-US" sz="1600" dirty="0">
                <a:latin typeface="FreeSerif" pitchFamily="18"/>
                <a:ea typeface="DejaVu Sans" pitchFamily="2"/>
                <a:cs typeface="Lohit Hindi" pitchFamily="2"/>
              </a:rPr>
              <a:t>	-&gt; Total delay of DLL 640 </a:t>
            </a:r>
            <a:r>
              <a:rPr lang="en-US" sz="1600" dirty="0" err="1">
                <a:latin typeface="FreeSerif" pitchFamily="18"/>
                <a:ea typeface="DejaVu Sans" pitchFamily="2"/>
                <a:cs typeface="Lohit Hindi" pitchFamily="2"/>
              </a:rPr>
              <a:t>ps</a:t>
            </a:r>
            <a:r>
              <a:rPr lang="en-US" sz="1600" dirty="0">
                <a:latin typeface="FreeSerif" pitchFamily="18"/>
                <a:ea typeface="DejaVu Sans" pitchFamily="2"/>
                <a:cs typeface="Lohit Hindi" pitchFamily="2"/>
              </a:rPr>
              <a:t> at 1.56 GHz</a:t>
            </a:r>
          </a:p>
          <a:p>
            <a:pPr hangingPunct="0">
              <a:spcAft>
                <a:spcPts val="1285"/>
              </a:spcAft>
              <a:buClr>
                <a:srgbClr val="0099FF"/>
              </a:buClr>
              <a:buSzPct val="45000"/>
              <a:buFont typeface="StarSymbol"/>
              <a:buChar char="●"/>
            </a:pPr>
            <a:r>
              <a:rPr lang="en-US" sz="1600" b="1" dirty="0">
                <a:latin typeface="FreeSerif" pitchFamily="18"/>
                <a:ea typeface="DejaVu Sans" pitchFamily="2"/>
                <a:cs typeface="Lohit Hindi" pitchFamily="2"/>
              </a:rPr>
              <a:t> Resistive Interpolation to achieve sub - gate delay resolutions</a:t>
            </a:r>
            <a:br>
              <a:rPr lang="en-US" sz="1600" b="1" dirty="0">
                <a:latin typeface="FreeSerif" pitchFamily="18"/>
                <a:ea typeface="DejaVu Sans" pitchFamily="2"/>
                <a:cs typeface="Lohit Hindi" pitchFamily="2"/>
              </a:rPr>
            </a:br>
            <a:r>
              <a:rPr lang="en-US" sz="1600" dirty="0">
                <a:latin typeface="FreeSerif" pitchFamily="18"/>
                <a:ea typeface="DejaVu Sans" pitchFamily="2"/>
                <a:cs typeface="Lohit Hindi" pitchFamily="2"/>
              </a:rPr>
              <a:t>	-&gt; LSB size of 2nd stage controlled by DLL</a:t>
            </a:r>
            <a:r>
              <a:rPr lang="en-US" dirty="0">
                <a:latin typeface="FreeSerif" pitchFamily="18"/>
                <a:ea typeface="DejaVu Sans" pitchFamily="2"/>
                <a:cs typeface="Lohit Hindi" pitchFamily="2"/>
              </a:rPr>
              <a:t/>
            </a:r>
            <a:br>
              <a:rPr lang="en-US" dirty="0">
                <a:latin typeface="FreeSerif" pitchFamily="18"/>
                <a:ea typeface="DejaVu Sans" pitchFamily="2"/>
                <a:cs typeface="Lohit Hindi" pitchFamily="2"/>
              </a:rPr>
            </a:br>
            <a:r>
              <a:rPr lang="en-US" dirty="0" smtClean="0">
                <a:latin typeface="FreeSerif" pitchFamily="18"/>
                <a:ea typeface="DejaVu Sans" pitchFamily="2"/>
                <a:cs typeface="Lohit Hindi" pitchFamily="2"/>
              </a:rPr>
              <a:t>	(Auto adjusts to DLL delay elements)</a:t>
            </a:r>
            <a:endParaRPr lang="en-US" sz="1600" dirty="0">
              <a:latin typeface="FreeSerif" pitchFamily="18"/>
              <a:ea typeface="DejaVu Sans" pitchFamily="2"/>
              <a:cs typeface="Lohit Hindi" pitchFamily="2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700452" y="1306668"/>
            <a:ext cx="6409547" cy="32185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7309195" y="1691386"/>
            <a:ext cx="994022" cy="63520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vert="horz" wrap="none" lIns="81639" tIns="40820" rIns="81639" bIns="40820" compatLnSpc="0"/>
          <a:lstStyle/>
          <a:p>
            <a:pPr algn="ctr" hangingPunct="0"/>
            <a:r>
              <a:rPr lang="en-US" b="1">
                <a:latin typeface="FreeSerif" pitchFamily="18"/>
                <a:ea typeface="DejaVu Sans" pitchFamily="2"/>
                <a:cs typeface="Lohit Hindi" pitchFamily="2"/>
              </a:rPr>
              <a:t>20 ps</a:t>
            </a:r>
          </a:p>
          <a:p>
            <a:pPr algn="ctr" hangingPunct="0"/>
            <a:r>
              <a:rPr lang="en-US" b="1">
                <a:latin typeface="FreeSerif" pitchFamily="18"/>
                <a:ea typeface="DejaVu Sans" pitchFamily="2"/>
                <a:cs typeface="Lohit Hindi" pitchFamily="2"/>
              </a:rPr>
              <a:t>delays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332054" y="2995442"/>
            <a:ext cx="967571" cy="63520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vert="horz" wrap="none" lIns="81639" tIns="40820" rIns="81639" bIns="40820" compatLnSpc="0"/>
          <a:lstStyle/>
          <a:p>
            <a:pPr algn="ctr" hangingPunct="0"/>
            <a:r>
              <a:rPr lang="en-US" b="1">
                <a:latin typeface="FreeSerif" pitchFamily="18"/>
                <a:ea typeface="DejaVu Sans" pitchFamily="2"/>
                <a:cs typeface="Lohit Hindi" pitchFamily="2"/>
              </a:rPr>
              <a:t>5 ps</a:t>
            </a:r>
            <a:br>
              <a:rPr lang="en-US" b="1">
                <a:latin typeface="FreeSerif" pitchFamily="18"/>
                <a:ea typeface="DejaVu Sans" pitchFamily="2"/>
                <a:cs typeface="Lohit Hindi" pitchFamily="2"/>
              </a:rPr>
            </a:br>
            <a:r>
              <a:rPr lang="en-US" b="1">
                <a:latin typeface="FreeSerif" pitchFamily="18"/>
                <a:ea typeface="DejaVu Sans" pitchFamily="2"/>
                <a:cs typeface="Lohit Hindi" pitchFamily="2"/>
              </a:rPr>
              <a:t>delays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7965" y="1671137"/>
            <a:ext cx="1145542" cy="33115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vert="horz" wrap="none" lIns="81639" tIns="40820" rIns="81639" bIns="40820" compatLnSpc="0"/>
          <a:lstStyle/>
          <a:p>
            <a:pPr algn="ctr" hangingPunct="0"/>
            <a:r>
              <a:rPr lang="en-US" sz="1600" b="1">
                <a:latin typeface="FreeSerif" pitchFamily="18"/>
                <a:ea typeface="DejaVu Sans" pitchFamily="2"/>
                <a:cs typeface="Lohit Hindi" pitchFamily="2"/>
              </a:rPr>
              <a:t>1.56 GHz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223513" y="1504905"/>
            <a:ext cx="994022" cy="358917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vert="horz" wrap="none" lIns="81639" tIns="40820" rIns="81639" bIns="40820" compatLnSpc="0"/>
          <a:lstStyle/>
          <a:p>
            <a:pPr algn="ctr" hangingPunct="0"/>
            <a:r>
              <a:rPr lang="en-US" b="1">
                <a:latin typeface="FreeSerif" pitchFamily="18"/>
                <a:ea typeface="DejaVu Sans" pitchFamily="2"/>
                <a:cs typeface="Lohit Hindi" pitchFamily="2"/>
              </a:rPr>
              <a:t>N=32</a:t>
            </a:r>
          </a:p>
        </p:txBody>
      </p:sp>
      <p:sp>
        <p:nvSpPr>
          <p:cNvPr id="14" name="Date Placeholder 1"/>
          <p:cNvSpPr>
            <a:spLocks noGrp="1"/>
          </p:cNvSpPr>
          <p:nvPr>
            <p:ph type="dt" sz="half" idx="10"/>
          </p:nvPr>
        </p:nvSpPr>
        <p:spPr>
          <a:xfrm>
            <a:off x="457171" y="6476516"/>
            <a:ext cx="2130093" cy="181908"/>
          </a:xfrm>
        </p:spPr>
        <p:txBody>
          <a:bodyPr/>
          <a:lstStyle/>
          <a:p>
            <a:pPr lvl="0"/>
            <a:r>
              <a:rPr lang="en-US" dirty="0" smtClean="0"/>
              <a:t>TWEPP 2013</a:t>
            </a:r>
            <a:endParaRPr lang="en-US" dirty="0"/>
          </a:p>
        </p:txBody>
      </p:sp>
      <p:sp>
        <p:nvSpPr>
          <p:cNvPr id="15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7054" y="6476516"/>
            <a:ext cx="2898142" cy="181908"/>
          </a:xfrm>
        </p:spPr>
        <p:txBody>
          <a:bodyPr/>
          <a:lstStyle/>
          <a:p>
            <a:pPr lvl="0"/>
            <a:r>
              <a:rPr lang="en-US" dirty="0" smtClean="0"/>
              <a:t>L. Perktold / J. Christiansen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4023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82A6437-C8B5-4DD8-B0E9-0CC28A4940BF}" type="slidenum">
              <a:t>21</a:t>
            </a:fld>
            <a:endParaRPr lang="en-US"/>
          </a:p>
        </p:txBody>
      </p:sp>
      <p:sp>
        <p:nvSpPr>
          <p:cNvPr id="2" name="Straight Connector 1"/>
          <p:cNvSpPr/>
          <p:nvPr/>
        </p:nvSpPr>
        <p:spPr>
          <a:xfrm>
            <a:off x="830420" y="1191057"/>
            <a:ext cx="7482594" cy="0"/>
          </a:xfrm>
          <a:prstGeom prst="line">
            <a:avLst/>
          </a:prstGeom>
          <a:noFill/>
          <a:ln w="72000">
            <a:solidFill>
              <a:srgbClr val="99CCFF"/>
            </a:solidFill>
            <a:prstDash val="solid"/>
          </a:ln>
        </p:spPr>
        <p:txBody>
          <a:bodyPr vert="horz" wrap="none" lIns="114295" tIns="73475" rIns="114295" bIns="73475" anchor="ctr" anchorCtr="1" compatLnSpc="0"/>
          <a:lstStyle/>
          <a:p>
            <a:pPr hangingPunct="0"/>
            <a:endParaRPr lang="en-US" sz="1600">
              <a:latin typeface="Liberation Sans" pitchFamily="18"/>
              <a:ea typeface="DejaVu Sans" pitchFamily="2"/>
              <a:cs typeface="Lohit Hindi" pitchFamily="2"/>
            </a:endParaRPr>
          </a:p>
        </p:txBody>
      </p:sp>
      <p:sp>
        <p:nvSpPr>
          <p:cNvPr id="3" name="Title 2"/>
          <p:cNvSpPr txBox="1">
            <a:spLocks noGrp="1"/>
          </p:cNvSpPr>
          <p:nvPr>
            <p:ph type="title" idx="4294967295"/>
          </p:nvPr>
        </p:nvSpPr>
        <p:spPr>
          <a:xfrm>
            <a:off x="457171" y="374950"/>
            <a:ext cx="8228763" cy="615553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en-US">
                <a:latin typeface="FreeSerif" pitchFamily="18"/>
              </a:rPr>
              <a:t>Reconstructed Transfer Function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269078" y="2022544"/>
            <a:ext cx="6999625" cy="3831827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2432153" y="1363495"/>
            <a:ext cx="3587491" cy="580342"/>
          </a:xfrm>
          <a:prstGeom prst="rect">
            <a:avLst/>
          </a:prstGeom>
          <a:noFill/>
          <a:ln>
            <a:noFill/>
          </a:ln>
        </p:spPr>
        <p:txBody>
          <a:bodyPr vert="horz" wrap="none" lIns="81639" tIns="40820" rIns="81639" bIns="40820" compatLnSpc="0"/>
          <a:lstStyle/>
          <a:p>
            <a:pPr algn="ctr" hangingPunct="0">
              <a:spcAft>
                <a:spcPts val="1285"/>
              </a:spcAft>
            </a:pPr>
            <a:r>
              <a:rPr lang="en-US" sz="1600" b="1">
                <a:latin typeface="FreeSerif" pitchFamily="18"/>
                <a:ea typeface="DejaVu Sans" pitchFamily="2"/>
                <a:cs typeface="Lohit Hindi" pitchFamily="2"/>
              </a:rPr>
              <a:t>after global calibration</a:t>
            </a:r>
            <a:br>
              <a:rPr lang="en-US" sz="1600" b="1">
                <a:latin typeface="FreeSerif" pitchFamily="18"/>
                <a:ea typeface="DejaVu Sans" pitchFamily="2"/>
                <a:cs typeface="Lohit Hindi" pitchFamily="2"/>
              </a:rPr>
            </a:br>
            <a:r>
              <a:rPr lang="en-US" sz="1600" b="1">
                <a:latin typeface="FreeSerif" pitchFamily="18"/>
                <a:ea typeface="DejaVu Sans" pitchFamily="2"/>
                <a:cs typeface="Lohit Hindi" pitchFamily="2"/>
              </a:rPr>
              <a:t>has been applied</a:t>
            </a:r>
          </a:p>
        </p:txBody>
      </p:sp>
      <p:sp>
        <p:nvSpPr>
          <p:cNvPr id="6" name="Freeform 5"/>
          <p:cNvSpPr/>
          <p:nvPr/>
        </p:nvSpPr>
        <p:spPr>
          <a:xfrm>
            <a:off x="8032180" y="2745604"/>
            <a:ext cx="898995" cy="480081"/>
          </a:xfrm>
          <a:custGeom>
            <a:avLst/>
            <a:gdLst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il" t="it" r="ir" b="ib"/>
            <a:pathLst>
              <a:path>
                <a:moveTo>
                  <a:pt x="l" y="vc"/>
                </a:moveTo>
                <a:arcTo wR="wd2" hR="hd2" stAng="cd2" swAng="cd4"/>
                <a:arcTo wR="wd2" hR="hd2" stAng="3cd4" swAng="cd4"/>
                <a:arcTo wR="wd2" hR="hd2" stAng="0" swAng="cd4"/>
                <a:arcTo wR="wd2" hR="hd2" stAng="cd4" swAng="cd4"/>
                <a:close/>
              </a:path>
            </a:pathLst>
          </a:custGeom>
          <a:solidFill>
            <a:srgbClr val="99CCFF"/>
          </a:solidFill>
          <a:ln w="0">
            <a:solidFill>
              <a:srgbClr val="000000"/>
            </a:solidFill>
            <a:prstDash val="solid"/>
          </a:ln>
        </p:spPr>
        <p:txBody>
          <a:bodyPr vert="horz" wrap="none" lIns="81639" tIns="40820" rIns="81639" bIns="40820" anchor="ctr" anchorCtr="1" compatLnSpc="0"/>
          <a:lstStyle/>
          <a:p>
            <a:pPr hangingPunct="0"/>
            <a:endParaRPr lang="en-US" sz="1600">
              <a:latin typeface="Liberation Sans" pitchFamily="18"/>
              <a:ea typeface="DejaVu Sans" pitchFamily="2"/>
              <a:cs typeface="Lohit Hindi" pitchFamily="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136676" y="2820066"/>
            <a:ext cx="689675" cy="331483"/>
          </a:xfrm>
          <a:prstGeom prst="rect">
            <a:avLst/>
          </a:prstGeom>
          <a:noFill/>
          <a:ln>
            <a:noFill/>
          </a:ln>
        </p:spPr>
        <p:txBody>
          <a:bodyPr vert="horz" wrap="none" lIns="81639" tIns="40820" rIns="81639" bIns="40820" compatLnSpc="0"/>
          <a:lstStyle/>
          <a:p>
            <a:pPr hangingPunct="0">
              <a:spcAft>
                <a:spcPts val="1285"/>
              </a:spcAft>
            </a:pPr>
            <a:r>
              <a:rPr lang="en-US" sz="1600" b="1">
                <a:latin typeface="FreeSerif" pitchFamily="18"/>
                <a:ea typeface="DejaVu Sans" pitchFamily="2"/>
                <a:cs typeface="Lohit Hindi" pitchFamily="2"/>
              </a:rPr>
              <a:t>DNL</a:t>
            </a:r>
          </a:p>
        </p:txBody>
      </p:sp>
      <p:sp>
        <p:nvSpPr>
          <p:cNvPr id="8" name="Freeform 7"/>
          <p:cNvSpPr/>
          <p:nvPr/>
        </p:nvSpPr>
        <p:spPr>
          <a:xfrm>
            <a:off x="8017158" y="4398453"/>
            <a:ext cx="898995" cy="480081"/>
          </a:xfrm>
          <a:custGeom>
            <a:avLst/>
            <a:gdLst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il" t="it" r="ir" b="ib"/>
            <a:pathLst>
              <a:path>
                <a:moveTo>
                  <a:pt x="l" y="vc"/>
                </a:moveTo>
                <a:arcTo wR="wd2" hR="hd2" stAng="cd2" swAng="cd4"/>
                <a:arcTo wR="wd2" hR="hd2" stAng="3cd4" swAng="cd4"/>
                <a:arcTo wR="wd2" hR="hd2" stAng="0" swAng="cd4"/>
                <a:arcTo wR="wd2" hR="hd2" stAng="cd4" swAng="cd4"/>
                <a:close/>
              </a:path>
            </a:pathLst>
          </a:custGeom>
          <a:solidFill>
            <a:srgbClr val="99CCFF"/>
          </a:solidFill>
          <a:ln w="0">
            <a:solidFill>
              <a:srgbClr val="000000"/>
            </a:solidFill>
            <a:prstDash val="solid"/>
          </a:ln>
        </p:spPr>
        <p:txBody>
          <a:bodyPr vert="horz" wrap="none" lIns="81639" tIns="40820" rIns="81639" bIns="40820" anchor="ctr" anchorCtr="1" compatLnSpc="0"/>
          <a:lstStyle/>
          <a:p>
            <a:pPr hangingPunct="0"/>
            <a:endParaRPr lang="en-US" sz="1600">
              <a:latin typeface="Liberation Sans" pitchFamily="18"/>
              <a:ea typeface="DejaVu Sans" pitchFamily="2"/>
              <a:cs typeface="Lohit Hindi" pitchFamily="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162800" y="4505573"/>
            <a:ext cx="607385" cy="331158"/>
          </a:xfrm>
          <a:prstGeom prst="rect">
            <a:avLst/>
          </a:prstGeom>
          <a:noFill/>
          <a:ln>
            <a:noFill/>
          </a:ln>
        </p:spPr>
        <p:txBody>
          <a:bodyPr vert="horz" wrap="none" lIns="81639" tIns="40820" rIns="81639" bIns="40820" compatLnSpc="0"/>
          <a:lstStyle/>
          <a:p>
            <a:pPr hangingPunct="0">
              <a:spcAft>
                <a:spcPts val="1285"/>
              </a:spcAft>
            </a:pPr>
            <a:r>
              <a:rPr lang="en-US" sz="1600" b="1">
                <a:latin typeface="FreeSerif" pitchFamily="18"/>
                <a:ea typeface="DejaVu Sans" pitchFamily="2"/>
                <a:cs typeface="Lohit Hindi" pitchFamily="2"/>
              </a:rPr>
              <a:t>INL</a:t>
            </a:r>
          </a:p>
        </p:txBody>
      </p:sp>
      <p:sp>
        <p:nvSpPr>
          <p:cNvPr id="10" name="Straight Connector 9"/>
          <p:cNvSpPr/>
          <p:nvPr/>
        </p:nvSpPr>
        <p:spPr>
          <a:xfrm flipV="1">
            <a:off x="7234741" y="3003606"/>
            <a:ext cx="753027" cy="169498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wrap="none" lIns="81639" tIns="40820" rIns="81639" bIns="40820" anchor="ctr" anchorCtr="1" compatLnSpc="0"/>
          <a:lstStyle/>
          <a:p>
            <a:pPr hangingPunct="0"/>
            <a:endParaRPr lang="en-US" sz="1600">
              <a:latin typeface="Liberation Sans" pitchFamily="18"/>
              <a:ea typeface="DejaVu Sans" pitchFamily="2"/>
              <a:cs typeface="Lohit Hindi" pitchFamily="2"/>
            </a:endParaRPr>
          </a:p>
        </p:txBody>
      </p:sp>
      <p:sp>
        <p:nvSpPr>
          <p:cNvPr id="11" name="Straight Connector 10"/>
          <p:cNvSpPr/>
          <p:nvPr/>
        </p:nvSpPr>
        <p:spPr>
          <a:xfrm>
            <a:off x="7234741" y="4479773"/>
            <a:ext cx="736373" cy="138146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wrap="none" lIns="81639" tIns="40820" rIns="81639" bIns="40820" anchor="ctr" anchorCtr="1" compatLnSpc="0"/>
          <a:lstStyle/>
          <a:p>
            <a:pPr hangingPunct="0"/>
            <a:endParaRPr lang="en-US" sz="1600">
              <a:latin typeface="Liberation Sans" pitchFamily="18"/>
              <a:ea typeface="DejaVu Sans" pitchFamily="2"/>
              <a:cs typeface="Lohit Hindi" pitchFamily="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365135" y="1829206"/>
            <a:ext cx="1052474" cy="331483"/>
          </a:xfrm>
          <a:prstGeom prst="rect">
            <a:avLst/>
          </a:prstGeom>
          <a:noFill/>
          <a:ln>
            <a:noFill/>
          </a:ln>
        </p:spPr>
        <p:txBody>
          <a:bodyPr vert="horz" wrap="none" lIns="81639" tIns="40820" rIns="81639" bIns="40820" compatLnSpc="0"/>
          <a:lstStyle/>
          <a:p>
            <a:pPr algn="ctr" hangingPunct="0">
              <a:spcAft>
                <a:spcPts val="1285"/>
              </a:spcAft>
            </a:pPr>
            <a:r>
              <a:rPr lang="en-US" sz="1500">
                <a:latin typeface="FreeSerif" pitchFamily="18"/>
                <a:ea typeface="DejaVu Sans" pitchFamily="2"/>
                <a:cs typeface="Lohit Hindi" pitchFamily="2"/>
              </a:rPr>
              <a:t>channel 5</a:t>
            </a:r>
          </a:p>
        </p:txBody>
      </p:sp>
      <p:sp>
        <p:nvSpPr>
          <p:cNvPr id="16" name="Date Placeholder 1"/>
          <p:cNvSpPr>
            <a:spLocks noGrp="1"/>
          </p:cNvSpPr>
          <p:nvPr>
            <p:ph type="dt" sz="half" idx="10"/>
          </p:nvPr>
        </p:nvSpPr>
        <p:spPr>
          <a:xfrm>
            <a:off x="457171" y="6476516"/>
            <a:ext cx="2130093" cy="181908"/>
          </a:xfrm>
        </p:spPr>
        <p:txBody>
          <a:bodyPr/>
          <a:lstStyle/>
          <a:p>
            <a:pPr lvl="0"/>
            <a:r>
              <a:rPr lang="en-US" dirty="0" smtClean="0"/>
              <a:t>TWEPP 2013</a:t>
            </a:r>
            <a:endParaRPr lang="en-US" dirty="0"/>
          </a:p>
        </p:txBody>
      </p:sp>
      <p:sp>
        <p:nvSpPr>
          <p:cNvPr id="17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7054" y="6476516"/>
            <a:ext cx="2898142" cy="181908"/>
          </a:xfrm>
        </p:spPr>
        <p:txBody>
          <a:bodyPr/>
          <a:lstStyle/>
          <a:p>
            <a:pPr lvl="0"/>
            <a:r>
              <a:rPr lang="en-US" dirty="0" smtClean="0"/>
              <a:t>L. Perktold / J. Christiansen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5345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96442"/>
          </a:xfrm>
        </p:spPr>
        <p:txBody>
          <a:bodyPr/>
          <a:lstStyle/>
          <a:p>
            <a:r>
              <a:rPr lang="en-US" dirty="0" smtClean="0"/>
              <a:t>TDC applications in HEP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199" y="971080"/>
            <a:ext cx="5996645" cy="3571665"/>
          </a:xfrm>
        </p:spPr>
        <p:txBody>
          <a:bodyPr>
            <a:normAutofit fontScale="92500" lnSpcReduction="10000"/>
          </a:bodyPr>
          <a:lstStyle/>
          <a:p>
            <a:r>
              <a:rPr lang="en-US" sz="2100" dirty="0" smtClean="0"/>
              <a:t>Drift time in gas based tracking detectors</a:t>
            </a:r>
          </a:p>
          <a:p>
            <a:pPr lvl="1"/>
            <a:r>
              <a:rPr lang="en-US" sz="1900" b="1" dirty="0" smtClean="0"/>
              <a:t>Low resolution: ~1ns</a:t>
            </a:r>
          </a:p>
          <a:p>
            <a:pPr lvl="1"/>
            <a:r>
              <a:rPr lang="en-US" sz="1900" dirty="0" smtClean="0"/>
              <a:t>Examples: CMS and ATLAS </a:t>
            </a:r>
            <a:r>
              <a:rPr lang="en-US" sz="1900" dirty="0" err="1" smtClean="0"/>
              <a:t>muon</a:t>
            </a:r>
            <a:r>
              <a:rPr lang="en-US" sz="1900" dirty="0" smtClean="0"/>
              <a:t> detectors</a:t>
            </a:r>
          </a:p>
          <a:p>
            <a:r>
              <a:rPr lang="en-US" sz="2100" dirty="0" smtClean="0"/>
              <a:t>TOF, RICH</a:t>
            </a:r>
          </a:p>
          <a:p>
            <a:pPr lvl="1"/>
            <a:r>
              <a:rPr lang="en-US" sz="1900" b="1" dirty="0" smtClean="0"/>
              <a:t>High resolution: </a:t>
            </a:r>
            <a:r>
              <a:rPr lang="en-US" sz="1900" b="1" dirty="0"/>
              <a:t>5</a:t>
            </a:r>
            <a:r>
              <a:rPr lang="en-US" sz="1900" b="1" dirty="0" smtClean="0"/>
              <a:t>ps </a:t>
            </a:r>
            <a:r>
              <a:rPr lang="en-US" sz="1900" b="1" dirty="0" smtClean="0"/>
              <a:t>– 100ps</a:t>
            </a:r>
          </a:p>
          <a:p>
            <a:pPr lvl="1"/>
            <a:r>
              <a:rPr lang="en-US" sz="1900" dirty="0" smtClean="0"/>
              <a:t>Example: ALICE TOF</a:t>
            </a:r>
          </a:p>
          <a:p>
            <a:r>
              <a:rPr lang="en-US" sz="2100" dirty="0" smtClean="0"/>
              <a:t>Background </a:t>
            </a:r>
            <a:r>
              <a:rPr lang="en-US" sz="2100" dirty="0" smtClean="0"/>
              <a:t>reduction: </a:t>
            </a:r>
            <a:r>
              <a:rPr lang="en-US" sz="2100" b="1" dirty="0" smtClean="0"/>
              <a:t>5 – 10ps</a:t>
            </a:r>
            <a:endParaRPr lang="en-US" sz="2100" b="1" dirty="0" smtClean="0"/>
          </a:p>
          <a:p>
            <a:r>
              <a:rPr lang="en-US" sz="2100" dirty="0" smtClean="0"/>
              <a:t>Signal amplitude measurement: </a:t>
            </a:r>
            <a:r>
              <a:rPr lang="en-US" sz="2100" dirty="0" smtClean="0"/>
              <a:t>TOT</a:t>
            </a:r>
          </a:p>
          <a:p>
            <a:pPr marL="0" indent="0">
              <a:buNone/>
            </a:pPr>
            <a:r>
              <a:rPr lang="en-US" sz="2100" b="1" dirty="0" smtClean="0"/>
              <a:t>Make a new TDC with programmable resolution (bin): ~5ps, ~20ps, (~100ps), </a:t>
            </a:r>
            <a:r>
              <a:rPr lang="en-US" sz="2100" b="1" dirty="0"/>
              <a:t>~</a:t>
            </a:r>
            <a:r>
              <a:rPr lang="en-US" sz="2100" b="1" dirty="0" smtClean="0"/>
              <a:t>1ns</a:t>
            </a:r>
          </a:p>
          <a:p>
            <a:pPr lvl="1"/>
            <a:r>
              <a:rPr lang="en-US" sz="1700" dirty="0" smtClean="0"/>
              <a:t>Power consumption highly resolution dependent</a:t>
            </a:r>
            <a:endParaRPr lang="en-US" sz="1700" dirty="0" smtClean="0"/>
          </a:p>
          <a:p>
            <a:pPr lvl="1"/>
            <a:endParaRPr lang="en-US" dirty="0"/>
          </a:p>
        </p:txBody>
      </p:sp>
      <p:pic>
        <p:nvPicPr>
          <p:cNvPr id="4" name="Picture 6" descr="celda"/>
          <p:cNvPicPr>
            <a:picLocks noChangeAspect="1" noChangeArrowheads="1"/>
          </p:cNvPicPr>
          <p:nvPr/>
        </p:nvPicPr>
        <p:blipFill>
          <a:blip r:embed="rId2" cstate="print"/>
          <a:srcRect l="1923" t="4843"/>
          <a:stretch>
            <a:fillRect/>
          </a:stretch>
        </p:blipFill>
        <p:spPr bwMode="auto">
          <a:xfrm>
            <a:off x="6858000" y="1224912"/>
            <a:ext cx="1744662" cy="559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6175" y="1777585"/>
            <a:ext cx="2832100" cy="1826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4565921"/>
            <a:ext cx="4061685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 descr="PID_performance_Super_B_1.gif                                  004772EAMacintosh HD                   B7464D7A: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963" y="4401732"/>
            <a:ext cx="3581400" cy="2303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6050" y="4227562"/>
            <a:ext cx="3151133" cy="23737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TDC applications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767685" cy="4873752"/>
          </a:xfrm>
        </p:spPr>
        <p:txBody>
          <a:bodyPr/>
          <a:lstStyle/>
          <a:p>
            <a:pPr lvl="1"/>
            <a:r>
              <a:rPr lang="en-US" dirty="0" smtClean="0"/>
              <a:t>Laser ranging </a:t>
            </a:r>
          </a:p>
          <a:p>
            <a:pPr lvl="1"/>
            <a:r>
              <a:rPr lang="en-US" dirty="0" smtClean="0"/>
              <a:t>3D imaging</a:t>
            </a:r>
          </a:p>
          <a:p>
            <a:pPr lvl="1"/>
            <a:r>
              <a:rPr lang="en-US" dirty="0" smtClean="0"/>
              <a:t>Medical imaging: TOF PET</a:t>
            </a:r>
          </a:p>
          <a:p>
            <a:pPr lvl="2"/>
            <a:r>
              <a:rPr lang="en-US" dirty="0" smtClean="0"/>
              <a:t>Improve signal/noise and have lower radiation dose.</a:t>
            </a:r>
          </a:p>
          <a:p>
            <a:pPr lvl="1"/>
            <a:r>
              <a:rPr lang="en-US" dirty="0" smtClean="0"/>
              <a:t>Fluorescence </a:t>
            </a:r>
            <a:r>
              <a:rPr lang="en-US" dirty="0"/>
              <a:t>lifetime </a:t>
            </a:r>
            <a:r>
              <a:rPr lang="en-US" dirty="0" smtClean="0"/>
              <a:t>imaging</a:t>
            </a:r>
            <a:endParaRPr lang="en-US" dirty="0"/>
          </a:p>
          <a:p>
            <a:pPr lvl="1"/>
            <a:r>
              <a:rPr lang="en-US" dirty="0" smtClean="0"/>
              <a:t>General instrumentation.</a:t>
            </a:r>
          </a:p>
          <a:p>
            <a:pPr lvl="1"/>
            <a:r>
              <a:rPr lang="en-US" dirty="0"/>
              <a:t>D</a:t>
            </a:r>
            <a:r>
              <a:rPr lang="en-US" dirty="0" smtClean="0"/>
              <a:t>ifferences to HEP systems</a:t>
            </a:r>
          </a:p>
          <a:p>
            <a:pPr lvl="2"/>
            <a:r>
              <a:rPr lang="en-US" dirty="0" smtClean="0"/>
              <a:t>Smaller systems</a:t>
            </a:r>
            <a:r>
              <a:rPr lang="en-US" dirty="0"/>
              <a:t> </a:t>
            </a:r>
            <a:r>
              <a:rPr lang="en-US" dirty="0" smtClean="0"/>
              <a:t>- Fewer channels </a:t>
            </a:r>
          </a:p>
          <a:p>
            <a:pPr lvl="2"/>
            <a:r>
              <a:rPr lang="en-US" dirty="0" smtClean="0"/>
              <a:t>Averaging can in some cases be used to get improved time resolution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32860" y="2084825"/>
            <a:ext cx="3394856" cy="19715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76300" y="430337"/>
            <a:ext cx="1437506" cy="165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7467600" cy="696442"/>
          </a:xfrm>
        </p:spPr>
        <p:txBody>
          <a:bodyPr/>
          <a:lstStyle/>
          <a:p>
            <a:r>
              <a:rPr lang="en-US" dirty="0" smtClean="0"/>
              <a:t>HPTDC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009485"/>
            <a:ext cx="4575659" cy="5848515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History</a:t>
            </a:r>
          </a:p>
          <a:p>
            <a:pPr lvl="1"/>
            <a:r>
              <a:rPr lang="en-US" dirty="0" smtClean="0"/>
              <a:t>Architecture developed for CERN for ATLAS MDT with final design transferred to Japan</a:t>
            </a:r>
          </a:p>
          <a:p>
            <a:pPr lvl="1"/>
            <a:r>
              <a:rPr lang="en-US" dirty="0" smtClean="0"/>
              <a:t>CMS and ALICE needed similar chip with  additional features</a:t>
            </a:r>
          </a:p>
          <a:p>
            <a:r>
              <a:rPr lang="en-US" dirty="0" smtClean="0"/>
              <a:t>Features</a:t>
            </a:r>
          </a:p>
          <a:p>
            <a:pPr lvl="1"/>
            <a:r>
              <a:rPr lang="en-US" dirty="0" smtClean="0"/>
              <a:t>32 channels(100ps binning),</a:t>
            </a:r>
            <a:br>
              <a:rPr lang="en-US" dirty="0" smtClean="0"/>
            </a:br>
            <a:r>
              <a:rPr lang="en-US" dirty="0" smtClean="0"/>
              <a:t>8 channels (25ps binning)</a:t>
            </a:r>
          </a:p>
          <a:p>
            <a:pPr lvl="1"/>
            <a:r>
              <a:rPr lang="en-US" dirty="0" smtClean="0"/>
              <a:t>40MHz time reference (LHC clock)</a:t>
            </a:r>
          </a:p>
          <a:p>
            <a:pPr lvl="1"/>
            <a:r>
              <a:rPr lang="en-US" dirty="0" smtClean="0"/>
              <a:t>Leading, trailing edge and time over threshold (for leading edge time corrections)</a:t>
            </a:r>
          </a:p>
          <a:p>
            <a:pPr lvl="1"/>
            <a:r>
              <a:rPr lang="en-US" dirty="0" smtClean="0"/>
              <a:t>Triggered or non triggered</a:t>
            </a:r>
          </a:p>
          <a:p>
            <a:pPr lvl="1"/>
            <a:r>
              <a:rPr lang="en-US" b="1" dirty="0" smtClean="0"/>
              <a:t>Highly flexible data driven architecture with extensive data buffering and </a:t>
            </a:r>
            <a:br>
              <a:rPr lang="en-US" b="1" dirty="0" smtClean="0"/>
            </a:br>
            <a:r>
              <a:rPr lang="en-US" b="1" dirty="0" smtClean="0"/>
              <a:t>different readout interfaces</a:t>
            </a:r>
          </a:p>
          <a:p>
            <a:r>
              <a:rPr lang="en-US" dirty="0" smtClean="0"/>
              <a:t>Used in very large number of applications:</a:t>
            </a:r>
          </a:p>
          <a:p>
            <a:pPr lvl="1"/>
            <a:r>
              <a:rPr lang="en-US" dirty="0" smtClean="0"/>
              <a:t>More than 20 HEP applications: ALICE TOF, CMS </a:t>
            </a:r>
            <a:r>
              <a:rPr lang="en-US" dirty="0" err="1" smtClean="0"/>
              <a:t>muon</a:t>
            </a:r>
            <a:r>
              <a:rPr lang="en-US" dirty="0" smtClean="0"/>
              <a:t>, STAR, BES, KABES, HADES, NICA, NA62, AMS, Belle, BES, , ,</a:t>
            </a:r>
          </a:p>
          <a:p>
            <a:pPr lvl="2"/>
            <a:r>
              <a:rPr lang="en-US" dirty="0" smtClean="0"/>
              <a:t>We still sell ~1k chips per year from current stock.</a:t>
            </a:r>
          </a:p>
          <a:p>
            <a:pPr lvl="1"/>
            <a:r>
              <a:rPr lang="en-US" dirty="0" smtClean="0"/>
              <a:t>Other research domains: Medical imaging,  </a:t>
            </a:r>
          </a:p>
          <a:p>
            <a:pPr lvl="1"/>
            <a:r>
              <a:rPr lang="en-US" dirty="0" smtClean="0"/>
              <a:t>Commercial modules from 3 companies: CAEN, </a:t>
            </a:r>
            <a:r>
              <a:rPr lang="en-US" dirty="0" err="1" smtClean="0"/>
              <a:t>Cronologic</a:t>
            </a:r>
            <a:r>
              <a:rPr lang="en-US" dirty="0" smtClean="0"/>
              <a:t>, </a:t>
            </a:r>
            <a:r>
              <a:rPr lang="en-US" dirty="0" err="1" smtClean="0"/>
              <a:t>Bluesky</a:t>
            </a:r>
            <a:endParaRPr lang="en-US" dirty="0" smtClean="0"/>
          </a:p>
          <a:p>
            <a:pPr lvl="1"/>
            <a:r>
              <a:rPr lang="en-US" dirty="0" smtClean="0"/>
              <a:t>~50k chips produced</a:t>
            </a:r>
          </a:p>
          <a:p>
            <a:pPr lvl="1"/>
            <a:r>
              <a:rPr lang="en-US" dirty="0" smtClean="0"/>
              <a:t>~1MCHF income has enabled to buy new IC tester for CERN microelectronics group</a:t>
            </a:r>
          </a:p>
          <a:p>
            <a:r>
              <a:rPr lang="en-US" dirty="0" smtClean="0"/>
              <a:t>250nm technology (~10 years ago for LHC)</a:t>
            </a:r>
          </a:p>
          <a:p>
            <a:pPr lvl="1"/>
            <a:r>
              <a:rPr lang="en-US" dirty="0" smtClean="0"/>
              <a:t>Total development costs: ~5 man-years + 500kCHF paid by CMS/ALICE.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3" cstate="print"/>
          <a:srcRect l="16460" t="2602" r="13719" b="10390"/>
          <a:stretch>
            <a:fillRect/>
          </a:stretch>
        </p:blipFill>
        <p:spPr bwMode="auto">
          <a:xfrm>
            <a:off x="6876300" y="126170"/>
            <a:ext cx="1728225" cy="155164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36825" y="1815990"/>
            <a:ext cx="4707175" cy="33710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6147" name="Object 4"/>
          <p:cNvGraphicFramePr>
            <a:graphicFrameLocks noChangeAspect="1"/>
          </p:cNvGraphicFramePr>
          <p:nvPr/>
        </p:nvGraphicFramePr>
        <p:xfrm>
          <a:off x="5839365" y="5310845"/>
          <a:ext cx="2198938" cy="14299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5" name="Chart" r:id="rId5" imgW="3867302" imgH="2457602" progId="Excel.Chart.8">
                  <p:embed/>
                </p:oleObj>
              </mc:Choice>
              <mc:Fallback>
                <p:oleObj name="Chart" r:id="rId5" imgW="3867302" imgH="2457602" progId="Excel.Char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39365" y="5310845"/>
                        <a:ext cx="2198938" cy="142992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6" name="TextBox 225"/>
          <p:cNvSpPr txBox="1"/>
          <p:nvPr/>
        </p:nvSpPr>
        <p:spPr>
          <a:xfrm>
            <a:off x="5186480" y="5338204"/>
            <a:ext cx="78899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17ps RMS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48234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 lIns="82945" tIns="41473" rIns="82945" bIns="41473"/>
          <a:lstStyle/>
          <a:p>
            <a:pPr lvl="0"/>
            <a:fld id="{3223FD56-945D-4A18-A1E4-45B58BD89E98}" type="slidenum">
              <a:t>6</a:t>
            </a:fld>
            <a:endParaRPr lang="en-US"/>
          </a:p>
        </p:txBody>
      </p:sp>
      <p:sp>
        <p:nvSpPr>
          <p:cNvPr id="2" name="Straight Connector 1"/>
          <p:cNvSpPr/>
          <p:nvPr/>
        </p:nvSpPr>
        <p:spPr>
          <a:xfrm>
            <a:off x="830420" y="1191057"/>
            <a:ext cx="7482594" cy="0"/>
          </a:xfrm>
          <a:prstGeom prst="line">
            <a:avLst/>
          </a:prstGeom>
          <a:noFill/>
          <a:ln w="72000">
            <a:solidFill>
              <a:srgbClr val="99CCFF"/>
            </a:solidFill>
            <a:prstDash val="solid"/>
          </a:ln>
        </p:spPr>
        <p:txBody>
          <a:bodyPr vert="horz" wrap="none" lIns="114295" tIns="73475" rIns="114295" bIns="73475" anchor="ctr" anchorCtr="1" compatLnSpc="0"/>
          <a:lstStyle/>
          <a:p>
            <a:pPr hangingPunct="0"/>
            <a:endParaRPr lang="en-US" sz="1600">
              <a:latin typeface="Liberation Sans" pitchFamily="18"/>
              <a:ea typeface="DejaVu Sans" pitchFamily="2"/>
              <a:cs typeface="Lohit Hindi" pitchFamily="2"/>
            </a:endParaRPr>
          </a:p>
        </p:txBody>
      </p:sp>
      <p:sp>
        <p:nvSpPr>
          <p:cNvPr id="3" name="Title 2"/>
          <p:cNvSpPr txBox="1">
            <a:spLocks noGrp="1"/>
          </p:cNvSpPr>
          <p:nvPr>
            <p:ph type="title" idx="4294967295"/>
          </p:nvPr>
        </p:nvSpPr>
        <p:spPr>
          <a:xfrm>
            <a:off x="457171" y="444436"/>
            <a:ext cx="8228763" cy="545421"/>
          </a:xfrm>
        </p:spPr>
        <p:txBody>
          <a:bodyPr lIns="82945" tIns="41473" rIns="82945" bIns="41473"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en-US" dirty="0" smtClean="0">
                <a:latin typeface="FreeSerif" pitchFamily="18"/>
              </a:rPr>
              <a:t>TDC Trends</a:t>
            </a:r>
            <a:endParaRPr lang="en-US" dirty="0">
              <a:latin typeface="FreeSerif" pitchFamily="1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30420" y="5488922"/>
            <a:ext cx="3553203" cy="596018"/>
          </a:xfrm>
          <a:prstGeom prst="rect">
            <a:avLst/>
          </a:prstGeom>
          <a:noFill/>
          <a:ln>
            <a:noFill/>
          </a:ln>
        </p:spPr>
        <p:txBody>
          <a:bodyPr vert="horz" wrap="none" lIns="81639" tIns="40820" rIns="81639" bIns="40820" compatLnSpc="0"/>
          <a:lstStyle/>
          <a:p>
            <a:pPr algn="ctr" hangingPunct="0"/>
            <a:r>
              <a:rPr lang="en-US" b="1" dirty="0">
                <a:latin typeface="Liberation Sans" pitchFamily="18"/>
                <a:ea typeface="DejaVu Sans" pitchFamily="2"/>
                <a:cs typeface="Lohit Hindi" pitchFamily="2"/>
              </a:rPr>
              <a:t>New detectors and sensors require new TDC</a:t>
            </a:r>
          </a:p>
        </p:txBody>
      </p:sp>
      <p:sp>
        <p:nvSpPr>
          <p:cNvPr id="5" name="Straight Connector 4"/>
          <p:cNvSpPr/>
          <p:nvPr/>
        </p:nvSpPr>
        <p:spPr>
          <a:xfrm>
            <a:off x="6748833" y="3697601"/>
            <a:ext cx="1346371" cy="0"/>
          </a:xfrm>
          <a:prstGeom prst="line">
            <a:avLst/>
          </a:prstGeom>
          <a:noFill/>
          <a:ln w="36000">
            <a:solidFill>
              <a:srgbClr val="0099FF"/>
            </a:solidFill>
            <a:prstDash val="solid"/>
            <a:tailEnd type="arrow"/>
          </a:ln>
        </p:spPr>
        <p:txBody>
          <a:bodyPr vert="horz" wrap="none" lIns="97967" tIns="57147" rIns="97967" bIns="57147" anchor="ctr" anchorCtr="1" compatLnSpc="0"/>
          <a:lstStyle/>
          <a:p>
            <a:pPr hangingPunct="0"/>
            <a:endParaRPr lang="en-US" sz="1600">
              <a:latin typeface="Liberation Sans" pitchFamily="18"/>
              <a:ea typeface="DejaVu Sans" pitchFamily="2"/>
              <a:cs typeface="Lohit Hindi" pitchFamily="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762548" y="3682251"/>
            <a:ext cx="1292163" cy="352059"/>
          </a:xfrm>
          <a:prstGeom prst="rect">
            <a:avLst/>
          </a:prstGeom>
          <a:noFill/>
          <a:ln>
            <a:noFill/>
          </a:ln>
        </p:spPr>
        <p:txBody>
          <a:bodyPr vert="horz" wrap="none" lIns="81639" tIns="40820" rIns="81639" bIns="40820" compatLnSpc="0"/>
          <a:lstStyle/>
          <a:p>
            <a:pPr hangingPunct="0">
              <a:spcAft>
                <a:spcPts val="1285"/>
              </a:spcAft>
            </a:pPr>
            <a:r>
              <a:rPr lang="en-US" sz="1500">
                <a:latin typeface="FreeSans" pitchFamily="34"/>
                <a:ea typeface="DejaVu Sans" pitchFamily="2"/>
                <a:cs typeface="Lohit Hindi" pitchFamily="2"/>
              </a:rPr>
              <a:t>integration</a:t>
            </a:r>
          </a:p>
        </p:txBody>
      </p:sp>
      <p:sp>
        <p:nvSpPr>
          <p:cNvPr id="7" name="Straight Connector 6"/>
          <p:cNvSpPr/>
          <p:nvPr/>
        </p:nvSpPr>
        <p:spPr>
          <a:xfrm flipH="1">
            <a:off x="5535695" y="3634243"/>
            <a:ext cx="2287" cy="724367"/>
          </a:xfrm>
          <a:prstGeom prst="line">
            <a:avLst/>
          </a:prstGeom>
          <a:noFill/>
          <a:ln w="36000">
            <a:solidFill>
              <a:srgbClr val="0099FF"/>
            </a:solidFill>
            <a:prstDash val="solid"/>
            <a:tailEnd type="arrow"/>
          </a:ln>
        </p:spPr>
        <p:txBody>
          <a:bodyPr vert="horz" wrap="none" lIns="97967" tIns="57147" rIns="97967" bIns="57147" anchor="ctr" anchorCtr="1" compatLnSpc="0"/>
          <a:lstStyle/>
          <a:p>
            <a:pPr hangingPunct="0"/>
            <a:endParaRPr lang="en-US" sz="1600">
              <a:latin typeface="Liberation Sans" pitchFamily="18"/>
              <a:ea typeface="DejaVu Sans" pitchFamily="2"/>
              <a:cs typeface="Lohit Hindi" pitchFamily="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48833" y="3746589"/>
            <a:ext cx="1292163" cy="352059"/>
          </a:xfrm>
          <a:prstGeom prst="rect">
            <a:avLst/>
          </a:prstGeom>
          <a:noFill/>
          <a:ln>
            <a:noFill/>
          </a:ln>
        </p:spPr>
        <p:txBody>
          <a:bodyPr vert="horz" wrap="none" lIns="81639" tIns="40820" rIns="81639" bIns="40820" compatLnSpc="0"/>
          <a:lstStyle/>
          <a:p>
            <a:pPr hangingPunct="0">
              <a:spcAft>
                <a:spcPts val="1285"/>
              </a:spcAft>
            </a:pPr>
            <a:r>
              <a:rPr lang="en-US" sz="1500">
                <a:latin typeface="FreeSans" pitchFamily="34"/>
                <a:ea typeface="DejaVu Sans" pitchFamily="2"/>
                <a:cs typeface="Lohit Hindi" pitchFamily="2"/>
              </a:rPr>
              <a:t>resolution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145968" y="1349125"/>
            <a:ext cx="8688221" cy="3847503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Freeform 9"/>
          <p:cNvSpPr/>
          <p:nvPr/>
        </p:nvSpPr>
        <p:spPr>
          <a:xfrm>
            <a:off x="4928645" y="5420700"/>
            <a:ext cx="786817" cy="527052"/>
          </a:xfrm>
          <a:custGeom>
            <a:avLst>
              <a:gd name="f0" fmla="val 16200"/>
              <a:gd name="f1" fmla="val 5400"/>
            </a:avLst>
            <a:gdLst>
              <a:gd name="f2" fmla="val w"/>
              <a:gd name="f3" fmla="val h"/>
              <a:gd name="f4" fmla="val 0"/>
              <a:gd name="f5" fmla="val 21600"/>
              <a:gd name="f6" fmla="val 10800"/>
              <a:gd name="f7" fmla="*/ f2 1 21600"/>
              <a:gd name="f8" fmla="*/ f3 1 21600"/>
              <a:gd name="f9" fmla="pin 0 f0 21600"/>
              <a:gd name="f10" fmla="pin 0 f1 10800"/>
              <a:gd name="f11" fmla="val f10"/>
              <a:gd name="f12" fmla="val f9"/>
              <a:gd name="f13" fmla="+- 21600 0 f10"/>
              <a:gd name="f14" fmla="*/ f9 f7 1"/>
              <a:gd name="f15" fmla="*/ f10 f8 1"/>
              <a:gd name="f16" fmla="*/ 0 f7 1"/>
              <a:gd name="f17" fmla="+- 21600 0 f12"/>
              <a:gd name="f18" fmla="*/ f13 f8 1"/>
              <a:gd name="f19" fmla="*/ f11 f8 1"/>
              <a:gd name="f20" fmla="*/ f17 f11 1"/>
              <a:gd name="f21" fmla="*/ f20 1 10800"/>
              <a:gd name="f22" fmla="+- f12 f21 0"/>
              <a:gd name="f23" fmla="*/ f22 f7 1"/>
            </a:gdLst>
            <a:ahLst>
              <a:ahXY gdRefX="f0" minX="f4" maxX="f5" gdRefY="f1" minY="f4" maxY="f6">
                <a:pos x="f14" y="f15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6" t="f19" r="f23" b="f18"/>
            <a:pathLst>
              <a:path w="21600" h="21600">
                <a:moveTo>
                  <a:pt x="f4" y="f11"/>
                </a:moveTo>
                <a:lnTo>
                  <a:pt x="f12" y="f11"/>
                </a:lnTo>
                <a:lnTo>
                  <a:pt x="f12" y="f4"/>
                </a:lnTo>
                <a:lnTo>
                  <a:pt x="f5" y="f6"/>
                </a:lnTo>
                <a:lnTo>
                  <a:pt x="f12" y="f5"/>
                </a:lnTo>
                <a:lnTo>
                  <a:pt x="f12" y="f13"/>
                </a:lnTo>
                <a:lnTo>
                  <a:pt x="f4" y="f13"/>
                </a:lnTo>
                <a:close/>
              </a:path>
            </a:pathLst>
          </a:custGeom>
          <a:solidFill>
            <a:srgbClr val="99CCFF"/>
          </a:solidFill>
          <a:ln w="0">
            <a:solidFill>
              <a:srgbClr val="000000"/>
            </a:solidFill>
            <a:prstDash val="solid"/>
          </a:ln>
        </p:spPr>
        <p:txBody>
          <a:bodyPr vert="horz" wrap="none" lIns="81639" tIns="40820" rIns="81639" bIns="40820" anchor="ctr" anchorCtr="0" compatLnSpc="0"/>
          <a:lstStyle/>
          <a:p>
            <a:pPr hangingPunct="0"/>
            <a:endParaRPr lang="en-US" sz="1600">
              <a:latin typeface="Liberation Sans" pitchFamily="18"/>
              <a:ea typeface="DejaVu Sans" pitchFamily="2"/>
              <a:cs typeface="Lohit Hindi" pitchFamily="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122508" y="5248229"/>
            <a:ext cx="2132379" cy="1077405"/>
          </a:xfrm>
          <a:prstGeom prst="rect">
            <a:avLst/>
          </a:prstGeom>
          <a:noFill/>
          <a:ln>
            <a:noFill/>
          </a:ln>
        </p:spPr>
        <p:txBody>
          <a:bodyPr vert="horz" wrap="none" lIns="81639" tIns="40820" rIns="81639" bIns="40820" compatLnSpc="0"/>
          <a:lstStyle/>
          <a:p>
            <a:pPr hangingPunct="0">
              <a:buClr>
                <a:srgbClr val="0099FF"/>
              </a:buClr>
              <a:buSzPct val="45000"/>
              <a:buFont typeface="StarSymbol"/>
              <a:buChar char="●"/>
            </a:pPr>
            <a:r>
              <a:rPr lang="en-US" b="1" dirty="0">
                <a:latin typeface="Liberation Sans" pitchFamily="18"/>
                <a:ea typeface="DejaVu Sans" pitchFamily="2"/>
                <a:cs typeface="Lohit Hindi" pitchFamily="2"/>
              </a:rPr>
              <a:t> ~5 </a:t>
            </a:r>
            <a:r>
              <a:rPr lang="en-US" b="1" dirty="0" err="1">
                <a:latin typeface="Liberation Sans" pitchFamily="18"/>
                <a:ea typeface="DejaVu Sans" pitchFamily="2"/>
                <a:cs typeface="Lohit Hindi" pitchFamily="2"/>
              </a:rPr>
              <a:t>ps</a:t>
            </a:r>
            <a:r>
              <a:rPr lang="en-US" b="1" dirty="0">
                <a:latin typeface="Liberation Sans" pitchFamily="18"/>
                <a:ea typeface="DejaVu Sans" pitchFamily="2"/>
                <a:cs typeface="Lohit Hindi" pitchFamily="2"/>
              </a:rPr>
              <a:t> resolution</a:t>
            </a:r>
          </a:p>
          <a:p>
            <a:pPr hangingPunct="0">
              <a:buClr>
                <a:srgbClr val="0099FF"/>
              </a:buClr>
              <a:buSzPct val="45000"/>
              <a:buFont typeface="StarSymbol"/>
              <a:buChar char="●"/>
            </a:pPr>
            <a:r>
              <a:rPr lang="en-US" b="1" dirty="0">
                <a:latin typeface="Liberation Sans" pitchFamily="18"/>
                <a:ea typeface="DejaVu Sans" pitchFamily="2"/>
                <a:cs typeface="Lohit Hindi" pitchFamily="2"/>
              </a:rPr>
              <a:t> High integration</a:t>
            </a:r>
          </a:p>
          <a:p>
            <a:pPr hangingPunct="0">
              <a:buClr>
                <a:srgbClr val="0099FF"/>
              </a:buClr>
              <a:buSzPct val="45000"/>
              <a:buFont typeface="StarSymbol"/>
              <a:buChar char="●"/>
            </a:pPr>
            <a:r>
              <a:rPr lang="en-US" b="1" dirty="0">
                <a:latin typeface="Liberation Sans" pitchFamily="18"/>
                <a:ea typeface="DejaVu Sans" pitchFamily="2"/>
                <a:cs typeface="Lohit Hindi" pitchFamily="2"/>
              </a:rPr>
              <a:t> Flexible</a:t>
            </a:r>
          </a:p>
        </p:txBody>
      </p:sp>
    </p:spTree>
    <p:extLst>
      <p:ext uri="{BB962C8B-B14F-4D97-AF65-F5344CB8AC3E}">
        <p14:creationId xmlns:p14="http://schemas.microsoft.com/office/powerpoint/2010/main" val="946525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 lIns="82945" tIns="41473" rIns="82945" bIns="41473"/>
          <a:lstStyle/>
          <a:p>
            <a:pPr lvl="0"/>
            <a:fld id="{E6B81341-3112-437F-9FEC-54D323D9F01C}" type="slidenum">
              <a:t>7</a:t>
            </a:fld>
            <a:endParaRPr lang="en-US"/>
          </a:p>
        </p:txBody>
      </p:sp>
      <p:sp>
        <p:nvSpPr>
          <p:cNvPr id="3" name="Title 2"/>
          <p:cNvSpPr txBox="1">
            <a:spLocks noGrp="1"/>
          </p:cNvSpPr>
          <p:nvPr>
            <p:ph type="title" idx="4294967295"/>
          </p:nvPr>
        </p:nvSpPr>
        <p:spPr>
          <a:xfrm>
            <a:off x="457171" y="150883"/>
            <a:ext cx="8228763" cy="743387"/>
          </a:xfrm>
        </p:spPr>
        <p:txBody>
          <a:bodyPr lIns="82945" tIns="41473" rIns="82945" bIns="41473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en-US" dirty="0" smtClean="0">
                <a:latin typeface="FreeSerif" pitchFamily="18"/>
              </a:rPr>
              <a:t>TDC </a:t>
            </a:r>
            <a:r>
              <a:rPr lang="en-US" dirty="0" smtClean="0">
                <a:latin typeface="FreeSerif" pitchFamily="18"/>
              </a:rPr>
              <a:t>architecture prototyped</a:t>
            </a:r>
            <a:endParaRPr lang="en-US" dirty="0">
              <a:latin typeface="FreeSerif" pitchFamily="1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lum/>
            <a:alphaModFix/>
          </a:blip>
          <a:srcRect r="28752"/>
          <a:stretch/>
        </p:blipFill>
        <p:spPr>
          <a:xfrm>
            <a:off x="248005" y="971080"/>
            <a:ext cx="5811419" cy="3818437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Freeform 5"/>
          <p:cNvSpPr/>
          <p:nvPr/>
        </p:nvSpPr>
        <p:spPr>
          <a:xfrm>
            <a:off x="266475" y="3270393"/>
            <a:ext cx="1107334" cy="321360"/>
          </a:xfrm>
          <a:custGeom>
            <a:avLst/>
            <a:gdLst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il" t="it" r="ir" b="ib"/>
            <a:pathLst>
              <a:path>
                <a:moveTo>
                  <a:pt x="l" y="vc"/>
                </a:moveTo>
                <a:arcTo wR="wd2" hR="hd2" stAng="cd2" swAng="cd4"/>
                <a:arcTo wR="wd2" hR="hd2" stAng="3cd4" swAng="cd4"/>
                <a:arcTo wR="wd2" hR="hd2" stAng="0" swAng="cd4"/>
                <a:arcTo wR="wd2" hR="hd2" stAng="cd4" swAng="cd4"/>
                <a:close/>
              </a:path>
            </a:pathLst>
          </a:custGeom>
          <a:noFill/>
          <a:ln w="36000">
            <a:solidFill>
              <a:srgbClr val="FF0000"/>
            </a:solidFill>
            <a:prstDash val="solid"/>
          </a:ln>
        </p:spPr>
        <p:txBody>
          <a:bodyPr vert="horz" wrap="none" lIns="97967" tIns="57147" rIns="97967" bIns="57147" anchor="ctr" anchorCtr="1" compatLnSpc="0"/>
          <a:lstStyle/>
          <a:p>
            <a:pPr hangingPunct="0"/>
            <a:endParaRPr lang="en-US" sz="1600">
              <a:latin typeface="Liberation Sans" pitchFamily="18"/>
              <a:ea typeface="DejaVu Sans" pitchFamily="2"/>
              <a:cs typeface="Lohit Hindi" pitchFamily="2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223415" y="1316725"/>
            <a:ext cx="1574605" cy="6528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Counter</a:t>
            </a:r>
            <a:endParaRPr lang="en-GB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6223415" y="2315255"/>
            <a:ext cx="2457920" cy="1569076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Content Placeholder 2"/>
          <p:cNvSpPr txBox="1">
            <a:spLocks/>
          </p:cNvSpPr>
          <p:nvPr/>
        </p:nvSpPr>
        <p:spPr>
          <a:xfrm>
            <a:off x="664670" y="4696365"/>
            <a:ext cx="7110390" cy="1969612"/>
          </a:xfrm>
          <a:prstGeom prst="rect">
            <a:avLst/>
          </a:prstGeom>
        </p:spPr>
        <p:txBody>
          <a:bodyPr/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 smtClean="0"/>
              <a:t>External time reference (clock). </a:t>
            </a:r>
          </a:p>
          <a:p>
            <a:r>
              <a:rPr lang="en-GB" sz="1400" dirty="0" smtClean="0"/>
              <a:t>3 stage time measurement: </a:t>
            </a:r>
          </a:p>
          <a:p>
            <a:pPr lvl="1"/>
            <a:r>
              <a:rPr lang="en-GB" sz="1400" dirty="0" smtClean="0"/>
              <a:t>Counter: 800ps, Delay locked loop: 25ps, Resistive interpolation: 6.25ps</a:t>
            </a:r>
          </a:p>
          <a:p>
            <a:pPr lvl="1"/>
            <a:r>
              <a:rPr lang="en-GB" sz="1400" dirty="0" smtClean="0"/>
              <a:t>Each stage can be enabled/disabled to adopt to needs of each application</a:t>
            </a:r>
          </a:p>
          <a:p>
            <a:r>
              <a:rPr lang="en-GB" sz="1400" dirty="0" smtClean="0"/>
              <a:t>Can be scaled to the number of channels required.</a:t>
            </a:r>
          </a:p>
          <a:p>
            <a:r>
              <a:rPr lang="en-GB" sz="1400" dirty="0"/>
              <a:t>P</a:t>
            </a:r>
            <a:r>
              <a:rPr lang="en-GB" sz="1400" dirty="0" smtClean="0"/>
              <a:t>rototyped in 130nm CMOS extensively characterized by PHD student.</a:t>
            </a:r>
          </a:p>
          <a:p>
            <a:r>
              <a:rPr lang="en-GB" sz="1400" dirty="0" smtClean="0"/>
              <a:t>Measured time resolution: 2.5ps RMS</a:t>
            </a:r>
          </a:p>
        </p:txBody>
      </p:sp>
    </p:spTree>
    <p:extLst>
      <p:ext uri="{BB962C8B-B14F-4D97-AF65-F5344CB8AC3E}">
        <p14:creationId xmlns:p14="http://schemas.microsoft.com/office/powerpoint/2010/main" val="1222040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2373A2C-5834-40A3-80E4-023694956C61}" type="slidenum">
              <a:t>8</a:t>
            </a:fld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4248431" y="3817131"/>
            <a:ext cx="3259307" cy="1215551"/>
          </a:xfrm>
          <a:prstGeom prst="rect">
            <a:avLst/>
          </a:prstGeom>
          <a:solidFill>
            <a:srgbClr val="99CCFF"/>
          </a:solidFill>
          <a:ln w="0">
            <a:solidFill>
              <a:srgbClr val="000000"/>
            </a:solidFill>
            <a:prstDash val="solid"/>
          </a:ln>
        </p:spPr>
        <p:txBody>
          <a:bodyPr vert="horz" wrap="none" lIns="81639" tIns="40820" rIns="81639" bIns="40820" anchor="ctr" anchorCtr="1" compatLnSpc="0"/>
          <a:lstStyle/>
          <a:p>
            <a:pPr hangingPunct="0"/>
            <a:endParaRPr lang="en-US" sz="1600">
              <a:latin typeface="Liberation Sans" pitchFamily="18"/>
              <a:ea typeface="DejaVu Sans" pitchFamily="2"/>
              <a:cs typeface="Lohit Hindi" pitchFamily="2"/>
            </a:endParaRPr>
          </a:p>
        </p:txBody>
      </p:sp>
      <p:sp>
        <p:nvSpPr>
          <p:cNvPr id="3" name="Freeform 2"/>
          <p:cNvSpPr/>
          <p:nvPr/>
        </p:nvSpPr>
        <p:spPr>
          <a:xfrm>
            <a:off x="5248657" y="2340311"/>
            <a:ext cx="1830972" cy="438278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FF6309"/>
          </a:solidFill>
          <a:ln w="0">
            <a:solidFill>
              <a:srgbClr val="000000"/>
            </a:solidFill>
            <a:prstDash val="solid"/>
          </a:ln>
        </p:spPr>
        <p:txBody>
          <a:bodyPr vert="horz" wrap="none" lIns="81639" tIns="40820" rIns="81639" bIns="40820" anchor="ctr" anchorCtr="0" compatLnSpc="0"/>
          <a:lstStyle/>
          <a:p>
            <a:pPr hangingPunct="0"/>
            <a:endParaRPr lang="en-US" sz="1600">
              <a:latin typeface="Liberation Sans" pitchFamily="18"/>
              <a:ea typeface="DejaVu Sans" pitchFamily="2"/>
              <a:cs typeface="Lohit Hindi" pitchFamily="2"/>
            </a:endParaRPr>
          </a:p>
        </p:txBody>
      </p:sp>
      <p:sp>
        <p:nvSpPr>
          <p:cNvPr id="4" name="Straight Connector 3"/>
          <p:cNvSpPr/>
          <p:nvPr/>
        </p:nvSpPr>
        <p:spPr>
          <a:xfrm>
            <a:off x="830420" y="1191057"/>
            <a:ext cx="7482594" cy="0"/>
          </a:xfrm>
          <a:prstGeom prst="line">
            <a:avLst/>
          </a:prstGeom>
          <a:noFill/>
          <a:ln w="72000">
            <a:solidFill>
              <a:srgbClr val="99CCFF"/>
            </a:solidFill>
            <a:prstDash val="solid"/>
          </a:ln>
        </p:spPr>
        <p:txBody>
          <a:bodyPr vert="horz" wrap="none" lIns="114295" tIns="73475" rIns="114295" bIns="73475" anchor="ctr" anchorCtr="1" compatLnSpc="0"/>
          <a:lstStyle/>
          <a:p>
            <a:pPr hangingPunct="0"/>
            <a:endParaRPr lang="en-US" sz="1600">
              <a:latin typeface="Liberation Sans" pitchFamily="18"/>
              <a:ea typeface="DejaVu Sans" pitchFamily="2"/>
              <a:cs typeface="Lohit Hindi" pitchFamily="2"/>
            </a:endParaRPr>
          </a:p>
        </p:txBody>
      </p:sp>
      <p:sp>
        <p:nvSpPr>
          <p:cNvPr id="5" name="Title 4"/>
          <p:cNvSpPr txBox="1">
            <a:spLocks noGrp="1"/>
          </p:cNvSpPr>
          <p:nvPr>
            <p:ph type="title" idx="4294967295"/>
          </p:nvPr>
        </p:nvSpPr>
        <p:spPr>
          <a:xfrm>
            <a:off x="457171" y="150883"/>
            <a:ext cx="8228763" cy="1063362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en-US">
                <a:latin typeface="FreeSerif" pitchFamily="18"/>
              </a:rPr>
              <a:t>Resistive Interpolation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65486" y="5133924"/>
            <a:ext cx="5435149" cy="804898"/>
          </a:xfrm>
          <a:prstGeom prst="rect">
            <a:avLst/>
          </a:prstGeom>
          <a:noFill/>
          <a:ln>
            <a:noFill/>
          </a:ln>
        </p:spPr>
        <p:txBody>
          <a:bodyPr vert="horz" wrap="none" lIns="81639" tIns="40820" rIns="81639" bIns="40820" anchorCtr="0" compatLnSpc="0">
            <a:spAutoFit/>
          </a:bodyPr>
          <a:lstStyle/>
          <a:p>
            <a:pPr hangingPunct="0">
              <a:buClr>
                <a:srgbClr val="0099FF"/>
              </a:buClr>
              <a:buSzPct val="45000"/>
              <a:buFont typeface="StarSymbol"/>
              <a:buChar char="●"/>
            </a:pPr>
            <a:r>
              <a:rPr lang="en-US" sz="1600" b="1" dirty="0">
                <a:latin typeface="FreeSerif" pitchFamily="18"/>
                <a:ea typeface="DejaVu Sans" pitchFamily="2"/>
                <a:cs typeface="Lohit Hindi" pitchFamily="2"/>
              </a:rPr>
              <a:t> Resistive voltage divider</a:t>
            </a:r>
            <a:br>
              <a:rPr lang="en-US" sz="1600" b="1" dirty="0">
                <a:latin typeface="FreeSerif" pitchFamily="18"/>
                <a:ea typeface="DejaVu Sans" pitchFamily="2"/>
                <a:cs typeface="Lohit Hindi" pitchFamily="2"/>
              </a:rPr>
            </a:br>
            <a:r>
              <a:rPr lang="en-US" sz="1600" dirty="0">
                <a:latin typeface="FreeSerif" pitchFamily="18"/>
                <a:ea typeface="DejaVu Sans" pitchFamily="2"/>
                <a:cs typeface="Lohit Hindi" pitchFamily="2"/>
              </a:rPr>
              <a:t>	-&gt; Signal slopes bigger than delay stabilized by DLL</a:t>
            </a:r>
          </a:p>
          <a:p>
            <a:pPr hangingPunct="0"/>
            <a:r>
              <a:rPr lang="en-US" sz="1600" dirty="0">
                <a:latin typeface="FreeSerif" pitchFamily="18"/>
                <a:ea typeface="DejaVu Sans" pitchFamily="2"/>
                <a:cs typeface="Lohit Hindi" pitchFamily="2"/>
              </a:rPr>
              <a:t>	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865487" y="5648651"/>
            <a:ext cx="4994927" cy="580342"/>
          </a:xfrm>
          <a:prstGeom prst="rect">
            <a:avLst/>
          </a:prstGeom>
          <a:noFill/>
          <a:ln>
            <a:noFill/>
          </a:ln>
        </p:spPr>
        <p:txBody>
          <a:bodyPr vert="horz" wrap="none" lIns="81639" tIns="40820" rIns="81639" bIns="40820" compatLnSpc="0"/>
          <a:lstStyle/>
          <a:p>
            <a:pPr hangingPunct="0">
              <a:buClr>
                <a:srgbClr val="0099FF"/>
              </a:buClr>
              <a:buSzPct val="45000"/>
              <a:buFont typeface="StarSymbol"/>
              <a:buChar char="●"/>
            </a:pPr>
            <a:r>
              <a:rPr lang="en-US" sz="1600" b="1" dirty="0">
                <a:latin typeface="FreeSerif" pitchFamily="18"/>
                <a:ea typeface="DejaVu Sans" pitchFamily="2"/>
                <a:cs typeface="Lohit Hindi" pitchFamily="2"/>
              </a:rPr>
              <a:t> RC delay</a:t>
            </a:r>
            <a:r>
              <a:rPr lang="en-US" sz="1600" dirty="0">
                <a:latin typeface="FreeSerif" pitchFamily="18"/>
                <a:ea typeface="DejaVu Sans" pitchFamily="2"/>
                <a:cs typeface="Lohit Hindi" pitchFamily="2"/>
              </a:rPr>
              <a:t> (capacitive loading)</a:t>
            </a:r>
            <a:br>
              <a:rPr lang="en-US" sz="1600" dirty="0">
                <a:latin typeface="FreeSerif" pitchFamily="18"/>
                <a:ea typeface="DejaVu Sans" pitchFamily="2"/>
                <a:cs typeface="Lohit Hindi" pitchFamily="2"/>
              </a:rPr>
            </a:br>
            <a:r>
              <a:rPr lang="en-US" sz="1600" dirty="0">
                <a:latin typeface="FreeSerif" pitchFamily="18"/>
                <a:ea typeface="DejaVu Sans" pitchFamily="2"/>
                <a:cs typeface="Lohit Hindi" pitchFamily="2"/>
              </a:rPr>
              <a:t>- &gt; </a:t>
            </a:r>
            <a:r>
              <a:rPr lang="en-US" dirty="0">
                <a:latin typeface="FreeSerif" pitchFamily="18"/>
                <a:ea typeface="DejaVu Sans" pitchFamily="2"/>
                <a:cs typeface="Lohit Hindi" pitchFamily="2"/>
              </a:rPr>
              <a:t>S</a:t>
            </a:r>
            <a:r>
              <a:rPr lang="en-US" sz="1600" dirty="0">
                <a:latin typeface="FreeSerif" pitchFamily="18"/>
                <a:ea typeface="DejaVu Sans" pitchFamily="2"/>
                <a:cs typeface="Lohit Hindi" pitchFamily="2"/>
              </a:rPr>
              <a:t>mall resistances, small loads</a:t>
            </a:r>
          </a:p>
          <a:p>
            <a:pPr lvl="0" hangingPunct="0">
              <a:buClr>
                <a:srgbClr val="0099FF"/>
              </a:buClr>
              <a:buSzPct val="45000"/>
            </a:pPr>
            <a:r>
              <a:rPr lang="en-US" dirty="0">
                <a:latin typeface="FreeSerif" pitchFamily="18"/>
                <a:ea typeface="DejaVu Sans" pitchFamily="2"/>
                <a:cs typeface="Lohit Hindi" pitchFamily="2"/>
              </a:rPr>
              <a:t>- &gt; </a:t>
            </a:r>
            <a:r>
              <a:rPr lang="en-US" dirty="0" smtClean="0">
                <a:latin typeface="FreeSerif" pitchFamily="18"/>
                <a:ea typeface="DejaVu Sans" pitchFamily="2"/>
                <a:cs typeface="Lohit Hindi" pitchFamily="2"/>
              </a:rPr>
              <a:t>Simulation based optimization of resistor values</a:t>
            </a:r>
            <a:endParaRPr lang="en-US" sz="1600" dirty="0">
              <a:latin typeface="FreeSerif" pitchFamily="18"/>
              <a:ea typeface="DejaVu Sans" pitchFamily="2"/>
              <a:cs typeface="Lohit Hindi" pitchFamily="2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323939" y="4162005"/>
            <a:ext cx="3349761" cy="1872314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1222608" y="1442528"/>
            <a:ext cx="6510124" cy="2264217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Freeform 9"/>
          <p:cNvSpPr/>
          <p:nvPr/>
        </p:nvSpPr>
        <p:spPr>
          <a:xfrm rot="1522200">
            <a:off x="6712899" y="2898509"/>
            <a:ext cx="1377719" cy="1101573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220" h="3374">
                <a:moveTo>
                  <a:pt x="0" y="-3710"/>
                </a:moveTo>
                <a:cubicBezTo>
                  <a:pt x="6730" y="-3711"/>
                  <a:pt x="3392" y="-336"/>
                  <a:pt x="3392" y="-336"/>
                </a:cubicBezTo>
              </a:path>
            </a:pathLst>
          </a:cu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wrap="none" lIns="81639" tIns="40820" rIns="81639" bIns="40820" anchor="ctr" anchorCtr="1" compatLnSpc="0"/>
          <a:lstStyle/>
          <a:p>
            <a:pPr hangingPunct="0"/>
            <a:endParaRPr lang="en-US" sz="1600">
              <a:latin typeface="Liberation Sans" pitchFamily="18"/>
              <a:ea typeface="DejaVu Sans" pitchFamily="2"/>
              <a:cs typeface="Lohit Hindi" pitchFamily="2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4562573" y="3918373"/>
            <a:ext cx="2631023" cy="1013068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Date Placeholder 1"/>
          <p:cNvSpPr>
            <a:spLocks noGrp="1"/>
          </p:cNvSpPr>
          <p:nvPr>
            <p:ph type="dt" sz="half" idx="10"/>
          </p:nvPr>
        </p:nvSpPr>
        <p:spPr>
          <a:xfrm>
            <a:off x="457171" y="6476516"/>
            <a:ext cx="2130093" cy="181908"/>
          </a:xfrm>
        </p:spPr>
        <p:txBody>
          <a:bodyPr/>
          <a:lstStyle/>
          <a:p>
            <a:pPr lvl="0"/>
            <a:r>
              <a:rPr lang="en-US" dirty="0" smtClean="0"/>
              <a:t>TWEPP 2013</a:t>
            </a:r>
            <a:endParaRPr lang="en-US" dirty="0"/>
          </a:p>
        </p:txBody>
      </p:sp>
      <p:sp>
        <p:nvSpPr>
          <p:cNvPr id="1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7054" y="6476516"/>
            <a:ext cx="2898142" cy="181908"/>
          </a:xfrm>
        </p:spPr>
        <p:txBody>
          <a:bodyPr/>
          <a:lstStyle/>
          <a:p>
            <a:pPr lvl="0"/>
            <a:r>
              <a:rPr lang="en-US" dirty="0" smtClean="0"/>
              <a:t>L. Perktold / J. Christiansen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7759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30B01DB-41AA-4875-90E5-7628BB23955C}" type="slidenum">
              <a:t>9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4858755" y="3784473"/>
            <a:ext cx="3957800" cy="817443"/>
          </a:xfrm>
          <a:prstGeom prst="rect">
            <a:avLst/>
          </a:prstGeom>
          <a:solidFill>
            <a:srgbClr val="99CCFF"/>
          </a:solidFill>
          <a:ln w="0">
            <a:solidFill>
              <a:srgbClr val="000000"/>
            </a:solidFill>
            <a:prstDash val="solid"/>
          </a:ln>
        </p:spPr>
        <p:txBody>
          <a:bodyPr vert="horz" wrap="none" lIns="81639" tIns="40820" rIns="81639" bIns="40820" anchor="ctr" anchorCtr="1" compatLnSpc="0"/>
          <a:lstStyle/>
          <a:p>
            <a:pPr hangingPunct="0"/>
            <a:endParaRPr lang="en-US" sz="1600">
              <a:latin typeface="Liberation Sans" pitchFamily="18"/>
              <a:ea typeface="DejaVu Sans" pitchFamily="2"/>
              <a:cs typeface="Lohit Hindi" pitchFamily="2"/>
            </a:endParaRPr>
          </a:p>
        </p:txBody>
      </p:sp>
      <p:sp>
        <p:nvSpPr>
          <p:cNvPr id="3" name="Straight Connector 2"/>
          <p:cNvSpPr/>
          <p:nvPr/>
        </p:nvSpPr>
        <p:spPr>
          <a:xfrm>
            <a:off x="830420" y="1191057"/>
            <a:ext cx="7482594" cy="0"/>
          </a:xfrm>
          <a:prstGeom prst="line">
            <a:avLst/>
          </a:prstGeom>
          <a:noFill/>
          <a:ln w="72000">
            <a:solidFill>
              <a:srgbClr val="99CCFF"/>
            </a:solidFill>
            <a:prstDash val="solid"/>
          </a:ln>
        </p:spPr>
        <p:txBody>
          <a:bodyPr vert="horz" wrap="none" lIns="114295" tIns="73475" rIns="114295" bIns="73475" anchor="ctr" anchorCtr="1" compatLnSpc="0"/>
          <a:lstStyle/>
          <a:p>
            <a:pPr hangingPunct="0"/>
            <a:endParaRPr lang="en-US" sz="1600">
              <a:latin typeface="Liberation Sans" pitchFamily="18"/>
              <a:ea typeface="DejaVu Sans" pitchFamily="2"/>
              <a:cs typeface="Lohit Hindi" pitchFamily="2"/>
            </a:endParaRPr>
          </a:p>
        </p:txBody>
      </p:sp>
      <p:sp>
        <p:nvSpPr>
          <p:cNvPr id="4" name="Title 3"/>
          <p:cNvSpPr txBox="1">
            <a:spLocks noGrp="1"/>
          </p:cNvSpPr>
          <p:nvPr>
            <p:ph type="title" idx="4294967295"/>
          </p:nvPr>
        </p:nvSpPr>
        <p:spPr>
          <a:xfrm>
            <a:off x="2584653" y="577300"/>
            <a:ext cx="8228763" cy="1231106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en-US">
                <a:latin typeface="FreeSerif" pitchFamily="18"/>
              </a:rPr>
              <a:t>INL</a:t>
            </a:r>
            <a:br>
              <a:rPr lang="en-US">
                <a:latin typeface="FreeSerif" pitchFamily="18"/>
              </a:rPr>
            </a:br>
            <a:r>
              <a:rPr lang="en-US">
                <a:latin typeface="FreeSerif" pitchFamily="18"/>
              </a:rPr>
              <a:t>after global calibration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90004" y="3251485"/>
            <a:ext cx="4403869" cy="518944"/>
          </a:xfrm>
          <a:prstGeom prst="rect">
            <a:avLst/>
          </a:prstGeom>
          <a:noFill/>
          <a:ln>
            <a:noFill/>
          </a:ln>
        </p:spPr>
        <p:txBody>
          <a:bodyPr vert="horz" wrap="none" lIns="81639" tIns="40820" rIns="81639" bIns="40820" compatLnSpc="0"/>
          <a:lstStyle/>
          <a:p>
            <a:pPr hangingPunct="0">
              <a:spcAft>
                <a:spcPts val="1285"/>
              </a:spcAft>
            </a:pPr>
            <a:r>
              <a:rPr lang="en-US" b="1" dirty="0">
                <a:latin typeface="Liberation Sans" pitchFamily="18"/>
                <a:ea typeface="DejaVu Sans" pitchFamily="2"/>
                <a:cs typeface="Lohit Hindi" pitchFamily="2"/>
              </a:rPr>
              <a:t>E</a:t>
            </a:r>
            <a:r>
              <a:rPr lang="en-US" sz="1600" b="1" dirty="0">
                <a:latin typeface="Liberation Sans" pitchFamily="18"/>
                <a:ea typeface="DejaVu Sans" pitchFamily="2"/>
                <a:cs typeface="Lohit Hindi" pitchFamily="2"/>
              </a:rPr>
              <a:t>xpected </a:t>
            </a:r>
            <a:r>
              <a:rPr lang="en-US" sz="1600" b="1" cap="small" dirty="0" err="1">
                <a:latin typeface="Liberation Sans" pitchFamily="18"/>
                <a:ea typeface="DejaVu Sans" pitchFamily="2"/>
                <a:cs typeface="Lohit Hindi" pitchFamily="2"/>
              </a:rPr>
              <a:t>rms</a:t>
            </a:r>
            <a:r>
              <a:rPr lang="en-US" sz="1600" b="1" dirty="0">
                <a:latin typeface="Liberation Sans" pitchFamily="18"/>
                <a:ea typeface="DejaVu Sans" pitchFamily="2"/>
                <a:cs typeface="Lohit Hindi" pitchFamily="2"/>
              </a:rPr>
              <a:t> resolution w/ custom FF:</a:t>
            </a:r>
            <a:br>
              <a:rPr lang="en-US" sz="1600" b="1" dirty="0">
                <a:latin typeface="Liberation Sans" pitchFamily="18"/>
                <a:ea typeface="DejaVu Sans" pitchFamily="2"/>
                <a:cs typeface="Lohit Hindi" pitchFamily="2"/>
              </a:rPr>
            </a:br>
            <a:r>
              <a:rPr lang="en-US" sz="1500" dirty="0">
                <a:latin typeface="Liberation Sans" pitchFamily="18"/>
                <a:ea typeface="DejaVu Sans" pitchFamily="2"/>
                <a:cs typeface="Lohit Hindi" pitchFamily="2"/>
              </a:rPr>
              <a:t>	including quantization noise, INL &amp; DNL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025296" y="2239723"/>
            <a:ext cx="3348782" cy="778580"/>
          </a:xfrm>
          <a:prstGeom prst="rect">
            <a:avLst/>
          </a:prstGeom>
          <a:noFill/>
          <a:ln>
            <a:noFill/>
          </a:ln>
        </p:spPr>
        <p:txBody>
          <a:bodyPr vert="horz" wrap="none" lIns="81639" tIns="40820" rIns="81639" bIns="40820" compatLnSpc="0"/>
          <a:lstStyle/>
          <a:p>
            <a:pPr algn="ctr" hangingPunct="0">
              <a:spcAft>
                <a:spcPts val="1285"/>
              </a:spcAft>
            </a:pPr>
            <a:r>
              <a:rPr lang="en-US" sz="1600" b="1" dirty="0">
                <a:latin typeface="Liberation Sans" pitchFamily="18"/>
                <a:ea typeface="DejaVu Sans" pitchFamily="2"/>
                <a:cs typeface="Lohit Hindi" pitchFamily="2"/>
              </a:rPr>
              <a:t>INL = </a:t>
            </a:r>
            <a:r>
              <a:rPr lang="en-US" altLang="zh-CN" sz="1600" b="1" dirty="0">
                <a:latin typeface="Liberation Sans" pitchFamily="34"/>
                <a:ea typeface="Liberation Sans" pitchFamily="34"/>
                <a:cs typeface="Liberation Sans" pitchFamily="34"/>
              </a:rPr>
              <a:t>±</a:t>
            </a:r>
            <a:r>
              <a:rPr lang="en-US" sz="1600" b="1" dirty="0">
                <a:latin typeface="Liberation Sans" pitchFamily="18"/>
                <a:ea typeface="Liberation Sans" pitchFamily="34"/>
                <a:cs typeface="Liberation Sans" pitchFamily="34"/>
              </a:rPr>
              <a:t> 1.3 LSB</a:t>
            </a:r>
            <a:br>
              <a:rPr lang="en-US" sz="1600" b="1" dirty="0">
                <a:latin typeface="Liberation Sans" pitchFamily="18"/>
                <a:ea typeface="Liberation Sans" pitchFamily="34"/>
                <a:cs typeface="Liberation Sans" pitchFamily="34"/>
              </a:rPr>
            </a:br>
            <a:r>
              <a:rPr lang="en-US" sz="1600" b="1" dirty="0">
                <a:latin typeface="Liberation Sans" pitchFamily="18"/>
                <a:ea typeface="Liberation Sans" pitchFamily="34"/>
                <a:cs typeface="Liberation Sans" pitchFamily="34"/>
              </a:rPr>
              <a:t/>
            </a:r>
            <a:br>
              <a:rPr lang="en-US" sz="1600" b="1" dirty="0">
                <a:latin typeface="Liberation Sans" pitchFamily="18"/>
                <a:ea typeface="Liberation Sans" pitchFamily="34"/>
                <a:cs typeface="Liberation Sans" pitchFamily="34"/>
              </a:rPr>
            </a:br>
            <a:r>
              <a:rPr lang="en-US" sz="1600" b="1" dirty="0">
                <a:latin typeface="Liberation Sans" pitchFamily="18"/>
                <a:ea typeface="Liberation Sans" pitchFamily="34"/>
                <a:cs typeface="Liberation Sans" pitchFamily="34"/>
              </a:rPr>
              <a:t> RMS = &lt; 0.43 LSB (2.2 </a:t>
            </a:r>
            <a:r>
              <a:rPr lang="en-US" sz="1600" b="1" dirty="0" err="1">
                <a:latin typeface="Liberation Sans" pitchFamily="18"/>
                <a:ea typeface="Liberation Sans" pitchFamily="34"/>
                <a:cs typeface="Liberation Sans" pitchFamily="34"/>
              </a:rPr>
              <a:t>ps</a:t>
            </a:r>
            <a:r>
              <a:rPr lang="en-US" sz="1600" b="1" dirty="0">
                <a:latin typeface="Liberation Sans" pitchFamily="18"/>
                <a:ea typeface="Liberation Sans" pitchFamily="34"/>
                <a:cs typeface="Liberation Sans" pitchFamily="34"/>
              </a:rPr>
              <a:t>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970435" y="4017981"/>
            <a:ext cx="3734439" cy="350100"/>
          </a:xfrm>
          <a:prstGeom prst="rect">
            <a:avLst/>
          </a:prstGeom>
          <a:noFill/>
          <a:ln>
            <a:noFill/>
          </a:ln>
        </p:spPr>
        <p:txBody>
          <a:bodyPr vert="horz" wrap="none" lIns="81639" tIns="40820" rIns="81639" bIns="40820" compatLnSpc="0"/>
          <a:lstStyle/>
          <a:p>
            <a:pPr hangingPunct="0">
              <a:spcAft>
                <a:spcPts val="1285"/>
              </a:spcAft>
            </a:pPr>
            <a:r>
              <a:rPr lang="en-US" b="1" dirty="0">
                <a:latin typeface="Liberation Sans" pitchFamily="18"/>
                <a:ea typeface="DejaVu Sans" pitchFamily="2"/>
                <a:cs typeface="Lohit Hindi" pitchFamily="2"/>
              </a:rPr>
              <a:t>2.3 </a:t>
            </a:r>
            <a:r>
              <a:rPr lang="en-US" b="1" dirty="0" err="1">
                <a:latin typeface="Liberation Sans" pitchFamily="18"/>
                <a:ea typeface="DejaVu Sans" pitchFamily="2"/>
                <a:cs typeface="Lohit Hindi" pitchFamily="2"/>
              </a:rPr>
              <a:t>ps-</a:t>
            </a:r>
            <a:r>
              <a:rPr lang="en-US" b="1" cap="small" dirty="0" err="1">
                <a:latin typeface="Liberation Sans" pitchFamily="18"/>
                <a:ea typeface="DejaVu Sans" pitchFamily="2"/>
                <a:cs typeface="Lohit Hindi" pitchFamily="2"/>
              </a:rPr>
              <a:t>rms</a:t>
            </a:r>
            <a:r>
              <a:rPr lang="en-US" b="1" dirty="0">
                <a:latin typeface="Liberation Sans" pitchFamily="18"/>
                <a:ea typeface="DejaVu Sans" pitchFamily="2"/>
                <a:cs typeface="Lohit Hindi" pitchFamily="2"/>
              </a:rPr>
              <a:t> &lt; </a:t>
            </a:r>
            <a:r>
              <a:rPr lang="en-US" b="1" dirty="0" err="1">
                <a:latin typeface="Liberation Sans" pitchFamily="34"/>
                <a:ea typeface="Liberation Sans" pitchFamily="34"/>
                <a:cs typeface="Liberation Sans" pitchFamily="34"/>
              </a:rPr>
              <a:t>σ</a:t>
            </a:r>
            <a:r>
              <a:rPr lang="en-US" b="1" baseline="-25000" dirty="0" err="1">
                <a:latin typeface="Liberation Sans" pitchFamily="18"/>
                <a:ea typeface="Liberation Sans" pitchFamily="34"/>
                <a:cs typeface="Liberation Sans" pitchFamily="34"/>
              </a:rPr>
              <a:t>qDNL</a:t>
            </a:r>
            <a:r>
              <a:rPr lang="en-US" b="1" baseline="-25000" dirty="0">
                <a:latin typeface="Liberation Sans" pitchFamily="18"/>
                <a:ea typeface="Liberation Sans" pitchFamily="34"/>
                <a:cs typeface="Liberation Sans" pitchFamily="34"/>
              </a:rPr>
              <a:t>/</a:t>
            </a:r>
            <a:r>
              <a:rPr lang="en-US" b="1" baseline="-25000" dirty="0" err="1">
                <a:latin typeface="Liberation Sans" pitchFamily="18"/>
                <a:ea typeface="Liberation Sans" pitchFamily="34"/>
                <a:cs typeface="Liberation Sans" pitchFamily="34"/>
              </a:rPr>
              <a:t>wINL</a:t>
            </a:r>
            <a:r>
              <a:rPr lang="en-US" b="1" dirty="0">
                <a:latin typeface="Liberation Sans" pitchFamily="18"/>
                <a:ea typeface="DejaVu Sans" pitchFamily="2"/>
                <a:cs typeface="Lohit Hindi" pitchFamily="2"/>
              </a:rPr>
              <a:t> &lt;  2.9 </a:t>
            </a:r>
            <a:r>
              <a:rPr lang="en-US" b="1" dirty="0" err="1">
                <a:latin typeface="Liberation Sans" pitchFamily="18"/>
                <a:ea typeface="DejaVu Sans" pitchFamily="2"/>
                <a:cs typeface="Lohit Hindi" pitchFamily="2"/>
              </a:rPr>
              <a:t>ps-</a:t>
            </a:r>
            <a:r>
              <a:rPr lang="en-US" b="1" cap="small" dirty="0" err="1">
                <a:latin typeface="Liberation Sans" pitchFamily="18"/>
                <a:ea typeface="DejaVu Sans" pitchFamily="2"/>
                <a:cs typeface="Lohit Hindi" pitchFamily="2"/>
              </a:rPr>
              <a:t>rms</a:t>
            </a:r>
            <a:endParaRPr lang="en-US" b="1" cap="small" dirty="0">
              <a:latin typeface="Liberation Sans" pitchFamily="18"/>
              <a:ea typeface="DejaVu Sans" pitchFamily="2"/>
              <a:cs typeface="Lohit Hindi" pitchFamily="2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185155" y="153169"/>
            <a:ext cx="4268677" cy="6715577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/>
          <p:cNvSpPr txBox="1"/>
          <p:nvPr/>
        </p:nvSpPr>
        <p:spPr>
          <a:xfrm>
            <a:off x="5030521" y="4674418"/>
            <a:ext cx="3492465" cy="314502"/>
          </a:xfrm>
          <a:prstGeom prst="rect">
            <a:avLst/>
          </a:prstGeom>
          <a:noFill/>
          <a:ln>
            <a:noFill/>
          </a:ln>
        </p:spPr>
        <p:txBody>
          <a:bodyPr vert="horz" wrap="none" lIns="81639" tIns="40820" rIns="81639" bIns="40820" compatLnSpc="0"/>
          <a:lstStyle/>
          <a:p>
            <a:pPr hangingPunct="0">
              <a:spcAft>
                <a:spcPts val="1285"/>
              </a:spcAft>
            </a:pPr>
            <a:r>
              <a:rPr lang="en-US" b="1" dirty="0">
                <a:latin typeface="Liberation Sans" pitchFamily="18"/>
                <a:ea typeface="DejaVu Sans" pitchFamily="2"/>
                <a:cs typeface="Lohit Hindi" pitchFamily="2"/>
              </a:rPr>
              <a:t>I</a:t>
            </a:r>
            <a:r>
              <a:rPr lang="en-US" sz="1600" b="1" dirty="0">
                <a:latin typeface="Liberation Sans" pitchFamily="18"/>
                <a:ea typeface="DejaVu Sans" pitchFamily="2"/>
                <a:cs typeface="Lohit Hindi" pitchFamily="2"/>
              </a:rPr>
              <a:t>deal 5 </a:t>
            </a:r>
            <a:r>
              <a:rPr lang="en-US" sz="1600" b="1" dirty="0" err="1">
                <a:latin typeface="Liberation Sans" pitchFamily="18"/>
                <a:ea typeface="DejaVu Sans" pitchFamily="2"/>
                <a:cs typeface="Lohit Hindi" pitchFamily="2"/>
              </a:rPr>
              <a:t>ps</a:t>
            </a:r>
            <a:r>
              <a:rPr lang="en-US" sz="1600" b="1" dirty="0">
                <a:latin typeface="Liberation Sans" pitchFamily="18"/>
                <a:ea typeface="DejaVu Sans" pitchFamily="2"/>
                <a:cs typeface="Lohit Hindi" pitchFamily="2"/>
              </a:rPr>
              <a:t> LSB TDC: 1.44 </a:t>
            </a:r>
            <a:r>
              <a:rPr lang="en-US" sz="1600" b="1" dirty="0" err="1">
                <a:latin typeface="Liberation Sans" pitchFamily="18"/>
                <a:ea typeface="DejaVu Sans" pitchFamily="2"/>
                <a:cs typeface="Lohit Hindi" pitchFamily="2"/>
              </a:rPr>
              <a:t>ps-</a:t>
            </a:r>
            <a:r>
              <a:rPr lang="en-US" sz="1600" b="1" cap="small" dirty="0" err="1">
                <a:latin typeface="Liberation Sans" pitchFamily="18"/>
                <a:ea typeface="DejaVu Sans" pitchFamily="2"/>
                <a:cs typeface="Lohit Hindi" pitchFamily="2"/>
              </a:rPr>
              <a:t>rms</a:t>
            </a:r>
            <a:endParaRPr lang="en-US" sz="1600" b="1" cap="small" dirty="0">
              <a:latin typeface="Liberation Sans" pitchFamily="18"/>
              <a:ea typeface="DejaVu Sans" pitchFamily="2"/>
              <a:cs typeface="Lohit Hindi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618587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efaul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4044</TotalTime>
  <Words>859</Words>
  <Application>Microsoft Office PowerPoint</Application>
  <PresentationFormat>On-screen Show (4:3)</PresentationFormat>
  <Paragraphs>229</Paragraphs>
  <Slides>21</Slides>
  <Notes>12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4" baseType="lpstr">
      <vt:lpstr>Oriel</vt:lpstr>
      <vt:lpstr>Default</vt:lpstr>
      <vt:lpstr>Chart</vt:lpstr>
      <vt:lpstr>Development of new ps TDC for HEP and other applications</vt:lpstr>
      <vt:lpstr>Time Measurement Chain</vt:lpstr>
      <vt:lpstr>TDC applications in HEP</vt:lpstr>
      <vt:lpstr>Other TDC applications</vt:lpstr>
      <vt:lpstr>HPTDC</vt:lpstr>
      <vt:lpstr>TDC Trends</vt:lpstr>
      <vt:lpstr>TDC architecture prototyped</vt:lpstr>
      <vt:lpstr>Resistive Interpolation</vt:lpstr>
      <vt:lpstr>INL after global calibration</vt:lpstr>
      <vt:lpstr>Measured Single Shot Precision</vt:lpstr>
      <vt:lpstr>Full TDC ASIC to be made from prototype</vt:lpstr>
      <vt:lpstr>Users/ clients</vt:lpstr>
      <vt:lpstr>Resources (original plan)</vt:lpstr>
      <vt:lpstr>Schedule</vt:lpstr>
      <vt:lpstr>Technology: URGENT</vt:lpstr>
      <vt:lpstr>Backup slides</vt:lpstr>
      <vt:lpstr>Time Measurements</vt:lpstr>
      <vt:lpstr>TDC Architectures</vt:lpstr>
      <vt:lpstr>Difficulties in ps range resolution</vt:lpstr>
      <vt:lpstr>Fine-Time Interpolator</vt:lpstr>
      <vt:lpstr>Reconstructed Transfer Function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TDC architectures in ASIC’s</dc:title>
  <dc:creator>Jorgen Christiansen</dc:creator>
  <cp:lastModifiedBy>Jorgen Christiansen</cp:lastModifiedBy>
  <cp:revision>308</cp:revision>
  <cp:lastPrinted>2013-10-18T12:57:47Z</cp:lastPrinted>
  <dcterms:created xsi:type="dcterms:W3CDTF">2006-08-16T00:00:00Z</dcterms:created>
  <dcterms:modified xsi:type="dcterms:W3CDTF">2014-07-02T06:58:45Z</dcterms:modified>
</cp:coreProperties>
</file>