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  <p:sldMasterId id="2147483710" r:id="rId2"/>
  </p:sldMasterIdLst>
  <p:notesMasterIdLst>
    <p:notesMasterId r:id="rId27"/>
  </p:notesMasterIdLst>
  <p:handoutMasterIdLst>
    <p:handoutMasterId r:id="rId28"/>
  </p:handoutMasterIdLst>
  <p:sldIdLst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9" r:id="rId13"/>
    <p:sldId id="270" r:id="rId14"/>
    <p:sldId id="271" r:id="rId15"/>
    <p:sldId id="272" r:id="rId16"/>
    <p:sldId id="273" r:id="rId17"/>
    <p:sldId id="274" r:id="rId18"/>
    <p:sldId id="278" r:id="rId19"/>
    <p:sldId id="279" r:id="rId20"/>
    <p:sldId id="280" r:id="rId21"/>
    <p:sldId id="275" r:id="rId22"/>
    <p:sldId id="276" r:id="rId23"/>
    <p:sldId id="277" r:id="rId24"/>
    <p:sldId id="281" r:id="rId25"/>
    <p:sldId id="258" r:id="rId26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116E8A"/>
    <a:srgbClr val="1D8DB0"/>
    <a:srgbClr val="147694"/>
    <a:srgbClr val="177E9D"/>
    <a:srgbClr val="00407A"/>
    <a:srgbClr val="86BCE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071" autoAdjust="0"/>
    <p:restoredTop sz="90920" autoAdjust="0"/>
  </p:normalViewPr>
  <p:slideViewPr>
    <p:cSldViewPr snapToObjects="1" showGuides="1">
      <p:cViewPr>
        <p:scale>
          <a:sx n="90" d="100"/>
          <a:sy n="90" d="100"/>
        </p:scale>
        <p:origin x="-2244" y="-438"/>
      </p:cViewPr>
      <p:guideLst>
        <p:guide orient="horz" pos="3294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Objects="1" showGuides="1">
      <p:cViewPr varScale="1">
        <p:scale>
          <a:sx n="73" d="100"/>
          <a:sy n="73" d="100"/>
        </p:scale>
        <p:origin x="-2028" y="-9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85198-F140-406E-8F04-DE9D809B9791}" type="datetimeFigureOut">
              <a:rPr lang="nl-BE" sz="1000" smtClean="0">
                <a:latin typeface="Arial" pitchFamily="34" charset="0"/>
                <a:cs typeface="Arial" pitchFamily="34" charset="0"/>
              </a:rPr>
              <a:pPr/>
              <a:t>2/07/2014</a:t>
            </a:fld>
            <a:endParaRPr lang="nl-BE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024B3E-C6E9-4CB0-843C-3CD5676655AA}" type="slidenum">
              <a:rPr lang="nl-BE" sz="1000" smtClean="0"/>
              <a:pPr/>
              <a:t>‹nr.›</a:t>
            </a:fld>
            <a:endParaRPr lang="nl-BE" sz="1000" dirty="0"/>
          </a:p>
        </p:txBody>
      </p:sp>
    </p:spTree>
    <p:extLst>
      <p:ext uri="{BB962C8B-B14F-4D97-AF65-F5344CB8AC3E}">
        <p14:creationId xmlns="" xmlns:p14="http://schemas.microsoft.com/office/powerpoint/2010/main" val="3973219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fld id="{7AF0A2F9-EF49-41B3-9E69-7CDBDC14786A}" type="datetimeFigureOut">
              <a:rPr lang="nl-BE" smtClean="0"/>
              <a:pPr/>
              <a:t>2/07/2014</a:t>
            </a:fld>
            <a:endParaRPr lang="nl-BE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540000" y="4320000"/>
            <a:ext cx="5760000" cy="41400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fld id="{17C257C2-8D60-4760-88CB-024AF3EEC641}" type="slidenum">
              <a:rPr lang="nl-BE" smtClean="0"/>
              <a:pPr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="" xmlns:p14="http://schemas.microsoft.com/office/powerpoint/2010/main" val="32947577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257C2-8D60-4760-88CB-024AF3EEC641}" type="slidenum">
              <a:rPr lang="nl-BE" smtClean="0"/>
              <a:pPr/>
              <a:t>18</a:t>
            </a:fld>
            <a:endParaRPr lang="nl-BE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 userDrawn="1"/>
        </p:nvSpPr>
        <p:spPr>
          <a:xfrm>
            <a:off x="0" y="648000"/>
            <a:ext cx="9144000" cy="6228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dirty="0"/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3096000" y="2088000"/>
            <a:ext cx="5580000" cy="18000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titel van de presentatie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3096000" y="4193675"/>
            <a:ext cx="5580000" cy="108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en typ de subtitel van de presentatie</a:t>
            </a:r>
            <a:endParaRPr lang="nl-BE" dirty="0"/>
          </a:p>
        </p:txBody>
      </p:sp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800000"/>
            <a:ext cx="1840048" cy="429444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283600" y="5706000"/>
            <a:ext cx="428400" cy="720000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4732" cy="71932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13924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 userDrawn="1"/>
        </p:nvSpPr>
        <p:spPr>
          <a:xfrm>
            <a:off x="0" y="648000"/>
            <a:ext cx="9144000" cy="6228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dirty="0"/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3096000" y="2088000"/>
            <a:ext cx="5580000" cy="18000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titel van de presentatie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3096000" y="4193675"/>
            <a:ext cx="5580000" cy="108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en typ de subtitel van de presentatie</a:t>
            </a:r>
            <a:endParaRPr lang="nl-BE" dirty="0"/>
          </a:p>
        </p:txBody>
      </p:sp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800000"/>
            <a:ext cx="1840048" cy="429444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283600" y="5706000"/>
            <a:ext cx="428400" cy="720000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4732" cy="71932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40046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52BDEC"/>
                </a:solidFill>
              </a:defRPr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dirty="0" smtClean="0"/>
              <a:t>02/07/2014</a:t>
            </a:r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 dirty="0"/>
          </a:p>
        </p:txBody>
      </p:sp>
      <p:sp>
        <p:nvSpPr>
          <p:cNvPr id="6" name="Tijdelijke aanduiding voor tekst 2"/>
          <p:cNvSpPr>
            <a:spLocks noGrp="1"/>
          </p:cNvSpPr>
          <p:nvPr>
            <p:ph idx="1" hasCustomPrompt="1"/>
          </p:nvPr>
        </p:nvSpPr>
        <p:spPr>
          <a:xfrm>
            <a:off x="540000" y="1349999"/>
            <a:ext cx="8334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/>
            </a:lvl1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</p:spTree>
    <p:extLst>
      <p:ext uri="{BB962C8B-B14F-4D97-AF65-F5344CB8AC3E}">
        <p14:creationId xmlns="" xmlns:p14="http://schemas.microsoft.com/office/powerpoint/2010/main" val="28536699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 userDrawn="1"/>
        </p:nvSpPr>
        <p:spPr>
          <a:xfrm>
            <a:off x="0" y="0"/>
            <a:ext cx="9144000" cy="6372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dirty="0"/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3780000" y="2304000"/>
            <a:ext cx="5094000" cy="18002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titel van de sectie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3780000" y="4419108"/>
            <a:ext cx="5094000" cy="1080000"/>
          </a:xfrm>
        </p:spPr>
        <p:txBody>
          <a:bodyPr anchor="t" anchorCtr="0"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en typ de subtitel van de sectie</a:t>
            </a:r>
            <a:endParaRPr lang="nl-BE" dirty="0"/>
          </a:p>
        </p:txBody>
      </p:sp>
      <p:pic>
        <p:nvPicPr>
          <p:cNvPr id="17" name="Afbeelding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000" y="6048000"/>
            <a:ext cx="1512458" cy="54000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50000"/>
            <a:ext cx="3300991" cy="320955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835907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540000" y="1350000"/>
            <a:ext cx="4038600" cy="4428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835400" y="1350000"/>
            <a:ext cx="4038600" cy="4428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435100" indent="-2286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dirty="0" smtClean="0"/>
              <a:t>02/07/2014</a:t>
            </a:r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="" xmlns:p14="http://schemas.microsoft.com/office/powerpoint/2010/main" val="26259545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540000" y="1350000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407A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540000" y="1991922"/>
            <a:ext cx="4040188" cy="37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 marL="1435100" indent="-1800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4824000" y="1350000"/>
            <a:ext cx="4039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4824000" y="1991922"/>
            <a:ext cx="4039200" cy="37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 marL="1584325" indent="-285750">
              <a:buFont typeface="Arial" pitchFamily="34" charset="0"/>
              <a:buChar char="-"/>
              <a:defRPr lang="nl-BE" sz="1600" kern="1200" dirty="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dirty="0" smtClean="0"/>
              <a:t>02/07/2014</a:t>
            </a:r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="" xmlns:p14="http://schemas.microsoft.com/office/powerpoint/2010/main" val="632639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dirty="0" smtClean="0"/>
              <a:t>02/07/2014</a:t>
            </a:r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="" xmlns:p14="http://schemas.microsoft.com/office/powerpoint/2010/main" val="2601345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dirty="0" smtClean="0"/>
              <a:t>02/07/2014</a:t>
            </a: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="" xmlns:p14="http://schemas.microsoft.com/office/powerpoint/2010/main" val="418197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3008313" cy="895100"/>
          </a:xfrm>
        </p:spPr>
        <p:txBody>
          <a:bodyPr anchor="t" anchorCtr="0"/>
          <a:lstStyle>
            <a:lvl1pPr algn="l">
              <a:defRPr sz="2000" b="1"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3761909" y="540000"/>
            <a:ext cx="5105139" cy="5256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tabLst/>
              <a:defRPr sz="1600">
                <a:solidFill>
                  <a:srgbClr val="00407A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539552" y="1435101"/>
            <a:ext cx="3008313" cy="4356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dirty="0" smtClean="0"/>
              <a:t>02/07/2014</a:t>
            </a:r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="" xmlns:p14="http://schemas.microsoft.com/office/powerpoint/2010/main" val="2725346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4788000"/>
            <a:ext cx="8334000" cy="540000"/>
          </a:xfrm>
        </p:spPr>
        <p:txBody>
          <a:bodyPr anchor="t" anchorCtr="0">
            <a:noAutofit/>
          </a:bodyPr>
          <a:lstStyle>
            <a:lvl1pPr algn="l">
              <a:defRPr sz="2000" b="1"/>
            </a:lvl1pPr>
          </a:lstStyle>
          <a:p>
            <a:r>
              <a:rPr lang="nl-NL" dirty="0" smtClean="0"/>
              <a:t>Klik en typ de tekst</a:t>
            </a:r>
            <a:endParaRPr lang="nl-BE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40000" y="540000"/>
            <a:ext cx="8334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540000" y="5445224"/>
            <a:ext cx="8334000" cy="36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 dirty="0"/>
          </a:p>
        </p:txBody>
      </p:sp>
      <p:sp>
        <p:nvSpPr>
          <p:cNvPr id="8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1566000" y="6048000"/>
            <a:ext cx="1980000" cy="288000"/>
          </a:xfrm>
        </p:spPr>
        <p:txBody>
          <a:bodyPr/>
          <a:lstStyle/>
          <a:p>
            <a:r>
              <a:rPr lang="nl-BE" dirty="0" smtClean="0"/>
              <a:t>02/07/2014</a:t>
            </a:r>
            <a:endParaRPr lang="nl-BE" dirty="0"/>
          </a:p>
        </p:txBody>
      </p:sp>
      <p:sp>
        <p:nvSpPr>
          <p:cNvPr id="9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40000" y="6048000"/>
            <a:ext cx="936000" cy="288000"/>
          </a:xfrm>
        </p:spPr>
        <p:txBody>
          <a:bodyPr/>
          <a:lstStyle/>
          <a:p>
            <a:endParaRPr lang="nl-BE" dirty="0"/>
          </a:p>
        </p:txBody>
      </p:sp>
    </p:spTree>
    <p:extLst>
      <p:ext uri="{BB962C8B-B14F-4D97-AF65-F5344CB8AC3E}">
        <p14:creationId xmlns="" xmlns:p14="http://schemas.microsoft.com/office/powerpoint/2010/main" val="22734890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52BDEC"/>
                </a:solidFill>
              </a:defRPr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dirty="0" smtClean="0"/>
              <a:t>02/07/2014</a:t>
            </a:r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 dirty="0"/>
          </a:p>
        </p:txBody>
      </p:sp>
      <p:sp>
        <p:nvSpPr>
          <p:cNvPr id="6" name="Tijdelijke aanduiding voor tekst 2"/>
          <p:cNvSpPr>
            <a:spLocks noGrp="1"/>
          </p:cNvSpPr>
          <p:nvPr>
            <p:ph idx="1" hasCustomPrompt="1"/>
          </p:nvPr>
        </p:nvSpPr>
        <p:spPr>
          <a:xfrm>
            <a:off x="540000" y="1349999"/>
            <a:ext cx="8334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/>
            </a:lvl1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</p:spTree>
    <p:extLst>
      <p:ext uri="{BB962C8B-B14F-4D97-AF65-F5344CB8AC3E}">
        <p14:creationId xmlns="" xmlns:p14="http://schemas.microsoft.com/office/powerpoint/2010/main" val="24169003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 userDrawn="1"/>
        </p:nvSpPr>
        <p:spPr>
          <a:xfrm>
            <a:off x="0" y="0"/>
            <a:ext cx="9144000" cy="6372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dirty="0"/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3780000" y="2304000"/>
            <a:ext cx="5094000" cy="18002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titel van de sectie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3780000" y="4419108"/>
            <a:ext cx="5094000" cy="1080000"/>
          </a:xfrm>
        </p:spPr>
        <p:txBody>
          <a:bodyPr anchor="t" anchorCtr="0"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en typ de subtitel van de sectie</a:t>
            </a:r>
            <a:endParaRPr lang="nl-BE" dirty="0"/>
          </a:p>
        </p:txBody>
      </p:sp>
      <p:pic>
        <p:nvPicPr>
          <p:cNvPr id="17" name="Afbeelding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000" y="6048000"/>
            <a:ext cx="1512458" cy="54000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50000"/>
            <a:ext cx="3300991" cy="320955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651961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52BDEC"/>
                </a:solidFill>
              </a:defRPr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540000" y="1350000"/>
            <a:ext cx="4038600" cy="4428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835400" y="1350000"/>
            <a:ext cx="4038600" cy="4428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435100" indent="-2286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dirty="0" smtClean="0"/>
              <a:t>02/07/2014</a:t>
            </a:r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="" xmlns:p14="http://schemas.microsoft.com/office/powerpoint/2010/main" val="41980301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540000" y="1350000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407A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540000" y="1991922"/>
            <a:ext cx="4040188" cy="37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 marL="1435100" indent="-1800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4824000" y="1350000"/>
            <a:ext cx="4039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4824000" y="1991922"/>
            <a:ext cx="4039200" cy="37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 marL="1584325" indent="-285750">
              <a:buFont typeface="Arial" pitchFamily="34" charset="0"/>
              <a:buChar char="-"/>
              <a:defRPr lang="nl-BE" sz="1600" kern="1200" dirty="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dirty="0" smtClean="0"/>
              <a:t>02/07/2014</a:t>
            </a:r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="" xmlns:p14="http://schemas.microsoft.com/office/powerpoint/2010/main" val="437820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dirty="0" smtClean="0"/>
              <a:t>02/07/2014</a:t>
            </a:r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="" xmlns:p14="http://schemas.microsoft.com/office/powerpoint/2010/main" val="4161822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dirty="0" smtClean="0"/>
              <a:t>02/07/2014</a:t>
            </a: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="" xmlns:p14="http://schemas.microsoft.com/office/powerpoint/2010/main" val="1689059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3008313" cy="895100"/>
          </a:xfrm>
        </p:spPr>
        <p:txBody>
          <a:bodyPr anchor="t" anchorCtr="0"/>
          <a:lstStyle>
            <a:lvl1pPr algn="l">
              <a:defRPr sz="2000" b="1"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3761909" y="540000"/>
            <a:ext cx="5105139" cy="5256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tabLst/>
              <a:defRPr sz="1600">
                <a:solidFill>
                  <a:srgbClr val="00407A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539552" y="1435101"/>
            <a:ext cx="3008313" cy="4356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dirty="0" smtClean="0"/>
              <a:t>02/07/2014</a:t>
            </a:r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="" xmlns:p14="http://schemas.microsoft.com/office/powerpoint/2010/main" val="2206352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4788000"/>
            <a:ext cx="8334000" cy="540000"/>
          </a:xfrm>
        </p:spPr>
        <p:txBody>
          <a:bodyPr anchor="t" anchorCtr="0">
            <a:noAutofit/>
          </a:bodyPr>
          <a:lstStyle>
            <a:lvl1pPr algn="l">
              <a:defRPr sz="2000" b="1"/>
            </a:lvl1pPr>
          </a:lstStyle>
          <a:p>
            <a:r>
              <a:rPr lang="nl-NL" dirty="0" smtClean="0"/>
              <a:t>Klik en typ de tekst</a:t>
            </a:r>
            <a:endParaRPr lang="nl-BE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40000" y="540000"/>
            <a:ext cx="8334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 smtClean="0"/>
              <a:t>Klik op het pictogram als u een afbeelding wilt toevoegen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540000" y="5445224"/>
            <a:ext cx="8334000" cy="36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40000" y="6048000"/>
            <a:ext cx="936000" cy="288000"/>
          </a:xfrm>
        </p:spPr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 dirty="0"/>
          </a:p>
        </p:txBody>
      </p:sp>
      <p:sp>
        <p:nvSpPr>
          <p:cNvPr id="8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1566000" y="6048000"/>
            <a:ext cx="1980000" cy="288000"/>
          </a:xfrm>
        </p:spPr>
        <p:txBody>
          <a:bodyPr/>
          <a:lstStyle/>
          <a:p>
            <a:r>
              <a:rPr lang="nl-BE" dirty="0" smtClean="0"/>
              <a:t>02/07/2014</a:t>
            </a:r>
            <a:endParaRPr lang="nl-BE" dirty="0"/>
          </a:p>
        </p:txBody>
      </p:sp>
    </p:spTree>
    <p:extLst>
      <p:ext uri="{BB962C8B-B14F-4D97-AF65-F5344CB8AC3E}">
        <p14:creationId xmlns="" xmlns:p14="http://schemas.microsoft.com/office/powerpoint/2010/main" val="40242632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334000" cy="90000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40000" y="1349999"/>
            <a:ext cx="8334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539552" y="6048000"/>
            <a:ext cx="936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566000" y="6048000"/>
            <a:ext cx="1980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BE" dirty="0" smtClean="0"/>
              <a:t>02/07/2014</a:t>
            </a:r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636000" y="6048000"/>
            <a:ext cx="936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35D8031-C8E5-48F8-A3B6-81643B27A3AF}" type="slidenum">
              <a:rPr lang="nl-BE" smtClean="0"/>
              <a:pPr/>
              <a:t>‹nr.›</a:t>
            </a:fld>
            <a:endParaRPr lang="nl-BE" dirty="0"/>
          </a:p>
        </p:txBody>
      </p:sp>
      <p:sp>
        <p:nvSpPr>
          <p:cNvPr id="7" name="Rechthoek 6"/>
          <p:cNvSpPr/>
          <p:nvPr/>
        </p:nvSpPr>
        <p:spPr>
          <a:xfrm>
            <a:off x="0" y="6372000"/>
            <a:ext cx="9144000" cy="486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000" y="6048000"/>
            <a:ext cx="1512458" cy="540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06215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709" r:id="rId2"/>
    <p:sldLayoutId id="2147483698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baseline="0">
          <a:solidFill>
            <a:srgbClr val="52BDEC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60000" indent="-360000" algn="l" defTabSz="914400" rtl="0" eaLnBrk="1" latinLnBrk="0" hangingPunct="1">
        <a:spcBef>
          <a:spcPts val="580"/>
        </a:spcBef>
        <a:buSzPct val="110000"/>
        <a:buFont typeface="Arial" pitchFamily="34" charset="0"/>
        <a:buChar char="•"/>
        <a:defRPr sz="24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1pPr>
      <a:lvl2pPr marL="720000" indent="-360363" algn="l" defTabSz="914400" rtl="0" eaLnBrk="1" latinLnBrk="0" hangingPunct="1">
        <a:spcBef>
          <a:spcPts val="580"/>
        </a:spcBef>
        <a:buSzPct val="75000"/>
        <a:buFont typeface="Courier New" pitchFamily="49" charset="0"/>
        <a:buChar char="o"/>
        <a:defRPr sz="24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2pPr>
      <a:lvl3pPr marL="990000" indent="-2700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3pPr>
      <a:lvl4pPr marL="1168400" indent="-180000" algn="l" defTabSz="914400" rtl="0" eaLnBrk="1" latinLnBrk="0" hangingPunct="1">
        <a:spcBef>
          <a:spcPts val="380"/>
        </a:spcBef>
        <a:buSzPct val="80000"/>
        <a:buFont typeface="Arial" pitchFamily="34" charset="0"/>
        <a:buChar char="•"/>
        <a:defRPr sz="16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4pPr>
      <a:lvl5pPr marL="1338263" indent="-179388" algn="l" defTabSz="914400" rtl="0" eaLnBrk="1" latinLnBrk="0" hangingPunct="1">
        <a:spcBef>
          <a:spcPts val="380"/>
        </a:spcBef>
        <a:buFont typeface="Arial" pitchFamily="34" charset="0"/>
        <a:buChar char="-"/>
        <a:defRPr lang="nl-BE" sz="1600" kern="1200" dirty="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44000"/>
            <a:ext cx="3240000" cy="2668236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334000" cy="90000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40000" y="1349999"/>
            <a:ext cx="8334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539552" y="6048000"/>
            <a:ext cx="936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566000" y="6048000"/>
            <a:ext cx="1980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BE" dirty="0" smtClean="0"/>
              <a:t>02/07/2014</a:t>
            </a:r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636000" y="6048000"/>
            <a:ext cx="936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35D8031-C8E5-48F8-A3B6-81643B27A3AF}" type="slidenum">
              <a:rPr lang="nl-BE" smtClean="0"/>
              <a:pPr/>
              <a:t>‹nr.›</a:t>
            </a:fld>
            <a:endParaRPr lang="nl-BE" dirty="0"/>
          </a:p>
        </p:txBody>
      </p:sp>
      <p:sp>
        <p:nvSpPr>
          <p:cNvPr id="7" name="Rechthoek 6"/>
          <p:cNvSpPr/>
          <p:nvPr/>
        </p:nvSpPr>
        <p:spPr>
          <a:xfrm>
            <a:off x="0" y="6372000"/>
            <a:ext cx="9144000" cy="486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000" y="6048000"/>
            <a:ext cx="1512458" cy="540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08455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baseline="0">
          <a:solidFill>
            <a:srgbClr val="52BDEC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60000" indent="-360000" algn="l" defTabSz="914400" rtl="0" eaLnBrk="1" latinLnBrk="0" hangingPunct="1">
        <a:spcBef>
          <a:spcPts val="580"/>
        </a:spcBef>
        <a:buSzPct val="110000"/>
        <a:buFont typeface="Arial" pitchFamily="34" charset="0"/>
        <a:buChar char="•"/>
        <a:defRPr sz="24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1pPr>
      <a:lvl2pPr marL="720000" indent="-360363" algn="l" defTabSz="914400" rtl="0" eaLnBrk="1" latinLnBrk="0" hangingPunct="1">
        <a:spcBef>
          <a:spcPts val="580"/>
        </a:spcBef>
        <a:buSzPct val="75000"/>
        <a:buFont typeface="Courier New" pitchFamily="49" charset="0"/>
        <a:buChar char="o"/>
        <a:defRPr sz="24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2pPr>
      <a:lvl3pPr marL="990000" indent="-2700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3pPr>
      <a:lvl4pPr marL="1168400" indent="-180000" algn="l" defTabSz="914400" rtl="0" eaLnBrk="1" latinLnBrk="0" hangingPunct="1">
        <a:spcBef>
          <a:spcPts val="380"/>
        </a:spcBef>
        <a:buSzPct val="80000"/>
        <a:buFont typeface="Arial" pitchFamily="34" charset="0"/>
        <a:buChar char="•"/>
        <a:defRPr sz="16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4pPr>
      <a:lvl5pPr marL="1338263" indent="-179388" algn="l" defTabSz="914400" rtl="0" eaLnBrk="1" latinLnBrk="0" hangingPunct="1">
        <a:spcBef>
          <a:spcPts val="380"/>
        </a:spcBef>
        <a:buFont typeface="Arial" pitchFamily="34" charset="0"/>
        <a:buChar char="-"/>
        <a:defRPr lang="nl-BE" sz="1600" kern="1200" dirty="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TDC and PLL work</a:t>
            </a:r>
            <a:endParaRPr lang="en-US" noProof="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Jeffrey </a:t>
            </a:r>
            <a:r>
              <a:rPr lang="en-US" noProof="0" dirty="0" err="1" smtClean="0"/>
              <a:t>Prinzie</a:t>
            </a:r>
            <a:endParaRPr lang="en-US" noProof="0" dirty="0"/>
          </a:p>
        </p:txBody>
      </p:sp>
    </p:spTree>
    <p:extLst>
      <p:ext uri="{BB962C8B-B14F-4D97-AF65-F5344CB8AC3E}">
        <p14:creationId xmlns="" xmlns:p14="http://schemas.microsoft.com/office/powerpoint/2010/main" val="216941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Previous work</a:t>
            </a:r>
            <a:endParaRPr lang="en-US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noProof="0" dirty="0" smtClean="0"/>
              <a:t>Thesis</a:t>
            </a:r>
          </a:p>
          <a:p>
            <a:pPr lvl="1">
              <a:lnSpc>
                <a:spcPct val="150000"/>
              </a:lnSpc>
            </a:pPr>
            <a:r>
              <a:rPr lang="en-US" noProof="0" dirty="0" smtClean="0"/>
              <a:t>Low jitter clock generator</a:t>
            </a:r>
          </a:p>
          <a:p>
            <a:pPr>
              <a:lnSpc>
                <a:spcPct val="150000"/>
              </a:lnSpc>
            </a:pPr>
            <a:r>
              <a:rPr lang="en-US" noProof="0" dirty="0" smtClean="0"/>
              <a:t>PhD</a:t>
            </a:r>
          </a:p>
          <a:p>
            <a:pPr lvl="1">
              <a:lnSpc>
                <a:spcPct val="150000"/>
              </a:lnSpc>
            </a:pPr>
            <a:r>
              <a:rPr lang="en-US" b="1" noProof="0" dirty="0" smtClean="0"/>
              <a:t>Radiation tolerant TDC</a:t>
            </a:r>
            <a:endParaRPr lang="en-US" b="1" noProof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10</a:t>
            </a:fld>
            <a:endParaRPr lang="nl-BE" dirty="0"/>
          </a:p>
        </p:txBody>
      </p:sp>
    </p:spTree>
    <p:extLst>
      <p:ext uri="{BB962C8B-B14F-4D97-AF65-F5344CB8AC3E}">
        <p14:creationId xmlns="" xmlns:p14="http://schemas.microsoft.com/office/powerpoint/2010/main" val="2509166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TDC</a:t>
            </a: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sz="2200" noProof="0" dirty="0" smtClean="0"/>
              <a:t>chip </a:t>
            </a:r>
            <a:r>
              <a:rPr lang="en-US" sz="2200" noProof="0" dirty="0" smtClean="0"/>
              <a:t>1</a:t>
            </a:r>
            <a:endParaRPr lang="en-US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 smtClean="0"/>
              <a:t>DLL based TDC</a:t>
            </a:r>
          </a:p>
          <a:p>
            <a:pPr lvl="1"/>
            <a:r>
              <a:rPr lang="en-US" noProof="0" dirty="0" smtClean="0"/>
              <a:t>DLL → gain/resolution</a:t>
            </a:r>
          </a:p>
          <a:p>
            <a:pPr lvl="1"/>
            <a:r>
              <a:rPr lang="en-US" noProof="0" dirty="0" smtClean="0"/>
              <a:t>Td = Tref/N</a:t>
            </a:r>
          </a:p>
          <a:p>
            <a:pPr lvl="1"/>
            <a:r>
              <a:rPr lang="en-US" noProof="0" dirty="0" smtClean="0"/>
              <a:t>DLL corrects TID radiation</a:t>
            </a:r>
          </a:p>
          <a:p>
            <a:pPr lvl="1"/>
            <a:r>
              <a:rPr lang="en-US" noProof="0" dirty="0" smtClean="0"/>
              <a:t>DLL reduces mismatch effects</a:t>
            </a:r>
          </a:p>
          <a:p>
            <a:pPr lvl="1"/>
            <a:endParaRPr lang="en-US" noProof="0" dirty="0" smtClean="0"/>
          </a:p>
          <a:p>
            <a:pPr lvl="1">
              <a:buNone/>
            </a:pPr>
            <a:endParaRPr lang="en-US" noProof="0" dirty="0" smtClean="0"/>
          </a:p>
          <a:p>
            <a:pPr lvl="1"/>
            <a:endParaRPr lang="en-US" noProof="0" dirty="0" smtClean="0"/>
          </a:p>
          <a:p>
            <a:pPr lvl="1"/>
            <a:endParaRPr lang="en-US" noProof="0" dirty="0"/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000" y="3861048"/>
            <a:ext cx="6600825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5321" y="1080000"/>
            <a:ext cx="4428679" cy="1464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11</a:t>
            </a:fld>
            <a:endParaRPr lang="nl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TDC</a:t>
            </a:r>
            <a:br>
              <a:rPr lang="en-US" noProof="0" dirty="0" smtClean="0"/>
            </a:br>
            <a:r>
              <a:rPr lang="en-US" sz="2200" noProof="0" dirty="0" smtClean="0"/>
              <a:t>chip </a:t>
            </a:r>
            <a:r>
              <a:rPr lang="en-US" sz="2200" noProof="0" dirty="0" smtClean="0"/>
              <a:t>1</a:t>
            </a:r>
            <a:endParaRPr lang="en-US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 smtClean="0"/>
              <a:t>Delay line</a:t>
            </a:r>
          </a:p>
          <a:p>
            <a:pPr lvl="1"/>
            <a:r>
              <a:rPr lang="en-US" noProof="0" dirty="0" smtClean="0"/>
              <a:t>Resistive interpolation</a:t>
            </a:r>
          </a:p>
          <a:p>
            <a:pPr lvl="1"/>
            <a:r>
              <a:rPr lang="en-US" noProof="0" dirty="0" smtClean="0"/>
              <a:t>5.8ps resolution</a:t>
            </a:r>
          </a:p>
          <a:p>
            <a:pPr lvl="2"/>
            <a:r>
              <a:rPr lang="en-US" noProof="0" dirty="0" smtClean="0"/>
              <a:t>Tref/5N</a:t>
            </a:r>
          </a:p>
          <a:p>
            <a:pPr lvl="1"/>
            <a:r>
              <a:rPr lang="en-US" noProof="0" dirty="0" smtClean="0"/>
              <a:t>Mismatch</a:t>
            </a:r>
          </a:p>
          <a:p>
            <a:pPr lvl="2"/>
            <a:r>
              <a:rPr lang="en-US" noProof="0" dirty="0" smtClean="0"/>
              <a:t>156 fs/√ps</a:t>
            </a:r>
          </a:p>
          <a:p>
            <a:r>
              <a:rPr lang="en-US" noProof="0" dirty="0" smtClean="0"/>
              <a:t>Coding</a:t>
            </a:r>
          </a:p>
          <a:p>
            <a:pPr lvl="1"/>
            <a:r>
              <a:rPr lang="en-US" noProof="0" dirty="0" smtClean="0"/>
              <a:t>Thermometer code → Binary</a:t>
            </a:r>
          </a:p>
          <a:p>
            <a:pPr lvl="2"/>
            <a:r>
              <a:rPr lang="en-US" noProof="0" dirty="0" smtClean="0"/>
              <a:t>Bubble correction</a:t>
            </a:r>
          </a:p>
          <a:p>
            <a:pPr lvl="2"/>
            <a:r>
              <a:rPr lang="en-US" noProof="0" dirty="0" smtClean="0"/>
              <a:t>Priority detection</a:t>
            </a:r>
          </a:p>
          <a:p>
            <a:pPr lvl="2"/>
            <a:r>
              <a:rPr lang="en-US" noProof="0" dirty="0" smtClean="0"/>
              <a:t>ROM </a:t>
            </a:r>
          </a:p>
          <a:p>
            <a:pPr lvl="1"/>
            <a:endParaRPr lang="en-US" noProof="0" dirty="0" smtClean="0"/>
          </a:p>
          <a:p>
            <a:pPr lvl="1"/>
            <a:endParaRPr lang="en-US" noProof="0" dirty="0" smtClean="0"/>
          </a:p>
          <a:p>
            <a:pPr lvl="1">
              <a:buNone/>
            </a:pPr>
            <a:endParaRPr lang="en-US" noProof="0" dirty="0"/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2852936"/>
            <a:ext cx="2924558" cy="2770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46349"/>
            <a:ext cx="2337030" cy="2607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12</a:t>
            </a:fld>
            <a:endParaRPr lang="nl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TDC</a:t>
            </a:r>
            <a:br>
              <a:rPr lang="en-US" noProof="0" dirty="0" smtClean="0"/>
            </a:br>
            <a:r>
              <a:rPr lang="en-US" sz="2200" noProof="0" dirty="0" smtClean="0"/>
              <a:t>chip </a:t>
            </a:r>
            <a:r>
              <a:rPr lang="en-US" sz="2200" noProof="0" dirty="0" smtClean="0"/>
              <a:t>1</a:t>
            </a:r>
            <a:endParaRPr lang="en-US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 smtClean="0"/>
              <a:t>DLL control loop</a:t>
            </a:r>
          </a:p>
          <a:p>
            <a:pPr lvl="1"/>
            <a:r>
              <a:rPr lang="en-US" noProof="0" dirty="0" smtClean="0"/>
              <a:t>Radiation</a:t>
            </a:r>
          </a:p>
          <a:p>
            <a:pPr lvl="2"/>
            <a:r>
              <a:rPr lang="en-US" noProof="0" dirty="0" smtClean="0"/>
              <a:t>TID → offset in PD</a:t>
            </a:r>
          </a:p>
          <a:p>
            <a:pPr lvl="2"/>
            <a:r>
              <a:rPr lang="en-US" noProof="0" dirty="0" smtClean="0"/>
              <a:t>SEE → lock loss</a:t>
            </a:r>
          </a:p>
          <a:p>
            <a:pPr lvl="1"/>
            <a:r>
              <a:rPr lang="en-US" noProof="0" dirty="0" smtClean="0"/>
              <a:t>Combination PFD and Bangbang PD</a:t>
            </a:r>
          </a:p>
          <a:p>
            <a:pPr lvl="2"/>
            <a:r>
              <a:rPr lang="en-US" noProof="0" dirty="0" smtClean="0"/>
              <a:t>Speed/Recovery→ PFD</a:t>
            </a:r>
          </a:p>
          <a:p>
            <a:pPr lvl="2"/>
            <a:r>
              <a:rPr lang="en-US" noProof="0" dirty="0" smtClean="0"/>
              <a:t>Low offset (calibration) → Bangbang PD</a:t>
            </a:r>
          </a:p>
          <a:p>
            <a:pPr lvl="1">
              <a:buNone/>
            </a:pPr>
            <a:endParaRPr lang="en-US" noProof="0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13</a:t>
            </a:fld>
            <a:endParaRPr lang="nl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fgeronde rechthoek 10"/>
          <p:cNvSpPr/>
          <p:nvPr/>
        </p:nvSpPr>
        <p:spPr>
          <a:xfrm>
            <a:off x="1302985" y="138724"/>
            <a:ext cx="2034531" cy="1477328"/>
          </a:xfrm>
          <a:prstGeom prst="round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44824"/>
            <a:ext cx="8840348" cy="3709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Rechte verbindingslijn met pijl 8"/>
          <p:cNvCxnSpPr/>
          <p:nvPr/>
        </p:nvCxnSpPr>
        <p:spPr>
          <a:xfrm flipH="1" flipV="1">
            <a:off x="7308304" y="1616052"/>
            <a:ext cx="288032" cy="1020860"/>
          </a:xfrm>
          <a:prstGeom prst="straightConnector1">
            <a:avLst/>
          </a:prstGeom>
          <a:ln w="53975"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echte verbindingslijn met pijl 9"/>
          <p:cNvCxnSpPr/>
          <p:nvPr/>
        </p:nvCxnSpPr>
        <p:spPr>
          <a:xfrm flipH="1" flipV="1">
            <a:off x="3347864" y="1412776"/>
            <a:ext cx="3744416" cy="1944216"/>
          </a:xfrm>
          <a:prstGeom prst="straightConnector1">
            <a:avLst/>
          </a:prstGeom>
          <a:ln w="53975"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kstvak 6"/>
          <p:cNvSpPr txBox="1"/>
          <p:nvPr/>
        </p:nvSpPr>
        <p:spPr>
          <a:xfrm>
            <a:off x="1302985" y="138724"/>
            <a:ext cx="203453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PFD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Deadzone (20ps)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High bandwidth</a:t>
            </a:r>
          </a:p>
          <a:p>
            <a:pPr>
              <a:buFont typeface="Arial" pitchFamily="34" charset="0"/>
              <a:buChar char="•"/>
            </a:pPr>
            <a:r>
              <a:rPr lang="en-US" u="sng" dirty="0" smtClean="0"/>
              <a:t>SEE recovery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Large SPO</a:t>
            </a:r>
            <a:endParaRPr lang="en-US" dirty="0"/>
          </a:p>
        </p:txBody>
      </p:sp>
      <p:sp>
        <p:nvSpPr>
          <p:cNvPr id="8" name="Tekstvak 7"/>
          <p:cNvSpPr txBox="1"/>
          <p:nvPr/>
        </p:nvSpPr>
        <p:spPr>
          <a:xfrm>
            <a:off x="5072066" y="138724"/>
            <a:ext cx="40719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Bangbang PD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Low bandwidth (fine adjustment)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Low SPO (1.2 ps 3σ) (TID)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Trade-off: speed vs. ripple (spur)</a:t>
            </a:r>
            <a:endParaRPr lang="en-US" dirty="0"/>
          </a:p>
        </p:txBody>
      </p:sp>
      <p:sp>
        <p:nvSpPr>
          <p:cNvPr id="12" name="Afgeronde rechthoek 11"/>
          <p:cNvSpPr/>
          <p:nvPr/>
        </p:nvSpPr>
        <p:spPr>
          <a:xfrm>
            <a:off x="5057749" y="138724"/>
            <a:ext cx="3586217" cy="1477328"/>
          </a:xfrm>
          <a:prstGeom prst="round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sp>
        <p:nvSpPr>
          <p:cNvPr id="13" name="Tijdelijke aanduiding voor dianumm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14</a:t>
            </a:fld>
            <a:endParaRPr lang="nl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Progress</a:t>
            </a:r>
            <a:br>
              <a:rPr lang="en-US" noProof="0" dirty="0" smtClean="0"/>
            </a:br>
            <a:r>
              <a:rPr lang="en-US" sz="2200" noProof="0" dirty="0" smtClean="0"/>
              <a:t>Chopped </a:t>
            </a:r>
            <a:r>
              <a:rPr lang="en-US" sz="2200" noProof="0" dirty="0" err="1" smtClean="0"/>
              <a:t>phas</a:t>
            </a:r>
            <a:r>
              <a:rPr lang="en-US" sz="2200" dirty="0" smtClean="0"/>
              <a:t>e detector</a:t>
            </a:r>
            <a:endParaRPr lang="en-US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 smtClean="0"/>
              <a:t>Bang-Bang-PD: </a:t>
            </a:r>
            <a:r>
              <a:rPr lang="en-US" noProof="0" dirty="0" smtClean="0"/>
              <a:t>Chopping</a:t>
            </a:r>
            <a:endParaRPr lang="en-US" noProof="0" dirty="0" smtClean="0"/>
          </a:p>
          <a:p>
            <a:pPr lvl="1"/>
            <a:r>
              <a:rPr lang="en-US" u="sng" noProof="0" dirty="0" smtClean="0"/>
              <a:t>Minimizes SPO through radiation</a:t>
            </a:r>
          </a:p>
          <a:p>
            <a:pPr lvl="1"/>
            <a:r>
              <a:rPr lang="en-US" noProof="0" dirty="0" smtClean="0"/>
              <a:t>Time domain</a:t>
            </a:r>
          </a:p>
          <a:p>
            <a:pPr lvl="1"/>
            <a:endParaRPr lang="en-US" noProof="0" dirty="0" smtClean="0"/>
          </a:p>
          <a:p>
            <a:r>
              <a:rPr lang="en-US" noProof="0" dirty="0" smtClean="0"/>
              <a:t>Principe</a:t>
            </a:r>
          </a:p>
          <a:p>
            <a:pPr marL="816837" lvl="1" indent="-457200">
              <a:buFont typeface="+mj-lt"/>
              <a:buAutoNum type="arabicPeriod"/>
            </a:pPr>
            <a:r>
              <a:rPr lang="en-US" noProof="0" dirty="0" smtClean="0"/>
              <a:t>Inject calibration-clock in both inputs</a:t>
            </a:r>
          </a:p>
          <a:p>
            <a:pPr marL="816837" lvl="1" indent="-457200">
              <a:buFont typeface="+mj-lt"/>
              <a:buAutoNum type="arabicPeriod"/>
            </a:pPr>
            <a:r>
              <a:rPr lang="en-US" noProof="0" dirty="0" smtClean="0"/>
              <a:t>Measure phase difference (offset)</a:t>
            </a:r>
          </a:p>
          <a:p>
            <a:pPr marL="816837" lvl="1" indent="-457200">
              <a:buFont typeface="+mj-lt"/>
              <a:buAutoNum type="arabicPeriod"/>
            </a:pPr>
            <a:r>
              <a:rPr lang="en-US" noProof="0" dirty="0" smtClean="0"/>
              <a:t>Correct PD</a:t>
            </a:r>
          </a:p>
          <a:p>
            <a:pPr marL="816837" lvl="1" indent="-457200">
              <a:buFont typeface="+mj-lt"/>
              <a:buAutoNum type="arabicPeriod"/>
            </a:pPr>
            <a:r>
              <a:rPr lang="en-US" noProof="0" dirty="0" smtClean="0"/>
              <a:t>Effective DLL measurement</a:t>
            </a:r>
          </a:p>
          <a:p>
            <a:pPr lvl="1"/>
            <a:endParaRPr lang="en-US" noProof="0" dirty="0" smtClean="0"/>
          </a:p>
        </p:txBody>
      </p:sp>
      <p:sp>
        <p:nvSpPr>
          <p:cNvPr id="4" name="Rechteraccolade 3"/>
          <p:cNvSpPr/>
          <p:nvPr/>
        </p:nvSpPr>
        <p:spPr>
          <a:xfrm>
            <a:off x="6660232" y="3645024"/>
            <a:ext cx="432048" cy="1152128"/>
          </a:xfrm>
          <a:prstGeom prst="rightBrace">
            <a:avLst/>
          </a:prstGeom>
          <a:ln w="34925">
            <a:solidFill>
              <a:srgbClr val="0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sp>
        <p:nvSpPr>
          <p:cNvPr id="5" name="Tekstvak 4"/>
          <p:cNvSpPr txBox="1"/>
          <p:nvPr/>
        </p:nvSpPr>
        <p:spPr>
          <a:xfrm>
            <a:off x="7236296" y="3995772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Calibration</a:t>
            </a:r>
            <a:endParaRPr lang="en-US" dirty="0"/>
          </a:p>
        </p:txBody>
      </p:sp>
      <p:sp>
        <p:nvSpPr>
          <p:cNvPr id="6" name="Gekromde PIJL-LINKS 5"/>
          <p:cNvSpPr/>
          <p:nvPr/>
        </p:nvSpPr>
        <p:spPr>
          <a:xfrm rot="10800000">
            <a:off x="287972" y="3789040"/>
            <a:ext cx="504056" cy="1584176"/>
          </a:xfrm>
          <a:prstGeom prst="curvedLeftArrow">
            <a:avLst/>
          </a:prstGeom>
          <a:solidFill>
            <a:srgbClr val="116E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>
              <a:solidFill>
                <a:schemeClr val="tx1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15</a:t>
            </a:fld>
            <a:endParaRPr lang="nl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Progress: chip 1</a:t>
            </a:r>
            <a:endParaRPr lang="en-US" noProof="0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72816"/>
            <a:ext cx="8467599" cy="2807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hthoek 3"/>
          <p:cNvSpPr/>
          <p:nvPr/>
        </p:nvSpPr>
        <p:spPr>
          <a:xfrm>
            <a:off x="251520" y="4786322"/>
            <a:ext cx="53285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16837" lvl="1" indent="-457200">
              <a:buFont typeface="+mj-lt"/>
              <a:buAutoNum type="arabicPeriod"/>
            </a:pPr>
            <a:r>
              <a:rPr lang="en-US" b="1" dirty="0" smtClean="0"/>
              <a:t>Inject calibration-clock in both inputs</a:t>
            </a:r>
          </a:p>
          <a:p>
            <a:pPr marL="816837" lvl="1" indent="-457200">
              <a:buFont typeface="+mj-lt"/>
              <a:buAutoNum type="arabicPeriod"/>
            </a:pPr>
            <a:r>
              <a:rPr lang="en-US" dirty="0" smtClean="0"/>
              <a:t>Measure phase difference (offset)</a:t>
            </a:r>
          </a:p>
          <a:p>
            <a:pPr marL="816837" lvl="1" indent="-457200">
              <a:buFont typeface="+mj-lt"/>
              <a:buAutoNum type="arabicPeriod"/>
            </a:pPr>
            <a:r>
              <a:rPr lang="en-US" dirty="0" smtClean="0"/>
              <a:t>Correct PD</a:t>
            </a:r>
          </a:p>
          <a:p>
            <a:pPr marL="816837" lvl="1" indent="-457200">
              <a:buFont typeface="+mj-lt"/>
              <a:buAutoNum type="arabicPeriod"/>
            </a:pPr>
            <a:r>
              <a:rPr lang="en-US" dirty="0" smtClean="0"/>
              <a:t>Effective DLL measurement</a:t>
            </a:r>
          </a:p>
        </p:txBody>
      </p:sp>
      <p:sp>
        <p:nvSpPr>
          <p:cNvPr id="5" name="PIJL-RECHTS 4"/>
          <p:cNvSpPr/>
          <p:nvPr/>
        </p:nvSpPr>
        <p:spPr>
          <a:xfrm>
            <a:off x="642910" y="2571744"/>
            <a:ext cx="1428760" cy="357190"/>
          </a:xfrm>
          <a:prstGeom prst="rightArrow">
            <a:avLst/>
          </a:prstGeom>
          <a:solidFill>
            <a:srgbClr val="116E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sp>
        <p:nvSpPr>
          <p:cNvPr id="7" name="PIJL-RECHTS 6"/>
          <p:cNvSpPr/>
          <p:nvPr/>
        </p:nvSpPr>
        <p:spPr>
          <a:xfrm>
            <a:off x="2357422" y="1772816"/>
            <a:ext cx="1428760" cy="357190"/>
          </a:xfrm>
          <a:prstGeom prst="rightArrow">
            <a:avLst/>
          </a:prstGeom>
          <a:solidFill>
            <a:srgbClr val="116E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sp>
        <p:nvSpPr>
          <p:cNvPr id="8" name="PIJL-RECHTS 7"/>
          <p:cNvSpPr/>
          <p:nvPr/>
        </p:nvSpPr>
        <p:spPr>
          <a:xfrm>
            <a:off x="2357422" y="3429000"/>
            <a:ext cx="1428760" cy="357190"/>
          </a:xfrm>
          <a:prstGeom prst="rightArrow">
            <a:avLst/>
          </a:prstGeom>
          <a:solidFill>
            <a:srgbClr val="116E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16</a:t>
            </a:fld>
            <a:endParaRPr lang="nl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Progress: chip 1</a:t>
            </a:r>
            <a:endParaRPr lang="en-US" noProof="0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72816"/>
            <a:ext cx="8467599" cy="2807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hthoek 3"/>
          <p:cNvSpPr/>
          <p:nvPr/>
        </p:nvSpPr>
        <p:spPr>
          <a:xfrm>
            <a:off x="251520" y="4786322"/>
            <a:ext cx="51158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16837" lvl="1" indent="-457200">
              <a:buFont typeface="+mj-lt"/>
              <a:buAutoNum type="arabicPeriod"/>
            </a:pPr>
            <a:r>
              <a:rPr lang="en-US" dirty="0" smtClean="0"/>
              <a:t>Inject calibration-clock in both inputs</a:t>
            </a:r>
          </a:p>
          <a:p>
            <a:pPr marL="816837" lvl="1" indent="-457200">
              <a:buFont typeface="+mj-lt"/>
              <a:buAutoNum type="arabicPeriod"/>
            </a:pPr>
            <a:r>
              <a:rPr lang="en-US" b="1" dirty="0" smtClean="0"/>
              <a:t>Measure phase difference (offset)</a:t>
            </a:r>
          </a:p>
          <a:p>
            <a:pPr marL="816837" lvl="1" indent="-457200">
              <a:buFont typeface="+mj-lt"/>
              <a:buAutoNum type="arabicPeriod"/>
            </a:pPr>
            <a:r>
              <a:rPr lang="en-US" dirty="0" smtClean="0"/>
              <a:t>Correct PD</a:t>
            </a:r>
          </a:p>
          <a:p>
            <a:pPr marL="816837" lvl="1" indent="-457200">
              <a:buFont typeface="+mj-lt"/>
              <a:buAutoNum type="arabicPeriod"/>
            </a:pPr>
            <a:r>
              <a:rPr lang="en-US" dirty="0" smtClean="0"/>
              <a:t>Effective DLL measurement</a:t>
            </a:r>
          </a:p>
        </p:txBody>
      </p:sp>
      <p:sp>
        <p:nvSpPr>
          <p:cNvPr id="9" name="PIJL-RECHTS 8"/>
          <p:cNvSpPr/>
          <p:nvPr/>
        </p:nvSpPr>
        <p:spPr>
          <a:xfrm>
            <a:off x="3938582" y="2571744"/>
            <a:ext cx="1428760" cy="357190"/>
          </a:xfrm>
          <a:prstGeom prst="rightArrow">
            <a:avLst/>
          </a:prstGeom>
          <a:solidFill>
            <a:srgbClr val="116E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sp>
        <p:nvSpPr>
          <p:cNvPr id="10" name="PIJL-RECHTS 9"/>
          <p:cNvSpPr/>
          <p:nvPr/>
        </p:nvSpPr>
        <p:spPr>
          <a:xfrm>
            <a:off x="5929322" y="3607595"/>
            <a:ext cx="500066" cy="357190"/>
          </a:xfrm>
          <a:prstGeom prst="rightArrow">
            <a:avLst/>
          </a:prstGeom>
          <a:solidFill>
            <a:srgbClr val="116E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17</a:t>
            </a:fld>
            <a:endParaRPr lang="nl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Progress: chip 1</a:t>
            </a:r>
            <a:endParaRPr lang="en-US" noProof="0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772816"/>
            <a:ext cx="8467599" cy="2807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hthoek 3"/>
          <p:cNvSpPr/>
          <p:nvPr/>
        </p:nvSpPr>
        <p:spPr>
          <a:xfrm>
            <a:off x="251520" y="478632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816837" lvl="1" indent="-457200">
              <a:buFont typeface="+mj-lt"/>
              <a:buAutoNum type="arabicPeriod"/>
            </a:pPr>
            <a:r>
              <a:rPr lang="en-US" dirty="0" smtClean="0"/>
              <a:t>Inject calibration-clock in both inputs</a:t>
            </a:r>
          </a:p>
          <a:p>
            <a:pPr marL="816837" lvl="1" indent="-457200">
              <a:buFont typeface="+mj-lt"/>
              <a:buAutoNum type="arabicPeriod"/>
            </a:pPr>
            <a:r>
              <a:rPr lang="en-US" dirty="0" smtClean="0"/>
              <a:t>Measure phase difference (offset)</a:t>
            </a:r>
          </a:p>
          <a:p>
            <a:pPr marL="816837" lvl="1" indent="-457200">
              <a:buFont typeface="+mj-lt"/>
              <a:buAutoNum type="arabicPeriod"/>
            </a:pPr>
            <a:r>
              <a:rPr lang="en-US" b="1" dirty="0" smtClean="0"/>
              <a:t>Correct PD</a:t>
            </a:r>
          </a:p>
          <a:p>
            <a:pPr marL="816837" lvl="1" indent="-457200">
              <a:buFont typeface="+mj-lt"/>
              <a:buAutoNum type="arabicPeriod"/>
            </a:pPr>
            <a:r>
              <a:rPr lang="en-US" dirty="0" smtClean="0"/>
              <a:t>Effective DLL measurement</a:t>
            </a:r>
          </a:p>
        </p:txBody>
      </p:sp>
      <p:sp>
        <p:nvSpPr>
          <p:cNvPr id="11" name="Gebogen PIJL-OMHOOG 10"/>
          <p:cNvSpPr/>
          <p:nvPr/>
        </p:nvSpPr>
        <p:spPr>
          <a:xfrm flipH="1">
            <a:off x="3000364" y="3786190"/>
            <a:ext cx="5214974" cy="973186"/>
          </a:xfrm>
          <a:prstGeom prst="bentUpArrow">
            <a:avLst>
              <a:gd name="adj1" fmla="val 25000"/>
              <a:gd name="adj2" fmla="val 23308"/>
              <a:gd name="adj3" fmla="val 23872"/>
            </a:avLst>
          </a:prstGeom>
          <a:solidFill>
            <a:srgbClr val="116E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sp>
        <p:nvSpPr>
          <p:cNvPr id="12" name="Afgeronde rechthoek 11"/>
          <p:cNvSpPr/>
          <p:nvPr/>
        </p:nvSpPr>
        <p:spPr>
          <a:xfrm>
            <a:off x="2714612" y="1928802"/>
            <a:ext cx="857256" cy="167879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18</a:t>
            </a:fld>
            <a:endParaRPr lang="nl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Progress: chip 1</a:t>
            </a:r>
            <a:endParaRPr lang="en-US" noProof="0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72816"/>
            <a:ext cx="8467599" cy="2807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hthoek 3"/>
          <p:cNvSpPr/>
          <p:nvPr/>
        </p:nvSpPr>
        <p:spPr>
          <a:xfrm>
            <a:off x="251520" y="478632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816837" lvl="1" indent="-457200">
              <a:buFont typeface="+mj-lt"/>
              <a:buAutoNum type="arabicPeriod"/>
            </a:pPr>
            <a:r>
              <a:rPr lang="en-US" dirty="0" smtClean="0"/>
              <a:t>Inject calibration-clock in both inputs</a:t>
            </a:r>
          </a:p>
          <a:p>
            <a:pPr marL="816837" lvl="1" indent="-457200">
              <a:buFont typeface="+mj-lt"/>
              <a:buAutoNum type="arabicPeriod"/>
            </a:pPr>
            <a:r>
              <a:rPr lang="en-US" dirty="0" smtClean="0"/>
              <a:t>Measure phase difference (offset)</a:t>
            </a:r>
          </a:p>
          <a:p>
            <a:pPr marL="816837" lvl="1" indent="-457200">
              <a:buFont typeface="+mj-lt"/>
              <a:buAutoNum type="arabicPeriod"/>
            </a:pPr>
            <a:r>
              <a:rPr lang="en-US" dirty="0" smtClean="0"/>
              <a:t>Correct PD</a:t>
            </a:r>
          </a:p>
          <a:p>
            <a:pPr marL="816837" lvl="1" indent="-457200">
              <a:buFont typeface="+mj-lt"/>
              <a:buAutoNum type="arabicPeriod"/>
            </a:pPr>
            <a:r>
              <a:rPr lang="en-US" b="1" dirty="0" smtClean="0"/>
              <a:t>Effective DLL measurement</a:t>
            </a:r>
          </a:p>
        </p:txBody>
      </p:sp>
      <p:sp>
        <p:nvSpPr>
          <p:cNvPr id="13" name="PIJL-RECHTS 12"/>
          <p:cNvSpPr/>
          <p:nvPr/>
        </p:nvSpPr>
        <p:spPr>
          <a:xfrm>
            <a:off x="1214414" y="1415626"/>
            <a:ext cx="2571768" cy="357190"/>
          </a:xfrm>
          <a:prstGeom prst="rightArrow">
            <a:avLst/>
          </a:prstGeom>
          <a:solidFill>
            <a:srgbClr val="116E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sp>
        <p:nvSpPr>
          <p:cNvPr id="14" name="PIJL-RECHTS 13"/>
          <p:cNvSpPr/>
          <p:nvPr/>
        </p:nvSpPr>
        <p:spPr>
          <a:xfrm>
            <a:off x="1214414" y="3786190"/>
            <a:ext cx="2571768" cy="357190"/>
          </a:xfrm>
          <a:prstGeom prst="rightArrow">
            <a:avLst/>
          </a:prstGeom>
          <a:solidFill>
            <a:srgbClr val="116E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sp>
        <p:nvSpPr>
          <p:cNvPr id="15" name="PIJL-RECHTS 14"/>
          <p:cNvSpPr/>
          <p:nvPr/>
        </p:nvSpPr>
        <p:spPr>
          <a:xfrm>
            <a:off x="4081458" y="1916832"/>
            <a:ext cx="4133880" cy="357190"/>
          </a:xfrm>
          <a:prstGeom prst="rightArrow">
            <a:avLst/>
          </a:prstGeom>
          <a:solidFill>
            <a:srgbClr val="116E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19</a:t>
            </a:fld>
            <a:endParaRPr lang="nl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Previous work</a:t>
            </a:r>
            <a:endParaRPr lang="en-US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noProof="0" dirty="0" smtClean="0"/>
              <a:t>Thesis</a:t>
            </a:r>
          </a:p>
          <a:p>
            <a:pPr lvl="1">
              <a:lnSpc>
                <a:spcPct val="150000"/>
              </a:lnSpc>
            </a:pPr>
            <a:r>
              <a:rPr lang="en-US" b="1" noProof="0" dirty="0" smtClean="0"/>
              <a:t>Low jitter clock generator</a:t>
            </a:r>
          </a:p>
          <a:p>
            <a:pPr>
              <a:lnSpc>
                <a:spcPct val="150000"/>
              </a:lnSpc>
            </a:pPr>
            <a:r>
              <a:rPr lang="en-US" noProof="0" dirty="0" smtClean="0"/>
              <a:t>PhD</a:t>
            </a:r>
          </a:p>
          <a:p>
            <a:pPr lvl="1">
              <a:lnSpc>
                <a:spcPct val="150000"/>
              </a:lnSpc>
            </a:pPr>
            <a:r>
              <a:rPr lang="en-US" noProof="0" dirty="0" smtClean="0"/>
              <a:t>Radiation tolerant TDC</a:t>
            </a:r>
            <a:endParaRPr lang="en-US" noProof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2</a:t>
            </a:fld>
            <a:endParaRPr lang="nl-BE" dirty="0"/>
          </a:p>
        </p:txBody>
      </p:sp>
    </p:spTree>
    <p:extLst>
      <p:ext uri="{BB962C8B-B14F-4D97-AF65-F5344CB8AC3E}">
        <p14:creationId xmlns="" xmlns:p14="http://schemas.microsoft.com/office/powerpoint/2010/main" val="2509166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Progress: chip 1</a:t>
            </a:r>
            <a:endParaRPr lang="en-US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 smtClean="0"/>
              <a:t>Mismatch between 2 Mux</a:t>
            </a:r>
          </a:p>
          <a:p>
            <a:pPr lvl="1"/>
            <a:r>
              <a:rPr lang="en-US" noProof="0" dirty="0" smtClean="0"/>
              <a:t>→ SPO ( 1.2ps 3σ including measurement)</a:t>
            </a:r>
          </a:p>
          <a:p>
            <a:r>
              <a:rPr lang="en-US" noProof="0" dirty="0" smtClean="0"/>
              <a:t>Reduction of 1/f noise in PD </a:t>
            </a:r>
          </a:p>
          <a:p>
            <a:pPr lvl="1"/>
            <a:r>
              <a:rPr lang="en-US" noProof="0" dirty="0" smtClean="0"/>
              <a:t>Increases with radiation</a:t>
            </a:r>
          </a:p>
          <a:p>
            <a:pPr>
              <a:buNone/>
            </a:pPr>
            <a:endParaRPr lang="en-US" noProof="0" dirty="0" smtClean="0"/>
          </a:p>
          <a:p>
            <a:endParaRPr lang="en-US" noProof="0" dirty="0" smtClean="0"/>
          </a:p>
          <a:p>
            <a:r>
              <a:rPr lang="en-US" noProof="0" dirty="0" smtClean="0"/>
              <a:t>Future improvements</a:t>
            </a:r>
          </a:p>
          <a:p>
            <a:pPr lvl="1"/>
            <a:r>
              <a:rPr lang="en-US" noProof="0" dirty="0" smtClean="0"/>
              <a:t>Interleaved BB-PD</a:t>
            </a:r>
          </a:p>
          <a:p>
            <a:pPr lvl="1"/>
            <a:r>
              <a:rPr lang="en-US" noProof="0" dirty="0" smtClean="0"/>
              <a:t>Individual calibration of DLL elements</a:t>
            </a:r>
          </a:p>
          <a:p>
            <a:endParaRPr lang="en-US" noProof="0" dirty="0" smtClean="0"/>
          </a:p>
          <a:p>
            <a:pPr lvl="2"/>
            <a:endParaRPr lang="en-US" noProof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20</a:t>
            </a:fld>
            <a:endParaRPr lang="nl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 dirty="0"/>
          </a:p>
        </p:txBody>
      </p:sp>
      <p:pic>
        <p:nvPicPr>
          <p:cNvPr id="2050" name="Picture 2" descr="C:\Users\Jeffrey\Dropbox\Doctoreren_BRAM_JEFFREY\CHIP_jeffrey.jpg"/>
          <p:cNvPicPr>
            <a:picLocks noChangeAspect="1" noChangeArrowheads="1"/>
          </p:cNvPicPr>
          <p:nvPr/>
        </p:nvPicPr>
        <p:blipFill>
          <a:blip r:embed="rId2" cstate="print"/>
          <a:srcRect l="18938" t="11495" r="12186" b="4501"/>
          <a:stretch>
            <a:fillRect/>
          </a:stretch>
        </p:blipFill>
        <p:spPr bwMode="auto">
          <a:xfrm rot="16200000">
            <a:off x="2038868" y="-1327133"/>
            <a:ext cx="5066268" cy="9143996"/>
          </a:xfrm>
          <a:prstGeom prst="rect">
            <a:avLst/>
          </a:prstGeom>
          <a:noFill/>
        </p:spPr>
      </p:pic>
      <p:cxnSp>
        <p:nvCxnSpPr>
          <p:cNvPr id="6" name="Rechte verbindingslijn met pijl 5"/>
          <p:cNvCxnSpPr/>
          <p:nvPr/>
        </p:nvCxnSpPr>
        <p:spPr>
          <a:xfrm>
            <a:off x="285720" y="864130"/>
            <a:ext cx="0" cy="4913869"/>
          </a:xfrm>
          <a:prstGeom prst="straightConnector1">
            <a:avLst/>
          </a:prstGeom>
          <a:ln w="571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met pijl 6"/>
          <p:cNvCxnSpPr/>
          <p:nvPr/>
        </p:nvCxnSpPr>
        <p:spPr>
          <a:xfrm flipH="1">
            <a:off x="438120" y="1214422"/>
            <a:ext cx="8705880" cy="0"/>
          </a:xfrm>
          <a:prstGeom prst="straightConnector1">
            <a:avLst/>
          </a:prstGeom>
          <a:ln w="571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kstvak 10"/>
          <p:cNvSpPr txBox="1"/>
          <p:nvPr/>
        </p:nvSpPr>
        <p:spPr>
          <a:xfrm>
            <a:off x="1425919" y="1214422"/>
            <a:ext cx="14847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2800" dirty="0" smtClean="0">
                <a:solidFill>
                  <a:srgbClr val="FF0000"/>
                </a:solidFill>
              </a:rPr>
              <a:t>1.75mm</a:t>
            </a:r>
            <a:endParaRPr lang="nl-BE" sz="2800" dirty="0">
              <a:solidFill>
                <a:srgbClr val="FF0000"/>
              </a:solidFill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438120" y="2214554"/>
            <a:ext cx="14847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2800" dirty="0" smtClean="0">
                <a:solidFill>
                  <a:srgbClr val="FF0000"/>
                </a:solidFill>
              </a:rPr>
              <a:t>0.95mm</a:t>
            </a:r>
            <a:endParaRPr lang="nl-BE" sz="2800" dirty="0">
              <a:solidFill>
                <a:srgbClr val="FF0000"/>
              </a:solidFill>
            </a:endParaRPr>
          </a:p>
        </p:txBody>
      </p:sp>
      <p:cxnSp>
        <p:nvCxnSpPr>
          <p:cNvPr id="13" name="Rechte verbindingslijn met pijl 12"/>
          <p:cNvCxnSpPr/>
          <p:nvPr/>
        </p:nvCxnSpPr>
        <p:spPr>
          <a:xfrm flipH="1">
            <a:off x="4000496" y="2000240"/>
            <a:ext cx="990576" cy="0"/>
          </a:xfrm>
          <a:prstGeom prst="straightConnector1">
            <a:avLst/>
          </a:prstGeom>
          <a:ln w="571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met pijl 14"/>
          <p:cNvCxnSpPr/>
          <p:nvPr/>
        </p:nvCxnSpPr>
        <p:spPr>
          <a:xfrm>
            <a:off x="4991072" y="2214554"/>
            <a:ext cx="0" cy="1990143"/>
          </a:xfrm>
          <a:prstGeom prst="straightConnector1">
            <a:avLst/>
          </a:prstGeom>
          <a:ln w="571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kstvak 17"/>
          <p:cNvSpPr txBox="1"/>
          <p:nvPr/>
        </p:nvSpPr>
        <p:spPr>
          <a:xfrm>
            <a:off x="5143504" y="2867020"/>
            <a:ext cx="13917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2800" dirty="0" smtClean="0">
                <a:solidFill>
                  <a:srgbClr val="FF0000"/>
                </a:solidFill>
              </a:rPr>
              <a:t>370 µm</a:t>
            </a:r>
            <a:endParaRPr lang="nl-BE" sz="2800" dirty="0">
              <a:solidFill>
                <a:srgbClr val="FF0000"/>
              </a:solidFill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4000496" y="1476032"/>
            <a:ext cx="13917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2800" dirty="0" smtClean="0">
                <a:solidFill>
                  <a:srgbClr val="FF0000"/>
                </a:solidFill>
              </a:rPr>
              <a:t>130 µm</a:t>
            </a:r>
            <a:endParaRPr lang="nl-BE" sz="2800" dirty="0">
              <a:solidFill>
                <a:srgbClr val="FF0000"/>
              </a:solidFill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285720" y="5908630"/>
            <a:ext cx="3553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45 nm TSMC CMOS RF 10 layer</a:t>
            </a:r>
            <a:endParaRPr lang="en-US" dirty="0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21</a:t>
            </a:fld>
            <a:endParaRPr lang="nl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8680"/>
            <a:ext cx="6984776" cy="5779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945" y="0"/>
            <a:ext cx="2699055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22</a:t>
            </a:fld>
            <a:endParaRPr lang="nl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23</a:t>
            </a:fld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 year work on</a:t>
            </a:r>
          </a:p>
          <a:p>
            <a:pPr lvl="1"/>
            <a:r>
              <a:rPr lang="en-US" dirty="0" smtClean="0"/>
              <a:t>Time based systems / control loops</a:t>
            </a:r>
          </a:p>
          <a:p>
            <a:pPr lvl="2"/>
            <a:r>
              <a:rPr lang="en-US" dirty="0" smtClean="0"/>
              <a:t>PLL, TDC, DTC …</a:t>
            </a:r>
          </a:p>
          <a:p>
            <a:pPr lvl="1"/>
            <a:r>
              <a:rPr lang="en-US" dirty="0" smtClean="0"/>
              <a:t>nm CMOS implementation</a:t>
            </a:r>
          </a:p>
          <a:p>
            <a:pPr lvl="1"/>
            <a:r>
              <a:rPr lang="en-US" dirty="0" smtClean="0"/>
              <a:t>Jitter / Phase noise optimization</a:t>
            </a:r>
          </a:p>
          <a:p>
            <a:r>
              <a:rPr lang="en-US" dirty="0" smtClean="0"/>
              <a:t>1 year work on</a:t>
            </a:r>
          </a:p>
          <a:p>
            <a:pPr lvl="1"/>
            <a:r>
              <a:rPr lang="en-US" dirty="0" smtClean="0"/>
              <a:t>Radiation effects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Research group</a:t>
            </a:r>
          </a:p>
          <a:p>
            <a:pPr lvl="1"/>
            <a:r>
              <a:rPr lang="en-US" dirty="0" smtClean="0"/>
              <a:t>Multiple PhD on radiation tolerant ICs</a:t>
            </a:r>
          </a:p>
          <a:p>
            <a:pPr lvl="2"/>
            <a:r>
              <a:rPr lang="en-US" dirty="0" smtClean="0"/>
              <a:t>Amplifier , </a:t>
            </a:r>
            <a:r>
              <a:rPr lang="el-GR" dirty="0" smtClean="0"/>
              <a:t>ΣΔ</a:t>
            </a:r>
            <a:r>
              <a:rPr lang="nl-BE" dirty="0" smtClean="0"/>
              <a:t> TDC …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Thank you</a:t>
            </a:r>
            <a:endParaRPr lang="en-US" noProof="0" dirty="0"/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BE" dirty="0"/>
          </a:p>
        </p:txBody>
      </p:sp>
    </p:spTree>
    <p:extLst>
      <p:ext uri="{BB962C8B-B14F-4D97-AF65-F5344CB8AC3E}">
        <p14:creationId xmlns="" xmlns:p14="http://schemas.microsoft.com/office/powerpoint/2010/main" val="2707902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Low jitter clock generator</a:t>
            </a:r>
            <a:br>
              <a:rPr lang="en-US" noProof="0" dirty="0" smtClean="0"/>
            </a:br>
            <a:r>
              <a:rPr lang="en-US" sz="2200" noProof="0" dirty="0" smtClean="0"/>
              <a:t>Concept</a:t>
            </a:r>
            <a:endParaRPr lang="en-US" sz="2200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 smtClean="0"/>
              <a:t>Equivalent-time sampling clock</a:t>
            </a:r>
          </a:p>
          <a:p>
            <a:pPr lvl="1"/>
            <a:r>
              <a:rPr lang="en-US" noProof="0" dirty="0" smtClean="0"/>
              <a:t>Tref + Ts</a:t>
            </a:r>
          </a:p>
          <a:p>
            <a:r>
              <a:rPr lang="en-US" noProof="0" dirty="0" smtClean="0"/>
              <a:t>UWB imaging (Tx / Rx)</a:t>
            </a:r>
          </a:p>
          <a:p>
            <a:pPr lvl="1"/>
            <a:r>
              <a:rPr lang="en-US" dirty="0" smtClean="0"/>
              <a:t>Requires accurate clock</a:t>
            </a:r>
            <a:endParaRPr lang="en-US" noProof="0" dirty="0" smtClean="0"/>
          </a:p>
          <a:p>
            <a:r>
              <a:rPr lang="en-US" noProof="0" dirty="0" smtClean="0"/>
              <a:t>Low jitter</a:t>
            </a:r>
          </a:p>
          <a:p>
            <a:r>
              <a:rPr lang="en-US" noProof="0" dirty="0" smtClean="0"/>
              <a:t>51.2 GSa/s eq. time</a:t>
            </a: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26328" y="1772816"/>
            <a:ext cx="4617672" cy="3008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0000" y="4077072"/>
            <a:ext cx="4680001" cy="197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3</a:t>
            </a:fld>
            <a:endParaRPr lang="nl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Low jitter clock generator</a:t>
            </a:r>
            <a:br>
              <a:rPr lang="en-US" noProof="0" dirty="0" smtClean="0"/>
            </a:br>
            <a:r>
              <a:rPr lang="en-US" sz="2200" noProof="0" dirty="0" smtClean="0"/>
              <a:t>Architecture</a:t>
            </a:r>
            <a:endParaRPr lang="en-US" noProof="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080" y="1457761"/>
            <a:ext cx="7740352" cy="433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4</a:t>
            </a:fld>
            <a:endParaRPr lang="nl-BE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Low jitter clock generator</a:t>
            </a:r>
            <a:br>
              <a:rPr lang="en-US" noProof="0" dirty="0" smtClean="0"/>
            </a:br>
            <a:r>
              <a:rPr lang="en-US" sz="2200" noProof="0" dirty="0" smtClean="0"/>
              <a:t>PLL</a:t>
            </a:r>
            <a:endParaRPr lang="en-US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 smtClean="0"/>
              <a:t>3rd order PLL</a:t>
            </a:r>
          </a:p>
          <a:p>
            <a:r>
              <a:rPr lang="en-US" noProof="0" dirty="0" smtClean="0"/>
              <a:t>2.8 ps RMS jitter</a:t>
            </a:r>
          </a:p>
          <a:p>
            <a:r>
              <a:rPr lang="en-US" noProof="0" dirty="0" smtClean="0"/>
              <a:t>8 phase generation</a:t>
            </a:r>
          </a:p>
          <a:p>
            <a:endParaRPr lang="en-US" noProof="0" dirty="0" smtClean="0"/>
          </a:p>
          <a:p>
            <a:r>
              <a:rPr lang="en-US" noProof="0" dirty="0" smtClean="0"/>
              <a:t>Maneatis load VCO</a:t>
            </a:r>
          </a:p>
          <a:p>
            <a:r>
              <a:rPr lang="en-US" noProof="0" dirty="0" smtClean="0"/>
              <a:t>Charge pump PFD</a:t>
            </a:r>
          </a:p>
          <a:p>
            <a:r>
              <a:rPr lang="en-US" noProof="0" dirty="0" smtClean="0"/>
              <a:t>No multiplier</a:t>
            </a:r>
          </a:p>
          <a:p>
            <a:r>
              <a:rPr lang="en-US" dirty="0" smtClean="0"/>
              <a:t>90nm UMC CMOS</a:t>
            </a:r>
            <a:endParaRPr lang="en-US" noProof="0" dirty="0" smtClean="0"/>
          </a:p>
          <a:p>
            <a:endParaRPr lang="en-US" noProof="0" dirty="0" smtClean="0"/>
          </a:p>
          <a:p>
            <a:endParaRPr lang="en-US" noProof="0" dirty="0"/>
          </a:p>
        </p:txBody>
      </p:sp>
      <p:pic>
        <p:nvPicPr>
          <p:cNvPr id="4" name="Afbeelding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349999"/>
            <a:ext cx="4806056" cy="343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5</a:t>
            </a:fld>
            <a:endParaRPr lang="nl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3226" y="1472675"/>
            <a:ext cx="5233270" cy="4569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Low jitter clock generator</a:t>
            </a:r>
            <a:br>
              <a:rPr lang="en-US" noProof="0" dirty="0" smtClean="0"/>
            </a:br>
            <a:r>
              <a:rPr lang="en-US" sz="2200" noProof="0" dirty="0" smtClean="0"/>
              <a:t>DTC</a:t>
            </a:r>
            <a:endParaRPr lang="en-US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 smtClean="0"/>
              <a:t>0-1.25ns Delay control</a:t>
            </a:r>
          </a:p>
          <a:p>
            <a:r>
              <a:rPr lang="en-US" noProof="0" dirty="0" smtClean="0"/>
              <a:t>6 bit</a:t>
            </a:r>
          </a:p>
          <a:p>
            <a:r>
              <a:rPr lang="en-US" noProof="0" dirty="0" smtClean="0"/>
              <a:t>PVT insensitive</a:t>
            </a:r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Phase lock</a:t>
            </a:r>
            <a:endParaRPr lang="en-US" noProof="0" dirty="0" smtClean="0"/>
          </a:p>
          <a:p>
            <a:endParaRPr lang="en-US" noProof="0" dirty="0" smtClean="0"/>
          </a:p>
          <a:p>
            <a:endParaRPr lang="en-US" noProof="0" dirty="0"/>
          </a:p>
        </p:txBody>
      </p:sp>
      <p:pic>
        <p:nvPicPr>
          <p:cNvPr id="4" name="Afbeelding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693574"/>
            <a:ext cx="3312368" cy="2348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6</a:t>
            </a:fld>
            <a:endParaRPr lang="nl-BE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Low jitter clock generator</a:t>
            </a:r>
            <a:br>
              <a:rPr lang="en-US" noProof="0" dirty="0" smtClean="0"/>
            </a:br>
            <a:r>
              <a:rPr lang="en-US" sz="2200" noProof="0" dirty="0" smtClean="0"/>
              <a:t>Results</a:t>
            </a:r>
            <a:endParaRPr lang="en-US" noProof="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5644" y="1268760"/>
            <a:ext cx="6440711" cy="4483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Rechte verbindingslijn met pijl 4"/>
          <p:cNvCxnSpPr/>
          <p:nvPr/>
        </p:nvCxnSpPr>
        <p:spPr>
          <a:xfrm>
            <a:off x="1279740" y="4931876"/>
            <a:ext cx="432048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/>
          <p:cNvSpPr txBox="1"/>
          <p:nvPr/>
        </p:nvSpPr>
        <p:spPr>
          <a:xfrm>
            <a:off x="1063716" y="4931876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19,5 ps</a:t>
            </a:r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3080044" y="5903984"/>
            <a:ext cx="936000" cy="288000"/>
          </a:xfrm>
        </p:spPr>
        <p:txBody>
          <a:bodyPr/>
          <a:lstStyle/>
          <a:p>
            <a:fld id="{F35D8031-C8E5-48F8-A3B6-81643B27A3AF}" type="slidenum">
              <a:rPr lang="nl-BE" smtClean="0"/>
              <a:pPr/>
              <a:t>7</a:t>
            </a:fld>
            <a:endParaRPr lang="nl-BE" dirty="0"/>
          </a:p>
        </p:txBody>
      </p:sp>
      <p:sp>
        <p:nvSpPr>
          <p:cNvPr id="8" name="Tekstvak 7"/>
          <p:cNvSpPr txBox="1"/>
          <p:nvPr/>
        </p:nvSpPr>
        <p:spPr>
          <a:xfrm>
            <a:off x="7092280" y="1988840"/>
            <a:ext cx="18251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3.2 ps </a:t>
            </a:r>
            <a:r>
              <a:rPr lang="nl-BE" dirty="0" err="1" smtClean="0"/>
              <a:t>jitter</a:t>
            </a:r>
            <a:endParaRPr lang="nl-BE" dirty="0" smtClean="0"/>
          </a:p>
          <a:p>
            <a:r>
              <a:rPr lang="nl-BE" dirty="0" smtClean="0"/>
              <a:t>(system)</a:t>
            </a:r>
          </a:p>
          <a:p>
            <a:endParaRPr lang="nl-BE" dirty="0" smtClean="0"/>
          </a:p>
          <a:p>
            <a:r>
              <a:rPr lang="nl-BE" dirty="0" smtClean="0"/>
              <a:t>4 </a:t>
            </a:r>
            <a:r>
              <a:rPr lang="nl-BE" dirty="0" err="1" smtClean="0"/>
              <a:t>mW</a:t>
            </a:r>
            <a:r>
              <a:rPr lang="nl-BE" dirty="0" smtClean="0"/>
              <a:t> power </a:t>
            </a:r>
            <a:r>
              <a:rPr lang="nl-BE" dirty="0" err="1" smtClean="0"/>
              <a:t>consumption</a:t>
            </a:r>
            <a:endParaRPr lang="nl-BE" dirty="0" smtClean="0"/>
          </a:p>
          <a:p>
            <a:endParaRPr lang="nl-BE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Low jitter clock generator</a:t>
            </a:r>
            <a:br>
              <a:rPr lang="en-US" noProof="0" dirty="0" smtClean="0"/>
            </a:br>
            <a:r>
              <a:rPr lang="en-US" sz="2200" noProof="0" dirty="0" smtClean="0"/>
              <a:t>Discrete component version</a:t>
            </a:r>
            <a:endParaRPr lang="en-US" noProof="0" dirty="0"/>
          </a:p>
        </p:txBody>
      </p:sp>
      <p:pic>
        <p:nvPicPr>
          <p:cNvPr id="4" name="Picture 2" descr="C:\Users\Jeffrey Prinzie\Documents\masterproef\Metingen\PCB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628800"/>
            <a:ext cx="6228184" cy="3729221"/>
          </a:xfrm>
          <a:prstGeom prst="rect">
            <a:avLst/>
          </a:prstGeom>
          <a:noFill/>
        </p:spPr>
      </p:pic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8</a:t>
            </a:fld>
            <a:endParaRPr lang="nl-BE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Low jitter clock generator</a:t>
            </a:r>
            <a:br>
              <a:rPr lang="en-US" noProof="0" dirty="0" smtClean="0"/>
            </a:br>
            <a:r>
              <a:rPr lang="en-US" sz="2200" noProof="0" dirty="0" smtClean="0"/>
              <a:t>Discrete component version</a:t>
            </a:r>
            <a:endParaRPr lang="en-US" noProof="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340768"/>
            <a:ext cx="7200352" cy="4707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9</a:t>
            </a:fld>
            <a:endParaRPr lang="nl-B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rporate-KU Leuven-Liggend-Achtergrond Wit">
  <a:themeElements>
    <a:clrScheme name="KULeuven-Themakleuren">
      <a:dk1>
        <a:srgbClr val="00407A"/>
      </a:dk1>
      <a:lt1>
        <a:srgbClr val="FFFFFF"/>
      </a:lt1>
      <a:dk2>
        <a:srgbClr val="00407A"/>
      </a:dk2>
      <a:lt2>
        <a:srgbClr val="FFFFFF"/>
      </a:lt2>
      <a:accent1>
        <a:srgbClr val="1D8DB0"/>
      </a:accent1>
      <a:accent2>
        <a:srgbClr val="116E8A"/>
      </a:accent2>
      <a:accent3>
        <a:srgbClr val="52BDEC"/>
      </a:accent3>
      <a:accent4>
        <a:srgbClr val="00407A"/>
      </a:accent4>
      <a:accent5>
        <a:srgbClr val="7F7F7F"/>
      </a:accent5>
      <a:accent6>
        <a:srgbClr val="595959"/>
      </a:accent6>
      <a:hlink>
        <a:srgbClr val="1D8DB0"/>
      </a:hlink>
      <a:folHlink>
        <a:srgbClr val="00407A"/>
      </a:folHlink>
    </a:clrScheme>
    <a:fontScheme name="KULeuv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16E8A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Corporate-KU Leuven-Liggend-Achtergrond Wit en Watermerk">
  <a:themeElements>
    <a:clrScheme name="KULeuven-Themakleuren">
      <a:dk1>
        <a:srgbClr val="00407A"/>
      </a:dk1>
      <a:lt1>
        <a:srgbClr val="FFFFFF"/>
      </a:lt1>
      <a:dk2>
        <a:srgbClr val="00407A"/>
      </a:dk2>
      <a:lt2>
        <a:srgbClr val="FFFFFF"/>
      </a:lt2>
      <a:accent1>
        <a:srgbClr val="1D8DB0"/>
      </a:accent1>
      <a:accent2>
        <a:srgbClr val="116E8A"/>
      </a:accent2>
      <a:accent3>
        <a:srgbClr val="86BCE5"/>
      </a:accent3>
      <a:accent4>
        <a:srgbClr val="00407A"/>
      </a:accent4>
      <a:accent5>
        <a:srgbClr val="7F7F7F"/>
      </a:accent5>
      <a:accent6>
        <a:srgbClr val="595959"/>
      </a:accent6>
      <a:hlink>
        <a:srgbClr val="009999"/>
      </a:hlink>
      <a:folHlink>
        <a:srgbClr val="800080"/>
      </a:folHlink>
    </a:clrScheme>
    <a:fontScheme name="KULeuv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16E8A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corporate-KULeuven</Template>
  <TotalTime>187</TotalTime>
  <Words>456</Words>
  <Application>Microsoft Office PowerPoint</Application>
  <PresentationFormat>Diavoorstelling (4:3)</PresentationFormat>
  <Paragraphs>162</Paragraphs>
  <Slides>24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2</vt:i4>
      </vt:variant>
      <vt:variant>
        <vt:lpstr>Diatitels</vt:lpstr>
      </vt:variant>
      <vt:variant>
        <vt:i4>24</vt:i4>
      </vt:variant>
    </vt:vector>
  </HeadingPairs>
  <TitlesOfParts>
    <vt:vector size="26" baseType="lpstr">
      <vt:lpstr>Corporate-KU Leuven-Liggend-Achtergrond Wit</vt:lpstr>
      <vt:lpstr>Corporate-KU Leuven-Liggend-Achtergrond Wit en Watermerk</vt:lpstr>
      <vt:lpstr>TDC and PLL work</vt:lpstr>
      <vt:lpstr>Previous work</vt:lpstr>
      <vt:lpstr>Low jitter clock generator Concept</vt:lpstr>
      <vt:lpstr>Low jitter clock generator Architecture</vt:lpstr>
      <vt:lpstr>Low jitter clock generator PLL</vt:lpstr>
      <vt:lpstr>Low jitter clock generator DTC</vt:lpstr>
      <vt:lpstr>Low jitter clock generator Results</vt:lpstr>
      <vt:lpstr>Low jitter clock generator Discrete component version</vt:lpstr>
      <vt:lpstr>Low jitter clock generator Discrete component version</vt:lpstr>
      <vt:lpstr>Previous work</vt:lpstr>
      <vt:lpstr>TDC chip 1</vt:lpstr>
      <vt:lpstr>TDC chip 1</vt:lpstr>
      <vt:lpstr>TDC chip 1</vt:lpstr>
      <vt:lpstr>Dia 14</vt:lpstr>
      <vt:lpstr>Progress Chopped phase detector</vt:lpstr>
      <vt:lpstr>Progress: chip 1</vt:lpstr>
      <vt:lpstr>Progress: chip 1</vt:lpstr>
      <vt:lpstr>Progress: chip 1</vt:lpstr>
      <vt:lpstr>Progress: chip 1</vt:lpstr>
      <vt:lpstr>Progress: chip 1</vt:lpstr>
      <vt:lpstr>Dia 21</vt:lpstr>
      <vt:lpstr>Dia 22</vt:lpstr>
      <vt:lpstr>Conclusion</vt:lpstr>
      <vt:lpstr>Thank you</vt:lpstr>
    </vt:vector>
  </TitlesOfParts>
  <Company>KULeuven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ICTS | Communicatie, Servicepunt en Opleiding</dc:creator>
  <dc:description>Huisstijl KU Leuven - versie 24 juli 2012</dc:description>
  <cp:lastModifiedBy>Jeffrey</cp:lastModifiedBy>
  <cp:revision>58</cp:revision>
  <dcterms:created xsi:type="dcterms:W3CDTF">2012-07-10T07:57:57Z</dcterms:created>
  <dcterms:modified xsi:type="dcterms:W3CDTF">2014-07-02T06:49:06Z</dcterms:modified>
</cp:coreProperties>
</file>