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mp4" ContentType="video/unknown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8" r:id="rId3"/>
    <p:sldId id="268" r:id="rId4"/>
    <p:sldId id="261" r:id="rId5"/>
    <p:sldId id="257" r:id="rId6"/>
    <p:sldId id="262" r:id="rId7"/>
    <p:sldId id="266" r:id="rId8"/>
    <p:sldId id="263" r:id="rId9"/>
    <p:sldId id="273" r:id="rId10"/>
    <p:sldId id="269" r:id="rId11"/>
    <p:sldId id="270" r:id="rId12"/>
    <p:sldId id="271" r:id="rId13"/>
    <p:sldId id="296" r:id="rId14"/>
    <p:sldId id="277" r:id="rId15"/>
    <p:sldId id="295" r:id="rId16"/>
    <p:sldId id="282" r:id="rId17"/>
    <p:sldId id="275" r:id="rId18"/>
    <p:sldId id="276" r:id="rId19"/>
    <p:sldId id="278" r:id="rId20"/>
    <p:sldId id="279" r:id="rId21"/>
    <p:sldId id="280" r:id="rId22"/>
    <p:sldId id="281" r:id="rId23"/>
    <p:sldId id="283" r:id="rId24"/>
    <p:sldId id="293" r:id="rId25"/>
    <p:sldId id="284" r:id="rId26"/>
    <p:sldId id="285" r:id="rId27"/>
    <p:sldId id="289" r:id="rId28"/>
    <p:sldId id="288" r:id="rId29"/>
    <p:sldId id="291" r:id="rId30"/>
    <p:sldId id="287" r:id="rId31"/>
    <p:sldId id="292" r:id="rId32"/>
    <p:sldId id="286" r:id="rId33"/>
    <p:sldId id="290" r:id="rId34"/>
    <p:sldId id="265" r:id="rId35"/>
    <p:sldId id="264" r:id="rId36"/>
    <p:sldId id="259" r:id="rId37"/>
    <p:sldId id="267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97C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5" d="100"/>
          <a:sy n="95" d="100"/>
        </p:scale>
        <p:origin x="-760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Relationship Id="rId2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FDAE7-B283-E948-9655-7AFE9EF4CA47}" type="datetimeFigureOut">
              <a:rPr lang="en-US" smtClean="0"/>
              <a:t>16/06/14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5EDCE-5A05-A647-9645-3386E6C995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5160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170FB-A772-A542-B13E-D83BA23E686A}" type="datetimeFigureOut">
              <a:rPr lang="en-US" smtClean="0"/>
              <a:t>16/06/14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E49975-F68B-6B48-87E1-0E55C8598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7827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49975-F68B-6B48-87E1-0E55C8598E2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896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49975-F68B-6B48-87E1-0E55C8598E2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896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49975-F68B-6B48-87E1-0E55C8598E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89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49975-F68B-6B48-87E1-0E55C8598E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89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49975-F68B-6B48-87E1-0E55C8598E2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97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E49975-F68B-6B48-87E1-0E55C8598E2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25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17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26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26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397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5508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59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94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55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12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93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380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5217" y="0"/>
            <a:ext cx="7372930" cy="8943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746" y="1144310"/>
            <a:ext cx="8738508" cy="5023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2746" y="6564063"/>
            <a:ext cx="2133600" cy="157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64063"/>
            <a:ext cx="2895600" cy="157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07654" y="6564063"/>
            <a:ext cx="2133600" cy="157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96E39-15CD-654F-9065-0DEBCA2CDEC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CERN-logo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146" y="0"/>
            <a:ext cx="895854" cy="894364"/>
          </a:xfrm>
          <a:prstGeom prst="rect">
            <a:avLst/>
          </a:prstGeom>
        </p:spPr>
      </p:pic>
      <p:pic>
        <p:nvPicPr>
          <p:cNvPr id="8" name="Picture 7" descr="CMS_logo_col.gi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75217" cy="87300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46952" y="6405186"/>
            <a:ext cx="8850097" cy="25150"/>
          </a:xfrm>
          <a:prstGeom prst="line">
            <a:avLst/>
          </a:prstGeom>
          <a:ln w="38100">
            <a:solidFill>
              <a:schemeClr val="tx1"/>
            </a:solidFill>
            <a:headEnd type="diamond" w="med" len="med"/>
            <a:tailEnd type="diamond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1727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15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hyperlink" Target="http://cms.web.cern.ch/news/cms-detector-design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25.xml.rels><?xml version="1.0" encoding="UTF-8" standalone="yes"?>
<Relationships xmlns="http://schemas.openxmlformats.org/package/2006/relationships"><Relationship Id="rId9" Type="http://schemas.microsoft.com/office/2007/relationships/hdphoto" Target="../media/hdphoto5.wdp"/><Relationship Id="rId20" Type="http://schemas.openxmlformats.org/officeDocument/2006/relationships/image" Target="../media/image40.png"/><Relationship Id="rId10" Type="http://schemas.openxmlformats.org/officeDocument/2006/relationships/image" Target="../media/image35.png"/><Relationship Id="rId11" Type="http://schemas.microsoft.com/office/2007/relationships/hdphoto" Target="../media/hdphoto6.wdp"/><Relationship Id="rId12" Type="http://schemas.openxmlformats.org/officeDocument/2006/relationships/image" Target="../media/image36.png"/><Relationship Id="rId13" Type="http://schemas.microsoft.com/office/2007/relationships/hdphoto" Target="../media/hdphoto7.wdp"/><Relationship Id="rId14" Type="http://schemas.microsoft.com/office/2007/relationships/hdphoto" Target="../media/hdphoto8.wdp"/><Relationship Id="rId15" Type="http://schemas.microsoft.com/office/2007/relationships/hdphoto" Target="../media/hdphoto9.wdp"/><Relationship Id="rId16" Type="http://schemas.openxmlformats.org/officeDocument/2006/relationships/image" Target="../media/image37.jpeg"/><Relationship Id="rId17" Type="http://schemas.microsoft.com/office/2007/relationships/hdphoto" Target="../media/hdphoto10.wdp"/><Relationship Id="rId18" Type="http://schemas.openxmlformats.org/officeDocument/2006/relationships/image" Target="../media/image38.png"/><Relationship Id="rId19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microsoft.com/office/2007/relationships/hdphoto" Target="../media/hdphoto1.wdp"/><Relationship Id="rId4" Type="http://schemas.openxmlformats.org/officeDocument/2006/relationships/image" Target="../media/image33.png"/><Relationship Id="rId5" Type="http://schemas.microsoft.com/office/2007/relationships/hdphoto" Target="../media/hdphoto2.wdp"/><Relationship Id="rId6" Type="http://schemas.openxmlformats.org/officeDocument/2006/relationships/image" Target="../media/image34.png"/><Relationship Id="rId7" Type="http://schemas.microsoft.com/office/2007/relationships/hdphoto" Target="../media/hdphoto3.wdp"/><Relationship Id="rId8" Type="http://schemas.microsoft.com/office/2007/relationships/hdphoto" Target="../media/hdphoto4.wdp"/></Relationships>
</file>

<file path=ppt/slides/_rels/slide26.xml.rels><?xml version="1.0" encoding="UTF-8" standalone="yes"?>
<Relationships xmlns="http://schemas.openxmlformats.org/package/2006/relationships"><Relationship Id="rId9" Type="http://schemas.microsoft.com/office/2007/relationships/hdphoto" Target="../media/hdphoto5.wdp"/><Relationship Id="rId20" Type="http://schemas.openxmlformats.org/officeDocument/2006/relationships/image" Target="../media/image40.png"/><Relationship Id="rId21" Type="http://schemas.openxmlformats.org/officeDocument/2006/relationships/image" Target="../media/image41.jpg"/><Relationship Id="rId10" Type="http://schemas.openxmlformats.org/officeDocument/2006/relationships/image" Target="../media/image35.png"/><Relationship Id="rId11" Type="http://schemas.microsoft.com/office/2007/relationships/hdphoto" Target="../media/hdphoto6.wdp"/><Relationship Id="rId12" Type="http://schemas.openxmlformats.org/officeDocument/2006/relationships/image" Target="../media/image36.png"/><Relationship Id="rId13" Type="http://schemas.microsoft.com/office/2007/relationships/hdphoto" Target="../media/hdphoto7.wdp"/><Relationship Id="rId14" Type="http://schemas.microsoft.com/office/2007/relationships/hdphoto" Target="../media/hdphoto8.wdp"/><Relationship Id="rId15" Type="http://schemas.microsoft.com/office/2007/relationships/hdphoto" Target="../media/hdphoto9.wdp"/><Relationship Id="rId16" Type="http://schemas.openxmlformats.org/officeDocument/2006/relationships/image" Target="../media/image37.jpeg"/><Relationship Id="rId17" Type="http://schemas.microsoft.com/office/2007/relationships/hdphoto" Target="../media/hdphoto10.wdp"/><Relationship Id="rId18" Type="http://schemas.openxmlformats.org/officeDocument/2006/relationships/image" Target="../media/image38.png"/><Relationship Id="rId19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microsoft.com/office/2007/relationships/hdphoto" Target="../media/hdphoto1.wdp"/><Relationship Id="rId4" Type="http://schemas.openxmlformats.org/officeDocument/2006/relationships/image" Target="../media/image33.png"/><Relationship Id="rId5" Type="http://schemas.microsoft.com/office/2007/relationships/hdphoto" Target="../media/hdphoto2.wdp"/><Relationship Id="rId6" Type="http://schemas.openxmlformats.org/officeDocument/2006/relationships/image" Target="../media/image34.png"/><Relationship Id="rId7" Type="http://schemas.microsoft.com/office/2007/relationships/hdphoto" Target="../media/hdphoto3.wdp"/><Relationship Id="rId8" Type="http://schemas.microsoft.com/office/2007/relationships/hdphoto" Target="../media/hdphoto4.wdp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g"/><Relationship Id="rId3" Type="http://schemas.openxmlformats.org/officeDocument/2006/relationships/image" Target="../media/image43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jpg"/><Relationship Id="rId3" Type="http://schemas.openxmlformats.org/officeDocument/2006/relationships/image" Target="../media/image4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6.png"/><Relationship Id="rId3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8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4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570" y="2693988"/>
            <a:ext cx="8626860" cy="1470025"/>
          </a:xfrm>
        </p:spPr>
        <p:txBody>
          <a:bodyPr>
            <a:normAutofit/>
          </a:bodyPr>
          <a:lstStyle/>
          <a:p>
            <a:r>
              <a:rPr lang="en-US" sz="3800" dirty="0" smtClean="0"/>
              <a:t>Overview of CMS Forward Muon Upgrade</a:t>
            </a:r>
            <a:endParaRPr lang="en-US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6663" y="3674530"/>
            <a:ext cx="7150674" cy="175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Brian L. Dorney on behalf of the CMS Collaboration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488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Solution: GEM-CSC Bending Angle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144588"/>
            <a:ext cx="4937690" cy="5022850"/>
          </a:xfrm>
        </p:spPr>
        <p:txBody>
          <a:bodyPr/>
          <a:lstStyle/>
          <a:p>
            <a:r>
              <a:rPr lang="en-US" dirty="0" smtClean="0"/>
              <a:t>Additional muon chambers before first CSC station offers significant improvement</a:t>
            </a:r>
          </a:p>
          <a:p>
            <a:r>
              <a:rPr lang="en-US" dirty="0" smtClean="0"/>
              <a:t>Bending angle: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acts as powerful 	discriminator between 	soft and hard </a:t>
            </a:r>
            <a:r>
              <a:rPr lang="en-US" dirty="0" err="1" smtClean="0"/>
              <a:t>muons</a:t>
            </a:r>
            <a:endParaRPr lang="en-US" dirty="0"/>
          </a:p>
        </p:txBody>
      </p:sp>
      <p:pic>
        <p:nvPicPr>
          <p:cNvPr id="4" name="Picture 3" descr="GEM-CSC_Bending_Ang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894" y="973338"/>
            <a:ext cx="3677931" cy="2755943"/>
          </a:xfrm>
          <a:prstGeom prst="rect">
            <a:avLst/>
          </a:prstGeom>
        </p:spPr>
      </p:pic>
      <p:pic>
        <p:nvPicPr>
          <p:cNvPr id="6" name="Picture 5" descr="GEMCSCdPhi_odd_chambers_revers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832" y="3859276"/>
            <a:ext cx="4110994" cy="2492585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909537"/>
              </p:ext>
            </p:extLst>
          </p:nvPr>
        </p:nvGraphicFramePr>
        <p:xfrm>
          <a:off x="875217" y="3786357"/>
          <a:ext cx="2724935" cy="626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Equation" r:id="rId5" imgW="1270000" imgH="292100" progId="Equation.3">
                  <p:embed/>
                </p:oleObj>
              </mc:Choice>
              <mc:Fallback>
                <p:oleObj name="Equation" r:id="rId5" imgW="12700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75217" y="3786357"/>
                        <a:ext cx="2724935" cy="62673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394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GEMs Solve Rate Flattening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1576" y="1144310"/>
            <a:ext cx="4999957" cy="556427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Studies show triple-GEM detectors are the L1 trigger rate savior of CMS</a:t>
            </a:r>
          </a:p>
          <a:p>
            <a:endParaRPr lang="en-US" dirty="0" smtClean="0"/>
          </a:p>
          <a:p>
            <a:r>
              <a:rPr lang="en-US" dirty="0" smtClean="0"/>
              <a:t>Additional advantages</a:t>
            </a:r>
          </a:p>
          <a:p>
            <a:pPr lvl="1"/>
            <a:r>
              <a:rPr lang="en-US" dirty="0" smtClean="0"/>
              <a:t>Low cost</a:t>
            </a:r>
          </a:p>
          <a:p>
            <a:pPr lvl="1"/>
            <a:r>
              <a:rPr lang="en-US" dirty="0" smtClean="0"/>
              <a:t>High rate capability</a:t>
            </a:r>
          </a:p>
          <a:p>
            <a:pPr lvl="1"/>
            <a:r>
              <a:rPr lang="en-US" dirty="0" smtClean="0"/>
              <a:t>Radiation hard: </a:t>
            </a:r>
          </a:p>
          <a:p>
            <a:pPr lvl="2"/>
            <a:r>
              <a:rPr lang="en-US" dirty="0" smtClean="0"/>
              <a:t>Dose &gt; 9mC, no degradation</a:t>
            </a:r>
          </a:p>
          <a:p>
            <a:pPr lvl="2"/>
            <a:r>
              <a:rPr lang="en-US" b="1" i="1" dirty="0" smtClean="0">
                <a:solidFill>
                  <a:srgbClr val="FF0000"/>
                </a:solidFill>
              </a:rPr>
              <a:t>See </a:t>
            </a:r>
            <a:r>
              <a:rPr lang="en-US" b="1" i="1" dirty="0" err="1" smtClean="0">
                <a:solidFill>
                  <a:srgbClr val="FF0000"/>
                </a:solidFill>
              </a:rPr>
              <a:t>Jeremie’s</a:t>
            </a:r>
            <a:r>
              <a:rPr lang="en-US" b="1" i="1" dirty="0" smtClean="0">
                <a:solidFill>
                  <a:srgbClr val="FF0000"/>
                </a:solidFill>
              </a:rPr>
              <a:t> talk!!!!</a:t>
            </a:r>
          </a:p>
          <a:p>
            <a:pPr lvl="1"/>
            <a:r>
              <a:rPr lang="en-US" dirty="0" smtClean="0"/>
              <a:t>Good spatial/time resolution:</a:t>
            </a:r>
          </a:p>
          <a:p>
            <a:pPr lvl="2"/>
            <a:r>
              <a:rPr lang="en-US" dirty="0" smtClean="0"/>
              <a:t>~100μm; ~4-5ns</a:t>
            </a:r>
          </a:p>
          <a:p>
            <a:pPr lvl="1"/>
            <a:r>
              <a:rPr lang="en-US" dirty="0" smtClean="0"/>
              <a:t>High Efficiency (~98%)</a:t>
            </a:r>
          </a:p>
          <a:p>
            <a:pPr lvl="1"/>
            <a:r>
              <a:rPr lang="en-US" dirty="0" smtClean="0"/>
              <a:t>Nonflammable gas mixture</a:t>
            </a:r>
          </a:p>
          <a:p>
            <a:pPr lvl="1"/>
            <a:r>
              <a:rPr lang="en-US" dirty="0" smtClean="0"/>
              <a:t>Rapid manufacturing time</a:t>
            </a:r>
          </a:p>
          <a:p>
            <a:pPr lvl="2"/>
            <a:r>
              <a:rPr lang="en-US" b="1" i="1" dirty="0" smtClean="0">
                <a:solidFill>
                  <a:srgbClr val="FF0000"/>
                </a:solidFill>
              </a:rPr>
              <a:t>See Antonio’s talk!!!</a:t>
            </a:r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 descr="rates_vs_pt__PU100__def_3s_3s1b_3s1bgem__loose_only_SMT_GE1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10"/>
          <a:stretch/>
        </p:blipFill>
        <p:spPr>
          <a:xfrm>
            <a:off x="4845984" y="1208282"/>
            <a:ext cx="4303133" cy="42852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64000" y="5617466"/>
            <a:ext cx="47754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i="1" dirty="0" smtClean="0">
                <a:solidFill>
                  <a:schemeClr val="accent1"/>
                </a:solidFill>
              </a:rPr>
              <a:t>Improvement!!!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cxnSp>
        <p:nvCxnSpPr>
          <p:cNvPr id="10" name="Elbow Connector 9"/>
          <p:cNvCxnSpPr>
            <a:stCxn id="9" idx="3"/>
            <a:endCxn id="13" idx="6"/>
          </p:cNvCxnSpPr>
          <p:nvPr/>
        </p:nvCxnSpPr>
        <p:spPr>
          <a:xfrm flipH="1" flipV="1">
            <a:off x="8258892" y="3219824"/>
            <a:ext cx="580516" cy="2690030"/>
          </a:xfrm>
          <a:prstGeom prst="bentConnector3">
            <a:avLst>
              <a:gd name="adj1" fmla="val -39379"/>
            </a:avLst>
          </a:prstGeom>
          <a:ln w="50800">
            <a:solidFill>
              <a:schemeClr val="accent1"/>
            </a:solidFill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Up-Down Arrow 12"/>
          <p:cNvSpPr/>
          <p:nvPr/>
        </p:nvSpPr>
        <p:spPr>
          <a:xfrm>
            <a:off x="8024032" y="2883647"/>
            <a:ext cx="313147" cy="672353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793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CMS GEM Project</a:t>
            </a:r>
            <a:endParaRPr lang="en-US" dirty="0"/>
          </a:p>
        </p:txBody>
      </p:sp>
      <p:pic>
        <p:nvPicPr>
          <p:cNvPr id="4" name="Picture 3" descr="ge21placeme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167" y="1023531"/>
            <a:ext cx="5003829" cy="330496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31" y="1144311"/>
            <a:ext cx="4303537" cy="535274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Create redundancy in muon system</a:t>
            </a:r>
          </a:p>
          <a:p>
            <a:r>
              <a:rPr lang="en-US" dirty="0" smtClean="0"/>
              <a:t>Robust tracking </a:t>
            </a:r>
          </a:p>
          <a:p>
            <a:r>
              <a:rPr lang="en-US" dirty="0" smtClean="0"/>
              <a:t>Reduce L1 muon-trigger and HLT rates by improving muon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resolution</a:t>
            </a:r>
          </a:p>
          <a:p>
            <a:r>
              <a:rPr lang="en-US" dirty="0" smtClean="0"/>
              <a:t>Ensure ~100% trigger efficiency in post LS2 </a:t>
            </a:r>
            <a:r>
              <a:rPr lang="en-US" i="1" dirty="0" err="1" smtClean="0"/>
              <a:t>pp</a:t>
            </a:r>
            <a:r>
              <a:rPr lang="en-US" dirty="0" smtClean="0"/>
              <a:t> collision environment</a:t>
            </a:r>
          </a:p>
          <a:p>
            <a:pPr lvl="1"/>
            <a:r>
              <a:rPr lang="en-US" i="1" dirty="0" smtClean="0"/>
              <a:t>High pile up!</a:t>
            </a:r>
          </a:p>
          <a:p>
            <a:pPr lvl="2"/>
            <a:r>
              <a:rPr lang="en-US" dirty="0" smtClean="0"/>
              <a:t>LS2 (LS3) &lt;PU&gt; = 70(140)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57780" y="4806417"/>
            <a:ext cx="3968603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Proposal to install triple-GEM detectors in the forward region of CMS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9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ME0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746" y="1144310"/>
            <a:ext cx="4436096" cy="502367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2.0 &lt; </a:t>
            </a:r>
            <a:r>
              <a:rPr lang="en-US" dirty="0" smtClean="0"/>
              <a:t>|</a:t>
            </a:r>
            <a:r>
              <a:rPr lang="en-US" dirty="0" err="1" smtClean="0"/>
              <a:t>η</a:t>
            </a:r>
            <a:r>
              <a:rPr lang="en-US" dirty="0" smtClean="0"/>
              <a:t>| </a:t>
            </a:r>
            <a:r>
              <a:rPr lang="en-US" dirty="0" smtClean="0"/>
              <a:t>&lt; 3.5</a:t>
            </a:r>
          </a:p>
          <a:p>
            <a:pPr lvl="1"/>
            <a:r>
              <a:rPr lang="en-US" dirty="0"/>
              <a:t>20° </a:t>
            </a:r>
            <a:r>
              <a:rPr lang="en-US" dirty="0" smtClean="0"/>
              <a:t>wedges </a:t>
            </a:r>
            <a:r>
              <a:rPr lang="en-US" dirty="0"/>
              <a:t>a</a:t>
            </a:r>
            <a:r>
              <a:rPr lang="en-US" dirty="0" smtClean="0"/>
              <a:t>ffixed </a:t>
            </a:r>
            <a:r>
              <a:rPr lang="en-US" dirty="0" smtClean="0"/>
              <a:t>to back of upgraded CMS </a:t>
            </a:r>
            <a:r>
              <a:rPr lang="en-US" dirty="0" smtClean="0"/>
              <a:t>HCAL </a:t>
            </a:r>
            <a:r>
              <a:rPr lang="en-US" dirty="0" err="1" smtClean="0"/>
              <a:t>endcap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Six layers of triple-GEM detectors</a:t>
            </a:r>
          </a:p>
          <a:p>
            <a:pPr lvl="1"/>
            <a:r>
              <a:rPr lang="en-US" dirty="0" smtClean="0"/>
              <a:t>Design ongoing</a:t>
            </a:r>
          </a:p>
          <a:p>
            <a:pPr lvl="1"/>
            <a:endParaRPr lang="en-US" dirty="0"/>
          </a:p>
          <a:p>
            <a:r>
              <a:rPr lang="en-US" b="1" dirty="0" smtClean="0"/>
              <a:t>Significantly increases muon acceptance for high profile analyses</a:t>
            </a:r>
          </a:p>
          <a:p>
            <a:pPr lvl="1"/>
            <a:r>
              <a:rPr lang="en-US" dirty="0" smtClean="0"/>
              <a:t>e.g</a:t>
            </a:r>
            <a:r>
              <a:rPr lang="en-US" dirty="0"/>
              <a:t>.</a:t>
            </a:r>
            <a:r>
              <a:rPr lang="en-US" dirty="0" smtClean="0"/>
              <a:t> H-&gt;ZZ-&gt;</a:t>
            </a:r>
            <a:r>
              <a:rPr lang="en-US" dirty="0" smtClean="0"/>
              <a:t>4μ</a:t>
            </a:r>
          </a:p>
          <a:p>
            <a:endParaRPr lang="en-US" dirty="0"/>
          </a:p>
          <a:p>
            <a:r>
              <a:rPr lang="en-US" dirty="0" smtClean="0"/>
              <a:t>Total foil area ~144m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grpSp>
        <p:nvGrpSpPr>
          <p:cNvPr id="112" name="Group 111"/>
          <p:cNvGrpSpPr/>
          <p:nvPr/>
        </p:nvGrpSpPr>
        <p:grpSpPr>
          <a:xfrm>
            <a:off x="4467973" y="781139"/>
            <a:ext cx="4747428" cy="3438551"/>
            <a:chOff x="1032106" y="1057120"/>
            <a:chExt cx="7078875" cy="5761777"/>
          </a:xfrm>
        </p:grpSpPr>
        <p:sp>
          <p:nvSpPr>
            <p:cNvPr id="4" name="TextBox 3"/>
            <p:cNvSpPr txBox="1"/>
            <p:nvPr/>
          </p:nvSpPr>
          <p:spPr>
            <a:xfrm>
              <a:off x="2987824" y="6457890"/>
              <a:ext cx="951268" cy="361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err="1" smtClean="0">
                  <a:latin typeface="Symbol" pitchFamily="18" charset="2"/>
                </a:rPr>
                <a:t>D</a:t>
              </a:r>
              <a:r>
                <a:rPr lang="en-US" sz="800" dirty="0" err="1" smtClean="0"/>
                <a:t>z</a:t>
              </a:r>
              <a:r>
                <a:rPr lang="en-US" sz="800" dirty="0" smtClean="0"/>
                <a:t> = 30 cm </a:t>
              </a:r>
              <a:endParaRPr lang="en-US" sz="800" dirty="0"/>
            </a:p>
          </p:txBody>
        </p:sp>
        <p:sp>
          <p:nvSpPr>
            <p:cNvPr id="5" name="Rectangle 4"/>
            <p:cNvSpPr/>
            <p:nvPr/>
          </p:nvSpPr>
          <p:spPr>
            <a:xfrm rot="16200000">
              <a:off x="239468" y="3665647"/>
              <a:ext cx="4588921" cy="24433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796090" y="3636582"/>
              <a:ext cx="4804489" cy="3671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2.5 borated polyethylene plus 1.2 </a:t>
              </a:r>
              <a:r>
                <a:rPr lang="en-US" sz="1000" dirty="0" err="1" smtClean="0"/>
                <a:t>Pb</a:t>
              </a:r>
              <a:r>
                <a:rPr lang="en-US" sz="1000" dirty="0" smtClean="0"/>
                <a:t> for n shielding</a:t>
              </a:r>
            </a:p>
          </p:txBody>
        </p:sp>
        <p:sp>
          <p:nvSpPr>
            <p:cNvPr id="7" name="Rectangle 6"/>
            <p:cNvSpPr/>
            <p:nvPr/>
          </p:nvSpPr>
          <p:spPr>
            <a:xfrm rot="16200000">
              <a:off x="2975772" y="3665647"/>
              <a:ext cx="4588921" cy="244337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518504" y="3528175"/>
              <a:ext cx="3919495" cy="321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2.5 borated polyethylene plus 1.2 </a:t>
              </a:r>
              <a:r>
                <a:rPr lang="en-US" sz="800" dirty="0" err="1" smtClean="0"/>
                <a:t>Pb</a:t>
              </a:r>
              <a:r>
                <a:rPr lang="en-US" sz="800" dirty="0" smtClean="0"/>
                <a:t> for n shielding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 rot="16200000">
              <a:off x="3947969" y="4661664"/>
              <a:ext cx="1349682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ight Brace 9"/>
            <p:cNvSpPr/>
            <p:nvPr/>
          </p:nvSpPr>
          <p:spPr>
            <a:xfrm rot="16200000">
              <a:off x="4394777" y="2190706"/>
              <a:ext cx="179958" cy="622930"/>
            </a:xfrm>
            <a:prstGeom prst="rightBrac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1" name="Right Brace 10"/>
            <p:cNvSpPr/>
            <p:nvPr/>
          </p:nvSpPr>
          <p:spPr>
            <a:xfrm rot="16200000">
              <a:off x="3755367" y="1605843"/>
              <a:ext cx="179958" cy="622930"/>
            </a:xfrm>
            <a:prstGeom prst="rightBrac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" name="Right Brace 11"/>
            <p:cNvSpPr/>
            <p:nvPr/>
          </p:nvSpPr>
          <p:spPr>
            <a:xfrm rot="16200000">
              <a:off x="5042756" y="1119282"/>
              <a:ext cx="179958" cy="622930"/>
            </a:xfrm>
            <a:prstGeom prst="rightBrac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4997944" y="3619682"/>
              <a:ext cx="1276415" cy="3212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>
                  <a:latin typeface="Symbol" pitchFamily="18" charset="2"/>
                </a:rPr>
                <a:t>f</a:t>
              </a:r>
              <a:r>
                <a:rPr lang="en-US" sz="800" dirty="0" smtClean="0"/>
                <a:t> direction </a:t>
              </a:r>
              <a:r>
                <a:rPr lang="en-US" sz="800" dirty="0" smtClean="0">
                  <a:latin typeface="Arial"/>
                  <a:cs typeface="Arial"/>
                </a:rPr>
                <a:t>→</a:t>
              </a:r>
              <a:endParaRPr lang="en-US" sz="800" dirty="0"/>
            </a:p>
          </p:txBody>
        </p:sp>
        <p:sp>
          <p:nvSpPr>
            <p:cNvPr id="14" name="Rectangle 13"/>
            <p:cNvSpPr/>
            <p:nvPr/>
          </p:nvSpPr>
          <p:spPr>
            <a:xfrm rot="16200000">
              <a:off x="396840" y="3724299"/>
              <a:ext cx="4588921" cy="127033"/>
            </a:xfrm>
            <a:prstGeom prst="rect">
              <a:avLst/>
            </a:prstGeom>
            <a:solidFill>
              <a:srgbClr val="C0504D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tx1"/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 rot="16200000">
              <a:off x="4355974" y="2067909"/>
              <a:ext cx="1080120" cy="360036"/>
              <a:chOff x="2483768" y="4869160"/>
              <a:chExt cx="1798688" cy="360036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2483768" y="5117251"/>
                <a:ext cx="1798688" cy="11194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" name="Group 136"/>
              <p:cNvGrpSpPr/>
              <p:nvPr/>
            </p:nvGrpSpPr>
            <p:grpSpPr>
              <a:xfrm>
                <a:off x="2483768" y="4941168"/>
                <a:ext cx="142504" cy="216024"/>
                <a:chOff x="1064568" y="5154196"/>
                <a:chExt cx="2160240" cy="749143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  <p:grpSp>
            <p:nvGrpSpPr>
              <p:cNvPr id="18" name="Group 136"/>
              <p:cNvGrpSpPr/>
              <p:nvPr/>
            </p:nvGrpSpPr>
            <p:grpSpPr>
              <a:xfrm>
                <a:off x="4139952" y="4941168"/>
                <a:ext cx="142504" cy="216024"/>
                <a:chOff x="1064568" y="5154196"/>
                <a:chExt cx="2160240" cy="749143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  <p:grpSp>
            <p:nvGrpSpPr>
              <p:cNvPr id="19" name="Group 136"/>
              <p:cNvGrpSpPr/>
              <p:nvPr/>
            </p:nvGrpSpPr>
            <p:grpSpPr>
              <a:xfrm>
                <a:off x="2483768" y="4869160"/>
                <a:ext cx="423664" cy="135632"/>
                <a:chOff x="1064568" y="5154196"/>
                <a:chExt cx="2160240" cy="749143"/>
              </a:xfrm>
            </p:grpSpPr>
            <p:sp>
              <p:nvSpPr>
                <p:cNvPr id="23" name="Rectangle 22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  <p:grpSp>
            <p:nvGrpSpPr>
              <p:cNvPr id="20" name="Group 136"/>
              <p:cNvGrpSpPr/>
              <p:nvPr/>
            </p:nvGrpSpPr>
            <p:grpSpPr>
              <a:xfrm>
                <a:off x="3858792" y="4869160"/>
                <a:ext cx="423664" cy="135632"/>
                <a:chOff x="1064568" y="5154196"/>
                <a:chExt cx="2160240" cy="749143"/>
              </a:xfrm>
            </p:grpSpPr>
            <p:sp>
              <p:nvSpPr>
                <p:cNvPr id="21" name="Rectangle 20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</p:grpSp>
        <p:cxnSp>
          <p:nvCxnSpPr>
            <p:cNvPr id="29" name="Straight Connector 28"/>
            <p:cNvCxnSpPr/>
            <p:nvPr/>
          </p:nvCxnSpPr>
          <p:spPr>
            <a:xfrm rot="16200000">
              <a:off x="2383477" y="2320691"/>
              <a:ext cx="179868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 rot="16200000">
              <a:off x="2383480" y="2152773"/>
              <a:ext cx="1798688" cy="33583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2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 rot="16200000">
              <a:off x="2923695" y="2133885"/>
              <a:ext cx="1407440" cy="33583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3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 rot="16200000">
              <a:off x="3031549" y="2320691"/>
              <a:ext cx="179868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 rot="16200000">
              <a:off x="3031552" y="2152773"/>
              <a:ext cx="1798688" cy="33583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4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16200000">
              <a:off x="3571767" y="2133885"/>
              <a:ext cx="1407440" cy="33583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5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 rot="16200000">
              <a:off x="2235998" y="2133885"/>
              <a:ext cx="1407440" cy="33583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1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 rot="16200000">
              <a:off x="3767810" y="2113270"/>
              <a:ext cx="1656184" cy="33583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6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 rot="16200000">
              <a:off x="4355974" y="5308269"/>
              <a:ext cx="1080120" cy="360036"/>
              <a:chOff x="2483768" y="4869160"/>
              <a:chExt cx="1798688" cy="360036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2483768" y="5117251"/>
                <a:ext cx="1798688" cy="111945"/>
              </a:xfrm>
              <a:prstGeom prst="rect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9" name="Group 136"/>
              <p:cNvGrpSpPr/>
              <p:nvPr/>
            </p:nvGrpSpPr>
            <p:grpSpPr>
              <a:xfrm>
                <a:off x="2483768" y="4941168"/>
                <a:ext cx="142504" cy="216024"/>
                <a:chOff x="1064568" y="5154196"/>
                <a:chExt cx="2160240" cy="749143"/>
              </a:xfrm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0" name="TextBox 49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  <p:grpSp>
            <p:nvGrpSpPr>
              <p:cNvPr id="40" name="Group 136"/>
              <p:cNvGrpSpPr/>
              <p:nvPr/>
            </p:nvGrpSpPr>
            <p:grpSpPr>
              <a:xfrm>
                <a:off x="4139952" y="4941168"/>
                <a:ext cx="142504" cy="216024"/>
                <a:chOff x="1064568" y="5154196"/>
                <a:chExt cx="2160240" cy="749143"/>
              </a:xfrm>
            </p:grpSpPr>
            <p:sp>
              <p:nvSpPr>
                <p:cNvPr id="47" name="Rectangle 46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8" name="TextBox 47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  <p:grpSp>
            <p:nvGrpSpPr>
              <p:cNvPr id="41" name="Group 136"/>
              <p:cNvGrpSpPr/>
              <p:nvPr/>
            </p:nvGrpSpPr>
            <p:grpSpPr>
              <a:xfrm>
                <a:off x="2483768" y="4869160"/>
                <a:ext cx="423664" cy="135632"/>
                <a:chOff x="1064568" y="5154196"/>
                <a:chExt cx="2160240" cy="749143"/>
              </a:xfrm>
            </p:grpSpPr>
            <p:sp>
              <p:nvSpPr>
                <p:cNvPr id="45" name="Rectangle 44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  <p:grpSp>
            <p:nvGrpSpPr>
              <p:cNvPr id="42" name="Group 136"/>
              <p:cNvGrpSpPr/>
              <p:nvPr/>
            </p:nvGrpSpPr>
            <p:grpSpPr>
              <a:xfrm>
                <a:off x="3858792" y="4869160"/>
                <a:ext cx="423664" cy="135632"/>
                <a:chOff x="1064568" y="5154196"/>
                <a:chExt cx="2160240" cy="749143"/>
              </a:xfrm>
            </p:grpSpPr>
            <p:sp>
              <p:nvSpPr>
                <p:cNvPr id="43" name="Rectangle 42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</p:grpSp>
        <p:cxnSp>
          <p:nvCxnSpPr>
            <p:cNvPr id="51" name="Straight Connector 50"/>
            <p:cNvCxnSpPr/>
            <p:nvPr/>
          </p:nvCxnSpPr>
          <p:spPr>
            <a:xfrm rot="16200000">
              <a:off x="2383477" y="5417035"/>
              <a:ext cx="179868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 rot="16200000">
              <a:off x="2383480" y="5249117"/>
              <a:ext cx="1798688" cy="33583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 rot="16200000">
              <a:off x="2835327" y="5249117"/>
              <a:ext cx="1584176" cy="335836"/>
            </a:xfrm>
            <a:prstGeom prst="rect">
              <a:avLst/>
            </a:prstGeom>
            <a:solidFill>
              <a:srgbClr val="558ED5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 rot="16200000">
              <a:off x="3031549" y="5417035"/>
              <a:ext cx="179868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 rot="16200000">
              <a:off x="3031552" y="5249117"/>
              <a:ext cx="1798688" cy="33583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 rot="16200000">
              <a:off x="3483399" y="5249117"/>
              <a:ext cx="1584176" cy="335836"/>
            </a:xfrm>
            <a:prstGeom prst="rect">
              <a:avLst/>
            </a:prstGeom>
            <a:solidFill>
              <a:srgbClr val="558ED5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 rot="16200000">
              <a:off x="2201257" y="5302744"/>
              <a:ext cx="1476921" cy="335836"/>
            </a:xfrm>
            <a:prstGeom prst="rect">
              <a:avLst/>
            </a:prstGeom>
            <a:solidFill>
              <a:srgbClr val="558ED5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 rot="16200000">
              <a:off x="3803814" y="5356373"/>
              <a:ext cx="1584176" cy="33583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 rot="16200000">
              <a:off x="4056598" y="3747341"/>
              <a:ext cx="1798688" cy="33583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 rot="16200000">
              <a:off x="2484982" y="3747341"/>
              <a:ext cx="1584176" cy="33583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 rot="16200000">
              <a:off x="2681204" y="3925651"/>
              <a:ext cx="179868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Rectangle 61"/>
            <p:cNvSpPr/>
            <p:nvPr/>
          </p:nvSpPr>
          <p:spPr>
            <a:xfrm rot="16200000">
              <a:off x="2681207" y="3747341"/>
              <a:ext cx="1798688" cy="33583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 rot="16200000">
              <a:off x="3133054" y="3747341"/>
              <a:ext cx="1584176" cy="33583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>
            <a:xfrm rot="16200000">
              <a:off x="3385837" y="3925651"/>
              <a:ext cx="1798688" cy="0"/>
            </a:xfrm>
            <a:prstGeom prst="line">
              <a:avLst/>
            </a:prstGeom>
            <a:ln w="2857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 rot="16200000">
              <a:off x="3385835" y="3747341"/>
              <a:ext cx="1798688" cy="33583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grpSp>
          <p:nvGrpSpPr>
            <p:cNvPr id="66" name="Group 65"/>
            <p:cNvGrpSpPr/>
            <p:nvPr/>
          </p:nvGrpSpPr>
          <p:grpSpPr>
            <a:xfrm rot="5400000">
              <a:off x="2411761" y="3735240"/>
              <a:ext cx="1080120" cy="360036"/>
              <a:chOff x="2483768" y="4869160"/>
              <a:chExt cx="1798688" cy="360036"/>
            </a:xfrm>
            <a:solidFill>
              <a:schemeClr val="tx2">
                <a:lumMod val="60000"/>
                <a:lumOff val="40000"/>
              </a:schemeClr>
            </a:solidFill>
          </p:grpSpPr>
          <p:sp>
            <p:nvSpPr>
              <p:cNvPr id="67" name="Rectangle 66"/>
              <p:cNvSpPr/>
              <p:nvPr/>
            </p:nvSpPr>
            <p:spPr>
              <a:xfrm>
                <a:off x="2483768" y="5117251"/>
                <a:ext cx="1798688" cy="111945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8" name="Group 136"/>
              <p:cNvGrpSpPr/>
              <p:nvPr/>
            </p:nvGrpSpPr>
            <p:grpSpPr>
              <a:xfrm>
                <a:off x="2483768" y="4941168"/>
                <a:ext cx="142504" cy="216024"/>
                <a:chOff x="1064568" y="5154196"/>
                <a:chExt cx="2160240" cy="749143"/>
              </a:xfrm>
              <a:grpFill/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9" name="TextBox 78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  <p:grpSp>
            <p:nvGrpSpPr>
              <p:cNvPr id="69" name="Group 136"/>
              <p:cNvGrpSpPr/>
              <p:nvPr/>
            </p:nvGrpSpPr>
            <p:grpSpPr>
              <a:xfrm>
                <a:off x="4139952" y="4941168"/>
                <a:ext cx="142504" cy="216024"/>
                <a:chOff x="1064568" y="5154196"/>
                <a:chExt cx="2160240" cy="749143"/>
              </a:xfrm>
              <a:grpFill/>
            </p:grpSpPr>
            <p:sp>
              <p:nvSpPr>
                <p:cNvPr id="76" name="Rectangle 75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7" name="TextBox 76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  <p:grpSp>
            <p:nvGrpSpPr>
              <p:cNvPr id="70" name="Group 136"/>
              <p:cNvGrpSpPr/>
              <p:nvPr/>
            </p:nvGrpSpPr>
            <p:grpSpPr>
              <a:xfrm>
                <a:off x="2483768" y="4869160"/>
                <a:ext cx="423664" cy="135632"/>
                <a:chOff x="1064568" y="5154196"/>
                <a:chExt cx="2160240" cy="749143"/>
              </a:xfrm>
              <a:grpFill/>
            </p:grpSpPr>
            <p:sp>
              <p:nvSpPr>
                <p:cNvPr id="74" name="Rectangle 73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5" name="TextBox 74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  <p:grpSp>
            <p:nvGrpSpPr>
              <p:cNvPr id="71" name="Group 136"/>
              <p:cNvGrpSpPr/>
              <p:nvPr/>
            </p:nvGrpSpPr>
            <p:grpSpPr>
              <a:xfrm>
                <a:off x="3858792" y="4869160"/>
                <a:ext cx="423664" cy="135632"/>
                <a:chOff x="1064568" y="5154196"/>
                <a:chExt cx="2160240" cy="749143"/>
              </a:xfrm>
              <a:grpFill/>
            </p:grpSpPr>
            <p:sp>
              <p:nvSpPr>
                <p:cNvPr id="72" name="Rectangle 71"/>
                <p:cNvSpPr/>
                <p:nvPr/>
              </p:nvSpPr>
              <p:spPr>
                <a:xfrm>
                  <a:off x="1064568" y="5321021"/>
                  <a:ext cx="2160240" cy="58231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1957964" y="5154196"/>
                  <a:ext cx="295568" cy="440273"/>
                </a:xfrm>
                <a:prstGeom prst="rect">
                  <a:avLst/>
                </a:prstGeom>
                <a:grpFill/>
                <a:ln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 algn="ctr"/>
                  <a:endParaRPr lang="en-US" sz="1050" dirty="0" smtClean="0"/>
                </a:p>
              </p:txBody>
            </p:sp>
          </p:grpSp>
        </p:grpSp>
        <p:sp>
          <p:nvSpPr>
            <p:cNvPr id="80" name="Rectangle 79"/>
            <p:cNvSpPr/>
            <p:nvPr/>
          </p:nvSpPr>
          <p:spPr>
            <a:xfrm rot="16200000">
              <a:off x="3819860" y="3723765"/>
              <a:ext cx="1631328" cy="335836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>
              <a:off x="1907704" y="5805264"/>
              <a:ext cx="1080120" cy="72008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flipH="1">
              <a:off x="4572000" y="5733256"/>
              <a:ext cx="936104" cy="21602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H="1">
              <a:off x="5004048" y="2060848"/>
              <a:ext cx="648072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/>
            <p:cNvSpPr txBox="1"/>
            <p:nvPr/>
          </p:nvSpPr>
          <p:spPr>
            <a:xfrm>
              <a:off x="5436096" y="1412776"/>
              <a:ext cx="1384422" cy="7735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Sliding Rail</a:t>
              </a:r>
            </a:p>
            <a:p>
              <a:r>
                <a:rPr lang="en-US" sz="800" dirty="0" smtClean="0"/>
                <a:t>&amp; Services Pocket</a:t>
              </a:r>
            </a:p>
            <a:p>
              <a:r>
                <a:rPr lang="en-US" sz="800" dirty="0" smtClean="0"/>
                <a:t>For package of 6</a:t>
              </a:r>
              <a:endParaRPr lang="en-US" sz="800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436096" y="5085184"/>
              <a:ext cx="933640" cy="7735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9 </a:t>
              </a:r>
            </a:p>
            <a:p>
              <a:r>
                <a:rPr lang="en-US" sz="800" dirty="0" smtClean="0"/>
                <a:t> 20 degree</a:t>
              </a:r>
            </a:p>
            <a:p>
              <a:r>
                <a:rPr lang="en-US" sz="800" dirty="0" smtClean="0"/>
                <a:t>Chambers </a:t>
              </a:r>
              <a:endParaRPr lang="en-US" sz="800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032106" y="5336446"/>
              <a:ext cx="906377" cy="7735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10</a:t>
              </a:r>
            </a:p>
            <a:p>
              <a:r>
                <a:rPr lang="en-US" sz="800" dirty="0" smtClean="0"/>
                <a:t>18 degree</a:t>
              </a:r>
            </a:p>
            <a:p>
              <a:r>
                <a:rPr lang="en-US" sz="800" dirty="0" smtClean="0"/>
                <a:t>Chambers</a:t>
              </a:r>
              <a:endParaRPr lang="en-US" sz="800" dirty="0"/>
            </a:p>
          </p:txBody>
        </p:sp>
        <p:cxnSp>
          <p:nvCxnSpPr>
            <p:cNvPr id="87" name="Straight Arrow Connector 86"/>
            <p:cNvCxnSpPr/>
            <p:nvPr/>
          </p:nvCxnSpPr>
          <p:spPr>
            <a:xfrm>
              <a:off x="2411760" y="5661248"/>
              <a:ext cx="272583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Box 87"/>
            <p:cNvSpPr txBox="1"/>
            <p:nvPr/>
          </p:nvSpPr>
          <p:spPr>
            <a:xfrm>
              <a:off x="6516217" y="2276872"/>
              <a:ext cx="1594764" cy="44867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Thicknesses cm:</a:t>
              </a:r>
            </a:p>
            <a:p>
              <a:endParaRPr lang="en-US" sz="800" dirty="0"/>
            </a:p>
            <a:p>
              <a:r>
                <a:rPr lang="en-US" sz="800" dirty="0" smtClean="0"/>
                <a:t>2.5 Borated Poly</a:t>
              </a:r>
            </a:p>
            <a:p>
              <a:r>
                <a:rPr lang="en-US" sz="800" dirty="0" smtClean="0"/>
                <a:t>1.2 </a:t>
              </a:r>
              <a:r>
                <a:rPr lang="en-US" sz="800" dirty="0" err="1" smtClean="0"/>
                <a:t>Pb</a:t>
              </a:r>
              <a:endParaRPr lang="en-US" sz="800" dirty="0" smtClean="0"/>
            </a:p>
            <a:p>
              <a:r>
                <a:rPr lang="en-US" sz="800" dirty="0" smtClean="0"/>
                <a:t>3.2 Single Chamber 1</a:t>
              </a:r>
            </a:p>
            <a:p>
              <a:r>
                <a:rPr lang="en-US" sz="800" dirty="0" smtClean="0"/>
                <a:t>3.2 Single Chamber 2</a:t>
              </a:r>
            </a:p>
            <a:p>
              <a:r>
                <a:rPr lang="en-US" sz="800" dirty="0" smtClean="0"/>
                <a:t>3.2 Single Chamber 3</a:t>
              </a:r>
            </a:p>
            <a:p>
              <a:r>
                <a:rPr lang="en-US" sz="800" dirty="0" smtClean="0"/>
                <a:t>3.2 Single Chamber 4</a:t>
              </a:r>
            </a:p>
            <a:p>
              <a:r>
                <a:rPr lang="en-US" sz="800" dirty="0" smtClean="0"/>
                <a:t>3.2 Single Chamber 5</a:t>
              </a:r>
            </a:p>
            <a:p>
              <a:r>
                <a:rPr lang="en-US" sz="800" dirty="0" smtClean="0"/>
                <a:t>3.2 Single Chamber 6</a:t>
              </a:r>
            </a:p>
            <a:p>
              <a:r>
                <a:rPr lang="en-US" sz="800" dirty="0" smtClean="0"/>
                <a:t>3.2 Sliding Rail</a:t>
              </a:r>
            </a:p>
            <a:p>
              <a:r>
                <a:rPr lang="en-US" sz="800" dirty="0" smtClean="0"/>
                <a:t>1.2 </a:t>
              </a:r>
              <a:r>
                <a:rPr lang="en-US" sz="800" dirty="0" err="1" smtClean="0"/>
                <a:t>Pb</a:t>
              </a:r>
              <a:endParaRPr lang="en-US" sz="800" dirty="0" smtClean="0"/>
            </a:p>
            <a:p>
              <a:r>
                <a:rPr lang="en-US" sz="800" dirty="0" smtClean="0"/>
                <a:t>2.5 Borated Poly</a:t>
              </a:r>
            </a:p>
            <a:p>
              <a:r>
                <a:rPr lang="en-US" sz="800" dirty="0" smtClean="0"/>
                <a:t>------------------------</a:t>
              </a:r>
            </a:p>
            <a:p>
              <a:r>
                <a:rPr lang="en-US" sz="800" dirty="0" smtClean="0"/>
                <a:t>28.8cm</a:t>
              </a:r>
              <a:endParaRPr lang="en-US" sz="800" dirty="0"/>
            </a:p>
            <a:p>
              <a:endParaRPr lang="en-US" sz="800" dirty="0" smtClean="0"/>
            </a:p>
            <a:p>
              <a:endParaRPr lang="en-US" sz="800" dirty="0" smtClean="0"/>
            </a:p>
            <a:p>
              <a:endParaRPr lang="en-US" sz="800" dirty="0" smtClean="0"/>
            </a:p>
            <a:p>
              <a:endParaRPr lang="en-US" sz="800" dirty="0" smtClean="0"/>
            </a:p>
            <a:p>
              <a:endParaRPr lang="en-US" sz="800" dirty="0" smtClean="0"/>
            </a:p>
            <a:p>
              <a:endParaRPr lang="en-US" sz="800" dirty="0"/>
            </a:p>
          </p:txBody>
        </p:sp>
        <p:cxnSp>
          <p:nvCxnSpPr>
            <p:cNvPr id="89" name="Straight Arrow Connector 88"/>
            <p:cNvCxnSpPr/>
            <p:nvPr/>
          </p:nvCxnSpPr>
          <p:spPr>
            <a:xfrm>
              <a:off x="2411760" y="6453336"/>
              <a:ext cx="3024336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urved Connector 89"/>
            <p:cNvCxnSpPr/>
            <p:nvPr/>
          </p:nvCxnSpPr>
          <p:spPr>
            <a:xfrm flipV="1">
              <a:off x="3580548" y="3220035"/>
              <a:ext cx="2935668" cy="260378"/>
            </a:xfrm>
            <a:prstGeom prst="curvedConnector3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>
              <a:endCxn id="35" idx="1"/>
            </p:cNvCxnSpPr>
            <p:nvPr/>
          </p:nvCxnSpPr>
          <p:spPr>
            <a:xfrm>
              <a:off x="2211917" y="1598083"/>
              <a:ext cx="727801" cy="140744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TextBox 91"/>
            <p:cNvSpPr txBox="1"/>
            <p:nvPr/>
          </p:nvSpPr>
          <p:spPr>
            <a:xfrm>
              <a:off x="1485295" y="1057120"/>
              <a:ext cx="989138" cy="5672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Mechanical </a:t>
              </a:r>
            </a:p>
            <a:p>
              <a:r>
                <a:rPr lang="en-US" sz="800" dirty="0" smtClean="0"/>
                <a:t>Supports</a:t>
              </a:r>
              <a:endParaRPr lang="en-US" sz="800" dirty="0"/>
            </a:p>
          </p:txBody>
        </p:sp>
        <p:cxnSp>
          <p:nvCxnSpPr>
            <p:cNvPr id="93" name="Straight Arrow Connector 92"/>
            <p:cNvCxnSpPr>
              <a:endCxn id="57" idx="3"/>
            </p:cNvCxnSpPr>
            <p:nvPr/>
          </p:nvCxnSpPr>
          <p:spPr>
            <a:xfrm>
              <a:off x="2211917" y="1598082"/>
              <a:ext cx="727800" cy="313412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" name="Group 93"/>
            <p:cNvGrpSpPr/>
            <p:nvPr/>
          </p:nvGrpSpPr>
          <p:grpSpPr>
            <a:xfrm>
              <a:off x="2754818" y="3015845"/>
              <a:ext cx="2440120" cy="91922"/>
              <a:chOff x="2754818" y="3015845"/>
              <a:chExt cx="2440120" cy="91922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2754818" y="3037272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3059833" y="3034211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3364848" y="3031150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3669863" y="3028089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3974878" y="3025028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4279893" y="3021967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4584908" y="3018906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4889923" y="3015845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2735121" y="4710049"/>
              <a:ext cx="2440120" cy="91922"/>
              <a:chOff x="2754818" y="3015845"/>
              <a:chExt cx="2440120" cy="91922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2754818" y="3037272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3059833" y="3034211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364848" y="3031150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3669863" y="3028089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3974878" y="3025028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4279893" y="3021967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4584908" y="3018906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4889923" y="3015845"/>
                <a:ext cx="305015" cy="70495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2" name="Group 121"/>
          <p:cNvGrpSpPr>
            <a:grpSpLocks noChangeAspect="1"/>
          </p:cNvGrpSpPr>
          <p:nvPr/>
        </p:nvGrpSpPr>
        <p:grpSpPr>
          <a:xfrm>
            <a:off x="4954691" y="4358408"/>
            <a:ext cx="2914689" cy="2027241"/>
            <a:chOff x="-65310" y="3575785"/>
            <a:chExt cx="4360830" cy="3033069"/>
          </a:xfrm>
        </p:grpSpPr>
        <p:grpSp>
          <p:nvGrpSpPr>
            <p:cNvPr id="120" name="Group 119"/>
            <p:cNvGrpSpPr/>
            <p:nvPr/>
          </p:nvGrpSpPr>
          <p:grpSpPr>
            <a:xfrm>
              <a:off x="-65310" y="3575785"/>
              <a:ext cx="4360830" cy="3033069"/>
              <a:chOff x="-65310" y="3575785"/>
              <a:chExt cx="4360830" cy="3033069"/>
            </a:xfrm>
          </p:grpSpPr>
          <p:pic>
            <p:nvPicPr>
              <p:cNvPr id="116" name="Picture 115"/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-65310" y="3575785"/>
                <a:ext cx="4360830" cy="3033069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117" name="CustomShape 1"/>
              <p:cNvSpPr/>
              <p:nvPr/>
            </p:nvSpPr>
            <p:spPr>
              <a:xfrm>
                <a:off x="2997740" y="3871671"/>
                <a:ext cx="293896" cy="844877"/>
              </a:xfrm>
              <a:prstGeom prst="rect">
                <a:avLst/>
              </a:prstGeom>
              <a:solidFill>
                <a:srgbClr val="FFFFFF"/>
              </a:solidFill>
              <a:ln w="9360">
                <a:solidFill>
                  <a:srgbClr val="00946F"/>
                </a:solidFill>
                <a:round/>
              </a:ln>
            </p:spPr>
          </p:sp>
          <p:sp>
            <p:nvSpPr>
              <p:cNvPr id="118" name="CustomShape 2"/>
              <p:cNvSpPr/>
              <p:nvPr/>
            </p:nvSpPr>
            <p:spPr>
              <a:xfrm rot="16200000">
                <a:off x="2549004" y="5188652"/>
                <a:ext cx="1188000" cy="324000"/>
              </a:xfrm>
              <a:prstGeom prst="rect">
                <a:avLst/>
              </a:prstGeom>
              <a:solidFill>
                <a:srgbClr val="7878DE"/>
              </a:solidFill>
              <a:ln w="9360">
                <a:solidFill>
                  <a:srgbClr val="00946F"/>
                </a:solidFill>
                <a:round/>
              </a:ln>
            </p:spPr>
            <p:txBody>
              <a:bodyPr lIns="82945" tIns="41473" rIns="82945" bIns="41473"/>
              <a:lstStyle/>
              <a:p>
                <a:pPr algn="ctr"/>
                <a:r>
                  <a:rPr lang="en-US" dirty="0" smtClean="0"/>
                  <a:t>ME0</a:t>
                </a:r>
                <a:endParaRPr lang="en-US" dirty="0"/>
              </a:p>
            </p:txBody>
          </p:sp>
          <p:sp>
            <p:nvSpPr>
              <p:cNvPr id="119" name="CustomShape 4"/>
              <p:cNvSpPr/>
              <p:nvPr/>
            </p:nvSpPr>
            <p:spPr>
              <a:xfrm>
                <a:off x="2942226" y="4607794"/>
                <a:ext cx="416353" cy="1432404"/>
              </a:xfrm>
              <a:prstGeom prst="roundRect">
                <a:avLst>
                  <a:gd name="adj" fmla="val 68"/>
                </a:avLst>
              </a:prstGeom>
              <a:noFill/>
              <a:ln w="46800">
                <a:solidFill>
                  <a:srgbClr val="FF0000"/>
                </a:solidFill>
                <a:round/>
              </a:ln>
            </p:spPr>
          </p:sp>
        </p:grpSp>
        <p:sp>
          <p:nvSpPr>
            <p:cNvPr id="121" name="CustomShape 3"/>
            <p:cNvSpPr/>
            <p:nvPr/>
          </p:nvSpPr>
          <p:spPr>
            <a:xfrm rot="16200000">
              <a:off x="2763580" y="4201414"/>
              <a:ext cx="523232" cy="20931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40820" tIns="81639" rIns="40820" bIns="81639"/>
            <a:lstStyle/>
            <a:p>
              <a:pPr algn="ctr">
                <a:lnSpc>
                  <a:spcPct val="100000"/>
                </a:lnSpc>
              </a:pPr>
              <a:r>
                <a:rPr lang="en-US" sz="900" dirty="0" smtClean="0">
                  <a:solidFill>
                    <a:srgbClr val="FF0000"/>
                  </a:solidFill>
                </a:rPr>
                <a:t>Services</a:t>
              </a:r>
            </a:p>
            <a:p>
              <a:pPr algn="ctr">
                <a:lnSpc>
                  <a:spcPct val="100000"/>
                </a:lnSpc>
              </a:pPr>
              <a:r>
                <a:rPr lang="en-US" sz="900" dirty="0" smtClean="0">
                  <a:solidFill>
                    <a:srgbClr val="FF0000"/>
                  </a:solidFill>
                </a:rPr>
                <a:t> </a:t>
              </a:r>
              <a:r>
                <a:rPr lang="en-US" sz="900" dirty="0">
                  <a:solidFill>
                    <a:srgbClr val="FF0000"/>
                  </a:solidFill>
                </a:rPr>
                <a:t>&amp; Support </a:t>
              </a:r>
              <a:endParaRPr dirty="0"/>
            </a:p>
          </p:txBody>
        </p:sp>
      </p:grpSp>
      <p:sp>
        <p:nvSpPr>
          <p:cNvPr id="114" name="Date Placeholder 1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115" name="Slide Number Placeholder 1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64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76" y="0"/>
            <a:ext cx="7372930" cy="894364"/>
          </a:xfrm>
        </p:spPr>
        <p:txBody>
          <a:bodyPr/>
          <a:lstStyle/>
          <a:p>
            <a:r>
              <a:rPr lang="en-US" dirty="0" smtClean="0"/>
              <a:t>Current Focus: GE1/1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746" y="1144310"/>
            <a:ext cx="4087160" cy="5023679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1.55 &lt; |</a:t>
            </a:r>
            <a:r>
              <a:rPr lang="en-US" dirty="0" err="1" smtClean="0"/>
              <a:t>η</a:t>
            </a:r>
            <a:r>
              <a:rPr lang="en-US" dirty="0" smtClean="0"/>
              <a:t>| &lt; 2.18</a:t>
            </a:r>
          </a:p>
          <a:p>
            <a:pPr lvl="1"/>
            <a:r>
              <a:rPr lang="en-US" dirty="0" smtClean="0"/>
              <a:t>Short and long chambers for maximum coverage</a:t>
            </a:r>
          </a:p>
          <a:p>
            <a:r>
              <a:rPr lang="en-US" dirty="0" smtClean="0"/>
              <a:t>36 </a:t>
            </a:r>
            <a:r>
              <a:rPr lang="en-US" dirty="0" err="1" smtClean="0"/>
              <a:t>superchambers</a:t>
            </a:r>
            <a:r>
              <a:rPr lang="en-US" dirty="0" smtClean="0"/>
              <a:t> (SC) per side of CMS</a:t>
            </a:r>
          </a:p>
          <a:p>
            <a:pPr lvl="1"/>
            <a:r>
              <a:rPr lang="en-US" dirty="0" smtClean="0"/>
              <a:t>Each chamber spans 10° in </a:t>
            </a:r>
            <a:r>
              <a:rPr lang="en-US" dirty="0" err="1" smtClean="0"/>
              <a:t>ϕ</a:t>
            </a:r>
            <a:endParaRPr lang="en-US" dirty="0" smtClean="0"/>
          </a:p>
          <a:p>
            <a:pPr lvl="1"/>
            <a:r>
              <a:rPr lang="en-US" dirty="0" smtClean="0"/>
              <a:t>2 chambers/SC</a:t>
            </a:r>
          </a:p>
          <a:p>
            <a:pPr lvl="1"/>
            <a:r>
              <a:rPr lang="en-US" dirty="0" smtClean="0"/>
              <a:t>144 chambers </a:t>
            </a:r>
            <a:r>
              <a:rPr lang="en-US" dirty="0" smtClean="0"/>
              <a:t>total</a:t>
            </a:r>
          </a:p>
          <a:p>
            <a:endParaRPr lang="en-US" dirty="0" smtClean="0"/>
          </a:p>
          <a:p>
            <a:r>
              <a:rPr lang="en-US" dirty="0" smtClean="0"/>
              <a:t>Total foil area ~140m</a:t>
            </a:r>
            <a:r>
              <a:rPr lang="en-US" baseline="30000" dirty="0" smtClean="0"/>
              <a:t>2</a:t>
            </a:r>
            <a:endParaRPr lang="en-US" baseline="30000" dirty="0" smtClean="0"/>
          </a:p>
        </p:txBody>
      </p:sp>
      <p:pic>
        <p:nvPicPr>
          <p:cNvPr id="5" name="Picture 4" descr="GEM_Geometry_Highlights_v23_Even_Odd1_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" r="4650"/>
          <a:stretch/>
        </p:blipFill>
        <p:spPr>
          <a:xfrm>
            <a:off x="4266601" y="1277470"/>
            <a:ext cx="4854094" cy="3922059"/>
          </a:xfrm>
          <a:prstGeom prst="rect">
            <a:avLst/>
          </a:prstGeom>
        </p:spPr>
      </p:pic>
      <p:sp>
        <p:nvSpPr>
          <p:cNvPr id="199" name="TextBox 198"/>
          <p:cNvSpPr txBox="1"/>
          <p:nvPr/>
        </p:nvSpPr>
        <p:spPr>
          <a:xfrm>
            <a:off x="4123766" y="5151989"/>
            <a:ext cx="5139764" cy="1477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Four years of R&amp;D has given us five prototype generations; each an improvement of the last!!!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090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GE2/1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1.55 &lt; </a:t>
            </a:r>
            <a:r>
              <a:rPr lang="en-US" dirty="0"/>
              <a:t>|</a:t>
            </a:r>
            <a:r>
              <a:rPr lang="en-US" dirty="0" err="1"/>
              <a:t>η</a:t>
            </a:r>
            <a:r>
              <a:rPr lang="en-US" dirty="0"/>
              <a:t>| </a:t>
            </a:r>
            <a:r>
              <a:rPr lang="en-US" dirty="0" smtClean="0"/>
              <a:t>&lt; 2.45</a:t>
            </a:r>
          </a:p>
          <a:p>
            <a:r>
              <a:rPr lang="en-US" dirty="0" smtClean="0"/>
              <a:t>Each chamber spans </a:t>
            </a:r>
            <a:r>
              <a:rPr lang="en-US" dirty="0" smtClean="0"/>
              <a:t>20°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Design on-going</a:t>
            </a:r>
          </a:p>
          <a:p>
            <a:endParaRPr lang="en-US" dirty="0"/>
          </a:p>
          <a:p>
            <a:r>
              <a:rPr lang="en-US" dirty="0" smtClean="0"/>
              <a:t>Targeting two rings of double-layered triple-GEM </a:t>
            </a:r>
            <a:r>
              <a:rPr lang="en-US" dirty="0" smtClean="0"/>
              <a:t>detectors</a:t>
            </a:r>
          </a:p>
          <a:p>
            <a:endParaRPr lang="en-US" dirty="0"/>
          </a:p>
          <a:p>
            <a:r>
              <a:rPr lang="en-US" dirty="0" smtClean="0"/>
              <a:t>Total foil area ~145m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grpSp>
        <p:nvGrpSpPr>
          <p:cNvPr id="7" name="Group 6"/>
          <p:cNvGrpSpPr/>
          <p:nvPr/>
        </p:nvGrpSpPr>
        <p:grpSpPr>
          <a:xfrm>
            <a:off x="5471262" y="1075183"/>
            <a:ext cx="3663360" cy="2806855"/>
            <a:chOff x="5471262" y="1075183"/>
            <a:chExt cx="3663360" cy="2806855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51262" y="1144310"/>
              <a:ext cx="3483360" cy="2737728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8166942" y="1144310"/>
              <a:ext cx="839520" cy="5530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945" tIns="41473" rIns="82945" bIns="41473" rtlCol="0" anchor="ctr"/>
            <a:lstStyle/>
            <a:p>
              <a:pPr algn="ctr"/>
              <a:r>
                <a:rPr lang="it-IT" dirty="0" smtClean="0">
                  <a:solidFill>
                    <a:srgbClr val="0000FF"/>
                  </a:solidFill>
                </a:rPr>
                <a:t>GE1/1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471262" y="1075183"/>
              <a:ext cx="839520" cy="5530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945" tIns="41473" rIns="82945" bIns="41473" rtlCol="0" anchor="ctr"/>
            <a:lstStyle/>
            <a:p>
              <a:pPr algn="ctr"/>
              <a:r>
                <a:rPr lang="it-IT" dirty="0" smtClean="0">
                  <a:solidFill>
                    <a:srgbClr val="0000FF"/>
                  </a:solidFill>
                </a:rPr>
                <a:t>GE2/1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175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Prototype: GE1/1-V5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2973294" y="1144310"/>
            <a:ext cx="5967960" cy="10931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Triple-GEM foils 5:50:5μm for </a:t>
            </a:r>
            <a:r>
              <a:rPr lang="en-US" dirty="0" err="1" smtClean="0"/>
              <a:t>Cu:Kapton:Cu</a:t>
            </a:r>
            <a:endParaRPr lang="en-US" dirty="0" smtClean="0"/>
          </a:p>
          <a:p>
            <a:pPr lvl="1"/>
            <a:r>
              <a:rPr lang="en-US" dirty="0" smtClean="0"/>
              <a:t>70μm diam.; 140μm pitch</a:t>
            </a:r>
          </a:p>
          <a:p>
            <a:r>
              <a:rPr lang="en-US" dirty="0" smtClean="0"/>
              <a:t>Gap configuration (in mm): 3/1/2/1</a:t>
            </a:r>
          </a:p>
          <a:p>
            <a:r>
              <a:rPr lang="en-US" dirty="0" smtClean="0"/>
              <a:t>NS2 assembly technology; no spacers or glue!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8"/>
          <a:stretch/>
        </p:blipFill>
        <p:spPr bwMode="auto">
          <a:xfrm>
            <a:off x="169048" y="3277838"/>
            <a:ext cx="4164335" cy="3073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4268293" y="2237473"/>
            <a:ext cx="5319215" cy="4093437"/>
            <a:chOff x="1859392" y="177507"/>
            <a:chExt cx="7774742" cy="5983106"/>
          </a:xfrm>
        </p:grpSpPr>
        <p:sp>
          <p:nvSpPr>
            <p:cNvPr id="12" name="Rectangle 11"/>
            <p:cNvSpPr>
              <a:spLocks noChangeAspect="1"/>
            </p:cNvSpPr>
            <p:nvPr/>
          </p:nvSpPr>
          <p:spPr>
            <a:xfrm>
              <a:off x="1952441" y="286747"/>
              <a:ext cx="6988814" cy="5873866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>
              <a:spLocks noChangeAspect="1"/>
            </p:cNvSpPr>
            <p:nvPr/>
          </p:nvSpPr>
          <p:spPr>
            <a:xfrm>
              <a:off x="1903657" y="177507"/>
              <a:ext cx="1950916" cy="46166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2400" b="1" i="1" u="sng" dirty="0" smtClean="0">
                  <a:solidFill>
                    <a:schemeClr val="bg1"/>
                  </a:solidFill>
                </a:rPr>
                <a:t>NS2</a:t>
              </a:r>
              <a:endParaRPr lang="en-US" sz="2400" b="1" i="1" u="sng" dirty="0">
                <a:solidFill>
                  <a:schemeClr val="bg1"/>
                </a:solidFill>
              </a:endParaRP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598116" y="2359645"/>
              <a:ext cx="5778221" cy="2485266"/>
              <a:chOff x="2598116" y="2439446"/>
              <a:chExt cx="5778221" cy="3472282"/>
            </a:xfrm>
          </p:grpSpPr>
          <p:sp>
            <p:nvSpPr>
              <p:cNvPr id="150" name="Rectangle 149"/>
              <p:cNvSpPr>
                <a:spLocks/>
              </p:cNvSpPr>
              <p:nvPr/>
            </p:nvSpPr>
            <p:spPr>
              <a:xfrm>
                <a:off x="2598116" y="5198358"/>
                <a:ext cx="5778219" cy="612000"/>
              </a:xfrm>
              <a:prstGeom prst="rect">
                <a:avLst/>
              </a:prstGeom>
              <a:solidFill>
                <a:srgbClr val="D97C01"/>
              </a:solidFill>
              <a:ln>
                <a:solidFill>
                  <a:srgbClr val="D97C0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1" name="Straight Connector 150"/>
              <p:cNvCxnSpPr>
                <a:cxnSpLocks noChangeAspect="1"/>
              </p:cNvCxnSpPr>
              <p:nvPr/>
            </p:nvCxnSpPr>
            <p:spPr>
              <a:xfrm flipV="1">
                <a:off x="2985303" y="5784547"/>
                <a:ext cx="4953717" cy="1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>
                <a:cxnSpLocks noChangeAspect="1"/>
              </p:cNvCxnSpPr>
              <p:nvPr/>
            </p:nvCxnSpPr>
            <p:spPr>
              <a:xfrm>
                <a:off x="6578206" y="5198359"/>
                <a:ext cx="1798129" cy="0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3" name="Rectangle 152"/>
              <p:cNvSpPr/>
              <p:nvPr/>
            </p:nvSpPr>
            <p:spPr>
              <a:xfrm>
                <a:off x="5257331" y="4369457"/>
                <a:ext cx="846636" cy="719664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5257332" y="4205601"/>
                <a:ext cx="846636" cy="16385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5257333" y="4041746"/>
                <a:ext cx="846636" cy="163855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5257333" y="3877891"/>
                <a:ext cx="846636" cy="16385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rgbClr val="95B3D7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Rectangle 156"/>
              <p:cNvSpPr>
                <a:spLocks/>
              </p:cNvSpPr>
              <p:nvPr/>
            </p:nvSpPr>
            <p:spPr>
              <a:xfrm>
                <a:off x="5585063" y="5185325"/>
                <a:ext cx="518906" cy="108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Rectangle 157"/>
              <p:cNvSpPr>
                <a:spLocks/>
              </p:cNvSpPr>
              <p:nvPr/>
            </p:nvSpPr>
            <p:spPr>
              <a:xfrm>
                <a:off x="3808304" y="2992593"/>
                <a:ext cx="4568032" cy="599105"/>
              </a:xfrm>
              <a:prstGeom prst="rect">
                <a:avLst/>
              </a:prstGeom>
              <a:solidFill>
                <a:srgbClr val="D97C01"/>
              </a:solidFill>
              <a:ln>
                <a:solidFill>
                  <a:srgbClr val="D97C0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Rectangle 158"/>
              <p:cNvSpPr>
                <a:spLocks/>
              </p:cNvSpPr>
              <p:nvPr/>
            </p:nvSpPr>
            <p:spPr>
              <a:xfrm>
                <a:off x="5585061" y="3468861"/>
                <a:ext cx="518906" cy="144000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0" name="Group 159"/>
              <p:cNvGrpSpPr/>
              <p:nvPr/>
            </p:nvGrpSpPr>
            <p:grpSpPr>
              <a:xfrm>
                <a:off x="5653338" y="3509221"/>
                <a:ext cx="382378" cy="1648174"/>
                <a:chOff x="5653338" y="3509221"/>
                <a:chExt cx="382378" cy="1648174"/>
              </a:xfrm>
              <a:effectLst/>
            </p:grpSpPr>
            <p:sp>
              <p:nvSpPr>
                <p:cNvPr id="196" name="Rectangle 195"/>
                <p:cNvSpPr/>
                <p:nvPr/>
              </p:nvSpPr>
              <p:spPr>
                <a:xfrm>
                  <a:off x="5721623" y="3652820"/>
                  <a:ext cx="245789" cy="150457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7" name="Rectangle 196"/>
                <p:cNvSpPr/>
                <p:nvPr/>
              </p:nvSpPr>
              <p:spPr>
                <a:xfrm>
                  <a:off x="5653338" y="3509221"/>
                  <a:ext cx="136560" cy="24578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8" name="Rectangle 197"/>
                <p:cNvSpPr/>
                <p:nvPr/>
              </p:nvSpPr>
              <p:spPr>
                <a:xfrm>
                  <a:off x="5899156" y="3509221"/>
                  <a:ext cx="136560" cy="24578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cxnSp>
            <p:nvCxnSpPr>
              <p:cNvPr id="161" name="Straight Connector 160"/>
              <p:cNvCxnSpPr>
                <a:cxnSpLocks noChangeAspect="1"/>
              </p:cNvCxnSpPr>
              <p:nvPr/>
            </p:nvCxnSpPr>
            <p:spPr>
              <a:xfrm>
                <a:off x="6103967" y="4367629"/>
                <a:ext cx="2272368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/>
              <p:cNvCxnSpPr>
                <a:cxnSpLocks noChangeAspect="1"/>
              </p:cNvCxnSpPr>
              <p:nvPr/>
            </p:nvCxnSpPr>
            <p:spPr>
              <a:xfrm>
                <a:off x="6103969" y="4205601"/>
                <a:ext cx="2272368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>
                <a:cxnSpLocks noChangeAspect="1"/>
              </p:cNvCxnSpPr>
              <p:nvPr/>
            </p:nvCxnSpPr>
            <p:spPr>
              <a:xfrm>
                <a:off x="6103967" y="4030290"/>
                <a:ext cx="2272368" cy="0"/>
              </a:xfrm>
              <a:prstGeom prst="line">
                <a:avLst/>
              </a:prstGeom>
              <a:ln w="25400">
                <a:solidFill>
                  <a:schemeClr val="bg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" name="Rectangle 163"/>
              <p:cNvSpPr/>
              <p:nvPr/>
            </p:nvSpPr>
            <p:spPr>
              <a:xfrm>
                <a:off x="6295143" y="3949598"/>
                <a:ext cx="180000" cy="72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6295143" y="4115653"/>
                <a:ext cx="180000" cy="72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6295143" y="4281708"/>
                <a:ext cx="180000" cy="720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5355118" y="4268225"/>
                <a:ext cx="107044" cy="659819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Rectangle 167"/>
              <p:cNvSpPr>
                <a:spLocks/>
              </p:cNvSpPr>
              <p:nvPr/>
            </p:nvSpPr>
            <p:spPr>
              <a:xfrm>
                <a:off x="4562162" y="2937973"/>
                <a:ext cx="612000" cy="489923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9" name="Group 168"/>
              <p:cNvGrpSpPr/>
              <p:nvPr/>
            </p:nvGrpSpPr>
            <p:grpSpPr>
              <a:xfrm>
                <a:off x="4603127" y="2992593"/>
                <a:ext cx="532863" cy="1648174"/>
                <a:chOff x="5578723" y="3509221"/>
                <a:chExt cx="532863" cy="1648174"/>
              </a:xfrm>
              <a:effectLst/>
            </p:grpSpPr>
            <p:sp>
              <p:nvSpPr>
                <p:cNvPr id="193" name="Rectangle 192"/>
                <p:cNvSpPr/>
                <p:nvPr/>
              </p:nvSpPr>
              <p:spPr>
                <a:xfrm>
                  <a:off x="5721623" y="3652820"/>
                  <a:ext cx="245789" cy="150457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4" name="Rectangle 193"/>
                <p:cNvSpPr/>
                <p:nvPr/>
              </p:nvSpPr>
              <p:spPr>
                <a:xfrm>
                  <a:off x="5578723" y="3509221"/>
                  <a:ext cx="211175" cy="24578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5" name="Rectangle 194"/>
                <p:cNvSpPr/>
                <p:nvPr/>
              </p:nvSpPr>
              <p:spPr>
                <a:xfrm>
                  <a:off x="5899155" y="3509221"/>
                  <a:ext cx="212431" cy="24578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0" name="Rectangle 169"/>
              <p:cNvSpPr/>
              <p:nvPr/>
            </p:nvSpPr>
            <p:spPr>
              <a:xfrm>
                <a:off x="4656491" y="3652820"/>
                <a:ext cx="424881" cy="1434473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71" name="Group 170"/>
              <p:cNvGrpSpPr/>
              <p:nvPr/>
            </p:nvGrpSpPr>
            <p:grpSpPr>
              <a:xfrm rot="5400000" flipH="1" flipV="1">
                <a:off x="4780014" y="3979032"/>
                <a:ext cx="382379" cy="1227716"/>
                <a:chOff x="5653343" y="3929680"/>
                <a:chExt cx="382379" cy="1227715"/>
              </a:xfrm>
              <a:effectLst/>
            </p:grpSpPr>
            <p:sp>
              <p:nvSpPr>
                <p:cNvPr id="190" name="Rectangle 189"/>
                <p:cNvSpPr/>
                <p:nvPr/>
              </p:nvSpPr>
              <p:spPr>
                <a:xfrm>
                  <a:off x="5721623" y="4077396"/>
                  <a:ext cx="245789" cy="107999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1" name="Rectangle 190"/>
                <p:cNvSpPr/>
                <p:nvPr/>
              </p:nvSpPr>
              <p:spPr>
                <a:xfrm>
                  <a:off x="5653343" y="3929680"/>
                  <a:ext cx="136560" cy="24578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2" name="Rectangle 191"/>
                <p:cNvSpPr/>
                <p:nvPr/>
              </p:nvSpPr>
              <p:spPr>
                <a:xfrm>
                  <a:off x="5899162" y="3929680"/>
                  <a:ext cx="136560" cy="24578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72" name="Oval 171"/>
              <p:cNvSpPr>
                <a:spLocks noChangeAspect="1"/>
              </p:cNvSpPr>
              <p:nvPr/>
            </p:nvSpPr>
            <p:spPr>
              <a:xfrm>
                <a:off x="4603127" y="3292992"/>
                <a:ext cx="108000" cy="10923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/>
              <p:cNvSpPr>
                <a:spLocks noChangeAspect="1"/>
              </p:cNvSpPr>
              <p:nvPr/>
            </p:nvSpPr>
            <p:spPr>
              <a:xfrm>
                <a:off x="5013092" y="3293595"/>
                <a:ext cx="108000" cy="10923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4" name="Straight Connector 173"/>
              <p:cNvCxnSpPr>
                <a:cxnSpLocks noChangeAspect="1"/>
              </p:cNvCxnSpPr>
              <p:nvPr/>
            </p:nvCxnSpPr>
            <p:spPr>
              <a:xfrm>
                <a:off x="6576335" y="3578594"/>
                <a:ext cx="1800000" cy="0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>
                <a:cxnSpLocks noChangeAspect="1"/>
              </p:cNvCxnSpPr>
              <p:nvPr/>
            </p:nvCxnSpPr>
            <p:spPr>
              <a:xfrm>
                <a:off x="5355118" y="3009548"/>
                <a:ext cx="3021217" cy="0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6" name="Rectangle 175"/>
              <p:cNvSpPr/>
              <p:nvPr/>
            </p:nvSpPr>
            <p:spPr>
              <a:xfrm>
                <a:off x="7485354" y="3009548"/>
                <a:ext cx="180000" cy="56904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Rectangle 176"/>
              <p:cNvSpPr/>
              <p:nvPr/>
            </p:nvSpPr>
            <p:spPr>
              <a:xfrm>
                <a:off x="7278329" y="2439446"/>
                <a:ext cx="573527" cy="56904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ectangle 177"/>
              <p:cNvSpPr/>
              <p:nvPr/>
            </p:nvSpPr>
            <p:spPr>
              <a:xfrm>
                <a:off x="3808303" y="3605353"/>
                <a:ext cx="424881" cy="1565697"/>
              </a:xfrm>
              <a:prstGeom prst="rect">
                <a:avLst/>
              </a:prstGeom>
              <a:solidFill>
                <a:schemeClr val="tx2"/>
              </a:solidFill>
              <a:ln>
                <a:solidFill>
                  <a:schemeClr val="tx2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Rectangle 178"/>
              <p:cNvSpPr>
                <a:spLocks/>
              </p:cNvSpPr>
              <p:nvPr/>
            </p:nvSpPr>
            <p:spPr>
              <a:xfrm>
                <a:off x="3905445" y="3609244"/>
                <a:ext cx="219441" cy="268647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Rectangle 179"/>
              <p:cNvSpPr>
                <a:spLocks/>
              </p:cNvSpPr>
              <p:nvPr/>
            </p:nvSpPr>
            <p:spPr>
              <a:xfrm>
                <a:off x="3905445" y="4906385"/>
                <a:ext cx="219441" cy="268647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Rectangle 180"/>
              <p:cNvSpPr>
                <a:spLocks/>
              </p:cNvSpPr>
              <p:nvPr/>
            </p:nvSpPr>
            <p:spPr>
              <a:xfrm flipV="1">
                <a:off x="4562162" y="5338670"/>
                <a:ext cx="612000" cy="573058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2" name="Group 181"/>
              <p:cNvGrpSpPr/>
              <p:nvPr/>
            </p:nvGrpSpPr>
            <p:grpSpPr>
              <a:xfrm flipV="1">
                <a:off x="4599276" y="4142877"/>
                <a:ext cx="532863" cy="1648174"/>
                <a:chOff x="5578723" y="3509221"/>
                <a:chExt cx="532863" cy="1648174"/>
              </a:xfrm>
              <a:effectLst/>
            </p:grpSpPr>
            <p:sp>
              <p:nvSpPr>
                <p:cNvPr id="187" name="Rectangle 186"/>
                <p:cNvSpPr/>
                <p:nvPr/>
              </p:nvSpPr>
              <p:spPr>
                <a:xfrm>
                  <a:off x="5721623" y="3652820"/>
                  <a:ext cx="245789" cy="1504575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8" name="Rectangle 187"/>
                <p:cNvSpPr/>
                <p:nvPr/>
              </p:nvSpPr>
              <p:spPr>
                <a:xfrm>
                  <a:off x="5578723" y="3509221"/>
                  <a:ext cx="211175" cy="24578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9" name="Rectangle 188"/>
                <p:cNvSpPr/>
                <p:nvPr/>
              </p:nvSpPr>
              <p:spPr>
                <a:xfrm>
                  <a:off x="5899155" y="3509221"/>
                  <a:ext cx="212431" cy="245781"/>
                </a:xfrm>
                <a:prstGeom prst="rect">
                  <a:avLst/>
                </a:prstGeom>
                <a:solidFill>
                  <a:srgbClr val="000000"/>
                </a:solidFill>
                <a:ln>
                  <a:solidFill>
                    <a:srgbClr val="00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83" name="Oval 182"/>
              <p:cNvSpPr>
                <a:spLocks noChangeAspect="1"/>
              </p:cNvSpPr>
              <p:nvPr/>
            </p:nvSpPr>
            <p:spPr>
              <a:xfrm flipV="1">
                <a:off x="4603127" y="5365971"/>
                <a:ext cx="108000" cy="10923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Oval 183"/>
              <p:cNvSpPr>
                <a:spLocks noChangeAspect="1"/>
              </p:cNvSpPr>
              <p:nvPr/>
            </p:nvSpPr>
            <p:spPr>
              <a:xfrm flipV="1">
                <a:off x="5013092" y="5366574"/>
                <a:ext cx="108000" cy="109236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Oval 184"/>
              <p:cNvSpPr>
                <a:spLocks noChangeAspect="1"/>
              </p:cNvSpPr>
              <p:nvPr/>
            </p:nvSpPr>
            <p:spPr>
              <a:xfrm flipV="1">
                <a:off x="3922848" y="4952575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6" name="Oval 185"/>
              <p:cNvSpPr>
                <a:spLocks noChangeAspect="1"/>
              </p:cNvSpPr>
              <p:nvPr/>
            </p:nvSpPr>
            <p:spPr>
              <a:xfrm flipV="1">
                <a:off x="3922848" y="3665002"/>
                <a:ext cx="180000" cy="180000"/>
              </a:xfrm>
              <a:prstGeom prst="ellipse">
                <a:avLst/>
              </a:prstGeom>
              <a:solidFill>
                <a:schemeClr val="accent3"/>
              </a:solidFill>
              <a:ln>
                <a:solidFill>
                  <a:schemeClr val="accent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3700615" y="337723"/>
              <a:ext cx="4045027" cy="1237248"/>
              <a:chOff x="3700615" y="581939"/>
              <a:chExt cx="4045027" cy="1237248"/>
            </a:xfrm>
          </p:grpSpPr>
          <p:grpSp>
            <p:nvGrpSpPr>
              <p:cNvPr id="48" name="Group 47"/>
              <p:cNvGrpSpPr>
                <a:grpSpLocks noChangeAspect="1"/>
              </p:cNvGrpSpPr>
              <p:nvPr/>
            </p:nvGrpSpPr>
            <p:grpSpPr>
              <a:xfrm>
                <a:off x="3700615" y="581939"/>
                <a:ext cx="2043510" cy="1237248"/>
                <a:chOff x="2750516" y="2591846"/>
                <a:chExt cx="5778221" cy="3498439"/>
              </a:xfrm>
              <a:effectLst/>
            </p:grpSpPr>
            <p:sp>
              <p:nvSpPr>
                <p:cNvPr id="101" name="Rectangle 100"/>
                <p:cNvSpPr>
                  <a:spLocks/>
                </p:cNvSpPr>
                <p:nvPr/>
              </p:nvSpPr>
              <p:spPr>
                <a:xfrm>
                  <a:off x="2750516" y="5350758"/>
                  <a:ext cx="5778219" cy="612000"/>
                </a:xfrm>
                <a:prstGeom prst="rect">
                  <a:avLst/>
                </a:prstGeom>
                <a:solidFill>
                  <a:srgbClr val="D97C01"/>
                </a:solidFill>
                <a:ln>
                  <a:solidFill>
                    <a:srgbClr val="D97C0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2" name="Straight Connector 101"/>
                <p:cNvCxnSpPr>
                  <a:cxnSpLocks noChangeAspect="1"/>
                </p:cNvCxnSpPr>
                <p:nvPr/>
              </p:nvCxnSpPr>
              <p:spPr>
                <a:xfrm flipV="1">
                  <a:off x="3137703" y="5936947"/>
                  <a:ext cx="4953717" cy="1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Connector 102"/>
                <p:cNvCxnSpPr>
                  <a:cxnSpLocks noChangeAspect="1"/>
                </p:cNvCxnSpPr>
                <p:nvPr/>
              </p:nvCxnSpPr>
              <p:spPr>
                <a:xfrm>
                  <a:off x="7116656" y="5350758"/>
                  <a:ext cx="1412079" cy="1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" name="Rectangle 103"/>
                <p:cNvSpPr/>
                <p:nvPr/>
              </p:nvSpPr>
              <p:spPr>
                <a:xfrm>
                  <a:off x="5409731" y="4521857"/>
                  <a:ext cx="846636" cy="719664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5409732" y="4358001"/>
                  <a:ext cx="846636" cy="163855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Rectangle 105"/>
                <p:cNvSpPr/>
                <p:nvPr/>
              </p:nvSpPr>
              <p:spPr>
                <a:xfrm>
                  <a:off x="5409733" y="4194146"/>
                  <a:ext cx="846636" cy="163855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5409733" y="4030291"/>
                  <a:ext cx="846636" cy="163855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rgbClr val="95B3D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>
                  <a:spLocks/>
                </p:cNvSpPr>
                <p:nvPr/>
              </p:nvSpPr>
              <p:spPr>
                <a:xfrm>
                  <a:off x="5737463" y="5337725"/>
                  <a:ext cx="518906" cy="1080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>
                  <a:spLocks/>
                </p:cNvSpPr>
                <p:nvPr/>
              </p:nvSpPr>
              <p:spPr>
                <a:xfrm>
                  <a:off x="3960704" y="3144993"/>
                  <a:ext cx="4568032" cy="599105"/>
                </a:xfrm>
                <a:prstGeom prst="rect">
                  <a:avLst/>
                </a:prstGeom>
                <a:solidFill>
                  <a:srgbClr val="D97C01"/>
                </a:solidFill>
                <a:ln>
                  <a:solidFill>
                    <a:srgbClr val="D97C0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Rectangle 109"/>
                <p:cNvSpPr>
                  <a:spLocks/>
                </p:cNvSpPr>
                <p:nvPr/>
              </p:nvSpPr>
              <p:spPr>
                <a:xfrm>
                  <a:off x="5737461" y="3621261"/>
                  <a:ext cx="518906" cy="1440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11" name="Group 110"/>
                <p:cNvGrpSpPr/>
                <p:nvPr/>
              </p:nvGrpSpPr>
              <p:grpSpPr>
                <a:xfrm>
                  <a:off x="5805738" y="3661621"/>
                  <a:ext cx="382378" cy="1648174"/>
                  <a:chOff x="5653338" y="3509221"/>
                  <a:chExt cx="382378" cy="1648174"/>
                </a:xfrm>
              </p:grpSpPr>
              <p:sp>
                <p:nvSpPr>
                  <p:cNvPr id="147" name="Rectangle 146"/>
                  <p:cNvSpPr/>
                  <p:nvPr/>
                </p:nvSpPr>
                <p:spPr>
                  <a:xfrm>
                    <a:off x="5721623" y="3652820"/>
                    <a:ext cx="245789" cy="15045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8" name="Rectangle 147"/>
                  <p:cNvSpPr/>
                  <p:nvPr/>
                </p:nvSpPr>
                <p:spPr>
                  <a:xfrm>
                    <a:off x="5653338" y="3509221"/>
                    <a:ext cx="136560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9" name="Rectangle 148"/>
                  <p:cNvSpPr/>
                  <p:nvPr/>
                </p:nvSpPr>
                <p:spPr>
                  <a:xfrm>
                    <a:off x="5899156" y="3509221"/>
                    <a:ext cx="136560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112" name="Straight Connector 111"/>
                <p:cNvCxnSpPr>
                  <a:cxnSpLocks noChangeAspect="1"/>
                </p:cNvCxnSpPr>
                <p:nvPr/>
              </p:nvCxnSpPr>
              <p:spPr>
                <a:xfrm>
                  <a:off x="6256367" y="4520029"/>
                  <a:ext cx="2272368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>
                  <a:cxnSpLocks noChangeAspect="1"/>
                </p:cNvCxnSpPr>
                <p:nvPr/>
              </p:nvCxnSpPr>
              <p:spPr>
                <a:xfrm>
                  <a:off x="6256369" y="4358001"/>
                  <a:ext cx="2272368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4" name="Straight Connector 113"/>
                <p:cNvCxnSpPr>
                  <a:cxnSpLocks noChangeAspect="1"/>
                </p:cNvCxnSpPr>
                <p:nvPr/>
              </p:nvCxnSpPr>
              <p:spPr>
                <a:xfrm>
                  <a:off x="6256367" y="4182690"/>
                  <a:ext cx="2272368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5" name="Rectangle 114"/>
                <p:cNvSpPr/>
                <p:nvPr/>
              </p:nvSpPr>
              <p:spPr>
                <a:xfrm>
                  <a:off x="6447543" y="4101998"/>
                  <a:ext cx="180000" cy="7200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115"/>
                <p:cNvSpPr/>
                <p:nvPr/>
              </p:nvSpPr>
              <p:spPr>
                <a:xfrm>
                  <a:off x="6447543" y="4268053"/>
                  <a:ext cx="180000" cy="7200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116"/>
                <p:cNvSpPr/>
                <p:nvPr/>
              </p:nvSpPr>
              <p:spPr>
                <a:xfrm>
                  <a:off x="6447543" y="4434108"/>
                  <a:ext cx="180000" cy="7200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Rectangle 117"/>
                <p:cNvSpPr/>
                <p:nvPr/>
              </p:nvSpPr>
              <p:spPr>
                <a:xfrm>
                  <a:off x="5507518" y="4400247"/>
                  <a:ext cx="107044" cy="65982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 118"/>
                <p:cNvSpPr>
                  <a:spLocks/>
                </p:cNvSpPr>
                <p:nvPr/>
              </p:nvSpPr>
              <p:spPr>
                <a:xfrm>
                  <a:off x="4714562" y="3090373"/>
                  <a:ext cx="612000" cy="489923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20" name="Group 119"/>
                <p:cNvGrpSpPr/>
                <p:nvPr/>
              </p:nvGrpSpPr>
              <p:grpSpPr>
                <a:xfrm>
                  <a:off x="4755527" y="3144993"/>
                  <a:ext cx="532863" cy="1648174"/>
                  <a:chOff x="5578723" y="3509221"/>
                  <a:chExt cx="532863" cy="1648174"/>
                </a:xfrm>
              </p:grpSpPr>
              <p:sp>
                <p:nvSpPr>
                  <p:cNvPr id="144" name="Rectangle 143"/>
                  <p:cNvSpPr/>
                  <p:nvPr/>
                </p:nvSpPr>
                <p:spPr>
                  <a:xfrm>
                    <a:off x="5721623" y="3652820"/>
                    <a:ext cx="245789" cy="15045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5" name="Rectangle 144"/>
                  <p:cNvSpPr/>
                  <p:nvPr/>
                </p:nvSpPr>
                <p:spPr>
                  <a:xfrm>
                    <a:off x="5578723" y="3509221"/>
                    <a:ext cx="211175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6" name="Rectangle 145"/>
                  <p:cNvSpPr/>
                  <p:nvPr/>
                </p:nvSpPr>
                <p:spPr>
                  <a:xfrm>
                    <a:off x="5899155" y="3509221"/>
                    <a:ext cx="212431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1" name="Group 120"/>
                <p:cNvGrpSpPr/>
                <p:nvPr/>
              </p:nvGrpSpPr>
              <p:grpSpPr>
                <a:xfrm rot="5400000" flipH="1" flipV="1">
                  <a:off x="4932414" y="4131432"/>
                  <a:ext cx="382379" cy="1227716"/>
                  <a:chOff x="5653343" y="3929680"/>
                  <a:chExt cx="382379" cy="1227715"/>
                </a:xfrm>
              </p:grpSpPr>
              <p:sp>
                <p:nvSpPr>
                  <p:cNvPr id="141" name="Rectangle 140"/>
                  <p:cNvSpPr/>
                  <p:nvPr/>
                </p:nvSpPr>
                <p:spPr>
                  <a:xfrm>
                    <a:off x="5899162" y="3929680"/>
                    <a:ext cx="136560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2" name="Rectangle 141"/>
                  <p:cNvSpPr/>
                  <p:nvPr/>
                </p:nvSpPr>
                <p:spPr>
                  <a:xfrm>
                    <a:off x="5653343" y="3929680"/>
                    <a:ext cx="136560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3" name="Rectangle 142"/>
                  <p:cNvSpPr/>
                  <p:nvPr/>
                </p:nvSpPr>
                <p:spPr>
                  <a:xfrm>
                    <a:off x="5721623" y="4077396"/>
                    <a:ext cx="245789" cy="107999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2" name="Oval 121"/>
                <p:cNvSpPr>
                  <a:spLocks noChangeAspect="1"/>
                </p:cNvSpPr>
                <p:nvPr/>
              </p:nvSpPr>
              <p:spPr>
                <a:xfrm>
                  <a:off x="4755527" y="3445392"/>
                  <a:ext cx="108000" cy="109236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rgbClr val="B3A2C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>
                  <a:spLocks noChangeAspect="1"/>
                </p:cNvSpPr>
                <p:nvPr/>
              </p:nvSpPr>
              <p:spPr>
                <a:xfrm>
                  <a:off x="5165492" y="3445995"/>
                  <a:ext cx="108000" cy="109236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rgbClr val="B3A2C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24" name="Straight Connector 123"/>
                <p:cNvCxnSpPr>
                  <a:cxnSpLocks noChangeAspect="1"/>
                </p:cNvCxnSpPr>
                <p:nvPr/>
              </p:nvCxnSpPr>
              <p:spPr>
                <a:xfrm>
                  <a:off x="6728735" y="3730994"/>
                  <a:ext cx="180000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>
                  <a:cxnSpLocks noChangeAspect="1"/>
                </p:cNvCxnSpPr>
                <p:nvPr/>
              </p:nvCxnSpPr>
              <p:spPr>
                <a:xfrm>
                  <a:off x="5507518" y="3161948"/>
                  <a:ext cx="3021217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6" name="Rectangle 125"/>
                <p:cNvSpPr/>
                <p:nvPr/>
              </p:nvSpPr>
              <p:spPr>
                <a:xfrm>
                  <a:off x="7019980" y="3161949"/>
                  <a:ext cx="179999" cy="56904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>
                  <a:off x="6812954" y="2591846"/>
                  <a:ext cx="573527" cy="56904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Rectangle 127"/>
                <p:cNvSpPr/>
                <p:nvPr/>
              </p:nvSpPr>
              <p:spPr>
                <a:xfrm>
                  <a:off x="3960703" y="3757753"/>
                  <a:ext cx="424881" cy="1565697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Rectangle 128"/>
                <p:cNvSpPr>
                  <a:spLocks/>
                </p:cNvSpPr>
                <p:nvPr/>
              </p:nvSpPr>
              <p:spPr>
                <a:xfrm>
                  <a:off x="4057845" y="3761644"/>
                  <a:ext cx="219441" cy="268647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Rectangle 129"/>
                <p:cNvSpPr>
                  <a:spLocks/>
                </p:cNvSpPr>
                <p:nvPr/>
              </p:nvSpPr>
              <p:spPr>
                <a:xfrm>
                  <a:off x="4057845" y="5058785"/>
                  <a:ext cx="219441" cy="268647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1" name="Rectangle 130"/>
                <p:cNvSpPr>
                  <a:spLocks/>
                </p:cNvSpPr>
                <p:nvPr/>
              </p:nvSpPr>
              <p:spPr>
                <a:xfrm flipV="1">
                  <a:off x="4714561" y="5491069"/>
                  <a:ext cx="611999" cy="599216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4808891" y="3805220"/>
                  <a:ext cx="424881" cy="1434473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33" name="Group 132"/>
                <p:cNvGrpSpPr/>
                <p:nvPr/>
              </p:nvGrpSpPr>
              <p:grpSpPr>
                <a:xfrm flipV="1">
                  <a:off x="4751676" y="4295277"/>
                  <a:ext cx="532863" cy="1648174"/>
                  <a:chOff x="5578723" y="3509221"/>
                  <a:chExt cx="532863" cy="1648174"/>
                </a:xfrm>
              </p:grpSpPr>
              <p:sp>
                <p:nvSpPr>
                  <p:cNvPr id="138" name="Rectangle 137"/>
                  <p:cNvSpPr/>
                  <p:nvPr/>
                </p:nvSpPr>
                <p:spPr>
                  <a:xfrm>
                    <a:off x="5721623" y="3652820"/>
                    <a:ext cx="245789" cy="15045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9" name="Rectangle 138"/>
                  <p:cNvSpPr/>
                  <p:nvPr/>
                </p:nvSpPr>
                <p:spPr>
                  <a:xfrm>
                    <a:off x="5578723" y="3509221"/>
                    <a:ext cx="211175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0" name="Rectangle 139"/>
                  <p:cNvSpPr/>
                  <p:nvPr/>
                </p:nvSpPr>
                <p:spPr>
                  <a:xfrm>
                    <a:off x="5899155" y="3509221"/>
                    <a:ext cx="212431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34" name="Oval 133"/>
                <p:cNvSpPr>
                  <a:spLocks noChangeAspect="1"/>
                </p:cNvSpPr>
                <p:nvPr/>
              </p:nvSpPr>
              <p:spPr>
                <a:xfrm flipV="1">
                  <a:off x="4755527" y="5518371"/>
                  <a:ext cx="108000" cy="109236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rgbClr val="B3A2C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5" name="Oval 134"/>
                <p:cNvSpPr>
                  <a:spLocks noChangeAspect="1"/>
                </p:cNvSpPr>
                <p:nvPr/>
              </p:nvSpPr>
              <p:spPr>
                <a:xfrm flipV="1">
                  <a:off x="5165492" y="5518974"/>
                  <a:ext cx="108000" cy="109236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rgbClr val="B3A2C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Oval 135"/>
                <p:cNvSpPr>
                  <a:spLocks noChangeAspect="1"/>
                </p:cNvSpPr>
                <p:nvPr/>
              </p:nvSpPr>
              <p:spPr>
                <a:xfrm flipV="1">
                  <a:off x="4075248" y="5104975"/>
                  <a:ext cx="180000" cy="1800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Oval 136"/>
                <p:cNvSpPr>
                  <a:spLocks noChangeAspect="1"/>
                </p:cNvSpPr>
                <p:nvPr/>
              </p:nvSpPr>
              <p:spPr>
                <a:xfrm flipV="1">
                  <a:off x="4075248" y="3817402"/>
                  <a:ext cx="180000" cy="1800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9" name="Group 48"/>
              <p:cNvGrpSpPr>
                <a:grpSpLocks noChangeAspect="1"/>
              </p:cNvGrpSpPr>
              <p:nvPr/>
            </p:nvGrpSpPr>
            <p:grpSpPr>
              <a:xfrm flipH="1">
                <a:off x="5702132" y="581939"/>
                <a:ext cx="2043510" cy="1237247"/>
                <a:chOff x="2750516" y="2591846"/>
                <a:chExt cx="5778221" cy="3498436"/>
              </a:xfrm>
              <a:effectLst/>
            </p:grpSpPr>
            <p:sp>
              <p:nvSpPr>
                <p:cNvPr id="52" name="Rectangle 51"/>
                <p:cNvSpPr>
                  <a:spLocks/>
                </p:cNvSpPr>
                <p:nvPr/>
              </p:nvSpPr>
              <p:spPr>
                <a:xfrm>
                  <a:off x="2750516" y="5350758"/>
                  <a:ext cx="5778219" cy="612000"/>
                </a:xfrm>
                <a:prstGeom prst="rect">
                  <a:avLst/>
                </a:prstGeom>
                <a:solidFill>
                  <a:srgbClr val="D97C01"/>
                </a:solidFill>
                <a:ln>
                  <a:solidFill>
                    <a:srgbClr val="D97C0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53" name="Straight Connector 52"/>
                <p:cNvCxnSpPr>
                  <a:cxnSpLocks noChangeAspect="1"/>
                </p:cNvCxnSpPr>
                <p:nvPr/>
              </p:nvCxnSpPr>
              <p:spPr>
                <a:xfrm flipV="1">
                  <a:off x="3137703" y="5936947"/>
                  <a:ext cx="4953717" cy="1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>
                  <a:cxnSpLocks noChangeAspect="1"/>
                </p:cNvCxnSpPr>
                <p:nvPr/>
              </p:nvCxnSpPr>
              <p:spPr>
                <a:xfrm>
                  <a:off x="7116656" y="5350758"/>
                  <a:ext cx="1412079" cy="1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5" name="Rectangle 54"/>
                <p:cNvSpPr/>
                <p:nvPr/>
              </p:nvSpPr>
              <p:spPr>
                <a:xfrm>
                  <a:off x="5409731" y="4521857"/>
                  <a:ext cx="846636" cy="719664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5409732" y="4358001"/>
                  <a:ext cx="846636" cy="163855"/>
                </a:xfrm>
                <a:prstGeom prst="rect">
                  <a:avLst/>
                </a:prstGeom>
                <a:solidFill>
                  <a:schemeClr val="accent1">
                    <a:lumMod val="75000"/>
                  </a:schemeClr>
                </a:solidFill>
                <a:ln>
                  <a:solidFill>
                    <a:schemeClr val="accent1">
                      <a:lumMod val="7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5409733" y="4194146"/>
                  <a:ext cx="846636" cy="163855"/>
                </a:xfrm>
                <a:prstGeom prst="rect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5409733" y="4030291"/>
                  <a:ext cx="846636" cy="163855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>
                  <a:solidFill>
                    <a:srgbClr val="95B3D7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Rectangle 58"/>
                <p:cNvSpPr>
                  <a:spLocks/>
                </p:cNvSpPr>
                <p:nvPr/>
              </p:nvSpPr>
              <p:spPr>
                <a:xfrm>
                  <a:off x="5737463" y="5337725"/>
                  <a:ext cx="518906" cy="1080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Rectangle 59"/>
                <p:cNvSpPr>
                  <a:spLocks/>
                </p:cNvSpPr>
                <p:nvPr/>
              </p:nvSpPr>
              <p:spPr>
                <a:xfrm>
                  <a:off x="3960704" y="3144993"/>
                  <a:ext cx="4568032" cy="599105"/>
                </a:xfrm>
                <a:prstGeom prst="rect">
                  <a:avLst/>
                </a:prstGeom>
                <a:solidFill>
                  <a:srgbClr val="D97C01"/>
                </a:solidFill>
                <a:ln>
                  <a:solidFill>
                    <a:srgbClr val="D97C0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Rectangle 60"/>
                <p:cNvSpPr>
                  <a:spLocks/>
                </p:cNvSpPr>
                <p:nvPr/>
              </p:nvSpPr>
              <p:spPr>
                <a:xfrm>
                  <a:off x="5737461" y="3621261"/>
                  <a:ext cx="518906" cy="144000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62" name="Group 61"/>
                <p:cNvGrpSpPr/>
                <p:nvPr/>
              </p:nvGrpSpPr>
              <p:grpSpPr>
                <a:xfrm>
                  <a:off x="5805738" y="3661621"/>
                  <a:ext cx="382378" cy="1648174"/>
                  <a:chOff x="5653338" y="3509221"/>
                  <a:chExt cx="382378" cy="1648174"/>
                </a:xfrm>
              </p:grpSpPr>
              <p:sp>
                <p:nvSpPr>
                  <p:cNvPr id="98" name="Rectangle 97"/>
                  <p:cNvSpPr/>
                  <p:nvPr/>
                </p:nvSpPr>
                <p:spPr>
                  <a:xfrm>
                    <a:off x="5721623" y="3652820"/>
                    <a:ext cx="245789" cy="15045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9" name="Rectangle 98"/>
                  <p:cNvSpPr/>
                  <p:nvPr/>
                </p:nvSpPr>
                <p:spPr>
                  <a:xfrm>
                    <a:off x="5653338" y="3509221"/>
                    <a:ext cx="136560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0" name="Rectangle 99"/>
                  <p:cNvSpPr/>
                  <p:nvPr/>
                </p:nvSpPr>
                <p:spPr>
                  <a:xfrm>
                    <a:off x="5899156" y="3509221"/>
                    <a:ext cx="136560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cxnSp>
              <p:nvCxnSpPr>
                <p:cNvPr id="63" name="Straight Connector 62"/>
                <p:cNvCxnSpPr>
                  <a:cxnSpLocks noChangeAspect="1"/>
                </p:cNvCxnSpPr>
                <p:nvPr/>
              </p:nvCxnSpPr>
              <p:spPr>
                <a:xfrm>
                  <a:off x="6256367" y="4520029"/>
                  <a:ext cx="2272368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>
                  <a:cxnSpLocks noChangeAspect="1"/>
                </p:cNvCxnSpPr>
                <p:nvPr/>
              </p:nvCxnSpPr>
              <p:spPr>
                <a:xfrm>
                  <a:off x="6256369" y="4358001"/>
                  <a:ext cx="2272368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>
                  <a:cxnSpLocks noChangeAspect="1"/>
                </p:cNvCxnSpPr>
                <p:nvPr/>
              </p:nvCxnSpPr>
              <p:spPr>
                <a:xfrm>
                  <a:off x="6256367" y="4182690"/>
                  <a:ext cx="2272368" cy="0"/>
                </a:xfrm>
                <a:prstGeom prst="line">
                  <a:avLst/>
                </a:prstGeom>
                <a:ln w="25400">
                  <a:solidFill>
                    <a:schemeClr val="bg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Rectangle 65"/>
                <p:cNvSpPr/>
                <p:nvPr/>
              </p:nvSpPr>
              <p:spPr>
                <a:xfrm>
                  <a:off x="6447543" y="4101998"/>
                  <a:ext cx="180000" cy="7200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6447543" y="4268053"/>
                  <a:ext cx="180000" cy="7200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6447543" y="4434108"/>
                  <a:ext cx="180000" cy="72000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5507518" y="4400247"/>
                  <a:ext cx="107044" cy="659820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Rectangle 69"/>
                <p:cNvSpPr>
                  <a:spLocks/>
                </p:cNvSpPr>
                <p:nvPr/>
              </p:nvSpPr>
              <p:spPr>
                <a:xfrm>
                  <a:off x="4714562" y="3090373"/>
                  <a:ext cx="612000" cy="489923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71" name="Group 70"/>
                <p:cNvGrpSpPr/>
                <p:nvPr/>
              </p:nvGrpSpPr>
              <p:grpSpPr>
                <a:xfrm>
                  <a:off x="4755527" y="3144993"/>
                  <a:ext cx="532863" cy="1648174"/>
                  <a:chOff x="5578723" y="3509221"/>
                  <a:chExt cx="532863" cy="1648174"/>
                </a:xfrm>
              </p:grpSpPr>
              <p:sp>
                <p:nvSpPr>
                  <p:cNvPr id="95" name="Rectangle 94"/>
                  <p:cNvSpPr/>
                  <p:nvPr/>
                </p:nvSpPr>
                <p:spPr>
                  <a:xfrm>
                    <a:off x="5721623" y="3652820"/>
                    <a:ext cx="245789" cy="15045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6" name="Rectangle 95"/>
                  <p:cNvSpPr/>
                  <p:nvPr/>
                </p:nvSpPr>
                <p:spPr>
                  <a:xfrm>
                    <a:off x="5578723" y="3509221"/>
                    <a:ext cx="211175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7" name="Rectangle 96"/>
                  <p:cNvSpPr/>
                  <p:nvPr/>
                </p:nvSpPr>
                <p:spPr>
                  <a:xfrm>
                    <a:off x="5899155" y="3509221"/>
                    <a:ext cx="212431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72" name="Rectangle 71"/>
                <p:cNvSpPr/>
                <p:nvPr/>
              </p:nvSpPr>
              <p:spPr>
                <a:xfrm>
                  <a:off x="4808891" y="3805220"/>
                  <a:ext cx="424881" cy="1434473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73" name="Group 72"/>
                <p:cNvGrpSpPr/>
                <p:nvPr/>
              </p:nvGrpSpPr>
              <p:grpSpPr>
                <a:xfrm rot="5400000" flipH="1" flipV="1">
                  <a:off x="4932414" y="4131432"/>
                  <a:ext cx="382379" cy="1227716"/>
                  <a:chOff x="5653343" y="3929680"/>
                  <a:chExt cx="382379" cy="1227715"/>
                </a:xfrm>
              </p:grpSpPr>
              <p:sp>
                <p:nvSpPr>
                  <p:cNvPr id="92" name="Rectangle 91"/>
                  <p:cNvSpPr/>
                  <p:nvPr/>
                </p:nvSpPr>
                <p:spPr>
                  <a:xfrm>
                    <a:off x="5721623" y="4077396"/>
                    <a:ext cx="245789" cy="1079999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3" name="Rectangle 92"/>
                  <p:cNvSpPr/>
                  <p:nvPr/>
                </p:nvSpPr>
                <p:spPr>
                  <a:xfrm>
                    <a:off x="5653343" y="3929680"/>
                    <a:ext cx="136560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Rectangle 93"/>
                  <p:cNvSpPr/>
                  <p:nvPr/>
                </p:nvSpPr>
                <p:spPr>
                  <a:xfrm>
                    <a:off x="5899162" y="3929680"/>
                    <a:ext cx="136560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74" name="Oval 73"/>
                <p:cNvSpPr>
                  <a:spLocks noChangeAspect="1"/>
                </p:cNvSpPr>
                <p:nvPr/>
              </p:nvSpPr>
              <p:spPr>
                <a:xfrm>
                  <a:off x="4755527" y="3445392"/>
                  <a:ext cx="108000" cy="109236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rgbClr val="B3A2C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Oval 74"/>
                <p:cNvSpPr>
                  <a:spLocks noChangeAspect="1"/>
                </p:cNvSpPr>
                <p:nvPr/>
              </p:nvSpPr>
              <p:spPr>
                <a:xfrm>
                  <a:off x="5165492" y="3445995"/>
                  <a:ext cx="108000" cy="109236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rgbClr val="B3A2C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6" name="Straight Connector 75"/>
                <p:cNvCxnSpPr>
                  <a:cxnSpLocks noChangeAspect="1"/>
                </p:cNvCxnSpPr>
                <p:nvPr/>
              </p:nvCxnSpPr>
              <p:spPr>
                <a:xfrm>
                  <a:off x="6728735" y="3730994"/>
                  <a:ext cx="1800000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>
                  <a:cxnSpLocks noChangeAspect="1"/>
                </p:cNvCxnSpPr>
                <p:nvPr/>
              </p:nvCxnSpPr>
              <p:spPr>
                <a:xfrm>
                  <a:off x="5507518" y="3161948"/>
                  <a:ext cx="3021217" cy="0"/>
                </a:xfrm>
                <a:prstGeom prst="line">
                  <a:avLst/>
                </a:prstGeom>
                <a:ln w="50800">
                  <a:solidFill>
                    <a:srgbClr val="FF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Rectangle 77"/>
                <p:cNvSpPr/>
                <p:nvPr/>
              </p:nvSpPr>
              <p:spPr>
                <a:xfrm>
                  <a:off x="6981372" y="3161949"/>
                  <a:ext cx="179999" cy="56904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6774344" y="2591846"/>
                  <a:ext cx="573527" cy="569045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3960703" y="3757753"/>
                  <a:ext cx="424881" cy="1565697"/>
                </a:xfrm>
                <a:prstGeom prst="rect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>
                  <a:spLocks/>
                </p:cNvSpPr>
                <p:nvPr/>
              </p:nvSpPr>
              <p:spPr>
                <a:xfrm>
                  <a:off x="4057845" y="3761644"/>
                  <a:ext cx="219441" cy="268647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>
                  <a:spLocks/>
                </p:cNvSpPr>
                <p:nvPr/>
              </p:nvSpPr>
              <p:spPr>
                <a:xfrm>
                  <a:off x="4057845" y="5058785"/>
                  <a:ext cx="219441" cy="268647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>
                  <a:spLocks/>
                </p:cNvSpPr>
                <p:nvPr/>
              </p:nvSpPr>
              <p:spPr>
                <a:xfrm flipV="1">
                  <a:off x="4714561" y="5491069"/>
                  <a:ext cx="611999" cy="599213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84" name="Group 83"/>
                <p:cNvGrpSpPr/>
                <p:nvPr/>
              </p:nvGrpSpPr>
              <p:grpSpPr>
                <a:xfrm flipV="1">
                  <a:off x="4751676" y="4295277"/>
                  <a:ext cx="532863" cy="1648174"/>
                  <a:chOff x="5578723" y="3509221"/>
                  <a:chExt cx="532863" cy="1648174"/>
                </a:xfrm>
              </p:grpSpPr>
              <p:sp>
                <p:nvSpPr>
                  <p:cNvPr id="89" name="Rectangle 88"/>
                  <p:cNvSpPr/>
                  <p:nvPr/>
                </p:nvSpPr>
                <p:spPr>
                  <a:xfrm>
                    <a:off x="5721623" y="3652820"/>
                    <a:ext cx="245789" cy="1504575"/>
                  </a:xfrm>
                  <a:prstGeom prst="rect">
                    <a:avLst/>
                  </a:prstGeom>
                  <a:solidFill>
                    <a:schemeClr val="tx1"/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0" name="Rectangle 89"/>
                  <p:cNvSpPr/>
                  <p:nvPr/>
                </p:nvSpPr>
                <p:spPr>
                  <a:xfrm>
                    <a:off x="5578723" y="3509221"/>
                    <a:ext cx="211175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1" name="Rectangle 90"/>
                  <p:cNvSpPr/>
                  <p:nvPr/>
                </p:nvSpPr>
                <p:spPr>
                  <a:xfrm>
                    <a:off x="5899155" y="3509221"/>
                    <a:ext cx="212431" cy="245781"/>
                  </a:xfrm>
                  <a:prstGeom prst="rect">
                    <a:avLst/>
                  </a:prstGeom>
                  <a:solidFill>
                    <a:srgbClr val="000000"/>
                  </a:solidFill>
                  <a:ln>
                    <a:solidFill>
                      <a:srgbClr val="000000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85" name="Oval 84"/>
                <p:cNvSpPr>
                  <a:spLocks noChangeAspect="1"/>
                </p:cNvSpPr>
                <p:nvPr/>
              </p:nvSpPr>
              <p:spPr>
                <a:xfrm flipV="1">
                  <a:off x="4755527" y="5518371"/>
                  <a:ext cx="108000" cy="109236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rgbClr val="B3A2C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Oval 85"/>
                <p:cNvSpPr>
                  <a:spLocks noChangeAspect="1"/>
                </p:cNvSpPr>
                <p:nvPr/>
              </p:nvSpPr>
              <p:spPr>
                <a:xfrm flipV="1">
                  <a:off x="5165492" y="5518974"/>
                  <a:ext cx="108000" cy="109236"/>
                </a:xfrm>
                <a:prstGeom prst="ellipse">
                  <a:avLst/>
                </a:prstGeom>
                <a:solidFill>
                  <a:srgbClr val="B3A2C7"/>
                </a:solidFill>
                <a:ln>
                  <a:solidFill>
                    <a:srgbClr val="B3A2C7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86"/>
                <p:cNvSpPr>
                  <a:spLocks noChangeAspect="1"/>
                </p:cNvSpPr>
                <p:nvPr/>
              </p:nvSpPr>
              <p:spPr>
                <a:xfrm flipV="1">
                  <a:off x="4075248" y="5104975"/>
                  <a:ext cx="180000" cy="1800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>
                  <a:spLocks noChangeAspect="1"/>
                </p:cNvSpPr>
                <p:nvPr/>
              </p:nvSpPr>
              <p:spPr>
                <a:xfrm flipV="1">
                  <a:off x="4075248" y="3817402"/>
                  <a:ext cx="180000" cy="180000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solidFill>
                    <a:schemeClr val="accent3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0" name="Rectangle 49"/>
              <p:cNvSpPr/>
              <p:nvPr/>
            </p:nvSpPr>
            <p:spPr>
              <a:xfrm flipH="1">
                <a:off x="5666674" y="758621"/>
                <a:ext cx="63658" cy="20124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 flipH="1">
                <a:off x="5600717" y="584310"/>
                <a:ext cx="202832" cy="20124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6" name="TextBox 15"/>
            <p:cNvSpPr txBox="1">
              <a:spLocks noChangeAspect="1"/>
            </p:cNvSpPr>
            <p:nvPr/>
          </p:nvSpPr>
          <p:spPr>
            <a:xfrm>
              <a:off x="1954530" y="5005949"/>
              <a:ext cx="1950915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GND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>
              <a:spLocks noChangeAspect="1"/>
            </p:cNvSpPr>
            <p:nvPr/>
          </p:nvSpPr>
          <p:spPr>
            <a:xfrm rot="2385657">
              <a:off x="1859392" y="3778283"/>
              <a:ext cx="1319020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Epoxy frame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>
              <a:spLocks noChangeAspect="1"/>
            </p:cNvSpPr>
            <p:nvPr/>
          </p:nvSpPr>
          <p:spPr>
            <a:xfrm rot="18602948">
              <a:off x="1540168" y="2751530"/>
              <a:ext cx="1950916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O-rings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>
              <a:spLocks noChangeAspect="1"/>
            </p:cNvSpPr>
            <p:nvPr/>
          </p:nvSpPr>
          <p:spPr>
            <a:xfrm>
              <a:off x="2567423" y="5403955"/>
              <a:ext cx="1950916" cy="58477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Internal screws to adjust stretching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>
              <a:spLocks noChangeAspect="1"/>
            </p:cNvSpPr>
            <p:nvPr/>
          </p:nvSpPr>
          <p:spPr>
            <a:xfrm>
              <a:off x="4727215" y="987777"/>
              <a:ext cx="1950917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Gas volume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>
              <a:spLocks/>
            </p:cNvSpPr>
            <p:nvPr/>
          </p:nvSpPr>
          <p:spPr>
            <a:xfrm>
              <a:off x="7257887" y="3813010"/>
              <a:ext cx="1256159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Free to slide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>
              <a:spLocks noChangeAspect="1"/>
            </p:cNvSpPr>
            <p:nvPr/>
          </p:nvSpPr>
          <p:spPr>
            <a:xfrm>
              <a:off x="6733073" y="4994223"/>
              <a:ext cx="1950915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Drift electrode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Box 22"/>
            <p:cNvSpPr txBox="1">
              <a:spLocks noChangeAspect="1"/>
            </p:cNvSpPr>
            <p:nvPr/>
          </p:nvSpPr>
          <p:spPr>
            <a:xfrm>
              <a:off x="5694958" y="5469404"/>
              <a:ext cx="2261582" cy="58477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GEM attaching structure (4 pieces defining gaps)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>
              <a:spLocks noChangeAspect="1"/>
            </p:cNvSpPr>
            <p:nvPr/>
          </p:nvSpPr>
          <p:spPr>
            <a:xfrm>
              <a:off x="4014636" y="5261879"/>
              <a:ext cx="2493400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External screws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/>
            <p:cNvSpPr txBox="1">
              <a:spLocks noChangeAspect="1"/>
            </p:cNvSpPr>
            <p:nvPr/>
          </p:nvSpPr>
          <p:spPr>
            <a:xfrm rot="19895094">
              <a:off x="3109876" y="2223005"/>
              <a:ext cx="1950915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Washers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428574" y="767409"/>
              <a:ext cx="150262" cy="507312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 rot="5400000" flipH="1" flipV="1">
              <a:off x="4525618" y="908335"/>
              <a:ext cx="86925" cy="3819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 flipH="1">
              <a:off x="6867420" y="766841"/>
              <a:ext cx="150262" cy="507312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 rot="16200000" flipV="1">
              <a:off x="6836800" y="908335"/>
              <a:ext cx="86925" cy="3819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654594" y="3228110"/>
              <a:ext cx="424881" cy="1026716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 rot="5400000" flipH="1" flipV="1">
              <a:off x="4955204" y="3360971"/>
              <a:ext cx="175922" cy="1080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>
              <a:spLocks noChangeAspect="1"/>
            </p:cNvSpPr>
            <p:nvPr/>
          </p:nvSpPr>
          <p:spPr>
            <a:xfrm>
              <a:off x="4554690" y="2051244"/>
              <a:ext cx="2493401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Embedded nut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>
              <a:spLocks noChangeAspect="1"/>
            </p:cNvSpPr>
            <p:nvPr/>
          </p:nvSpPr>
          <p:spPr>
            <a:xfrm rot="2666875">
              <a:off x="7683219" y="2132792"/>
              <a:ext cx="1950915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GND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>
              <a:spLocks noChangeAspect="1"/>
            </p:cNvSpPr>
            <p:nvPr/>
          </p:nvSpPr>
          <p:spPr>
            <a:xfrm>
              <a:off x="6633252" y="1581574"/>
              <a:ext cx="1950915" cy="359885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chemeClr val="bg1"/>
                  </a:solidFill>
                </a:rPr>
                <a:t>Readout connector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cxnSp>
          <p:nvCxnSpPr>
            <p:cNvPr id="35" name="Straight Arrow Connector 34"/>
            <p:cNvCxnSpPr>
              <a:stCxn id="17" idx="0"/>
            </p:cNvCxnSpPr>
            <p:nvPr/>
          </p:nvCxnSpPr>
          <p:spPr>
            <a:xfrm>
              <a:off x="2633992" y="3819900"/>
              <a:ext cx="1174311" cy="331664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18" idx="2"/>
              <a:endCxn id="180" idx="0"/>
            </p:cNvCxnSpPr>
            <p:nvPr/>
          </p:nvCxnSpPr>
          <p:spPr>
            <a:xfrm>
              <a:off x="2653370" y="3047255"/>
              <a:ext cx="1361795" cy="1078086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>
              <a:stCxn id="18" idx="2"/>
              <a:endCxn id="179" idx="2"/>
            </p:cNvCxnSpPr>
            <p:nvPr/>
          </p:nvCxnSpPr>
          <p:spPr>
            <a:xfrm>
              <a:off x="2653370" y="3047255"/>
              <a:ext cx="1361795" cy="341948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16" idx="0"/>
            </p:cNvCxnSpPr>
            <p:nvPr/>
          </p:nvCxnSpPr>
          <p:spPr>
            <a:xfrm flipV="1">
              <a:off x="2929987" y="4785410"/>
              <a:ext cx="542471" cy="220539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19" idx="0"/>
              <a:endCxn id="191" idx="1"/>
            </p:cNvCxnSpPr>
            <p:nvPr/>
          </p:nvCxnSpPr>
          <p:spPr>
            <a:xfrm flipV="1">
              <a:off x="3542881" y="4037803"/>
              <a:ext cx="937357" cy="1366152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24" idx="0"/>
              <a:endCxn id="181" idx="0"/>
            </p:cNvCxnSpPr>
            <p:nvPr/>
          </p:nvCxnSpPr>
          <p:spPr>
            <a:xfrm flipH="1" flipV="1">
              <a:off x="4868163" y="4844910"/>
              <a:ext cx="393174" cy="416969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23" idx="0"/>
              <a:endCxn id="153" idx="3"/>
            </p:cNvCxnSpPr>
            <p:nvPr/>
          </p:nvCxnSpPr>
          <p:spPr>
            <a:xfrm flipH="1" flipV="1">
              <a:off x="6103967" y="3998587"/>
              <a:ext cx="721782" cy="1470817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2" idx="0"/>
            </p:cNvCxnSpPr>
            <p:nvPr/>
          </p:nvCxnSpPr>
          <p:spPr>
            <a:xfrm flipH="1" flipV="1">
              <a:off x="7485354" y="4402292"/>
              <a:ext cx="223177" cy="591931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21" idx="1"/>
              <a:endCxn id="153" idx="3"/>
            </p:cNvCxnSpPr>
            <p:nvPr/>
          </p:nvCxnSpPr>
          <p:spPr>
            <a:xfrm flipH="1">
              <a:off x="6103967" y="3992953"/>
              <a:ext cx="1153920" cy="5635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3" idx="2"/>
            </p:cNvCxnSpPr>
            <p:nvPr/>
          </p:nvCxnSpPr>
          <p:spPr>
            <a:xfrm flipH="1">
              <a:off x="8017855" y="2441193"/>
              <a:ext cx="514815" cy="326498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34" idx="2"/>
              <a:endCxn id="177" idx="0"/>
            </p:cNvCxnSpPr>
            <p:nvPr/>
          </p:nvCxnSpPr>
          <p:spPr>
            <a:xfrm flipH="1">
              <a:off x="7565092" y="1941459"/>
              <a:ext cx="43618" cy="418185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25" idx="2"/>
              <a:endCxn id="172" idx="1"/>
            </p:cNvCxnSpPr>
            <p:nvPr/>
          </p:nvCxnSpPr>
          <p:spPr>
            <a:xfrm>
              <a:off x="4170961" y="2561211"/>
              <a:ext cx="447982" cy="420804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32" idx="2"/>
              <a:endCxn id="167" idx="0"/>
            </p:cNvCxnSpPr>
            <p:nvPr/>
          </p:nvCxnSpPr>
          <p:spPr>
            <a:xfrm flipH="1">
              <a:off x="5408640" y="2411129"/>
              <a:ext cx="392750" cy="1257454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 descr="GEM_Foil_SEM_Ima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921146"/>
            <a:ext cx="2469822" cy="241304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39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" name="Picture 1" descr="IMG_039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58" y="1292583"/>
            <a:ext cx="3368725" cy="2527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5" name="Picture 2" descr="IMG_039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26780" y="953813"/>
            <a:ext cx="3605361" cy="4807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56" name="Picture 3" descr="IMG_039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88486" y="3555933"/>
            <a:ext cx="2340695" cy="3119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57" name="AutoShape 4"/>
          <p:cNvSpPr>
            <a:spLocks/>
          </p:cNvSpPr>
          <p:nvPr/>
        </p:nvSpPr>
        <p:spPr bwMode="auto">
          <a:xfrm>
            <a:off x="5052882" y="2275021"/>
            <a:ext cx="1955602" cy="45541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dirty="0">
                <a:solidFill>
                  <a:srgbClr val="FFFFFF"/>
                </a:solidFill>
              </a:rPr>
              <a:t>Brass pullout</a:t>
            </a:r>
            <a:endParaRPr lang="en-US" dirty="0"/>
          </a:p>
        </p:txBody>
      </p:sp>
      <p:sp>
        <p:nvSpPr>
          <p:cNvPr id="258" name="AutoShape 5"/>
          <p:cNvSpPr>
            <a:spLocks/>
          </p:cNvSpPr>
          <p:nvPr/>
        </p:nvSpPr>
        <p:spPr bwMode="auto">
          <a:xfrm>
            <a:off x="993428" y="5401588"/>
            <a:ext cx="2723555" cy="28575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717" tIns="35717" rIns="35717" bIns="35717" anchor="ctr"/>
          <a:lstStyle/>
          <a:p>
            <a:r>
              <a:rPr lang="en-US" sz="1400" dirty="0">
                <a:solidFill>
                  <a:srgbClr val="FFFFFF"/>
                </a:solidFill>
              </a:rPr>
              <a:t>New external frame without holes</a:t>
            </a:r>
            <a:endParaRPr lang="en-US" dirty="0"/>
          </a:p>
        </p:txBody>
      </p:sp>
      <p:sp>
        <p:nvSpPr>
          <p:cNvPr id="259" name="Title 25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Assembly of GE1/1-V5 Prototype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15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G_040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092" y="1978699"/>
            <a:ext cx="5694908" cy="426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3" name="Picture 1" descr="IMG_040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32" y="1689341"/>
            <a:ext cx="4588019" cy="3440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Assembly of GE1/1-V5 Prototype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129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GEM DAQ</a:t>
            </a:r>
            <a:endParaRPr lang="en-US" dirty="0"/>
          </a:p>
        </p:txBody>
      </p:sp>
      <p:pic>
        <p:nvPicPr>
          <p:cNvPr id="3" name="Picture 2" descr="GEM_DAQ_Schemat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24" y="1003300"/>
            <a:ext cx="8038353" cy="515503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00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CMS Detector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485" y="832500"/>
            <a:ext cx="7492686" cy="52929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29117" y="6088251"/>
            <a:ext cx="2768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/>
              <a:t>CMS Collaboration, Lucas Taylor, “CMS detector design,” </a:t>
            </a:r>
            <a:r>
              <a:rPr lang="en-US" sz="800" dirty="0" smtClean="0">
                <a:hlinkClick r:id="rId3"/>
              </a:rPr>
              <a:t>http://cms.web.cern.ch/news/cms-detector-design</a:t>
            </a:r>
            <a:r>
              <a:rPr lang="en-US" sz="800" dirty="0" smtClean="0"/>
              <a:t> 2011.</a:t>
            </a:r>
            <a:endParaRPr lang="en-US" sz="8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06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GEM DAQ – Statu</a:t>
            </a:r>
            <a:r>
              <a:rPr lang="en-US" dirty="0"/>
              <a:t>s</a:t>
            </a:r>
          </a:p>
        </p:txBody>
      </p:sp>
      <p:pic>
        <p:nvPicPr>
          <p:cNvPr id="3" name="Picture 2" descr="GEM_DAQ_Schemat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24" y="1003300"/>
            <a:ext cx="8038353" cy="5155031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3033059" y="1524000"/>
            <a:ext cx="1030941" cy="552824"/>
          </a:xfrm>
          <a:prstGeom prst="roundRect">
            <a:avLst/>
          </a:prstGeom>
          <a:noFill/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275106" y="2291977"/>
            <a:ext cx="1491129" cy="552824"/>
          </a:xfrm>
          <a:prstGeom prst="roundRect">
            <a:avLst/>
          </a:prstGeom>
          <a:noFill/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033059" y="3027083"/>
            <a:ext cx="1491129" cy="552824"/>
          </a:xfrm>
          <a:prstGeom prst="roundRect">
            <a:avLst/>
          </a:prstGeom>
          <a:noFill/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52352" y="1703294"/>
            <a:ext cx="2704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Version 2 production launched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Firmware development ongoing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  <a:endCxn id="4" idx="3"/>
          </p:cNvCxnSpPr>
          <p:nvPr/>
        </p:nvCxnSpPr>
        <p:spPr>
          <a:xfrm flipH="1" flipV="1">
            <a:off x="4064000" y="1800412"/>
            <a:ext cx="1688352" cy="503047"/>
          </a:xfrm>
          <a:prstGeom prst="straightConnector1">
            <a:avLst/>
          </a:prstGeom>
          <a:ln w="50800"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1"/>
            <a:endCxn id="5" idx="3"/>
          </p:cNvCxnSpPr>
          <p:nvPr/>
        </p:nvCxnSpPr>
        <p:spPr>
          <a:xfrm flipH="1">
            <a:off x="4766235" y="2303459"/>
            <a:ext cx="986117" cy="264930"/>
          </a:xfrm>
          <a:prstGeom prst="straightConnector1">
            <a:avLst/>
          </a:prstGeom>
          <a:ln w="50800"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1"/>
            <a:endCxn id="6" idx="3"/>
          </p:cNvCxnSpPr>
          <p:nvPr/>
        </p:nvCxnSpPr>
        <p:spPr>
          <a:xfrm flipH="1">
            <a:off x="4524188" y="2303459"/>
            <a:ext cx="1228164" cy="1000036"/>
          </a:xfrm>
          <a:prstGeom prst="straightConnector1">
            <a:avLst/>
          </a:prstGeom>
          <a:ln w="50800"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603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GEM DAQ – Statu</a:t>
            </a:r>
            <a:r>
              <a:rPr lang="en-US" dirty="0"/>
              <a:t>s</a:t>
            </a:r>
          </a:p>
        </p:txBody>
      </p:sp>
      <p:pic>
        <p:nvPicPr>
          <p:cNvPr id="3" name="Picture 2" descr="GEM_DAQ_Schemat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24" y="1003300"/>
            <a:ext cx="8038353" cy="5155031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723341" y="3875741"/>
            <a:ext cx="1730188" cy="552824"/>
          </a:xfrm>
          <a:prstGeom prst="roundRect">
            <a:avLst/>
          </a:prstGeom>
          <a:noFill/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10941" y="3744259"/>
            <a:ext cx="566270" cy="962212"/>
          </a:xfrm>
          <a:prstGeom prst="roundRect">
            <a:avLst/>
          </a:prstGeom>
          <a:noFill/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52352" y="1703294"/>
            <a:ext cx="27043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Switching to MP7</a:t>
            </a:r>
          </a:p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Firmware under development</a:t>
            </a:r>
          </a:p>
        </p:txBody>
      </p:sp>
      <p:cxnSp>
        <p:nvCxnSpPr>
          <p:cNvPr id="13" name="Straight Arrow Connector 12"/>
          <p:cNvCxnSpPr>
            <a:stCxn id="19" idx="0"/>
            <a:endCxn id="5" idx="1"/>
          </p:cNvCxnSpPr>
          <p:nvPr/>
        </p:nvCxnSpPr>
        <p:spPr>
          <a:xfrm flipV="1">
            <a:off x="3274361" y="4152153"/>
            <a:ext cx="448980" cy="554318"/>
          </a:xfrm>
          <a:prstGeom prst="straightConnector1">
            <a:avLst/>
          </a:prstGeom>
          <a:ln w="50800"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7" idx="2"/>
            <a:endCxn id="6" idx="0"/>
          </p:cNvCxnSpPr>
          <p:nvPr/>
        </p:nvCxnSpPr>
        <p:spPr>
          <a:xfrm flipH="1">
            <a:off x="6394076" y="2626624"/>
            <a:ext cx="710453" cy="1117635"/>
          </a:xfrm>
          <a:prstGeom prst="straightConnector1">
            <a:avLst/>
          </a:prstGeom>
          <a:ln w="50800"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21225" y="4706471"/>
            <a:ext cx="3106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Being developed by CERN microelectronics group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160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GEM DAQ – Statu</a:t>
            </a:r>
            <a:r>
              <a:rPr lang="en-US" dirty="0"/>
              <a:t>s</a:t>
            </a:r>
          </a:p>
        </p:txBody>
      </p:sp>
      <p:pic>
        <p:nvPicPr>
          <p:cNvPr id="3" name="Picture 2" descr="GEM_DAQ_Schemat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24" y="1003300"/>
            <a:ext cx="8038353" cy="5155031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307979" y="3665070"/>
            <a:ext cx="1293902" cy="383988"/>
          </a:xfrm>
          <a:prstGeom prst="roundRect">
            <a:avLst/>
          </a:prstGeom>
          <a:noFill/>
          <a:ln w="508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>
            <a:stCxn id="19" idx="0"/>
            <a:endCxn id="5" idx="2"/>
          </p:cNvCxnSpPr>
          <p:nvPr/>
        </p:nvCxnSpPr>
        <p:spPr>
          <a:xfrm flipV="1">
            <a:off x="3274361" y="4049058"/>
            <a:ext cx="680569" cy="657413"/>
          </a:xfrm>
          <a:prstGeom prst="straightConnector1">
            <a:avLst/>
          </a:prstGeom>
          <a:ln w="50800">
            <a:tailEnd type="triangle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21225" y="4706471"/>
            <a:ext cx="3106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Integration work ongoing at CERN in B904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611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On-going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Prototype production</a:t>
            </a:r>
          </a:p>
          <a:p>
            <a:r>
              <a:rPr lang="en-US" dirty="0" smtClean="0"/>
              <a:t>X-ray station</a:t>
            </a:r>
          </a:p>
          <a:p>
            <a:r>
              <a:rPr lang="en-US" dirty="0" smtClean="0"/>
              <a:t>CMS GEM Training School</a:t>
            </a:r>
          </a:p>
          <a:p>
            <a:r>
              <a:rPr lang="en-US" dirty="0" smtClean="0"/>
              <a:t>Cosmic stand</a:t>
            </a:r>
          </a:p>
          <a:p>
            <a:r>
              <a:rPr lang="en-US" dirty="0" smtClean="0"/>
              <a:t>CSC-GEM integration stand</a:t>
            </a:r>
          </a:p>
          <a:p>
            <a:r>
              <a:rPr lang="en-US" dirty="0" smtClean="0"/>
              <a:t>Fall 2014 Test Beam</a:t>
            </a:r>
          </a:p>
          <a:p>
            <a:r>
              <a:rPr lang="en-US" dirty="0" smtClean="0"/>
              <a:t>GE1/1 Slice Test in 2016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983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Production</a:t>
            </a:r>
            <a:endParaRPr lang="en-US" dirty="0"/>
          </a:p>
        </p:txBody>
      </p:sp>
      <p:pic>
        <p:nvPicPr>
          <p:cNvPr id="4" name="GE11_GenV Trailer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03200" y="1198563"/>
            <a:ext cx="8737600" cy="4914900"/>
          </a:xfrm>
        </p:spPr>
      </p:pic>
      <p:sp>
        <p:nvSpPr>
          <p:cNvPr id="3" name="TextBox 2"/>
          <p:cNvSpPr txBox="1"/>
          <p:nvPr/>
        </p:nvSpPr>
        <p:spPr>
          <a:xfrm rot="2479345">
            <a:off x="7339264" y="1082842"/>
            <a:ext cx="1975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See </a:t>
            </a:r>
            <a:r>
              <a:rPr lang="en-US" b="1" dirty="0" err="1" smtClean="0">
                <a:solidFill>
                  <a:srgbClr val="FF0000"/>
                </a:solidFill>
              </a:rPr>
              <a:t>Sinem’s</a:t>
            </a:r>
            <a:r>
              <a:rPr lang="en-US" b="1" dirty="0" smtClean="0">
                <a:solidFill>
                  <a:srgbClr val="FF0000"/>
                </a:solidFill>
              </a:rPr>
              <a:t> talk regarding status of production sites!!!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863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 Station: Gain Uniformity</a:t>
            </a:r>
            <a:endParaRPr lang="en-US" dirty="0"/>
          </a:p>
        </p:txBody>
      </p:sp>
      <p:grpSp>
        <p:nvGrpSpPr>
          <p:cNvPr id="259" name="Group 258"/>
          <p:cNvGrpSpPr>
            <a:grpSpLocks noChangeAspect="1"/>
          </p:cNvGrpSpPr>
          <p:nvPr/>
        </p:nvGrpSpPr>
        <p:grpSpPr>
          <a:xfrm>
            <a:off x="626428" y="932509"/>
            <a:ext cx="7891145" cy="5530681"/>
            <a:chOff x="-190511" y="269609"/>
            <a:chExt cx="9325104" cy="6535702"/>
          </a:xfrm>
        </p:grpSpPr>
        <p:pic>
          <p:nvPicPr>
            <p:cNvPr id="153" name="Image 3" descr="APV+SRS+Lab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818" l="0" r="99286">
                          <a14:foregroundMark x1="48429" y1="12933" x2="48429" y2="12933"/>
                          <a14:foregroundMark x1="40429" y1="15665" x2="40429" y2="15665"/>
                          <a14:foregroundMark x1="28714" y1="20219" x2="28714" y2="20219"/>
                          <a14:foregroundMark x1="20857" y1="22769" x2="20857" y2="22769"/>
                          <a14:foregroundMark x1="4143" y1="44627" x2="4143" y2="44627"/>
                          <a14:foregroundMark x1="92714" y1="53188" x2="92714" y2="53188"/>
                          <a14:foregroundMark x1="85714" y1="10747" x2="85714" y2="10747"/>
                          <a14:foregroundMark x1="61429" y1="7832" x2="61429" y2="7832"/>
                          <a14:foregroundMark x1="86286" y1="75046" x2="86286" y2="75046"/>
                          <a14:foregroundMark x1="79857" y1="77413" x2="79857" y2="77413"/>
                          <a14:foregroundMark x1="60000" y1="84517" x2="60000" y2="84517"/>
                        </a14:backgroundRemoval>
                      </a14:imgEffect>
                      <a14:imgEffect>
                        <a14:brightnessContrast bright="20000" contras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2247" y="269609"/>
              <a:ext cx="5327522" cy="4178300"/>
            </a:xfrm>
            <a:prstGeom prst="rect">
              <a:avLst/>
            </a:prstGeom>
          </p:spPr>
        </p:pic>
        <p:pic>
          <p:nvPicPr>
            <p:cNvPr id="154" name="Image 4" descr="SRS.pn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81" b="99810" l="0" r="99822">
                          <a14:backgroundMark x1="44920" y1="57333" x2="44920" y2="57333"/>
                          <a14:backgroundMark x1="64528" y1="57333" x2="64528" y2="57333"/>
                        </a14:backgroundRemoval>
                      </a14:imgEffect>
                      <a14:imgEffect>
                        <a14:brightnessContrast bright="-17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928240" y="847080"/>
              <a:ext cx="2172210" cy="1925850"/>
            </a:xfrm>
            <a:prstGeom prst="rect">
              <a:avLst/>
            </a:prstGeom>
          </p:spPr>
        </p:pic>
        <p:pic>
          <p:nvPicPr>
            <p:cNvPr id="155" name="Image 5" descr="APV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802" b="98998" l="203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24125" y="631223"/>
              <a:ext cx="633204" cy="803992"/>
            </a:xfrm>
            <a:prstGeom prst="rect">
              <a:avLst/>
            </a:prstGeom>
          </p:spPr>
        </p:pic>
        <p:pic>
          <p:nvPicPr>
            <p:cNvPr id="156" name="Image 6" descr="APV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802" b="98998" l="203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24125" y="1416827"/>
              <a:ext cx="633204" cy="803992"/>
            </a:xfrm>
            <a:prstGeom prst="rect">
              <a:avLst/>
            </a:prstGeom>
          </p:spPr>
        </p:pic>
        <p:pic>
          <p:nvPicPr>
            <p:cNvPr id="157" name="Image 7" descr="APV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802" b="98998" l="203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24125" y="2195947"/>
              <a:ext cx="633204" cy="803992"/>
            </a:xfrm>
            <a:prstGeom prst="rect">
              <a:avLst/>
            </a:prstGeom>
          </p:spPr>
        </p:pic>
        <p:cxnSp>
          <p:nvCxnSpPr>
            <p:cNvPr id="158" name="Connecteur droit avec flèche 8"/>
            <p:cNvCxnSpPr/>
            <p:nvPr/>
          </p:nvCxnSpPr>
          <p:spPr>
            <a:xfrm>
              <a:off x="6617323" y="1016608"/>
              <a:ext cx="446829" cy="0"/>
            </a:xfrm>
            <a:prstGeom prst="straightConnector1">
              <a:avLst/>
            </a:prstGeom>
            <a:ln>
              <a:solidFill>
                <a:srgbClr val="00B80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avec flèche 9"/>
            <p:cNvCxnSpPr/>
            <p:nvPr/>
          </p:nvCxnSpPr>
          <p:spPr>
            <a:xfrm>
              <a:off x="6642723" y="2502042"/>
              <a:ext cx="421429" cy="0"/>
            </a:xfrm>
            <a:prstGeom prst="straightConnector1">
              <a:avLst/>
            </a:prstGeom>
            <a:ln>
              <a:solidFill>
                <a:srgbClr val="00B80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ZoneTexte 10"/>
            <p:cNvSpPr txBox="1"/>
            <p:nvPr/>
          </p:nvSpPr>
          <p:spPr>
            <a:xfrm>
              <a:off x="5803899" y="282309"/>
              <a:ext cx="896401" cy="379727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6A01"/>
                  </a:solidFill>
                </a:rPr>
                <a:t>APV</a:t>
              </a:r>
              <a:endParaRPr lang="fr-FR" b="1" dirty="0">
                <a:solidFill>
                  <a:srgbClr val="006A01"/>
                </a:solidFill>
              </a:endParaRPr>
            </a:p>
          </p:txBody>
        </p:sp>
        <p:sp>
          <p:nvSpPr>
            <p:cNvPr id="161" name="ZoneTexte 11"/>
            <p:cNvSpPr txBox="1"/>
            <p:nvPr/>
          </p:nvSpPr>
          <p:spPr>
            <a:xfrm>
              <a:off x="7547670" y="269609"/>
              <a:ext cx="792064" cy="379727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6A01"/>
                  </a:solidFill>
                </a:rPr>
                <a:t>SRS</a:t>
              </a:r>
              <a:endParaRPr lang="fr-FR" b="1" dirty="0">
                <a:solidFill>
                  <a:srgbClr val="006A01"/>
                </a:solidFill>
              </a:endParaRPr>
            </a:p>
          </p:txBody>
        </p:sp>
        <p:pic>
          <p:nvPicPr>
            <p:cNvPr id="162" name="Image 12" descr="APV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802" b="98998" l="203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22475" y="2970567"/>
              <a:ext cx="633204" cy="803992"/>
            </a:xfrm>
            <a:prstGeom prst="rect">
              <a:avLst/>
            </a:prstGeom>
          </p:spPr>
        </p:pic>
        <p:cxnSp>
          <p:nvCxnSpPr>
            <p:cNvPr id="163" name="Connecteur droit avec flèche 13"/>
            <p:cNvCxnSpPr/>
            <p:nvPr/>
          </p:nvCxnSpPr>
          <p:spPr>
            <a:xfrm>
              <a:off x="6643514" y="2641742"/>
              <a:ext cx="421429" cy="0"/>
            </a:xfrm>
            <a:prstGeom prst="straightConnector1">
              <a:avLst/>
            </a:prstGeom>
            <a:ln>
              <a:solidFill>
                <a:srgbClr val="00B80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avec flèche 14"/>
            <p:cNvCxnSpPr/>
            <p:nvPr/>
          </p:nvCxnSpPr>
          <p:spPr>
            <a:xfrm>
              <a:off x="6630023" y="1153228"/>
              <a:ext cx="421429" cy="0"/>
            </a:xfrm>
            <a:prstGeom prst="straightConnector1">
              <a:avLst/>
            </a:prstGeom>
            <a:ln>
              <a:solidFill>
                <a:srgbClr val="00B80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Flèche courbée vers le bas 15"/>
            <p:cNvSpPr/>
            <p:nvPr/>
          </p:nvSpPr>
          <p:spPr>
            <a:xfrm rot="16200000">
              <a:off x="5293640" y="2853597"/>
              <a:ext cx="842809" cy="266700"/>
            </a:xfrm>
            <a:prstGeom prst="curvedDownArrow">
              <a:avLst/>
            </a:prstGeom>
            <a:solidFill>
              <a:srgbClr val="00B801"/>
            </a:solidFill>
            <a:ln>
              <a:solidFill>
                <a:srgbClr val="5DDD0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66" name="Flèche courbée vers le bas 16"/>
            <p:cNvSpPr/>
            <p:nvPr/>
          </p:nvSpPr>
          <p:spPr>
            <a:xfrm rot="16200000">
              <a:off x="5293684" y="1292532"/>
              <a:ext cx="842809" cy="266700"/>
            </a:xfrm>
            <a:prstGeom prst="curvedDownArrow">
              <a:avLst/>
            </a:prstGeom>
            <a:solidFill>
              <a:srgbClr val="00B801"/>
            </a:solidFill>
            <a:ln>
              <a:solidFill>
                <a:srgbClr val="5DDD0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68" name="Rectangle à coins arrondis 18"/>
            <p:cNvSpPr/>
            <p:nvPr/>
          </p:nvSpPr>
          <p:spPr>
            <a:xfrm>
              <a:off x="6768769" y="4919362"/>
              <a:ext cx="1531911" cy="1296309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6912794" y="5076491"/>
              <a:ext cx="1243859" cy="955864"/>
            </a:xfrm>
            <a:prstGeom prst="rec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0" name="Rectangle à coins arrondis 20"/>
            <p:cNvSpPr/>
            <p:nvPr/>
          </p:nvSpPr>
          <p:spPr>
            <a:xfrm>
              <a:off x="6768769" y="6215671"/>
              <a:ext cx="1531911" cy="464838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1" name="Rectangle 170"/>
            <p:cNvSpPr/>
            <p:nvPr/>
          </p:nvSpPr>
          <p:spPr>
            <a:xfrm>
              <a:off x="6847330" y="6425175"/>
              <a:ext cx="615382" cy="15894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2" name="Rectangle 171"/>
            <p:cNvSpPr/>
            <p:nvPr/>
          </p:nvSpPr>
          <p:spPr>
            <a:xfrm>
              <a:off x="6912794" y="5549045"/>
              <a:ext cx="1243859" cy="483310"/>
            </a:xfrm>
            <a:prstGeom prst="rect">
              <a:avLst/>
            </a:prstGeom>
            <a:gradFill flip="none" rotWithShape="1">
              <a:gsLst>
                <a:gs pos="46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16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Amore SRS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6912794" y="5076491"/>
              <a:ext cx="1243859" cy="483310"/>
            </a:xfrm>
            <a:prstGeom prst="rect">
              <a:avLst/>
            </a:prstGeom>
            <a:gradFill flip="none" rotWithShape="1">
              <a:gsLst>
                <a:gs pos="46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fr-FR" sz="1400" dirty="0" smtClean="0">
                  <a:solidFill>
                    <a:schemeClr val="tx1"/>
                  </a:solidFill>
                </a:rPr>
                <a:t>DATE    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pic>
          <p:nvPicPr>
            <p:cNvPr id="174" name="Image 24" descr="newlogo2.jpg"/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88367" l="5556" r="97500">
                          <a14:foregroundMark x1="19722" y1="69128" x2="19722" y2="69128"/>
                          <a14:foregroundMark x1="32500" y1="73826" x2="32500" y2="73826"/>
                          <a14:foregroundMark x1="49722" y1="73826" x2="49722" y2="73826"/>
                          <a14:foregroundMark x1="64444" y1="70917" x2="64444" y2="70917"/>
                          <a14:foregroundMark x1="79444" y1="71365" x2="79444" y2="71365"/>
                          <a14:foregroundMark x1="78889" y1="76734" x2="78889" y2="76734"/>
                          <a14:foregroundMark x1="60556" y1="73826" x2="60556" y2="73826"/>
                          <a14:foregroundMark x1="64444" y1="82774" x2="64444" y2="82774"/>
                          <a14:foregroundMark x1="31389" y1="81208" x2="31389" y2="81208"/>
                          <a14:foregroundMark x1="17500" y1="77852" x2="17500" y2="77852"/>
                          <a14:foregroundMark x1="60278" y1="35794" x2="60278" y2="35794"/>
                          <a14:foregroundMark x1="22778" y1="79866" x2="22778" y2="79866"/>
                          <a14:foregroundMark x1="48889" y1="81208" x2="48889" y2="812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411"/>
            <a:stretch/>
          </p:blipFill>
          <p:spPr>
            <a:xfrm>
              <a:off x="6953013" y="5104297"/>
              <a:ext cx="404950" cy="425323"/>
            </a:xfrm>
            <a:prstGeom prst="rect">
              <a:avLst/>
            </a:prstGeom>
          </p:spPr>
        </p:pic>
        <p:cxnSp>
          <p:nvCxnSpPr>
            <p:cNvPr id="175" name="Connecteur droit avec flèche 34"/>
            <p:cNvCxnSpPr/>
            <p:nvPr/>
          </p:nvCxnSpPr>
          <p:spPr>
            <a:xfrm flipH="1">
              <a:off x="3759200" y="1349821"/>
              <a:ext cx="1625644" cy="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necteur droit 35"/>
            <p:cNvCxnSpPr/>
            <p:nvPr/>
          </p:nvCxnSpPr>
          <p:spPr>
            <a:xfrm flipV="1">
              <a:off x="5384844" y="908914"/>
              <a:ext cx="0" cy="440907"/>
            </a:xfrm>
            <a:prstGeom prst="line">
              <a:avLst/>
            </a:prstGeom>
            <a:ln>
              <a:solidFill>
                <a:srgbClr val="00B8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necteur droit avec flèche 36"/>
            <p:cNvCxnSpPr/>
            <p:nvPr/>
          </p:nvCxnSpPr>
          <p:spPr>
            <a:xfrm flipV="1">
              <a:off x="5384844" y="895733"/>
              <a:ext cx="458159" cy="13181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Connecteur droit avec flèche 40"/>
            <p:cNvCxnSpPr/>
            <p:nvPr/>
          </p:nvCxnSpPr>
          <p:spPr>
            <a:xfrm flipH="1">
              <a:off x="4038600" y="1663700"/>
              <a:ext cx="1346244" cy="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Connecteur droit 41"/>
            <p:cNvCxnSpPr/>
            <p:nvPr/>
          </p:nvCxnSpPr>
          <p:spPr>
            <a:xfrm flipV="1">
              <a:off x="5384844" y="1663700"/>
              <a:ext cx="0" cy="324715"/>
            </a:xfrm>
            <a:prstGeom prst="line">
              <a:avLst/>
            </a:prstGeom>
            <a:ln>
              <a:solidFill>
                <a:srgbClr val="00B8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Connecteur droit avec flèche 42"/>
            <p:cNvCxnSpPr/>
            <p:nvPr/>
          </p:nvCxnSpPr>
          <p:spPr>
            <a:xfrm flipV="1">
              <a:off x="5378582" y="1975233"/>
              <a:ext cx="458159" cy="13181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Connecteur droit avec flèche 45"/>
            <p:cNvCxnSpPr/>
            <p:nvPr/>
          </p:nvCxnSpPr>
          <p:spPr>
            <a:xfrm flipV="1">
              <a:off x="5390280" y="2457975"/>
              <a:ext cx="458159" cy="13181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Connecteur droit avec flèche 46"/>
            <p:cNvCxnSpPr/>
            <p:nvPr/>
          </p:nvCxnSpPr>
          <p:spPr>
            <a:xfrm flipV="1">
              <a:off x="5175275" y="3512076"/>
              <a:ext cx="698563" cy="1318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Connecteur droit 48"/>
            <p:cNvCxnSpPr/>
            <p:nvPr/>
          </p:nvCxnSpPr>
          <p:spPr>
            <a:xfrm flipV="1">
              <a:off x="5403024" y="2146441"/>
              <a:ext cx="0" cy="324715"/>
            </a:xfrm>
            <a:prstGeom prst="line">
              <a:avLst/>
            </a:prstGeom>
            <a:ln>
              <a:solidFill>
                <a:srgbClr val="00B8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Connecteur droit avec flèche 49"/>
            <p:cNvCxnSpPr/>
            <p:nvPr/>
          </p:nvCxnSpPr>
          <p:spPr>
            <a:xfrm flipH="1">
              <a:off x="3886200" y="2146441"/>
              <a:ext cx="1516824" cy="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Connecteur droit avec flèche 50"/>
            <p:cNvCxnSpPr/>
            <p:nvPr/>
          </p:nvCxnSpPr>
          <p:spPr>
            <a:xfrm flipH="1">
              <a:off x="4132980" y="2629042"/>
              <a:ext cx="1042295" cy="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Connecteur droit 52"/>
            <p:cNvCxnSpPr/>
            <p:nvPr/>
          </p:nvCxnSpPr>
          <p:spPr>
            <a:xfrm flipV="1">
              <a:off x="5180799" y="2623557"/>
              <a:ext cx="0" cy="901699"/>
            </a:xfrm>
            <a:prstGeom prst="line">
              <a:avLst/>
            </a:prstGeom>
            <a:ln>
              <a:solidFill>
                <a:srgbClr val="00B8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Connecteur droit 86"/>
            <p:cNvCxnSpPr/>
            <p:nvPr/>
          </p:nvCxnSpPr>
          <p:spPr>
            <a:xfrm flipH="1">
              <a:off x="1771258" y="4111336"/>
              <a:ext cx="1853791" cy="582931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188" name="Grouper 67"/>
            <p:cNvGrpSpPr/>
            <p:nvPr/>
          </p:nvGrpSpPr>
          <p:grpSpPr>
            <a:xfrm>
              <a:off x="653658" y="4065596"/>
              <a:ext cx="1397000" cy="1003300"/>
              <a:chOff x="2349500" y="4025900"/>
              <a:chExt cx="1397000" cy="1003300"/>
            </a:xfrm>
          </p:grpSpPr>
          <p:pic>
            <p:nvPicPr>
              <p:cNvPr id="189" name="Image 56" descr="mass_flow_controller_01.jp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403" b="99597" l="5645" r="9193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9500" y="4025900"/>
                <a:ext cx="876300" cy="876300"/>
              </a:xfrm>
              <a:prstGeom prst="rect">
                <a:avLst/>
              </a:prstGeom>
              <a:scene3d>
                <a:camera prst="orthographicFront">
                  <a:rot lat="1800000" lon="19199986" rev="0"/>
                </a:camera>
                <a:lightRig rig="threePt" dir="t"/>
              </a:scene3d>
              <a:sp3d extrusionH="127000"/>
            </p:spPr>
          </p:pic>
          <p:pic>
            <p:nvPicPr>
              <p:cNvPr id="190" name="Image 57" descr="mass_flow_controller_01.jp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403" b="99597" l="5645" r="9193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0800" y="4102100"/>
                <a:ext cx="876300" cy="876300"/>
              </a:xfrm>
              <a:prstGeom prst="rect">
                <a:avLst/>
              </a:prstGeom>
              <a:scene3d>
                <a:camera prst="orthographicFront">
                  <a:rot lat="1800000" lon="19199986" rev="0"/>
                </a:camera>
                <a:lightRig rig="threePt" dir="t"/>
              </a:scene3d>
              <a:sp3d extrusionH="127000"/>
            </p:spPr>
          </p:pic>
          <p:pic>
            <p:nvPicPr>
              <p:cNvPr id="191" name="Image 58" descr="mass_flow_controller_01.jp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403" b="99597" l="5645" r="9193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70200" y="4152900"/>
                <a:ext cx="876300" cy="876300"/>
              </a:xfrm>
              <a:prstGeom prst="rect">
                <a:avLst/>
              </a:prstGeom>
              <a:scene3d>
                <a:camera prst="orthographicFront">
                  <a:rot lat="1800000" lon="19199986" rev="0"/>
                </a:camera>
                <a:lightRig rig="threePt" dir="t"/>
              </a:scene3d>
              <a:sp3d extrusionH="127000"/>
            </p:spPr>
          </p:pic>
          <p:sp>
            <p:nvSpPr>
              <p:cNvPr id="192" name="Forme libre 59"/>
              <p:cNvSpPr/>
              <p:nvPr/>
            </p:nvSpPr>
            <p:spPr>
              <a:xfrm>
                <a:off x="3067283" y="4262118"/>
                <a:ext cx="86099" cy="618868"/>
              </a:xfrm>
              <a:custGeom>
                <a:avLst/>
                <a:gdLst>
                  <a:gd name="connsiteX0" fmla="*/ 75336 w 86099"/>
                  <a:gd name="connsiteY0" fmla="*/ 618868 h 618868"/>
                  <a:gd name="connsiteX1" fmla="*/ 0 w 86099"/>
                  <a:gd name="connsiteY1" fmla="*/ 591960 h 618868"/>
                  <a:gd name="connsiteX2" fmla="*/ 16143 w 86099"/>
                  <a:gd name="connsiteY2" fmla="*/ 0 h 618868"/>
                  <a:gd name="connsiteX3" fmla="*/ 86099 w 86099"/>
                  <a:gd name="connsiteY3" fmla="*/ 32288 h 618868"/>
                  <a:gd name="connsiteX4" fmla="*/ 75336 w 86099"/>
                  <a:gd name="connsiteY4" fmla="*/ 618868 h 61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99" h="618868">
                    <a:moveTo>
                      <a:pt x="75336" y="618868"/>
                    </a:moveTo>
                    <a:lnTo>
                      <a:pt x="0" y="591960"/>
                    </a:lnTo>
                    <a:lnTo>
                      <a:pt x="16143" y="0"/>
                    </a:lnTo>
                    <a:lnTo>
                      <a:pt x="86099" y="32288"/>
                    </a:lnTo>
                    <a:lnTo>
                      <a:pt x="75336" y="618868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6000">
                    <a:schemeClr val="bg1">
                      <a:lumMod val="85000"/>
                    </a:schemeClr>
                  </a:gs>
                </a:gsLst>
                <a:lin ang="0" scaled="0"/>
              </a:gradFill>
              <a:ln w="31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3" name="Forme libre 60"/>
              <p:cNvSpPr/>
              <p:nvPr/>
            </p:nvSpPr>
            <p:spPr>
              <a:xfrm>
                <a:off x="2784101" y="4220786"/>
                <a:ext cx="86099" cy="618868"/>
              </a:xfrm>
              <a:custGeom>
                <a:avLst/>
                <a:gdLst>
                  <a:gd name="connsiteX0" fmla="*/ 75336 w 86099"/>
                  <a:gd name="connsiteY0" fmla="*/ 618868 h 618868"/>
                  <a:gd name="connsiteX1" fmla="*/ 0 w 86099"/>
                  <a:gd name="connsiteY1" fmla="*/ 591960 h 618868"/>
                  <a:gd name="connsiteX2" fmla="*/ 16143 w 86099"/>
                  <a:gd name="connsiteY2" fmla="*/ 0 h 618868"/>
                  <a:gd name="connsiteX3" fmla="*/ 86099 w 86099"/>
                  <a:gd name="connsiteY3" fmla="*/ 32288 h 618868"/>
                  <a:gd name="connsiteX4" fmla="*/ 75336 w 86099"/>
                  <a:gd name="connsiteY4" fmla="*/ 618868 h 61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99" h="618868">
                    <a:moveTo>
                      <a:pt x="75336" y="618868"/>
                    </a:moveTo>
                    <a:lnTo>
                      <a:pt x="0" y="591960"/>
                    </a:lnTo>
                    <a:lnTo>
                      <a:pt x="16143" y="0"/>
                    </a:lnTo>
                    <a:lnTo>
                      <a:pt x="86099" y="32288"/>
                    </a:lnTo>
                    <a:lnTo>
                      <a:pt x="75336" y="618868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6000">
                    <a:schemeClr val="bg1">
                      <a:lumMod val="85000"/>
                    </a:schemeClr>
                  </a:gs>
                </a:gsLst>
                <a:lin ang="0" scaled="0"/>
              </a:gradFill>
              <a:ln w="31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4" name="Forme libre 61"/>
              <p:cNvSpPr/>
              <p:nvPr/>
            </p:nvSpPr>
            <p:spPr>
              <a:xfrm>
                <a:off x="2547750" y="4138475"/>
                <a:ext cx="86099" cy="618868"/>
              </a:xfrm>
              <a:custGeom>
                <a:avLst/>
                <a:gdLst>
                  <a:gd name="connsiteX0" fmla="*/ 75336 w 86099"/>
                  <a:gd name="connsiteY0" fmla="*/ 618868 h 618868"/>
                  <a:gd name="connsiteX1" fmla="*/ 0 w 86099"/>
                  <a:gd name="connsiteY1" fmla="*/ 591960 h 618868"/>
                  <a:gd name="connsiteX2" fmla="*/ 16143 w 86099"/>
                  <a:gd name="connsiteY2" fmla="*/ 0 h 618868"/>
                  <a:gd name="connsiteX3" fmla="*/ 86099 w 86099"/>
                  <a:gd name="connsiteY3" fmla="*/ 32288 h 618868"/>
                  <a:gd name="connsiteX4" fmla="*/ 75336 w 86099"/>
                  <a:gd name="connsiteY4" fmla="*/ 618868 h 61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99" h="618868">
                    <a:moveTo>
                      <a:pt x="75336" y="618868"/>
                    </a:moveTo>
                    <a:lnTo>
                      <a:pt x="0" y="591960"/>
                    </a:lnTo>
                    <a:lnTo>
                      <a:pt x="16143" y="0"/>
                    </a:lnTo>
                    <a:lnTo>
                      <a:pt x="86099" y="32288"/>
                    </a:lnTo>
                    <a:lnTo>
                      <a:pt x="75336" y="618868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6000">
                    <a:schemeClr val="bg1">
                      <a:lumMod val="85000"/>
                    </a:schemeClr>
                  </a:gs>
                </a:gsLst>
                <a:lin ang="0" scaled="0"/>
              </a:gradFill>
              <a:ln w="31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5" name="Forme libre 64"/>
              <p:cNvSpPr/>
              <p:nvPr/>
            </p:nvSpPr>
            <p:spPr>
              <a:xfrm>
                <a:off x="2779767" y="4154886"/>
                <a:ext cx="356589" cy="96866"/>
              </a:xfrm>
              <a:custGeom>
                <a:avLst/>
                <a:gdLst>
                  <a:gd name="connsiteX0" fmla="*/ 75337 w 285204"/>
                  <a:gd name="connsiteY0" fmla="*/ 96866 h 96866"/>
                  <a:gd name="connsiteX1" fmla="*/ 0 w 285204"/>
                  <a:gd name="connsiteY1" fmla="*/ 69959 h 96866"/>
                  <a:gd name="connsiteX2" fmla="*/ 199105 w 285204"/>
                  <a:gd name="connsiteY2" fmla="*/ 0 h 96866"/>
                  <a:gd name="connsiteX3" fmla="*/ 285204 w 285204"/>
                  <a:gd name="connsiteY3" fmla="*/ 26907 h 96866"/>
                  <a:gd name="connsiteX4" fmla="*/ 75337 w 285204"/>
                  <a:gd name="connsiteY4" fmla="*/ 96866 h 96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204" h="96866">
                    <a:moveTo>
                      <a:pt x="75337" y="96866"/>
                    </a:moveTo>
                    <a:lnTo>
                      <a:pt x="0" y="69959"/>
                    </a:lnTo>
                    <a:lnTo>
                      <a:pt x="199105" y="0"/>
                    </a:lnTo>
                    <a:lnTo>
                      <a:pt x="285204" y="26907"/>
                    </a:lnTo>
                    <a:lnTo>
                      <a:pt x="75337" y="96866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8000">
                    <a:schemeClr val="bg1">
                      <a:lumMod val="75000"/>
                    </a:schemeClr>
                  </a:gs>
                </a:gsLst>
                <a:lin ang="408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6" name="Forme libre 65"/>
              <p:cNvSpPr/>
              <p:nvPr/>
            </p:nvSpPr>
            <p:spPr>
              <a:xfrm>
                <a:off x="3054315" y="4203319"/>
                <a:ext cx="356589" cy="96866"/>
              </a:xfrm>
              <a:custGeom>
                <a:avLst/>
                <a:gdLst>
                  <a:gd name="connsiteX0" fmla="*/ 75337 w 285204"/>
                  <a:gd name="connsiteY0" fmla="*/ 96866 h 96866"/>
                  <a:gd name="connsiteX1" fmla="*/ 0 w 285204"/>
                  <a:gd name="connsiteY1" fmla="*/ 69959 h 96866"/>
                  <a:gd name="connsiteX2" fmla="*/ 199105 w 285204"/>
                  <a:gd name="connsiteY2" fmla="*/ 0 h 96866"/>
                  <a:gd name="connsiteX3" fmla="*/ 285204 w 285204"/>
                  <a:gd name="connsiteY3" fmla="*/ 26907 h 96866"/>
                  <a:gd name="connsiteX4" fmla="*/ 75337 w 285204"/>
                  <a:gd name="connsiteY4" fmla="*/ 96866 h 96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204" h="96866">
                    <a:moveTo>
                      <a:pt x="75337" y="96866"/>
                    </a:moveTo>
                    <a:lnTo>
                      <a:pt x="0" y="69959"/>
                    </a:lnTo>
                    <a:lnTo>
                      <a:pt x="199105" y="0"/>
                    </a:lnTo>
                    <a:lnTo>
                      <a:pt x="285204" y="26907"/>
                    </a:lnTo>
                    <a:lnTo>
                      <a:pt x="75337" y="96866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8000">
                    <a:schemeClr val="bg1">
                      <a:lumMod val="75000"/>
                    </a:schemeClr>
                  </a:gs>
                </a:gsLst>
                <a:lin ang="408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Forme libre 66"/>
              <p:cNvSpPr/>
              <p:nvPr/>
            </p:nvSpPr>
            <p:spPr>
              <a:xfrm>
                <a:off x="2544345" y="4071640"/>
                <a:ext cx="356589" cy="96866"/>
              </a:xfrm>
              <a:custGeom>
                <a:avLst/>
                <a:gdLst>
                  <a:gd name="connsiteX0" fmla="*/ 75337 w 285204"/>
                  <a:gd name="connsiteY0" fmla="*/ 96866 h 96866"/>
                  <a:gd name="connsiteX1" fmla="*/ 0 w 285204"/>
                  <a:gd name="connsiteY1" fmla="*/ 69959 h 96866"/>
                  <a:gd name="connsiteX2" fmla="*/ 199105 w 285204"/>
                  <a:gd name="connsiteY2" fmla="*/ 0 h 96866"/>
                  <a:gd name="connsiteX3" fmla="*/ 285204 w 285204"/>
                  <a:gd name="connsiteY3" fmla="*/ 26907 h 96866"/>
                  <a:gd name="connsiteX4" fmla="*/ 75337 w 285204"/>
                  <a:gd name="connsiteY4" fmla="*/ 96866 h 96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204" h="96866">
                    <a:moveTo>
                      <a:pt x="75337" y="96866"/>
                    </a:moveTo>
                    <a:lnTo>
                      <a:pt x="0" y="69959"/>
                    </a:lnTo>
                    <a:lnTo>
                      <a:pt x="199105" y="0"/>
                    </a:lnTo>
                    <a:lnTo>
                      <a:pt x="285204" y="26907"/>
                    </a:lnTo>
                    <a:lnTo>
                      <a:pt x="75337" y="96866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8000">
                    <a:schemeClr val="bg1">
                      <a:lumMod val="75000"/>
                    </a:schemeClr>
                  </a:gs>
                </a:gsLst>
                <a:lin ang="408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98" name="Connecteur droit 88"/>
            <p:cNvCxnSpPr/>
            <p:nvPr/>
          </p:nvCxnSpPr>
          <p:spPr>
            <a:xfrm>
              <a:off x="2628644" y="3210218"/>
              <a:ext cx="390739" cy="185176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9" name="Connecteur droit 90"/>
            <p:cNvCxnSpPr/>
            <p:nvPr/>
          </p:nvCxnSpPr>
          <p:spPr>
            <a:xfrm>
              <a:off x="2654044" y="3612599"/>
              <a:ext cx="983446" cy="501009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0" name="Connecteur droit 91"/>
            <p:cNvCxnSpPr/>
            <p:nvPr/>
          </p:nvCxnSpPr>
          <p:spPr>
            <a:xfrm flipH="1">
              <a:off x="3019383" y="3081876"/>
              <a:ext cx="985093" cy="313518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1" name="Connecteur droit avec flèche 104"/>
            <p:cNvCxnSpPr/>
            <p:nvPr/>
          </p:nvCxnSpPr>
          <p:spPr>
            <a:xfrm flipV="1">
              <a:off x="0" y="4903437"/>
              <a:ext cx="848503" cy="3072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2" name="Connecteur droit avec flèche 106"/>
            <p:cNvCxnSpPr/>
            <p:nvPr/>
          </p:nvCxnSpPr>
          <p:spPr>
            <a:xfrm flipV="1">
              <a:off x="0" y="5000520"/>
              <a:ext cx="1069119" cy="3914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3" name="Connecteur droit avec flèche 108"/>
            <p:cNvCxnSpPr/>
            <p:nvPr/>
          </p:nvCxnSpPr>
          <p:spPr>
            <a:xfrm flipV="1">
              <a:off x="12700" y="5069767"/>
              <a:ext cx="1326989" cy="48136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4" name="Connecteur droit avec flèche 110"/>
            <p:cNvCxnSpPr/>
            <p:nvPr/>
          </p:nvCxnSpPr>
          <p:spPr>
            <a:xfrm flipV="1">
              <a:off x="2654044" y="3146387"/>
              <a:ext cx="1435978" cy="4662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5" name="Connecteur droit avec flèche 112"/>
            <p:cNvCxnSpPr/>
            <p:nvPr/>
          </p:nvCxnSpPr>
          <p:spPr>
            <a:xfrm flipH="1">
              <a:off x="0" y="3210218"/>
              <a:ext cx="2628644" cy="766708"/>
            </a:xfrm>
            <a:prstGeom prst="straightConnector1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6" name="Connecteur droit avec flèche 116"/>
            <p:cNvCxnSpPr/>
            <p:nvPr/>
          </p:nvCxnSpPr>
          <p:spPr>
            <a:xfrm flipV="1">
              <a:off x="407449" y="2804719"/>
              <a:ext cx="530558" cy="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Connecteur droit 117"/>
            <p:cNvCxnSpPr/>
            <p:nvPr/>
          </p:nvCxnSpPr>
          <p:spPr>
            <a:xfrm flipH="1">
              <a:off x="1440514" y="6405750"/>
              <a:ext cx="64228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Connecteur droit 119"/>
            <p:cNvCxnSpPr/>
            <p:nvPr/>
          </p:nvCxnSpPr>
          <p:spPr>
            <a:xfrm flipH="1">
              <a:off x="431801" y="6507350"/>
              <a:ext cx="163689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cteur droit 121"/>
            <p:cNvCxnSpPr/>
            <p:nvPr/>
          </p:nvCxnSpPr>
          <p:spPr>
            <a:xfrm>
              <a:off x="431800" y="5529620"/>
              <a:ext cx="1" cy="97773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Connecteur droit avec flèche 125"/>
            <p:cNvCxnSpPr/>
            <p:nvPr/>
          </p:nvCxnSpPr>
          <p:spPr>
            <a:xfrm flipV="1">
              <a:off x="1440514" y="5104297"/>
              <a:ext cx="0" cy="130145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1" name="Arc plein 128"/>
            <p:cNvSpPr/>
            <p:nvPr/>
          </p:nvSpPr>
          <p:spPr>
            <a:xfrm rot="16200000">
              <a:off x="95875" y="4906677"/>
              <a:ext cx="669694" cy="628268"/>
            </a:xfrm>
            <a:prstGeom prst="blockArc">
              <a:avLst>
                <a:gd name="adj1" fmla="val 10800000"/>
                <a:gd name="adj2" fmla="val 21509322"/>
                <a:gd name="adj3" fmla="val 4312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212" name="Connecteur droit 129"/>
            <p:cNvCxnSpPr/>
            <p:nvPr/>
          </p:nvCxnSpPr>
          <p:spPr>
            <a:xfrm>
              <a:off x="407449" y="4065596"/>
              <a:ext cx="1" cy="83434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Arc plein 131"/>
            <p:cNvSpPr/>
            <p:nvPr/>
          </p:nvSpPr>
          <p:spPr>
            <a:xfrm rot="16200000">
              <a:off x="246604" y="3735561"/>
              <a:ext cx="345663" cy="349381"/>
            </a:xfrm>
            <a:prstGeom prst="blockArc">
              <a:avLst>
                <a:gd name="adj1" fmla="val 10800000"/>
                <a:gd name="adj2" fmla="val 21509322"/>
                <a:gd name="adj3" fmla="val 4312"/>
              </a:avLst>
            </a:pr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214" name="Connecteur droit 132"/>
            <p:cNvCxnSpPr/>
            <p:nvPr/>
          </p:nvCxnSpPr>
          <p:spPr>
            <a:xfrm>
              <a:off x="407451" y="2804719"/>
              <a:ext cx="0" cy="94416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5" name="ZoneTexte 136"/>
            <p:cNvSpPr txBox="1"/>
            <p:nvPr/>
          </p:nvSpPr>
          <p:spPr>
            <a:xfrm>
              <a:off x="5822995" y="1214010"/>
              <a:ext cx="7655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000000"/>
                  </a:solidFill>
                </a:rPr>
                <a:t>master</a:t>
              </a:r>
              <a:endParaRPr lang="fr-FR" sz="1000" dirty="0">
                <a:solidFill>
                  <a:srgbClr val="000000"/>
                </a:solidFill>
              </a:endParaRPr>
            </a:p>
          </p:txBody>
        </p:sp>
        <p:sp>
          <p:nvSpPr>
            <p:cNvPr id="216" name="ZoneTexte 137"/>
            <p:cNvSpPr txBox="1"/>
            <p:nvPr/>
          </p:nvSpPr>
          <p:spPr>
            <a:xfrm>
              <a:off x="5850124" y="2785699"/>
              <a:ext cx="7655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000000"/>
                  </a:solidFill>
                </a:rPr>
                <a:t>master</a:t>
              </a:r>
              <a:endParaRPr lang="fr-FR" sz="1000" dirty="0">
                <a:solidFill>
                  <a:srgbClr val="000000"/>
                </a:solidFill>
              </a:endParaRPr>
            </a:p>
          </p:txBody>
        </p:sp>
        <p:sp>
          <p:nvSpPr>
            <p:cNvPr id="217" name="ZoneTexte 138"/>
            <p:cNvSpPr txBox="1"/>
            <p:nvPr/>
          </p:nvSpPr>
          <p:spPr>
            <a:xfrm>
              <a:off x="5839865" y="3559430"/>
              <a:ext cx="7655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000000"/>
                  </a:solidFill>
                </a:rPr>
                <a:t>slave</a:t>
              </a:r>
              <a:endParaRPr lang="fr-FR" sz="1000" dirty="0">
                <a:solidFill>
                  <a:srgbClr val="000000"/>
                </a:solidFill>
              </a:endParaRPr>
            </a:p>
          </p:txBody>
        </p:sp>
        <p:sp>
          <p:nvSpPr>
            <p:cNvPr id="218" name="ZoneTexte 139"/>
            <p:cNvSpPr txBox="1"/>
            <p:nvPr/>
          </p:nvSpPr>
          <p:spPr>
            <a:xfrm>
              <a:off x="5839865" y="1999687"/>
              <a:ext cx="7655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000000"/>
                  </a:solidFill>
                </a:rPr>
                <a:t>slave</a:t>
              </a:r>
              <a:endParaRPr lang="fr-FR" sz="1000" dirty="0">
                <a:solidFill>
                  <a:srgbClr val="000000"/>
                </a:solidFill>
              </a:endParaRPr>
            </a:p>
          </p:txBody>
        </p:sp>
        <p:cxnSp>
          <p:nvCxnSpPr>
            <p:cNvPr id="219" name="Connecteur droit avec flèche 140"/>
            <p:cNvCxnSpPr/>
            <p:nvPr/>
          </p:nvCxnSpPr>
          <p:spPr>
            <a:xfrm flipH="1">
              <a:off x="8937669" y="1953631"/>
              <a:ext cx="183282" cy="795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Connecteur droit 141"/>
            <p:cNvCxnSpPr/>
            <p:nvPr/>
          </p:nvCxnSpPr>
          <p:spPr>
            <a:xfrm flipH="1">
              <a:off x="9098021" y="1961587"/>
              <a:ext cx="10402" cy="375371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Connecteur droit avec flèche 142"/>
            <p:cNvCxnSpPr/>
            <p:nvPr/>
          </p:nvCxnSpPr>
          <p:spPr>
            <a:xfrm flipH="1">
              <a:off x="8300680" y="5728396"/>
              <a:ext cx="807743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ZoneTexte 143"/>
            <p:cNvSpPr txBox="1"/>
            <p:nvPr/>
          </p:nvSpPr>
          <p:spPr>
            <a:xfrm>
              <a:off x="8291259" y="5770816"/>
              <a:ext cx="7143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b="1" dirty="0" smtClean="0"/>
                <a:t>DATA</a:t>
              </a:r>
              <a:endParaRPr lang="fr-FR" sz="1400" b="1" dirty="0"/>
            </a:p>
          </p:txBody>
        </p:sp>
        <p:sp>
          <p:nvSpPr>
            <p:cNvPr id="223" name="ZoneTexte 144"/>
            <p:cNvSpPr txBox="1"/>
            <p:nvPr/>
          </p:nvSpPr>
          <p:spPr>
            <a:xfrm>
              <a:off x="8174634" y="4801092"/>
              <a:ext cx="959959" cy="982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b="1" dirty="0" smtClean="0"/>
                <a:t>Latency</a:t>
              </a:r>
            </a:p>
            <a:p>
              <a:pPr algn="r"/>
              <a:r>
                <a:rPr lang="fr-FR" sz="800" b="1" dirty="0" smtClean="0"/>
                <a:t>Nb of APVs</a:t>
              </a:r>
            </a:p>
            <a:p>
              <a:pPr algn="r"/>
              <a:r>
                <a:rPr lang="fr-FR" sz="800" b="1" dirty="0" smtClean="0"/>
                <a:t>Internal rate</a:t>
              </a:r>
            </a:p>
            <a:p>
              <a:pPr algn="r"/>
              <a:r>
                <a:rPr lang="fr-FR" sz="800" b="1" dirty="0" smtClean="0"/>
                <a:t>Veto</a:t>
              </a:r>
            </a:p>
            <a:p>
              <a:pPr algn="r"/>
              <a:r>
                <a:rPr lang="fr-FR" sz="800" b="1" dirty="0" smtClean="0"/>
                <a:t>Trigger type</a:t>
              </a:r>
            </a:p>
            <a:p>
              <a:pPr algn="r"/>
              <a:endParaRPr lang="fr-FR" sz="800" b="1" dirty="0"/>
            </a:p>
          </p:txBody>
        </p:sp>
        <p:pic>
          <p:nvPicPr>
            <p:cNvPr id="224" name="Image 155" descr="IMG_1425.JPG"/>
            <p:cNvPicPr>
              <a:picLocks noChangeAspect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32" t="26635" r="29861" b="44692"/>
            <a:stretch/>
          </p:blipFill>
          <p:spPr>
            <a:xfrm>
              <a:off x="4155328" y="3856451"/>
              <a:ext cx="1695941" cy="703635"/>
            </a:xfrm>
            <a:prstGeom prst="rect">
              <a:avLst/>
            </a:prstGeom>
            <a:ln>
              <a:solidFill>
                <a:srgbClr val="3366FF"/>
              </a:solidFill>
            </a:ln>
          </p:spPr>
        </p:pic>
        <p:sp>
          <p:nvSpPr>
            <p:cNvPr id="225" name="ZoneTexte 157"/>
            <p:cNvSpPr txBox="1"/>
            <p:nvPr/>
          </p:nvSpPr>
          <p:spPr>
            <a:xfrm>
              <a:off x="4155328" y="4519276"/>
              <a:ext cx="1695941" cy="654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smtClean="0">
                  <a:solidFill>
                    <a:srgbClr val="3366FF"/>
                  </a:solidFill>
                </a:rPr>
                <a:t>Pulse from the bottom of the last GEM</a:t>
              </a:r>
            </a:p>
            <a:p>
              <a:pPr algn="ctr"/>
              <a:endParaRPr lang="fr-FR" sz="1000" b="1" dirty="0">
                <a:solidFill>
                  <a:srgbClr val="3366FF"/>
                </a:solidFill>
              </a:endParaRPr>
            </a:p>
          </p:txBody>
        </p:sp>
        <p:cxnSp>
          <p:nvCxnSpPr>
            <p:cNvPr id="226" name="Connecteur droit 162"/>
            <p:cNvCxnSpPr/>
            <p:nvPr/>
          </p:nvCxnSpPr>
          <p:spPr>
            <a:xfrm flipV="1">
              <a:off x="6565900" y="3976926"/>
              <a:ext cx="0" cy="1995731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7" name="Connecteur droit 166"/>
            <p:cNvCxnSpPr/>
            <p:nvPr/>
          </p:nvCxnSpPr>
          <p:spPr>
            <a:xfrm>
              <a:off x="6565900" y="3989626"/>
              <a:ext cx="1590753" cy="0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28" name="Connecteur droit avec flèche 169"/>
            <p:cNvCxnSpPr/>
            <p:nvPr/>
          </p:nvCxnSpPr>
          <p:spPr>
            <a:xfrm flipH="1" flipV="1">
              <a:off x="8174635" y="2896110"/>
              <a:ext cx="1" cy="1106218"/>
            </a:xfrm>
            <a:prstGeom prst="straightConnector1">
              <a:avLst/>
            </a:prstGeom>
            <a:ln w="28575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0" name="ZoneTexte 174"/>
            <p:cNvSpPr txBox="1"/>
            <p:nvPr/>
          </p:nvSpPr>
          <p:spPr>
            <a:xfrm rot="20336879">
              <a:off x="-190511" y="4777997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8064A2"/>
                  </a:solidFill>
                </a:rPr>
                <a:t>Ar</a:t>
              </a:r>
              <a:endParaRPr lang="fr-FR" sz="1200" dirty="0">
                <a:solidFill>
                  <a:srgbClr val="8064A2"/>
                </a:solidFill>
              </a:endParaRPr>
            </a:p>
          </p:txBody>
        </p:sp>
        <p:sp>
          <p:nvSpPr>
            <p:cNvPr id="231" name="ZoneTexte 175"/>
            <p:cNvSpPr txBox="1"/>
            <p:nvPr/>
          </p:nvSpPr>
          <p:spPr>
            <a:xfrm rot="20336879">
              <a:off x="-114311" y="4904997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8064A2"/>
                  </a:solidFill>
                </a:rPr>
                <a:t>CO</a:t>
              </a:r>
              <a:r>
                <a:rPr lang="fr-FR" sz="1200" baseline="-25000" dirty="0" smtClean="0">
                  <a:solidFill>
                    <a:srgbClr val="8064A2"/>
                  </a:solidFill>
                </a:rPr>
                <a:t>2</a:t>
              </a:r>
              <a:endParaRPr lang="fr-FR" sz="1200" dirty="0">
                <a:solidFill>
                  <a:srgbClr val="8064A2"/>
                </a:solidFill>
              </a:endParaRPr>
            </a:p>
          </p:txBody>
        </p:sp>
        <p:sp>
          <p:nvSpPr>
            <p:cNvPr id="232" name="ZoneTexte 176"/>
            <p:cNvSpPr txBox="1"/>
            <p:nvPr/>
          </p:nvSpPr>
          <p:spPr>
            <a:xfrm rot="20336879">
              <a:off x="-50811" y="5044697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8064A2"/>
                  </a:solidFill>
                </a:rPr>
                <a:t>CF</a:t>
              </a:r>
              <a:r>
                <a:rPr lang="fr-FR" sz="1200" baseline="-25000" dirty="0" smtClean="0">
                  <a:solidFill>
                    <a:srgbClr val="8064A2"/>
                  </a:solidFill>
                </a:rPr>
                <a:t>4</a:t>
              </a:r>
              <a:endParaRPr lang="fr-FR" sz="1200" dirty="0">
                <a:solidFill>
                  <a:srgbClr val="8064A2"/>
                </a:solidFill>
              </a:endParaRPr>
            </a:p>
          </p:txBody>
        </p:sp>
        <p:sp>
          <p:nvSpPr>
            <p:cNvPr id="233" name="ZoneTexte 177"/>
            <p:cNvSpPr txBox="1"/>
            <p:nvPr/>
          </p:nvSpPr>
          <p:spPr>
            <a:xfrm rot="20531550">
              <a:off x="1907788" y="4167665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8064A2"/>
                  </a:solidFill>
                </a:rPr>
                <a:t>Mixture 5l/h</a:t>
              </a:r>
              <a:endParaRPr lang="fr-FR" sz="1200" dirty="0">
                <a:solidFill>
                  <a:srgbClr val="8064A2"/>
                </a:solidFill>
              </a:endParaRPr>
            </a:p>
          </p:txBody>
        </p:sp>
        <p:sp>
          <p:nvSpPr>
            <p:cNvPr id="234" name="ZoneTexte 178"/>
            <p:cNvSpPr txBox="1"/>
            <p:nvPr/>
          </p:nvSpPr>
          <p:spPr>
            <a:xfrm rot="20531550">
              <a:off x="1447719" y="3246905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exhaust</a:t>
              </a:r>
              <a:endParaRPr lang="fr-FR" sz="12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35" name="ZoneTexte 179"/>
            <p:cNvSpPr txBox="1"/>
            <p:nvPr/>
          </p:nvSpPr>
          <p:spPr>
            <a:xfrm rot="20628285">
              <a:off x="1700327" y="2161112"/>
              <a:ext cx="16959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660066"/>
                  </a:solidFill>
                </a:rPr>
                <a:t>Xrays // 8 keV</a:t>
              </a:r>
            </a:p>
            <a:p>
              <a:pPr algn="ctr"/>
              <a:endParaRPr lang="fr-FR" sz="1400" b="1" dirty="0">
                <a:solidFill>
                  <a:srgbClr val="660066"/>
                </a:solidFill>
              </a:endParaRPr>
            </a:p>
          </p:txBody>
        </p:sp>
        <p:sp>
          <p:nvSpPr>
            <p:cNvPr id="236" name="ZoneTexte 180"/>
            <p:cNvSpPr txBox="1"/>
            <p:nvPr/>
          </p:nvSpPr>
          <p:spPr>
            <a:xfrm>
              <a:off x="341630" y="2782930"/>
              <a:ext cx="95995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Current </a:t>
              </a:r>
            </a:p>
            <a:p>
              <a:r>
                <a:rPr lang="fr-FR" sz="1100" b="1" dirty="0" smtClean="0"/>
                <a:t>Voltage</a:t>
              </a:r>
              <a:endParaRPr lang="fr-FR" sz="1100" b="1" dirty="0"/>
            </a:p>
          </p:txBody>
        </p:sp>
        <p:sp>
          <p:nvSpPr>
            <p:cNvPr id="237" name="ZoneTexte 187"/>
            <p:cNvSpPr txBox="1"/>
            <p:nvPr/>
          </p:nvSpPr>
          <p:spPr>
            <a:xfrm>
              <a:off x="175120" y="2550838"/>
              <a:ext cx="9599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smtClean="0"/>
                <a:t>ON/OFF</a:t>
              </a:r>
            </a:p>
          </p:txBody>
        </p:sp>
        <p:pic>
          <p:nvPicPr>
            <p:cNvPr id="238" name="Image 188" descr="11949848301163357016radioactive_sign_01.svg.med.pn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8810" y="2642454"/>
              <a:ext cx="139663" cy="150055"/>
            </a:xfrm>
            <a:prstGeom prst="rect">
              <a:avLst/>
            </a:prstGeom>
          </p:spPr>
        </p:pic>
        <p:cxnSp>
          <p:nvCxnSpPr>
            <p:cNvPr id="239" name="Connecteur droit avec flèche 190"/>
            <p:cNvCxnSpPr/>
            <p:nvPr/>
          </p:nvCxnSpPr>
          <p:spPr>
            <a:xfrm flipH="1">
              <a:off x="1218810" y="895733"/>
              <a:ext cx="2667390" cy="767967"/>
            </a:xfrm>
            <a:prstGeom prst="straightConnector1">
              <a:avLst/>
            </a:prstGeom>
            <a:ln w="3175" cmpd="sng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ZoneTexte 191"/>
            <p:cNvSpPr txBox="1"/>
            <p:nvPr/>
          </p:nvSpPr>
          <p:spPr>
            <a:xfrm rot="20614730">
              <a:off x="1729358" y="1054010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1,20 m</a:t>
              </a:r>
              <a:endParaRPr lang="fr-FR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1" name="ZoneTexte 192"/>
            <p:cNvSpPr txBox="1"/>
            <p:nvPr/>
          </p:nvSpPr>
          <p:spPr>
            <a:xfrm>
              <a:off x="6542946" y="2970584"/>
              <a:ext cx="1692043" cy="982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008000"/>
                  </a:solidFill>
                </a:rPr>
                <a:t>Need two FECs and 24 APVs to scan the entire prototype.</a:t>
              </a:r>
            </a:p>
            <a:p>
              <a:pPr algn="ctr"/>
              <a:endParaRPr lang="fr-FR" sz="1200" b="1" dirty="0">
                <a:solidFill>
                  <a:srgbClr val="008000"/>
                </a:solidFill>
              </a:endParaRPr>
            </a:p>
          </p:txBody>
        </p:sp>
        <p:sp>
          <p:nvSpPr>
            <p:cNvPr id="242" name="Rectangle à coins arrondis 25"/>
            <p:cNvSpPr/>
            <p:nvPr/>
          </p:nvSpPr>
          <p:spPr>
            <a:xfrm>
              <a:off x="1801038" y="4899937"/>
              <a:ext cx="1531911" cy="1296309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3" name="Rectangle 242"/>
            <p:cNvSpPr/>
            <p:nvPr/>
          </p:nvSpPr>
          <p:spPr>
            <a:xfrm>
              <a:off x="1945063" y="5057066"/>
              <a:ext cx="1243859" cy="955864"/>
            </a:xfrm>
            <a:prstGeom prst="rec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4" name="Rectangle à coins arrondis 27"/>
            <p:cNvSpPr/>
            <p:nvPr/>
          </p:nvSpPr>
          <p:spPr>
            <a:xfrm>
              <a:off x="1801038" y="6196246"/>
              <a:ext cx="1531911" cy="464838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5" name="Rectangle 244"/>
            <p:cNvSpPr/>
            <p:nvPr/>
          </p:nvSpPr>
          <p:spPr>
            <a:xfrm>
              <a:off x="1879599" y="6405750"/>
              <a:ext cx="615382" cy="15894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6" name="Rectangle 245"/>
            <p:cNvSpPr/>
            <p:nvPr/>
          </p:nvSpPr>
          <p:spPr>
            <a:xfrm>
              <a:off x="1945063" y="5529620"/>
              <a:ext cx="1243859" cy="483310"/>
            </a:xfrm>
            <a:prstGeom prst="rect">
              <a:avLst/>
            </a:prstGeom>
            <a:gradFill flip="none" rotWithShape="1">
              <a:gsLst>
                <a:gs pos="46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16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fr-FR" sz="1400" dirty="0" smtClean="0">
                  <a:solidFill>
                    <a:schemeClr val="tx1"/>
                  </a:solidFill>
                </a:rPr>
                <a:t>MiniX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47" name="Rectangle 246"/>
            <p:cNvSpPr/>
            <p:nvPr/>
          </p:nvSpPr>
          <p:spPr>
            <a:xfrm>
              <a:off x="1945063" y="5046310"/>
              <a:ext cx="1243859" cy="483310"/>
            </a:xfrm>
            <a:prstGeom prst="rect">
              <a:avLst/>
            </a:prstGeom>
            <a:gradFill flip="none" rotWithShape="1">
              <a:gsLst>
                <a:gs pos="46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MFC </a:t>
              </a:r>
              <a:r>
                <a:rPr lang="fr-FR" sz="1400" dirty="0">
                  <a:solidFill>
                    <a:schemeClr val="tx1"/>
                  </a:solidFill>
                </a:rPr>
                <a:t>v</a:t>
              </a:r>
              <a:r>
                <a:rPr lang="fr-FR" sz="1400" dirty="0" smtClean="0">
                  <a:solidFill>
                    <a:schemeClr val="tx1"/>
                  </a:solidFill>
                </a:rPr>
                <a:t>iewer    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pic>
          <p:nvPicPr>
            <p:cNvPr id="248" name="Image 33" descr="11949848301163357016radioactive_sign_01.svg.med.pn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00" y="5538432"/>
              <a:ext cx="526766" cy="461798"/>
            </a:xfrm>
            <a:prstGeom prst="rect">
              <a:avLst/>
            </a:prstGeom>
          </p:spPr>
        </p:pic>
        <p:sp>
          <p:nvSpPr>
            <p:cNvPr id="249" name="ZoneTexte 158"/>
            <p:cNvSpPr txBox="1"/>
            <p:nvPr/>
          </p:nvSpPr>
          <p:spPr>
            <a:xfrm>
              <a:off x="6085310" y="4177480"/>
              <a:ext cx="915270" cy="32733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 cmpd="sng">
              <a:solidFill>
                <a:srgbClr val="3366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3366FF"/>
                  </a:solidFill>
                </a:rPr>
                <a:t>Trigger</a:t>
              </a:r>
              <a:endParaRPr lang="fr-FR" sz="1200" b="1" dirty="0">
                <a:solidFill>
                  <a:srgbClr val="3366FF"/>
                </a:solidFill>
              </a:endParaRPr>
            </a:p>
          </p:txBody>
        </p:sp>
        <p:cxnSp>
          <p:nvCxnSpPr>
            <p:cNvPr id="250" name="Connecteur droit avec flèche 107"/>
            <p:cNvCxnSpPr/>
            <p:nvPr/>
          </p:nvCxnSpPr>
          <p:spPr>
            <a:xfrm>
              <a:off x="5983616" y="5972657"/>
              <a:ext cx="582284" cy="0"/>
            </a:xfrm>
            <a:prstGeom prst="straightConnector1">
              <a:avLst/>
            </a:prstGeom>
            <a:ln w="28575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droit avec flèche 111"/>
            <p:cNvCxnSpPr/>
            <p:nvPr/>
          </p:nvCxnSpPr>
          <p:spPr>
            <a:xfrm>
              <a:off x="5162182" y="5969706"/>
              <a:ext cx="582284" cy="0"/>
            </a:xfrm>
            <a:prstGeom prst="straightConnector1">
              <a:avLst/>
            </a:prstGeom>
            <a:ln w="28575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Connecteur droit avec flèche 113"/>
            <p:cNvCxnSpPr/>
            <p:nvPr/>
          </p:nvCxnSpPr>
          <p:spPr>
            <a:xfrm flipV="1">
              <a:off x="4098081" y="5968140"/>
              <a:ext cx="346171" cy="4517"/>
            </a:xfrm>
            <a:prstGeom prst="straightConnector1">
              <a:avLst/>
            </a:prstGeom>
            <a:ln w="28575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Connecteur droit 114"/>
            <p:cNvCxnSpPr/>
            <p:nvPr/>
          </p:nvCxnSpPr>
          <p:spPr>
            <a:xfrm flipV="1">
              <a:off x="4109220" y="3146387"/>
              <a:ext cx="0" cy="2821754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254" name="Image 1" descr="CFD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7683" y="5131483"/>
              <a:ext cx="637799" cy="1457450"/>
            </a:xfrm>
            <a:prstGeom prst="rect">
              <a:avLst/>
            </a:prstGeom>
          </p:spPr>
        </p:pic>
        <p:pic>
          <p:nvPicPr>
            <p:cNvPr id="255" name="Image 30" descr="Amplifier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1959" y="5129358"/>
              <a:ext cx="946623" cy="1462243"/>
            </a:xfrm>
            <a:prstGeom prst="rect">
              <a:avLst/>
            </a:prstGeom>
          </p:spPr>
        </p:pic>
        <p:sp>
          <p:nvSpPr>
            <p:cNvPr id="256" name="ZoneTexte 109"/>
            <p:cNvSpPr txBox="1"/>
            <p:nvPr/>
          </p:nvSpPr>
          <p:spPr>
            <a:xfrm>
              <a:off x="4342652" y="6477976"/>
              <a:ext cx="1094761" cy="327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Amplifier</a:t>
              </a:r>
              <a:endParaRPr lang="fr-FR" sz="1200" dirty="0"/>
            </a:p>
          </p:txBody>
        </p:sp>
        <p:sp>
          <p:nvSpPr>
            <p:cNvPr id="257" name="ZoneTexte 115"/>
            <p:cNvSpPr txBox="1"/>
            <p:nvPr/>
          </p:nvSpPr>
          <p:spPr>
            <a:xfrm>
              <a:off x="5364557" y="6476943"/>
              <a:ext cx="1094761" cy="327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CFD</a:t>
              </a:r>
              <a:endParaRPr lang="fr-FR" sz="1200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881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X-Ray Station: Gain Uniformity</a:t>
            </a:r>
            <a:endParaRPr lang="en-US" dirty="0"/>
          </a:p>
        </p:txBody>
      </p:sp>
      <p:grpSp>
        <p:nvGrpSpPr>
          <p:cNvPr id="108" name="Group 107"/>
          <p:cNvGrpSpPr>
            <a:grpSpLocks noChangeAspect="1"/>
          </p:cNvGrpSpPr>
          <p:nvPr/>
        </p:nvGrpSpPr>
        <p:grpSpPr>
          <a:xfrm>
            <a:off x="626428" y="932509"/>
            <a:ext cx="7891145" cy="5530681"/>
            <a:chOff x="-190511" y="269609"/>
            <a:chExt cx="9325104" cy="6535702"/>
          </a:xfrm>
        </p:grpSpPr>
        <p:pic>
          <p:nvPicPr>
            <p:cNvPr id="109" name="Image 3" descr="APV+SRS+Lab.pn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99818" l="0" r="99286">
                          <a14:foregroundMark x1="48429" y1="12933" x2="48429" y2="12933"/>
                          <a14:foregroundMark x1="40429" y1="15665" x2="40429" y2="15665"/>
                          <a14:foregroundMark x1="28714" y1="20219" x2="28714" y2="20219"/>
                          <a14:foregroundMark x1="20857" y1="22769" x2="20857" y2="22769"/>
                          <a14:foregroundMark x1="4143" y1="44627" x2="4143" y2="44627"/>
                          <a14:foregroundMark x1="92714" y1="53188" x2="92714" y2="53188"/>
                          <a14:foregroundMark x1="85714" y1="10747" x2="85714" y2="10747"/>
                          <a14:foregroundMark x1="61429" y1="7832" x2="61429" y2="7832"/>
                          <a14:foregroundMark x1="86286" y1="75046" x2="86286" y2="75046"/>
                          <a14:foregroundMark x1="79857" y1="77413" x2="79857" y2="77413"/>
                          <a14:foregroundMark x1="60000" y1="84517" x2="60000" y2="84517"/>
                        </a14:backgroundRemoval>
                      </a14:imgEffect>
                      <a14:imgEffect>
                        <a14:brightnessContrast bright="20000" contras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52247" y="269609"/>
              <a:ext cx="5327522" cy="4178300"/>
            </a:xfrm>
            <a:prstGeom prst="rect">
              <a:avLst/>
            </a:prstGeom>
          </p:spPr>
        </p:pic>
        <p:pic>
          <p:nvPicPr>
            <p:cNvPr id="110" name="Image 4" descr="SRS.pn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381" b="99810" l="0" r="99822">
                          <a14:backgroundMark x1="44920" y1="57333" x2="44920" y2="57333"/>
                          <a14:backgroundMark x1="64528" y1="57333" x2="64528" y2="57333"/>
                        </a14:backgroundRemoval>
                      </a14:imgEffect>
                      <a14:imgEffect>
                        <a14:brightnessContrast bright="-17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6928240" y="847080"/>
              <a:ext cx="2172210" cy="1925850"/>
            </a:xfrm>
            <a:prstGeom prst="rect">
              <a:avLst/>
            </a:prstGeom>
          </p:spPr>
        </p:pic>
        <p:pic>
          <p:nvPicPr>
            <p:cNvPr id="111" name="Image 5" descr="APV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802" b="98998" l="203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24125" y="631223"/>
              <a:ext cx="633204" cy="803992"/>
            </a:xfrm>
            <a:prstGeom prst="rect">
              <a:avLst/>
            </a:prstGeom>
          </p:spPr>
        </p:pic>
        <p:pic>
          <p:nvPicPr>
            <p:cNvPr id="112" name="Image 6" descr="APV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802" b="98998" l="203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24125" y="1416827"/>
              <a:ext cx="633204" cy="803992"/>
            </a:xfrm>
            <a:prstGeom prst="rect">
              <a:avLst/>
            </a:prstGeom>
          </p:spPr>
        </p:pic>
        <p:pic>
          <p:nvPicPr>
            <p:cNvPr id="113" name="Image 7" descr="APV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802" b="98998" l="203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24125" y="2195947"/>
              <a:ext cx="633204" cy="803992"/>
            </a:xfrm>
            <a:prstGeom prst="rect">
              <a:avLst/>
            </a:prstGeom>
          </p:spPr>
        </p:pic>
        <p:cxnSp>
          <p:nvCxnSpPr>
            <p:cNvPr id="114" name="Connecteur droit avec flèche 8"/>
            <p:cNvCxnSpPr/>
            <p:nvPr/>
          </p:nvCxnSpPr>
          <p:spPr>
            <a:xfrm>
              <a:off x="6617323" y="1016608"/>
              <a:ext cx="446829" cy="0"/>
            </a:xfrm>
            <a:prstGeom prst="straightConnector1">
              <a:avLst/>
            </a:prstGeom>
            <a:ln>
              <a:solidFill>
                <a:srgbClr val="00B80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avec flèche 9"/>
            <p:cNvCxnSpPr/>
            <p:nvPr/>
          </p:nvCxnSpPr>
          <p:spPr>
            <a:xfrm>
              <a:off x="6642723" y="2502042"/>
              <a:ext cx="421429" cy="0"/>
            </a:xfrm>
            <a:prstGeom prst="straightConnector1">
              <a:avLst/>
            </a:prstGeom>
            <a:ln>
              <a:solidFill>
                <a:srgbClr val="00B80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ZoneTexte 10"/>
            <p:cNvSpPr txBox="1"/>
            <p:nvPr/>
          </p:nvSpPr>
          <p:spPr>
            <a:xfrm>
              <a:off x="5803899" y="282309"/>
              <a:ext cx="896401" cy="379727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6A01"/>
                  </a:solidFill>
                </a:rPr>
                <a:t>APV</a:t>
              </a:r>
              <a:endParaRPr lang="fr-FR" b="1" dirty="0">
                <a:solidFill>
                  <a:srgbClr val="006A01"/>
                </a:solidFill>
              </a:endParaRPr>
            </a:p>
          </p:txBody>
        </p:sp>
        <p:sp>
          <p:nvSpPr>
            <p:cNvPr id="117" name="ZoneTexte 11"/>
            <p:cNvSpPr txBox="1"/>
            <p:nvPr/>
          </p:nvSpPr>
          <p:spPr>
            <a:xfrm>
              <a:off x="7547670" y="269609"/>
              <a:ext cx="792064" cy="379727"/>
            </a:xfrm>
            <a:prstGeom prst="rect">
              <a:avLst/>
            </a:prstGeom>
            <a:solidFill>
              <a:srgbClr val="CCFFCC"/>
            </a:solidFill>
            <a:ln w="28575" cmpd="sng">
              <a:solidFill>
                <a:srgbClr val="008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006A01"/>
                  </a:solidFill>
                </a:rPr>
                <a:t>SRS</a:t>
              </a:r>
              <a:endParaRPr lang="fr-FR" b="1" dirty="0">
                <a:solidFill>
                  <a:srgbClr val="006A01"/>
                </a:solidFill>
              </a:endParaRPr>
            </a:p>
          </p:txBody>
        </p:sp>
        <p:pic>
          <p:nvPicPr>
            <p:cNvPr id="118" name="Image 12" descr="APV.png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802" b="98998" l="2036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922475" y="2970567"/>
              <a:ext cx="633204" cy="803992"/>
            </a:xfrm>
            <a:prstGeom prst="rect">
              <a:avLst/>
            </a:prstGeom>
          </p:spPr>
        </p:pic>
        <p:cxnSp>
          <p:nvCxnSpPr>
            <p:cNvPr id="119" name="Connecteur droit avec flèche 13"/>
            <p:cNvCxnSpPr/>
            <p:nvPr/>
          </p:nvCxnSpPr>
          <p:spPr>
            <a:xfrm>
              <a:off x="6643514" y="2641742"/>
              <a:ext cx="421429" cy="0"/>
            </a:xfrm>
            <a:prstGeom prst="straightConnector1">
              <a:avLst/>
            </a:prstGeom>
            <a:ln>
              <a:solidFill>
                <a:srgbClr val="00B80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4"/>
            <p:cNvCxnSpPr/>
            <p:nvPr/>
          </p:nvCxnSpPr>
          <p:spPr>
            <a:xfrm>
              <a:off x="6630023" y="1153228"/>
              <a:ext cx="421429" cy="0"/>
            </a:xfrm>
            <a:prstGeom prst="straightConnector1">
              <a:avLst/>
            </a:prstGeom>
            <a:ln>
              <a:solidFill>
                <a:srgbClr val="00B80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Flèche courbée vers le bas 15"/>
            <p:cNvSpPr/>
            <p:nvPr/>
          </p:nvSpPr>
          <p:spPr>
            <a:xfrm rot="16200000">
              <a:off x="5293640" y="2853597"/>
              <a:ext cx="842809" cy="266700"/>
            </a:xfrm>
            <a:prstGeom prst="curvedDownArrow">
              <a:avLst/>
            </a:prstGeom>
            <a:solidFill>
              <a:srgbClr val="00B801"/>
            </a:solidFill>
            <a:ln>
              <a:solidFill>
                <a:srgbClr val="5DDD0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2" name="Flèche courbée vers le bas 16"/>
            <p:cNvSpPr/>
            <p:nvPr/>
          </p:nvSpPr>
          <p:spPr>
            <a:xfrm rot="16200000">
              <a:off x="5293684" y="1292532"/>
              <a:ext cx="842809" cy="266700"/>
            </a:xfrm>
            <a:prstGeom prst="curvedDownArrow">
              <a:avLst/>
            </a:prstGeom>
            <a:solidFill>
              <a:srgbClr val="00B801"/>
            </a:solidFill>
            <a:ln>
              <a:solidFill>
                <a:srgbClr val="5DDD0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23" name="Rectangle à coins arrondis 18"/>
            <p:cNvSpPr/>
            <p:nvPr/>
          </p:nvSpPr>
          <p:spPr>
            <a:xfrm>
              <a:off x="6768769" y="4919362"/>
              <a:ext cx="1531911" cy="1296309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6912794" y="5076491"/>
              <a:ext cx="1243859" cy="955864"/>
            </a:xfrm>
            <a:prstGeom prst="rec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5" name="Rectangle à coins arrondis 20"/>
            <p:cNvSpPr/>
            <p:nvPr/>
          </p:nvSpPr>
          <p:spPr>
            <a:xfrm>
              <a:off x="6768769" y="6215671"/>
              <a:ext cx="1531911" cy="464838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6847330" y="6425175"/>
              <a:ext cx="615382" cy="15894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6912794" y="5549045"/>
              <a:ext cx="1243859" cy="483310"/>
            </a:xfrm>
            <a:prstGeom prst="rect">
              <a:avLst/>
            </a:prstGeom>
            <a:gradFill flip="none" rotWithShape="1">
              <a:gsLst>
                <a:gs pos="46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16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Amore SRS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6912794" y="5076491"/>
              <a:ext cx="1243859" cy="483310"/>
            </a:xfrm>
            <a:prstGeom prst="rect">
              <a:avLst/>
            </a:prstGeom>
            <a:gradFill flip="none" rotWithShape="1">
              <a:gsLst>
                <a:gs pos="46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fr-FR" sz="1400" dirty="0" smtClean="0">
                  <a:solidFill>
                    <a:schemeClr val="tx1"/>
                  </a:solidFill>
                </a:rPr>
                <a:t>DATE    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pic>
          <p:nvPicPr>
            <p:cNvPr id="129" name="Image 24" descr="newlogo2.jpg"/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0" b="88367" l="5556" r="97500">
                          <a14:foregroundMark x1="19722" y1="69128" x2="19722" y2="69128"/>
                          <a14:foregroundMark x1="32500" y1="73826" x2="32500" y2="73826"/>
                          <a14:foregroundMark x1="49722" y1="73826" x2="49722" y2="73826"/>
                          <a14:foregroundMark x1="64444" y1="70917" x2="64444" y2="70917"/>
                          <a14:foregroundMark x1="79444" y1="71365" x2="79444" y2="71365"/>
                          <a14:foregroundMark x1="78889" y1="76734" x2="78889" y2="76734"/>
                          <a14:foregroundMark x1="60556" y1="73826" x2="60556" y2="73826"/>
                          <a14:foregroundMark x1="64444" y1="82774" x2="64444" y2="82774"/>
                          <a14:foregroundMark x1="31389" y1="81208" x2="31389" y2="81208"/>
                          <a14:foregroundMark x1="17500" y1="77852" x2="17500" y2="77852"/>
                          <a14:foregroundMark x1="60278" y1="35794" x2="60278" y2="35794"/>
                          <a14:foregroundMark x1="22778" y1="79866" x2="22778" y2="79866"/>
                          <a14:foregroundMark x1="48889" y1="81208" x2="48889" y2="8120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5411"/>
            <a:stretch/>
          </p:blipFill>
          <p:spPr>
            <a:xfrm>
              <a:off x="6953013" y="5104297"/>
              <a:ext cx="404950" cy="425323"/>
            </a:xfrm>
            <a:prstGeom prst="rect">
              <a:avLst/>
            </a:prstGeom>
          </p:spPr>
        </p:pic>
        <p:cxnSp>
          <p:nvCxnSpPr>
            <p:cNvPr id="130" name="Connecteur droit avec flèche 34"/>
            <p:cNvCxnSpPr/>
            <p:nvPr/>
          </p:nvCxnSpPr>
          <p:spPr>
            <a:xfrm flipH="1">
              <a:off x="3759200" y="1349821"/>
              <a:ext cx="1625644" cy="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35"/>
            <p:cNvCxnSpPr/>
            <p:nvPr/>
          </p:nvCxnSpPr>
          <p:spPr>
            <a:xfrm flipV="1">
              <a:off x="5384844" y="908914"/>
              <a:ext cx="0" cy="440907"/>
            </a:xfrm>
            <a:prstGeom prst="line">
              <a:avLst/>
            </a:prstGeom>
            <a:ln>
              <a:solidFill>
                <a:srgbClr val="00B8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avec flèche 36"/>
            <p:cNvCxnSpPr/>
            <p:nvPr/>
          </p:nvCxnSpPr>
          <p:spPr>
            <a:xfrm flipV="1">
              <a:off x="5384844" y="895733"/>
              <a:ext cx="458159" cy="13181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avec flèche 40"/>
            <p:cNvCxnSpPr/>
            <p:nvPr/>
          </p:nvCxnSpPr>
          <p:spPr>
            <a:xfrm flipH="1">
              <a:off x="4038600" y="1663700"/>
              <a:ext cx="1346244" cy="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41"/>
            <p:cNvCxnSpPr/>
            <p:nvPr/>
          </p:nvCxnSpPr>
          <p:spPr>
            <a:xfrm flipV="1">
              <a:off x="5384844" y="1663700"/>
              <a:ext cx="0" cy="324715"/>
            </a:xfrm>
            <a:prstGeom prst="line">
              <a:avLst/>
            </a:prstGeom>
            <a:ln>
              <a:solidFill>
                <a:srgbClr val="00B8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avec flèche 42"/>
            <p:cNvCxnSpPr/>
            <p:nvPr/>
          </p:nvCxnSpPr>
          <p:spPr>
            <a:xfrm flipV="1">
              <a:off x="5378582" y="1975233"/>
              <a:ext cx="458159" cy="13181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avec flèche 45"/>
            <p:cNvCxnSpPr/>
            <p:nvPr/>
          </p:nvCxnSpPr>
          <p:spPr>
            <a:xfrm flipV="1">
              <a:off x="5390280" y="2457975"/>
              <a:ext cx="458159" cy="13181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avec flèche 46"/>
            <p:cNvCxnSpPr/>
            <p:nvPr/>
          </p:nvCxnSpPr>
          <p:spPr>
            <a:xfrm flipV="1">
              <a:off x="5175275" y="3512076"/>
              <a:ext cx="698563" cy="1318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cteur droit 48"/>
            <p:cNvCxnSpPr/>
            <p:nvPr/>
          </p:nvCxnSpPr>
          <p:spPr>
            <a:xfrm flipV="1">
              <a:off x="5403024" y="2146441"/>
              <a:ext cx="0" cy="324715"/>
            </a:xfrm>
            <a:prstGeom prst="line">
              <a:avLst/>
            </a:prstGeom>
            <a:ln>
              <a:solidFill>
                <a:srgbClr val="00B8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avec flèche 49"/>
            <p:cNvCxnSpPr/>
            <p:nvPr/>
          </p:nvCxnSpPr>
          <p:spPr>
            <a:xfrm flipH="1">
              <a:off x="3886200" y="2146441"/>
              <a:ext cx="1516824" cy="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avec flèche 50"/>
            <p:cNvCxnSpPr/>
            <p:nvPr/>
          </p:nvCxnSpPr>
          <p:spPr>
            <a:xfrm flipH="1">
              <a:off x="4132980" y="2629042"/>
              <a:ext cx="1042295" cy="0"/>
            </a:xfrm>
            <a:prstGeom prst="straightConnector1">
              <a:avLst/>
            </a:prstGeom>
            <a:ln>
              <a:solidFill>
                <a:srgbClr val="00B80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52"/>
            <p:cNvCxnSpPr/>
            <p:nvPr/>
          </p:nvCxnSpPr>
          <p:spPr>
            <a:xfrm flipV="1">
              <a:off x="5180799" y="2623557"/>
              <a:ext cx="0" cy="901699"/>
            </a:xfrm>
            <a:prstGeom prst="line">
              <a:avLst/>
            </a:prstGeom>
            <a:ln>
              <a:solidFill>
                <a:srgbClr val="00B80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86"/>
            <p:cNvCxnSpPr/>
            <p:nvPr/>
          </p:nvCxnSpPr>
          <p:spPr>
            <a:xfrm flipH="1">
              <a:off x="1771258" y="4111336"/>
              <a:ext cx="1853791" cy="582931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143" name="Grouper 67"/>
            <p:cNvGrpSpPr/>
            <p:nvPr/>
          </p:nvGrpSpPr>
          <p:grpSpPr>
            <a:xfrm>
              <a:off x="653658" y="4065596"/>
              <a:ext cx="1397000" cy="1003300"/>
              <a:chOff x="2349500" y="4025900"/>
              <a:chExt cx="1397000" cy="1003300"/>
            </a:xfrm>
          </p:grpSpPr>
          <p:pic>
            <p:nvPicPr>
              <p:cNvPr id="308" name="Image 56" descr="mass_flow_controller_01.jp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ackgroundRemoval t="403" b="99597" l="5645" r="9193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49500" y="4025900"/>
                <a:ext cx="876300" cy="876300"/>
              </a:xfrm>
              <a:prstGeom prst="rect">
                <a:avLst/>
              </a:prstGeom>
              <a:scene3d>
                <a:camera prst="orthographicFront">
                  <a:rot lat="1800000" lon="19199986" rev="0"/>
                </a:camera>
                <a:lightRig rig="threePt" dir="t"/>
              </a:scene3d>
              <a:sp3d extrusionH="127000"/>
            </p:spPr>
          </p:pic>
          <p:pic>
            <p:nvPicPr>
              <p:cNvPr id="309" name="Image 57" descr="mass_flow_controller_01.jp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ackgroundRemoval t="403" b="99597" l="5645" r="9193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90800" y="4102100"/>
                <a:ext cx="876300" cy="876300"/>
              </a:xfrm>
              <a:prstGeom prst="rect">
                <a:avLst/>
              </a:prstGeom>
              <a:scene3d>
                <a:camera prst="orthographicFront">
                  <a:rot lat="1800000" lon="19199986" rev="0"/>
                </a:camera>
                <a:lightRig rig="threePt" dir="t"/>
              </a:scene3d>
              <a:sp3d extrusionH="127000"/>
            </p:spPr>
          </p:pic>
          <p:pic>
            <p:nvPicPr>
              <p:cNvPr id="310" name="Image 58" descr="mass_flow_controller_01.jpg"/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backgroundRemoval t="403" b="99597" l="5645" r="91935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70200" y="4152900"/>
                <a:ext cx="876300" cy="876300"/>
              </a:xfrm>
              <a:prstGeom prst="rect">
                <a:avLst/>
              </a:prstGeom>
              <a:scene3d>
                <a:camera prst="orthographicFront">
                  <a:rot lat="1800000" lon="19199986" rev="0"/>
                </a:camera>
                <a:lightRig rig="threePt" dir="t"/>
              </a:scene3d>
              <a:sp3d extrusionH="127000"/>
            </p:spPr>
          </p:pic>
          <p:sp>
            <p:nvSpPr>
              <p:cNvPr id="311" name="Forme libre 59"/>
              <p:cNvSpPr/>
              <p:nvPr/>
            </p:nvSpPr>
            <p:spPr>
              <a:xfrm>
                <a:off x="3067283" y="4262118"/>
                <a:ext cx="86099" cy="618868"/>
              </a:xfrm>
              <a:custGeom>
                <a:avLst/>
                <a:gdLst>
                  <a:gd name="connsiteX0" fmla="*/ 75336 w 86099"/>
                  <a:gd name="connsiteY0" fmla="*/ 618868 h 618868"/>
                  <a:gd name="connsiteX1" fmla="*/ 0 w 86099"/>
                  <a:gd name="connsiteY1" fmla="*/ 591960 h 618868"/>
                  <a:gd name="connsiteX2" fmla="*/ 16143 w 86099"/>
                  <a:gd name="connsiteY2" fmla="*/ 0 h 618868"/>
                  <a:gd name="connsiteX3" fmla="*/ 86099 w 86099"/>
                  <a:gd name="connsiteY3" fmla="*/ 32288 h 618868"/>
                  <a:gd name="connsiteX4" fmla="*/ 75336 w 86099"/>
                  <a:gd name="connsiteY4" fmla="*/ 618868 h 61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99" h="618868">
                    <a:moveTo>
                      <a:pt x="75336" y="618868"/>
                    </a:moveTo>
                    <a:lnTo>
                      <a:pt x="0" y="591960"/>
                    </a:lnTo>
                    <a:lnTo>
                      <a:pt x="16143" y="0"/>
                    </a:lnTo>
                    <a:lnTo>
                      <a:pt x="86099" y="32288"/>
                    </a:lnTo>
                    <a:lnTo>
                      <a:pt x="75336" y="618868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6000">
                    <a:schemeClr val="bg1">
                      <a:lumMod val="85000"/>
                    </a:schemeClr>
                  </a:gs>
                </a:gsLst>
                <a:lin ang="0" scaled="0"/>
              </a:gradFill>
              <a:ln w="31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2" name="Forme libre 60"/>
              <p:cNvSpPr/>
              <p:nvPr/>
            </p:nvSpPr>
            <p:spPr>
              <a:xfrm>
                <a:off x="2784101" y="4220786"/>
                <a:ext cx="86099" cy="618868"/>
              </a:xfrm>
              <a:custGeom>
                <a:avLst/>
                <a:gdLst>
                  <a:gd name="connsiteX0" fmla="*/ 75336 w 86099"/>
                  <a:gd name="connsiteY0" fmla="*/ 618868 h 618868"/>
                  <a:gd name="connsiteX1" fmla="*/ 0 w 86099"/>
                  <a:gd name="connsiteY1" fmla="*/ 591960 h 618868"/>
                  <a:gd name="connsiteX2" fmla="*/ 16143 w 86099"/>
                  <a:gd name="connsiteY2" fmla="*/ 0 h 618868"/>
                  <a:gd name="connsiteX3" fmla="*/ 86099 w 86099"/>
                  <a:gd name="connsiteY3" fmla="*/ 32288 h 618868"/>
                  <a:gd name="connsiteX4" fmla="*/ 75336 w 86099"/>
                  <a:gd name="connsiteY4" fmla="*/ 618868 h 61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99" h="618868">
                    <a:moveTo>
                      <a:pt x="75336" y="618868"/>
                    </a:moveTo>
                    <a:lnTo>
                      <a:pt x="0" y="591960"/>
                    </a:lnTo>
                    <a:lnTo>
                      <a:pt x="16143" y="0"/>
                    </a:lnTo>
                    <a:lnTo>
                      <a:pt x="86099" y="32288"/>
                    </a:lnTo>
                    <a:lnTo>
                      <a:pt x="75336" y="618868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6000">
                    <a:schemeClr val="bg1">
                      <a:lumMod val="85000"/>
                    </a:schemeClr>
                  </a:gs>
                </a:gsLst>
                <a:lin ang="0" scaled="0"/>
              </a:gradFill>
              <a:ln w="31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3" name="Forme libre 61"/>
              <p:cNvSpPr/>
              <p:nvPr/>
            </p:nvSpPr>
            <p:spPr>
              <a:xfrm>
                <a:off x="2547750" y="4138475"/>
                <a:ext cx="86099" cy="618868"/>
              </a:xfrm>
              <a:custGeom>
                <a:avLst/>
                <a:gdLst>
                  <a:gd name="connsiteX0" fmla="*/ 75336 w 86099"/>
                  <a:gd name="connsiteY0" fmla="*/ 618868 h 618868"/>
                  <a:gd name="connsiteX1" fmla="*/ 0 w 86099"/>
                  <a:gd name="connsiteY1" fmla="*/ 591960 h 618868"/>
                  <a:gd name="connsiteX2" fmla="*/ 16143 w 86099"/>
                  <a:gd name="connsiteY2" fmla="*/ 0 h 618868"/>
                  <a:gd name="connsiteX3" fmla="*/ 86099 w 86099"/>
                  <a:gd name="connsiteY3" fmla="*/ 32288 h 618868"/>
                  <a:gd name="connsiteX4" fmla="*/ 75336 w 86099"/>
                  <a:gd name="connsiteY4" fmla="*/ 618868 h 618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099" h="618868">
                    <a:moveTo>
                      <a:pt x="75336" y="618868"/>
                    </a:moveTo>
                    <a:lnTo>
                      <a:pt x="0" y="591960"/>
                    </a:lnTo>
                    <a:lnTo>
                      <a:pt x="16143" y="0"/>
                    </a:lnTo>
                    <a:lnTo>
                      <a:pt x="86099" y="32288"/>
                    </a:lnTo>
                    <a:lnTo>
                      <a:pt x="75336" y="618868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6000">
                    <a:schemeClr val="bg1">
                      <a:lumMod val="85000"/>
                    </a:schemeClr>
                  </a:gs>
                </a:gsLst>
                <a:lin ang="0" scaled="0"/>
              </a:gradFill>
              <a:ln w="31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4" name="Forme libre 64"/>
              <p:cNvSpPr/>
              <p:nvPr/>
            </p:nvSpPr>
            <p:spPr>
              <a:xfrm>
                <a:off x="2779767" y="4154886"/>
                <a:ext cx="356589" cy="96866"/>
              </a:xfrm>
              <a:custGeom>
                <a:avLst/>
                <a:gdLst>
                  <a:gd name="connsiteX0" fmla="*/ 75337 w 285204"/>
                  <a:gd name="connsiteY0" fmla="*/ 96866 h 96866"/>
                  <a:gd name="connsiteX1" fmla="*/ 0 w 285204"/>
                  <a:gd name="connsiteY1" fmla="*/ 69959 h 96866"/>
                  <a:gd name="connsiteX2" fmla="*/ 199105 w 285204"/>
                  <a:gd name="connsiteY2" fmla="*/ 0 h 96866"/>
                  <a:gd name="connsiteX3" fmla="*/ 285204 w 285204"/>
                  <a:gd name="connsiteY3" fmla="*/ 26907 h 96866"/>
                  <a:gd name="connsiteX4" fmla="*/ 75337 w 285204"/>
                  <a:gd name="connsiteY4" fmla="*/ 96866 h 96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204" h="96866">
                    <a:moveTo>
                      <a:pt x="75337" y="96866"/>
                    </a:moveTo>
                    <a:lnTo>
                      <a:pt x="0" y="69959"/>
                    </a:lnTo>
                    <a:lnTo>
                      <a:pt x="199105" y="0"/>
                    </a:lnTo>
                    <a:lnTo>
                      <a:pt x="285204" y="26907"/>
                    </a:lnTo>
                    <a:lnTo>
                      <a:pt x="75337" y="96866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8000">
                    <a:schemeClr val="bg1">
                      <a:lumMod val="75000"/>
                    </a:schemeClr>
                  </a:gs>
                </a:gsLst>
                <a:lin ang="408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Forme libre 65"/>
              <p:cNvSpPr/>
              <p:nvPr/>
            </p:nvSpPr>
            <p:spPr>
              <a:xfrm>
                <a:off x="3054315" y="4203319"/>
                <a:ext cx="356589" cy="96866"/>
              </a:xfrm>
              <a:custGeom>
                <a:avLst/>
                <a:gdLst>
                  <a:gd name="connsiteX0" fmla="*/ 75337 w 285204"/>
                  <a:gd name="connsiteY0" fmla="*/ 96866 h 96866"/>
                  <a:gd name="connsiteX1" fmla="*/ 0 w 285204"/>
                  <a:gd name="connsiteY1" fmla="*/ 69959 h 96866"/>
                  <a:gd name="connsiteX2" fmla="*/ 199105 w 285204"/>
                  <a:gd name="connsiteY2" fmla="*/ 0 h 96866"/>
                  <a:gd name="connsiteX3" fmla="*/ 285204 w 285204"/>
                  <a:gd name="connsiteY3" fmla="*/ 26907 h 96866"/>
                  <a:gd name="connsiteX4" fmla="*/ 75337 w 285204"/>
                  <a:gd name="connsiteY4" fmla="*/ 96866 h 96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204" h="96866">
                    <a:moveTo>
                      <a:pt x="75337" y="96866"/>
                    </a:moveTo>
                    <a:lnTo>
                      <a:pt x="0" y="69959"/>
                    </a:lnTo>
                    <a:lnTo>
                      <a:pt x="199105" y="0"/>
                    </a:lnTo>
                    <a:lnTo>
                      <a:pt x="285204" y="26907"/>
                    </a:lnTo>
                    <a:lnTo>
                      <a:pt x="75337" y="96866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8000">
                    <a:schemeClr val="bg1">
                      <a:lumMod val="75000"/>
                    </a:schemeClr>
                  </a:gs>
                </a:gsLst>
                <a:lin ang="408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6" name="Forme libre 66"/>
              <p:cNvSpPr/>
              <p:nvPr/>
            </p:nvSpPr>
            <p:spPr>
              <a:xfrm>
                <a:off x="2544345" y="4071640"/>
                <a:ext cx="356589" cy="96866"/>
              </a:xfrm>
              <a:custGeom>
                <a:avLst/>
                <a:gdLst>
                  <a:gd name="connsiteX0" fmla="*/ 75337 w 285204"/>
                  <a:gd name="connsiteY0" fmla="*/ 96866 h 96866"/>
                  <a:gd name="connsiteX1" fmla="*/ 0 w 285204"/>
                  <a:gd name="connsiteY1" fmla="*/ 69959 h 96866"/>
                  <a:gd name="connsiteX2" fmla="*/ 199105 w 285204"/>
                  <a:gd name="connsiteY2" fmla="*/ 0 h 96866"/>
                  <a:gd name="connsiteX3" fmla="*/ 285204 w 285204"/>
                  <a:gd name="connsiteY3" fmla="*/ 26907 h 96866"/>
                  <a:gd name="connsiteX4" fmla="*/ 75337 w 285204"/>
                  <a:gd name="connsiteY4" fmla="*/ 96866 h 96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204" h="96866">
                    <a:moveTo>
                      <a:pt x="75337" y="96866"/>
                    </a:moveTo>
                    <a:lnTo>
                      <a:pt x="0" y="69959"/>
                    </a:lnTo>
                    <a:lnTo>
                      <a:pt x="199105" y="0"/>
                    </a:lnTo>
                    <a:lnTo>
                      <a:pt x="285204" y="26907"/>
                    </a:lnTo>
                    <a:lnTo>
                      <a:pt x="75337" y="96866"/>
                    </a:lnTo>
                    <a:close/>
                  </a:path>
                </a:pathLst>
              </a:custGeom>
              <a:gradFill>
                <a:gsLst>
                  <a:gs pos="0">
                    <a:schemeClr val="tx1">
                      <a:lumMod val="65000"/>
                      <a:lumOff val="35000"/>
                    </a:schemeClr>
                  </a:gs>
                  <a:gs pos="58000">
                    <a:schemeClr val="bg1">
                      <a:lumMod val="75000"/>
                    </a:schemeClr>
                  </a:gs>
                </a:gsLst>
                <a:lin ang="408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144" name="Connecteur droit 88"/>
            <p:cNvCxnSpPr/>
            <p:nvPr/>
          </p:nvCxnSpPr>
          <p:spPr>
            <a:xfrm>
              <a:off x="2628644" y="3210218"/>
              <a:ext cx="390739" cy="185176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5" name="Connecteur droit 90"/>
            <p:cNvCxnSpPr/>
            <p:nvPr/>
          </p:nvCxnSpPr>
          <p:spPr>
            <a:xfrm>
              <a:off x="2654044" y="3612599"/>
              <a:ext cx="983446" cy="501009"/>
            </a:xfrm>
            <a:prstGeom prst="line">
              <a:avLst/>
            </a:pr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6" name="Connecteur droit 91"/>
            <p:cNvCxnSpPr/>
            <p:nvPr/>
          </p:nvCxnSpPr>
          <p:spPr>
            <a:xfrm flipH="1">
              <a:off x="3019383" y="3081876"/>
              <a:ext cx="985093" cy="313518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7" name="Connecteur droit avec flèche 104"/>
            <p:cNvCxnSpPr/>
            <p:nvPr/>
          </p:nvCxnSpPr>
          <p:spPr>
            <a:xfrm flipV="1">
              <a:off x="0" y="4903437"/>
              <a:ext cx="848503" cy="30725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8" name="Connecteur droit avec flèche 106"/>
            <p:cNvCxnSpPr/>
            <p:nvPr/>
          </p:nvCxnSpPr>
          <p:spPr>
            <a:xfrm flipV="1">
              <a:off x="0" y="5000520"/>
              <a:ext cx="1069119" cy="3914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9" name="Connecteur droit avec flèche 108"/>
            <p:cNvCxnSpPr/>
            <p:nvPr/>
          </p:nvCxnSpPr>
          <p:spPr>
            <a:xfrm flipV="1">
              <a:off x="12700" y="5069767"/>
              <a:ext cx="1326989" cy="48136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0" name="Connecteur droit avec flèche 110"/>
            <p:cNvCxnSpPr/>
            <p:nvPr/>
          </p:nvCxnSpPr>
          <p:spPr>
            <a:xfrm flipV="1">
              <a:off x="2654044" y="3146387"/>
              <a:ext cx="1435978" cy="46621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1" name="Connecteur droit avec flèche 112"/>
            <p:cNvCxnSpPr/>
            <p:nvPr/>
          </p:nvCxnSpPr>
          <p:spPr>
            <a:xfrm flipH="1">
              <a:off x="0" y="3210218"/>
              <a:ext cx="2628644" cy="766708"/>
            </a:xfrm>
            <a:prstGeom prst="straightConnector1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2" name="Connecteur droit avec flèche 116"/>
            <p:cNvCxnSpPr/>
            <p:nvPr/>
          </p:nvCxnSpPr>
          <p:spPr>
            <a:xfrm flipV="1">
              <a:off x="407449" y="2804719"/>
              <a:ext cx="530558" cy="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117"/>
            <p:cNvCxnSpPr/>
            <p:nvPr/>
          </p:nvCxnSpPr>
          <p:spPr>
            <a:xfrm flipH="1">
              <a:off x="1440514" y="6405750"/>
              <a:ext cx="642287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onnecteur droit 119"/>
            <p:cNvCxnSpPr/>
            <p:nvPr/>
          </p:nvCxnSpPr>
          <p:spPr>
            <a:xfrm flipH="1">
              <a:off x="431801" y="6507350"/>
              <a:ext cx="1636892" cy="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Connecteur droit 121"/>
            <p:cNvCxnSpPr/>
            <p:nvPr/>
          </p:nvCxnSpPr>
          <p:spPr>
            <a:xfrm>
              <a:off x="431800" y="5529620"/>
              <a:ext cx="1" cy="977730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avec flèche 125"/>
            <p:cNvCxnSpPr/>
            <p:nvPr/>
          </p:nvCxnSpPr>
          <p:spPr>
            <a:xfrm flipV="1">
              <a:off x="1440514" y="5104297"/>
              <a:ext cx="0" cy="130145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Arc plein 128"/>
            <p:cNvSpPr/>
            <p:nvPr/>
          </p:nvSpPr>
          <p:spPr>
            <a:xfrm rot="16200000">
              <a:off x="95875" y="4906677"/>
              <a:ext cx="669694" cy="628268"/>
            </a:xfrm>
            <a:prstGeom prst="blockArc">
              <a:avLst>
                <a:gd name="adj1" fmla="val 10800000"/>
                <a:gd name="adj2" fmla="val 21509322"/>
                <a:gd name="adj3" fmla="val 4312"/>
              </a:avLst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263" name="Connecteur droit 129"/>
            <p:cNvCxnSpPr/>
            <p:nvPr/>
          </p:nvCxnSpPr>
          <p:spPr>
            <a:xfrm>
              <a:off x="407449" y="4065596"/>
              <a:ext cx="1" cy="834341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Arc plein 131"/>
            <p:cNvSpPr/>
            <p:nvPr/>
          </p:nvSpPr>
          <p:spPr>
            <a:xfrm rot="16200000">
              <a:off x="246604" y="3735561"/>
              <a:ext cx="345663" cy="349381"/>
            </a:xfrm>
            <a:prstGeom prst="blockArc">
              <a:avLst>
                <a:gd name="adj1" fmla="val 10800000"/>
                <a:gd name="adj2" fmla="val 21509322"/>
                <a:gd name="adj3" fmla="val 4312"/>
              </a:avLst>
            </a:prstGeom>
            <a:solidFill>
              <a:schemeClr val="tx1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265" name="Connecteur droit 132"/>
            <p:cNvCxnSpPr/>
            <p:nvPr/>
          </p:nvCxnSpPr>
          <p:spPr>
            <a:xfrm>
              <a:off x="407451" y="2804719"/>
              <a:ext cx="0" cy="944167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ZoneTexte 136"/>
            <p:cNvSpPr txBox="1"/>
            <p:nvPr/>
          </p:nvSpPr>
          <p:spPr>
            <a:xfrm>
              <a:off x="5822995" y="1214010"/>
              <a:ext cx="7655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000000"/>
                  </a:solidFill>
                </a:rPr>
                <a:t>master</a:t>
              </a:r>
              <a:endParaRPr lang="fr-FR" sz="1000" dirty="0">
                <a:solidFill>
                  <a:srgbClr val="000000"/>
                </a:solidFill>
              </a:endParaRPr>
            </a:p>
          </p:txBody>
        </p:sp>
        <p:sp>
          <p:nvSpPr>
            <p:cNvPr id="267" name="ZoneTexte 137"/>
            <p:cNvSpPr txBox="1"/>
            <p:nvPr/>
          </p:nvSpPr>
          <p:spPr>
            <a:xfrm>
              <a:off x="5850124" y="2785699"/>
              <a:ext cx="7655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000000"/>
                  </a:solidFill>
                </a:rPr>
                <a:t>master</a:t>
              </a:r>
              <a:endParaRPr lang="fr-FR" sz="1000" dirty="0">
                <a:solidFill>
                  <a:srgbClr val="000000"/>
                </a:solidFill>
              </a:endParaRPr>
            </a:p>
          </p:txBody>
        </p:sp>
        <p:sp>
          <p:nvSpPr>
            <p:cNvPr id="268" name="ZoneTexte 138"/>
            <p:cNvSpPr txBox="1"/>
            <p:nvPr/>
          </p:nvSpPr>
          <p:spPr>
            <a:xfrm>
              <a:off x="5839865" y="3559430"/>
              <a:ext cx="7655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000000"/>
                  </a:solidFill>
                </a:rPr>
                <a:t>slave</a:t>
              </a:r>
              <a:endParaRPr lang="fr-FR" sz="1000" dirty="0">
                <a:solidFill>
                  <a:srgbClr val="000000"/>
                </a:solidFill>
              </a:endParaRPr>
            </a:p>
          </p:txBody>
        </p:sp>
        <p:sp>
          <p:nvSpPr>
            <p:cNvPr id="269" name="ZoneTexte 139"/>
            <p:cNvSpPr txBox="1"/>
            <p:nvPr/>
          </p:nvSpPr>
          <p:spPr>
            <a:xfrm>
              <a:off x="5839865" y="1999687"/>
              <a:ext cx="7655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solidFill>
                    <a:srgbClr val="000000"/>
                  </a:solidFill>
                </a:rPr>
                <a:t>slave</a:t>
              </a:r>
              <a:endParaRPr lang="fr-FR" sz="1000" dirty="0">
                <a:solidFill>
                  <a:srgbClr val="000000"/>
                </a:solidFill>
              </a:endParaRPr>
            </a:p>
          </p:txBody>
        </p:sp>
        <p:cxnSp>
          <p:nvCxnSpPr>
            <p:cNvPr id="270" name="Connecteur droit avec flèche 140"/>
            <p:cNvCxnSpPr/>
            <p:nvPr/>
          </p:nvCxnSpPr>
          <p:spPr>
            <a:xfrm flipH="1">
              <a:off x="8937669" y="1953631"/>
              <a:ext cx="183282" cy="795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Connecteur droit 141"/>
            <p:cNvCxnSpPr/>
            <p:nvPr/>
          </p:nvCxnSpPr>
          <p:spPr>
            <a:xfrm flipH="1">
              <a:off x="9098021" y="1961587"/>
              <a:ext cx="10402" cy="3753715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Connecteur droit avec flèche 142"/>
            <p:cNvCxnSpPr/>
            <p:nvPr/>
          </p:nvCxnSpPr>
          <p:spPr>
            <a:xfrm flipH="1">
              <a:off x="8300680" y="5728396"/>
              <a:ext cx="807743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3" name="ZoneTexte 143"/>
            <p:cNvSpPr txBox="1"/>
            <p:nvPr/>
          </p:nvSpPr>
          <p:spPr>
            <a:xfrm>
              <a:off x="8291259" y="5770816"/>
              <a:ext cx="7143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b="1" dirty="0" smtClean="0"/>
                <a:t>DATA</a:t>
              </a:r>
              <a:endParaRPr lang="fr-FR" sz="1400" b="1" dirty="0"/>
            </a:p>
          </p:txBody>
        </p:sp>
        <p:sp>
          <p:nvSpPr>
            <p:cNvPr id="274" name="ZoneTexte 144"/>
            <p:cNvSpPr txBox="1"/>
            <p:nvPr/>
          </p:nvSpPr>
          <p:spPr>
            <a:xfrm>
              <a:off x="8174634" y="4801092"/>
              <a:ext cx="959959" cy="982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800" b="1" dirty="0" smtClean="0"/>
                <a:t>Latency</a:t>
              </a:r>
            </a:p>
            <a:p>
              <a:pPr algn="r"/>
              <a:r>
                <a:rPr lang="fr-FR" sz="800" b="1" dirty="0" smtClean="0"/>
                <a:t>Nb of APVs</a:t>
              </a:r>
            </a:p>
            <a:p>
              <a:pPr algn="r"/>
              <a:r>
                <a:rPr lang="fr-FR" sz="800" b="1" dirty="0" smtClean="0"/>
                <a:t>Internal rate</a:t>
              </a:r>
            </a:p>
            <a:p>
              <a:pPr algn="r"/>
              <a:r>
                <a:rPr lang="fr-FR" sz="800" b="1" dirty="0" smtClean="0"/>
                <a:t>Veto</a:t>
              </a:r>
            </a:p>
            <a:p>
              <a:pPr algn="r"/>
              <a:r>
                <a:rPr lang="fr-FR" sz="800" b="1" dirty="0" smtClean="0"/>
                <a:t>Trigger type</a:t>
              </a:r>
            </a:p>
            <a:p>
              <a:pPr algn="r"/>
              <a:endParaRPr lang="fr-FR" sz="800" b="1" dirty="0"/>
            </a:p>
          </p:txBody>
        </p:sp>
        <p:pic>
          <p:nvPicPr>
            <p:cNvPr id="275" name="Image 155" descr="IMG_1425.JPG"/>
            <p:cNvPicPr>
              <a:picLocks noChangeAspect="1"/>
            </p:cNvPicPr>
            <p:nvPr/>
          </p:nvPicPr>
          <p:blipFill rotWithShape="1">
            <a:blip r:embed="rId16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32" t="26635" r="29861" b="44692"/>
            <a:stretch/>
          </p:blipFill>
          <p:spPr>
            <a:xfrm>
              <a:off x="4155328" y="3856451"/>
              <a:ext cx="1695941" cy="703635"/>
            </a:xfrm>
            <a:prstGeom prst="rect">
              <a:avLst/>
            </a:prstGeom>
            <a:ln>
              <a:solidFill>
                <a:srgbClr val="3366FF"/>
              </a:solidFill>
            </a:ln>
          </p:spPr>
        </p:pic>
        <p:sp>
          <p:nvSpPr>
            <p:cNvPr id="276" name="ZoneTexte 157"/>
            <p:cNvSpPr txBox="1"/>
            <p:nvPr/>
          </p:nvSpPr>
          <p:spPr>
            <a:xfrm>
              <a:off x="4155328" y="4519276"/>
              <a:ext cx="1695941" cy="6546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b="1" dirty="0" smtClean="0">
                  <a:solidFill>
                    <a:srgbClr val="3366FF"/>
                  </a:solidFill>
                </a:rPr>
                <a:t>Pulse from the bottom of the last GEM</a:t>
              </a:r>
            </a:p>
            <a:p>
              <a:pPr algn="ctr"/>
              <a:endParaRPr lang="fr-FR" sz="1000" b="1" dirty="0">
                <a:solidFill>
                  <a:srgbClr val="3366FF"/>
                </a:solidFill>
              </a:endParaRPr>
            </a:p>
          </p:txBody>
        </p:sp>
        <p:cxnSp>
          <p:nvCxnSpPr>
            <p:cNvPr id="277" name="Connecteur droit 162"/>
            <p:cNvCxnSpPr/>
            <p:nvPr/>
          </p:nvCxnSpPr>
          <p:spPr>
            <a:xfrm flipV="1">
              <a:off x="6565900" y="3976926"/>
              <a:ext cx="0" cy="1995731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8" name="Connecteur droit 166"/>
            <p:cNvCxnSpPr/>
            <p:nvPr/>
          </p:nvCxnSpPr>
          <p:spPr>
            <a:xfrm>
              <a:off x="6565900" y="3989626"/>
              <a:ext cx="1590753" cy="0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9" name="Connecteur droit avec flèche 169"/>
            <p:cNvCxnSpPr/>
            <p:nvPr/>
          </p:nvCxnSpPr>
          <p:spPr>
            <a:xfrm flipH="1" flipV="1">
              <a:off x="8174635" y="2896110"/>
              <a:ext cx="1" cy="1106218"/>
            </a:xfrm>
            <a:prstGeom prst="straightConnector1">
              <a:avLst/>
            </a:prstGeom>
            <a:ln w="28575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0" name="ZoneTexte 174"/>
            <p:cNvSpPr txBox="1"/>
            <p:nvPr/>
          </p:nvSpPr>
          <p:spPr>
            <a:xfrm rot="20336879">
              <a:off x="-190511" y="4777997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8064A2"/>
                  </a:solidFill>
                </a:rPr>
                <a:t>Ar</a:t>
              </a:r>
              <a:endParaRPr lang="fr-FR" sz="1200" dirty="0">
                <a:solidFill>
                  <a:srgbClr val="8064A2"/>
                </a:solidFill>
              </a:endParaRPr>
            </a:p>
          </p:txBody>
        </p:sp>
        <p:sp>
          <p:nvSpPr>
            <p:cNvPr id="281" name="ZoneTexte 175"/>
            <p:cNvSpPr txBox="1"/>
            <p:nvPr/>
          </p:nvSpPr>
          <p:spPr>
            <a:xfrm rot="20336879">
              <a:off x="-114311" y="4904997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8064A2"/>
                  </a:solidFill>
                </a:rPr>
                <a:t>CO</a:t>
              </a:r>
              <a:r>
                <a:rPr lang="fr-FR" sz="1200" baseline="-25000" dirty="0" smtClean="0">
                  <a:solidFill>
                    <a:srgbClr val="8064A2"/>
                  </a:solidFill>
                </a:rPr>
                <a:t>2</a:t>
              </a:r>
              <a:endParaRPr lang="fr-FR" sz="1200" dirty="0">
                <a:solidFill>
                  <a:srgbClr val="8064A2"/>
                </a:solidFill>
              </a:endParaRPr>
            </a:p>
          </p:txBody>
        </p:sp>
        <p:sp>
          <p:nvSpPr>
            <p:cNvPr id="282" name="ZoneTexte 176"/>
            <p:cNvSpPr txBox="1"/>
            <p:nvPr/>
          </p:nvSpPr>
          <p:spPr>
            <a:xfrm rot="20336879">
              <a:off x="-50811" y="5044697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8064A2"/>
                  </a:solidFill>
                </a:rPr>
                <a:t>CF</a:t>
              </a:r>
              <a:r>
                <a:rPr lang="fr-FR" sz="1200" baseline="-25000" dirty="0" smtClean="0">
                  <a:solidFill>
                    <a:srgbClr val="8064A2"/>
                  </a:solidFill>
                </a:rPr>
                <a:t>4</a:t>
              </a:r>
              <a:endParaRPr lang="fr-FR" sz="1200" dirty="0">
                <a:solidFill>
                  <a:srgbClr val="8064A2"/>
                </a:solidFill>
              </a:endParaRPr>
            </a:p>
          </p:txBody>
        </p:sp>
        <p:sp>
          <p:nvSpPr>
            <p:cNvPr id="283" name="ZoneTexte 177"/>
            <p:cNvSpPr txBox="1"/>
            <p:nvPr/>
          </p:nvSpPr>
          <p:spPr>
            <a:xfrm rot="20531550">
              <a:off x="1907788" y="4167665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rgbClr val="8064A2"/>
                  </a:solidFill>
                </a:rPr>
                <a:t>Mixture 5l/h</a:t>
              </a:r>
              <a:endParaRPr lang="fr-FR" sz="1200" dirty="0">
                <a:solidFill>
                  <a:srgbClr val="8064A2"/>
                </a:solidFill>
              </a:endParaRPr>
            </a:p>
          </p:txBody>
        </p:sp>
        <p:sp>
          <p:nvSpPr>
            <p:cNvPr id="284" name="ZoneTexte 178"/>
            <p:cNvSpPr txBox="1"/>
            <p:nvPr/>
          </p:nvSpPr>
          <p:spPr>
            <a:xfrm rot="20531550">
              <a:off x="1447719" y="3246905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exhaust</a:t>
              </a:r>
              <a:endParaRPr lang="fr-FR" sz="1200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85" name="ZoneTexte 179"/>
            <p:cNvSpPr txBox="1"/>
            <p:nvPr/>
          </p:nvSpPr>
          <p:spPr>
            <a:xfrm rot="20628285">
              <a:off x="1700327" y="2161112"/>
              <a:ext cx="16959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660066"/>
                  </a:solidFill>
                </a:rPr>
                <a:t>Xrays // 8 keV</a:t>
              </a:r>
            </a:p>
            <a:p>
              <a:pPr algn="ctr"/>
              <a:endParaRPr lang="fr-FR" sz="1400" b="1" dirty="0">
                <a:solidFill>
                  <a:srgbClr val="660066"/>
                </a:solidFill>
              </a:endParaRPr>
            </a:p>
          </p:txBody>
        </p:sp>
        <p:sp>
          <p:nvSpPr>
            <p:cNvPr id="286" name="ZoneTexte 180"/>
            <p:cNvSpPr txBox="1"/>
            <p:nvPr/>
          </p:nvSpPr>
          <p:spPr>
            <a:xfrm>
              <a:off x="341630" y="2782930"/>
              <a:ext cx="95995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Current </a:t>
              </a:r>
            </a:p>
            <a:p>
              <a:r>
                <a:rPr lang="fr-FR" sz="1100" b="1" dirty="0" smtClean="0"/>
                <a:t>Voltage</a:t>
              </a:r>
              <a:endParaRPr lang="fr-FR" sz="1100" b="1" dirty="0"/>
            </a:p>
          </p:txBody>
        </p:sp>
        <p:sp>
          <p:nvSpPr>
            <p:cNvPr id="287" name="ZoneTexte 187"/>
            <p:cNvSpPr txBox="1"/>
            <p:nvPr/>
          </p:nvSpPr>
          <p:spPr>
            <a:xfrm>
              <a:off x="175120" y="2550838"/>
              <a:ext cx="9599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smtClean="0"/>
                <a:t>ON/OFF</a:t>
              </a:r>
            </a:p>
          </p:txBody>
        </p:sp>
        <p:pic>
          <p:nvPicPr>
            <p:cNvPr id="288" name="Image 188" descr="11949848301163357016radioactive_sign_01.svg.med.pn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8810" y="2642454"/>
              <a:ext cx="139663" cy="150055"/>
            </a:xfrm>
            <a:prstGeom prst="rect">
              <a:avLst/>
            </a:prstGeom>
          </p:spPr>
        </p:pic>
        <p:cxnSp>
          <p:nvCxnSpPr>
            <p:cNvPr id="289" name="Connecteur droit avec flèche 190"/>
            <p:cNvCxnSpPr/>
            <p:nvPr/>
          </p:nvCxnSpPr>
          <p:spPr>
            <a:xfrm flipH="1">
              <a:off x="1218810" y="895733"/>
              <a:ext cx="2667390" cy="767967"/>
            </a:xfrm>
            <a:prstGeom prst="straightConnector1">
              <a:avLst/>
            </a:prstGeom>
            <a:ln w="3175" cmpd="sng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0" name="ZoneTexte 191"/>
            <p:cNvSpPr txBox="1"/>
            <p:nvPr/>
          </p:nvSpPr>
          <p:spPr>
            <a:xfrm rot="20614730">
              <a:off x="1729358" y="1054010"/>
              <a:ext cx="15184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1,20 m</a:t>
              </a:r>
              <a:endParaRPr lang="fr-FR" sz="1200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91" name="ZoneTexte 192"/>
            <p:cNvSpPr txBox="1"/>
            <p:nvPr/>
          </p:nvSpPr>
          <p:spPr>
            <a:xfrm>
              <a:off x="6542946" y="2970584"/>
              <a:ext cx="1692043" cy="9820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008000"/>
                  </a:solidFill>
                </a:rPr>
                <a:t>Need two FECs and 24 APVs to scan the entire prototype.</a:t>
              </a:r>
            </a:p>
            <a:p>
              <a:pPr algn="ctr"/>
              <a:endParaRPr lang="fr-FR" sz="1200" b="1" dirty="0">
                <a:solidFill>
                  <a:srgbClr val="008000"/>
                </a:solidFill>
              </a:endParaRPr>
            </a:p>
          </p:txBody>
        </p:sp>
        <p:sp>
          <p:nvSpPr>
            <p:cNvPr id="292" name="Rectangle à coins arrondis 25"/>
            <p:cNvSpPr/>
            <p:nvPr/>
          </p:nvSpPr>
          <p:spPr>
            <a:xfrm>
              <a:off x="1801038" y="4899937"/>
              <a:ext cx="1531911" cy="1296309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1945063" y="5057066"/>
              <a:ext cx="1243859" cy="955864"/>
            </a:xfrm>
            <a:prstGeom prst="rect">
              <a:avLst/>
            </a:prstGeom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4" name="Rectangle à coins arrondis 27"/>
            <p:cNvSpPr/>
            <p:nvPr/>
          </p:nvSpPr>
          <p:spPr>
            <a:xfrm>
              <a:off x="1801038" y="6196246"/>
              <a:ext cx="1531911" cy="464838"/>
            </a:xfrm>
            <a:prstGeom prst="round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5" name="Rectangle 294"/>
            <p:cNvSpPr/>
            <p:nvPr/>
          </p:nvSpPr>
          <p:spPr>
            <a:xfrm>
              <a:off x="1879599" y="6405750"/>
              <a:ext cx="615382" cy="15894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1945063" y="5529620"/>
              <a:ext cx="1243859" cy="483310"/>
            </a:xfrm>
            <a:prstGeom prst="rect">
              <a:avLst/>
            </a:prstGeom>
            <a:gradFill flip="none" rotWithShape="1">
              <a:gsLst>
                <a:gs pos="46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16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fr-FR" sz="1400" dirty="0" smtClean="0">
                  <a:solidFill>
                    <a:schemeClr val="tx1"/>
                  </a:solidFill>
                </a:rPr>
                <a:t>MiniX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1945063" y="5046310"/>
              <a:ext cx="1243859" cy="483310"/>
            </a:xfrm>
            <a:prstGeom prst="rect">
              <a:avLst/>
            </a:prstGeom>
            <a:gradFill flip="none" rotWithShape="1">
              <a:gsLst>
                <a:gs pos="46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400" dirty="0" smtClean="0">
                  <a:solidFill>
                    <a:schemeClr val="tx1"/>
                  </a:solidFill>
                </a:rPr>
                <a:t>MFC </a:t>
              </a:r>
              <a:r>
                <a:rPr lang="fr-FR" sz="1400" dirty="0">
                  <a:solidFill>
                    <a:schemeClr val="tx1"/>
                  </a:solidFill>
                </a:rPr>
                <a:t>v</a:t>
              </a:r>
              <a:r>
                <a:rPr lang="fr-FR" sz="1400" dirty="0" smtClean="0">
                  <a:solidFill>
                    <a:schemeClr val="tx1"/>
                  </a:solidFill>
                </a:rPr>
                <a:t>iewer    </a:t>
              </a:r>
              <a:endParaRPr lang="fr-FR" sz="1400" dirty="0">
                <a:solidFill>
                  <a:schemeClr val="tx1"/>
                </a:solidFill>
              </a:endParaRPr>
            </a:p>
          </p:txBody>
        </p:sp>
        <p:pic>
          <p:nvPicPr>
            <p:cNvPr id="298" name="Image 33" descr="11949848301163357016radioactive_sign_01.svg.med.png"/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00" y="5538432"/>
              <a:ext cx="526766" cy="461798"/>
            </a:xfrm>
            <a:prstGeom prst="rect">
              <a:avLst/>
            </a:prstGeom>
          </p:spPr>
        </p:pic>
        <p:sp>
          <p:nvSpPr>
            <p:cNvPr id="299" name="ZoneTexte 158"/>
            <p:cNvSpPr txBox="1"/>
            <p:nvPr/>
          </p:nvSpPr>
          <p:spPr>
            <a:xfrm>
              <a:off x="6085310" y="4177480"/>
              <a:ext cx="915270" cy="32733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8575" cmpd="sng">
              <a:solidFill>
                <a:srgbClr val="3366FF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b="1" dirty="0" smtClean="0">
                  <a:solidFill>
                    <a:srgbClr val="3366FF"/>
                  </a:solidFill>
                </a:rPr>
                <a:t>Trigger</a:t>
              </a:r>
              <a:endParaRPr lang="fr-FR" sz="1200" b="1" dirty="0">
                <a:solidFill>
                  <a:srgbClr val="3366FF"/>
                </a:solidFill>
              </a:endParaRPr>
            </a:p>
          </p:txBody>
        </p:sp>
        <p:cxnSp>
          <p:nvCxnSpPr>
            <p:cNvPr id="300" name="Connecteur droit avec flèche 107"/>
            <p:cNvCxnSpPr/>
            <p:nvPr/>
          </p:nvCxnSpPr>
          <p:spPr>
            <a:xfrm>
              <a:off x="5983616" y="5972657"/>
              <a:ext cx="582284" cy="0"/>
            </a:xfrm>
            <a:prstGeom prst="straightConnector1">
              <a:avLst/>
            </a:prstGeom>
            <a:ln w="28575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Connecteur droit avec flèche 111"/>
            <p:cNvCxnSpPr/>
            <p:nvPr/>
          </p:nvCxnSpPr>
          <p:spPr>
            <a:xfrm>
              <a:off x="5162182" y="5969706"/>
              <a:ext cx="582284" cy="0"/>
            </a:xfrm>
            <a:prstGeom prst="straightConnector1">
              <a:avLst/>
            </a:prstGeom>
            <a:ln w="28575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Connecteur droit avec flèche 113"/>
            <p:cNvCxnSpPr/>
            <p:nvPr/>
          </p:nvCxnSpPr>
          <p:spPr>
            <a:xfrm flipV="1">
              <a:off x="4098081" y="5968140"/>
              <a:ext cx="346171" cy="4517"/>
            </a:xfrm>
            <a:prstGeom prst="straightConnector1">
              <a:avLst/>
            </a:prstGeom>
            <a:ln w="28575" cmpd="sng"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Connecteur droit 114"/>
            <p:cNvCxnSpPr/>
            <p:nvPr/>
          </p:nvCxnSpPr>
          <p:spPr>
            <a:xfrm flipV="1">
              <a:off x="4109220" y="3146387"/>
              <a:ext cx="0" cy="2821754"/>
            </a:xfrm>
            <a:prstGeom prst="line">
              <a:avLst/>
            </a:prstGeom>
            <a:ln w="28575" cmpd="sng">
              <a:solidFill>
                <a:srgbClr val="3366FF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pic>
          <p:nvPicPr>
            <p:cNvPr id="304" name="Image 1" descr="CFD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07683" y="5131483"/>
              <a:ext cx="637799" cy="1457450"/>
            </a:xfrm>
            <a:prstGeom prst="rect">
              <a:avLst/>
            </a:prstGeom>
          </p:spPr>
        </p:pic>
        <p:pic>
          <p:nvPicPr>
            <p:cNvPr id="305" name="Image 30" descr="Amplifier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1959" y="5129358"/>
              <a:ext cx="946623" cy="1462243"/>
            </a:xfrm>
            <a:prstGeom prst="rect">
              <a:avLst/>
            </a:prstGeom>
          </p:spPr>
        </p:pic>
        <p:sp>
          <p:nvSpPr>
            <p:cNvPr id="306" name="ZoneTexte 109"/>
            <p:cNvSpPr txBox="1"/>
            <p:nvPr/>
          </p:nvSpPr>
          <p:spPr>
            <a:xfrm>
              <a:off x="4342652" y="6477976"/>
              <a:ext cx="1094761" cy="327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Amplifier</a:t>
              </a:r>
              <a:endParaRPr lang="fr-FR" sz="1200" dirty="0"/>
            </a:p>
          </p:txBody>
        </p:sp>
        <p:sp>
          <p:nvSpPr>
            <p:cNvPr id="307" name="ZoneTexte 115"/>
            <p:cNvSpPr txBox="1"/>
            <p:nvPr/>
          </p:nvSpPr>
          <p:spPr>
            <a:xfrm>
              <a:off x="5364557" y="6476943"/>
              <a:ext cx="1094761" cy="3273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smtClean="0"/>
                <a:t>CFD</a:t>
              </a:r>
              <a:endParaRPr lang="fr-FR" sz="1200" dirty="0"/>
            </a:p>
          </p:txBody>
        </p:sp>
      </p:grpSp>
      <p:pic>
        <p:nvPicPr>
          <p:cNvPr id="317" name="Image 31" descr="IMG_1564.jpg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1"/>
          <a:stretch/>
        </p:blipFill>
        <p:spPr>
          <a:xfrm>
            <a:off x="88321" y="1778478"/>
            <a:ext cx="2913317" cy="4546600"/>
          </a:xfrm>
          <a:prstGeom prst="rect">
            <a:avLst/>
          </a:prstGeom>
          <a:ln w="28575" cmpd="sng">
            <a:solidFill>
              <a:srgbClr val="0000FF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556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TIF Cosmic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746" y="1144310"/>
            <a:ext cx="3457842" cy="263895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Additional layer of quality control</a:t>
            </a:r>
          </a:p>
          <a:p>
            <a:r>
              <a:rPr lang="en-US" dirty="0" smtClean="0"/>
              <a:t>Construction on going</a:t>
            </a:r>
            <a:endParaRPr lang="en-US" dirty="0"/>
          </a:p>
          <a:p>
            <a:r>
              <a:rPr lang="en-US" dirty="0" smtClean="0"/>
              <a:t>Aluminum superstructure completed</a:t>
            </a:r>
            <a:endParaRPr lang="en-US" dirty="0"/>
          </a:p>
          <a:p>
            <a:r>
              <a:rPr lang="en-US" dirty="0" smtClean="0"/>
              <a:t>Assembling scintillators and trigger logic presently</a:t>
            </a:r>
            <a:endParaRPr lang="en-US" dirty="0"/>
          </a:p>
        </p:txBody>
      </p:sp>
      <p:pic>
        <p:nvPicPr>
          <p:cNvPr id="4" name="Picture 3" descr="IMG_1910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b="10061"/>
          <a:stretch/>
        </p:blipFill>
        <p:spPr>
          <a:xfrm>
            <a:off x="3932021" y="1016000"/>
            <a:ext cx="5122333" cy="5151989"/>
          </a:xfrm>
          <a:prstGeom prst="rect">
            <a:avLst/>
          </a:prstGeom>
        </p:spPr>
      </p:pic>
      <p:pic>
        <p:nvPicPr>
          <p:cNvPr id="5" name="Picture 4" descr="IMG_198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69" r="13304" b="27959"/>
          <a:stretch/>
        </p:blipFill>
        <p:spPr>
          <a:xfrm>
            <a:off x="202746" y="3569141"/>
            <a:ext cx="5437919" cy="2598848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5639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GEM Training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Introduce new members of the collaboration to principals of triple-GEM detectors</a:t>
            </a:r>
          </a:p>
          <a:p>
            <a:pPr lvl="1"/>
            <a:r>
              <a:rPr lang="en-US" dirty="0"/>
              <a:t>Leakage </a:t>
            </a:r>
            <a:r>
              <a:rPr lang="en-US" dirty="0" smtClean="0"/>
              <a:t>current</a:t>
            </a:r>
            <a:endParaRPr lang="en-US" dirty="0" smtClean="0"/>
          </a:p>
          <a:p>
            <a:pPr lvl="1"/>
            <a:r>
              <a:rPr lang="en-US" dirty="0" smtClean="0"/>
              <a:t>Assembly</a:t>
            </a:r>
          </a:p>
          <a:p>
            <a:pPr lvl="1"/>
            <a:r>
              <a:rPr lang="en-US" dirty="0" smtClean="0"/>
              <a:t>HV stability</a:t>
            </a:r>
            <a:endParaRPr lang="en-US" dirty="0" smtClean="0"/>
          </a:p>
          <a:p>
            <a:pPr lvl="1"/>
            <a:r>
              <a:rPr lang="en-US" dirty="0" smtClean="0"/>
              <a:t>Gain </a:t>
            </a:r>
            <a:r>
              <a:rPr lang="en-US" dirty="0" smtClean="0"/>
              <a:t>calibration</a:t>
            </a:r>
          </a:p>
          <a:p>
            <a:pPr lvl="1"/>
            <a:endParaRPr lang="en-US" dirty="0"/>
          </a:p>
          <a:p>
            <a:r>
              <a:rPr lang="en-US" dirty="0" smtClean="0"/>
              <a:t>Train expert collaborators in the use of SRS+APV system for gain calibration measurements</a:t>
            </a:r>
          </a:p>
          <a:p>
            <a:pPr lvl="1"/>
            <a:r>
              <a:rPr lang="en-US" dirty="0" smtClean="0"/>
              <a:t>Critical to large scale production of GE1/1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399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CSC-GEM Integration Stand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95" y="1144310"/>
            <a:ext cx="3473564" cy="502367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Goal: Slice test readiness</a:t>
            </a:r>
          </a:p>
          <a:p>
            <a:pPr lvl="1"/>
            <a:r>
              <a:rPr lang="en-US" dirty="0" smtClean="0"/>
              <a:t>CSC track finding algorithm commissioned before slice test</a:t>
            </a:r>
          </a:p>
          <a:p>
            <a:endParaRPr lang="en-US" dirty="0"/>
          </a:p>
          <a:p>
            <a:r>
              <a:rPr lang="en-US" dirty="0" smtClean="0"/>
              <a:t>Full ME1/1 CSC chamber present in B904</a:t>
            </a:r>
          </a:p>
          <a:p>
            <a:endParaRPr lang="en-US" dirty="0"/>
          </a:p>
          <a:p>
            <a:r>
              <a:rPr lang="en-US" dirty="0" smtClean="0"/>
              <a:t>Plan to add GE1/1 prototype in tandem</a:t>
            </a:r>
          </a:p>
          <a:p>
            <a:pPr lvl="1"/>
            <a:r>
              <a:rPr lang="en-US" dirty="0" smtClean="0"/>
              <a:t>Position as if they were in CMS</a:t>
            </a:r>
          </a:p>
          <a:p>
            <a:pPr lvl="1"/>
            <a:endParaRPr lang="en-US" dirty="0"/>
          </a:p>
          <a:p>
            <a:r>
              <a:rPr lang="en-US" dirty="0" smtClean="0"/>
              <a:t>Use </a:t>
            </a:r>
            <a:r>
              <a:rPr lang="en-US" dirty="0" err="1" smtClean="0"/>
              <a:t>cosmics</a:t>
            </a:r>
            <a:r>
              <a:rPr lang="en-US" dirty="0" smtClean="0"/>
              <a:t> to develop cross chamber communication and trigger logic</a:t>
            </a:r>
            <a:endParaRPr lang="en-US" dirty="0"/>
          </a:p>
        </p:txBody>
      </p:sp>
      <p:pic>
        <p:nvPicPr>
          <p:cNvPr id="5" name="Picture 4" descr="GEM_Rack_B90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337" r="8129" b="33625"/>
          <a:stretch/>
        </p:blipFill>
        <p:spPr>
          <a:xfrm rot="5400000">
            <a:off x="5728146" y="2886057"/>
            <a:ext cx="5040000" cy="1523865"/>
          </a:xfrm>
          <a:prstGeom prst="rect">
            <a:avLst/>
          </a:prstGeom>
          <a:ln w="50800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927474" y="1613647"/>
            <a:ext cx="548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HV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06632" y="2236436"/>
            <a:ext cx="127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Computer for </a:t>
            </a:r>
            <a:r>
              <a:rPr lang="en-US" b="1" dirty="0" err="1" smtClean="0">
                <a:solidFill>
                  <a:schemeClr val="bg1"/>
                </a:solidFill>
              </a:rPr>
              <a:t>μTCA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13147" y="4260412"/>
            <a:ext cx="127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chemeClr val="bg1"/>
                </a:solidFill>
              </a:rPr>
              <a:t>μTCA</a:t>
            </a:r>
            <a:r>
              <a:rPr lang="en-US" b="1" dirty="0" smtClean="0">
                <a:solidFill>
                  <a:schemeClr val="bg1"/>
                </a:solidFill>
              </a:rPr>
              <a:t>  Crate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9" name="Picture 8" descr="CSC_ME11_B904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28" t="18226" r="13499"/>
          <a:stretch/>
        </p:blipFill>
        <p:spPr>
          <a:xfrm rot="5400000">
            <a:off x="3645100" y="1071428"/>
            <a:ext cx="3524810" cy="3622679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216316" y="1120362"/>
            <a:ext cx="467895" cy="1018585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6684211" y="1144310"/>
            <a:ext cx="802002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684211" y="2138947"/>
            <a:ext cx="802002" cy="4029043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Parallelogram 17"/>
          <p:cNvSpPr/>
          <p:nvPr/>
        </p:nvSpPr>
        <p:spPr>
          <a:xfrm rot="1762387">
            <a:off x="4431563" y="2060071"/>
            <a:ext cx="1705523" cy="1645391"/>
          </a:xfrm>
          <a:prstGeom prst="parallelogram">
            <a:avLst>
              <a:gd name="adj" fmla="val 8158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20195069">
            <a:off x="4598736" y="2671365"/>
            <a:ext cx="14170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CMS GE1/1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17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CMS Trigger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level system</a:t>
            </a:r>
          </a:p>
          <a:p>
            <a:pPr lvl="1"/>
            <a:r>
              <a:rPr lang="en-US" dirty="0" smtClean="0"/>
              <a:t>Hardware level: on-detector electronics, </a:t>
            </a:r>
            <a:r>
              <a:rPr lang="en-US" i="1" dirty="0" smtClean="0"/>
              <a:t>Level 1</a:t>
            </a:r>
            <a:r>
              <a:rPr lang="en-US" dirty="0" smtClean="0"/>
              <a:t> (L1)</a:t>
            </a:r>
          </a:p>
          <a:p>
            <a:pPr lvl="1"/>
            <a:r>
              <a:rPr lang="en-US" dirty="0" smtClean="0"/>
              <a:t>Software level: underground CPU farm, </a:t>
            </a:r>
            <a:r>
              <a:rPr lang="en-US" i="1" dirty="0" smtClean="0"/>
              <a:t>High Level Trigger</a:t>
            </a:r>
            <a:r>
              <a:rPr lang="en-US" dirty="0" smtClean="0"/>
              <a:t> (HLT)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Significant rate reduction</a:t>
            </a:r>
          </a:p>
          <a:p>
            <a:pPr lvl="1"/>
            <a:r>
              <a:rPr lang="en-US" dirty="0" smtClean="0"/>
              <a:t>LHC collision rate is O(10 MHz)</a:t>
            </a:r>
          </a:p>
          <a:p>
            <a:pPr lvl="1"/>
            <a:r>
              <a:rPr lang="en-US" dirty="0" smtClean="0"/>
              <a:t>L1 trigger readout rate ~100 kHz</a:t>
            </a:r>
          </a:p>
          <a:p>
            <a:pPr lvl="1"/>
            <a:r>
              <a:rPr lang="en-US" dirty="0" smtClean="0"/>
              <a:t>HLT rate ~1 kHz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59006" y="4228997"/>
            <a:ext cx="2482248" cy="193899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~400 different trigger paths select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pp</a:t>
            </a:r>
            <a:r>
              <a:rPr lang="en-US" sz="2400" b="1" dirty="0" smtClean="0">
                <a:solidFill>
                  <a:srgbClr val="FF0000"/>
                </a:solidFill>
              </a:rPr>
              <a:t> collision events for offline analysis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018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Fall 2014 Test </a:t>
            </a:r>
            <a:r>
              <a:rPr lang="en-US" dirty="0" smtClean="0"/>
              <a:t>Beam</a:t>
            </a:r>
            <a:endParaRPr lang="en-US" dirty="0"/>
          </a:p>
        </p:txBody>
      </p:sp>
      <p:pic>
        <p:nvPicPr>
          <p:cNvPr id="3" name="Picture 2" descr="Fall_SPS_Schedu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9500"/>
            <a:ext cx="9144000" cy="4688167"/>
          </a:xfrm>
          <a:prstGeom prst="rect">
            <a:avLst/>
          </a:prstGeom>
        </p:spPr>
      </p:pic>
      <p:pic>
        <p:nvPicPr>
          <p:cNvPr id="4" name="Picture 3" descr="Fall_SPS_Schedule_Revised201406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7600"/>
            <a:ext cx="9144000" cy="4615751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4475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2014 Test Beam Setup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H2 Test Beam w/Magnet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October 13</a:t>
            </a:r>
            <a:r>
              <a:rPr lang="en-US" baseline="30000" dirty="0" smtClean="0"/>
              <a:t>th</a:t>
            </a:r>
            <a:r>
              <a:rPr lang="en-US" dirty="0" smtClean="0"/>
              <a:t> – Nov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Charge sensitive performance measurements in high </a:t>
            </a:r>
            <a:r>
              <a:rPr lang="en-US" b="1" dirty="0" smtClean="0"/>
              <a:t>B</a:t>
            </a:r>
            <a:r>
              <a:rPr lang="en-US" dirty="0" smtClean="0"/>
              <a:t> field</a:t>
            </a:r>
          </a:p>
          <a:p>
            <a:r>
              <a:rPr lang="en-US" dirty="0" smtClean="0"/>
              <a:t>Test version </a:t>
            </a:r>
            <a:r>
              <a:rPr lang="en-US" dirty="0" smtClean="0"/>
              <a:t>one </a:t>
            </a:r>
            <a:r>
              <a:rPr lang="en-US" dirty="0" smtClean="0"/>
              <a:t>of GEM electronics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H4 Test Beam w/Magnet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Nov 26</a:t>
            </a:r>
            <a:r>
              <a:rPr lang="en-US" baseline="30000" dirty="0" smtClean="0"/>
              <a:t>th</a:t>
            </a:r>
            <a:r>
              <a:rPr lang="en-US" dirty="0" smtClean="0"/>
              <a:t> – Dec 15</a:t>
            </a:r>
            <a:r>
              <a:rPr lang="en-US" baseline="30000" dirty="0" smtClean="0"/>
              <a:t>th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Timing sensitive performance measurements with </a:t>
            </a:r>
            <a:r>
              <a:rPr lang="en-US" b="1" dirty="0" smtClean="0"/>
              <a:t>B</a:t>
            </a:r>
            <a:r>
              <a:rPr lang="en-US" dirty="0" smtClean="0"/>
              <a:t>=0</a:t>
            </a:r>
          </a:p>
          <a:p>
            <a:r>
              <a:rPr lang="en-US" dirty="0" smtClean="0"/>
              <a:t>Study impact of radiation dose on performance</a:t>
            </a:r>
          </a:p>
          <a:p>
            <a:r>
              <a:rPr lang="en-US" dirty="0" smtClean="0"/>
              <a:t>Test of version </a:t>
            </a:r>
            <a:r>
              <a:rPr lang="en-US" dirty="0" smtClean="0"/>
              <a:t>two </a:t>
            </a:r>
            <a:r>
              <a:rPr lang="en-US" dirty="0" smtClean="0"/>
              <a:t>of GEM electronics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86142" y="2626115"/>
            <a:ext cx="4677203" cy="2864488"/>
            <a:chOff x="976082" y="1806301"/>
            <a:chExt cx="7692936" cy="4058180"/>
          </a:xfrm>
        </p:grpSpPr>
        <p:sp>
          <p:nvSpPr>
            <p:cNvPr id="8" name="Rectangle 7"/>
            <p:cNvSpPr/>
            <p:nvPr/>
          </p:nvSpPr>
          <p:spPr>
            <a:xfrm>
              <a:off x="1803749" y="2695724"/>
              <a:ext cx="929619" cy="916582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  <a:alpha val="11000"/>
                  </a:schemeClr>
                </a:gs>
                <a:gs pos="35000">
                  <a:schemeClr val="dk1">
                    <a:tint val="37000"/>
                    <a:satMod val="300000"/>
                    <a:alpha val="11000"/>
                  </a:schemeClr>
                </a:gs>
                <a:gs pos="100000">
                  <a:schemeClr val="dk1">
                    <a:tint val="15000"/>
                    <a:satMod val="350000"/>
                    <a:alpha val="11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067964" y="2826664"/>
              <a:ext cx="233317" cy="654702"/>
              <a:chOff x="1012740" y="2867593"/>
              <a:chExt cx="233317" cy="654702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1012740" y="2867593"/>
                <a:ext cx="65467" cy="654702"/>
              </a:xfrm>
              <a:prstGeom prst="rect">
                <a:avLst/>
              </a:prstGeom>
              <a:ln>
                <a:solidFill>
                  <a:srgbClr val="F79646"/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180590" y="2867593"/>
                <a:ext cx="65467" cy="654702"/>
              </a:xfrm>
              <a:prstGeom prst="rect">
                <a:avLst/>
              </a:prstGeom>
              <a:ln>
                <a:solidFill>
                  <a:srgbClr val="F79646"/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6536349" y="2695724"/>
              <a:ext cx="929619" cy="916582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  <a:alpha val="11000"/>
                  </a:schemeClr>
                </a:gs>
                <a:gs pos="35000">
                  <a:schemeClr val="dk1">
                    <a:tint val="37000"/>
                    <a:satMod val="300000"/>
                    <a:alpha val="11000"/>
                  </a:schemeClr>
                </a:gs>
                <a:gs pos="100000">
                  <a:schemeClr val="dk1">
                    <a:tint val="15000"/>
                    <a:satMod val="350000"/>
                    <a:alpha val="11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800582" y="2826664"/>
              <a:ext cx="233318" cy="654702"/>
              <a:chOff x="42396" y="2867593"/>
              <a:chExt cx="233318" cy="654702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42396" y="2867593"/>
                <a:ext cx="65467" cy="654702"/>
              </a:xfrm>
              <a:prstGeom prst="rect">
                <a:avLst/>
              </a:prstGeom>
              <a:ln>
                <a:solidFill>
                  <a:srgbClr val="F79646"/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210247" y="2867593"/>
                <a:ext cx="65467" cy="654702"/>
              </a:xfrm>
              <a:prstGeom prst="rect">
                <a:avLst/>
              </a:prstGeom>
              <a:ln>
                <a:solidFill>
                  <a:srgbClr val="F79646"/>
                </a:solidFill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976082" y="2790378"/>
              <a:ext cx="3797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μ</a:t>
              </a:r>
              <a:endParaRPr lang="en-US" sz="2400" b="1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245000" y="3154015"/>
              <a:ext cx="7424018" cy="2710466"/>
              <a:chOff x="1245000" y="3843025"/>
              <a:chExt cx="7424018" cy="2710466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 flipV="1">
                <a:off x="1458837" y="3843025"/>
                <a:ext cx="3136895" cy="13127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prstDash val="dash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Arc 24"/>
              <p:cNvSpPr/>
              <p:nvPr/>
            </p:nvSpPr>
            <p:spPr>
              <a:xfrm>
                <a:off x="1245000" y="3856118"/>
                <a:ext cx="7424018" cy="2697373"/>
              </a:xfrm>
              <a:prstGeom prst="arc">
                <a:avLst>
                  <a:gd name="adj1" fmla="val 16257632"/>
                  <a:gd name="adj2" fmla="val 20219366"/>
                </a:avLst>
              </a:prstGeom>
              <a:ln w="50800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" name="Straight Arrow Connector 13"/>
            <p:cNvCxnSpPr>
              <a:endCxn id="25" idx="0"/>
            </p:cNvCxnSpPr>
            <p:nvPr/>
          </p:nvCxnSpPr>
          <p:spPr>
            <a:xfrm>
              <a:off x="3877285" y="3154015"/>
              <a:ext cx="1105975" cy="13127"/>
            </a:xfrm>
            <a:prstGeom prst="straightConnector1">
              <a:avLst/>
            </a:prstGeom>
            <a:ln w="50800">
              <a:solidFill>
                <a:schemeClr val="tx1"/>
              </a:solidFill>
              <a:prstDash val="dash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>
              <a:off x="3107667" y="1806301"/>
              <a:ext cx="2883919" cy="492444"/>
            </a:xfrm>
            <a:prstGeom prst="rect">
              <a:avLst/>
            </a:prstGeom>
            <a:pattFill prst="wdUpDiag">
              <a:fgClr>
                <a:schemeClr val="bg1">
                  <a:lumMod val="65000"/>
                </a:schemeClr>
              </a:fgClr>
              <a:bgClr>
                <a:prstClr val="white"/>
              </a:bgClr>
            </a:patt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Magnet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107667" y="3996595"/>
              <a:ext cx="2883919" cy="492444"/>
            </a:xfrm>
            <a:prstGeom prst="rect">
              <a:avLst/>
            </a:prstGeom>
            <a:pattFill prst="wdUpDiag">
              <a:fgClr>
                <a:schemeClr val="bg1">
                  <a:lumMod val="65000"/>
                </a:schemeClr>
              </a:fgClr>
              <a:bgClr>
                <a:prstClr val="white"/>
              </a:bgClr>
            </a:patt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solidFill>
                    <a:schemeClr val="tx1"/>
                  </a:solidFill>
                </a:rPr>
                <a:t>Magnet</a:t>
              </a:r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714459" y="2636777"/>
              <a:ext cx="1676674" cy="1006709"/>
            </a:xfrm>
            <a:prstGeom prst="rect">
              <a:avLst/>
            </a:prstGeom>
            <a:gradFill flip="none" rotWithShape="1">
              <a:gsLst>
                <a:gs pos="0">
                  <a:schemeClr val="dk1">
                    <a:tint val="50000"/>
                    <a:satMod val="300000"/>
                    <a:alpha val="11000"/>
                  </a:schemeClr>
                </a:gs>
                <a:gs pos="35000">
                  <a:schemeClr val="dk1">
                    <a:tint val="37000"/>
                    <a:satMod val="300000"/>
                    <a:alpha val="11000"/>
                  </a:schemeClr>
                </a:gs>
                <a:gs pos="100000">
                  <a:schemeClr val="dk1">
                    <a:tint val="15000"/>
                    <a:satMod val="350000"/>
                    <a:alpha val="11000"/>
                  </a:schemeClr>
                </a:gs>
              </a:gsLst>
              <a:lin ang="16200000" scaled="1"/>
              <a:tileRect/>
            </a:gra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950055" y="2751845"/>
              <a:ext cx="45720" cy="789835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19024" y="2751845"/>
              <a:ext cx="45720" cy="789835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282398" y="3720512"/>
              <a:ext cx="1972325" cy="5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1</a:t>
              </a:r>
              <a:r>
                <a:rPr lang="en-US" sz="1000" baseline="30000" dirty="0" smtClean="0"/>
                <a:t>st</a:t>
              </a:r>
              <a:r>
                <a:rPr lang="en-US" sz="1000" dirty="0"/>
                <a:t> </a:t>
              </a:r>
              <a:r>
                <a:rPr lang="en-US" sz="1000" dirty="0" smtClean="0"/>
                <a:t>Tracker</a:t>
              </a:r>
            </a:p>
            <a:p>
              <a:pPr algn="ctr"/>
              <a:r>
                <a:rPr lang="en-US" sz="1000" dirty="0" smtClean="0"/>
                <a:t>(RD51 </a:t>
              </a:r>
              <a:r>
                <a:rPr lang="en-US" sz="1000" dirty="0" err="1" smtClean="0"/>
                <a:t>Collab</a:t>
              </a:r>
              <a:r>
                <a:rPr lang="en-US" sz="1000" dirty="0" smtClean="0"/>
                <a:t>.)</a:t>
              </a:r>
              <a:endParaRPr lang="en-US" sz="1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978978" y="3720512"/>
              <a:ext cx="2044364" cy="5260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2</a:t>
              </a:r>
              <a:r>
                <a:rPr lang="en-US" sz="1000" baseline="30000" dirty="0" smtClean="0"/>
                <a:t>nd</a:t>
              </a:r>
              <a:r>
                <a:rPr lang="en-US" sz="1000" dirty="0"/>
                <a:t> </a:t>
              </a:r>
              <a:r>
                <a:rPr lang="en-US" sz="1000" dirty="0" smtClean="0"/>
                <a:t>Tracker</a:t>
              </a:r>
            </a:p>
            <a:p>
              <a:pPr algn="ctr"/>
              <a:r>
                <a:rPr lang="en-US" sz="1000" dirty="0" smtClean="0"/>
                <a:t>(CMS GEM </a:t>
              </a:r>
              <a:r>
                <a:rPr lang="en-US" sz="1000" dirty="0" err="1" smtClean="0"/>
                <a:t>Collab</a:t>
              </a:r>
              <a:r>
                <a:rPr lang="en-US" sz="1000" dirty="0" smtClean="0"/>
                <a:t>.)</a:t>
              </a:r>
              <a:endParaRPr lang="en-US" sz="1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352123" y="3666305"/>
              <a:ext cx="1241581" cy="3488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GE1/1-V5</a:t>
              </a:r>
              <a:endParaRPr lang="en-US" sz="1000" b="1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36242" y="3666305"/>
              <a:ext cx="1411282" cy="3488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</a:rPr>
                <a:t>GE1/1-V4</a:t>
              </a:r>
              <a:endParaRPr lang="en-US" sz="1000" b="1" dirty="0">
                <a:solidFill>
                  <a:schemeClr val="accent1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4450684" y="3154062"/>
            <a:ext cx="4287717" cy="839773"/>
            <a:chOff x="4450684" y="3154062"/>
            <a:chExt cx="4287717" cy="839773"/>
          </a:xfrm>
        </p:grpSpPr>
        <p:grpSp>
          <p:nvGrpSpPr>
            <p:cNvPr id="53" name="Group 52"/>
            <p:cNvGrpSpPr/>
            <p:nvPr/>
          </p:nvGrpSpPr>
          <p:grpSpPr>
            <a:xfrm>
              <a:off x="4450684" y="3154062"/>
              <a:ext cx="4236116" cy="835443"/>
              <a:chOff x="607400" y="1557870"/>
              <a:chExt cx="7718838" cy="1827138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607400" y="1557870"/>
                <a:ext cx="7718838" cy="1823759"/>
                <a:chOff x="607400" y="1557870"/>
                <a:chExt cx="7718838" cy="1823759"/>
              </a:xfrm>
            </p:grpSpPr>
            <p:sp>
              <p:nvSpPr>
                <p:cNvPr id="56" name="Rectangle 55"/>
                <p:cNvSpPr/>
                <p:nvPr/>
              </p:nvSpPr>
              <p:spPr>
                <a:xfrm>
                  <a:off x="6610448" y="1696747"/>
                  <a:ext cx="1338281" cy="1622302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50000"/>
                        <a:satMod val="300000"/>
                        <a:alpha val="11000"/>
                      </a:schemeClr>
                    </a:gs>
                    <a:gs pos="35000">
                      <a:schemeClr val="dk1">
                        <a:tint val="37000"/>
                        <a:satMod val="300000"/>
                        <a:alpha val="11000"/>
                      </a:schemeClr>
                    </a:gs>
                    <a:gs pos="100000">
                      <a:schemeClr val="dk1">
                        <a:tint val="15000"/>
                        <a:satMod val="350000"/>
                        <a:alpha val="11000"/>
                      </a:schemeClr>
                    </a:gs>
                  </a:gsLst>
                  <a:lin ang="16200000" scaled="1"/>
                  <a:tileRect/>
                </a:gradFill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4045099" y="1696746"/>
                  <a:ext cx="2237669" cy="1622302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dk1">
                        <a:tint val="50000"/>
                        <a:satMod val="300000"/>
                        <a:alpha val="11000"/>
                      </a:schemeClr>
                    </a:gs>
                    <a:gs pos="35000">
                      <a:schemeClr val="dk1">
                        <a:tint val="37000"/>
                        <a:satMod val="300000"/>
                        <a:alpha val="11000"/>
                      </a:schemeClr>
                    </a:gs>
                    <a:gs pos="100000">
                      <a:schemeClr val="dk1">
                        <a:tint val="15000"/>
                        <a:satMod val="350000"/>
                        <a:alpha val="11000"/>
                      </a:schemeClr>
                    </a:gs>
                  </a:gsLst>
                  <a:lin ang="16200000" scaled="1"/>
                  <a:tileRect/>
                </a:gradFill>
              </p:spPr>
              <p:style>
                <a:lnRef idx="1">
                  <a:schemeClr val="dk1"/>
                </a:lnRef>
                <a:fillRef idx="2">
                  <a:schemeClr val="dk1"/>
                </a:fillRef>
                <a:effectRef idx="1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58" name="Group 57"/>
                <p:cNvGrpSpPr/>
                <p:nvPr/>
              </p:nvGrpSpPr>
              <p:grpSpPr>
                <a:xfrm>
                  <a:off x="607400" y="1557870"/>
                  <a:ext cx="7718838" cy="1823759"/>
                  <a:chOff x="607400" y="1557870"/>
                  <a:chExt cx="7718838" cy="1823759"/>
                </a:xfrm>
              </p:grpSpPr>
              <p:grpSp>
                <p:nvGrpSpPr>
                  <p:cNvPr id="59" name="Group 58"/>
                  <p:cNvGrpSpPr/>
                  <p:nvPr/>
                </p:nvGrpSpPr>
                <p:grpSpPr>
                  <a:xfrm>
                    <a:off x="607400" y="1557870"/>
                    <a:ext cx="7718838" cy="1823759"/>
                    <a:chOff x="607400" y="1557870"/>
                    <a:chExt cx="7718838" cy="1823759"/>
                  </a:xfrm>
                </p:grpSpPr>
                <p:grpSp>
                  <p:nvGrpSpPr>
                    <p:cNvPr id="61" name="Group 60"/>
                    <p:cNvGrpSpPr/>
                    <p:nvPr/>
                  </p:nvGrpSpPr>
                  <p:grpSpPr>
                    <a:xfrm>
                      <a:off x="607400" y="1557870"/>
                      <a:ext cx="7718838" cy="1823759"/>
                      <a:chOff x="607400" y="2212902"/>
                      <a:chExt cx="7718838" cy="1823759"/>
                    </a:xfrm>
                  </p:grpSpPr>
                  <p:sp>
                    <p:nvSpPr>
                      <p:cNvPr id="64" name="Rectangle 63"/>
                      <p:cNvSpPr/>
                      <p:nvPr/>
                    </p:nvSpPr>
                    <p:spPr>
                      <a:xfrm>
                        <a:off x="5229979" y="2826665"/>
                        <a:ext cx="65466" cy="654702"/>
                      </a:xfrm>
                      <a:prstGeom prst="rect">
                        <a:avLst/>
                      </a:prstGeom>
                      <a:ln>
                        <a:solidFill>
                          <a:srgbClr val="F79646"/>
                        </a:solidFill>
                      </a:ln>
                    </p:spPr>
                    <p:style>
                      <a:lnRef idx="1">
                        <a:schemeClr val="accent6"/>
                      </a:lnRef>
                      <a:fillRef idx="3">
                        <a:schemeClr val="accent6"/>
                      </a:fillRef>
                      <a:effectRef idx="2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5" name="TextBox 64"/>
                      <p:cNvSpPr txBox="1"/>
                      <p:nvPr/>
                    </p:nvSpPr>
                    <p:spPr>
                      <a:xfrm>
                        <a:off x="607400" y="2562301"/>
                        <a:ext cx="379703" cy="46166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sz="2400" b="1" dirty="0" smtClean="0"/>
                          <a:t>μ</a:t>
                        </a:r>
                        <a:endParaRPr lang="en-US" sz="2400" b="1" dirty="0"/>
                      </a:p>
                    </p:txBody>
                  </p:sp>
                  <p:cxnSp>
                    <p:nvCxnSpPr>
                      <p:cNvPr id="66" name="Straight Arrow Connector 65"/>
                      <p:cNvCxnSpPr/>
                      <p:nvPr/>
                    </p:nvCxnSpPr>
                    <p:spPr>
                      <a:xfrm flipV="1">
                        <a:off x="1177117" y="3154015"/>
                        <a:ext cx="3418614" cy="5021"/>
                      </a:xfrm>
                      <a:prstGeom prst="straightConnector1">
                        <a:avLst/>
                      </a:prstGeom>
                      <a:ln w="50800">
                        <a:solidFill>
                          <a:schemeClr val="tx1"/>
                        </a:solidFill>
                        <a:prstDash val="dash"/>
                        <a:tailEnd type="arrow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7" name="Straight Arrow Connector 66"/>
                      <p:cNvCxnSpPr/>
                      <p:nvPr/>
                    </p:nvCxnSpPr>
                    <p:spPr>
                      <a:xfrm>
                        <a:off x="3811322" y="3154015"/>
                        <a:ext cx="4514916" cy="5021"/>
                      </a:xfrm>
                      <a:prstGeom prst="straightConnector1">
                        <a:avLst/>
                      </a:prstGeom>
                      <a:ln w="50800">
                        <a:solidFill>
                          <a:schemeClr val="tx1"/>
                        </a:solidFill>
                        <a:prstDash val="dash"/>
                        <a:tailEnd type="non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8" name="Rectangle 67"/>
                      <p:cNvSpPr/>
                      <p:nvPr/>
                    </p:nvSpPr>
                    <p:spPr>
                      <a:xfrm>
                        <a:off x="3065169" y="2751845"/>
                        <a:ext cx="45719" cy="789834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ln>
                    </p:spPr>
                    <p:style>
                      <a:lnRef idx="1">
                        <a:schemeClr val="accent6"/>
                      </a:lnRef>
                      <a:fillRef idx="3">
                        <a:schemeClr val="accent6"/>
                      </a:fillRef>
                      <a:effectRef idx="2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69" name="Rectangle 68"/>
                      <p:cNvSpPr/>
                      <p:nvPr/>
                    </p:nvSpPr>
                    <p:spPr>
                      <a:xfrm>
                        <a:off x="5671576" y="2751845"/>
                        <a:ext cx="45719" cy="78983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ln>
                    </p:spPr>
                    <p:style>
                      <a:lnRef idx="1">
                        <a:schemeClr val="accent6"/>
                      </a:lnRef>
                      <a:fillRef idx="3">
                        <a:schemeClr val="accent6"/>
                      </a:fillRef>
                      <a:effectRef idx="2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1" name="TextBox 70"/>
                      <p:cNvSpPr txBox="1"/>
                      <p:nvPr/>
                    </p:nvSpPr>
                    <p:spPr>
                      <a:xfrm>
                        <a:off x="2095134" y="3490887"/>
                        <a:ext cx="1715816" cy="53849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000" b="1" dirty="0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</a:rPr>
                          <a:t>GE1/1-V5</a:t>
                        </a:r>
                        <a:endParaRPr lang="en-US" sz="1000" b="1" dirty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72" name="TextBox 71"/>
                      <p:cNvSpPr txBox="1"/>
                      <p:nvPr/>
                    </p:nvSpPr>
                    <p:spPr>
                      <a:xfrm>
                        <a:off x="5155880" y="3498169"/>
                        <a:ext cx="1265736" cy="5384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000" b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</a:rPr>
                          <a:t>GE1/1-V4</a:t>
                        </a:r>
                        <a:endParaRPr lang="en-US" sz="1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73" name="Rectangle 72"/>
                      <p:cNvSpPr/>
                      <p:nvPr/>
                    </p:nvSpPr>
                    <p:spPr>
                      <a:xfrm>
                        <a:off x="4766619" y="2747483"/>
                        <a:ext cx="45720" cy="789834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ln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ln>
                    </p:spPr>
                    <p:style>
                      <a:lnRef idx="1">
                        <a:schemeClr val="accent6"/>
                      </a:lnRef>
                      <a:fillRef idx="3">
                        <a:schemeClr val="accent6"/>
                      </a:fillRef>
                      <a:effectRef idx="2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74" name="TextBox 73"/>
                      <p:cNvSpPr txBox="1"/>
                      <p:nvPr/>
                    </p:nvSpPr>
                    <p:spPr>
                      <a:xfrm>
                        <a:off x="4052089" y="2240675"/>
                        <a:ext cx="1687225" cy="5384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000" b="1" dirty="0" smtClean="0">
                            <a:solidFill>
                              <a:schemeClr val="accent1">
                                <a:lumMod val="60000"/>
                                <a:lumOff val="40000"/>
                              </a:schemeClr>
                            </a:solidFill>
                          </a:rPr>
                          <a:t>GE1/1-V4 GIF</a:t>
                        </a:r>
                        <a:endParaRPr lang="en-US" sz="1000" b="1" dirty="0">
                          <a:solidFill>
                            <a:schemeClr val="accent1">
                              <a:lumMod val="60000"/>
                              <a:lumOff val="40000"/>
                            </a:schemeClr>
                          </a:solidFill>
                        </a:endParaRPr>
                      </a:p>
                    </p:txBody>
                  </p:sp>
                  <p:sp>
                    <p:nvSpPr>
                      <p:cNvPr id="75" name="Rectangle 74"/>
                      <p:cNvSpPr/>
                      <p:nvPr/>
                    </p:nvSpPr>
                    <p:spPr>
                      <a:xfrm>
                        <a:off x="5960589" y="2818872"/>
                        <a:ext cx="65466" cy="654702"/>
                      </a:xfrm>
                      <a:prstGeom prst="rect">
                        <a:avLst/>
                      </a:prstGeom>
                      <a:ln>
                        <a:solidFill>
                          <a:srgbClr val="F79646"/>
                        </a:solidFill>
                      </a:ln>
                    </p:spPr>
                    <p:style>
                      <a:lnRef idx="1">
                        <a:schemeClr val="accent6"/>
                      </a:lnRef>
                      <a:fillRef idx="3">
                        <a:schemeClr val="accent6"/>
                      </a:fillRef>
                      <a:effectRef idx="2">
                        <a:schemeClr val="accent6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76" name="Group 75"/>
                      <p:cNvGrpSpPr/>
                      <p:nvPr/>
                    </p:nvGrpSpPr>
                    <p:grpSpPr>
                      <a:xfrm>
                        <a:off x="1665058" y="2337891"/>
                        <a:ext cx="1884947" cy="1622302"/>
                        <a:chOff x="2118955" y="2255896"/>
                        <a:chExt cx="1884947" cy="1622302"/>
                      </a:xfrm>
                    </p:grpSpPr>
                    <p:sp>
                      <p:nvSpPr>
                        <p:cNvPr id="77" name="Rectangle 76"/>
                        <p:cNvSpPr/>
                        <p:nvPr/>
                      </p:nvSpPr>
                      <p:spPr>
                        <a:xfrm>
                          <a:off x="2118955" y="2255896"/>
                          <a:ext cx="1884947" cy="1622302"/>
                        </a:xfrm>
                        <a:prstGeom prst="rect">
                          <a:avLst/>
                        </a:prstGeom>
                        <a:gradFill flip="none" rotWithShape="1">
                          <a:gsLst>
                            <a:gs pos="0">
                              <a:schemeClr val="dk1">
                                <a:tint val="50000"/>
                                <a:satMod val="300000"/>
                                <a:alpha val="11000"/>
                              </a:schemeClr>
                            </a:gs>
                            <a:gs pos="35000">
                              <a:schemeClr val="dk1">
                                <a:tint val="37000"/>
                                <a:satMod val="300000"/>
                                <a:alpha val="11000"/>
                              </a:schemeClr>
                            </a:gs>
                            <a:gs pos="100000">
                              <a:schemeClr val="dk1">
                                <a:tint val="15000"/>
                                <a:satMod val="350000"/>
                                <a:alpha val="11000"/>
                              </a:schemeClr>
                            </a:gs>
                          </a:gsLst>
                          <a:lin ang="16200000" scaled="1"/>
                          <a:tileRect/>
                        </a:gradFill>
                      </p:spPr>
                      <p:style>
                        <a:lnRef idx="1">
                          <a:schemeClr val="dk1"/>
                        </a:lnRef>
                        <a:fillRef idx="2">
                          <a:schemeClr val="dk1"/>
                        </a:fillRef>
                        <a:effectRef idx="1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grpSp>
                      <p:nvGrpSpPr>
                        <p:cNvPr id="78" name="Group 77"/>
                        <p:cNvGrpSpPr/>
                        <p:nvPr/>
                      </p:nvGrpSpPr>
                      <p:grpSpPr>
                        <a:xfrm>
                          <a:off x="2660261" y="2736653"/>
                          <a:ext cx="401168" cy="654702"/>
                          <a:chOff x="-449386" y="2867593"/>
                          <a:chExt cx="401168" cy="654702"/>
                        </a:xfrm>
                      </p:grpSpPr>
                      <p:sp>
                        <p:nvSpPr>
                          <p:cNvPr id="79" name="Rectangle 78"/>
                          <p:cNvSpPr/>
                          <p:nvPr/>
                        </p:nvSpPr>
                        <p:spPr>
                          <a:xfrm>
                            <a:off x="-449386" y="2867593"/>
                            <a:ext cx="65466" cy="654702"/>
                          </a:xfrm>
                          <a:prstGeom prst="rect">
                            <a:avLst/>
                          </a:prstGeom>
                          <a:ln>
                            <a:solidFill>
                              <a:srgbClr val="F79646"/>
                            </a:solidFill>
                          </a:ln>
                        </p:spPr>
                        <p:style>
                          <a:lnRef idx="1">
                            <a:schemeClr val="accent6"/>
                          </a:lnRef>
                          <a:fillRef idx="3">
                            <a:schemeClr val="accent6"/>
                          </a:fillRef>
                          <a:effectRef idx="2">
                            <a:schemeClr val="accent6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80" name="Rectangle 79"/>
                          <p:cNvSpPr/>
                          <p:nvPr/>
                        </p:nvSpPr>
                        <p:spPr>
                          <a:xfrm>
                            <a:off x="-281535" y="2867593"/>
                            <a:ext cx="65466" cy="654702"/>
                          </a:xfrm>
                          <a:prstGeom prst="rect">
                            <a:avLst/>
                          </a:prstGeom>
                          <a:ln>
                            <a:solidFill>
                              <a:srgbClr val="F79646"/>
                            </a:solidFill>
                          </a:ln>
                        </p:spPr>
                        <p:style>
                          <a:lnRef idx="1">
                            <a:schemeClr val="accent6"/>
                          </a:lnRef>
                          <a:fillRef idx="3">
                            <a:schemeClr val="accent6"/>
                          </a:fillRef>
                          <a:effectRef idx="2">
                            <a:schemeClr val="accent6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  <p:sp>
                        <p:nvSpPr>
                          <p:cNvPr id="81" name="Rectangle 80"/>
                          <p:cNvSpPr/>
                          <p:nvPr/>
                        </p:nvSpPr>
                        <p:spPr>
                          <a:xfrm>
                            <a:off x="-113684" y="2867593"/>
                            <a:ext cx="65466" cy="654702"/>
                          </a:xfrm>
                          <a:prstGeom prst="rect">
                            <a:avLst/>
                          </a:prstGeom>
                          <a:ln>
                            <a:solidFill>
                              <a:srgbClr val="F79646"/>
                            </a:solidFill>
                          </a:ln>
                        </p:spPr>
                        <p:style>
                          <a:lnRef idx="1">
                            <a:schemeClr val="accent6"/>
                          </a:lnRef>
                          <a:fillRef idx="3">
                            <a:schemeClr val="accent6"/>
                          </a:fillRef>
                          <a:effectRef idx="2">
                            <a:schemeClr val="accent6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/>
                          </a:p>
                        </p:txBody>
                      </p:sp>
                    </p:grpSp>
                  </p:grpSp>
                  <p:sp>
                    <p:nvSpPr>
                      <p:cNvPr id="70" name="TextBox 69"/>
                      <p:cNvSpPr txBox="1"/>
                      <p:nvPr/>
                    </p:nvSpPr>
                    <p:spPr>
                      <a:xfrm>
                        <a:off x="1420786" y="2212902"/>
                        <a:ext cx="1972326" cy="53849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US" sz="1000" b="1" dirty="0" smtClean="0"/>
                          <a:t>RD51 Tracker</a:t>
                        </a:r>
                        <a:endParaRPr lang="en-US" sz="1000" b="1" dirty="0"/>
                      </a:p>
                    </p:txBody>
                  </p:sp>
                </p:grpSp>
                <p:sp>
                  <p:nvSpPr>
                    <p:cNvPr id="62" name="Rectangle 61"/>
                    <p:cNvSpPr/>
                    <p:nvPr/>
                  </p:nvSpPr>
                  <p:spPr>
                    <a:xfrm>
                      <a:off x="7256729" y="2096813"/>
                      <a:ext cx="45719" cy="789834"/>
                    </a:xfrm>
                    <a:prstGeom prst="rect">
                      <a:avLst/>
                    </a:prstGeom>
                    <a:solidFill>
                      <a:schemeClr val="accent4">
                        <a:lumMod val="60000"/>
                        <a:lumOff val="40000"/>
                      </a:schemeClr>
                    </a:solidFill>
                    <a:ln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</a:ln>
                  </p:spPr>
                  <p:style>
                    <a:lnRef idx="1">
                      <a:schemeClr val="accent6"/>
                    </a:lnRef>
                    <a:fillRef idx="3">
                      <a:schemeClr val="accent6"/>
                    </a:fillRef>
                    <a:effectRef idx="2">
                      <a:schemeClr val="accent6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3" name="TextBox 62"/>
                    <p:cNvSpPr txBox="1"/>
                    <p:nvPr/>
                  </p:nvSpPr>
                  <p:spPr>
                    <a:xfrm>
                      <a:off x="6421618" y="1585643"/>
                      <a:ext cx="1626925" cy="53849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US" sz="1000" b="1" dirty="0" smtClean="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GE1/1-V6-L1</a:t>
                      </a:r>
                      <a:endParaRPr lang="en-US" sz="1000" b="1" dirty="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endParaRPr>
                    </a:p>
                  </p:txBody>
                </p:sp>
              </p:grpSp>
              <p:sp>
                <p:nvSpPr>
                  <p:cNvPr id="60" name="Rectangle 59"/>
                  <p:cNvSpPr/>
                  <p:nvPr/>
                </p:nvSpPr>
                <p:spPr>
                  <a:xfrm>
                    <a:off x="4377127" y="2171633"/>
                    <a:ext cx="65466" cy="654702"/>
                  </a:xfrm>
                  <a:prstGeom prst="rect">
                    <a:avLst/>
                  </a:prstGeom>
                  <a:ln>
                    <a:solidFill>
                      <a:srgbClr val="F79646"/>
                    </a:solidFill>
                  </a:ln>
                </p:spPr>
                <p:style>
                  <a:lnRef idx="1">
                    <a:schemeClr val="accent6"/>
                  </a:lnRef>
                  <a:fillRef idx="3">
                    <a:schemeClr val="accent6"/>
                  </a:fillRef>
                  <a:effectRef idx="2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sp>
            <p:nvSpPr>
              <p:cNvPr id="55" name="TextBox 54"/>
              <p:cNvSpPr txBox="1"/>
              <p:nvPr/>
            </p:nvSpPr>
            <p:spPr>
              <a:xfrm>
                <a:off x="3871537" y="2846516"/>
                <a:ext cx="1596750" cy="53849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1" dirty="0" smtClean="0"/>
                  <a:t>CMS Tracker</a:t>
                </a:r>
                <a:endParaRPr lang="en-US" sz="1000" b="1" dirty="0"/>
              </a:p>
            </p:txBody>
          </p:sp>
        </p:grpSp>
        <p:sp>
          <p:nvSpPr>
            <p:cNvPr id="113" name="TextBox 112"/>
            <p:cNvSpPr txBox="1"/>
            <p:nvPr/>
          </p:nvSpPr>
          <p:spPr>
            <a:xfrm>
              <a:off x="7495489" y="3747614"/>
              <a:ext cx="12429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rgbClr val="FF0000"/>
                  </a:solidFill>
                </a:rPr>
                <a:t>No Tracker!!!</a:t>
              </a:r>
              <a:endParaRPr lang="en-US" sz="1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421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GE1/1 Slice Test</a:t>
            </a:r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17703" y="1128531"/>
            <a:ext cx="7708595" cy="5139063"/>
            <a:chOff x="539552" y="1124744"/>
            <a:chExt cx="8028384" cy="5352256"/>
          </a:xfrm>
        </p:grpSpPr>
        <p:pic>
          <p:nvPicPr>
            <p:cNvPr id="3" name="Picture 2" descr="YE1 024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39552" y="1124744"/>
              <a:ext cx="8028384" cy="5352256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5724128" y="3645024"/>
              <a:ext cx="1768596" cy="9233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GE1/1-Slice TEST</a:t>
              </a:r>
            </a:p>
            <a:p>
              <a:r>
                <a:rPr lang="en-US" dirty="0" smtClean="0"/>
                <a:t>SLOTS 1-2; 35-36</a:t>
              </a:r>
            </a:p>
            <a:p>
              <a:r>
                <a:rPr lang="en-US" dirty="0" smtClean="0"/>
                <a:t>Gas Racks</a:t>
              </a:r>
              <a:endParaRPr lang="en-US" dirty="0"/>
            </a:p>
          </p:txBody>
        </p:sp>
        <p:cxnSp>
          <p:nvCxnSpPr>
            <p:cNvPr id="5" name="Elbow Connector 4"/>
            <p:cNvCxnSpPr/>
            <p:nvPr/>
          </p:nvCxnSpPr>
          <p:spPr>
            <a:xfrm rot="10800000">
              <a:off x="4211960" y="4005064"/>
              <a:ext cx="1440160" cy="72008"/>
            </a:xfrm>
            <a:prstGeom prst="bentConnector3">
              <a:avLst/>
            </a:prstGeom>
            <a:ln w="38100" cmpd="sng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Elbow Connector 5"/>
            <p:cNvCxnSpPr/>
            <p:nvPr/>
          </p:nvCxnSpPr>
          <p:spPr>
            <a:xfrm rot="16200000" flipH="1">
              <a:off x="6012160" y="5157192"/>
              <a:ext cx="1512168" cy="360040"/>
            </a:xfrm>
            <a:prstGeom prst="bentConnector3">
              <a:avLst/>
            </a:prstGeom>
            <a:ln w="38100" cmpd="sng">
              <a:solidFill>
                <a:srgbClr val="FFFF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875217" y="1281138"/>
            <a:ext cx="2095445" cy="92333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40° wedge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</a:t>
            </a:r>
            <a:r>
              <a:rPr lang="en-US" dirty="0" err="1" smtClean="0"/>
              <a:t>superchambers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8 chambers total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616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On-going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746" y="1144310"/>
            <a:ext cx="8738508" cy="5429808"/>
          </a:xfrm>
        </p:spPr>
        <p:txBody>
          <a:bodyPr>
            <a:normAutofit/>
          </a:bodyPr>
          <a:lstStyle/>
          <a:p>
            <a:r>
              <a:rPr lang="en-US" dirty="0" smtClean="0"/>
              <a:t>X-ray station</a:t>
            </a:r>
          </a:p>
          <a:p>
            <a:r>
              <a:rPr lang="en-US" dirty="0" smtClean="0"/>
              <a:t>CMS GEM Training School</a:t>
            </a:r>
          </a:p>
          <a:p>
            <a:r>
              <a:rPr lang="en-US" dirty="0" smtClean="0"/>
              <a:t>Cosmic stand</a:t>
            </a:r>
          </a:p>
          <a:p>
            <a:r>
              <a:rPr lang="en-US" dirty="0" smtClean="0"/>
              <a:t>CSC-GEM integration stand</a:t>
            </a:r>
          </a:p>
          <a:p>
            <a:r>
              <a:rPr lang="en-US" dirty="0" smtClean="0"/>
              <a:t>Fall 2014 Test Beam</a:t>
            </a:r>
          </a:p>
          <a:p>
            <a:r>
              <a:rPr lang="en-US" dirty="0" smtClean="0"/>
              <a:t>GE1/1 Slice Test in 2016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i="1" dirty="0" smtClean="0"/>
              <a:t>You can get involved! Ask how!!!</a:t>
            </a:r>
          </a:p>
          <a:p>
            <a:pPr lvl="1"/>
            <a:r>
              <a:rPr lang="en-US" b="1" i="1" dirty="0" smtClean="0"/>
              <a:t>Discoveries around the corner!!!</a:t>
            </a:r>
          </a:p>
        </p:txBody>
      </p:sp>
      <p:pic>
        <p:nvPicPr>
          <p:cNvPr id="4" name="Picture 3" descr="Uncle_Sam_I_Want_You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2367" y="1053352"/>
            <a:ext cx="3013710" cy="4220883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7941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Post LS2 presents a challenging </a:t>
            </a:r>
            <a:r>
              <a:rPr lang="en-US" i="1" dirty="0" err="1" smtClean="0"/>
              <a:t>pp</a:t>
            </a:r>
            <a:r>
              <a:rPr lang="en-US" dirty="0" smtClean="0"/>
              <a:t> collision environment</a:t>
            </a:r>
          </a:p>
          <a:p>
            <a:endParaRPr lang="en-US" dirty="0" smtClean="0"/>
          </a:p>
          <a:p>
            <a:r>
              <a:rPr lang="en-US" dirty="0" smtClean="0"/>
              <a:t>To maintain ability to perform competitive physics measurements CMS must adapt</a:t>
            </a:r>
          </a:p>
          <a:p>
            <a:endParaRPr lang="en-US" dirty="0"/>
          </a:p>
          <a:p>
            <a:r>
              <a:rPr lang="en-US" dirty="0" smtClean="0"/>
              <a:t>Muon upgrade based on triple-GEM detectors is an ideal solution for post LS2 operations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316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01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Muon Reconstruction in CMS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Tracks independently reconstructed in:</a:t>
            </a:r>
          </a:p>
          <a:p>
            <a:pPr lvl="1"/>
            <a:r>
              <a:rPr lang="en-US" dirty="0" smtClean="0"/>
              <a:t>Silicon tracker, referred to as </a:t>
            </a:r>
            <a:r>
              <a:rPr lang="en-US" i="1" dirty="0" smtClean="0"/>
              <a:t>tracker tracks</a:t>
            </a:r>
          </a:p>
          <a:p>
            <a:pPr lvl="1"/>
            <a:r>
              <a:rPr lang="en-US" dirty="0" smtClean="0"/>
              <a:t>Muon chambers, referred to as </a:t>
            </a:r>
            <a:r>
              <a:rPr lang="en-US" i="1" dirty="0" smtClean="0"/>
              <a:t>standalone-muon tracks</a:t>
            </a:r>
          </a:p>
          <a:p>
            <a:pPr lvl="1"/>
            <a:endParaRPr lang="en-US" i="1" dirty="0"/>
          </a:p>
          <a:p>
            <a:r>
              <a:rPr lang="en-US" dirty="0" smtClean="0"/>
              <a:t>Global muon reconstruction via outside-in approach</a:t>
            </a:r>
          </a:p>
          <a:p>
            <a:pPr lvl="1"/>
            <a:r>
              <a:rPr lang="en-US" dirty="0" smtClean="0"/>
              <a:t>Attempts to match a standalone-muon track to a tracker track</a:t>
            </a:r>
          </a:p>
          <a:p>
            <a:r>
              <a:rPr lang="en-US" dirty="0" smtClean="0"/>
              <a:t>Tracker muon reconstruction via inside-out approach</a:t>
            </a:r>
            <a:endParaRPr lang="en-US" dirty="0"/>
          </a:p>
          <a:p>
            <a:pPr lvl="1"/>
            <a:r>
              <a:rPr lang="en-US" dirty="0" smtClean="0"/>
              <a:t>Tracker tracks extrapolated to muon chambers </a:t>
            </a:r>
          </a:p>
          <a:p>
            <a:pPr lvl="1"/>
            <a:r>
              <a:rPr lang="en-US" dirty="0" smtClean="0"/>
              <a:t>Attempt to match to track stub in muon chambers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2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Coordinate System</a:t>
            </a:r>
            <a:endParaRPr lang="en-US" dirty="0"/>
          </a:p>
        </p:txBody>
      </p:sp>
      <p:pic>
        <p:nvPicPr>
          <p:cNvPr id="4" name="Picture 3" descr="CMS_Coords_plane_yz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4" y="934468"/>
            <a:ext cx="5917154" cy="3960000"/>
          </a:xfrm>
          <a:prstGeom prst="rect">
            <a:avLst/>
          </a:prstGeom>
        </p:spPr>
      </p:pic>
      <p:pic>
        <p:nvPicPr>
          <p:cNvPr id="5" name="Picture 4" descr="CMS_Coords_plane_x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503" y="934468"/>
            <a:ext cx="2970000" cy="3960000"/>
          </a:xfrm>
          <a:prstGeom prst="rect">
            <a:avLst/>
          </a:prstGeom>
        </p:spPr>
      </p:pic>
      <p:pic>
        <p:nvPicPr>
          <p:cNvPr id="6" name="Picture 5" descr="CMS_Coords_Definit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61946"/>
            <a:ext cx="9144000" cy="107210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99895" y="6166380"/>
            <a:ext cx="41442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CMS Collaboration, Detector Drawings, CMS-PHO-GEN-2012-002.</a:t>
            </a:r>
            <a:endParaRPr lang="en-US" sz="10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274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CMS Muon Performance: Run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Muon-trigger demonstrated superb performance over very wide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/>
              <a:t> </a:t>
            </a:r>
            <a:r>
              <a:rPr lang="en-US" dirty="0" smtClean="0"/>
              <a:t>range!</a:t>
            </a:r>
            <a:endParaRPr lang="en-US" dirty="0"/>
          </a:p>
        </p:txBody>
      </p:sp>
      <p:pic>
        <p:nvPicPr>
          <p:cNvPr id="7" name="Picture 6" descr="dimuMass_2011Run_1fb_20July2011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8" t="3320" r="1552" b="2021"/>
          <a:stretch/>
        </p:blipFill>
        <p:spPr>
          <a:xfrm>
            <a:off x="28988" y="2316821"/>
            <a:ext cx="5594869" cy="3241235"/>
          </a:xfrm>
          <a:prstGeom prst="rect">
            <a:avLst/>
          </a:prstGeom>
        </p:spPr>
      </p:pic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3057962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7282319"/>
              </p:ext>
            </p:extLst>
          </p:nvPr>
        </p:nvGraphicFramePr>
        <p:xfrm>
          <a:off x="6149167" y="2993204"/>
          <a:ext cx="2266779" cy="7846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Equation" r:id="rId7" imgW="660400" imgH="228600" progId="Equation.3">
                  <p:embed/>
                </p:oleObj>
              </mc:Choice>
              <mc:Fallback>
                <p:oleObj name="Equation" r:id="rId7" imgW="6604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149167" y="2993204"/>
                        <a:ext cx="2266779" cy="7846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23858" y="3669588"/>
            <a:ext cx="3317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 = {</a:t>
            </a:r>
            <a:r>
              <a:rPr lang="en-US" b="1" dirty="0" err="1" smtClean="0">
                <a:solidFill>
                  <a:srgbClr val="FF0000"/>
                </a:solidFill>
              </a:rPr>
              <a:t>ω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ϕ</a:t>
            </a:r>
            <a:r>
              <a:rPr lang="en-US" b="1" dirty="0" smtClean="0">
                <a:solidFill>
                  <a:srgbClr val="FF0000"/>
                </a:solidFill>
              </a:rPr>
              <a:t>, J/</a:t>
            </a:r>
            <a:r>
              <a:rPr lang="en-US" b="1" dirty="0" err="1" smtClean="0">
                <a:solidFill>
                  <a:srgbClr val="FF0000"/>
                </a:solidFill>
              </a:rPr>
              <a:t>ψ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ψ</a:t>
            </a:r>
            <a:r>
              <a:rPr lang="en-US" b="1" baseline="30000" dirty="0" smtClean="0">
                <a:solidFill>
                  <a:srgbClr val="FF0000"/>
                </a:solidFill>
              </a:rPr>
              <a:t>*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B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ϒ</a:t>
            </a:r>
            <a:r>
              <a:rPr lang="en-US" b="1" dirty="0" smtClean="0">
                <a:solidFill>
                  <a:srgbClr val="FF0000"/>
                </a:solidFill>
              </a:rPr>
              <a:t>(ns),  Z</a:t>
            </a:r>
            <a:r>
              <a:rPr lang="en-US" b="1" baseline="30000" dirty="0" smtClean="0">
                <a:solidFill>
                  <a:srgbClr val="FF0000"/>
                </a:solidFill>
              </a:rPr>
              <a:t>0</a:t>
            </a:r>
            <a:r>
              <a:rPr lang="en-US" b="1" dirty="0" smtClean="0">
                <a:solidFill>
                  <a:srgbClr val="FF0000"/>
                </a:solidFill>
              </a:rPr>
              <a:t>}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922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CMS Muon </a:t>
            </a:r>
            <a:r>
              <a:rPr lang="en-US" dirty="0"/>
              <a:t>Performance</a:t>
            </a:r>
            <a:r>
              <a:rPr lang="en-US" dirty="0" smtClean="0"/>
              <a:t>: Run I</a:t>
            </a:r>
            <a:endParaRPr lang="en-US" dirty="0"/>
          </a:p>
        </p:txBody>
      </p:sp>
      <p:pic>
        <p:nvPicPr>
          <p:cNvPr id="4" name="Picture 3" descr="PF_Eff_Reco_Id_barre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974" y="2429757"/>
            <a:ext cx="3804280" cy="37382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Exceptionally high muon-reconstruction and identification efficiency has been demonstrated!!</a:t>
            </a:r>
            <a:endParaRPr lang="en-US" dirty="0"/>
          </a:p>
        </p:txBody>
      </p:sp>
      <p:pic>
        <p:nvPicPr>
          <p:cNvPr id="5" name="Picture 4" descr="PF_Eff_Reco_Id_endcap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46" y="2429757"/>
            <a:ext cx="3801333" cy="371553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674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CMS Physics Results: Run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Fantastic physics results!!!</a:t>
            </a:r>
            <a:endParaRPr lang="en-US" dirty="0"/>
          </a:p>
        </p:txBody>
      </p:sp>
      <p:pic>
        <p:nvPicPr>
          <p:cNvPr id="8" name="Picture 7" descr="PRL_112_191802_2014_WandZ_InclXsec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5" r="2013"/>
          <a:stretch/>
        </p:blipFill>
        <p:spPr>
          <a:xfrm>
            <a:off x="713" y="1660142"/>
            <a:ext cx="3319884" cy="3275021"/>
          </a:xfrm>
          <a:prstGeom prst="rect">
            <a:avLst/>
          </a:prstGeom>
        </p:spPr>
      </p:pic>
      <p:pic>
        <p:nvPicPr>
          <p:cNvPr id="10" name="Picture 9" descr="PRL_111_101804_2013_Btomumu_BF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"/>
          <a:stretch/>
        </p:blipFill>
        <p:spPr>
          <a:xfrm>
            <a:off x="3280212" y="2751099"/>
            <a:ext cx="3573073" cy="3517900"/>
          </a:xfrm>
          <a:prstGeom prst="rect">
            <a:avLst/>
          </a:prstGeom>
        </p:spPr>
      </p:pic>
      <p:pic>
        <p:nvPicPr>
          <p:cNvPr id="7" name="Picture 6" descr="CMS_PAS_TOP-14-001-Top_Quark_Mas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799" y="1373853"/>
            <a:ext cx="2506477" cy="30806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2938" y="4840912"/>
            <a:ext cx="2977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Phys. Rev. Letters, </a:t>
            </a:r>
            <a:r>
              <a:rPr lang="en-US" sz="1000" b="1" dirty="0" smtClean="0"/>
              <a:t>112</a:t>
            </a:r>
            <a:r>
              <a:rPr lang="en-US" sz="1000" dirty="0" smtClean="0"/>
              <a:t>, 191802 (2014)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617075" y="2592792"/>
            <a:ext cx="2977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Phys. Rev. Letters, </a:t>
            </a:r>
            <a:r>
              <a:rPr lang="en-US" sz="1000" b="1" dirty="0" smtClean="0"/>
              <a:t>111</a:t>
            </a:r>
            <a:r>
              <a:rPr lang="en-US" sz="1000" dirty="0" smtClean="0"/>
              <a:t>, 101804 (2013)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6579799" y="1183134"/>
            <a:ext cx="2977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CMS Collaboration, CMS PAS TOP-14-001, 2014.</a:t>
            </a:r>
            <a:endParaRPr lang="en-US" sz="1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26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CMS Physics Results: Run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Producing fantastic physics results</a:t>
            </a:r>
            <a:endParaRPr lang="en-US" dirty="0"/>
          </a:p>
        </p:txBody>
      </p:sp>
      <p:pic>
        <p:nvPicPr>
          <p:cNvPr id="8" name="Picture 7" descr="PRL_112_191802_2014_WandZ_InclXsect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5" r="2013"/>
          <a:stretch/>
        </p:blipFill>
        <p:spPr>
          <a:xfrm>
            <a:off x="713" y="1660142"/>
            <a:ext cx="3319884" cy="3275021"/>
          </a:xfrm>
          <a:prstGeom prst="rect">
            <a:avLst/>
          </a:prstGeom>
        </p:spPr>
      </p:pic>
      <p:pic>
        <p:nvPicPr>
          <p:cNvPr id="10" name="Picture 9" descr="PRL_111_101804_2013_Btomumu_BF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8"/>
          <a:stretch/>
        </p:blipFill>
        <p:spPr>
          <a:xfrm>
            <a:off x="3280212" y="2751099"/>
            <a:ext cx="3573073" cy="3517900"/>
          </a:xfrm>
          <a:prstGeom prst="rect">
            <a:avLst/>
          </a:prstGeom>
        </p:spPr>
      </p:pic>
      <p:pic>
        <p:nvPicPr>
          <p:cNvPr id="7" name="Picture 6" descr="CMS_PAS_TOP-14-001-Top_Quark_Mas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799" y="1373853"/>
            <a:ext cx="2506477" cy="308064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2938" y="4840912"/>
            <a:ext cx="2977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Phys. Rev. Letters, </a:t>
            </a:r>
            <a:r>
              <a:rPr lang="en-US" sz="1000" b="1" dirty="0" smtClean="0"/>
              <a:t>112</a:t>
            </a:r>
            <a:r>
              <a:rPr lang="en-US" sz="1000" dirty="0" smtClean="0"/>
              <a:t>, 191802 (2014)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617075" y="2592792"/>
            <a:ext cx="2977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Phys. Rev. Letters, </a:t>
            </a:r>
            <a:r>
              <a:rPr lang="en-US" sz="1000" b="1" dirty="0" smtClean="0"/>
              <a:t>111</a:t>
            </a:r>
            <a:r>
              <a:rPr lang="en-US" sz="1000" dirty="0" smtClean="0"/>
              <a:t>, 101804 (2013)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6579799" y="1183134"/>
            <a:ext cx="2977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CMS Collaboration, CMS PAS TOP-14-001, 2014.</a:t>
            </a:r>
            <a:endParaRPr lang="en-US" sz="1000" dirty="0"/>
          </a:p>
        </p:txBody>
      </p:sp>
      <p:pic>
        <p:nvPicPr>
          <p:cNvPr id="4" name="Picture 3" descr="PhysRevD_89_0920077_2014_ZZMass_7Plus8TeV_70-1000_3GeV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049" y="1090247"/>
            <a:ext cx="6763903" cy="52245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73492" y="1537031"/>
            <a:ext cx="29771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Phys. Rev. D, </a:t>
            </a:r>
            <a:r>
              <a:rPr lang="en-US" sz="1000" b="1" dirty="0" smtClean="0"/>
              <a:t>89</a:t>
            </a:r>
            <a:r>
              <a:rPr lang="en-US" sz="1000" dirty="0" smtClean="0"/>
              <a:t>, 0920077 (2014)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4656493" y="1837270"/>
            <a:ext cx="2684912" cy="1200328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Not possible w/o state-of-the-art muon system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159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76" y="1144310"/>
            <a:ext cx="4535152" cy="502367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Muon-triggers in CMS from |</a:t>
            </a:r>
            <a:r>
              <a:rPr lang="en-US" dirty="0" err="1" smtClean="0"/>
              <a:t>η</a:t>
            </a:r>
            <a:r>
              <a:rPr lang="en-US" dirty="0" smtClean="0"/>
              <a:t>|&gt;1.6 arrive solely from cathode strip chambers (CSC)</a:t>
            </a:r>
          </a:p>
          <a:p>
            <a:endParaRPr lang="en-US" dirty="0" smtClean="0"/>
          </a:p>
          <a:p>
            <a:r>
              <a:rPr lang="en-US" dirty="0" smtClean="0"/>
              <a:t>CSC system is at the limit of its performance</a:t>
            </a:r>
          </a:p>
          <a:p>
            <a:endParaRPr lang="en-US" dirty="0"/>
          </a:p>
          <a:p>
            <a:r>
              <a:rPr lang="en-US" dirty="0" smtClean="0"/>
              <a:t>No redundancy!!!</a:t>
            </a:r>
          </a:p>
          <a:p>
            <a:pPr lvl="1"/>
            <a:r>
              <a:rPr lang="en-US" dirty="0" smtClean="0"/>
              <a:t>Potential problem for physics data taking</a:t>
            </a:r>
          </a:p>
        </p:txBody>
      </p:sp>
      <p:pic>
        <p:nvPicPr>
          <p:cNvPr id="5" name="Picture 4" descr="CMS_Quadra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075" y="1144309"/>
            <a:ext cx="4769260" cy="3531831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7177606" y="3977109"/>
            <a:ext cx="1006341" cy="501587"/>
          </a:xfrm>
          <a:prstGeom prst="roundRect">
            <a:avLst/>
          </a:prstGeom>
          <a:noFill/>
          <a:ln w="5080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683804" y="5214528"/>
            <a:ext cx="39507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i="1" dirty="0" smtClean="0">
                <a:solidFill>
                  <a:schemeClr val="accent1"/>
                </a:solidFill>
              </a:rPr>
              <a:t>Sole System!</a:t>
            </a:r>
          </a:p>
          <a:p>
            <a:pPr algn="r"/>
            <a:r>
              <a:rPr lang="en-US" sz="3200" b="1" i="1" dirty="0" smtClean="0">
                <a:solidFill>
                  <a:schemeClr val="accent1"/>
                </a:solidFill>
              </a:rPr>
              <a:t>No Redundancy!!!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cxnSp>
        <p:nvCxnSpPr>
          <p:cNvPr id="8" name="Elbow Connector 7"/>
          <p:cNvCxnSpPr>
            <a:stCxn id="7" idx="3"/>
            <a:endCxn id="6" idx="3"/>
          </p:cNvCxnSpPr>
          <p:nvPr/>
        </p:nvCxnSpPr>
        <p:spPr>
          <a:xfrm flipH="1" flipV="1">
            <a:off x="8183947" y="4227903"/>
            <a:ext cx="450630" cy="1525234"/>
          </a:xfrm>
          <a:prstGeom prst="bentConnector3">
            <a:avLst>
              <a:gd name="adj1" fmla="val -50729"/>
            </a:avLst>
          </a:prstGeom>
          <a:ln w="50800">
            <a:solidFill>
              <a:schemeClr val="accent1"/>
            </a:solidFill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659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76" y="1144310"/>
            <a:ext cx="4792026" cy="52053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The </a:t>
            </a:r>
            <a:r>
              <a:rPr lang="en-US" i="1" dirty="0" smtClean="0"/>
              <a:t>rate flattening problem</a:t>
            </a:r>
          </a:p>
          <a:p>
            <a:pPr lvl="1"/>
            <a:r>
              <a:rPr lang="en-US" dirty="0" smtClean="0"/>
              <a:t>Low-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“soft” </a:t>
            </a:r>
            <a:r>
              <a:rPr lang="en-US" dirty="0" err="1" smtClean="0"/>
              <a:t>muons</a:t>
            </a:r>
            <a:r>
              <a:rPr lang="en-US" dirty="0" smtClean="0"/>
              <a:t> scatter in the steel return yoke</a:t>
            </a:r>
          </a:p>
          <a:p>
            <a:pPr lvl="1"/>
            <a:r>
              <a:rPr lang="en-US" dirty="0" smtClean="0"/>
              <a:t>Tracks are incorrectly reconstructed as high-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“hard” </a:t>
            </a:r>
            <a:r>
              <a:rPr lang="en-US" dirty="0" err="1" smtClean="0"/>
              <a:t>muons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Rare occurrence but very high number of soft </a:t>
            </a:r>
            <a:r>
              <a:rPr lang="en-US" dirty="0" err="1" smtClean="0"/>
              <a:t>muons</a:t>
            </a:r>
            <a:endParaRPr lang="en-US" dirty="0"/>
          </a:p>
          <a:p>
            <a:pPr lvl="1"/>
            <a:r>
              <a:rPr lang="en-US" dirty="0" smtClean="0"/>
              <a:t>Causes large tail in L1 muon-trigger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resolution</a:t>
            </a:r>
          </a:p>
          <a:p>
            <a:pPr lvl="1"/>
            <a:endParaRPr lang="en-US" dirty="0"/>
          </a:p>
          <a:p>
            <a:r>
              <a:rPr lang="en-US" dirty="0" smtClean="0"/>
              <a:t>Flattening of L1 trigger rate at high-muon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values due to this large tail</a:t>
            </a:r>
          </a:p>
        </p:txBody>
      </p:sp>
      <p:pic>
        <p:nvPicPr>
          <p:cNvPr id="4" name="Picture 3" descr="CMS_DAQ_TDR_Muon_Trigger_Ra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889" y="1131269"/>
            <a:ext cx="3987800" cy="29845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7805756" y="2325834"/>
            <a:ext cx="1006341" cy="656370"/>
          </a:xfrm>
          <a:prstGeom prst="roundRect">
            <a:avLst/>
          </a:prstGeom>
          <a:noFill/>
          <a:ln w="508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26028" y="4765819"/>
            <a:ext cx="321338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i="1" dirty="0" smtClean="0">
                <a:solidFill>
                  <a:schemeClr val="accent1"/>
                </a:solidFill>
              </a:rPr>
              <a:t>Rate flattening!!!</a:t>
            </a:r>
            <a:endParaRPr lang="en-US" sz="3200" b="1" i="1" dirty="0">
              <a:solidFill>
                <a:schemeClr val="accent1"/>
              </a:solidFill>
            </a:endParaRPr>
          </a:p>
        </p:txBody>
      </p:sp>
      <p:cxnSp>
        <p:nvCxnSpPr>
          <p:cNvPr id="10" name="Elbow Connector 9"/>
          <p:cNvCxnSpPr>
            <a:stCxn id="6" idx="3"/>
            <a:endCxn id="5" idx="3"/>
          </p:cNvCxnSpPr>
          <p:nvPr/>
        </p:nvCxnSpPr>
        <p:spPr>
          <a:xfrm flipH="1" flipV="1">
            <a:off x="8812097" y="2654019"/>
            <a:ext cx="27311" cy="2404188"/>
          </a:xfrm>
          <a:prstGeom prst="bentConnector3">
            <a:avLst>
              <a:gd name="adj1" fmla="val -837025"/>
            </a:avLst>
          </a:prstGeom>
          <a:ln w="50800">
            <a:solidFill>
              <a:schemeClr val="accent1"/>
            </a:solidFill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B. Dorney et al. 16/06/14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96E39-15CD-654F-9065-0DEBCA2CDEC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020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_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CERN_Theme.thmx</Template>
  <TotalTime>1665</TotalTime>
  <Words>2115</Words>
  <Application>Microsoft Macintosh PowerPoint</Application>
  <PresentationFormat>On-screen Show (4:3)</PresentationFormat>
  <Paragraphs>443</Paragraphs>
  <Slides>37</Slides>
  <Notes>6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CERN_Theme</vt:lpstr>
      <vt:lpstr>Equation</vt:lpstr>
      <vt:lpstr>Overview of CMS Forward Muon Upgrade</vt:lpstr>
      <vt:lpstr>The CMS Detector</vt:lpstr>
      <vt:lpstr>The CMS Trigger</vt:lpstr>
      <vt:lpstr>CMS Muon Performance: Run I</vt:lpstr>
      <vt:lpstr>CMS Muon Performance: Run I</vt:lpstr>
      <vt:lpstr>CMS Physics Results: Run I</vt:lpstr>
      <vt:lpstr>CMS Physics Results: Run I</vt:lpstr>
      <vt:lpstr>The Future</vt:lpstr>
      <vt:lpstr>The Future</vt:lpstr>
      <vt:lpstr>Solution: GEM-CSC Bending Angle</vt:lpstr>
      <vt:lpstr>GEMs Solve Rate Flattening</vt:lpstr>
      <vt:lpstr>The CMS GEM Project</vt:lpstr>
      <vt:lpstr>ME0 System</vt:lpstr>
      <vt:lpstr>Current Focus: GE1/1 System</vt:lpstr>
      <vt:lpstr>GE2/1 System</vt:lpstr>
      <vt:lpstr>Current Prototype: GE1/1-V5</vt:lpstr>
      <vt:lpstr>Assembly of GE1/1-V5 Prototype</vt:lpstr>
      <vt:lpstr>Assembly of GE1/1-V5 Prototype</vt:lpstr>
      <vt:lpstr>GEM DAQ</vt:lpstr>
      <vt:lpstr>GEM DAQ – Status</vt:lpstr>
      <vt:lpstr>GEM DAQ – Status</vt:lpstr>
      <vt:lpstr>GEM DAQ – Status</vt:lpstr>
      <vt:lpstr>On-going Activities</vt:lpstr>
      <vt:lpstr>Prototype Production</vt:lpstr>
      <vt:lpstr>X-Ray Station: Gain Uniformity</vt:lpstr>
      <vt:lpstr>X-Ray Station: Gain Uniformity</vt:lpstr>
      <vt:lpstr>TIF Cosmic Stand</vt:lpstr>
      <vt:lpstr>CMS GEM Training School</vt:lpstr>
      <vt:lpstr>CSC-GEM Integration Stand</vt:lpstr>
      <vt:lpstr>Fall 2014 Test Beam</vt:lpstr>
      <vt:lpstr>Fall 2014 Test Beam Setup</vt:lpstr>
      <vt:lpstr>GE1/1 Slice Test</vt:lpstr>
      <vt:lpstr>On-going Activities</vt:lpstr>
      <vt:lpstr>Conclusion</vt:lpstr>
      <vt:lpstr>Back-up slides</vt:lpstr>
      <vt:lpstr>Muon Reconstruction in CMS</vt:lpstr>
      <vt:lpstr>CMS Coordinate System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CMS Forward Muon Upgrade</dc:title>
  <dc:creator>Brian L Dorney</dc:creator>
  <cp:lastModifiedBy>Brian L Dorney</cp:lastModifiedBy>
  <cp:revision>74</cp:revision>
  <cp:lastPrinted>2014-06-11T14:46:35Z</cp:lastPrinted>
  <dcterms:created xsi:type="dcterms:W3CDTF">2014-06-10T09:16:59Z</dcterms:created>
  <dcterms:modified xsi:type="dcterms:W3CDTF">2014-06-16T09:59:00Z</dcterms:modified>
</cp:coreProperties>
</file>