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6"/>
  </p:notesMasterIdLst>
  <p:sldIdLst>
    <p:sldId id="263" r:id="rId5"/>
    <p:sldId id="450" r:id="rId6"/>
    <p:sldId id="519" r:id="rId7"/>
    <p:sldId id="471" r:id="rId8"/>
    <p:sldId id="472" r:id="rId9"/>
    <p:sldId id="473" r:id="rId10"/>
    <p:sldId id="518" r:id="rId11"/>
    <p:sldId id="474" r:id="rId12"/>
    <p:sldId id="476" r:id="rId13"/>
    <p:sldId id="477" r:id="rId14"/>
    <p:sldId id="478" r:id="rId15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anluigi ARDUINI" initials="GA" lastIdx="1" clrIdx="0"/>
  <p:cmAuthor id="1" name="Gianluigi Arduini" initials="GA" lastIdx="6" clrIdx="1"/>
  <p:cmAuthor id="2" name="arduini" initials="GA" lastIdx="7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4579"/>
    <a:srgbClr val="EAEAEA"/>
    <a:srgbClr val="3861AA"/>
    <a:srgbClr val="005872"/>
    <a:srgbClr val="CCECFF"/>
    <a:srgbClr val="5BC1E6"/>
    <a:srgbClr val="0089B5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291" autoAdjust="0"/>
  </p:normalViewPr>
  <p:slideViewPr>
    <p:cSldViewPr snapToGrid="0" snapToObjects="1">
      <p:cViewPr>
        <p:scale>
          <a:sx n="75" d="100"/>
          <a:sy n="75" d="100"/>
        </p:scale>
        <p:origin x="-1092" y="-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44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21/07/2014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835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8381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35500" y="1608069"/>
            <a:ext cx="4508500" cy="2506731"/>
          </a:xfrm>
        </p:spPr>
        <p:txBody>
          <a:bodyPr/>
          <a:lstStyle/>
          <a:p>
            <a:pPr algn="ctr"/>
            <a:r>
              <a:rPr lang="en-GB" dirty="0" smtClean="0"/>
              <a:t>Update of the</a:t>
            </a:r>
            <a:br>
              <a:rPr lang="en-GB" dirty="0" smtClean="0"/>
            </a:br>
            <a:r>
              <a:rPr lang="en-GB" dirty="0" smtClean="0"/>
              <a:t>  HL-LHC layout and optics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330960"/>
          </a:xfrm>
        </p:spPr>
        <p:txBody>
          <a:bodyPr>
            <a:normAutofit fontScale="92500" lnSpcReduction="10000"/>
          </a:bodyPr>
          <a:lstStyle/>
          <a:p>
            <a:endParaRPr lang="en-US" sz="2400" dirty="0" smtClean="0"/>
          </a:p>
          <a:p>
            <a:r>
              <a:rPr lang="en-US" sz="2400" dirty="0" smtClean="0"/>
              <a:t>R. De Maria M. Fitterer, with input from G. Arduini, O. </a:t>
            </a:r>
            <a:r>
              <a:rPr lang="en-US" sz="2400" dirty="0" err="1" smtClean="0"/>
              <a:t>Brüning</a:t>
            </a:r>
            <a:r>
              <a:rPr lang="en-US" sz="2400" dirty="0" smtClean="0"/>
              <a:t>,</a:t>
            </a:r>
          </a:p>
          <a:p>
            <a:r>
              <a:rPr lang="en-US" sz="2400" dirty="0" smtClean="0"/>
              <a:t>R. Bruce, F. Cerutti, L. Esposito, S. Fartoukh, P. Fessia, </a:t>
            </a:r>
          </a:p>
          <a:p>
            <a:r>
              <a:rPr lang="en-US" sz="2400" dirty="0" smtClean="0"/>
              <a:t>M. Giovannozzi, R</a:t>
            </a:r>
            <a:r>
              <a:rPr lang="en-US" sz="2400" dirty="0"/>
              <a:t>. </a:t>
            </a:r>
            <a:r>
              <a:rPr lang="en-US" sz="2400" dirty="0" smtClean="0"/>
              <a:t>Kersevan, M. </a:t>
            </a:r>
            <a:r>
              <a:rPr lang="en-US" sz="2400" dirty="0" err="1" smtClean="0"/>
              <a:t>Korostelev</a:t>
            </a:r>
            <a:r>
              <a:rPr lang="en-US" sz="2400" dirty="0" smtClean="0"/>
              <a:t>, S</a:t>
            </a:r>
            <a:r>
              <a:rPr lang="en-US" sz="2400" dirty="0"/>
              <a:t>. Redaelli, </a:t>
            </a:r>
            <a:r>
              <a:rPr lang="en-US" sz="2400" dirty="0" smtClean="0"/>
              <a:t>E</a:t>
            </a:r>
            <a:r>
              <a:rPr lang="en-US" sz="2400" dirty="0"/>
              <a:t>. </a:t>
            </a:r>
            <a:r>
              <a:rPr lang="en-US" sz="2400" dirty="0" smtClean="0"/>
              <a:t>Todesco.</a:t>
            </a:r>
          </a:p>
        </p:txBody>
      </p:sp>
    </p:spTree>
    <p:extLst>
      <p:ext uri="{BB962C8B-B14F-4D97-AF65-F5344CB8AC3E}">
        <p14:creationId xmlns:p14="http://schemas.microsoft.com/office/powerpoint/2010/main" val="22059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present ATS optics still needs </a:t>
            </a:r>
            <a:r>
              <a:rPr lang="en-US" dirty="0"/>
              <a:t>4</a:t>
            </a:r>
            <a:r>
              <a:rPr lang="en-US" dirty="0" smtClean="0"/>
              <a:t> additional 2-in-1 MS in Q10.</a:t>
            </a:r>
          </a:p>
          <a:p>
            <a:endParaRPr lang="en-US" dirty="0" smtClean="0"/>
          </a:p>
          <a:p>
            <a:r>
              <a:rPr lang="en-US" dirty="0" smtClean="0"/>
              <a:t> Absence implies at constant collision beta* :</a:t>
            </a:r>
          </a:p>
          <a:p>
            <a:pPr lvl="1"/>
            <a:r>
              <a:rPr lang="en-US" dirty="0" smtClean="0"/>
              <a:t>larger ATS squeeze in the ARCs (longer squeeze, less aperture in the arcs, less optics flexibility in IR8, IR6, IR4, IR2),</a:t>
            </a:r>
          </a:p>
          <a:p>
            <a:pPr lvl="1"/>
            <a:r>
              <a:rPr lang="en-US" dirty="0" smtClean="0"/>
              <a:t>degradation of the dynamic aperture.</a:t>
            </a:r>
          </a:p>
          <a:p>
            <a:pPr marL="228600" lvl="1" indent="0">
              <a:buNone/>
            </a:pPr>
            <a:endParaRPr lang="en-US" dirty="0" smtClean="0"/>
          </a:p>
          <a:p>
            <a:r>
              <a:rPr lang="en-US" dirty="0" smtClean="0"/>
              <a:t>They are not hard limits (an easiest location in the </a:t>
            </a:r>
            <a:r>
              <a:rPr lang="en-US" dirty="0"/>
              <a:t>missing dipole is </a:t>
            </a:r>
            <a:r>
              <a:rPr lang="en-US" dirty="0" smtClean="0"/>
              <a:t>30° apart) but with them there is an additional risks in the performance reach.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</a:t>
            </a:r>
            <a:r>
              <a:rPr lang="en-US" dirty="0" err="1" smtClean="0"/>
              <a:t>Sextupole</a:t>
            </a:r>
            <a:r>
              <a:rPr lang="en-US" dirty="0" smtClean="0"/>
              <a:t> in Q10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692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HLLHCV1.1 is an incremental </a:t>
            </a:r>
            <a:r>
              <a:rPr lang="en-US" dirty="0" smtClean="0"/>
              <a:t>step of V1.0 adding realistic constraints but still: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eam screen and collimator settings needs to be validated</a:t>
            </a:r>
          </a:p>
          <a:p>
            <a:pPr lvl="1"/>
            <a:r>
              <a:rPr lang="en-US" dirty="0" smtClean="0"/>
              <a:t>Protecting hardware in the TAXN – D2 region does not have consistent hardware.</a:t>
            </a:r>
          </a:p>
          <a:p>
            <a:r>
              <a:rPr lang="en-US" dirty="0" smtClean="0"/>
              <a:t>HLLHCV1.1 will be used for:</a:t>
            </a:r>
          </a:p>
          <a:p>
            <a:pPr lvl="1"/>
            <a:r>
              <a:rPr lang="en-US" dirty="0" smtClean="0"/>
              <a:t>evaluating the most effective designs for TAN, TCL and masks, </a:t>
            </a:r>
          </a:p>
          <a:p>
            <a:pPr lvl="1"/>
            <a:r>
              <a:rPr lang="en-US" dirty="0" smtClean="0"/>
              <a:t>evaluate functional positions of TCTs and validate collimation settings for cleaning and failures,</a:t>
            </a:r>
          </a:p>
          <a:p>
            <a:pPr lvl="1"/>
            <a:r>
              <a:rPr lang="en-US" dirty="0" smtClean="0"/>
              <a:t>Validate missing vacuum and cooling elements (valves and beam screen in particular for D2 and Q4),</a:t>
            </a:r>
          </a:p>
          <a:p>
            <a:pPr lvl="1"/>
            <a:r>
              <a:rPr lang="en-US" dirty="0" smtClean="0"/>
              <a:t>Validate aperture at injection with updated criteria.</a:t>
            </a:r>
          </a:p>
          <a:p>
            <a:r>
              <a:rPr lang="en-US" dirty="0" smtClean="0"/>
              <a:t>Timeline: integration study completed this week, new optics, aperture models, tracking  tools squeeze are being prepared and published in this order in the following weeks to /</a:t>
            </a:r>
            <a:r>
              <a:rPr lang="en-US" dirty="0" err="1" smtClean="0"/>
              <a:t>afs</a:t>
            </a:r>
            <a:r>
              <a:rPr lang="en-US" dirty="0" smtClean="0"/>
              <a:t>/cern.ch/</a:t>
            </a:r>
            <a:r>
              <a:rPr lang="en-US" dirty="0" err="1" smtClean="0"/>
              <a:t>eng</a:t>
            </a:r>
            <a:r>
              <a:rPr lang="en-US" dirty="0" smtClean="0"/>
              <a:t>/</a:t>
            </a:r>
            <a:r>
              <a:rPr lang="en-US" dirty="0" err="1" smtClean="0"/>
              <a:t>lhc</a:t>
            </a:r>
            <a:r>
              <a:rPr lang="en-US" dirty="0" smtClean="0"/>
              <a:t>/optics/HLLHCV1.1.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996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TAXS aperture</a:t>
            </a:r>
          </a:p>
          <a:p>
            <a:r>
              <a:rPr lang="en-US" dirty="0" smtClean="0"/>
              <a:t>TAXN-TCT-Masks  baseline and variants</a:t>
            </a:r>
          </a:p>
          <a:p>
            <a:r>
              <a:rPr lang="en-US" dirty="0">
                <a:solidFill>
                  <a:schemeClr val="tx1"/>
                </a:solidFill>
              </a:rPr>
              <a:t>D2-Q4 </a:t>
            </a:r>
            <a:r>
              <a:rPr lang="en-US" dirty="0" smtClean="0">
                <a:solidFill>
                  <a:schemeClr val="tx1"/>
                </a:solidFill>
              </a:rPr>
              <a:t>correctors usage strengths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Q4 required strength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Q5 IR6 layout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MS in Q10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Conclusion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4586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Since HL-LHCV1.0 (see </a:t>
            </a:r>
            <a:r>
              <a:rPr lang="en-US" dirty="0" err="1" smtClean="0"/>
              <a:t>HiLumi</a:t>
            </a:r>
            <a:r>
              <a:rPr lang="en-US" dirty="0" smtClean="0"/>
              <a:t> meetings, PLC meetings):</a:t>
            </a:r>
          </a:p>
          <a:p>
            <a:pPr lvl="1"/>
            <a:r>
              <a:rPr lang="en-US" dirty="0" smtClean="0"/>
              <a:t>D1,D2 field and length change.</a:t>
            </a:r>
          </a:p>
          <a:p>
            <a:pPr lvl="1"/>
            <a:r>
              <a:rPr lang="en-US" dirty="0" smtClean="0"/>
              <a:t>Dropping MQYL type, no double MQYY for the baseline.</a:t>
            </a:r>
          </a:p>
          <a:p>
            <a:pPr lvl="1"/>
            <a:r>
              <a:rPr lang="en-US" dirty="0"/>
              <a:t>Corrector package internal lengths </a:t>
            </a:r>
            <a:r>
              <a:rPr lang="en-US" dirty="0" smtClean="0"/>
              <a:t>changes.</a:t>
            </a:r>
          </a:p>
          <a:p>
            <a:pPr lvl="1"/>
            <a:r>
              <a:rPr lang="en-US" dirty="0" smtClean="0"/>
              <a:t>First review of triplet BPMS.</a:t>
            </a:r>
          </a:p>
          <a:p>
            <a:pPr lvl="1"/>
            <a:r>
              <a:rPr lang="en-US" dirty="0" smtClean="0"/>
              <a:t>Orbit gymnastic and correction studied -&gt; new specs for D2-Q4 orbit correctors.</a:t>
            </a:r>
          </a:p>
          <a:p>
            <a:pPr lvl="1"/>
            <a:r>
              <a:rPr lang="en-US" dirty="0" smtClean="0"/>
              <a:t>Vacuum valves  and jumper defined and included.</a:t>
            </a:r>
          </a:p>
          <a:p>
            <a:pPr lvl="1"/>
            <a:r>
              <a:rPr lang="en-US" dirty="0" smtClean="0"/>
              <a:t>Optics implications of Q4 shift studied.</a:t>
            </a:r>
          </a:p>
          <a:p>
            <a:pPr lvl="1"/>
            <a:r>
              <a:rPr lang="en-US" dirty="0" smtClean="0"/>
              <a:t>New TAXS baseline aperture decided now, review planned in one year.</a:t>
            </a:r>
          </a:p>
          <a:p>
            <a:pPr lvl="1"/>
            <a:r>
              <a:rPr lang="en-US" dirty="0" smtClean="0"/>
              <a:t>New D2 beam screen aperture proposed.</a:t>
            </a:r>
          </a:p>
          <a:p>
            <a:pPr lvl="1"/>
            <a:r>
              <a:rPr lang="en-US" dirty="0" smtClean="0"/>
              <a:t>Debris protection and TCT variant discussed.</a:t>
            </a:r>
          </a:p>
          <a:p>
            <a:pPr lvl="1"/>
            <a:r>
              <a:rPr lang="en-US" dirty="0" smtClean="0"/>
              <a:t>LRBB compensator place holder fixed.</a:t>
            </a:r>
          </a:p>
          <a:p>
            <a:pPr lvl="1"/>
            <a:r>
              <a:rPr lang="en-US" dirty="0" smtClean="0"/>
              <a:t>New naming conventions.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5215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Last PLC decision:</a:t>
            </a:r>
          </a:p>
          <a:p>
            <a:pPr lvl="1"/>
            <a:r>
              <a:rPr lang="en-US" dirty="0" smtClean="0"/>
              <a:t> baseline IR 27 mm (instead of 30 mm):</a:t>
            </a:r>
          </a:p>
          <a:p>
            <a:pPr lvl="2"/>
            <a:r>
              <a:rPr lang="en-US" dirty="0" smtClean="0"/>
              <a:t>same aperture in sigma of the triplets</a:t>
            </a:r>
          </a:p>
          <a:p>
            <a:pPr lvl="2"/>
            <a:r>
              <a:rPr lang="en-US" dirty="0"/>
              <a:t>l</a:t>
            </a:r>
            <a:r>
              <a:rPr lang="en-US" dirty="0" smtClean="0"/>
              <a:t>imits beta* at injection to &gt; 5 m (nominal is 6 m) NB: Injection aperture margins under review. </a:t>
            </a:r>
          </a:p>
          <a:p>
            <a:pPr lvl="1"/>
            <a:r>
              <a:rPr lang="en-US" dirty="0" smtClean="0"/>
              <a:t>WP8 to investigate failure scenarios to justify reduction and in case re-increase the aperture.</a:t>
            </a:r>
          </a:p>
          <a:p>
            <a:pPr lvl="1"/>
            <a:r>
              <a:rPr lang="en-US" dirty="0" smtClean="0"/>
              <a:t>Estimates based on 0.5mm </a:t>
            </a:r>
            <a:r>
              <a:rPr lang="en-US" dirty="0" err="1" smtClean="0"/>
              <a:t>fiducialization</a:t>
            </a:r>
            <a:r>
              <a:rPr lang="en-US" dirty="0" smtClean="0"/>
              <a:t> and 2 mm of ground motion to be reviewed.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TAXS Aperture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9692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TAN-TCT-Mask: New base line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028700" y="1848644"/>
            <a:ext cx="7747000" cy="13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293403" y="1568450"/>
            <a:ext cx="444500" cy="15875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35159" y="1106016"/>
            <a:ext cx="560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293402" y="1955807"/>
            <a:ext cx="444500" cy="2492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93402" y="2440781"/>
            <a:ext cx="444500" cy="1658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2049" y="2085132"/>
            <a:ext cx="186232" cy="1714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81798" y="1106016"/>
            <a:ext cx="80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TCTHV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902049" y="2396375"/>
            <a:ext cx="186232" cy="1714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1028700" y="2310289"/>
            <a:ext cx="7765389" cy="2703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83418" y="1106016"/>
            <a:ext cx="513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TCL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577275" y="1106016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607268" y="2198692"/>
            <a:ext cx="144700" cy="2285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787330" y="2198692"/>
            <a:ext cx="14470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453450" y="2212181"/>
            <a:ext cx="1042350" cy="2285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607268" y="1720855"/>
            <a:ext cx="144700" cy="2285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787330" y="1720854"/>
            <a:ext cx="14470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453450" y="1734344"/>
            <a:ext cx="1042350" cy="2285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5269778" y="1765379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743130" y="1765379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178644" y="2205044"/>
            <a:ext cx="7235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178644" y="1727208"/>
            <a:ext cx="7235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312334" y="2205045"/>
            <a:ext cx="578800" cy="2286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312334" y="1727208"/>
            <a:ext cx="578800" cy="2286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178363" y="2142330"/>
            <a:ext cx="186232" cy="3715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571294" y="1610504"/>
            <a:ext cx="186232" cy="1714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571294" y="1932328"/>
            <a:ext cx="186232" cy="1714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4321435" y="1106016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MCBRD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3192781" y="1607441"/>
            <a:ext cx="1836420" cy="960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820483" y="1600233"/>
            <a:ext cx="1165861" cy="960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950044" y="2205044"/>
            <a:ext cx="7235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950044" y="1727208"/>
            <a:ext cx="7235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064344" y="2205043"/>
            <a:ext cx="7235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064344" y="1727207"/>
            <a:ext cx="7235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5269778" y="1096144"/>
            <a:ext cx="1391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Crab Cavities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373146" y="1106016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676364" y="1106016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MCBYY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5143921" y="1587186"/>
            <a:ext cx="1517007" cy="960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>
            <a:off x="6216482" y="1765379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449508" y="2230521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976158" y="2230521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502806" y="2230521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27924" y="1634932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641168" y="2134677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B2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124302" y="1845147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sp>
        <p:nvSpPr>
          <p:cNvPr id="50" name="Freeform 49"/>
          <p:cNvSpPr/>
          <p:nvPr/>
        </p:nvSpPr>
        <p:spPr>
          <a:xfrm>
            <a:off x="408993" y="1587500"/>
            <a:ext cx="152609" cy="1054100"/>
          </a:xfrm>
          <a:custGeom>
            <a:avLst/>
            <a:gdLst>
              <a:gd name="connsiteX0" fmla="*/ 25553 w 800253"/>
              <a:gd name="connsiteY0" fmla="*/ 0 h 1346200"/>
              <a:gd name="connsiteX1" fmla="*/ 139853 w 800253"/>
              <a:gd name="connsiteY1" fmla="*/ 317500 h 1346200"/>
              <a:gd name="connsiteX2" fmla="*/ 153 w 800253"/>
              <a:gd name="connsiteY2" fmla="*/ 698500 h 1346200"/>
              <a:gd name="connsiteX3" fmla="*/ 114453 w 800253"/>
              <a:gd name="connsiteY3" fmla="*/ 939800 h 1346200"/>
              <a:gd name="connsiteX4" fmla="*/ 203353 w 800253"/>
              <a:gd name="connsiteY4" fmla="*/ 1028700 h 1346200"/>
              <a:gd name="connsiteX5" fmla="*/ 800253 w 800253"/>
              <a:gd name="connsiteY5" fmla="*/ 1346200 h 1346200"/>
              <a:gd name="connsiteX0" fmla="*/ 25553 w 203353"/>
              <a:gd name="connsiteY0" fmla="*/ 0 h 1028700"/>
              <a:gd name="connsiteX1" fmla="*/ 139853 w 203353"/>
              <a:gd name="connsiteY1" fmla="*/ 317500 h 1028700"/>
              <a:gd name="connsiteX2" fmla="*/ 153 w 203353"/>
              <a:gd name="connsiteY2" fmla="*/ 698500 h 1028700"/>
              <a:gd name="connsiteX3" fmla="*/ 114453 w 203353"/>
              <a:gd name="connsiteY3" fmla="*/ 939800 h 1028700"/>
              <a:gd name="connsiteX4" fmla="*/ 203353 w 203353"/>
              <a:gd name="connsiteY4" fmla="*/ 1028700 h 1028700"/>
              <a:gd name="connsiteX0" fmla="*/ 25553 w 140067"/>
              <a:gd name="connsiteY0" fmla="*/ 0 h 939800"/>
              <a:gd name="connsiteX1" fmla="*/ 139853 w 140067"/>
              <a:gd name="connsiteY1" fmla="*/ 317500 h 939800"/>
              <a:gd name="connsiteX2" fmla="*/ 153 w 140067"/>
              <a:gd name="connsiteY2" fmla="*/ 698500 h 939800"/>
              <a:gd name="connsiteX3" fmla="*/ 114453 w 140067"/>
              <a:gd name="connsiteY3" fmla="*/ 939800 h 939800"/>
              <a:gd name="connsiteX0" fmla="*/ 25730 w 152908"/>
              <a:gd name="connsiteY0" fmla="*/ 0 h 939800"/>
              <a:gd name="connsiteX1" fmla="*/ 152730 w 152908"/>
              <a:gd name="connsiteY1" fmla="*/ 203200 h 939800"/>
              <a:gd name="connsiteX2" fmla="*/ 330 w 152908"/>
              <a:gd name="connsiteY2" fmla="*/ 698500 h 939800"/>
              <a:gd name="connsiteX3" fmla="*/ 114630 w 152908"/>
              <a:gd name="connsiteY3" fmla="*/ 939800 h 939800"/>
              <a:gd name="connsiteX0" fmla="*/ 25730 w 152908"/>
              <a:gd name="connsiteY0" fmla="*/ 0 h 939800"/>
              <a:gd name="connsiteX1" fmla="*/ 152730 w 152908"/>
              <a:gd name="connsiteY1" fmla="*/ 203200 h 939800"/>
              <a:gd name="connsiteX2" fmla="*/ 330 w 152908"/>
              <a:gd name="connsiteY2" fmla="*/ 685800 h 939800"/>
              <a:gd name="connsiteX3" fmla="*/ 114630 w 152908"/>
              <a:gd name="connsiteY3" fmla="*/ 939800 h 939800"/>
              <a:gd name="connsiteX0" fmla="*/ 25431 w 152609"/>
              <a:gd name="connsiteY0" fmla="*/ 0 h 914400"/>
              <a:gd name="connsiteX1" fmla="*/ 152431 w 152609"/>
              <a:gd name="connsiteY1" fmla="*/ 203200 h 914400"/>
              <a:gd name="connsiteX2" fmla="*/ 31 w 152609"/>
              <a:gd name="connsiteY2" fmla="*/ 685800 h 914400"/>
              <a:gd name="connsiteX3" fmla="*/ 139731 w 152609"/>
              <a:gd name="connsiteY3" fmla="*/ 914400 h 914400"/>
              <a:gd name="connsiteX0" fmla="*/ 25431 w 152609"/>
              <a:gd name="connsiteY0" fmla="*/ 0 h 825500"/>
              <a:gd name="connsiteX1" fmla="*/ 152431 w 152609"/>
              <a:gd name="connsiteY1" fmla="*/ 114300 h 825500"/>
              <a:gd name="connsiteX2" fmla="*/ 31 w 152609"/>
              <a:gd name="connsiteY2" fmla="*/ 596900 h 825500"/>
              <a:gd name="connsiteX3" fmla="*/ 139731 w 152609"/>
              <a:gd name="connsiteY3" fmla="*/ 825500 h 825500"/>
              <a:gd name="connsiteX0" fmla="*/ 25431 w 152609"/>
              <a:gd name="connsiteY0" fmla="*/ 0 h 914400"/>
              <a:gd name="connsiteX1" fmla="*/ 152431 w 152609"/>
              <a:gd name="connsiteY1" fmla="*/ 114300 h 914400"/>
              <a:gd name="connsiteX2" fmla="*/ 31 w 152609"/>
              <a:gd name="connsiteY2" fmla="*/ 596900 h 914400"/>
              <a:gd name="connsiteX3" fmla="*/ 139731 w 152609"/>
              <a:gd name="connsiteY3" fmla="*/ 914400 h 914400"/>
              <a:gd name="connsiteX0" fmla="*/ 25431 w 152609"/>
              <a:gd name="connsiteY0" fmla="*/ 0 h 1054100"/>
              <a:gd name="connsiteX1" fmla="*/ 152431 w 152609"/>
              <a:gd name="connsiteY1" fmla="*/ 254000 h 1054100"/>
              <a:gd name="connsiteX2" fmla="*/ 31 w 152609"/>
              <a:gd name="connsiteY2" fmla="*/ 736600 h 1054100"/>
              <a:gd name="connsiteX3" fmla="*/ 139731 w 152609"/>
              <a:gd name="connsiteY3" fmla="*/ 1054100 h 105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09" h="1054100">
                <a:moveTo>
                  <a:pt x="25431" y="0"/>
                </a:moveTo>
                <a:cubicBezTo>
                  <a:pt x="84697" y="100541"/>
                  <a:pt x="156664" y="131233"/>
                  <a:pt x="152431" y="254000"/>
                </a:cubicBezTo>
                <a:cubicBezTo>
                  <a:pt x="148198" y="376767"/>
                  <a:pt x="2148" y="603250"/>
                  <a:pt x="31" y="736600"/>
                </a:cubicBezTo>
                <a:cubicBezTo>
                  <a:pt x="-2086" y="869950"/>
                  <a:pt x="105864" y="999067"/>
                  <a:pt x="139731" y="1054100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536275" y="1600233"/>
            <a:ext cx="152609" cy="1054100"/>
          </a:xfrm>
          <a:custGeom>
            <a:avLst/>
            <a:gdLst>
              <a:gd name="connsiteX0" fmla="*/ 25553 w 800253"/>
              <a:gd name="connsiteY0" fmla="*/ 0 h 1346200"/>
              <a:gd name="connsiteX1" fmla="*/ 139853 w 800253"/>
              <a:gd name="connsiteY1" fmla="*/ 317500 h 1346200"/>
              <a:gd name="connsiteX2" fmla="*/ 153 w 800253"/>
              <a:gd name="connsiteY2" fmla="*/ 698500 h 1346200"/>
              <a:gd name="connsiteX3" fmla="*/ 114453 w 800253"/>
              <a:gd name="connsiteY3" fmla="*/ 939800 h 1346200"/>
              <a:gd name="connsiteX4" fmla="*/ 203353 w 800253"/>
              <a:gd name="connsiteY4" fmla="*/ 1028700 h 1346200"/>
              <a:gd name="connsiteX5" fmla="*/ 800253 w 800253"/>
              <a:gd name="connsiteY5" fmla="*/ 1346200 h 1346200"/>
              <a:gd name="connsiteX0" fmla="*/ 25553 w 203353"/>
              <a:gd name="connsiteY0" fmla="*/ 0 h 1028700"/>
              <a:gd name="connsiteX1" fmla="*/ 139853 w 203353"/>
              <a:gd name="connsiteY1" fmla="*/ 317500 h 1028700"/>
              <a:gd name="connsiteX2" fmla="*/ 153 w 203353"/>
              <a:gd name="connsiteY2" fmla="*/ 698500 h 1028700"/>
              <a:gd name="connsiteX3" fmla="*/ 114453 w 203353"/>
              <a:gd name="connsiteY3" fmla="*/ 939800 h 1028700"/>
              <a:gd name="connsiteX4" fmla="*/ 203353 w 203353"/>
              <a:gd name="connsiteY4" fmla="*/ 1028700 h 1028700"/>
              <a:gd name="connsiteX0" fmla="*/ 25553 w 140067"/>
              <a:gd name="connsiteY0" fmla="*/ 0 h 939800"/>
              <a:gd name="connsiteX1" fmla="*/ 139853 w 140067"/>
              <a:gd name="connsiteY1" fmla="*/ 317500 h 939800"/>
              <a:gd name="connsiteX2" fmla="*/ 153 w 140067"/>
              <a:gd name="connsiteY2" fmla="*/ 698500 h 939800"/>
              <a:gd name="connsiteX3" fmla="*/ 114453 w 140067"/>
              <a:gd name="connsiteY3" fmla="*/ 939800 h 939800"/>
              <a:gd name="connsiteX0" fmla="*/ 25730 w 152908"/>
              <a:gd name="connsiteY0" fmla="*/ 0 h 939800"/>
              <a:gd name="connsiteX1" fmla="*/ 152730 w 152908"/>
              <a:gd name="connsiteY1" fmla="*/ 203200 h 939800"/>
              <a:gd name="connsiteX2" fmla="*/ 330 w 152908"/>
              <a:gd name="connsiteY2" fmla="*/ 698500 h 939800"/>
              <a:gd name="connsiteX3" fmla="*/ 114630 w 152908"/>
              <a:gd name="connsiteY3" fmla="*/ 939800 h 939800"/>
              <a:gd name="connsiteX0" fmla="*/ 25730 w 152908"/>
              <a:gd name="connsiteY0" fmla="*/ 0 h 939800"/>
              <a:gd name="connsiteX1" fmla="*/ 152730 w 152908"/>
              <a:gd name="connsiteY1" fmla="*/ 203200 h 939800"/>
              <a:gd name="connsiteX2" fmla="*/ 330 w 152908"/>
              <a:gd name="connsiteY2" fmla="*/ 685800 h 939800"/>
              <a:gd name="connsiteX3" fmla="*/ 114630 w 152908"/>
              <a:gd name="connsiteY3" fmla="*/ 939800 h 939800"/>
              <a:gd name="connsiteX0" fmla="*/ 25431 w 152609"/>
              <a:gd name="connsiteY0" fmla="*/ 0 h 914400"/>
              <a:gd name="connsiteX1" fmla="*/ 152431 w 152609"/>
              <a:gd name="connsiteY1" fmla="*/ 203200 h 914400"/>
              <a:gd name="connsiteX2" fmla="*/ 31 w 152609"/>
              <a:gd name="connsiteY2" fmla="*/ 685800 h 914400"/>
              <a:gd name="connsiteX3" fmla="*/ 139731 w 152609"/>
              <a:gd name="connsiteY3" fmla="*/ 914400 h 914400"/>
              <a:gd name="connsiteX0" fmla="*/ 25431 w 152609"/>
              <a:gd name="connsiteY0" fmla="*/ 0 h 825500"/>
              <a:gd name="connsiteX1" fmla="*/ 152431 w 152609"/>
              <a:gd name="connsiteY1" fmla="*/ 114300 h 825500"/>
              <a:gd name="connsiteX2" fmla="*/ 31 w 152609"/>
              <a:gd name="connsiteY2" fmla="*/ 596900 h 825500"/>
              <a:gd name="connsiteX3" fmla="*/ 139731 w 152609"/>
              <a:gd name="connsiteY3" fmla="*/ 825500 h 825500"/>
              <a:gd name="connsiteX0" fmla="*/ 25431 w 152609"/>
              <a:gd name="connsiteY0" fmla="*/ 0 h 914400"/>
              <a:gd name="connsiteX1" fmla="*/ 152431 w 152609"/>
              <a:gd name="connsiteY1" fmla="*/ 114300 h 914400"/>
              <a:gd name="connsiteX2" fmla="*/ 31 w 152609"/>
              <a:gd name="connsiteY2" fmla="*/ 596900 h 914400"/>
              <a:gd name="connsiteX3" fmla="*/ 139731 w 152609"/>
              <a:gd name="connsiteY3" fmla="*/ 914400 h 914400"/>
              <a:gd name="connsiteX0" fmla="*/ 25431 w 152609"/>
              <a:gd name="connsiteY0" fmla="*/ 0 h 1054100"/>
              <a:gd name="connsiteX1" fmla="*/ 152431 w 152609"/>
              <a:gd name="connsiteY1" fmla="*/ 254000 h 1054100"/>
              <a:gd name="connsiteX2" fmla="*/ 31 w 152609"/>
              <a:gd name="connsiteY2" fmla="*/ 736600 h 1054100"/>
              <a:gd name="connsiteX3" fmla="*/ 139731 w 152609"/>
              <a:gd name="connsiteY3" fmla="*/ 1054100 h 105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09" h="1054100">
                <a:moveTo>
                  <a:pt x="25431" y="0"/>
                </a:moveTo>
                <a:cubicBezTo>
                  <a:pt x="84697" y="100541"/>
                  <a:pt x="156664" y="131233"/>
                  <a:pt x="152431" y="254000"/>
                </a:cubicBezTo>
                <a:cubicBezTo>
                  <a:pt x="148198" y="376767"/>
                  <a:pt x="2148" y="603250"/>
                  <a:pt x="31" y="736600"/>
                </a:cubicBezTo>
                <a:cubicBezTo>
                  <a:pt x="-2086" y="869950"/>
                  <a:pt x="105864" y="999067"/>
                  <a:pt x="139731" y="1054100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2972434" y="1119063"/>
            <a:ext cx="740908" cy="1441554"/>
            <a:chOff x="2797297" y="1106016"/>
            <a:chExt cx="740908" cy="1441554"/>
          </a:xfrm>
        </p:grpSpPr>
        <p:sp>
          <p:nvSpPr>
            <p:cNvPr id="53" name="TextBox 52"/>
            <p:cNvSpPr txBox="1"/>
            <p:nvPr/>
          </p:nvSpPr>
          <p:spPr>
            <a:xfrm>
              <a:off x="2797297" y="1106016"/>
              <a:ext cx="7409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MASK</a:t>
              </a:r>
              <a:endParaRPr lang="en-US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940808" y="1634932"/>
              <a:ext cx="186232" cy="994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937968" y="1955807"/>
              <a:ext cx="186232" cy="994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937968" y="2127283"/>
              <a:ext cx="186232" cy="994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935128" y="2448158"/>
              <a:ext cx="186232" cy="994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323994" y="1106016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V1.0</a:t>
            </a:r>
            <a:endParaRPr lang="en-US" b="1" dirty="0"/>
          </a:p>
        </p:txBody>
      </p:sp>
      <p:cxnSp>
        <p:nvCxnSpPr>
          <p:cNvPr id="111" name="Straight Arrow Connector 110"/>
          <p:cNvCxnSpPr/>
          <p:nvPr/>
        </p:nvCxnSpPr>
        <p:spPr>
          <a:xfrm flipV="1">
            <a:off x="1143420" y="3690144"/>
            <a:ext cx="7747000" cy="13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1408123" y="3409950"/>
            <a:ext cx="444500" cy="15875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/>
          <p:cNvSpPr txBox="1"/>
          <p:nvPr/>
        </p:nvSpPr>
        <p:spPr>
          <a:xfrm>
            <a:off x="1349879" y="2947516"/>
            <a:ext cx="560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TAN</a:t>
            </a:r>
            <a:endParaRPr lang="en-US" dirty="0"/>
          </a:p>
        </p:txBody>
      </p:sp>
      <p:sp>
        <p:nvSpPr>
          <p:cNvPr id="114" name="Rectangle 113"/>
          <p:cNvSpPr/>
          <p:nvPr/>
        </p:nvSpPr>
        <p:spPr>
          <a:xfrm>
            <a:off x="1408122" y="3797307"/>
            <a:ext cx="444500" cy="2492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1408122" y="4282281"/>
            <a:ext cx="444500" cy="1658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2016769" y="3926632"/>
            <a:ext cx="186232" cy="1714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1796518" y="2947516"/>
            <a:ext cx="80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TCTHV</a:t>
            </a:r>
            <a:endParaRPr lang="en-US" dirty="0"/>
          </a:p>
        </p:txBody>
      </p:sp>
      <p:sp>
        <p:nvSpPr>
          <p:cNvPr id="118" name="Rectangle 117"/>
          <p:cNvSpPr/>
          <p:nvPr/>
        </p:nvSpPr>
        <p:spPr>
          <a:xfrm>
            <a:off x="2016769" y="4237875"/>
            <a:ext cx="186232" cy="1714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Straight Arrow Connector 118"/>
          <p:cNvCxnSpPr/>
          <p:nvPr/>
        </p:nvCxnSpPr>
        <p:spPr>
          <a:xfrm flipH="1" flipV="1">
            <a:off x="1143420" y="4151789"/>
            <a:ext cx="7765389" cy="2703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2498138" y="2947516"/>
            <a:ext cx="513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TCL</a:t>
            </a:r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3691995" y="2947516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US" dirty="0"/>
          </a:p>
        </p:txBody>
      </p:sp>
      <p:sp>
        <p:nvSpPr>
          <p:cNvPr id="122" name="Rectangle 121"/>
          <p:cNvSpPr/>
          <p:nvPr/>
        </p:nvSpPr>
        <p:spPr>
          <a:xfrm>
            <a:off x="4721988" y="4040192"/>
            <a:ext cx="144700" cy="2285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4902050" y="4040192"/>
            <a:ext cx="14470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3568170" y="4053681"/>
            <a:ext cx="1042350" cy="2285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4721988" y="3562355"/>
            <a:ext cx="144700" cy="2285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4902050" y="3562354"/>
            <a:ext cx="14470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3568170" y="3575844"/>
            <a:ext cx="1042350" cy="2285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8" name="Straight Connector 127"/>
          <p:cNvCxnSpPr/>
          <p:nvPr/>
        </p:nvCxnSpPr>
        <p:spPr>
          <a:xfrm>
            <a:off x="5384498" y="3606879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5565750" y="3606879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Rectangle 129"/>
          <p:cNvSpPr/>
          <p:nvPr/>
        </p:nvSpPr>
        <p:spPr>
          <a:xfrm>
            <a:off x="7908447" y="4046544"/>
            <a:ext cx="7235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7908447" y="3568708"/>
            <a:ext cx="7235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8042137" y="4046545"/>
            <a:ext cx="578800" cy="2286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8042137" y="3568708"/>
            <a:ext cx="578800" cy="2286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2271479" y="3993706"/>
            <a:ext cx="186232" cy="3715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>
            <a:off x="2544805" y="3452004"/>
            <a:ext cx="186232" cy="1714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>
            <a:off x="2546975" y="3773828"/>
            <a:ext cx="186232" cy="1714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4436155" y="2947516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MCBRD</a:t>
            </a:r>
            <a:endParaRPr lang="en-US" dirty="0"/>
          </a:p>
        </p:txBody>
      </p:sp>
      <p:sp>
        <p:nvSpPr>
          <p:cNvPr id="138" name="Rectangle 137"/>
          <p:cNvSpPr/>
          <p:nvPr/>
        </p:nvSpPr>
        <p:spPr>
          <a:xfrm>
            <a:off x="3307501" y="3448941"/>
            <a:ext cx="1836420" cy="960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>
            <a:off x="7550286" y="3441733"/>
            <a:ext cx="1165861" cy="960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>
            <a:off x="7794147" y="4046543"/>
            <a:ext cx="7235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7794147" y="3568707"/>
            <a:ext cx="7235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TextBox 143"/>
          <p:cNvSpPr txBox="1"/>
          <p:nvPr/>
        </p:nvSpPr>
        <p:spPr>
          <a:xfrm>
            <a:off x="5384498" y="2937644"/>
            <a:ext cx="1391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Crab Cavities</a:t>
            </a:r>
            <a:endParaRPr lang="en-US" dirty="0"/>
          </a:p>
        </p:txBody>
      </p:sp>
      <p:sp>
        <p:nvSpPr>
          <p:cNvPr id="145" name="TextBox 144"/>
          <p:cNvSpPr txBox="1"/>
          <p:nvPr/>
        </p:nvSpPr>
        <p:spPr>
          <a:xfrm>
            <a:off x="8102949" y="2947516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US" dirty="0"/>
          </a:p>
        </p:txBody>
      </p:sp>
      <p:sp>
        <p:nvSpPr>
          <p:cNvPr id="146" name="TextBox 145"/>
          <p:cNvSpPr txBox="1"/>
          <p:nvPr/>
        </p:nvSpPr>
        <p:spPr>
          <a:xfrm>
            <a:off x="7406167" y="2947516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MCBYY</a:t>
            </a:r>
            <a:endParaRPr lang="en-US" dirty="0"/>
          </a:p>
        </p:txBody>
      </p:sp>
      <p:sp>
        <p:nvSpPr>
          <p:cNvPr id="147" name="Rectangle 146"/>
          <p:cNvSpPr/>
          <p:nvPr/>
        </p:nvSpPr>
        <p:spPr>
          <a:xfrm>
            <a:off x="5258641" y="3428686"/>
            <a:ext cx="1517007" cy="960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8" name="Straight Connector 147"/>
          <p:cNvCxnSpPr/>
          <p:nvPr/>
        </p:nvCxnSpPr>
        <p:spPr>
          <a:xfrm>
            <a:off x="6274304" y="3621559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6513428" y="4072021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5747256" y="4084595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742644" y="3476432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755888" y="3976177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B2</a:t>
            </a:r>
            <a:endParaRPr lang="en-US" dirty="0"/>
          </a:p>
        </p:txBody>
      </p:sp>
      <p:sp>
        <p:nvSpPr>
          <p:cNvPr id="154" name="TextBox 153"/>
          <p:cNvSpPr txBox="1"/>
          <p:nvPr/>
        </p:nvSpPr>
        <p:spPr>
          <a:xfrm>
            <a:off x="239022" y="3686647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sp>
        <p:nvSpPr>
          <p:cNvPr id="155" name="Freeform 154"/>
          <p:cNvSpPr/>
          <p:nvPr/>
        </p:nvSpPr>
        <p:spPr>
          <a:xfrm>
            <a:off x="523713" y="3429000"/>
            <a:ext cx="152609" cy="1054100"/>
          </a:xfrm>
          <a:custGeom>
            <a:avLst/>
            <a:gdLst>
              <a:gd name="connsiteX0" fmla="*/ 25553 w 800253"/>
              <a:gd name="connsiteY0" fmla="*/ 0 h 1346200"/>
              <a:gd name="connsiteX1" fmla="*/ 139853 w 800253"/>
              <a:gd name="connsiteY1" fmla="*/ 317500 h 1346200"/>
              <a:gd name="connsiteX2" fmla="*/ 153 w 800253"/>
              <a:gd name="connsiteY2" fmla="*/ 698500 h 1346200"/>
              <a:gd name="connsiteX3" fmla="*/ 114453 w 800253"/>
              <a:gd name="connsiteY3" fmla="*/ 939800 h 1346200"/>
              <a:gd name="connsiteX4" fmla="*/ 203353 w 800253"/>
              <a:gd name="connsiteY4" fmla="*/ 1028700 h 1346200"/>
              <a:gd name="connsiteX5" fmla="*/ 800253 w 800253"/>
              <a:gd name="connsiteY5" fmla="*/ 1346200 h 1346200"/>
              <a:gd name="connsiteX0" fmla="*/ 25553 w 203353"/>
              <a:gd name="connsiteY0" fmla="*/ 0 h 1028700"/>
              <a:gd name="connsiteX1" fmla="*/ 139853 w 203353"/>
              <a:gd name="connsiteY1" fmla="*/ 317500 h 1028700"/>
              <a:gd name="connsiteX2" fmla="*/ 153 w 203353"/>
              <a:gd name="connsiteY2" fmla="*/ 698500 h 1028700"/>
              <a:gd name="connsiteX3" fmla="*/ 114453 w 203353"/>
              <a:gd name="connsiteY3" fmla="*/ 939800 h 1028700"/>
              <a:gd name="connsiteX4" fmla="*/ 203353 w 203353"/>
              <a:gd name="connsiteY4" fmla="*/ 1028700 h 1028700"/>
              <a:gd name="connsiteX0" fmla="*/ 25553 w 140067"/>
              <a:gd name="connsiteY0" fmla="*/ 0 h 939800"/>
              <a:gd name="connsiteX1" fmla="*/ 139853 w 140067"/>
              <a:gd name="connsiteY1" fmla="*/ 317500 h 939800"/>
              <a:gd name="connsiteX2" fmla="*/ 153 w 140067"/>
              <a:gd name="connsiteY2" fmla="*/ 698500 h 939800"/>
              <a:gd name="connsiteX3" fmla="*/ 114453 w 140067"/>
              <a:gd name="connsiteY3" fmla="*/ 939800 h 939800"/>
              <a:gd name="connsiteX0" fmla="*/ 25730 w 152908"/>
              <a:gd name="connsiteY0" fmla="*/ 0 h 939800"/>
              <a:gd name="connsiteX1" fmla="*/ 152730 w 152908"/>
              <a:gd name="connsiteY1" fmla="*/ 203200 h 939800"/>
              <a:gd name="connsiteX2" fmla="*/ 330 w 152908"/>
              <a:gd name="connsiteY2" fmla="*/ 698500 h 939800"/>
              <a:gd name="connsiteX3" fmla="*/ 114630 w 152908"/>
              <a:gd name="connsiteY3" fmla="*/ 939800 h 939800"/>
              <a:gd name="connsiteX0" fmla="*/ 25730 w 152908"/>
              <a:gd name="connsiteY0" fmla="*/ 0 h 939800"/>
              <a:gd name="connsiteX1" fmla="*/ 152730 w 152908"/>
              <a:gd name="connsiteY1" fmla="*/ 203200 h 939800"/>
              <a:gd name="connsiteX2" fmla="*/ 330 w 152908"/>
              <a:gd name="connsiteY2" fmla="*/ 685800 h 939800"/>
              <a:gd name="connsiteX3" fmla="*/ 114630 w 152908"/>
              <a:gd name="connsiteY3" fmla="*/ 939800 h 939800"/>
              <a:gd name="connsiteX0" fmla="*/ 25431 w 152609"/>
              <a:gd name="connsiteY0" fmla="*/ 0 h 914400"/>
              <a:gd name="connsiteX1" fmla="*/ 152431 w 152609"/>
              <a:gd name="connsiteY1" fmla="*/ 203200 h 914400"/>
              <a:gd name="connsiteX2" fmla="*/ 31 w 152609"/>
              <a:gd name="connsiteY2" fmla="*/ 685800 h 914400"/>
              <a:gd name="connsiteX3" fmla="*/ 139731 w 152609"/>
              <a:gd name="connsiteY3" fmla="*/ 914400 h 914400"/>
              <a:gd name="connsiteX0" fmla="*/ 25431 w 152609"/>
              <a:gd name="connsiteY0" fmla="*/ 0 h 825500"/>
              <a:gd name="connsiteX1" fmla="*/ 152431 w 152609"/>
              <a:gd name="connsiteY1" fmla="*/ 114300 h 825500"/>
              <a:gd name="connsiteX2" fmla="*/ 31 w 152609"/>
              <a:gd name="connsiteY2" fmla="*/ 596900 h 825500"/>
              <a:gd name="connsiteX3" fmla="*/ 139731 w 152609"/>
              <a:gd name="connsiteY3" fmla="*/ 825500 h 825500"/>
              <a:gd name="connsiteX0" fmla="*/ 25431 w 152609"/>
              <a:gd name="connsiteY0" fmla="*/ 0 h 914400"/>
              <a:gd name="connsiteX1" fmla="*/ 152431 w 152609"/>
              <a:gd name="connsiteY1" fmla="*/ 114300 h 914400"/>
              <a:gd name="connsiteX2" fmla="*/ 31 w 152609"/>
              <a:gd name="connsiteY2" fmla="*/ 596900 h 914400"/>
              <a:gd name="connsiteX3" fmla="*/ 139731 w 152609"/>
              <a:gd name="connsiteY3" fmla="*/ 914400 h 914400"/>
              <a:gd name="connsiteX0" fmla="*/ 25431 w 152609"/>
              <a:gd name="connsiteY0" fmla="*/ 0 h 1054100"/>
              <a:gd name="connsiteX1" fmla="*/ 152431 w 152609"/>
              <a:gd name="connsiteY1" fmla="*/ 254000 h 1054100"/>
              <a:gd name="connsiteX2" fmla="*/ 31 w 152609"/>
              <a:gd name="connsiteY2" fmla="*/ 736600 h 1054100"/>
              <a:gd name="connsiteX3" fmla="*/ 139731 w 152609"/>
              <a:gd name="connsiteY3" fmla="*/ 1054100 h 105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09" h="1054100">
                <a:moveTo>
                  <a:pt x="25431" y="0"/>
                </a:moveTo>
                <a:cubicBezTo>
                  <a:pt x="84697" y="100541"/>
                  <a:pt x="156664" y="131233"/>
                  <a:pt x="152431" y="254000"/>
                </a:cubicBezTo>
                <a:cubicBezTo>
                  <a:pt x="148198" y="376767"/>
                  <a:pt x="2148" y="603250"/>
                  <a:pt x="31" y="736600"/>
                </a:cubicBezTo>
                <a:cubicBezTo>
                  <a:pt x="-2086" y="869950"/>
                  <a:pt x="105864" y="999067"/>
                  <a:pt x="139731" y="1054100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Freeform 155"/>
          <p:cNvSpPr/>
          <p:nvPr/>
        </p:nvSpPr>
        <p:spPr>
          <a:xfrm>
            <a:off x="650995" y="3441733"/>
            <a:ext cx="152609" cy="1054100"/>
          </a:xfrm>
          <a:custGeom>
            <a:avLst/>
            <a:gdLst>
              <a:gd name="connsiteX0" fmla="*/ 25553 w 800253"/>
              <a:gd name="connsiteY0" fmla="*/ 0 h 1346200"/>
              <a:gd name="connsiteX1" fmla="*/ 139853 w 800253"/>
              <a:gd name="connsiteY1" fmla="*/ 317500 h 1346200"/>
              <a:gd name="connsiteX2" fmla="*/ 153 w 800253"/>
              <a:gd name="connsiteY2" fmla="*/ 698500 h 1346200"/>
              <a:gd name="connsiteX3" fmla="*/ 114453 w 800253"/>
              <a:gd name="connsiteY3" fmla="*/ 939800 h 1346200"/>
              <a:gd name="connsiteX4" fmla="*/ 203353 w 800253"/>
              <a:gd name="connsiteY4" fmla="*/ 1028700 h 1346200"/>
              <a:gd name="connsiteX5" fmla="*/ 800253 w 800253"/>
              <a:gd name="connsiteY5" fmla="*/ 1346200 h 1346200"/>
              <a:gd name="connsiteX0" fmla="*/ 25553 w 203353"/>
              <a:gd name="connsiteY0" fmla="*/ 0 h 1028700"/>
              <a:gd name="connsiteX1" fmla="*/ 139853 w 203353"/>
              <a:gd name="connsiteY1" fmla="*/ 317500 h 1028700"/>
              <a:gd name="connsiteX2" fmla="*/ 153 w 203353"/>
              <a:gd name="connsiteY2" fmla="*/ 698500 h 1028700"/>
              <a:gd name="connsiteX3" fmla="*/ 114453 w 203353"/>
              <a:gd name="connsiteY3" fmla="*/ 939800 h 1028700"/>
              <a:gd name="connsiteX4" fmla="*/ 203353 w 203353"/>
              <a:gd name="connsiteY4" fmla="*/ 1028700 h 1028700"/>
              <a:gd name="connsiteX0" fmla="*/ 25553 w 140067"/>
              <a:gd name="connsiteY0" fmla="*/ 0 h 939800"/>
              <a:gd name="connsiteX1" fmla="*/ 139853 w 140067"/>
              <a:gd name="connsiteY1" fmla="*/ 317500 h 939800"/>
              <a:gd name="connsiteX2" fmla="*/ 153 w 140067"/>
              <a:gd name="connsiteY2" fmla="*/ 698500 h 939800"/>
              <a:gd name="connsiteX3" fmla="*/ 114453 w 140067"/>
              <a:gd name="connsiteY3" fmla="*/ 939800 h 939800"/>
              <a:gd name="connsiteX0" fmla="*/ 25730 w 152908"/>
              <a:gd name="connsiteY0" fmla="*/ 0 h 939800"/>
              <a:gd name="connsiteX1" fmla="*/ 152730 w 152908"/>
              <a:gd name="connsiteY1" fmla="*/ 203200 h 939800"/>
              <a:gd name="connsiteX2" fmla="*/ 330 w 152908"/>
              <a:gd name="connsiteY2" fmla="*/ 698500 h 939800"/>
              <a:gd name="connsiteX3" fmla="*/ 114630 w 152908"/>
              <a:gd name="connsiteY3" fmla="*/ 939800 h 939800"/>
              <a:gd name="connsiteX0" fmla="*/ 25730 w 152908"/>
              <a:gd name="connsiteY0" fmla="*/ 0 h 939800"/>
              <a:gd name="connsiteX1" fmla="*/ 152730 w 152908"/>
              <a:gd name="connsiteY1" fmla="*/ 203200 h 939800"/>
              <a:gd name="connsiteX2" fmla="*/ 330 w 152908"/>
              <a:gd name="connsiteY2" fmla="*/ 685800 h 939800"/>
              <a:gd name="connsiteX3" fmla="*/ 114630 w 152908"/>
              <a:gd name="connsiteY3" fmla="*/ 939800 h 939800"/>
              <a:gd name="connsiteX0" fmla="*/ 25431 w 152609"/>
              <a:gd name="connsiteY0" fmla="*/ 0 h 914400"/>
              <a:gd name="connsiteX1" fmla="*/ 152431 w 152609"/>
              <a:gd name="connsiteY1" fmla="*/ 203200 h 914400"/>
              <a:gd name="connsiteX2" fmla="*/ 31 w 152609"/>
              <a:gd name="connsiteY2" fmla="*/ 685800 h 914400"/>
              <a:gd name="connsiteX3" fmla="*/ 139731 w 152609"/>
              <a:gd name="connsiteY3" fmla="*/ 914400 h 914400"/>
              <a:gd name="connsiteX0" fmla="*/ 25431 w 152609"/>
              <a:gd name="connsiteY0" fmla="*/ 0 h 825500"/>
              <a:gd name="connsiteX1" fmla="*/ 152431 w 152609"/>
              <a:gd name="connsiteY1" fmla="*/ 114300 h 825500"/>
              <a:gd name="connsiteX2" fmla="*/ 31 w 152609"/>
              <a:gd name="connsiteY2" fmla="*/ 596900 h 825500"/>
              <a:gd name="connsiteX3" fmla="*/ 139731 w 152609"/>
              <a:gd name="connsiteY3" fmla="*/ 825500 h 825500"/>
              <a:gd name="connsiteX0" fmla="*/ 25431 w 152609"/>
              <a:gd name="connsiteY0" fmla="*/ 0 h 914400"/>
              <a:gd name="connsiteX1" fmla="*/ 152431 w 152609"/>
              <a:gd name="connsiteY1" fmla="*/ 114300 h 914400"/>
              <a:gd name="connsiteX2" fmla="*/ 31 w 152609"/>
              <a:gd name="connsiteY2" fmla="*/ 596900 h 914400"/>
              <a:gd name="connsiteX3" fmla="*/ 139731 w 152609"/>
              <a:gd name="connsiteY3" fmla="*/ 914400 h 914400"/>
              <a:gd name="connsiteX0" fmla="*/ 25431 w 152609"/>
              <a:gd name="connsiteY0" fmla="*/ 0 h 1054100"/>
              <a:gd name="connsiteX1" fmla="*/ 152431 w 152609"/>
              <a:gd name="connsiteY1" fmla="*/ 254000 h 1054100"/>
              <a:gd name="connsiteX2" fmla="*/ 31 w 152609"/>
              <a:gd name="connsiteY2" fmla="*/ 736600 h 1054100"/>
              <a:gd name="connsiteX3" fmla="*/ 139731 w 152609"/>
              <a:gd name="connsiteY3" fmla="*/ 1054100 h 105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09" h="1054100">
                <a:moveTo>
                  <a:pt x="25431" y="0"/>
                </a:moveTo>
                <a:cubicBezTo>
                  <a:pt x="84697" y="100541"/>
                  <a:pt x="156664" y="131233"/>
                  <a:pt x="152431" y="254000"/>
                </a:cubicBezTo>
                <a:cubicBezTo>
                  <a:pt x="148198" y="376767"/>
                  <a:pt x="2148" y="603250"/>
                  <a:pt x="31" y="736600"/>
                </a:cubicBezTo>
                <a:cubicBezTo>
                  <a:pt x="-2086" y="869950"/>
                  <a:pt x="105864" y="999067"/>
                  <a:pt x="139731" y="1054100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7" name="Group 156"/>
          <p:cNvGrpSpPr/>
          <p:nvPr/>
        </p:nvGrpSpPr>
        <p:grpSpPr>
          <a:xfrm>
            <a:off x="2869680" y="2947516"/>
            <a:ext cx="783245" cy="1427041"/>
            <a:chOff x="2754960" y="1106016"/>
            <a:chExt cx="783245" cy="1427041"/>
          </a:xfrm>
        </p:grpSpPr>
        <p:sp>
          <p:nvSpPr>
            <p:cNvPr id="158" name="TextBox 157"/>
            <p:cNvSpPr txBox="1"/>
            <p:nvPr/>
          </p:nvSpPr>
          <p:spPr>
            <a:xfrm>
              <a:off x="2797297" y="1106016"/>
              <a:ext cx="7409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MASK</a:t>
              </a:r>
              <a:endParaRPr lang="en-US" dirty="0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2760640" y="1620419"/>
              <a:ext cx="186232" cy="994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2757800" y="1941294"/>
              <a:ext cx="186232" cy="994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2757800" y="2112770"/>
              <a:ext cx="186232" cy="994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2754960" y="2433645"/>
              <a:ext cx="186232" cy="994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3" name="TextBox 162"/>
          <p:cNvSpPr txBox="1"/>
          <p:nvPr/>
        </p:nvSpPr>
        <p:spPr>
          <a:xfrm>
            <a:off x="438714" y="2947516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V1.1</a:t>
            </a:r>
            <a:endParaRPr lang="en-US" b="1" dirty="0"/>
          </a:p>
        </p:txBody>
      </p:sp>
      <p:sp>
        <p:nvSpPr>
          <p:cNvPr id="227" name="TextBox 226"/>
          <p:cNvSpPr txBox="1"/>
          <p:nvPr/>
        </p:nvSpPr>
        <p:spPr>
          <a:xfrm>
            <a:off x="562913" y="4660900"/>
            <a:ext cx="86785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TAN, Mask apertures due to optics and position changes.</a:t>
            </a:r>
          </a:p>
          <a:p>
            <a:r>
              <a:rPr lang="en-US" dirty="0" smtClean="0"/>
              <a:t>Proposed octagonal beam screen for D2.</a:t>
            </a:r>
          </a:p>
          <a:p>
            <a:r>
              <a:rPr lang="en-US" dirty="0" smtClean="0"/>
              <a:t>BB compensator tentatively in front of the TAN.</a:t>
            </a:r>
          </a:p>
          <a:p>
            <a:r>
              <a:rPr lang="en-US" dirty="0" smtClean="0"/>
              <a:t>New position of Q4: .6 MV reduction of crab voltage, additional space for layout variants</a:t>
            </a:r>
          </a:p>
          <a:p>
            <a:r>
              <a:rPr lang="en-US" dirty="0" smtClean="0"/>
              <a:t>(TCT d BB compensator different locations).</a:t>
            </a:r>
          </a:p>
          <a:p>
            <a:r>
              <a:rPr lang="en-US" dirty="0"/>
              <a:t>TAN – D2 area with added valves and old functional position (no hardware solution yet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8" name="Rectangle 227"/>
          <p:cNvSpPr/>
          <p:nvPr/>
        </p:nvSpPr>
        <p:spPr>
          <a:xfrm>
            <a:off x="3203381" y="3623454"/>
            <a:ext cx="79090" cy="1738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ectangle 228"/>
          <p:cNvSpPr/>
          <p:nvPr/>
        </p:nvSpPr>
        <p:spPr>
          <a:xfrm>
            <a:off x="3203381" y="4081053"/>
            <a:ext cx="79090" cy="1738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4" name="Straight Connector 163"/>
          <p:cNvCxnSpPr/>
          <p:nvPr/>
        </p:nvCxnSpPr>
        <p:spPr>
          <a:xfrm>
            <a:off x="5953908" y="4090646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6080073" y="3602813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6678528" y="4084721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130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TAN-TCT-Mask: Variants </a:t>
            </a:r>
            <a:endParaRPr lang="en-US" dirty="0"/>
          </a:p>
        </p:txBody>
      </p:sp>
      <p:sp>
        <p:nvSpPr>
          <p:cNvPr id="227" name="TextBox 226"/>
          <p:cNvSpPr txBox="1"/>
          <p:nvPr/>
        </p:nvSpPr>
        <p:spPr>
          <a:xfrm>
            <a:off x="656675" y="2819400"/>
            <a:ext cx="684280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Variants to be studied: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Energy deposition: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no D2 mask (less effective due to larger distance from the D2),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thicker TCL jaws 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no TCTs and TAN closer to D2.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Collimation: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TCT protecting Triplet,D2 and Q4 (with possibility to move Q4  to its original position),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TCT protecting Triplet and D2 (if for phase advance the first option is not feasible).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Vacuum: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 Evaluate feasibility cold masks in D2 (or an orbit corrector if easier) to save longitudinal space and add protection.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1149100" y="1823244"/>
            <a:ext cx="7747000" cy="13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1413803" y="1543050"/>
            <a:ext cx="444500" cy="15875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1355559" y="1080616"/>
            <a:ext cx="560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TAN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1413802" y="1930407"/>
            <a:ext cx="444500" cy="2492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413802" y="2415381"/>
            <a:ext cx="444500" cy="1658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2022449" y="2059732"/>
            <a:ext cx="186232" cy="1714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1802198" y="1080616"/>
            <a:ext cx="80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TCTHV</a:t>
            </a:r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022449" y="2370975"/>
            <a:ext cx="186232" cy="1714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Arrow Connector 65"/>
          <p:cNvCxnSpPr/>
          <p:nvPr/>
        </p:nvCxnSpPr>
        <p:spPr>
          <a:xfrm flipH="1" flipV="1">
            <a:off x="1149100" y="2284889"/>
            <a:ext cx="7765389" cy="2703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2503818" y="1080616"/>
            <a:ext cx="513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TCL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3697675" y="1080616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4727668" y="2173292"/>
            <a:ext cx="144700" cy="2285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907730" y="2173292"/>
            <a:ext cx="14470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3573850" y="2186781"/>
            <a:ext cx="1042350" cy="2285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4727668" y="1695455"/>
            <a:ext cx="144700" cy="2285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4907730" y="1695454"/>
            <a:ext cx="14470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3573850" y="1708944"/>
            <a:ext cx="1042350" cy="2285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/>
          <p:cNvCxnSpPr/>
          <p:nvPr/>
        </p:nvCxnSpPr>
        <p:spPr>
          <a:xfrm>
            <a:off x="5390178" y="1739979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5571430" y="1739979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7914127" y="2179644"/>
            <a:ext cx="7235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7914127" y="1701808"/>
            <a:ext cx="7235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8047817" y="2179645"/>
            <a:ext cx="578800" cy="2286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8047817" y="1701808"/>
            <a:ext cx="578800" cy="2286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2277159" y="2126806"/>
            <a:ext cx="186232" cy="3715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2550485" y="1585104"/>
            <a:ext cx="186232" cy="1714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2552655" y="1906928"/>
            <a:ext cx="186232" cy="1714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4441835" y="1080616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MCBRD</a:t>
            </a:r>
            <a:endParaRPr lang="en-US" dirty="0"/>
          </a:p>
        </p:txBody>
      </p:sp>
      <p:sp>
        <p:nvSpPr>
          <p:cNvPr id="85" name="Rectangle 84"/>
          <p:cNvSpPr/>
          <p:nvPr/>
        </p:nvSpPr>
        <p:spPr>
          <a:xfrm>
            <a:off x="3313181" y="1582041"/>
            <a:ext cx="1836420" cy="960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555966" y="1574833"/>
            <a:ext cx="1165861" cy="960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7799827" y="2179643"/>
            <a:ext cx="7235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7799827" y="1701807"/>
            <a:ext cx="72350" cy="228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5390178" y="1070744"/>
            <a:ext cx="1391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Crab Cavities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8108629" y="1080616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7411847" y="1080616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MCBYY</a:t>
            </a:r>
            <a:endParaRPr lang="en-US" dirty="0"/>
          </a:p>
        </p:txBody>
      </p:sp>
      <p:sp>
        <p:nvSpPr>
          <p:cNvPr id="92" name="Rectangle 91"/>
          <p:cNvSpPr/>
          <p:nvPr/>
        </p:nvSpPr>
        <p:spPr>
          <a:xfrm>
            <a:off x="5264321" y="1561786"/>
            <a:ext cx="1517007" cy="960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/>
          <p:cNvCxnSpPr/>
          <p:nvPr/>
        </p:nvCxnSpPr>
        <p:spPr>
          <a:xfrm>
            <a:off x="6279984" y="1754659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6519108" y="2205121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5752936" y="2217695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748324" y="1609532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</a:t>
            </a:r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761568" y="2109277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B2</a:t>
            </a:r>
            <a:endParaRPr lang="en-US" dirty="0"/>
          </a:p>
        </p:txBody>
      </p:sp>
      <p:sp>
        <p:nvSpPr>
          <p:cNvPr id="98" name="TextBox 97"/>
          <p:cNvSpPr txBox="1"/>
          <p:nvPr/>
        </p:nvSpPr>
        <p:spPr>
          <a:xfrm>
            <a:off x="244702" y="1819747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sp>
        <p:nvSpPr>
          <p:cNvPr id="99" name="Freeform 98"/>
          <p:cNvSpPr/>
          <p:nvPr/>
        </p:nvSpPr>
        <p:spPr>
          <a:xfrm>
            <a:off x="529393" y="1562100"/>
            <a:ext cx="152609" cy="1054100"/>
          </a:xfrm>
          <a:custGeom>
            <a:avLst/>
            <a:gdLst>
              <a:gd name="connsiteX0" fmla="*/ 25553 w 800253"/>
              <a:gd name="connsiteY0" fmla="*/ 0 h 1346200"/>
              <a:gd name="connsiteX1" fmla="*/ 139853 w 800253"/>
              <a:gd name="connsiteY1" fmla="*/ 317500 h 1346200"/>
              <a:gd name="connsiteX2" fmla="*/ 153 w 800253"/>
              <a:gd name="connsiteY2" fmla="*/ 698500 h 1346200"/>
              <a:gd name="connsiteX3" fmla="*/ 114453 w 800253"/>
              <a:gd name="connsiteY3" fmla="*/ 939800 h 1346200"/>
              <a:gd name="connsiteX4" fmla="*/ 203353 w 800253"/>
              <a:gd name="connsiteY4" fmla="*/ 1028700 h 1346200"/>
              <a:gd name="connsiteX5" fmla="*/ 800253 w 800253"/>
              <a:gd name="connsiteY5" fmla="*/ 1346200 h 1346200"/>
              <a:gd name="connsiteX0" fmla="*/ 25553 w 203353"/>
              <a:gd name="connsiteY0" fmla="*/ 0 h 1028700"/>
              <a:gd name="connsiteX1" fmla="*/ 139853 w 203353"/>
              <a:gd name="connsiteY1" fmla="*/ 317500 h 1028700"/>
              <a:gd name="connsiteX2" fmla="*/ 153 w 203353"/>
              <a:gd name="connsiteY2" fmla="*/ 698500 h 1028700"/>
              <a:gd name="connsiteX3" fmla="*/ 114453 w 203353"/>
              <a:gd name="connsiteY3" fmla="*/ 939800 h 1028700"/>
              <a:gd name="connsiteX4" fmla="*/ 203353 w 203353"/>
              <a:gd name="connsiteY4" fmla="*/ 1028700 h 1028700"/>
              <a:gd name="connsiteX0" fmla="*/ 25553 w 140067"/>
              <a:gd name="connsiteY0" fmla="*/ 0 h 939800"/>
              <a:gd name="connsiteX1" fmla="*/ 139853 w 140067"/>
              <a:gd name="connsiteY1" fmla="*/ 317500 h 939800"/>
              <a:gd name="connsiteX2" fmla="*/ 153 w 140067"/>
              <a:gd name="connsiteY2" fmla="*/ 698500 h 939800"/>
              <a:gd name="connsiteX3" fmla="*/ 114453 w 140067"/>
              <a:gd name="connsiteY3" fmla="*/ 939800 h 939800"/>
              <a:gd name="connsiteX0" fmla="*/ 25730 w 152908"/>
              <a:gd name="connsiteY0" fmla="*/ 0 h 939800"/>
              <a:gd name="connsiteX1" fmla="*/ 152730 w 152908"/>
              <a:gd name="connsiteY1" fmla="*/ 203200 h 939800"/>
              <a:gd name="connsiteX2" fmla="*/ 330 w 152908"/>
              <a:gd name="connsiteY2" fmla="*/ 698500 h 939800"/>
              <a:gd name="connsiteX3" fmla="*/ 114630 w 152908"/>
              <a:gd name="connsiteY3" fmla="*/ 939800 h 939800"/>
              <a:gd name="connsiteX0" fmla="*/ 25730 w 152908"/>
              <a:gd name="connsiteY0" fmla="*/ 0 h 939800"/>
              <a:gd name="connsiteX1" fmla="*/ 152730 w 152908"/>
              <a:gd name="connsiteY1" fmla="*/ 203200 h 939800"/>
              <a:gd name="connsiteX2" fmla="*/ 330 w 152908"/>
              <a:gd name="connsiteY2" fmla="*/ 685800 h 939800"/>
              <a:gd name="connsiteX3" fmla="*/ 114630 w 152908"/>
              <a:gd name="connsiteY3" fmla="*/ 939800 h 939800"/>
              <a:gd name="connsiteX0" fmla="*/ 25431 w 152609"/>
              <a:gd name="connsiteY0" fmla="*/ 0 h 914400"/>
              <a:gd name="connsiteX1" fmla="*/ 152431 w 152609"/>
              <a:gd name="connsiteY1" fmla="*/ 203200 h 914400"/>
              <a:gd name="connsiteX2" fmla="*/ 31 w 152609"/>
              <a:gd name="connsiteY2" fmla="*/ 685800 h 914400"/>
              <a:gd name="connsiteX3" fmla="*/ 139731 w 152609"/>
              <a:gd name="connsiteY3" fmla="*/ 914400 h 914400"/>
              <a:gd name="connsiteX0" fmla="*/ 25431 w 152609"/>
              <a:gd name="connsiteY0" fmla="*/ 0 h 825500"/>
              <a:gd name="connsiteX1" fmla="*/ 152431 w 152609"/>
              <a:gd name="connsiteY1" fmla="*/ 114300 h 825500"/>
              <a:gd name="connsiteX2" fmla="*/ 31 w 152609"/>
              <a:gd name="connsiteY2" fmla="*/ 596900 h 825500"/>
              <a:gd name="connsiteX3" fmla="*/ 139731 w 152609"/>
              <a:gd name="connsiteY3" fmla="*/ 825500 h 825500"/>
              <a:gd name="connsiteX0" fmla="*/ 25431 w 152609"/>
              <a:gd name="connsiteY0" fmla="*/ 0 h 914400"/>
              <a:gd name="connsiteX1" fmla="*/ 152431 w 152609"/>
              <a:gd name="connsiteY1" fmla="*/ 114300 h 914400"/>
              <a:gd name="connsiteX2" fmla="*/ 31 w 152609"/>
              <a:gd name="connsiteY2" fmla="*/ 596900 h 914400"/>
              <a:gd name="connsiteX3" fmla="*/ 139731 w 152609"/>
              <a:gd name="connsiteY3" fmla="*/ 914400 h 914400"/>
              <a:gd name="connsiteX0" fmla="*/ 25431 w 152609"/>
              <a:gd name="connsiteY0" fmla="*/ 0 h 1054100"/>
              <a:gd name="connsiteX1" fmla="*/ 152431 w 152609"/>
              <a:gd name="connsiteY1" fmla="*/ 254000 h 1054100"/>
              <a:gd name="connsiteX2" fmla="*/ 31 w 152609"/>
              <a:gd name="connsiteY2" fmla="*/ 736600 h 1054100"/>
              <a:gd name="connsiteX3" fmla="*/ 139731 w 152609"/>
              <a:gd name="connsiteY3" fmla="*/ 1054100 h 105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09" h="1054100">
                <a:moveTo>
                  <a:pt x="25431" y="0"/>
                </a:moveTo>
                <a:cubicBezTo>
                  <a:pt x="84697" y="100541"/>
                  <a:pt x="156664" y="131233"/>
                  <a:pt x="152431" y="254000"/>
                </a:cubicBezTo>
                <a:cubicBezTo>
                  <a:pt x="148198" y="376767"/>
                  <a:pt x="2148" y="603250"/>
                  <a:pt x="31" y="736600"/>
                </a:cubicBezTo>
                <a:cubicBezTo>
                  <a:pt x="-2086" y="869950"/>
                  <a:pt x="105864" y="999067"/>
                  <a:pt x="139731" y="1054100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 99"/>
          <p:cNvSpPr/>
          <p:nvPr/>
        </p:nvSpPr>
        <p:spPr>
          <a:xfrm>
            <a:off x="656675" y="1574833"/>
            <a:ext cx="152609" cy="1054100"/>
          </a:xfrm>
          <a:custGeom>
            <a:avLst/>
            <a:gdLst>
              <a:gd name="connsiteX0" fmla="*/ 25553 w 800253"/>
              <a:gd name="connsiteY0" fmla="*/ 0 h 1346200"/>
              <a:gd name="connsiteX1" fmla="*/ 139853 w 800253"/>
              <a:gd name="connsiteY1" fmla="*/ 317500 h 1346200"/>
              <a:gd name="connsiteX2" fmla="*/ 153 w 800253"/>
              <a:gd name="connsiteY2" fmla="*/ 698500 h 1346200"/>
              <a:gd name="connsiteX3" fmla="*/ 114453 w 800253"/>
              <a:gd name="connsiteY3" fmla="*/ 939800 h 1346200"/>
              <a:gd name="connsiteX4" fmla="*/ 203353 w 800253"/>
              <a:gd name="connsiteY4" fmla="*/ 1028700 h 1346200"/>
              <a:gd name="connsiteX5" fmla="*/ 800253 w 800253"/>
              <a:gd name="connsiteY5" fmla="*/ 1346200 h 1346200"/>
              <a:gd name="connsiteX0" fmla="*/ 25553 w 203353"/>
              <a:gd name="connsiteY0" fmla="*/ 0 h 1028700"/>
              <a:gd name="connsiteX1" fmla="*/ 139853 w 203353"/>
              <a:gd name="connsiteY1" fmla="*/ 317500 h 1028700"/>
              <a:gd name="connsiteX2" fmla="*/ 153 w 203353"/>
              <a:gd name="connsiteY2" fmla="*/ 698500 h 1028700"/>
              <a:gd name="connsiteX3" fmla="*/ 114453 w 203353"/>
              <a:gd name="connsiteY3" fmla="*/ 939800 h 1028700"/>
              <a:gd name="connsiteX4" fmla="*/ 203353 w 203353"/>
              <a:gd name="connsiteY4" fmla="*/ 1028700 h 1028700"/>
              <a:gd name="connsiteX0" fmla="*/ 25553 w 140067"/>
              <a:gd name="connsiteY0" fmla="*/ 0 h 939800"/>
              <a:gd name="connsiteX1" fmla="*/ 139853 w 140067"/>
              <a:gd name="connsiteY1" fmla="*/ 317500 h 939800"/>
              <a:gd name="connsiteX2" fmla="*/ 153 w 140067"/>
              <a:gd name="connsiteY2" fmla="*/ 698500 h 939800"/>
              <a:gd name="connsiteX3" fmla="*/ 114453 w 140067"/>
              <a:gd name="connsiteY3" fmla="*/ 939800 h 939800"/>
              <a:gd name="connsiteX0" fmla="*/ 25730 w 152908"/>
              <a:gd name="connsiteY0" fmla="*/ 0 h 939800"/>
              <a:gd name="connsiteX1" fmla="*/ 152730 w 152908"/>
              <a:gd name="connsiteY1" fmla="*/ 203200 h 939800"/>
              <a:gd name="connsiteX2" fmla="*/ 330 w 152908"/>
              <a:gd name="connsiteY2" fmla="*/ 698500 h 939800"/>
              <a:gd name="connsiteX3" fmla="*/ 114630 w 152908"/>
              <a:gd name="connsiteY3" fmla="*/ 939800 h 939800"/>
              <a:gd name="connsiteX0" fmla="*/ 25730 w 152908"/>
              <a:gd name="connsiteY0" fmla="*/ 0 h 939800"/>
              <a:gd name="connsiteX1" fmla="*/ 152730 w 152908"/>
              <a:gd name="connsiteY1" fmla="*/ 203200 h 939800"/>
              <a:gd name="connsiteX2" fmla="*/ 330 w 152908"/>
              <a:gd name="connsiteY2" fmla="*/ 685800 h 939800"/>
              <a:gd name="connsiteX3" fmla="*/ 114630 w 152908"/>
              <a:gd name="connsiteY3" fmla="*/ 939800 h 939800"/>
              <a:gd name="connsiteX0" fmla="*/ 25431 w 152609"/>
              <a:gd name="connsiteY0" fmla="*/ 0 h 914400"/>
              <a:gd name="connsiteX1" fmla="*/ 152431 w 152609"/>
              <a:gd name="connsiteY1" fmla="*/ 203200 h 914400"/>
              <a:gd name="connsiteX2" fmla="*/ 31 w 152609"/>
              <a:gd name="connsiteY2" fmla="*/ 685800 h 914400"/>
              <a:gd name="connsiteX3" fmla="*/ 139731 w 152609"/>
              <a:gd name="connsiteY3" fmla="*/ 914400 h 914400"/>
              <a:gd name="connsiteX0" fmla="*/ 25431 w 152609"/>
              <a:gd name="connsiteY0" fmla="*/ 0 h 825500"/>
              <a:gd name="connsiteX1" fmla="*/ 152431 w 152609"/>
              <a:gd name="connsiteY1" fmla="*/ 114300 h 825500"/>
              <a:gd name="connsiteX2" fmla="*/ 31 w 152609"/>
              <a:gd name="connsiteY2" fmla="*/ 596900 h 825500"/>
              <a:gd name="connsiteX3" fmla="*/ 139731 w 152609"/>
              <a:gd name="connsiteY3" fmla="*/ 825500 h 825500"/>
              <a:gd name="connsiteX0" fmla="*/ 25431 w 152609"/>
              <a:gd name="connsiteY0" fmla="*/ 0 h 914400"/>
              <a:gd name="connsiteX1" fmla="*/ 152431 w 152609"/>
              <a:gd name="connsiteY1" fmla="*/ 114300 h 914400"/>
              <a:gd name="connsiteX2" fmla="*/ 31 w 152609"/>
              <a:gd name="connsiteY2" fmla="*/ 596900 h 914400"/>
              <a:gd name="connsiteX3" fmla="*/ 139731 w 152609"/>
              <a:gd name="connsiteY3" fmla="*/ 914400 h 914400"/>
              <a:gd name="connsiteX0" fmla="*/ 25431 w 152609"/>
              <a:gd name="connsiteY0" fmla="*/ 0 h 1054100"/>
              <a:gd name="connsiteX1" fmla="*/ 152431 w 152609"/>
              <a:gd name="connsiteY1" fmla="*/ 254000 h 1054100"/>
              <a:gd name="connsiteX2" fmla="*/ 31 w 152609"/>
              <a:gd name="connsiteY2" fmla="*/ 736600 h 1054100"/>
              <a:gd name="connsiteX3" fmla="*/ 139731 w 152609"/>
              <a:gd name="connsiteY3" fmla="*/ 1054100 h 105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09" h="1054100">
                <a:moveTo>
                  <a:pt x="25431" y="0"/>
                </a:moveTo>
                <a:cubicBezTo>
                  <a:pt x="84697" y="100541"/>
                  <a:pt x="156664" y="131233"/>
                  <a:pt x="152431" y="254000"/>
                </a:cubicBezTo>
                <a:cubicBezTo>
                  <a:pt x="148198" y="376767"/>
                  <a:pt x="2148" y="603250"/>
                  <a:pt x="31" y="736600"/>
                </a:cubicBezTo>
                <a:cubicBezTo>
                  <a:pt x="-2086" y="869950"/>
                  <a:pt x="105864" y="999067"/>
                  <a:pt x="139731" y="1054100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/>
          <p:cNvGrpSpPr/>
          <p:nvPr/>
        </p:nvGrpSpPr>
        <p:grpSpPr>
          <a:xfrm>
            <a:off x="2875360" y="1080616"/>
            <a:ext cx="783245" cy="1427041"/>
            <a:chOff x="2754960" y="1106016"/>
            <a:chExt cx="783245" cy="1427041"/>
          </a:xfrm>
        </p:grpSpPr>
        <p:sp>
          <p:nvSpPr>
            <p:cNvPr id="102" name="TextBox 101"/>
            <p:cNvSpPr txBox="1"/>
            <p:nvPr/>
          </p:nvSpPr>
          <p:spPr>
            <a:xfrm>
              <a:off x="2797297" y="1106016"/>
              <a:ext cx="7409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MASK</a:t>
              </a:r>
              <a:endParaRPr lang="en-US" dirty="0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760640" y="1620419"/>
              <a:ext cx="186232" cy="994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757800" y="1941294"/>
              <a:ext cx="186232" cy="994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757800" y="2112770"/>
              <a:ext cx="186232" cy="994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754960" y="2433645"/>
              <a:ext cx="186232" cy="994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444394" y="1080616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V1.1</a:t>
            </a:r>
            <a:endParaRPr lang="en-US" b="1" dirty="0"/>
          </a:p>
        </p:txBody>
      </p:sp>
      <p:sp>
        <p:nvSpPr>
          <p:cNvPr id="108" name="Rectangle 107"/>
          <p:cNvSpPr/>
          <p:nvPr/>
        </p:nvSpPr>
        <p:spPr>
          <a:xfrm>
            <a:off x="3209061" y="1756554"/>
            <a:ext cx="79090" cy="1738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3209061" y="2214153"/>
            <a:ext cx="79090" cy="1738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0" name="Straight Connector 109"/>
          <p:cNvCxnSpPr/>
          <p:nvPr/>
        </p:nvCxnSpPr>
        <p:spPr>
          <a:xfrm>
            <a:off x="5959588" y="2223746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6085753" y="1735913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6684208" y="2217821"/>
            <a:ext cx="0" cy="139793"/>
          </a:xfrm>
          <a:prstGeom prst="line">
            <a:avLst/>
          </a:prstGeom>
          <a:ln w="57150" cap="rnd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682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V1.1 optics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306" y="274638"/>
            <a:ext cx="3116462" cy="23373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238" y="2430972"/>
            <a:ext cx="2864597" cy="21484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555" y="4397101"/>
            <a:ext cx="2743280" cy="19148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0612" y="1046965"/>
            <a:ext cx="5367175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Pre-squeeze optics:</a:t>
            </a:r>
          </a:p>
          <a:p>
            <a:r>
              <a:rPr lang="en-US" dirty="0" smtClean="0"/>
              <a:t>Very similar to 1.0</a:t>
            </a:r>
          </a:p>
          <a:p>
            <a:r>
              <a:rPr lang="en-US" dirty="0" smtClean="0"/>
              <a:t>Increase of smallest beta n the crab cavity: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voltage decrease 12.3 MV -&gt; 11.6 MV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If cavities further displaced loss of 0.4 MV every 2m.</a:t>
            </a:r>
          </a:p>
          <a:p>
            <a:r>
              <a:rPr lang="en-US" dirty="0" smtClean="0"/>
              <a:t>Triplet strength: 99.9% (critical magnets)</a:t>
            </a:r>
          </a:p>
          <a:p>
            <a:r>
              <a:rPr lang="en-US" dirty="0" smtClean="0"/>
              <a:t>Q4 strength: 20% (expect 10% during the squeeze)</a:t>
            </a:r>
          </a:p>
          <a:p>
            <a:r>
              <a:rPr lang="en-US" dirty="0" smtClean="0"/>
              <a:t>Q7 strength: 99.9% (critical magnet)</a:t>
            </a:r>
          </a:p>
          <a:p>
            <a:r>
              <a:rPr lang="en-GB" b="1" dirty="0"/>
              <a:t>Injection 6m:</a:t>
            </a:r>
          </a:p>
          <a:p>
            <a:r>
              <a:rPr lang="en-US" dirty="0"/>
              <a:t>Very similar to 1.0</a:t>
            </a:r>
          </a:p>
          <a:p>
            <a:r>
              <a:rPr lang="en-GB" dirty="0"/>
              <a:t>Q4 strength 65% (healthy margin)</a:t>
            </a:r>
          </a:p>
          <a:p>
            <a:r>
              <a:rPr lang="en-GB" dirty="0"/>
              <a:t>Q5 strength 65% (healthy margin</a:t>
            </a:r>
            <a:r>
              <a:rPr lang="en-GB" dirty="0" smtClean="0"/>
              <a:t>)</a:t>
            </a:r>
          </a:p>
          <a:p>
            <a:r>
              <a:rPr lang="en-GB" b="1" dirty="0"/>
              <a:t>Injection 15m:</a:t>
            </a:r>
          </a:p>
          <a:p>
            <a:r>
              <a:rPr lang="en-GB" dirty="0"/>
              <a:t>Q4 strength 80% (healthy margin)</a:t>
            </a:r>
          </a:p>
          <a:p>
            <a:r>
              <a:rPr lang="en-GB" dirty="0"/>
              <a:t>Q5 strength 95% (critical magnet)</a:t>
            </a:r>
          </a:p>
          <a:p>
            <a:endParaRPr lang="en-US" dirty="0" smtClean="0"/>
          </a:p>
          <a:p>
            <a:r>
              <a:rPr lang="en-US" dirty="0" smtClean="0"/>
              <a:t>-&gt; No reduction of Q5 strength acceptable.</a:t>
            </a:r>
          </a:p>
          <a:p>
            <a:r>
              <a:rPr lang="en-US" dirty="0" smtClean="0"/>
              <a:t>-&gt; A possible increase of Q4 length still acceptable.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594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D2 – Q4 orbit correctors (4.5 Tm each) provides mainly:</a:t>
            </a:r>
          </a:p>
          <a:p>
            <a:pPr lvl="1"/>
            <a:r>
              <a:rPr lang="en-US" dirty="0" smtClean="0"/>
              <a:t>Crossing angle at the IP:  Minimum strength 2 Tm, differential B1-B2 0.8 Tm (one plane only).</a:t>
            </a:r>
          </a:p>
          <a:p>
            <a:pPr lvl="1"/>
            <a:r>
              <a:rPr lang="en-US" dirty="0" smtClean="0"/>
              <a:t>Beam alignment  for crab cavities: B1/B2 differential +- 0.8 Tm (both planes) for</a:t>
            </a:r>
          </a:p>
          <a:p>
            <a:pPr lvl="2"/>
            <a:r>
              <a:rPr lang="en-US" dirty="0" smtClean="0"/>
              <a:t> for +-0.2 mm between cavities in the same beam line</a:t>
            </a:r>
          </a:p>
          <a:p>
            <a:pPr lvl="2"/>
            <a:r>
              <a:rPr lang="en-US" dirty="0" smtClean="0"/>
              <a:t>For +-0.5 mm between cavities between beam lines  </a:t>
            </a:r>
          </a:p>
          <a:p>
            <a:pPr lvl="1"/>
            <a:r>
              <a:rPr lang="en-US" dirty="0" smtClean="0"/>
              <a:t>Separation and offset at the IP, triplet misalignments and external orbit errors: about +- 0.5 Tm.</a:t>
            </a:r>
          </a:p>
          <a:p>
            <a:r>
              <a:rPr lang="en-US" dirty="0" smtClean="0"/>
              <a:t>The correctors are never operated at max strength in both planes. If 3 T for 1.5 is not possible: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taggered correctors with higher field</a:t>
            </a:r>
          </a:p>
          <a:p>
            <a:pPr lvl="1"/>
            <a:r>
              <a:rPr lang="en-US" dirty="0" smtClean="0"/>
              <a:t>-&gt;nested design seems more efficient if ).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D2-Q4 Corrector strengths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0580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Decision to use and additional MQY in the arc side of Q5.</a:t>
            </a:r>
          </a:p>
          <a:p>
            <a:r>
              <a:rPr lang="en-US" dirty="0" smtClean="0"/>
              <a:t>To be decided if building existing LHC assemblies (two per side) like:</a:t>
            </a:r>
          </a:p>
          <a:p>
            <a:pPr lvl="1"/>
            <a:r>
              <a:rPr lang="en-US" dirty="0" smtClean="0"/>
              <a:t>2xMQY+3xMCBY (same assembly of IR2-IR8 Q4) to replace existing Q5; </a:t>
            </a:r>
          </a:p>
          <a:p>
            <a:pPr lvl="1"/>
            <a:r>
              <a:rPr lang="en-US" smtClean="0"/>
              <a:t>MQY+MCBY </a:t>
            </a:r>
            <a:r>
              <a:rPr lang="en-US" dirty="0"/>
              <a:t>(IR6-IR4 assemblies) </a:t>
            </a:r>
            <a:r>
              <a:rPr lang="en-US" dirty="0" smtClean="0"/>
              <a:t>to be placed close to the existing Q5.</a:t>
            </a:r>
          </a:p>
          <a:p>
            <a:r>
              <a:rPr lang="en-US" dirty="0" smtClean="0"/>
              <a:t>Decision has small impact on the optics, but should be known in advance.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Q5</a:t>
            </a:r>
            <a:r>
              <a:rPr lang="en-US" dirty="0"/>
              <a:t> </a:t>
            </a:r>
            <a:r>
              <a:rPr lang="en-US" dirty="0" smtClean="0"/>
              <a:t>in IR6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7747368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13151</TotalTime>
  <Words>1040</Words>
  <Application>Microsoft Office PowerPoint</Application>
  <PresentationFormat>On-screen Show (4:3)</PresentationFormat>
  <Paragraphs>159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HiLumiLHC_PresentationTemplate</vt:lpstr>
      <vt:lpstr>Update of the   HL-LHC layout and optics</vt:lpstr>
      <vt:lpstr>Content</vt:lpstr>
      <vt:lpstr>Introduction</vt:lpstr>
      <vt:lpstr>TAXS Aperture </vt:lpstr>
      <vt:lpstr>TAN-TCT-Mask: New base line</vt:lpstr>
      <vt:lpstr>TAN-TCT-Mask: Variants </vt:lpstr>
      <vt:lpstr>HL-LHC V1.1 optics</vt:lpstr>
      <vt:lpstr>D2-Q4 Corrector strengths</vt:lpstr>
      <vt:lpstr>Q5 in IR6</vt:lpstr>
      <vt:lpstr>Main Sextupole in Q10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Riccardo De Maria</cp:lastModifiedBy>
  <cp:revision>943</cp:revision>
  <cp:lastPrinted>2013-09-10T11:06:09Z</cp:lastPrinted>
  <dcterms:created xsi:type="dcterms:W3CDTF">2011-12-13T14:40:13Z</dcterms:created>
  <dcterms:modified xsi:type="dcterms:W3CDTF">2014-07-21T12:53:09Z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