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292" r:id="rId3"/>
    <p:sldId id="328" r:id="rId4"/>
    <p:sldId id="329" r:id="rId5"/>
    <p:sldId id="330" r:id="rId6"/>
    <p:sldId id="331" r:id="rId7"/>
    <p:sldId id="332" r:id="rId8"/>
    <p:sldId id="334" r:id="rId9"/>
    <p:sldId id="333" r:id="rId10"/>
    <p:sldId id="335" r:id="rId1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66" d="100"/>
          <a:sy n="66" d="100"/>
        </p:scale>
        <p:origin x="-1800" y="-318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DESIGN OPTIONS FOR ORBIT CORRECTORS IN D2 and Q4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600" dirty="0" smtClean="0"/>
              <a:t>Acknowledgements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2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July 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WP3 meeting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REQUIREMENTS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Integrated force: 4.5 T m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Aperture: 105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Q4 could be less be we want to minimize number of different magnets, and spares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Present first guess lay-out: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3 T field, two units 1.5-m-long (one H and one V)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Cross talk problem: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Flux of 52.5 mm </a:t>
            </a:r>
            <a:r>
              <a:rPr lang="en-US" dirty="0" smtClean="0">
                <a:sym typeface="Symbol" pitchFamily="18" charset="2"/>
              </a:rPr>
              <a:t>times </a:t>
            </a:r>
            <a:r>
              <a:rPr lang="en-US" dirty="0" smtClean="0">
                <a:sym typeface="Symbol" pitchFamily="18" charset="2"/>
              </a:rPr>
              <a:t>3 T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>
                <a:sym typeface="Symbol" pitchFamily="18" charset="2"/>
              </a:rPr>
              <a:t>150 </a:t>
            </a:r>
            <a:r>
              <a:rPr lang="en-US" dirty="0" smtClean="0">
                <a:sym typeface="Symbol" pitchFamily="18" charset="2"/>
              </a:rPr>
              <a:t>T mm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Needs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>
                <a:sym typeface="Symbol" pitchFamily="18" charset="2"/>
              </a:rPr>
              <a:t>75 </a:t>
            </a:r>
            <a:r>
              <a:rPr lang="en-US" dirty="0" smtClean="0">
                <a:sym typeface="Symbol" pitchFamily="18" charset="2"/>
              </a:rPr>
              <a:t>mm of iron </a:t>
            </a:r>
            <a:r>
              <a:rPr lang="en-US" dirty="0" smtClean="0">
                <a:sym typeface="Symbol" pitchFamily="18" charset="2"/>
              </a:rPr>
              <a:t>for </a:t>
            </a:r>
            <a:r>
              <a:rPr lang="en-US" dirty="0" smtClean="0">
                <a:sym typeface="Symbol" pitchFamily="18" charset="2"/>
              </a:rPr>
              <a:t>total </a:t>
            </a:r>
          </a:p>
          <a:p>
            <a:pPr marL="914400" lvl="2" indent="0" eaLnBrk="1" hangingPunct="1">
              <a:buNone/>
            </a:pPr>
            <a:r>
              <a:rPr lang="en-US" dirty="0">
                <a:sym typeface="Symbol" pitchFamily="18" charset="2"/>
              </a:rPr>
              <a:t>	</a:t>
            </a:r>
            <a:r>
              <a:rPr lang="en-US" dirty="0" smtClean="0">
                <a:sym typeface="Symbol" pitchFamily="18" charset="2"/>
              </a:rPr>
              <a:t>shielding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Beam inter-distance is 97 mm 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Minus </a:t>
            </a:r>
            <a:r>
              <a:rPr lang="en-US" dirty="0" smtClean="0">
                <a:sym typeface="Symbol" pitchFamily="18" charset="2"/>
              </a:rPr>
              <a:t>52.5 mm aperture,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Minus 5 mm coil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Minus 15 mm collars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Only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>
                <a:sym typeface="Symbol" pitchFamily="18" charset="2"/>
              </a:rPr>
              <a:t>30 mm of iron available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835020"/>
            <a:ext cx="3370997" cy="25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1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3 T operational field H/H configuration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aperture 1 is changed from + 3 T to – 3 T, aperture 2 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sym typeface="Symbol" pitchFamily="18" charset="2"/>
              </a:rPr>
              <a:t>changes (for the same current) from 2.68 to 3.00 T (12%)</a:t>
            </a:r>
          </a:p>
          <a:p>
            <a:pPr lvl="1" eaLnBrk="1" hangingPunct="1"/>
            <a:r>
              <a:rPr lang="en-US" dirty="0" smtClean="0">
                <a:sym typeface="Symbol"/>
              </a:rPr>
              <a:t></a:t>
            </a:r>
            <a:r>
              <a:rPr lang="en-US" dirty="0" smtClean="0">
                <a:sym typeface="Symbol" pitchFamily="18" charset="2"/>
              </a:rPr>
              <a:t>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=200 units between two configurations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Same length as baseline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7" y="1505269"/>
            <a:ext cx="1249065" cy="12438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074" y="3430255"/>
            <a:ext cx="3685296" cy="27915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92" y="3430255"/>
            <a:ext cx="3652194" cy="279155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2554514" y="4601025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708400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6669314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7830457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930644" y="6236326"/>
            <a:ext cx="2565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3200 A, 3.00 T per aperture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72301" y="6236326"/>
            <a:ext cx="2565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3200 A, 2.68 T per aperture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46014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742" y="3422993"/>
            <a:ext cx="3724674" cy="27893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52" y="3430254"/>
            <a:ext cx="3710999" cy="2791557"/>
          </a:xfrm>
          <a:prstGeom prst="rect">
            <a:avLst/>
          </a:prstGeom>
        </p:spPr>
      </p:pic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2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.1 T operational field for the H/H configuration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aperture 1 is changed from + 2.1 T to – 2.1 T, aperture 2 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sym typeface="Symbol" pitchFamily="18" charset="2"/>
              </a:rPr>
              <a:t>changes (for the same current) from 2.1 to 2.0 T (5%)</a:t>
            </a:r>
          </a:p>
          <a:p>
            <a:pPr lvl="1" eaLnBrk="1" hangingPunct="1"/>
            <a:r>
              <a:rPr lang="en-US" dirty="0">
                <a:sym typeface="Symbol"/>
              </a:rPr>
              <a:t></a:t>
            </a:r>
            <a:r>
              <a:rPr lang="en-US" dirty="0" smtClean="0">
                <a:sym typeface="Symbol" pitchFamily="18" charset="2"/>
              </a:rPr>
              <a:t>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=100 </a:t>
            </a:r>
            <a:r>
              <a:rPr lang="en-US" dirty="0">
                <a:sym typeface="Symbol" pitchFamily="18" charset="2"/>
              </a:rPr>
              <a:t>units between two configurations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Longer lengths in the baseline of </a:t>
            </a:r>
            <a:r>
              <a:rPr lang="en-US" dirty="0" smtClean="0">
                <a:sym typeface="Symbol" pitchFamily="18" charset="2"/>
              </a:rPr>
              <a:t>65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cm per magnet, i.e. </a:t>
            </a:r>
            <a:r>
              <a:rPr lang="en-US" dirty="0" smtClean="0">
                <a:sym typeface="Symbol" pitchFamily="18" charset="2"/>
              </a:rPr>
              <a:t>1.3 </a:t>
            </a:r>
            <a:r>
              <a:rPr lang="en-US" dirty="0" smtClean="0">
                <a:sym typeface="Symbol" pitchFamily="18" charset="2"/>
              </a:rPr>
              <a:t>m more at D2 and </a:t>
            </a:r>
            <a:r>
              <a:rPr lang="en-US" dirty="0" smtClean="0">
                <a:sym typeface="Symbol" pitchFamily="18" charset="2"/>
              </a:rPr>
              <a:t>1.3 </a:t>
            </a:r>
            <a:r>
              <a:rPr lang="en-US" dirty="0" smtClean="0">
                <a:sym typeface="Symbol" pitchFamily="18" charset="2"/>
              </a:rPr>
              <a:t>m more in Q4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473" y="1505269"/>
            <a:ext cx="1249065" cy="124381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2554514" y="4601025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3708400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6669314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7830457" y="4608282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930644" y="6236326"/>
            <a:ext cx="2565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2230 A, 2.10 T per aperture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772301" y="6236326"/>
            <a:ext cx="26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2230 A, 2.00 T per aperture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3999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3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3 T operational field H and V configuration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aperture 1 (H) is changed from + 3 T to 0 T, aperture 2 (V) changes (for the same current) from </a:t>
            </a:r>
            <a:r>
              <a:rPr lang="en-US" dirty="0" smtClean="0">
                <a:sym typeface="Symbol" pitchFamily="18" charset="2"/>
              </a:rPr>
              <a:t>3.00 </a:t>
            </a:r>
            <a:r>
              <a:rPr lang="en-US" dirty="0" smtClean="0">
                <a:sym typeface="Symbol" pitchFamily="18" charset="2"/>
              </a:rPr>
              <a:t>to </a:t>
            </a:r>
            <a:r>
              <a:rPr lang="en-US" dirty="0" smtClean="0">
                <a:sym typeface="Symbol" pitchFamily="18" charset="2"/>
              </a:rPr>
              <a:t>3.13 </a:t>
            </a:r>
            <a:r>
              <a:rPr lang="en-US" dirty="0" smtClean="0">
                <a:sym typeface="Symbol" pitchFamily="18" charset="2"/>
              </a:rPr>
              <a:t>T 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dirty="0" smtClean="0">
                <a:sym typeface="Symbol" pitchFamily="18" charset="2"/>
              </a:rPr>
              <a:t>4.3</a:t>
            </a:r>
            <a:r>
              <a:rPr lang="en-US" dirty="0" smtClean="0">
                <a:sym typeface="Symbol" pitchFamily="18" charset="2"/>
              </a:rPr>
              <a:t>%)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BUT: perpendicular field induced in the other aperture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3 T B1 in aperture 1 induces  0.08 T  A1 in aperture 2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3 T </a:t>
            </a:r>
            <a:r>
              <a:rPr lang="en-US" dirty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1 </a:t>
            </a:r>
            <a:r>
              <a:rPr lang="en-US" dirty="0">
                <a:sym typeface="Symbol" pitchFamily="18" charset="2"/>
              </a:rPr>
              <a:t>in aperture </a:t>
            </a:r>
            <a:r>
              <a:rPr lang="en-US" dirty="0" smtClean="0">
                <a:sym typeface="Symbol" pitchFamily="18" charset="2"/>
              </a:rPr>
              <a:t>2 </a:t>
            </a:r>
            <a:r>
              <a:rPr lang="en-US" dirty="0">
                <a:sym typeface="Symbol" pitchFamily="18" charset="2"/>
              </a:rPr>
              <a:t>induces  </a:t>
            </a:r>
            <a:r>
              <a:rPr lang="en-US" dirty="0" smtClean="0">
                <a:sym typeface="Symbol" pitchFamily="18" charset="2"/>
              </a:rPr>
              <a:t>0.03 </a:t>
            </a:r>
            <a:r>
              <a:rPr lang="en-US" dirty="0">
                <a:sym typeface="Symbol" pitchFamily="18" charset="2"/>
              </a:rPr>
              <a:t>T  B</a:t>
            </a:r>
            <a:r>
              <a:rPr lang="en-US" dirty="0" smtClean="0">
                <a:sym typeface="Symbol" pitchFamily="18" charset="2"/>
              </a:rPr>
              <a:t>1 </a:t>
            </a:r>
            <a:r>
              <a:rPr lang="en-US" dirty="0">
                <a:sym typeface="Symbol" pitchFamily="18" charset="2"/>
              </a:rPr>
              <a:t>in aperture </a:t>
            </a:r>
            <a:r>
              <a:rPr lang="en-US" dirty="0" smtClean="0">
                <a:sym typeface="Symbol" pitchFamily="18" charset="2"/>
              </a:rPr>
              <a:t>1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Same length as baseline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167" y="3623492"/>
            <a:ext cx="3442834" cy="26455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72301" y="6236326"/>
            <a:ext cx="2565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</a:t>
            </a:r>
            <a:r>
              <a:rPr lang="fr-CH" sz="1400" dirty="0" smtClean="0"/>
              <a:t>3350 </a:t>
            </a:r>
            <a:r>
              <a:rPr lang="fr-CH" sz="1400" dirty="0" smtClean="0"/>
              <a:t>A, </a:t>
            </a:r>
            <a:r>
              <a:rPr lang="fr-CH" sz="1400" dirty="0" smtClean="0"/>
              <a:t>3.00</a:t>
            </a:r>
            <a:r>
              <a:rPr lang="fr-CH" sz="1400" dirty="0" smtClean="0"/>
              <a:t> </a:t>
            </a:r>
            <a:r>
              <a:rPr lang="fr-CH" sz="1400" dirty="0" smtClean="0"/>
              <a:t>T per aperture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00016" y="6303484"/>
            <a:ext cx="3276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At </a:t>
            </a:r>
            <a:r>
              <a:rPr lang="fr-CH" sz="1400" dirty="0" smtClean="0"/>
              <a:t>3350 A </a:t>
            </a:r>
            <a:r>
              <a:rPr lang="fr-CH" sz="1400" dirty="0" err="1" smtClean="0"/>
              <a:t>only</a:t>
            </a:r>
            <a:r>
              <a:rPr lang="fr-CH" sz="1400" dirty="0" smtClean="0"/>
              <a:t> in Ap1 1, </a:t>
            </a:r>
            <a:r>
              <a:rPr lang="fr-CH" sz="1400" dirty="0" smtClean="0"/>
              <a:t>3.13</a:t>
            </a:r>
            <a:r>
              <a:rPr lang="fr-CH" sz="1400" dirty="0" smtClean="0"/>
              <a:t> T in </a:t>
            </a:r>
            <a:r>
              <a:rPr lang="fr-CH" sz="1400" dirty="0" err="1" smtClean="0"/>
              <a:t>Ap</a:t>
            </a:r>
            <a:r>
              <a:rPr lang="fr-CH" sz="1400" dirty="0" smtClean="0"/>
              <a:t> 1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492" y="3628971"/>
            <a:ext cx="3434839" cy="260735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627085" y="4714036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519718" y="4985656"/>
            <a:ext cx="442686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741807" y="4692268"/>
            <a:ext cx="0" cy="46445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86203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4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2.5 T operational field H and V configuration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aperture 1 (H) is changed from + 2.5 T to 0 T, aperture 2 (V) changes (for the same current) from 2.52 to 2.57 T (2%)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BUT: perpendicular field induced in the other aperture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3 T B1 in aperture 1 induces  </a:t>
            </a:r>
            <a:r>
              <a:rPr lang="en-US" dirty="0" smtClean="0">
                <a:sym typeface="Symbol" pitchFamily="18" charset="2"/>
              </a:rPr>
              <a:t>0.03 </a:t>
            </a:r>
            <a:r>
              <a:rPr lang="en-US" dirty="0">
                <a:sym typeface="Symbol" pitchFamily="18" charset="2"/>
              </a:rPr>
              <a:t>T  A1 in aperture 2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3 T A1 in aperture 2 induces  </a:t>
            </a:r>
            <a:r>
              <a:rPr lang="en-US" dirty="0" smtClean="0">
                <a:sym typeface="Symbol" pitchFamily="18" charset="2"/>
              </a:rPr>
              <a:t>0.01 </a:t>
            </a:r>
            <a:r>
              <a:rPr lang="en-US" dirty="0">
                <a:sym typeface="Symbol" pitchFamily="18" charset="2"/>
              </a:rPr>
              <a:t>T  B1 in aperture 1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30 cm longer magnets, so 60 cm space needed at D2 and 60 cm at Q4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5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</a:t>
            </a:r>
            <a:r>
              <a:rPr lang="fr-CH" dirty="0">
                <a:solidFill>
                  <a:schemeClr val="bg1"/>
                </a:solidFill>
                <a:sym typeface="Symbol" pitchFamily="18" charset="2"/>
              </a:rPr>
              <a:t>5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Have nested correctors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2.1 T </a:t>
            </a:r>
            <a:r>
              <a:rPr lang="fr-CH" dirty="0" err="1" smtClean="0">
                <a:sym typeface="Symbol" pitchFamily="18" charset="2"/>
              </a:rPr>
              <a:t>operational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in H and V (over a square)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cross-talk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More </a:t>
            </a:r>
            <a:r>
              <a:rPr lang="fr-CH" dirty="0" err="1" smtClean="0">
                <a:sym typeface="Symbol" pitchFamily="18" charset="2"/>
              </a:rPr>
              <a:t>challenging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>
                <a:sym typeface="Symbol" pitchFamily="18" charset="2"/>
              </a:rPr>
              <a:t>Longer lengths in the baseline of </a:t>
            </a:r>
            <a:r>
              <a:rPr lang="en-US" dirty="0" smtClean="0">
                <a:sym typeface="Symbol" pitchFamily="18" charset="2"/>
              </a:rPr>
              <a:t>65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>cm per magnet, i.e. </a:t>
            </a:r>
            <a:r>
              <a:rPr lang="en-US" dirty="0" smtClean="0">
                <a:sym typeface="Symbol" pitchFamily="18" charset="2"/>
              </a:rPr>
              <a:t>1.3 </a:t>
            </a:r>
            <a:r>
              <a:rPr lang="en-US" dirty="0">
                <a:sym typeface="Symbol" pitchFamily="18" charset="2"/>
              </a:rPr>
              <a:t>m more at D2 and </a:t>
            </a:r>
            <a:r>
              <a:rPr lang="en-US" dirty="0" smtClean="0">
                <a:sym typeface="Symbol" pitchFamily="18" charset="2"/>
              </a:rPr>
              <a:t>1.3 </a:t>
            </a:r>
            <a:r>
              <a:rPr lang="en-US" dirty="0">
                <a:sym typeface="Symbol" pitchFamily="18" charset="2"/>
              </a:rPr>
              <a:t>m more in Q4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67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OPTION 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6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Have staggered correctors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Keep</a:t>
            </a:r>
            <a:r>
              <a:rPr lang="fr-CH" dirty="0" smtClean="0">
                <a:sym typeface="Symbol" pitchFamily="18" charset="2"/>
              </a:rPr>
              <a:t> 3 T as </a:t>
            </a:r>
            <a:r>
              <a:rPr lang="fr-CH" dirty="0" err="1" smtClean="0">
                <a:sym typeface="Symbol" pitchFamily="18" charset="2"/>
              </a:rPr>
              <a:t>operational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, but have single aperture </a:t>
            </a:r>
            <a:r>
              <a:rPr lang="fr-CH" dirty="0" err="1" smtClean="0">
                <a:sym typeface="Symbol" pitchFamily="18" charset="2"/>
              </a:rPr>
              <a:t>magnets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Iron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enough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shield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totally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aperture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Easier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simpler</a:t>
            </a:r>
            <a:r>
              <a:rPr lang="fr-CH" dirty="0" smtClean="0">
                <a:sym typeface="Symbol" pitchFamily="18" charset="2"/>
              </a:rPr>
              <a:t> solution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We double the magnets, so 400 cm space needed at D2 and 400 cm at Q4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251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D2 and Q4 orbit correctors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Keeping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present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baseline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HH: 12% variation of TF </a:t>
            </a:r>
            <a:r>
              <a:rPr lang="fr-CH" dirty="0" err="1" smtClean="0">
                <a:sym typeface="Symbol" pitchFamily="18" charset="2"/>
              </a:rPr>
              <a:t>according</a:t>
            </a:r>
            <a:r>
              <a:rPr lang="fr-CH" dirty="0" smtClean="0">
                <a:sym typeface="Symbol" pitchFamily="18" charset="2"/>
              </a:rPr>
              <a:t> to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aperture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About ±100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 of 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(Option 1)</a:t>
            </a:r>
          </a:p>
          <a:p>
            <a:pPr lvl="3" eaLnBrk="1" hangingPunct="1"/>
            <a:r>
              <a:rPr lang="fr-CH" dirty="0" err="1" smtClean="0">
                <a:sym typeface="Symbol" pitchFamily="18" charset="2"/>
              </a:rPr>
              <a:t>Tolerable</a:t>
            </a:r>
            <a:r>
              <a:rPr lang="fr-CH" dirty="0" smtClean="0">
                <a:sym typeface="Symbol" pitchFamily="18" charset="2"/>
              </a:rPr>
              <a:t>?</a:t>
            </a:r>
          </a:p>
          <a:p>
            <a:pPr lvl="3" eaLnBrk="1" hangingPunct="1"/>
            <a:r>
              <a:rPr lang="fr-CH" dirty="0" err="1" smtClean="0">
                <a:sym typeface="Symbol" pitchFamily="18" charset="2"/>
              </a:rPr>
              <a:t>FiDeL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matrix of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apertures?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HV: 4% </a:t>
            </a:r>
            <a:r>
              <a:rPr lang="fr-CH" dirty="0">
                <a:sym typeface="Symbol" pitchFamily="18" charset="2"/>
              </a:rPr>
              <a:t>variation of TF </a:t>
            </a:r>
            <a:r>
              <a:rPr lang="fr-CH" dirty="0" err="1">
                <a:sym typeface="Symbol" pitchFamily="18" charset="2"/>
              </a:rPr>
              <a:t>according</a:t>
            </a:r>
            <a:r>
              <a:rPr lang="fr-CH" dirty="0">
                <a:sym typeface="Symbol" pitchFamily="18" charset="2"/>
              </a:rPr>
              <a:t> to the </a:t>
            </a:r>
            <a:r>
              <a:rPr lang="fr-CH" dirty="0" err="1">
                <a:sym typeface="Symbol" pitchFamily="18" charset="2"/>
              </a:rPr>
              <a:t>other</a:t>
            </a:r>
            <a:r>
              <a:rPr lang="fr-CH" dirty="0">
                <a:sym typeface="Symbol" pitchFamily="18" charset="2"/>
              </a:rPr>
              <a:t> aperture </a:t>
            </a:r>
            <a:r>
              <a:rPr lang="fr-CH" dirty="0" err="1">
                <a:sym typeface="Symbol" pitchFamily="18" charset="2"/>
              </a:rPr>
              <a:t>current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1% to 2.5% of the max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goes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aperture </a:t>
            </a:r>
            <a:r>
              <a:rPr lang="fr-CH" dirty="0">
                <a:sym typeface="Symbol" pitchFamily="18" charset="2"/>
              </a:rPr>
              <a:t>(Option 3</a:t>
            </a:r>
            <a:r>
              <a:rPr lang="fr-CH" dirty="0" smtClean="0">
                <a:sym typeface="Symbol" pitchFamily="18" charset="2"/>
              </a:rPr>
              <a:t>)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en-GB" dirty="0">
                <a:sym typeface="Symbol" pitchFamily="18" charset="2"/>
              </a:rPr>
              <a:t>Lowering field to 2.5 T (plus 0.6 m in D2 and in Q4)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HV: 2% variation of TF </a:t>
            </a:r>
            <a:r>
              <a:rPr lang="fr-CH" dirty="0" err="1">
                <a:sym typeface="Symbol" pitchFamily="18" charset="2"/>
              </a:rPr>
              <a:t>according</a:t>
            </a:r>
            <a:r>
              <a:rPr lang="fr-CH" dirty="0">
                <a:sym typeface="Symbol" pitchFamily="18" charset="2"/>
              </a:rPr>
              <a:t> to the </a:t>
            </a:r>
            <a:r>
              <a:rPr lang="fr-CH" dirty="0" err="1">
                <a:sym typeface="Symbol" pitchFamily="18" charset="2"/>
              </a:rPr>
              <a:t>other</a:t>
            </a:r>
            <a:r>
              <a:rPr lang="fr-CH" dirty="0">
                <a:sym typeface="Symbol" pitchFamily="18" charset="2"/>
              </a:rPr>
              <a:t> aperture </a:t>
            </a:r>
            <a:r>
              <a:rPr lang="fr-CH" dirty="0" err="1">
                <a:sym typeface="Symbol" pitchFamily="18" charset="2"/>
              </a:rPr>
              <a:t>current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>
                <a:sym typeface="Symbol" pitchFamily="18" charset="2"/>
              </a:rPr>
              <a:t>0.3% to 1% of the max </a:t>
            </a:r>
            <a:r>
              <a:rPr lang="fr-CH" dirty="0" err="1">
                <a:sym typeface="Symbol" pitchFamily="18" charset="2"/>
              </a:rPr>
              <a:t>field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goes</a:t>
            </a:r>
            <a:r>
              <a:rPr lang="fr-CH" dirty="0">
                <a:sym typeface="Symbol" pitchFamily="18" charset="2"/>
              </a:rPr>
              <a:t> in the </a:t>
            </a:r>
            <a:r>
              <a:rPr lang="fr-CH" dirty="0" err="1">
                <a:sym typeface="Symbol" pitchFamily="18" charset="2"/>
              </a:rPr>
              <a:t>other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aperture </a:t>
            </a:r>
            <a:r>
              <a:rPr lang="fr-CH" dirty="0">
                <a:sym typeface="Symbol" pitchFamily="18" charset="2"/>
              </a:rPr>
              <a:t>(Option </a:t>
            </a:r>
            <a:r>
              <a:rPr lang="fr-CH" dirty="0" smtClean="0">
                <a:sym typeface="Symbol" pitchFamily="18" charset="2"/>
              </a:rPr>
              <a:t>4)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Lowering field to </a:t>
            </a:r>
            <a:r>
              <a:rPr lang="en-GB" dirty="0">
                <a:sym typeface="Symbol" pitchFamily="18" charset="2"/>
              </a:rPr>
              <a:t>2.1 T (plus 1.3 m in D2 and in Q4)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 HH: </a:t>
            </a:r>
            <a:r>
              <a:rPr lang="fr-CH" dirty="0">
                <a:sym typeface="Symbol" pitchFamily="18" charset="2"/>
              </a:rPr>
              <a:t>5</a:t>
            </a:r>
            <a:r>
              <a:rPr lang="fr-CH" dirty="0" smtClean="0">
                <a:sym typeface="Symbol" pitchFamily="18" charset="2"/>
              </a:rPr>
              <a:t>% </a:t>
            </a:r>
            <a:r>
              <a:rPr lang="fr-CH" dirty="0">
                <a:sym typeface="Symbol" pitchFamily="18" charset="2"/>
              </a:rPr>
              <a:t>variation of TF </a:t>
            </a:r>
            <a:r>
              <a:rPr lang="fr-CH" dirty="0" err="1">
                <a:sym typeface="Symbol" pitchFamily="18" charset="2"/>
              </a:rPr>
              <a:t>according</a:t>
            </a:r>
            <a:r>
              <a:rPr lang="fr-CH" dirty="0">
                <a:sym typeface="Symbol" pitchFamily="18" charset="2"/>
              </a:rPr>
              <a:t> to the </a:t>
            </a:r>
            <a:r>
              <a:rPr lang="fr-CH" dirty="0" err="1">
                <a:sym typeface="Symbol" pitchFamily="18" charset="2"/>
              </a:rPr>
              <a:t>other</a:t>
            </a:r>
            <a:r>
              <a:rPr lang="fr-CH" dirty="0">
                <a:sym typeface="Symbol" pitchFamily="18" charset="2"/>
              </a:rPr>
              <a:t> aperture </a:t>
            </a:r>
            <a:r>
              <a:rPr lang="fr-CH" dirty="0" err="1">
                <a:sym typeface="Symbol" pitchFamily="18" charset="2"/>
              </a:rPr>
              <a:t>current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>
                <a:sym typeface="Symbol" pitchFamily="18" charset="2"/>
              </a:rPr>
              <a:t>About </a:t>
            </a:r>
            <a:r>
              <a:rPr lang="fr-CH" dirty="0" smtClean="0">
                <a:sym typeface="Symbol" pitchFamily="18" charset="2"/>
              </a:rPr>
              <a:t>±50 </a:t>
            </a:r>
            <a:r>
              <a:rPr lang="fr-CH" dirty="0" err="1">
                <a:sym typeface="Symbol" pitchFamily="18" charset="2"/>
              </a:rPr>
              <a:t>units</a:t>
            </a:r>
            <a:r>
              <a:rPr lang="fr-CH" dirty="0">
                <a:sym typeface="Symbol" pitchFamily="18" charset="2"/>
              </a:rPr>
              <a:t> of b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(Option </a:t>
            </a:r>
            <a:r>
              <a:rPr lang="fr-CH" dirty="0" smtClean="0">
                <a:sym typeface="Symbol" pitchFamily="18" charset="2"/>
              </a:rPr>
              <a:t>2)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Making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nested</a:t>
            </a:r>
            <a:r>
              <a:rPr lang="fr-CH" dirty="0" smtClean="0">
                <a:sym typeface="Symbol" pitchFamily="18" charset="2"/>
              </a:rPr>
              <a:t> correctors, single aperture </a:t>
            </a:r>
            <a:r>
              <a:rPr lang="fr-CH" dirty="0">
                <a:sym typeface="Symbol" pitchFamily="18" charset="2"/>
              </a:rPr>
              <a:t>(Option </a:t>
            </a:r>
            <a:r>
              <a:rPr lang="fr-CH" dirty="0" smtClean="0">
                <a:sym typeface="Symbol" pitchFamily="18" charset="2"/>
              </a:rPr>
              <a:t>5)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Single aperture correctors, non </a:t>
            </a:r>
            <a:r>
              <a:rPr lang="fr-CH" dirty="0" err="1" smtClean="0">
                <a:sym typeface="Symbol" pitchFamily="18" charset="2"/>
              </a:rPr>
              <a:t>nested</a:t>
            </a:r>
            <a:r>
              <a:rPr lang="fr-CH" dirty="0" smtClean="0">
                <a:sym typeface="Symbol" pitchFamily="18" charset="2"/>
              </a:rPr>
              <a:t> (plus 4 m) </a:t>
            </a:r>
            <a:r>
              <a:rPr lang="fr-CH" smtClean="0">
                <a:sym typeface="Symbol" pitchFamily="18" charset="2"/>
              </a:rPr>
              <a:t>(option 6)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671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44332</TotalTime>
  <Words>786</Words>
  <Application>Microsoft Office PowerPoint</Application>
  <PresentationFormat>On-screen Show (4:3)</PresentationFormat>
  <Paragraphs>93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1_Default Design</vt:lpstr>
      <vt:lpstr>Custom Design</vt:lpstr>
      <vt:lpstr>DESIGN OPTIONS FOR ORBIT CORRECTORS IN D2 and Q4</vt:lpstr>
      <vt:lpstr>REQUIREMENTS</vt:lpstr>
      <vt:lpstr>OPTION 1</vt:lpstr>
      <vt:lpstr>OPTION 2</vt:lpstr>
      <vt:lpstr>OPTION 3</vt:lpstr>
      <vt:lpstr>OPTION 4</vt:lpstr>
      <vt:lpstr>OPTION 5</vt:lpstr>
      <vt:lpstr>OPTION 6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679</cp:revision>
  <dcterms:created xsi:type="dcterms:W3CDTF">2006-07-31T18:23:56Z</dcterms:created>
  <dcterms:modified xsi:type="dcterms:W3CDTF">2014-06-27T13:55:40Z</dcterms:modified>
</cp:coreProperties>
</file>