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74" r:id="rId5"/>
  </p:sldMasterIdLst>
  <p:notesMasterIdLst>
    <p:notesMasterId r:id="rId30"/>
  </p:notesMasterIdLst>
  <p:sldIdLst>
    <p:sldId id="502" r:id="rId6"/>
    <p:sldId id="503" r:id="rId7"/>
    <p:sldId id="512" r:id="rId8"/>
    <p:sldId id="513" r:id="rId9"/>
    <p:sldId id="515" r:id="rId10"/>
    <p:sldId id="521" r:id="rId11"/>
    <p:sldId id="522" r:id="rId12"/>
    <p:sldId id="523" r:id="rId13"/>
    <p:sldId id="524" r:id="rId14"/>
    <p:sldId id="525" r:id="rId15"/>
    <p:sldId id="526" r:id="rId16"/>
    <p:sldId id="527" r:id="rId17"/>
    <p:sldId id="534" r:id="rId18"/>
    <p:sldId id="528" r:id="rId19"/>
    <p:sldId id="514" r:id="rId20"/>
    <p:sldId id="517" r:id="rId21"/>
    <p:sldId id="516" r:id="rId22"/>
    <p:sldId id="520" r:id="rId23"/>
    <p:sldId id="530" r:id="rId24"/>
    <p:sldId id="531" r:id="rId25"/>
    <p:sldId id="532" r:id="rId26"/>
    <p:sldId id="533" r:id="rId27"/>
    <p:sldId id="529" r:id="rId28"/>
    <p:sldId id="518" r:id="rId29"/>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ianluigi ARDUINI" initials="GA" lastIdx="1" clrIdx="0"/>
  <p:cmAuthor id="1" name="Gianluigi Arduini" initials="GA" lastIdx="6" clrIdx="1"/>
  <p:cmAuthor id="2" name="arduini" initials="GA" lastIdx="7"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0000FF"/>
    <a:srgbClr val="284579"/>
    <a:srgbClr val="EAEAEA"/>
    <a:srgbClr val="3861AA"/>
    <a:srgbClr val="005872"/>
    <a:srgbClr val="5BC1E6"/>
    <a:srgbClr val="0089B5"/>
    <a:srgbClr val="9CB0D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08" autoAdjust="0"/>
    <p:restoredTop sz="94137" autoAdjust="0"/>
  </p:normalViewPr>
  <p:slideViewPr>
    <p:cSldViewPr snapToGrid="0" snapToObjects="1">
      <p:cViewPr>
        <p:scale>
          <a:sx n="125" d="100"/>
          <a:sy n="125" d="100"/>
        </p:scale>
        <p:origin x="-1212" y="-42"/>
      </p:cViewPr>
      <p:guideLst>
        <p:guide orient="horz" pos="2160"/>
        <p:guide pos="2880"/>
      </p:guideLst>
    </p:cSldViewPr>
  </p:slideViewPr>
  <p:outlineViewPr>
    <p:cViewPr>
      <p:scale>
        <a:sx n="33" d="100"/>
        <a:sy n="33" d="100"/>
      </p:scale>
      <p:origin x="12" y="44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3B2CD457-2C93-4605-B86D-F519940C8090}" type="datetimeFigureOut">
              <a:rPr lang="en-GB" smtClean="0"/>
              <a:t>23/07/2014</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AAD5AE1-8DAA-4720-851B-5749129BDBE5}" type="slidenum">
              <a:rPr lang="en-GB" smtClean="0"/>
              <a:t>‹#›</a:t>
            </a:fld>
            <a:endParaRPr lang="en-GB"/>
          </a:p>
        </p:txBody>
      </p:sp>
    </p:spTree>
    <p:extLst>
      <p:ext uri="{BB962C8B-B14F-4D97-AF65-F5344CB8AC3E}">
        <p14:creationId xmlns:p14="http://schemas.microsoft.com/office/powerpoint/2010/main" val="1136302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4.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latin typeface="Calibri" pitchFamily="34" charset="0"/>
              </a:defRPr>
            </a:lvl1pPr>
          </a:lstStyle>
          <a:p>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effectLst/>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5" name="Picture 4"/>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37239" y="1802165"/>
            <a:ext cx="4313433" cy="2079801"/>
          </a:xfrm>
          <a:prstGeom prst="rect">
            <a:avLst/>
          </a:prstGeom>
        </p:spPr>
      </p:pic>
    </p:spTree>
    <p:extLst>
      <p:ext uri="{BB962C8B-B14F-4D97-AF65-F5344CB8AC3E}">
        <p14:creationId xmlns:p14="http://schemas.microsoft.com/office/powerpoint/2010/main" val="354287930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J.M. Jowett, LHC Collimation Review 2013, 30/5/2013</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J.M. Jowett</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23EE74B-AA29-428B-826F-5CD1FF8C5BA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71221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7638" y="6669360"/>
            <a:ext cx="3643534" cy="206399"/>
          </a:xfrm>
        </p:spPr>
        <p:txBody>
          <a:bodyPr/>
          <a:lstStyle/>
          <a:p>
            <a:r>
              <a:rPr lang="en-US" smtClean="0">
                <a:solidFill>
                  <a:prstClr val="black">
                    <a:tint val="75000"/>
                  </a:prstClr>
                </a:solidFill>
              </a:rPr>
              <a:t>J.M. Jowett, LHC Collimation Review 2013, 30/5/2013</a:t>
            </a:r>
            <a:endParaRPr lang="en-GB">
              <a:solidFill>
                <a:prstClr val="black">
                  <a:tint val="75000"/>
                </a:prstClr>
              </a:solidFill>
            </a:endParaRPr>
          </a:p>
        </p:txBody>
      </p:sp>
      <p:sp>
        <p:nvSpPr>
          <p:cNvPr id="5" name="Footer Placeholder 4"/>
          <p:cNvSpPr>
            <a:spLocks noGrp="1"/>
          </p:cNvSpPr>
          <p:nvPr>
            <p:ph type="ftr" sz="quarter" idx="11"/>
          </p:nvPr>
        </p:nvSpPr>
        <p:spPr>
          <a:xfrm>
            <a:off x="3635882" y="6691658"/>
            <a:ext cx="1872222" cy="166342"/>
          </a:xfrm>
        </p:spPr>
        <p:txBody>
          <a:bodyPr/>
          <a:lstStyle/>
          <a:p>
            <a:r>
              <a:rPr lang="en-GB" smtClean="0">
                <a:solidFill>
                  <a:prstClr val="black">
                    <a:tint val="75000"/>
                  </a:prstClr>
                </a:solidFill>
              </a:rPr>
              <a:t>J.M. Jowett</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23EE74B-AA29-428B-826F-5CD1FF8C5BA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7682137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24190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4593109"/>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J.M. Jowett, LHC Collimation Review 2013, 30/5/2013</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J.M. Jowett</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23EE74B-AA29-428B-826F-5CD1FF8C5BA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15851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79512" y="548680"/>
            <a:ext cx="4316288" cy="60486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548680"/>
            <a:ext cx="4388296" cy="59046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J.M. Jowett, LHC Collimation Review 2013, 30/5/2013</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J.M. Jowett</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23EE74B-AA29-428B-826F-5CD1FF8C5BA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0383141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486297"/>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268760"/>
            <a:ext cx="4040188" cy="53285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49924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268760"/>
            <a:ext cx="4041775" cy="53285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Date Placeholder 6"/>
          <p:cNvSpPr>
            <a:spLocks noGrp="1"/>
          </p:cNvSpPr>
          <p:nvPr>
            <p:ph type="dt" sz="half" idx="10"/>
          </p:nvPr>
        </p:nvSpPr>
        <p:spPr/>
        <p:txBody>
          <a:bodyPr/>
          <a:lstStyle/>
          <a:p>
            <a:r>
              <a:rPr lang="en-US" smtClean="0">
                <a:solidFill>
                  <a:prstClr val="black">
                    <a:tint val="75000"/>
                  </a:prstClr>
                </a:solidFill>
              </a:rPr>
              <a:t>J.M. Jowett, LHC Collimation Review 2013, 30/5/2013</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J.M. Jowett</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323EE74B-AA29-428B-826F-5CD1FF8C5BA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958605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J.M. Jowett, LHC Collimation Review 2013, 30/5/2013</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J.M. Jowett</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323EE74B-AA29-428B-826F-5CD1FF8C5BA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1616364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J.M. Jowett, LHC Collimation Review 2013, 30/5/2013</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J.M. Jowett</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323EE74B-AA29-428B-826F-5CD1FF8C5BA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7393389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J.M. Jowett, LHC Collimation Review 2013, 30/5/2013</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J.M. Jowett</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23EE74B-AA29-428B-826F-5CD1FF8C5BA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824950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J.M. Jowett, LHC Collimation Review 2013, 30/5/2013</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J.M. Jowett</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23EE74B-AA29-428B-826F-5CD1FF8C5BA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024005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J.M. Jowett, LHC Collimation Review 2013, 30/5/2013</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J.M. Jowett</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23EE74B-AA29-428B-826F-5CD1FF8C5BA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66020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8"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355785618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J.M. Jowett, LHC Collimation Review 2013, 30/5/2013</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J.M. Jowett</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23EE74B-AA29-428B-826F-5CD1FF8C5BA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659903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logo-presentation-small.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spTree>
    <p:extLst>
      <p:ext uri="{BB962C8B-B14F-4D97-AF65-F5344CB8AC3E}">
        <p14:creationId xmlns:p14="http://schemas.microsoft.com/office/powerpoint/2010/main" val="3472482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363812662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7291446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9277959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278579476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t>‹#›</a:t>
            </a:fld>
            <a:endParaRPr lang="en-US"/>
          </a:p>
        </p:txBody>
      </p:sp>
      <p:sp>
        <p:nvSpPr>
          <p:cNvPr id="5"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378845133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Final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3" name="Picture 2"/>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2625292" y="2108488"/>
            <a:ext cx="3817931" cy="1840885"/>
          </a:xfrm>
          <a:prstGeom prst="rect">
            <a:avLst/>
          </a:prstGeom>
        </p:spPr>
      </p:pic>
    </p:spTree>
    <p:extLst>
      <p:ext uri="{BB962C8B-B14F-4D97-AF65-F5344CB8AC3E}">
        <p14:creationId xmlns:p14="http://schemas.microsoft.com/office/powerpoint/2010/main" val="398358987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01838107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solidFill>
              </a:defRPr>
            </a:lvl1pPr>
          </a:lstStyle>
          <a:p>
            <a:fld id="{0FA004B2-1541-5046-B6F2-22AF56585712}" type="slidenum">
              <a:rPr lang="en-US" smtClean="0"/>
              <a:pPr/>
              <a:t>‹#›</a:t>
            </a:fld>
            <a:endParaRPr lang="en-US" dirty="0"/>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68275" y="6163009"/>
            <a:ext cx="777850" cy="374952"/>
          </a:xfrm>
          <a:prstGeom prst="rect">
            <a:avLst/>
          </a:prstGeom>
        </p:spPr>
      </p:pic>
      <p:sp>
        <p:nvSpPr>
          <p:cNvPr id="5"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3049953712"/>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59" r:id="rId3"/>
    <p:sldLayoutId id="2147483657" r:id="rId4"/>
    <p:sldLayoutId id="2147483654" r:id="rId5"/>
    <p:sldLayoutId id="2147483658" r:id="rId6"/>
    <p:sldLayoutId id="2147483655" r:id="rId7"/>
    <p:sldLayoutId id="2147483660" r:id="rId8"/>
    <p:sldLayoutId id="2147483661" r:id="rId9"/>
  </p:sldLayoutIdLst>
  <p:timing>
    <p:tnLst>
      <p:par>
        <p:cTn id="1" dur="indefinite" restart="never" nodeType="tmRoot"/>
      </p:par>
    </p:tnLst>
  </p:timing>
  <p:hf hdr="0" dt="0"/>
  <p:txStyles>
    <p:title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491"/>
            <a:ext cx="9144000" cy="490066"/>
          </a:xfrm>
          <a:prstGeom prst="rect">
            <a:avLst/>
          </a:prstGeom>
          <a:solidFill>
            <a:schemeClr val="bg2"/>
          </a:solidFill>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323528" y="476672"/>
            <a:ext cx="8496944" cy="61206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7638" y="6669360"/>
            <a:ext cx="3427509" cy="206399"/>
          </a:xfrm>
          <a:prstGeom prst="rect">
            <a:avLst/>
          </a:prstGeom>
        </p:spPr>
        <p:txBody>
          <a:bodyPr vert="horz" lIns="91440" tIns="45720" rIns="91440" bIns="45720" rtlCol="0" anchor="ctr"/>
          <a:lstStyle>
            <a:lvl1pPr algn="l">
              <a:defRPr sz="1000">
                <a:solidFill>
                  <a:schemeClr val="tx1">
                    <a:tint val="75000"/>
                  </a:schemeClr>
                </a:solidFill>
              </a:defRPr>
            </a:lvl1pPr>
          </a:lstStyle>
          <a:p>
            <a:pPr defTabSz="914400"/>
            <a:r>
              <a:rPr lang="en-US" smtClean="0">
                <a:solidFill>
                  <a:prstClr val="black">
                    <a:tint val="75000"/>
                  </a:prstClr>
                </a:solidFill>
              </a:rPr>
              <a:t>J.M. Jowett, LHC Collimation Review 2013, 30/5/2013</a:t>
            </a:r>
            <a:endParaRPr lang="en-GB" dirty="0">
              <a:solidFill>
                <a:prstClr val="black">
                  <a:tint val="75000"/>
                </a:prstClr>
              </a:solidFill>
            </a:endParaRPr>
          </a:p>
        </p:txBody>
      </p:sp>
      <p:sp>
        <p:nvSpPr>
          <p:cNvPr id="5" name="Footer Placeholder 4"/>
          <p:cNvSpPr>
            <a:spLocks noGrp="1"/>
          </p:cNvSpPr>
          <p:nvPr>
            <p:ph type="ftr" sz="quarter" idx="3"/>
          </p:nvPr>
        </p:nvSpPr>
        <p:spPr>
          <a:xfrm>
            <a:off x="3995936" y="6669361"/>
            <a:ext cx="1152128" cy="210936"/>
          </a:xfrm>
          <a:prstGeom prst="rect">
            <a:avLst/>
          </a:prstGeom>
        </p:spPr>
        <p:txBody>
          <a:bodyPr vert="horz" lIns="91440" tIns="45720" rIns="91440" bIns="45720" rtlCol="0" anchor="ctr"/>
          <a:lstStyle>
            <a:lvl1pPr algn="ctr">
              <a:defRPr sz="1000">
                <a:solidFill>
                  <a:schemeClr val="tx1">
                    <a:tint val="75000"/>
                  </a:schemeClr>
                </a:solidFill>
              </a:defRPr>
            </a:lvl1pPr>
          </a:lstStyle>
          <a:p>
            <a:pPr defTabSz="914400"/>
            <a:r>
              <a:rPr lang="en-GB" smtClean="0">
                <a:solidFill>
                  <a:prstClr val="black">
                    <a:tint val="75000"/>
                  </a:prstClr>
                </a:solidFill>
              </a:rPr>
              <a:t>J.M. Jowett</a:t>
            </a:r>
            <a:endParaRPr lang="en-GB" dirty="0">
              <a:solidFill>
                <a:prstClr val="black">
                  <a:tint val="75000"/>
                </a:prstClr>
              </a:solidFill>
            </a:endParaRPr>
          </a:p>
        </p:txBody>
      </p:sp>
      <p:sp>
        <p:nvSpPr>
          <p:cNvPr id="6" name="Slide Number Placeholder 5"/>
          <p:cNvSpPr>
            <a:spLocks noGrp="1"/>
          </p:cNvSpPr>
          <p:nvPr>
            <p:ph type="sldNum" sz="quarter" idx="4"/>
          </p:nvPr>
        </p:nvSpPr>
        <p:spPr>
          <a:xfrm>
            <a:off x="7008412" y="6669360"/>
            <a:ext cx="2133600" cy="216024"/>
          </a:xfrm>
          <a:prstGeom prst="rect">
            <a:avLst/>
          </a:prstGeom>
        </p:spPr>
        <p:txBody>
          <a:bodyPr vert="horz" lIns="91440" tIns="45720" rIns="91440" bIns="45720" rtlCol="0" anchor="ctr"/>
          <a:lstStyle>
            <a:lvl1pPr algn="r">
              <a:defRPr sz="1000">
                <a:solidFill>
                  <a:schemeClr val="tx1">
                    <a:tint val="75000"/>
                  </a:schemeClr>
                </a:solidFill>
              </a:defRPr>
            </a:lvl1pPr>
          </a:lstStyle>
          <a:p>
            <a:pPr defTabSz="914400"/>
            <a:fld id="{323EE74B-AA29-428B-826F-5CD1FF8C5BA0}" type="slidenum">
              <a:rPr lang="en-GB" smtClean="0">
                <a:solidFill>
                  <a:prstClr val="black">
                    <a:tint val="75000"/>
                  </a:prstClr>
                </a:solidFill>
              </a:rPr>
              <a:pPr defTabSz="914400"/>
              <a:t>‹#›</a:t>
            </a:fld>
            <a:endParaRPr lang="en-GB">
              <a:solidFill>
                <a:prstClr val="black">
                  <a:tint val="75000"/>
                </a:prstClr>
              </a:solidFill>
            </a:endParaRPr>
          </a:p>
        </p:txBody>
      </p:sp>
    </p:spTree>
    <p:extLst>
      <p:ext uri="{BB962C8B-B14F-4D97-AF65-F5344CB8AC3E}">
        <p14:creationId xmlns:p14="http://schemas.microsoft.com/office/powerpoint/2010/main" val="22019205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iming>
    <p:tnLst>
      <p:par>
        <p:cTn id="1" dur="indefinite" restart="never" nodeType="tmRoot"/>
      </p:par>
    </p:tnLst>
  </p:timing>
  <p:hf hdr="0" ftr="0"/>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635500" y="1608069"/>
            <a:ext cx="4508500" cy="2506731"/>
          </a:xfrm>
        </p:spPr>
        <p:txBody>
          <a:bodyPr/>
          <a:lstStyle/>
          <a:p>
            <a:pPr algn="ctr"/>
            <a:r>
              <a:rPr lang="en-GB" dirty="0" smtClean="0"/>
              <a:t>11T Dipoles: Aperture and orbit correction requirements</a:t>
            </a:r>
            <a:endParaRPr lang="en-GB" dirty="0"/>
          </a:p>
        </p:txBody>
      </p:sp>
      <p:sp>
        <p:nvSpPr>
          <p:cNvPr id="5" name="Subtitle 4"/>
          <p:cNvSpPr>
            <a:spLocks noGrp="1"/>
          </p:cNvSpPr>
          <p:nvPr>
            <p:ph type="subTitle" idx="1"/>
          </p:nvPr>
        </p:nvSpPr>
        <p:spPr>
          <a:xfrm>
            <a:off x="457200" y="4114800"/>
            <a:ext cx="8229600" cy="1330960"/>
          </a:xfrm>
        </p:spPr>
        <p:txBody>
          <a:bodyPr>
            <a:normAutofit fontScale="85000" lnSpcReduction="20000"/>
          </a:bodyPr>
          <a:lstStyle/>
          <a:p>
            <a:endParaRPr lang="en-US" sz="2400" dirty="0" smtClean="0"/>
          </a:p>
          <a:p>
            <a:r>
              <a:rPr lang="en-US" sz="2400" dirty="0" smtClean="0"/>
              <a:t>R</a:t>
            </a:r>
            <a:r>
              <a:rPr lang="en-US" sz="2400" dirty="0"/>
              <a:t>. De </a:t>
            </a:r>
            <a:r>
              <a:rPr lang="en-US" sz="2400" dirty="0" smtClean="0"/>
              <a:t>Maria.</a:t>
            </a:r>
          </a:p>
          <a:p>
            <a:endParaRPr lang="en-US" sz="2400" dirty="0" smtClean="0"/>
          </a:p>
          <a:p>
            <a:r>
              <a:rPr lang="en-US" sz="2400" dirty="0" smtClean="0"/>
              <a:t>Thanks </a:t>
            </a:r>
            <a:r>
              <a:rPr lang="en-US" sz="2400" dirty="0"/>
              <a:t>to L. </a:t>
            </a:r>
            <a:r>
              <a:rPr lang="en-US" sz="2400" dirty="0" err="1" smtClean="0"/>
              <a:t>Bottura</a:t>
            </a:r>
            <a:r>
              <a:rPr lang="en-US" sz="2400" dirty="0" smtClean="0"/>
              <a:t>, </a:t>
            </a:r>
            <a:r>
              <a:rPr lang="en-US" sz="2400" dirty="0"/>
              <a:t>R. </a:t>
            </a:r>
            <a:r>
              <a:rPr lang="en-US" sz="2400" dirty="0" smtClean="0"/>
              <a:t>Bruce, S</a:t>
            </a:r>
            <a:r>
              <a:rPr lang="en-US" sz="2400" dirty="0"/>
              <a:t>. Fartoukh</a:t>
            </a:r>
            <a:r>
              <a:rPr lang="en-US" sz="2400" dirty="0" smtClean="0"/>
              <a:t> </a:t>
            </a:r>
            <a:r>
              <a:rPr lang="en-US" sz="2400" dirty="0"/>
              <a:t>M. </a:t>
            </a:r>
            <a:r>
              <a:rPr lang="en-US" sz="2400" dirty="0" smtClean="0"/>
              <a:t>Giovannozzi, </a:t>
            </a:r>
            <a:r>
              <a:rPr lang="en-US" sz="2400" dirty="0"/>
              <a:t>B. </a:t>
            </a:r>
            <a:r>
              <a:rPr lang="en-US" sz="2400" dirty="0" smtClean="0"/>
              <a:t>Holzer,</a:t>
            </a:r>
          </a:p>
          <a:p>
            <a:r>
              <a:rPr lang="en-US" dirty="0" err="1" smtClean="0"/>
              <a:t>M.Karppinen</a:t>
            </a:r>
            <a:r>
              <a:rPr lang="en-US" sz="2400" dirty="0" smtClean="0"/>
              <a:t>, </a:t>
            </a:r>
            <a:r>
              <a:rPr lang="en-US" dirty="0" err="1" smtClean="0"/>
              <a:t>S.Redaelli</a:t>
            </a:r>
            <a:r>
              <a:rPr lang="en-US" sz="2400" dirty="0" smtClean="0"/>
              <a:t>, F. </a:t>
            </a:r>
            <a:r>
              <a:rPr lang="en-US" sz="2400" dirty="0" err="1" smtClean="0"/>
              <a:t>Savary</a:t>
            </a:r>
            <a:r>
              <a:rPr lang="en-US" sz="2400" dirty="0"/>
              <a:t>.</a:t>
            </a:r>
            <a:endParaRPr lang="en-US" sz="2400" dirty="0" smtClean="0"/>
          </a:p>
          <a:p>
            <a:endParaRPr lang="en-US" sz="2400" dirty="0" smtClean="0"/>
          </a:p>
        </p:txBody>
      </p:sp>
    </p:spTree>
    <p:extLst>
      <p:ext uri="{BB962C8B-B14F-4D97-AF65-F5344CB8AC3E}">
        <p14:creationId xmlns:p14="http://schemas.microsoft.com/office/powerpoint/2010/main" val="24103802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t>10</a:t>
            </a:fld>
            <a:endParaRPr lang="en-US"/>
          </a:p>
        </p:txBody>
      </p:sp>
      <p:sp>
        <p:nvSpPr>
          <p:cNvPr id="4" name="Title 3"/>
          <p:cNvSpPr>
            <a:spLocks noGrp="1"/>
          </p:cNvSpPr>
          <p:nvPr>
            <p:ph type="title"/>
          </p:nvPr>
        </p:nvSpPr>
        <p:spPr/>
        <p:txBody>
          <a:bodyPr/>
          <a:lstStyle/>
          <a:p>
            <a:r>
              <a:rPr lang="en-US" dirty="0"/>
              <a:t>Aperture impact injection</a:t>
            </a:r>
          </a:p>
        </p:txBody>
      </p:sp>
      <p:sp>
        <p:nvSpPr>
          <p:cNvPr id="5" name="Footer Placeholder 4"/>
          <p:cNvSpPr>
            <a:spLocks noGrp="1"/>
          </p:cNvSpPr>
          <p:nvPr>
            <p:ph type="ftr" sz="quarter" idx="3"/>
          </p:nvPr>
        </p:nvSpPr>
        <p:spPr/>
        <p:txBody>
          <a:bodyPr/>
          <a:lstStyle/>
          <a:p>
            <a:endParaRPr lang="en-GB"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301625" y="1914525"/>
            <a:ext cx="4327524" cy="3245643"/>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3686174" y="1914524"/>
            <a:ext cx="4400551" cy="3300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877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t>11</a:t>
            </a:fld>
            <a:endParaRPr lang="en-US"/>
          </a:p>
        </p:txBody>
      </p:sp>
      <p:sp>
        <p:nvSpPr>
          <p:cNvPr id="4" name="Title 3"/>
          <p:cNvSpPr>
            <a:spLocks noGrp="1"/>
          </p:cNvSpPr>
          <p:nvPr>
            <p:ph type="title"/>
          </p:nvPr>
        </p:nvSpPr>
        <p:spPr/>
        <p:txBody>
          <a:bodyPr/>
          <a:lstStyle/>
          <a:p>
            <a:r>
              <a:rPr lang="en-US" dirty="0"/>
              <a:t>Aperture impact injection</a:t>
            </a:r>
          </a:p>
        </p:txBody>
      </p:sp>
      <p:sp>
        <p:nvSpPr>
          <p:cNvPr id="5" name="Footer Placeholder 4"/>
          <p:cNvSpPr>
            <a:spLocks noGrp="1"/>
          </p:cNvSpPr>
          <p:nvPr>
            <p:ph type="ftr" sz="quarter" idx="3"/>
          </p:nvPr>
        </p:nvSpPr>
        <p:spPr/>
        <p:txBody>
          <a:bodyPr/>
          <a:lstStyle/>
          <a:p>
            <a:endParaRPr lang="en-GB"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301625" y="1914525"/>
            <a:ext cx="4327524" cy="3245642"/>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3686174" y="1914524"/>
            <a:ext cx="4400550" cy="3300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8799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t>12</a:t>
            </a:fld>
            <a:endParaRPr lang="en-US"/>
          </a:p>
        </p:txBody>
      </p:sp>
      <p:sp>
        <p:nvSpPr>
          <p:cNvPr id="4" name="Title 3"/>
          <p:cNvSpPr>
            <a:spLocks noGrp="1"/>
          </p:cNvSpPr>
          <p:nvPr>
            <p:ph type="title"/>
          </p:nvPr>
        </p:nvSpPr>
        <p:spPr/>
        <p:txBody>
          <a:bodyPr/>
          <a:lstStyle/>
          <a:p>
            <a:r>
              <a:rPr lang="en-US" dirty="0"/>
              <a:t>Aperture impact injection</a:t>
            </a:r>
          </a:p>
        </p:txBody>
      </p:sp>
      <p:sp>
        <p:nvSpPr>
          <p:cNvPr id="5" name="Footer Placeholder 4"/>
          <p:cNvSpPr>
            <a:spLocks noGrp="1"/>
          </p:cNvSpPr>
          <p:nvPr>
            <p:ph type="ftr" sz="quarter" idx="3"/>
          </p:nvPr>
        </p:nvSpPr>
        <p:spPr/>
        <p:txBody>
          <a:bodyPr/>
          <a:lstStyle/>
          <a:p>
            <a:endParaRPr lang="en-GB"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301625" y="1914525"/>
            <a:ext cx="4327524" cy="3245642"/>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3686174" y="1914524"/>
            <a:ext cx="4400550" cy="3300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3258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740833" y="1943099"/>
            <a:ext cx="4042833" cy="3032125"/>
          </a:xfrm>
        </p:spPr>
      </p:pic>
      <p:sp>
        <p:nvSpPr>
          <p:cNvPr id="3" name="Slide Number Placeholder 2"/>
          <p:cNvSpPr>
            <a:spLocks noGrp="1"/>
          </p:cNvSpPr>
          <p:nvPr>
            <p:ph type="sldNum" sz="quarter" idx="12"/>
          </p:nvPr>
        </p:nvSpPr>
        <p:spPr/>
        <p:txBody>
          <a:bodyPr/>
          <a:lstStyle/>
          <a:p>
            <a:fld id="{0FA004B2-1541-5046-B6F2-22AF56585712}" type="slidenum">
              <a:rPr lang="en-US" smtClean="0"/>
              <a:t>13</a:t>
            </a:fld>
            <a:endParaRPr lang="en-US"/>
          </a:p>
        </p:txBody>
      </p:sp>
      <p:sp>
        <p:nvSpPr>
          <p:cNvPr id="4" name="Title 3"/>
          <p:cNvSpPr>
            <a:spLocks noGrp="1"/>
          </p:cNvSpPr>
          <p:nvPr>
            <p:ph type="title"/>
          </p:nvPr>
        </p:nvSpPr>
        <p:spPr/>
        <p:txBody>
          <a:bodyPr/>
          <a:lstStyle/>
          <a:p>
            <a:r>
              <a:rPr lang="en-US" dirty="0" smtClean="0"/>
              <a:t>Typical  Collision 7TeV Aperture </a:t>
            </a:r>
            <a:endParaRPr lang="en-US" dirty="0"/>
          </a:p>
        </p:txBody>
      </p:sp>
      <p:sp>
        <p:nvSpPr>
          <p:cNvPr id="5" name="Footer Placeholder 4"/>
          <p:cNvSpPr>
            <a:spLocks noGrp="1"/>
          </p:cNvSpPr>
          <p:nvPr>
            <p:ph type="ftr" sz="quarter" idx="3"/>
          </p:nvPr>
        </p:nvSpPr>
        <p:spPr/>
        <p:txBody>
          <a:bodyPr/>
          <a:lstStyle/>
          <a:p>
            <a:endParaRPr lang="en-GB" dirty="0"/>
          </a:p>
        </p:txBody>
      </p:sp>
      <p:pic>
        <p:nvPicPr>
          <p:cNvPr id="7"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01165" y="2057400"/>
            <a:ext cx="3890435" cy="2917826"/>
          </a:xfrm>
          <a:prstGeom prst="rect">
            <a:avLst/>
          </a:prstGeom>
        </p:spPr>
      </p:pic>
    </p:spTree>
    <p:extLst>
      <p:ext uri="{BB962C8B-B14F-4D97-AF65-F5344CB8AC3E}">
        <p14:creationId xmlns:p14="http://schemas.microsoft.com/office/powerpoint/2010/main" val="3584929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Without any orbit bump, a straight nominal beam screen aligned with the reference orbit at the center of the MBH and shifted by half </a:t>
            </a:r>
            <a:r>
              <a:rPr lang="en-US" dirty="0" err="1" smtClean="0"/>
              <a:t>sagitta</a:t>
            </a:r>
            <a:r>
              <a:rPr lang="en-US" dirty="0" smtClean="0"/>
              <a:t> and </a:t>
            </a:r>
            <a:r>
              <a:rPr lang="en-US" dirty="0" err="1" smtClean="0"/>
              <a:t>fiducialized</a:t>
            </a:r>
            <a:r>
              <a:rPr lang="en-US" dirty="0" smtClean="0"/>
              <a:t> with the same MB tolerances is just compatible with the present aperture model.</a:t>
            </a:r>
          </a:p>
          <a:p>
            <a:r>
              <a:rPr lang="en-US" dirty="0" smtClean="0"/>
              <a:t>For the HL-LHC similar results holds.</a:t>
            </a:r>
          </a:p>
          <a:p>
            <a:r>
              <a:rPr lang="en-US" dirty="0" smtClean="0"/>
              <a:t>Beam tolerances for aperture margin estimates are under review.</a:t>
            </a:r>
          </a:p>
          <a:p>
            <a:r>
              <a:rPr lang="en-US" dirty="0" smtClean="0"/>
              <a:t>The analysis does not include possible bottlenecks</a:t>
            </a:r>
            <a:endParaRPr lang="en-US" dirty="0"/>
          </a:p>
        </p:txBody>
      </p:sp>
      <p:sp>
        <p:nvSpPr>
          <p:cNvPr id="3" name="Slide Number Placeholder 2"/>
          <p:cNvSpPr>
            <a:spLocks noGrp="1"/>
          </p:cNvSpPr>
          <p:nvPr>
            <p:ph type="sldNum" sz="quarter" idx="12"/>
          </p:nvPr>
        </p:nvSpPr>
        <p:spPr/>
        <p:txBody>
          <a:bodyPr/>
          <a:lstStyle/>
          <a:p>
            <a:fld id="{0FA004B2-1541-5046-B6F2-22AF56585712}" type="slidenum">
              <a:rPr lang="en-US" smtClean="0"/>
              <a:t>14</a:t>
            </a:fld>
            <a:endParaRPr lang="en-US"/>
          </a:p>
        </p:txBody>
      </p:sp>
      <p:sp>
        <p:nvSpPr>
          <p:cNvPr id="4" name="Title 3"/>
          <p:cNvSpPr>
            <a:spLocks noGrp="1"/>
          </p:cNvSpPr>
          <p:nvPr>
            <p:ph type="title"/>
          </p:nvPr>
        </p:nvSpPr>
        <p:spPr/>
        <p:txBody>
          <a:bodyPr/>
          <a:lstStyle/>
          <a:p>
            <a:r>
              <a:rPr lang="en-US" dirty="0" smtClean="0"/>
              <a:t>Aperture impact</a:t>
            </a:r>
            <a:endParaRPr lang="en-US" dirty="0"/>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3529350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t>15</a:t>
            </a:fld>
            <a:endParaRPr lang="en-US"/>
          </a:p>
        </p:txBody>
      </p:sp>
      <p:sp>
        <p:nvSpPr>
          <p:cNvPr id="4" name="Title 3"/>
          <p:cNvSpPr>
            <a:spLocks noGrp="1"/>
          </p:cNvSpPr>
          <p:nvPr>
            <p:ph type="title"/>
          </p:nvPr>
        </p:nvSpPr>
        <p:spPr/>
        <p:txBody>
          <a:bodyPr/>
          <a:lstStyle/>
          <a:p>
            <a:r>
              <a:rPr lang="en-US" dirty="0" smtClean="0"/>
              <a:t>Transfer function scenario</a:t>
            </a:r>
            <a:endParaRPr lang="en-US" dirty="0"/>
          </a:p>
        </p:txBody>
      </p:sp>
      <p:sp>
        <p:nvSpPr>
          <p:cNvPr id="5" name="Footer Placeholder 4"/>
          <p:cNvSpPr>
            <a:spLocks noGrp="1"/>
          </p:cNvSpPr>
          <p:nvPr>
            <p:ph type="ftr" sz="quarter" idx="3"/>
          </p:nvPr>
        </p:nvSpPr>
        <p:spPr/>
        <p:txBody>
          <a:bodyPr/>
          <a:lstStyle/>
          <a:p>
            <a:endParaRPr lang="en-GB" dirty="0"/>
          </a:p>
        </p:txBody>
      </p:sp>
      <p:pic>
        <p:nvPicPr>
          <p:cNvPr id="5122" name="Picture 2"/>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3767636" y="1185391"/>
            <a:ext cx="5204914" cy="4301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7460193" y="4936336"/>
            <a:ext cx="1455207" cy="369332"/>
          </a:xfrm>
          <a:prstGeom prst="rect">
            <a:avLst/>
          </a:prstGeom>
          <a:noFill/>
        </p:spPr>
        <p:txBody>
          <a:bodyPr wrap="none" rtlCol="0">
            <a:spAutoFit/>
          </a:bodyPr>
          <a:lstStyle/>
          <a:p>
            <a:r>
              <a:rPr lang="en-US" dirty="0" smtClean="0"/>
              <a:t>M. Karppinen</a:t>
            </a:r>
            <a:endParaRPr lang="en-US" dirty="0"/>
          </a:p>
        </p:txBody>
      </p:sp>
      <p:sp>
        <p:nvSpPr>
          <p:cNvPr id="7" name="TextBox 6"/>
          <p:cNvSpPr txBox="1"/>
          <p:nvPr/>
        </p:nvSpPr>
        <p:spPr>
          <a:xfrm>
            <a:off x="457200" y="1189038"/>
            <a:ext cx="3310436" cy="5016758"/>
          </a:xfrm>
          <a:prstGeom prst="rect">
            <a:avLst/>
          </a:prstGeom>
          <a:noFill/>
        </p:spPr>
        <p:txBody>
          <a:bodyPr wrap="square" rtlCol="0">
            <a:spAutoFit/>
          </a:bodyPr>
          <a:lstStyle/>
          <a:p>
            <a:r>
              <a:rPr lang="en-US" sz="1600" dirty="0" smtClean="0"/>
              <a:t>11T dipoles are stronger than MB at low field, e.g. (optimization are still on going).</a:t>
            </a:r>
          </a:p>
          <a:p>
            <a:endParaRPr lang="en-US" sz="1600" dirty="0" smtClean="0"/>
          </a:p>
          <a:p>
            <a:r>
              <a:rPr lang="en-US" sz="1600" dirty="0" smtClean="0"/>
              <a:t>In this talk I assume per MBH:</a:t>
            </a:r>
          </a:p>
          <a:p>
            <a:pPr marL="285750" indent="-285750">
              <a:buFont typeface="Arial" panose="020B0604020202020204" pitchFamily="34" charset="0"/>
              <a:buChar char="•"/>
            </a:pPr>
            <a:r>
              <a:rPr lang="en-US" sz="1600" dirty="0" smtClean="0"/>
              <a:t>~50 µrad at 0.45-3.5TeV</a:t>
            </a:r>
          </a:p>
          <a:p>
            <a:pPr marL="285750" indent="-285750">
              <a:buFont typeface="Arial" panose="020B0604020202020204" pitchFamily="34" charset="0"/>
              <a:buChar char="•"/>
            </a:pPr>
            <a:r>
              <a:rPr lang="en-US" sz="1600" dirty="0" smtClean="0"/>
              <a:t>~15 µrad at 6 </a:t>
            </a:r>
            <a:r>
              <a:rPr lang="en-US" sz="1600" dirty="0" err="1" smtClean="0"/>
              <a:t>TeV</a:t>
            </a:r>
            <a:endParaRPr lang="en-US" sz="1600" dirty="0" smtClean="0"/>
          </a:p>
          <a:p>
            <a:pPr marL="285750" indent="-285750">
              <a:buFont typeface="Arial" panose="020B0604020202020204" pitchFamily="34" charset="0"/>
              <a:buChar char="•"/>
            </a:pPr>
            <a:r>
              <a:rPr lang="en-US" sz="1600" dirty="0" smtClean="0"/>
              <a:t>~0 </a:t>
            </a:r>
            <a:r>
              <a:rPr lang="en-US" sz="1600" dirty="0"/>
              <a:t>µrad at </a:t>
            </a:r>
            <a:r>
              <a:rPr lang="en-US" sz="1600" dirty="0" smtClean="0"/>
              <a:t>7 </a:t>
            </a:r>
            <a:r>
              <a:rPr lang="en-US" sz="1600" dirty="0" err="1" smtClean="0"/>
              <a:t>TeV</a:t>
            </a:r>
            <a:endParaRPr lang="en-US" sz="1600" dirty="0"/>
          </a:p>
          <a:p>
            <a:endParaRPr lang="en-US" sz="1600" dirty="0" smtClean="0"/>
          </a:p>
          <a:p>
            <a:r>
              <a:rPr lang="en-US" sz="1600" dirty="0" smtClean="0"/>
              <a:t>Orbit bumps needed to correct the effect unless </a:t>
            </a:r>
            <a:r>
              <a:rPr lang="en-US" sz="1600" dirty="0"/>
              <a:t>a trim power converter </a:t>
            </a:r>
            <a:r>
              <a:rPr lang="en-US" sz="1600" dirty="0" smtClean="0"/>
              <a:t> is used.</a:t>
            </a:r>
          </a:p>
          <a:p>
            <a:endParaRPr lang="en-US" sz="1600" dirty="0" smtClean="0"/>
          </a:p>
          <a:p>
            <a:r>
              <a:rPr lang="en-US" sz="1600" dirty="0" smtClean="0"/>
              <a:t>Orbit bump issues:</a:t>
            </a:r>
          </a:p>
          <a:p>
            <a:pPr marL="285750" indent="-285750">
              <a:buFont typeface="Arial" panose="020B0604020202020204" pitchFamily="34" charset="0"/>
              <a:buChar char="•"/>
            </a:pPr>
            <a:r>
              <a:rPr lang="en-US" sz="1600" dirty="0" smtClean="0"/>
              <a:t>Aperture restriction at injection.</a:t>
            </a:r>
          </a:p>
          <a:p>
            <a:pPr marL="285750" indent="-285750">
              <a:buFont typeface="Arial" panose="020B0604020202020204" pitchFamily="34" charset="0"/>
              <a:buChar char="•"/>
            </a:pPr>
            <a:r>
              <a:rPr lang="en-US" sz="1600" dirty="0" smtClean="0"/>
              <a:t>Strength limitation at during the ramp.</a:t>
            </a:r>
          </a:p>
          <a:p>
            <a:pPr marL="285750" indent="-285750">
              <a:buFont typeface="Arial" panose="020B0604020202020204" pitchFamily="34" charset="0"/>
              <a:buChar char="•"/>
            </a:pPr>
            <a:r>
              <a:rPr lang="en-US" sz="1600" dirty="0" smtClean="0"/>
              <a:t>Residual bumps at flat top may interplay with collimations.</a:t>
            </a:r>
          </a:p>
          <a:p>
            <a:pPr marL="285750" indent="-285750">
              <a:buFont typeface="Arial" panose="020B0604020202020204" pitchFamily="34" charset="0"/>
              <a:buChar char="•"/>
            </a:pPr>
            <a:r>
              <a:rPr lang="en-US" sz="1600" dirty="0" smtClean="0"/>
              <a:t>Increase operation complexity.</a:t>
            </a:r>
          </a:p>
        </p:txBody>
      </p:sp>
      <p:sp>
        <p:nvSpPr>
          <p:cNvPr id="9" name="Oval 8"/>
          <p:cNvSpPr/>
          <p:nvPr/>
        </p:nvSpPr>
        <p:spPr>
          <a:xfrm>
            <a:off x="5641975" y="2868612"/>
            <a:ext cx="101600" cy="1651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6544205" y="3418465"/>
            <a:ext cx="101600" cy="1651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7200900" y="3774603"/>
            <a:ext cx="101600" cy="1651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4251325" y="2876550"/>
            <a:ext cx="101600" cy="1651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p:cNvCxnSpPr>
            <a:stCxn id="12" idx="6"/>
            <a:endCxn id="9" idx="2"/>
          </p:cNvCxnSpPr>
          <p:nvPr/>
        </p:nvCxnSpPr>
        <p:spPr>
          <a:xfrm flipV="1">
            <a:off x="4352925" y="2951162"/>
            <a:ext cx="1289050" cy="7938"/>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a:stCxn id="9" idx="6"/>
            <a:endCxn id="11" idx="1"/>
          </p:cNvCxnSpPr>
          <p:nvPr/>
        </p:nvCxnSpPr>
        <p:spPr>
          <a:xfrm>
            <a:off x="5743575" y="2951162"/>
            <a:ext cx="815509" cy="491481"/>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a:stCxn id="11" idx="6"/>
            <a:endCxn id="13" idx="2"/>
          </p:cNvCxnSpPr>
          <p:nvPr/>
        </p:nvCxnSpPr>
        <p:spPr>
          <a:xfrm>
            <a:off x="6645805" y="3501015"/>
            <a:ext cx="555095" cy="356138"/>
          </a:xfrm>
          <a:prstGeom prst="line">
            <a:avLst/>
          </a:prstGeom>
        </p:spPr>
        <p:style>
          <a:lnRef idx="2">
            <a:schemeClr val="accent1"/>
          </a:lnRef>
          <a:fillRef idx="0">
            <a:schemeClr val="accent1"/>
          </a:fillRef>
          <a:effectRef idx="1">
            <a:schemeClr val="accent1"/>
          </a:effectRef>
          <a:fontRef idx="minor">
            <a:schemeClr val="tx1"/>
          </a:fontRef>
        </p:style>
      </p:cxnSp>
      <p:cxnSp>
        <p:nvCxnSpPr>
          <p:cNvPr id="5146" name="Straight Arrow Connector 5145"/>
          <p:cNvCxnSpPr>
            <a:endCxn id="12" idx="2"/>
          </p:cNvCxnSpPr>
          <p:nvPr/>
        </p:nvCxnSpPr>
        <p:spPr>
          <a:xfrm>
            <a:off x="3002280" y="2331720"/>
            <a:ext cx="1249045" cy="6273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91036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BFPP mitigation by bumps</a:t>
            </a:r>
            <a:endParaRPr lang="en-GB" dirty="0"/>
          </a:p>
        </p:txBody>
      </p:sp>
      <p:sp>
        <p:nvSpPr>
          <p:cNvPr id="7" name="Content Placeholder 6"/>
          <p:cNvSpPr>
            <a:spLocks noGrp="1"/>
          </p:cNvSpPr>
          <p:nvPr>
            <p:ph idx="1"/>
          </p:nvPr>
        </p:nvSpPr>
        <p:spPr/>
        <p:txBody>
          <a:bodyPr>
            <a:normAutofit/>
          </a:bodyPr>
          <a:lstStyle/>
          <a:p>
            <a:r>
              <a:rPr lang="en-US" dirty="0"/>
              <a:t>Proposed in R. Bruce et al, </a:t>
            </a:r>
            <a:r>
              <a:rPr lang="en-US" dirty="0" err="1"/>
              <a:t>Phys</a:t>
            </a:r>
            <a:r>
              <a:rPr lang="en-US" dirty="0"/>
              <a:t> Rev STAB, </a:t>
            </a:r>
            <a:r>
              <a:rPr lang="en-GB" dirty="0"/>
              <a:t>12, 071002 (2009) </a:t>
            </a:r>
          </a:p>
          <a:p>
            <a:r>
              <a:rPr lang="en-US" dirty="0"/>
              <a:t>Apply bump to main beam orbit in loss region, also moves BFPP beam away from impact point, reducing </a:t>
            </a:r>
            <a:r>
              <a:rPr lang="en-US" dirty="0" smtClean="0"/>
              <a:t> flux, angle </a:t>
            </a:r>
            <a:r>
              <a:rPr lang="en-US" dirty="0"/>
              <a:t>of incidence, peak power density. </a:t>
            </a:r>
            <a:endParaRPr lang="en-GB" dirty="0"/>
          </a:p>
          <a:p>
            <a:r>
              <a:rPr lang="en-GB" dirty="0"/>
              <a:t>Tested opportunistically in 2011 </a:t>
            </a:r>
            <a:r>
              <a:rPr lang="en-GB" dirty="0" err="1"/>
              <a:t>Pb-Pb</a:t>
            </a:r>
            <a:r>
              <a:rPr lang="en-GB" dirty="0"/>
              <a:t> </a:t>
            </a:r>
            <a:r>
              <a:rPr lang="en-GB" dirty="0" smtClean="0"/>
              <a:t>run </a:t>
            </a:r>
            <a:r>
              <a:rPr lang="en-GB" dirty="0"/>
              <a:t>gained on BLM signals. </a:t>
            </a:r>
          </a:p>
          <a:p>
            <a:r>
              <a:rPr lang="en-GB" dirty="0"/>
              <a:t>If truly effective and reliable, and accepted by Machine Protection, could be an alternative to DS collimators</a:t>
            </a:r>
            <a:r>
              <a:rPr lang="en-GB" dirty="0" smtClean="0"/>
              <a:t>.</a:t>
            </a:r>
            <a:endParaRPr lang="en-GB" dirty="0"/>
          </a:p>
          <a:p>
            <a:r>
              <a:rPr lang="en-GB" dirty="0"/>
              <a:t>May have to rely on this in the period after LS1. </a:t>
            </a:r>
          </a:p>
          <a:p>
            <a:endParaRPr lang="en-GB" dirty="0"/>
          </a:p>
        </p:txBody>
      </p:sp>
      <p:sp>
        <p:nvSpPr>
          <p:cNvPr id="3" name="Date Placeholder 2"/>
          <p:cNvSpPr>
            <a:spLocks noGrp="1"/>
          </p:cNvSpPr>
          <p:nvPr>
            <p:ph type="dt" sz="half" idx="10"/>
          </p:nvPr>
        </p:nvSpPr>
        <p:spPr>
          <a:xfrm>
            <a:off x="-7639" y="6597352"/>
            <a:ext cx="3627139" cy="278408"/>
          </a:xfrm>
        </p:spPr>
        <p:txBody>
          <a:bodyPr/>
          <a:lstStyle/>
          <a:p>
            <a:r>
              <a:rPr lang="en-US" smtClean="0">
                <a:solidFill>
                  <a:prstClr val="black">
                    <a:tint val="75000"/>
                  </a:prstClr>
                </a:solidFill>
              </a:rPr>
              <a:t>J.M. Jowett, LHC Collimation Review 2013, 30/5/2013</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323EE74B-AA29-428B-826F-5CD1FF8C5BA0}" type="slidenum">
              <a:rPr lang="en-GB" smtClean="0">
                <a:solidFill>
                  <a:prstClr val="black">
                    <a:tint val="75000"/>
                  </a:prstClr>
                </a:solidFill>
              </a:rPr>
              <a:pPr/>
              <a:t>16</a:t>
            </a:fld>
            <a:endParaRPr lang="en-GB">
              <a:solidFill>
                <a:prstClr val="black">
                  <a:tint val="75000"/>
                </a:prstClr>
              </a:solidFill>
            </a:endParaRPr>
          </a:p>
        </p:txBody>
      </p:sp>
    </p:spTree>
    <p:extLst>
      <p:ext uri="{BB962C8B-B14F-4D97-AF65-F5344CB8AC3E}">
        <p14:creationId xmlns:p14="http://schemas.microsoft.com/office/powerpoint/2010/main" val="3256764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652442605"/>
              </p:ext>
            </p:extLst>
          </p:nvPr>
        </p:nvGraphicFramePr>
        <p:xfrm>
          <a:off x="457201" y="1189038"/>
          <a:ext cx="7164157" cy="2225040"/>
        </p:xfrm>
        <a:graphic>
          <a:graphicData uri="http://schemas.openxmlformats.org/drawingml/2006/table">
            <a:tbl>
              <a:tblPr firstRow="1" bandRow="1">
                <a:tableStyleId>{5C22544A-7EE6-4342-B048-85BDC9FD1C3A}</a:tableStyleId>
              </a:tblPr>
              <a:tblGrid>
                <a:gridCol w="2528106"/>
                <a:gridCol w="676593"/>
                <a:gridCol w="676593"/>
                <a:gridCol w="798830"/>
                <a:gridCol w="1198880"/>
                <a:gridCol w="1285155"/>
              </a:tblGrid>
              <a:tr h="370840">
                <a:tc>
                  <a:txBody>
                    <a:bodyPr/>
                    <a:lstStyle/>
                    <a:p>
                      <a:endParaRPr lang="en-US" dirty="0"/>
                    </a:p>
                  </a:txBody>
                  <a:tcPr/>
                </a:tc>
                <a:tc>
                  <a:txBody>
                    <a:bodyPr/>
                    <a:lstStyle/>
                    <a:p>
                      <a:r>
                        <a:rPr lang="en-US" dirty="0" smtClean="0"/>
                        <a:t>Q12</a:t>
                      </a:r>
                      <a:endParaRPr lang="en-US" dirty="0"/>
                    </a:p>
                  </a:txBody>
                  <a:tcPr/>
                </a:tc>
                <a:tc>
                  <a:txBody>
                    <a:bodyPr/>
                    <a:lstStyle/>
                    <a:p>
                      <a:r>
                        <a:rPr lang="en-US" dirty="0" smtClean="0"/>
                        <a:t>Q11</a:t>
                      </a:r>
                      <a:endParaRPr lang="en-US" dirty="0"/>
                    </a:p>
                  </a:txBody>
                  <a:tcPr/>
                </a:tc>
                <a:tc>
                  <a:txBody>
                    <a:bodyPr/>
                    <a:lstStyle/>
                    <a:p>
                      <a:r>
                        <a:rPr lang="en-US" dirty="0" smtClean="0"/>
                        <a:t>Q10</a:t>
                      </a:r>
                      <a:endParaRPr lang="en-US" dirty="0"/>
                    </a:p>
                  </a:txBody>
                  <a:tcPr/>
                </a:tc>
                <a:tc>
                  <a:txBody>
                    <a:bodyPr/>
                    <a:lstStyle/>
                    <a:p>
                      <a:r>
                        <a:rPr lang="en-US" dirty="0" smtClean="0"/>
                        <a:t>Q10 HL</a:t>
                      </a:r>
                      <a:endParaRPr lang="en-US" dirty="0"/>
                    </a:p>
                  </a:txBody>
                  <a:tcPr/>
                </a:tc>
                <a:tc>
                  <a:txBody>
                    <a:bodyPr/>
                    <a:lstStyle/>
                    <a:p>
                      <a:r>
                        <a:rPr lang="en-US" dirty="0" smtClean="0"/>
                        <a:t>Q9-7</a:t>
                      </a:r>
                      <a:endParaRPr lang="en-US" dirty="0"/>
                    </a:p>
                  </a:txBody>
                  <a:tcPr/>
                </a:tc>
              </a:tr>
              <a:tr h="370840">
                <a:tc>
                  <a:txBody>
                    <a:bodyPr/>
                    <a:lstStyle/>
                    <a:p>
                      <a:r>
                        <a:rPr lang="en-US" dirty="0" smtClean="0"/>
                        <a:t>TYPE</a:t>
                      </a:r>
                      <a:endParaRPr lang="en-US" dirty="0"/>
                    </a:p>
                  </a:txBody>
                  <a:tcPr/>
                </a:tc>
                <a:tc>
                  <a:txBody>
                    <a:bodyPr/>
                    <a:lstStyle/>
                    <a:p>
                      <a:r>
                        <a:rPr lang="en-US" dirty="0" smtClean="0"/>
                        <a:t>MCB</a:t>
                      </a:r>
                      <a:endParaRPr lang="en-US" dirty="0"/>
                    </a:p>
                  </a:txBody>
                  <a:tcPr/>
                </a:tc>
                <a:tc>
                  <a:txBody>
                    <a:bodyPr/>
                    <a:lstStyle/>
                    <a:p>
                      <a:r>
                        <a:rPr lang="en-US" dirty="0" smtClean="0"/>
                        <a:t>MCB</a:t>
                      </a:r>
                      <a:endParaRPr lang="en-US" dirty="0"/>
                    </a:p>
                  </a:txBody>
                  <a:tcPr/>
                </a:tc>
                <a:tc>
                  <a:txBody>
                    <a:bodyPr/>
                    <a:lstStyle/>
                    <a:p>
                      <a:r>
                        <a:rPr lang="en-US" dirty="0" smtClean="0"/>
                        <a:t>MCBC</a:t>
                      </a:r>
                      <a:endParaRPr lang="en-US" dirty="0"/>
                    </a:p>
                  </a:txBody>
                  <a:tcPr/>
                </a:tc>
                <a:tc>
                  <a:txBody>
                    <a:bodyPr/>
                    <a:lstStyle/>
                    <a:p>
                      <a:r>
                        <a:rPr lang="en-US" dirty="0" smtClean="0"/>
                        <a:t>MCB IR1,5</a:t>
                      </a:r>
                      <a:endParaRPr lang="en-US" dirty="0"/>
                    </a:p>
                  </a:txBody>
                  <a:tcPr/>
                </a:tc>
                <a:tc>
                  <a:txBody>
                    <a:bodyPr/>
                    <a:lstStyle/>
                    <a:p>
                      <a:r>
                        <a:rPr lang="en-US" dirty="0" smtClean="0"/>
                        <a:t>MCBC</a:t>
                      </a:r>
                      <a:endParaRPr lang="en-US" dirty="0"/>
                    </a:p>
                  </a:txBody>
                  <a:tcPr/>
                </a:tc>
              </a:tr>
              <a:tr h="370840">
                <a:tc>
                  <a:txBody>
                    <a:bodyPr/>
                    <a:lstStyle/>
                    <a:p>
                      <a:r>
                        <a:rPr lang="en-US" dirty="0" smtClean="0"/>
                        <a:t>Max</a:t>
                      </a:r>
                      <a:r>
                        <a:rPr lang="en-US" baseline="0" dirty="0" smtClean="0"/>
                        <a:t> [Tm]</a:t>
                      </a:r>
                      <a:endParaRPr lang="en-US" dirty="0"/>
                    </a:p>
                  </a:txBody>
                  <a:tcPr/>
                </a:tc>
                <a:tc>
                  <a:txBody>
                    <a:bodyPr/>
                    <a:lstStyle/>
                    <a:p>
                      <a:r>
                        <a:rPr lang="en-US" dirty="0" smtClean="0"/>
                        <a:t>1.9</a:t>
                      </a:r>
                      <a:endParaRPr lang="en-US" dirty="0"/>
                    </a:p>
                  </a:txBody>
                  <a:tcPr/>
                </a:tc>
                <a:tc>
                  <a:txBody>
                    <a:bodyPr/>
                    <a:lstStyle/>
                    <a:p>
                      <a:r>
                        <a:rPr lang="en-US" dirty="0" smtClean="0"/>
                        <a:t>1.9</a:t>
                      </a:r>
                      <a:endParaRPr lang="en-US" dirty="0"/>
                    </a:p>
                  </a:txBody>
                  <a:tcPr/>
                </a:tc>
                <a:tc>
                  <a:txBody>
                    <a:bodyPr/>
                    <a:lstStyle/>
                    <a:p>
                      <a:r>
                        <a:rPr lang="en-US" dirty="0" smtClean="0"/>
                        <a:t>2.8</a:t>
                      </a:r>
                      <a:endParaRPr lang="en-US" dirty="0"/>
                    </a:p>
                  </a:txBody>
                  <a:tcPr/>
                </a:tc>
                <a:tc>
                  <a:txBody>
                    <a:bodyPr/>
                    <a:lstStyle/>
                    <a:p>
                      <a:r>
                        <a:rPr lang="en-US" dirty="0" smtClean="0"/>
                        <a:t>1.9</a:t>
                      </a:r>
                      <a:endParaRPr lang="en-US" dirty="0"/>
                    </a:p>
                  </a:txBody>
                  <a:tcPr/>
                </a:tc>
                <a:tc>
                  <a:txBody>
                    <a:bodyPr/>
                    <a:lstStyle/>
                    <a:p>
                      <a:r>
                        <a:rPr lang="en-US" dirty="0" smtClean="0"/>
                        <a:t>2.8</a:t>
                      </a:r>
                      <a:endParaRPr lang="en-US" dirty="0"/>
                    </a:p>
                  </a:txBody>
                  <a:tcPr/>
                </a:tc>
              </a:tr>
              <a:tr h="370840">
                <a:tc>
                  <a:txBody>
                    <a:bodyPr/>
                    <a:lstStyle/>
                    <a:p>
                      <a:r>
                        <a:rPr lang="en-US" dirty="0" smtClean="0"/>
                        <a:t>Max [µrad@7TeV]</a:t>
                      </a:r>
                      <a:endParaRPr lang="en-US" dirty="0"/>
                    </a:p>
                  </a:txBody>
                  <a:tcPr/>
                </a:tc>
                <a:tc>
                  <a:txBody>
                    <a:bodyPr/>
                    <a:lstStyle/>
                    <a:p>
                      <a:r>
                        <a:rPr lang="en-US" dirty="0" smtClean="0"/>
                        <a:t>81</a:t>
                      </a:r>
                      <a:endParaRPr lang="en-US" dirty="0"/>
                    </a:p>
                  </a:txBody>
                  <a:tcPr/>
                </a:tc>
                <a:tc>
                  <a:txBody>
                    <a:bodyPr/>
                    <a:lstStyle/>
                    <a:p>
                      <a:r>
                        <a:rPr lang="en-US" dirty="0" smtClean="0"/>
                        <a:t>81</a:t>
                      </a:r>
                      <a:endParaRPr lang="en-US" dirty="0"/>
                    </a:p>
                  </a:txBody>
                  <a:tcPr/>
                </a:tc>
                <a:tc>
                  <a:txBody>
                    <a:bodyPr/>
                    <a:lstStyle/>
                    <a:p>
                      <a:r>
                        <a:rPr lang="en-US" dirty="0" smtClean="0"/>
                        <a:t>120</a:t>
                      </a:r>
                      <a:endParaRPr lang="en-US" dirty="0"/>
                    </a:p>
                  </a:txBody>
                  <a:tcPr/>
                </a:tc>
                <a:tc>
                  <a:txBody>
                    <a:bodyPr/>
                    <a:lstStyle/>
                    <a:p>
                      <a:r>
                        <a:rPr lang="en-US" dirty="0" smtClean="0"/>
                        <a:t>81</a:t>
                      </a:r>
                      <a:endParaRPr lang="en-US" dirty="0"/>
                    </a:p>
                  </a:txBody>
                  <a:tcPr/>
                </a:tc>
                <a:tc>
                  <a:txBody>
                    <a:bodyPr/>
                    <a:lstStyle/>
                    <a:p>
                      <a:r>
                        <a:rPr lang="en-US" dirty="0" smtClean="0"/>
                        <a:t>120</a:t>
                      </a:r>
                      <a:endParaRPr lang="en-US" dirty="0"/>
                    </a:p>
                  </a:txBody>
                  <a:tcPr/>
                </a:tc>
              </a:tr>
              <a:tr h="370840">
                <a:tc>
                  <a:txBody>
                    <a:bodyPr/>
                    <a:lstStyle/>
                    <a:p>
                      <a:r>
                        <a:rPr lang="en-US" dirty="0" smtClean="0"/>
                        <a:t>Used</a:t>
                      </a:r>
                      <a:r>
                        <a:rPr lang="en-US" baseline="0" dirty="0" smtClean="0"/>
                        <a:t> in OP (</a:t>
                      </a:r>
                      <a:r>
                        <a:rPr lang="en-US" baseline="0" dirty="0" err="1" smtClean="0"/>
                        <a:t>e.g</a:t>
                      </a:r>
                      <a:r>
                        <a:rPr lang="en-US" baseline="0" dirty="0" smtClean="0"/>
                        <a:t> fill 3375)</a:t>
                      </a:r>
                      <a:endParaRPr lang="en-US" dirty="0"/>
                    </a:p>
                  </a:txBody>
                  <a:tcPr/>
                </a:tc>
                <a:tc>
                  <a:txBody>
                    <a:bodyPr/>
                    <a:lstStyle/>
                    <a:p>
                      <a:r>
                        <a:rPr lang="en-US" dirty="0" smtClean="0"/>
                        <a:t>30%</a:t>
                      </a:r>
                      <a:endParaRPr lang="en-US" dirty="0"/>
                    </a:p>
                  </a:txBody>
                  <a:tcPr/>
                </a:tc>
                <a:tc>
                  <a:txBody>
                    <a:bodyPr/>
                    <a:lstStyle/>
                    <a:p>
                      <a:r>
                        <a:rPr lang="en-US" dirty="0" smtClean="0"/>
                        <a:t>30%</a:t>
                      </a:r>
                      <a:endParaRPr lang="en-US" dirty="0"/>
                    </a:p>
                  </a:txBody>
                  <a:tcPr/>
                </a:tc>
                <a:tc>
                  <a:txBody>
                    <a:bodyPr/>
                    <a:lstStyle/>
                    <a:p>
                      <a:r>
                        <a:rPr lang="en-US" dirty="0" smtClean="0"/>
                        <a:t>50%</a:t>
                      </a:r>
                    </a:p>
                  </a:txBody>
                  <a:tcPr/>
                </a:tc>
                <a:tc>
                  <a:txBody>
                    <a:bodyPr/>
                    <a:lstStyle/>
                    <a:p>
                      <a:r>
                        <a:rPr lang="en-US" dirty="0" smtClean="0"/>
                        <a:t>75%</a:t>
                      </a:r>
                    </a:p>
                  </a:txBody>
                  <a:tcPr/>
                </a:tc>
                <a:tc>
                  <a:txBody>
                    <a:bodyPr/>
                    <a:lstStyle/>
                    <a:p>
                      <a:r>
                        <a:rPr lang="en-US" dirty="0" smtClean="0"/>
                        <a:t>50%</a:t>
                      </a:r>
                      <a:endParaRPr lang="en-US" dirty="0"/>
                    </a:p>
                  </a:txBody>
                  <a:tcPr/>
                </a:tc>
              </a:tr>
              <a:tr h="370840">
                <a:tc>
                  <a:txBody>
                    <a:bodyPr/>
                    <a:lstStyle/>
                    <a:p>
                      <a:r>
                        <a:rPr lang="en-US" dirty="0" smtClean="0"/>
                        <a:t>ATS</a:t>
                      </a:r>
                      <a:r>
                        <a:rPr lang="en-US" baseline="0" dirty="0" smtClean="0"/>
                        <a:t> </a:t>
                      </a:r>
                      <a:r>
                        <a:rPr lang="en-US" baseline="0" dirty="0" err="1" smtClean="0"/>
                        <a:t>disp</a:t>
                      </a:r>
                      <a:r>
                        <a:rPr lang="en-US" baseline="0" dirty="0" smtClean="0"/>
                        <a:t> corr.</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30%</a:t>
                      </a:r>
                    </a:p>
                  </a:txBody>
                  <a:tcPr/>
                </a:tc>
                <a:tc>
                  <a:txBody>
                    <a:bodyPr/>
                    <a:lstStyle/>
                    <a:p>
                      <a:r>
                        <a:rPr lang="en-US" dirty="0" smtClean="0"/>
                        <a:t>0%</a:t>
                      </a:r>
                      <a:endParaRPr lang="en-US" dirty="0"/>
                    </a:p>
                  </a:txBody>
                  <a:tcPr/>
                </a:tc>
                <a:tc>
                  <a:txBody>
                    <a:bodyPr/>
                    <a:lstStyle/>
                    <a:p>
                      <a:r>
                        <a:rPr lang="en-US" dirty="0" smtClean="0"/>
                        <a:t>0%</a:t>
                      </a:r>
                    </a:p>
                  </a:txBody>
                  <a:tcPr/>
                </a:tc>
                <a:tc>
                  <a:txBody>
                    <a:bodyPr/>
                    <a:lstStyle/>
                    <a:p>
                      <a:r>
                        <a:rPr lang="en-US" dirty="0" smtClean="0"/>
                        <a:t>0%</a:t>
                      </a:r>
                    </a:p>
                  </a:txBody>
                  <a:tcPr/>
                </a:tc>
                <a:tc>
                  <a:txBody>
                    <a:bodyPr/>
                    <a:lstStyle/>
                    <a:p>
                      <a:r>
                        <a:rPr lang="en-US" dirty="0" smtClean="0"/>
                        <a:t>0%</a:t>
                      </a:r>
                      <a:endParaRPr lang="en-US" dirty="0"/>
                    </a:p>
                  </a:txBody>
                  <a:tcPr/>
                </a:tc>
              </a:tr>
            </a:tbl>
          </a:graphicData>
        </a:graphic>
      </p:graphicFrame>
      <p:sp>
        <p:nvSpPr>
          <p:cNvPr id="3" name="Slide Number Placeholder 2"/>
          <p:cNvSpPr>
            <a:spLocks noGrp="1"/>
          </p:cNvSpPr>
          <p:nvPr>
            <p:ph type="sldNum" sz="quarter" idx="12"/>
          </p:nvPr>
        </p:nvSpPr>
        <p:spPr/>
        <p:txBody>
          <a:bodyPr/>
          <a:lstStyle/>
          <a:p>
            <a:fld id="{0FA004B2-1541-5046-B6F2-22AF56585712}" type="slidenum">
              <a:rPr lang="en-US" smtClean="0"/>
              <a:t>17</a:t>
            </a:fld>
            <a:endParaRPr lang="en-US"/>
          </a:p>
        </p:txBody>
      </p:sp>
      <p:sp>
        <p:nvSpPr>
          <p:cNvPr id="4" name="Title 3"/>
          <p:cNvSpPr>
            <a:spLocks noGrp="1"/>
          </p:cNvSpPr>
          <p:nvPr>
            <p:ph type="title"/>
          </p:nvPr>
        </p:nvSpPr>
        <p:spPr/>
        <p:txBody>
          <a:bodyPr/>
          <a:lstStyle/>
          <a:p>
            <a:r>
              <a:rPr lang="en-US" dirty="0" smtClean="0"/>
              <a:t>Orbit corrector budget</a:t>
            </a:r>
            <a:endParaRPr lang="en-US" dirty="0"/>
          </a:p>
        </p:txBody>
      </p:sp>
      <p:sp>
        <p:nvSpPr>
          <p:cNvPr id="5" name="Footer Placeholder 4"/>
          <p:cNvSpPr>
            <a:spLocks noGrp="1"/>
          </p:cNvSpPr>
          <p:nvPr>
            <p:ph type="ftr" sz="quarter" idx="3"/>
          </p:nvPr>
        </p:nvSpPr>
        <p:spPr/>
        <p:txBody>
          <a:bodyPr/>
          <a:lstStyle/>
          <a:p>
            <a:endParaRPr lang="en-GB" dirty="0"/>
          </a:p>
        </p:txBody>
      </p:sp>
      <p:sp>
        <p:nvSpPr>
          <p:cNvPr id="2" name="TextBox 1"/>
          <p:cNvSpPr txBox="1"/>
          <p:nvPr/>
        </p:nvSpPr>
        <p:spPr>
          <a:xfrm>
            <a:off x="571500" y="3790950"/>
            <a:ext cx="7248525" cy="1200329"/>
          </a:xfrm>
          <a:prstGeom prst="rect">
            <a:avLst/>
          </a:prstGeom>
          <a:noFill/>
        </p:spPr>
        <p:txBody>
          <a:bodyPr wrap="square" rtlCol="0">
            <a:spAutoFit/>
          </a:bodyPr>
          <a:lstStyle/>
          <a:p>
            <a:r>
              <a:rPr lang="en-US" dirty="0" smtClean="0"/>
              <a:t>Figure of merit. For a given kick:</a:t>
            </a:r>
          </a:p>
          <a:p>
            <a:pPr marL="285750" indent="-285750">
              <a:buFont typeface="Arial" panose="020B0604020202020204" pitchFamily="34" charset="0"/>
              <a:buChar char="•"/>
            </a:pPr>
            <a:r>
              <a:rPr lang="en-US" dirty="0" smtClean="0"/>
              <a:t>Aperture loss at injection due to orbit excursions</a:t>
            </a:r>
          </a:p>
          <a:p>
            <a:pPr marL="285750" indent="-285750">
              <a:buFont typeface="Arial" panose="020B0604020202020204" pitchFamily="34" charset="0"/>
              <a:buChar char="•"/>
            </a:pPr>
            <a:r>
              <a:rPr lang="en-US" dirty="0" smtClean="0"/>
              <a:t>Strength margin loss at 3.5 </a:t>
            </a:r>
            <a:r>
              <a:rPr lang="en-US" dirty="0" err="1" smtClean="0"/>
              <a:t>TeV</a:t>
            </a:r>
            <a:r>
              <a:rPr lang="en-US" dirty="0" smtClean="0"/>
              <a:t> in the orbit corrector</a:t>
            </a:r>
          </a:p>
          <a:p>
            <a:pPr marL="285750" indent="-285750">
              <a:buFont typeface="Arial" panose="020B0604020202020204" pitchFamily="34" charset="0"/>
              <a:buChar char="•"/>
            </a:pPr>
            <a:r>
              <a:rPr lang="en-US" dirty="0" smtClean="0"/>
              <a:t>Amplitude of negative orbit  in cold dispersion region at 6TeV</a:t>
            </a:r>
          </a:p>
        </p:txBody>
      </p:sp>
    </p:spTree>
    <p:extLst>
      <p:ext uri="{BB962C8B-B14F-4D97-AF65-F5344CB8AC3E}">
        <p14:creationId xmlns:p14="http://schemas.microsoft.com/office/powerpoint/2010/main" val="37221078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23443381"/>
              </p:ext>
            </p:extLst>
          </p:nvPr>
        </p:nvGraphicFramePr>
        <p:xfrm>
          <a:off x="457201" y="1189038"/>
          <a:ext cx="6669199" cy="1854200"/>
        </p:xfrm>
        <a:graphic>
          <a:graphicData uri="http://schemas.openxmlformats.org/drawingml/2006/table">
            <a:tbl>
              <a:tblPr firstRow="1" bandRow="1">
                <a:tableStyleId>{5C22544A-7EE6-4342-B048-85BDC9FD1C3A}</a:tableStyleId>
              </a:tblPr>
              <a:tblGrid>
                <a:gridCol w="2829665"/>
                <a:gridCol w="757299"/>
                <a:gridCol w="719492"/>
                <a:gridCol w="849480"/>
                <a:gridCol w="663783"/>
                <a:gridCol w="849480"/>
              </a:tblGrid>
              <a:tr h="370840">
                <a:tc>
                  <a:txBody>
                    <a:bodyPr/>
                    <a:lstStyle/>
                    <a:p>
                      <a:endParaRPr lang="en-US" dirty="0"/>
                    </a:p>
                  </a:txBody>
                  <a:tcPr/>
                </a:tc>
                <a:tc>
                  <a:txBody>
                    <a:bodyPr/>
                    <a:lstStyle/>
                    <a:p>
                      <a:r>
                        <a:rPr lang="en-US" dirty="0" smtClean="0"/>
                        <a:t>Q7</a:t>
                      </a:r>
                      <a:endParaRPr lang="en-US" dirty="0"/>
                    </a:p>
                  </a:txBody>
                  <a:tcPr/>
                </a:tc>
                <a:tc>
                  <a:txBody>
                    <a:bodyPr/>
                    <a:lstStyle/>
                    <a:p>
                      <a:r>
                        <a:rPr lang="en-US" dirty="0" smtClean="0"/>
                        <a:t>Q8</a:t>
                      </a:r>
                      <a:endParaRPr lang="en-US" dirty="0"/>
                    </a:p>
                  </a:txBody>
                  <a:tcPr/>
                </a:tc>
                <a:tc>
                  <a:txBody>
                    <a:bodyPr/>
                    <a:lstStyle/>
                    <a:p>
                      <a:r>
                        <a:rPr lang="en-US" dirty="0" smtClean="0"/>
                        <a:t>Q9</a:t>
                      </a:r>
                      <a:endParaRPr lang="en-US" dirty="0"/>
                    </a:p>
                  </a:txBody>
                  <a:tcPr/>
                </a:tc>
                <a:tc>
                  <a:txBody>
                    <a:bodyPr/>
                    <a:lstStyle/>
                    <a:p>
                      <a:r>
                        <a:rPr lang="en-US" dirty="0" smtClean="0"/>
                        <a:t>Q10</a:t>
                      </a:r>
                      <a:endParaRPr lang="en-US" dirty="0"/>
                    </a:p>
                  </a:txBody>
                  <a:tcPr/>
                </a:tc>
                <a:tc>
                  <a:txBody>
                    <a:bodyPr/>
                    <a:lstStyle/>
                    <a:p>
                      <a:r>
                        <a:rPr lang="en-US" dirty="0" smtClean="0"/>
                        <a:t>Q11</a:t>
                      </a:r>
                      <a:endParaRPr lang="en-US" dirty="0"/>
                    </a:p>
                  </a:txBody>
                  <a:tcPr/>
                </a:tc>
              </a:tr>
              <a:tr h="370840">
                <a:tc>
                  <a:txBody>
                    <a:bodyPr/>
                    <a:lstStyle/>
                    <a:p>
                      <a:r>
                        <a:rPr lang="en-US" dirty="0" smtClean="0"/>
                        <a:t>IR7B1</a:t>
                      </a:r>
                      <a:endParaRPr lang="en-US" dirty="0"/>
                    </a:p>
                  </a:txBody>
                  <a:tcPr/>
                </a:tc>
                <a:tc>
                  <a:txBody>
                    <a:bodyPr/>
                    <a:lstStyle/>
                    <a:p>
                      <a:r>
                        <a:rPr lang="en-US" dirty="0" smtClean="0"/>
                        <a:t>46 r</a:t>
                      </a:r>
                      <a:endParaRPr lang="en-US" dirty="0"/>
                    </a:p>
                  </a:txBody>
                  <a:tcPr/>
                </a:tc>
                <a:tc>
                  <a:txBody>
                    <a:bodyPr/>
                    <a:lstStyle/>
                    <a:p>
                      <a:r>
                        <a:rPr lang="en-US" dirty="0" smtClean="0"/>
                        <a:t>83 l </a:t>
                      </a:r>
                      <a:endParaRPr lang="en-US" dirty="0"/>
                    </a:p>
                  </a:txBody>
                  <a:tcPr/>
                </a:tc>
                <a:tc>
                  <a:txBody>
                    <a:bodyPr/>
                    <a:lstStyle/>
                    <a:p>
                      <a:r>
                        <a:rPr lang="en-US" dirty="0" smtClean="0"/>
                        <a:t>68 r </a:t>
                      </a:r>
                      <a:endParaRPr lang="en-US" dirty="0"/>
                    </a:p>
                  </a:txBody>
                  <a:tcPr/>
                </a:tc>
                <a:tc>
                  <a:txBody>
                    <a:bodyPr/>
                    <a:lstStyle/>
                    <a:p>
                      <a:r>
                        <a:rPr lang="en-US" dirty="0" smtClean="0"/>
                        <a:t>63 l</a:t>
                      </a:r>
                      <a:endParaRPr lang="en-US" dirty="0"/>
                    </a:p>
                  </a:txBody>
                  <a:tcPr/>
                </a:tc>
                <a:tc>
                  <a:txBody>
                    <a:bodyPr/>
                    <a:lstStyle/>
                    <a:p>
                      <a:r>
                        <a:rPr lang="en-US" dirty="0" smtClean="0"/>
                        <a:t>22 r</a:t>
                      </a:r>
                      <a:endParaRPr lang="en-US" dirty="0"/>
                    </a:p>
                  </a:txBody>
                  <a:tcPr/>
                </a:tc>
              </a:tr>
              <a:tr h="370840">
                <a:tc>
                  <a:txBody>
                    <a:bodyPr/>
                    <a:lstStyle/>
                    <a:p>
                      <a:r>
                        <a:rPr lang="en-US" dirty="0" smtClean="0"/>
                        <a:t>IR7B2</a:t>
                      </a:r>
                      <a:endParaRPr lang="en-US" dirty="0"/>
                    </a:p>
                  </a:txBody>
                  <a:tcPr/>
                </a:tc>
                <a:tc>
                  <a:txBody>
                    <a:bodyPr/>
                    <a:lstStyle/>
                    <a:p>
                      <a:r>
                        <a:rPr lang="en-US" dirty="0" smtClean="0"/>
                        <a:t>45 l </a:t>
                      </a:r>
                      <a:endParaRPr lang="en-US" dirty="0"/>
                    </a:p>
                  </a:txBody>
                  <a:tcPr/>
                </a:tc>
                <a:tc>
                  <a:txBody>
                    <a:bodyPr/>
                    <a:lstStyle/>
                    <a:p>
                      <a:r>
                        <a:rPr lang="en-US" dirty="0" smtClean="0"/>
                        <a:t>87 r</a:t>
                      </a:r>
                      <a:endParaRPr lang="en-US" dirty="0"/>
                    </a:p>
                  </a:txBody>
                  <a:tcPr/>
                </a:tc>
                <a:tc>
                  <a:txBody>
                    <a:bodyPr/>
                    <a:lstStyle/>
                    <a:p>
                      <a:r>
                        <a:rPr lang="en-US" dirty="0" smtClean="0"/>
                        <a:t>70 l </a:t>
                      </a:r>
                      <a:endParaRPr lang="en-US" dirty="0"/>
                    </a:p>
                  </a:txBody>
                  <a:tcPr/>
                </a:tc>
                <a:tc>
                  <a:txBody>
                    <a:bodyPr/>
                    <a:lstStyle/>
                    <a:p>
                      <a:r>
                        <a:rPr lang="en-US" dirty="0" smtClean="0"/>
                        <a:t>60 r </a:t>
                      </a:r>
                      <a:endParaRPr lang="en-US" dirty="0"/>
                    </a:p>
                  </a:txBody>
                  <a:tcPr/>
                </a:tc>
                <a:tc>
                  <a:txBody>
                    <a:bodyPr/>
                    <a:lstStyle/>
                    <a:p>
                      <a:r>
                        <a:rPr lang="en-US" dirty="0" smtClean="0"/>
                        <a:t>23 l</a:t>
                      </a:r>
                      <a:endParaRPr lang="en-US" dirty="0"/>
                    </a:p>
                  </a:txBody>
                  <a:tcPr/>
                </a:tc>
              </a:tr>
              <a:tr h="370840">
                <a:tc>
                  <a:txBody>
                    <a:bodyPr/>
                    <a:lstStyle/>
                    <a:p>
                      <a:r>
                        <a:rPr lang="en-US" dirty="0" smtClean="0"/>
                        <a:t>IR2B1</a:t>
                      </a:r>
                      <a:endParaRPr lang="en-US" dirty="0"/>
                    </a:p>
                  </a:txBody>
                  <a:tcPr/>
                </a:tc>
                <a:tc>
                  <a:txBody>
                    <a:bodyPr/>
                    <a:lstStyle/>
                    <a:p>
                      <a:r>
                        <a:rPr lang="en-US" dirty="0" smtClean="0"/>
                        <a:t>-12 l</a:t>
                      </a:r>
                      <a:endParaRPr lang="en-US" dirty="0"/>
                    </a:p>
                  </a:txBody>
                  <a:tcPr/>
                </a:tc>
                <a:tc>
                  <a:txBody>
                    <a:bodyPr/>
                    <a:lstStyle/>
                    <a:p>
                      <a:r>
                        <a:rPr lang="en-US" dirty="0" smtClean="0"/>
                        <a:t>19 r </a:t>
                      </a:r>
                      <a:endParaRPr lang="en-US" dirty="0"/>
                    </a:p>
                  </a:txBody>
                  <a:tcPr/>
                </a:tc>
                <a:tc>
                  <a:txBody>
                    <a:bodyPr/>
                    <a:lstStyle/>
                    <a:p>
                      <a:r>
                        <a:rPr lang="en-US" dirty="0" smtClean="0"/>
                        <a:t>70 l </a:t>
                      </a:r>
                    </a:p>
                  </a:txBody>
                  <a:tcPr/>
                </a:tc>
                <a:tc>
                  <a:txBody>
                    <a:bodyPr/>
                    <a:lstStyle/>
                    <a:p>
                      <a:r>
                        <a:rPr lang="en-US" dirty="0" smtClean="0"/>
                        <a:t>45 r</a:t>
                      </a:r>
                    </a:p>
                  </a:txBody>
                  <a:tcPr/>
                </a:tc>
                <a:tc>
                  <a:txBody>
                    <a:bodyPr/>
                    <a:lstStyle/>
                    <a:p>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IR2B2</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-7 r </a:t>
                      </a:r>
                    </a:p>
                  </a:txBody>
                  <a:tcPr/>
                </a:tc>
                <a:tc>
                  <a:txBody>
                    <a:bodyPr/>
                    <a:lstStyle/>
                    <a:p>
                      <a:r>
                        <a:rPr lang="en-US" dirty="0" smtClean="0"/>
                        <a:t>6 l</a:t>
                      </a:r>
                      <a:endParaRPr lang="en-US" dirty="0"/>
                    </a:p>
                  </a:txBody>
                  <a:tcPr/>
                </a:tc>
                <a:tc>
                  <a:txBody>
                    <a:bodyPr/>
                    <a:lstStyle/>
                    <a:p>
                      <a:r>
                        <a:rPr lang="en-US" dirty="0" smtClean="0"/>
                        <a:t>65 r</a:t>
                      </a:r>
                    </a:p>
                  </a:txBody>
                  <a:tcPr/>
                </a:tc>
                <a:tc>
                  <a:txBody>
                    <a:bodyPr/>
                    <a:lstStyle/>
                    <a:p>
                      <a:r>
                        <a:rPr lang="en-US" dirty="0" smtClean="0"/>
                        <a:t>25 l</a:t>
                      </a:r>
                    </a:p>
                  </a:txBody>
                  <a:tcPr/>
                </a:tc>
                <a:tc>
                  <a:txBody>
                    <a:bodyPr/>
                    <a:lstStyle/>
                    <a:p>
                      <a:endParaRPr lang="en-US" dirty="0"/>
                    </a:p>
                  </a:txBody>
                  <a:tcPr/>
                </a:tc>
              </a:tr>
            </a:tbl>
          </a:graphicData>
        </a:graphic>
      </p:graphicFrame>
      <p:sp>
        <p:nvSpPr>
          <p:cNvPr id="3" name="Slide Number Placeholder 2"/>
          <p:cNvSpPr>
            <a:spLocks noGrp="1"/>
          </p:cNvSpPr>
          <p:nvPr>
            <p:ph type="sldNum" sz="quarter" idx="12"/>
          </p:nvPr>
        </p:nvSpPr>
        <p:spPr/>
        <p:txBody>
          <a:bodyPr/>
          <a:lstStyle/>
          <a:p>
            <a:fld id="{0FA004B2-1541-5046-B6F2-22AF56585712}" type="slidenum">
              <a:rPr lang="en-US" smtClean="0"/>
              <a:t>18</a:t>
            </a:fld>
            <a:endParaRPr lang="en-US"/>
          </a:p>
        </p:txBody>
      </p:sp>
      <p:sp>
        <p:nvSpPr>
          <p:cNvPr id="4" name="Title 3"/>
          <p:cNvSpPr>
            <a:spLocks noGrp="1"/>
          </p:cNvSpPr>
          <p:nvPr>
            <p:ph type="title"/>
          </p:nvPr>
        </p:nvSpPr>
        <p:spPr/>
        <p:txBody>
          <a:bodyPr/>
          <a:lstStyle/>
          <a:p>
            <a:r>
              <a:rPr lang="en-US" dirty="0" smtClean="0"/>
              <a:t>Orbit corrector strengths</a:t>
            </a:r>
            <a:endParaRPr lang="en-US" dirty="0"/>
          </a:p>
        </p:txBody>
      </p:sp>
      <p:sp>
        <p:nvSpPr>
          <p:cNvPr id="5" name="Footer Placeholder 4"/>
          <p:cNvSpPr>
            <a:spLocks noGrp="1"/>
          </p:cNvSpPr>
          <p:nvPr>
            <p:ph type="ftr" sz="quarter" idx="3"/>
          </p:nvPr>
        </p:nvSpPr>
        <p:spPr/>
        <p:txBody>
          <a:bodyPr/>
          <a:lstStyle/>
          <a:p>
            <a:endParaRPr lang="en-GB" dirty="0"/>
          </a:p>
        </p:txBody>
      </p:sp>
      <p:sp>
        <p:nvSpPr>
          <p:cNvPr id="7" name="TextBox 6"/>
          <p:cNvSpPr txBox="1"/>
          <p:nvPr/>
        </p:nvSpPr>
        <p:spPr>
          <a:xfrm>
            <a:off x="457201" y="3113127"/>
            <a:ext cx="6669198" cy="369332"/>
          </a:xfrm>
          <a:prstGeom prst="rect">
            <a:avLst/>
          </a:prstGeom>
          <a:noFill/>
        </p:spPr>
        <p:txBody>
          <a:bodyPr wrap="none" rtlCol="0">
            <a:spAutoFit/>
          </a:bodyPr>
          <a:lstStyle/>
          <a:p>
            <a:r>
              <a:rPr lang="en-US" dirty="0" smtClean="0"/>
              <a:t>% of the maximum kick at 7TeV for a dipole error of 50 µrad per MBH</a:t>
            </a:r>
            <a:endParaRPr lang="en-US" dirty="0"/>
          </a:p>
        </p:txBody>
      </p:sp>
      <p:pic>
        <p:nvPicPr>
          <p:cNvPr id="5123" name="Picture 3" descr="\\cern.ch\dfs\Users\r\rdemaria\Desktop\11fig\orb_ir7b1_corr.pn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7199" y="3802260"/>
            <a:ext cx="2562225" cy="192166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ern.ch\dfs\Users\r\rdemaria\Desktop\11fig\orb_ir7b2_corr.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316958" y="3802260"/>
            <a:ext cx="2562222" cy="1921667"/>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cern.ch\dfs\Users\r\rdemaria\Desktop\11fig\orb_ir2b1_corr.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179094" y="3802261"/>
            <a:ext cx="2593181" cy="1944886"/>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cern.ch\dfs\Users\r\rdemaria\Desktop\11fig\orb_ir2b2_corr.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055631" y="3802260"/>
            <a:ext cx="2631169" cy="197337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133475" y="5775722"/>
            <a:ext cx="726481" cy="369332"/>
          </a:xfrm>
          <a:prstGeom prst="rect">
            <a:avLst/>
          </a:prstGeom>
          <a:noFill/>
        </p:spPr>
        <p:txBody>
          <a:bodyPr wrap="none" rtlCol="0">
            <a:spAutoFit/>
          </a:bodyPr>
          <a:lstStyle/>
          <a:p>
            <a:r>
              <a:rPr lang="en-US" smtClean="0"/>
              <a:t>IR7B1</a:t>
            </a:r>
            <a:endParaRPr lang="en-US" dirty="0"/>
          </a:p>
        </p:txBody>
      </p:sp>
      <p:sp>
        <p:nvSpPr>
          <p:cNvPr id="12" name="TextBox 11"/>
          <p:cNvSpPr txBox="1"/>
          <p:nvPr/>
        </p:nvSpPr>
        <p:spPr>
          <a:xfrm>
            <a:off x="3019424" y="5785247"/>
            <a:ext cx="726481" cy="369332"/>
          </a:xfrm>
          <a:prstGeom prst="rect">
            <a:avLst/>
          </a:prstGeom>
          <a:noFill/>
        </p:spPr>
        <p:txBody>
          <a:bodyPr wrap="none" rtlCol="0">
            <a:spAutoFit/>
          </a:bodyPr>
          <a:lstStyle/>
          <a:p>
            <a:r>
              <a:rPr lang="en-US" dirty="0" smtClean="0"/>
              <a:t>IR7B2</a:t>
            </a:r>
            <a:endParaRPr lang="en-US" dirty="0"/>
          </a:p>
        </p:txBody>
      </p:sp>
      <p:sp>
        <p:nvSpPr>
          <p:cNvPr id="13" name="TextBox 12"/>
          <p:cNvSpPr txBox="1"/>
          <p:nvPr/>
        </p:nvSpPr>
        <p:spPr>
          <a:xfrm>
            <a:off x="4900810" y="5792510"/>
            <a:ext cx="726481" cy="369332"/>
          </a:xfrm>
          <a:prstGeom prst="rect">
            <a:avLst/>
          </a:prstGeom>
          <a:noFill/>
        </p:spPr>
        <p:txBody>
          <a:bodyPr wrap="none" rtlCol="0">
            <a:spAutoFit/>
          </a:bodyPr>
          <a:lstStyle/>
          <a:p>
            <a:r>
              <a:rPr lang="en-US" dirty="0" smtClean="0"/>
              <a:t>IR2B1</a:t>
            </a:r>
            <a:endParaRPr lang="en-US" dirty="0"/>
          </a:p>
        </p:txBody>
      </p:sp>
      <p:sp>
        <p:nvSpPr>
          <p:cNvPr id="14" name="TextBox 13"/>
          <p:cNvSpPr txBox="1"/>
          <p:nvPr/>
        </p:nvSpPr>
        <p:spPr>
          <a:xfrm>
            <a:off x="6772275" y="5792510"/>
            <a:ext cx="726481" cy="369332"/>
          </a:xfrm>
          <a:prstGeom prst="rect">
            <a:avLst/>
          </a:prstGeom>
          <a:noFill/>
        </p:spPr>
        <p:txBody>
          <a:bodyPr wrap="none" rtlCol="0">
            <a:spAutoFit/>
          </a:bodyPr>
          <a:lstStyle/>
          <a:p>
            <a:r>
              <a:rPr lang="en-US" dirty="0" smtClean="0"/>
              <a:t>IR2B2</a:t>
            </a:r>
            <a:endParaRPr lang="en-US" dirty="0"/>
          </a:p>
        </p:txBody>
      </p:sp>
    </p:spTree>
    <p:extLst>
      <p:ext uri="{BB962C8B-B14F-4D97-AF65-F5344CB8AC3E}">
        <p14:creationId xmlns:p14="http://schemas.microsoft.com/office/powerpoint/2010/main" val="24557583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t>19</a:t>
            </a:fld>
            <a:endParaRPr lang="en-US"/>
          </a:p>
        </p:txBody>
      </p:sp>
      <p:sp>
        <p:nvSpPr>
          <p:cNvPr id="4" name="Title 3"/>
          <p:cNvSpPr>
            <a:spLocks noGrp="1"/>
          </p:cNvSpPr>
          <p:nvPr>
            <p:ph type="title"/>
          </p:nvPr>
        </p:nvSpPr>
        <p:spPr/>
        <p:txBody>
          <a:bodyPr/>
          <a:lstStyle/>
          <a:p>
            <a:r>
              <a:rPr lang="en-US" dirty="0" smtClean="0"/>
              <a:t>Aperture impact with bumps at </a:t>
            </a:r>
            <a:r>
              <a:rPr lang="en-US" dirty="0" err="1" smtClean="0"/>
              <a:t>inj</a:t>
            </a:r>
            <a:endParaRPr lang="en-US" dirty="0"/>
          </a:p>
        </p:txBody>
      </p:sp>
      <p:sp>
        <p:nvSpPr>
          <p:cNvPr id="5" name="Footer Placeholder 4"/>
          <p:cNvSpPr>
            <a:spLocks noGrp="1"/>
          </p:cNvSpPr>
          <p:nvPr>
            <p:ph type="ftr" sz="quarter" idx="3"/>
          </p:nvPr>
        </p:nvSpPr>
        <p:spPr/>
        <p:txBody>
          <a:bodyPr/>
          <a:lstStyle/>
          <a:p>
            <a:endParaRPr lang="en-GB"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301626" y="1914525"/>
            <a:ext cx="4327522" cy="3245641"/>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3686174" y="1914524"/>
            <a:ext cx="4400549" cy="3300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3143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0" indent="0">
              <a:buNone/>
            </a:pPr>
            <a:r>
              <a:rPr lang="en-US" dirty="0" smtClean="0"/>
              <a:t>11T dipoles (MBH) will allow to introduce collimators in the dispersion suppressor to mitigate diffractive losses originated at the IP or at the collimators and being intercepted by the first dispersive aperture </a:t>
            </a:r>
            <a:r>
              <a:rPr lang="en-US" dirty="0" err="1" smtClean="0"/>
              <a:t>bootlenecks</a:t>
            </a:r>
            <a:r>
              <a:rPr lang="en-US" dirty="0"/>
              <a:t>.</a:t>
            </a:r>
            <a:endParaRPr lang="en-US" dirty="0" smtClean="0"/>
          </a:p>
          <a:p>
            <a:pPr marL="0" indent="0">
              <a:buNone/>
            </a:pPr>
            <a:r>
              <a:rPr lang="en-US" dirty="0" smtClean="0"/>
              <a:t>WP5 identified the following scenarios</a:t>
            </a:r>
          </a:p>
          <a:p>
            <a:r>
              <a:rPr lang="en-US" dirty="0" smtClean="0"/>
              <a:t>Scenario </a:t>
            </a:r>
            <a:r>
              <a:rPr lang="en-US" dirty="0"/>
              <a:t>1: </a:t>
            </a:r>
            <a:r>
              <a:rPr lang="en-US" dirty="0" smtClean="0"/>
              <a:t>Post-LS2</a:t>
            </a:r>
          </a:p>
          <a:p>
            <a:pPr lvl="1"/>
            <a:r>
              <a:rPr lang="en-US" dirty="0" smtClean="0"/>
              <a:t> </a:t>
            </a:r>
            <a:r>
              <a:rPr lang="en-US" dirty="0"/>
              <a:t>One TCLD/11T dipole unit in the DS's of IR2 </a:t>
            </a:r>
            <a:r>
              <a:rPr lang="en-US" dirty="0" smtClean="0"/>
              <a:t>(MB.A10)</a:t>
            </a:r>
          </a:p>
          <a:p>
            <a:r>
              <a:rPr lang="en-US" dirty="0" smtClean="0"/>
              <a:t>Scenario </a:t>
            </a:r>
            <a:r>
              <a:rPr lang="en-US" dirty="0"/>
              <a:t>2: Post-LS3 - A</a:t>
            </a:r>
          </a:p>
          <a:p>
            <a:pPr lvl="1"/>
            <a:r>
              <a:rPr lang="en-US" dirty="0" smtClean="0"/>
              <a:t> </a:t>
            </a:r>
            <a:r>
              <a:rPr lang="en-US" dirty="0"/>
              <a:t>One TCLD/11T dipole unit in the DS's of </a:t>
            </a:r>
            <a:r>
              <a:rPr lang="en-US" dirty="0" smtClean="0"/>
              <a:t>IR2 </a:t>
            </a:r>
            <a:r>
              <a:rPr lang="en-US" dirty="0"/>
              <a:t>(</a:t>
            </a:r>
            <a:r>
              <a:rPr lang="en-US" dirty="0" smtClean="0"/>
              <a:t>MB.A10</a:t>
            </a:r>
            <a:r>
              <a:rPr lang="en-US" dirty="0"/>
              <a:t>)</a:t>
            </a:r>
          </a:p>
          <a:p>
            <a:pPr lvl="1"/>
            <a:r>
              <a:rPr lang="en-US" dirty="0" smtClean="0"/>
              <a:t> </a:t>
            </a:r>
            <a:r>
              <a:rPr lang="en-US" dirty="0"/>
              <a:t>Two TCLD/11T dipole units in the DS's of </a:t>
            </a:r>
            <a:r>
              <a:rPr lang="en-US" dirty="0" smtClean="0"/>
              <a:t>IR7 (MB.B8, MB.B10)</a:t>
            </a:r>
            <a:endParaRPr lang="en-US" dirty="0"/>
          </a:p>
          <a:p>
            <a:r>
              <a:rPr lang="en-US" dirty="0"/>
              <a:t>Scenario 3: Post-LS3 - B</a:t>
            </a:r>
          </a:p>
          <a:p>
            <a:pPr lvl="1"/>
            <a:r>
              <a:rPr lang="en-US" dirty="0" smtClean="0"/>
              <a:t>One </a:t>
            </a:r>
            <a:r>
              <a:rPr lang="en-US" dirty="0"/>
              <a:t>TCLD/11T dipole unit in the DS's of IR2 (MB.A10)</a:t>
            </a:r>
          </a:p>
          <a:p>
            <a:pPr lvl="1"/>
            <a:r>
              <a:rPr lang="en-US" dirty="0" smtClean="0"/>
              <a:t>Two TCLD/11T dipole units in the DS's of IR7 </a:t>
            </a:r>
            <a:r>
              <a:rPr lang="en-US" dirty="0"/>
              <a:t>(MB.B8, MB.B10</a:t>
            </a:r>
            <a:r>
              <a:rPr lang="en-US" dirty="0" smtClean="0"/>
              <a:t>)</a:t>
            </a:r>
          </a:p>
          <a:p>
            <a:pPr lvl="1"/>
            <a:r>
              <a:rPr lang="en-US" dirty="0" smtClean="0"/>
              <a:t>Two </a:t>
            </a:r>
            <a:r>
              <a:rPr lang="en-US" dirty="0"/>
              <a:t>TCLD/11T dipole units in the DS's of </a:t>
            </a:r>
            <a:r>
              <a:rPr lang="en-US" dirty="0" smtClean="0"/>
              <a:t>IR1/5 (MB tbc)</a:t>
            </a:r>
            <a:endParaRPr lang="en-US" dirty="0"/>
          </a:p>
          <a:p>
            <a:pPr lvl="1"/>
            <a:endParaRPr lang="en-US" dirty="0"/>
          </a:p>
        </p:txBody>
      </p:sp>
      <p:sp>
        <p:nvSpPr>
          <p:cNvPr id="3" name="Slide Number Placeholder 2"/>
          <p:cNvSpPr>
            <a:spLocks noGrp="1"/>
          </p:cNvSpPr>
          <p:nvPr>
            <p:ph type="sldNum" sz="quarter" idx="12"/>
          </p:nvPr>
        </p:nvSpPr>
        <p:spPr/>
        <p:txBody>
          <a:bodyPr/>
          <a:lstStyle/>
          <a:p>
            <a:fld id="{0FA004B2-1541-5046-B6F2-22AF56585712}" type="slidenum">
              <a:rPr lang="en-US" smtClean="0"/>
              <a:t>2</a:t>
            </a:fld>
            <a:endParaRPr lang="en-US"/>
          </a:p>
        </p:txBody>
      </p:sp>
      <p:sp>
        <p:nvSpPr>
          <p:cNvPr id="4" name="Title 3"/>
          <p:cNvSpPr>
            <a:spLocks noGrp="1"/>
          </p:cNvSpPr>
          <p:nvPr>
            <p:ph type="title"/>
          </p:nvPr>
        </p:nvSpPr>
        <p:spPr/>
        <p:txBody>
          <a:bodyPr/>
          <a:lstStyle/>
          <a:p>
            <a:r>
              <a:rPr lang="en-US" dirty="0" smtClean="0"/>
              <a:t>Scenarios</a:t>
            </a:r>
            <a:endParaRPr lang="en-US" dirty="0"/>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8174790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t>20</a:t>
            </a:fld>
            <a:endParaRPr lang="en-US"/>
          </a:p>
        </p:txBody>
      </p:sp>
      <p:sp>
        <p:nvSpPr>
          <p:cNvPr id="4" name="Title 3"/>
          <p:cNvSpPr>
            <a:spLocks noGrp="1"/>
          </p:cNvSpPr>
          <p:nvPr>
            <p:ph type="title"/>
          </p:nvPr>
        </p:nvSpPr>
        <p:spPr/>
        <p:txBody>
          <a:bodyPr/>
          <a:lstStyle/>
          <a:p>
            <a:r>
              <a:rPr lang="en-US" dirty="0" smtClean="0"/>
              <a:t>Aperture impact with bumps at </a:t>
            </a:r>
            <a:r>
              <a:rPr lang="en-US" dirty="0" err="1" smtClean="0"/>
              <a:t>inj</a:t>
            </a:r>
            <a:endParaRPr lang="en-US" dirty="0"/>
          </a:p>
        </p:txBody>
      </p:sp>
      <p:sp>
        <p:nvSpPr>
          <p:cNvPr id="5" name="Footer Placeholder 4"/>
          <p:cNvSpPr>
            <a:spLocks noGrp="1"/>
          </p:cNvSpPr>
          <p:nvPr>
            <p:ph type="ftr" sz="quarter" idx="3"/>
          </p:nvPr>
        </p:nvSpPr>
        <p:spPr/>
        <p:txBody>
          <a:bodyPr/>
          <a:lstStyle/>
          <a:p>
            <a:endParaRPr lang="en-GB"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301626" y="1914525"/>
            <a:ext cx="4327521" cy="3245641"/>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3686174" y="1914524"/>
            <a:ext cx="4400549" cy="33004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19582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t>21</a:t>
            </a:fld>
            <a:endParaRPr lang="en-US"/>
          </a:p>
        </p:txBody>
      </p:sp>
      <p:sp>
        <p:nvSpPr>
          <p:cNvPr id="4" name="Title 3"/>
          <p:cNvSpPr>
            <a:spLocks noGrp="1"/>
          </p:cNvSpPr>
          <p:nvPr>
            <p:ph type="title"/>
          </p:nvPr>
        </p:nvSpPr>
        <p:spPr/>
        <p:txBody>
          <a:bodyPr/>
          <a:lstStyle/>
          <a:p>
            <a:r>
              <a:rPr lang="en-US" dirty="0" smtClean="0"/>
              <a:t>Aperture impact with bumps at </a:t>
            </a:r>
            <a:r>
              <a:rPr lang="en-US" dirty="0" err="1" smtClean="0"/>
              <a:t>inj</a:t>
            </a:r>
            <a:endParaRPr lang="en-US" dirty="0"/>
          </a:p>
        </p:txBody>
      </p:sp>
      <p:sp>
        <p:nvSpPr>
          <p:cNvPr id="5" name="Footer Placeholder 4"/>
          <p:cNvSpPr>
            <a:spLocks noGrp="1"/>
          </p:cNvSpPr>
          <p:nvPr>
            <p:ph type="ftr" sz="quarter" idx="3"/>
          </p:nvPr>
        </p:nvSpPr>
        <p:spPr/>
        <p:txBody>
          <a:bodyPr/>
          <a:lstStyle/>
          <a:p>
            <a:endParaRPr lang="en-GB"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301626" y="1914525"/>
            <a:ext cx="4327521" cy="324564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3686174" y="1914524"/>
            <a:ext cx="4400548" cy="33004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75706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t>22</a:t>
            </a:fld>
            <a:endParaRPr lang="en-US"/>
          </a:p>
        </p:txBody>
      </p:sp>
      <p:sp>
        <p:nvSpPr>
          <p:cNvPr id="4" name="Title 3"/>
          <p:cNvSpPr>
            <a:spLocks noGrp="1"/>
          </p:cNvSpPr>
          <p:nvPr>
            <p:ph type="title"/>
          </p:nvPr>
        </p:nvSpPr>
        <p:spPr/>
        <p:txBody>
          <a:bodyPr/>
          <a:lstStyle/>
          <a:p>
            <a:r>
              <a:rPr lang="en-US" dirty="0" smtClean="0"/>
              <a:t>Aperture impact with bumps at </a:t>
            </a:r>
            <a:r>
              <a:rPr lang="en-US" dirty="0" err="1" smtClean="0"/>
              <a:t>inj</a:t>
            </a:r>
            <a:endParaRPr lang="en-US" dirty="0"/>
          </a:p>
        </p:txBody>
      </p:sp>
      <p:sp>
        <p:nvSpPr>
          <p:cNvPr id="5" name="Footer Placeholder 4"/>
          <p:cNvSpPr>
            <a:spLocks noGrp="1"/>
          </p:cNvSpPr>
          <p:nvPr>
            <p:ph type="ftr" sz="quarter" idx="3"/>
          </p:nvPr>
        </p:nvSpPr>
        <p:spPr/>
        <p:txBody>
          <a:bodyPr/>
          <a:lstStyle/>
          <a:p>
            <a:endParaRPr lang="en-GB"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301626" y="1914525"/>
            <a:ext cx="4327520" cy="324564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3686174" y="1914524"/>
            <a:ext cx="4400548" cy="3300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28682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An </a:t>
            </a:r>
            <a:r>
              <a:rPr lang="en-US" dirty="0"/>
              <a:t>orbit error of 50 µrad </a:t>
            </a:r>
            <a:r>
              <a:rPr lang="en-US" dirty="0" smtClean="0"/>
              <a:t>starts to degrade aperture at injection in some location (make them potentially critical).</a:t>
            </a:r>
          </a:p>
          <a:p>
            <a:pPr marL="0" indent="0">
              <a:buNone/>
            </a:pPr>
            <a:endParaRPr lang="en-US" dirty="0" smtClean="0"/>
          </a:p>
          <a:p>
            <a:r>
              <a:rPr lang="en-US" dirty="0" smtClean="0"/>
              <a:t>An orbit error of 50 µrad is tolerable up to 3.5 </a:t>
            </a:r>
            <a:r>
              <a:rPr lang="en-US" dirty="0" err="1" smtClean="0"/>
              <a:t>TeV</a:t>
            </a:r>
            <a:r>
              <a:rPr lang="en-US" dirty="0"/>
              <a:t> </a:t>
            </a:r>
            <a:r>
              <a:rPr lang="en-US" dirty="0" smtClean="0"/>
              <a:t>for what concern the orbit strengths. The error has to decrease linearly with the energy to 7 </a:t>
            </a:r>
            <a:r>
              <a:rPr lang="en-US" dirty="0" err="1" smtClean="0"/>
              <a:t>TeV</a:t>
            </a:r>
            <a:r>
              <a:rPr lang="en-US" dirty="0" smtClean="0"/>
              <a:t>.</a:t>
            </a:r>
          </a:p>
          <a:p>
            <a:endParaRPr lang="en-US" dirty="0" smtClean="0"/>
          </a:p>
          <a:p>
            <a:r>
              <a:rPr lang="en-US" dirty="0" smtClean="0"/>
              <a:t>Any residual orbit at collision energy &lt;7TeV needs to be evaluated by collimation because may affect the trajectory of diffracted particles.</a:t>
            </a:r>
          </a:p>
          <a:p>
            <a:endParaRPr lang="en-US" dirty="0" smtClean="0"/>
          </a:p>
          <a:p>
            <a:endParaRPr lang="en-US" dirty="0"/>
          </a:p>
        </p:txBody>
      </p:sp>
      <p:sp>
        <p:nvSpPr>
          <p:cNvPr id="3" name="Slide Number Placeholder 2"/>
          <p:cNvSpPr>
            <a:spLocks noGrp="1"/>
          </p:cNvSpPr>
          <p:nvPr>
            <p:ph type="sldNum" sz="quarter" idx="12"/>
          </p:nvPr>
        </p:nvSpPr>
        <p:spPr/>
        <p:txBody>
          <a:bodyPr/>
          <a:lstStyle/>
          <a:p>
            <a:fld id="{0FA004B2-1541-5046-B6F2-22AF56585712}" type="slidenum">
              <a:rPr lang="en-US" smtClean="0"/>
              <a:t>23</a:t>
            </a:fld>
            <a:endParaRPr lang="en-US"/>
          </a:p>
        </p:txBody>
      </p:sp>
      <p:sp>
        <p:nvSpPr>
          <p:cNvPr id="4" name="Title 3"/>
          <p:cNvSpPr>
            <a:spLocks noGrp="1"/>
          </p:cNvSpPr>
          <p:nvPr>
            <p:ph type="title"/>
          </p:nvPr>
        </p:nvSpPr>
        <p:spPr/>
        <p:txBody>
          <a:bodyPr/>
          <a:lstStyle/>
          <a:p>
            <a:r>
              <a:rPr lang="en-US" dirty="0"/>
              <a:t>Aperture impact with bumps at </a:t>
            </a:r>
            <a:r>
              <a:rPr lang="en-US" dirty="0" smtClean="0"/>
              <a:t>inj.</a:t>
            </a:r>
            <a:endParaRPr lang="en-US" dirty="0"/>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19785169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Straight nominal MB apertures does not degrade aperture margins in critical points for </a:t>
            </a:r>
            <a:r>
              <a:rPr lang="en-US" dirty="0"/>
              <a:t>the circulating beam </a:t>
            </a:r>
            <a:r>
              <a:rPr lang="en-US" dirty="0" smtClean="0"/>
              <a:t>if trim converters are used.</a:t>
            </a:r>
          </a:p>
          <a:p>
            <a:r>
              <a:rPr lang="en-US" dirty="0" smtClean="0"/>
              <a:t>Orbit bump can be acceptable for orbit corrector strengths for </a:t>
            </a:r>
            <a:r>
              <a:rPr lang="en-US" dirty="0"/>
              <a:t>the circulating beam </a:t>
            </a:r>
            <a:r>
              <a:rPr lang="en-US" dirty="0" smtClean="0"/>
              <a:t>for 50 µrad deflection error up to 3.5 </a:t>
            </a:r>
            <a:r>
              <a:rPr lang="en-US" dirty="0" err="1" smtClean="0"/>
              <a:t>TeV</a:t>
            </a:r>
            <a:r>
              <a:rPr lang="en-US" dirty="0" smtClean="0"/>
              <a:t>.</a:t>
            </a:r>
          </a:p>
          <a:p>
            <a:r>
              <a:rPr lang="en-US" dirty="0" smtClean="0"/>
              <a:t>Collimation studies are needed to validate these conditions for the diffracted particles.</a:t>
            </a:r>
          </a:p>
          <a:p>
            <a:r>
              <a:rPr lang="en-US" dirty="0" smtClean="0"/>
              <a:t>Operation and machine protection studies are needed to validate any operation with bumps.</a:t>
            </a:r>
          </a:p>
          <a:p>
            <a:r>
              <a:rPr lang="en-US" dirty="0" smtClean="0"/>
              <a:t>New upgraded collision optics that will make more use of the DS apertures in collision need to be revaluated.</a:t>
            </a:r>
          </a:p>
          <a:p>
            <a:endParaRPr lang="en-US" dirty="0"/>
          </a:p>
          <a:p>
            <a:r>
              <a:rPr lang="en-US" dirty="0" smtClean="0"/>
              <a:t>Recommendation:</a:t>
            </a:r>
          </a:p>
          <a:p>
            <a:pPr lvl="1"/>
            <a:r>
              <a:rPr lang="en-US" dirty="0" smtClean="0"/>
              <a:t>Use trim power converter to avoid additional operational complexity.</a:t>
            </a:r>
          </a:p>
          <a:p>
            <a:pPr lvl="1"/>
            <a:r>
              <a:rPr lang="en-US" dirty="0"/>
              <a:t>Use a </a:t>
            </a:r>
            <a:r>
              <a:rPr lang="en-US" dirty="0" err="1"/>
              <a:t>b.s.</a:t>
            </a:r>
            <a:r>
              <a:rPr lang="en-US" dirty="0"/>
              <a:t> which is does not degrade apertures with respect to the nominal MB.</a:t>
            </a:r>
          </a:p>
          <a:p>
            <a:pPr lvl="1"/>
            <a:endParaRPr lang="en-US" dirty="0" smtClean="0"/>
          </a:p>
          <a:p>
            <a:endParaRPr lang="en-US" dirty="0"/>
          </a:p>
          <a:p>
            <a:endParaRPr lang="en-US" dirty="0" smtClean="0"/>
          </a:p>
          <a:p>
            <a:endParaRPr lang="en-US" dirty="0"/>
          </a:p>
        </p:txBody>
      </p:sp>
      <p:sp>
        <p:nvSpPr>
          <p:cNvPr id="3" name="Slide Number Placeholder 2"/>
          <p:cNvSpPr>
            <a:spLocks noGrp="1"/>
          </p:cNvSpPr>
          <p:nvPr>
            <p:ph type="sldNum" sz="quarter" idx="12"/>
          </p:nvPr>
        </p:nvSpPr>
        <p:spPr/>
        <p:txBody>
          <a:bodyPr/>
          <a:lstStyle/>
          <a:p>
            <a:fld id="{0FA004B2-1541-5046-B6F2-22AF56585712}" type="slidenum">
              <a:rPr lang="en-US" smtClean="0"/>
              <a:t>24</a:t>
            </a:fld>
            <a:endParaRPr lang="en-US"/>
          </a:p>
        </p:txBody>
      </p:sp>
      <p:sp>
        <p:nvSpPr>
          <p:cNvPr id="4" name="Title 3"/>
          <p:cNvSpPr>
            <a:spLocks noGrp="1"/>
          </p:cNvSpPr>
          <p:nvPr>
            <p:ph type="title"/>
          </p:nvPr>
        </p:nvSpPr>
        <p:spPr/>
        <p:txBody>
          <a:bodyPr/>
          <a:lstStyle/>
          <a:p>
            <a:r>
              <a:rPr lang="en-US" dirty="0" smtClean="0"/>
              <a:t>Conclusion</a:t>
            </a:r>
            <a:endParaRPr lang="en-US" dirty="0"/>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1290729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r>
              <a:rPr lang="en-US" dirty="0" smtClean="0"/>
              <a:t>Aperture: MBH are straight therefore less available aperture. Apertures may be made bigger Coil ID 56mm -&gt; 60 mm.</a:t>
            </a:r>
          </a:p>
          <a:p>
            <a:r>
              <a:rPr lang="en-US" dirty="0" smtClean="0"/>
              <a:t>Transfer function: MBH does not have the save field for the same current, therefore:</a:t>
            </a:r>
          </a:p>
          <a:p>
            <a:pPr lvl="1"/>
            <a:r>
              <a:rPr lang="en-US" dirty="0" smtClean="0"/>
              <a:t>A) install a trim power converter or, </a:t>
            </a:r>
          </a:p>
          <a:p>
            <a:pPr lvl="1"/>
            <a:r>
              <a:rPr lang="en-US" dirty="0" smtClean="0"/>
              <a:t>B) implement orbit bumps in the neighborhood of the replaced dipoles :</a:t>
            </a:r>
          </a:p>
          <a:p>
            <a:pPr lvl="2"/>
            <a:r>
              <a:rPr lang="en-US" dirty="0" smtClean="0"/>
              <a:t>Aperture loss for the circulating beam at injection</a:t>
            </a:r>
          </a:p>
          <a:p>
            <a:pPr lvl="2"/>
            <a:r>
              <a:rPr lang="en-US" dirty="0" smtClean="0"/>
              <a:t>Aperture loss or the particle debris in collision </a:t>
            </a:r>
          </a:p>
          <a:p>
            <a:pPr lvl="2"/>
            <a:r>
              <a:rPr lang="en-US" dirty="0" smtClean="0"/>
              <a:t>Orbit corrector strength reduction at top energy</a:t>
            </a:r>
            <a:endParaRPr lang="en-US" dirty="0"/>
          </a:p>
          <a:p>
            <a:pPr marL="457200" lvl="2" indent="0">
              <a:buNone/>
            </a:pPr>
            <a:endParaRPr lang="en-US" dirty="0" smtClean="0"/>
          </a:p>
          <a:p>
            <a:pPr marL="0" indent="0">
              <a:buNone/>
            </a:pPr>
            <a:r>
              <a:rPr lang="en-US" dirty="0" smtClean="0"/>
              <a:t>Not for this talk:</a:t>
            </a:r>
          </a:p>
          <a:p>
            <a:r>
              <a:rPr lang="en-US" dirty="0" smtClean="0"/>
              <a:t>Persistent current b3 are large, therefore:</a:t>
            </a:r>
          </a:p>
          <a:p>
            <a:pPr lvl="1"/>
            <a:r>
              <a:rPr lang="en-US" dirty="0" smtClean="0"/>
              <a:t>Add a spool (synergy with MS.10 in IR15 for scenario 3.b).</a:t>
            </a:r>
          </a:p>
          <a:p>
            <a:pPr lvl="1"/>
            <a:r>
              <a:rPr lang="en-US" dirty="0" smtClean="0"/>
              <a:t>Evaluated impact on DA at injection and ATS optics flat if geometric  used to mitigate B3 at inj. are still there in a range between 6-7 </a:t>
            </a:r>
            <a:r>
              <a:rPr lang="en-US" dirty="0" err="1" smtClean="0"/>
              <a:t>TeV</a:t>
            </a:r>
            <a:r>
              <a:rPr lang="en-US" dirty="0" smtClean="0"/>
              <a:t>.</a:t>
            </a:r>
          </a:p>
          <a:p>
            <a:pPr lvl="1"/>
            <a:r>
              <a:rPr lang="en-US" dirty="0" smtClean="0"/>
              <a:t>Feed down effects if orbit is not centered.</a:t>
            </a:r>
            <a:endParaRPr lang="en-US" dirty="0"/>
          </a:p>
          <a:p>
            <a:r>
              <a:rPr lang="en-US" dirty="0" smtClean="0"/>
              <a:t>Higher order </a:t>
            </a:r>
            <a:r>
              <a:rPr lang="en-US" dirty="0" err="1" smtClean="0"/>
              <a:t>multipoles</a:t>
            </a:r>
            <a:r>
              <a:rPr lang="en-US" dirty="0" smtClean="0"/>
              <a:t> are present and have similar implication but more difficult to foresee a spool.</a:t>
            </a:r>
          </a:p>
        </p:txBody>
      </p:sp>
      <p:sp>
        <p:nvSpPr>
          <p:cNvPr id="3" name="Slide Number Placeholder 2"/>
          <p:cNvSpPr>
            <a:spLocks noGrp="1"/>
          </p:cNvSpPr>
          <p:nvPr>
            <p:ph type="sldNum" sz="quarter" idx="12"/>
          </p:nvPr>
        </p:nvSpPr>
        <p:spPr/>
        <p:txBody>
          <a:bodyPr/>
          <a:lstStyle/>
          <a:p>
            <a:fld id="{0FA004B2-1541-5046-B6F2-22AF56585712}" type="slidenum">
              <a:rPr lang="en-US" smtClean="0"/>
              <a:t>3</a:t>
            </a:fld>
            <a:endParaRPr lang="en-US"/>
          </a:p>
        </p:txBody>
      </p:sp>
      <p:sp>
        <p:nvSpPr>
          <p:cNvPr id="4" name="Title 3"/>
          <p:cNvSpPr>
            <a:spLocks noGrp="1"/>
          </p:cNvSpPr>
          <p:nvPr>
            <p:ph type="title"/>
          </p:nvPr>
        </p:nvSpPr>
        <p:spPr/>
        <p:txBody>
          <a:bodyPr/>
          <a:lstStyle/>
          <a:p>
            <a:r>
              <a:rPr lang="en-US" dirty="0" smtClean="0"/>
              <a:t>Issues</a:t>
            </a:r>
            <a:endParaRPr lang="en-US" dirty="0"/>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1475644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88719"/>
            <a:ext cx="5963771" cy="5349240"/>
          </a:xfrm>
        </p:spPr>
        <p:txBody>
          <a:bodyPr>
            <a:normAutofit fontScale="55000" lnSpcReduction="20000"/>
          </a:bodyPr>
          <a:lstStyle/>
          <a:p>
            <a:pPr marL="0" indent="0">
              <a:buNone/>
            </a:pPr>
            <a:r>
              <a:rPr lang="en-US" dirty="0" smtClean="0"/>
              <a:t>MBH Beam screens parallel on the MBH central reference orbit:</a:t>
            </a:r>
          </a:p>
          <a:p>
            <a:r>
              <a:rPr lang="en-US" dirty="0" smtClean="0"/>
              <a:t>Straight nominal MB type (22 mm radius,17.15 mm ga</a:t>
            </a:r>
            <a:r>
              <a:rPr lang="en-US" dirty="0"/>
              <a:t>p</a:t>
            </a:r>
            <a:r>
              <a:rPr lang="en-US" dirty="0" smtClean="0"/>
              <a:t>)</a:t>
            </a:r>
          </a:p>
          <a:p>
            <a:r>
              <a:rPr lang="en-US" dirty="0" smtClean="0"/>
              <a:t>Larger straight beam screen: need beam screen transitions.</a:t>
            </a:r>
          </a:p>
          <a:p>
            <a:r>
              <a:rPr lang="en-US" dirty="0"/>
              <a:t>Curved nominal MB type by taking advantage of the aperture (</a:t>
            </a:r>
            <a:r>
              <a:rPr lang="en-US" dirty="0" err="1"/>
              <a:t>sagitta</a:t>
            </a:r>
            <a:r>
              <a:rPr lang="en-US" dirty="0"/>
              <a:t> 1.6 mm</a:t>
            </a:r>
            <a:r>
              <a:rPr lang="en-US" dirty="0" smtClean="0"/>
              <a:t>). Equivalent to MB apertures.</a:t>
            </a:r>
          </a:p>
          <a:p>
            <a:r>
              <a:rPr lang="en-US" dirty="0" smtClean="0"/>
              <a:t>(0.8,0.9,0.5) (</a:t>
            </a:r>
            <a:r>
              <a:rPr lang="en-US" dirty="0" err="1" smtClean="0"/>
              <a:t>r,h,v</a:t>
            </a:r>
            <a:r>
              <a:rPr lang="en-US" dirty="0" smtClean="0"/>
              <a:t>) mechanical tolerances assumed for all models.</a:t>
            </a:r>
          </a:p>
          <a:p>
            <a:pPr marL="0" indent="0">
              <a:buNone/>
            </a:pPr>
            <a:endParaRPr lang="en-US" dirty="0" smtClean="0"/>
          </a:p>
          <a:p>
            <a:pPr marL="0" indent="0">
              <a:buNone/>
            </a:pPr>
            <a:r>
              <a:rPr lang="en-US" dirty="0" smtClean="0"/>
              <a:t>Aperture margin estimates for circulating beam:</a:t>
            </a:r>
          </a:p>
          <a:p>
            <a:r>
              <a:rPr lang="en-US" dirty="0" smtClean="0"/>
              <a:t>At injection the parameters are being reviewed. In this talks n1 standard method is used (20% beta-beat, 4 mm co, 1.5 10</a:t>
            </a:r>
            <a:r>
              <a:rPr lang="en-US" baseline="30000" dirty="0" smtClean="0"/>
              <a:t>-3</a:t>
            </a:r>
            <a:r>
              <a:rPr lang="en-US" dirty="0"/>
              <a:t> </a:t>
            </a:r>
            <a:r>
              <a:rPr lang="en-US" dirty="0" smtClean="0"/>
              <a:t>delta, 27cm  arc spurious dispersion, 3.75 µrad  emit, 6.7|7 </a:t>
            </a:r>
            <a:r>
              <a:rPr lang="en-US" dirty="0" err="1" smtClean="0"/>
              <a:t>defoc</a:t>
            </a:r>
            <a:r>
              <a:rPr lang="en-US" dirty="0" smtClean="0"/>
              <a:t>.|</a:t>
            </a:r>
            <a:r>
              <a:rPr lang="en-US" dirty="0" err="1" smtClean="0"/>
              <a:t>foc</a:t>
            </a:r>
            <a:r>
              <a:rPr lang="en-US" dirty="0" smtClean="0"/>
              <a:t>. target).</a:t>
            </a:r>
          </a:p>
          <a:p>
            <a:r>
              <a:rPr lang="en-US" dirty="0" smtClean="0"/>
              <a:t>At collision energy aperture for the circulating beam is generally available even with ATS, however for scattered particles new bottlenecks may introduced.</a:t>
            </a:r>
            <a:endParaRPr lang="en-US" baseline="30000" dirty="0"/>
          </a:p>
        </p:txBody>
      </p:sp>
      <p:sp>
        <p:nvSpPr>
          <p:cNvPr id="3" name="Slide Number Placeholder 2"/>
          <p:cNvSpPr>
            <a:spLocks noGrp="1"/>
          </p:cNvSpPr>
          <p:nvPr>
            <p:ph type="sldNum" sz="quarter" idx="12"/>
          </p:nvPr>
        </p:nvSpPr>
        <p:spPr/>
        <p:txBody>
          <a:bodyPr/>
          <a:lstStyle/>
          <a:p>
            <a:fld id="{0FA004B2-1541-5046-B6F2-22AF56585712}" type="slidenum">
              <a:rPr lang="en-US" smtClean="0"/>
              <a:t>4</a:t>
            </a:fld>
            <a:endParaRPr lang="en-US"/>
          </a:p>
        </p:txBody>
      </p:sp>
      <p:sp>
        <p:nvSpPr>
          <p:cNvPr id="4" name="Title 3"/>
          <p:cNvSpPr>
            <a:spLocks noGrp="1"/>
          </p:cNvSpPr>
          <p:nvPr>
            <p:ph type="title"/>
          </p:nvPr>
        </p:nvSpPr>
        <p:spPr/>
        <p:txBody>
          <a:bodyPr/>
          <a:lstStyle/>
          <a:p>
            <a:r>
              <a:rPr lang="en-US" dirty="0" smtClean="0"/>
              <a:t>Aperture model</a:t>
            </a:r>
            <a:endParaRPr lang="en-US" dirty="0"/>
          </a:p>
        </p:txBody>
      </p:sp>
      <p:sp>
        <p:nvSpPr>
          <p:cNvPr id="27" name="Rectangle 26"/>
          <p:cNvSpPr/>
          <p:nvPr/>
        </p:nvSpPr>
        <p:spPr>
          <a:xfrm>
            <a:off x="7221855" y="1440418"/>
            <a:ext cx="647700" cy="303211"/>
          </a:xfrm>
          <a:prstGeom prst="rect">
            <a:avLst/>
          </a:prstGeom>
          <a:solidFill>
            <a:srgbClr val="CCEC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3"/>
          </p:nvPr>
        </p:nvSpPr>
        <p:spPr/>
        <p:txBody>
          <a:bodyPr/>
          <a:lstStyle/>
          <a:p>
            <a:endParaRPr lang="en-GB" dirty="0"/>
          </a:p>
        </p:txBody>
      </p:sp>
      <p:sp>
        <p:nvSpPr>
          <p:cNvPr id="19" name="Arc 18"/>
          <p:cNvSpPr/>
          <p:nvPr/>
        </p:nvSpPr>
        <p:spPr>
          <a:xfrm rot="18900000">
            <a:off x="7078980" y="1515031"/>
            <a:ext cx="914400" cy="914400"/>
          </a:xfrm>
          <a:prstGeom prst="arc">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8" name="Rectangle 27"/>
          <p:cNvSpPr/>
          <p:nvPr/>
        </p:nvSpPr>
        <p:spPr>
          <a:xfrm>
            <a:off x="7221855" y="1865867"/>
            <a:ext cx="647700" cy="303211"/>
          </a:xfrm>
          <a:prstGeom prst="rect">
            <a:avLst/>
          </a:prstGeom>
          <a:solidFill>
            <a:srgbClr val="CCEC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Arc 19"/>
          <p:cNvSpPr/>
          <p:nvPr/>
        </p:nvSpPr>
        <p:spPr>
          <a:xfrm rot="18900000">
            <a:off x="7087945" y="1933007"/>
            <a:ext cx="914400" cy="914400"/>
          </a:xfrm>
          <a:prstGeom prst="arc">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2" name="Straight Connector 21"/>
          <p:cNvCxnSpPr/>
          <p:nvPr/>
        </p:nvCxnSpPr>
        <p:spPr>
          <a:xfrm>
            <a:off x="6678930" y="1572181"/>
            <a:ext cx="1581150"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26" name="Straight Connector 25"/>
          <p:cNvCxnSpPr/>
          <p:nvPr/>
        </p:nvCxnSpPr>
        <p:spPr>
          <a:xfrm>
            <a:off x="6678929" y="1991281"/>
            <a:ext cx="1581151" cy="0"/>
          </a:xfrm>
          <a:prstGeom prst="line">
            <a:avLst/>
          </a:prstGeom>
        </p:spPr>
        <p:style>
          <a:lnRef idx="1">
            <a:schemeClr val="accent6"/>
          </a:lnRef>
          <a:fillRef idx="0">
            <a:schemeClr val="accent6"/>
          </a:fillRef>
          <a:effectRef idx="0">
            <a:schemeClr val="accent6"/>
          </a:effectRef>
          <a:fontRef idx="minor">
            <a:schemeClr val="tx1"/>
          </a:fontRef>
        </p:style>
      </p:cxnSp>
      <p:sp>
        <p:nvSpPr>
          <p:cNvPr id="31" name="Rectangle 30"/>
          <p:cNvSpPr/>
          <p:nvPr/>
        </p:nvSpPr>
        <p:spPr>
          <a:xfrm>
            <a:off x="7136130" y="1202293"/>
            <a:ext cx="809625" cy="118791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extBox 31"/>
          <p:cNvSpPr txBox="1"/>
          <p:nvPr/>
        </p:nvSpPr>
        <p:spPr>
          <a:xfrm>
            <a:off x="7210612" y="745093"/>
            <a:ext cx="651140" cy="369332"/>
          </a:xfrm>
          <a:prstGeom prst="rect">
            <a:avLst/>
          </a:prstGeom>
          <a:noFill/>
        </p:spPr>
        <p:txBody>
          <a:bodyPr wrap="none" rtlCol="0">
            <a:spAutoFit/>
          </a:bodyPr>
          <a:lstStyle/>
          <a:p>
            <a:r>
              <a:rPr lang="en-US" dirty="0" smtClean="0"/>
              <a:t>MBH</a:t>
            </a:r>
            <a:endParaRPr lang="en-US" dirty="0"/>
          </a:p>
        </p:txBody>
      </p:sp>
      <p:cxnSp>
        <p:nvCxnSpPr>
          <p:cNvPr id="34" name="Straight Connector 33"/>
          <p:cNvCxnSpPr>
            <a:stCxn id="19" idx="0"/>
          </p:cNvCxnSpPr>
          <p:nvPr/>
        </p:nvCxnSpPr>
        <p:spPr>
          <a:xfrm flipH="1">
            <a:off x="6889603" y="1648942"/>
            <a:ext cx="323288" cy="216925"/>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flipV="1">
            <a:off x="7870397" y="1648942"/>
            <a:ext cx="312362" cy="216925"/>
          </a:xfrm>
          <a:prstGeom prst="line">
            <a:avLst/>
          </a:prstGeom>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H="1">
            <a:off x="6898567" y="2060615"/>
            <a:ext cx="323288" cy="21692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H="1" flipV="1">
            <a:off x="7861752" y="2060615"/>
            <a:ext cx="312362" cy="21692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8244840" y="1407357"/>
            <a:ext cx="426720" cy="369332"/>
          </a:xfrm>
          <a:prstGeom prst="rect">
            <a:avLst/>
          </a:prstGeom>
          <a:noFill/>
        </p:spPr>
        <p:txBody>
          <a:bodyPr wrap="none" rtlCol="0">
            <a:spAutoFit/>
          </a:bodyPr>
          <a:lstStyle/>
          <a:p>
            <a:r>
              <a:rPr lang="en-US" dirty="0" smtClean="0"/>
              <a:t>B1</a:t>
            </a:r>
            <a:endParaRPr lang="en-US" dirty="0"/>
          </a:p>
        </p:txBody>
      </p:sp>
      <p:sp>
        <p:nvSpPr>
          <p:cNvPr id="42" name="TextBox 41"/>
          <p:cNvSpPr txBox="1"/>
          <p:nvPr/>
        </p:nvSpPr>
        <p:spPr>
          <a:xfrm>
            <a:off x="8260080" y="2059028"/>
            <a:ext cx="426720" cy="369332"/>
          </a:xfrm>
          <a:prstGeom prst="rect">
            <a:avLst/>
          </a:prstGeom>
          <a:noFill/>
        </p:spPr>
        <p:txBody>
          <a:bodyPr wrap="none" rtlCol="0">
            <a:spAutoFit/>
          </a:bodyPr>
          <a:lstStyle/>
          <a:p>
            <a:r>
              <a:rPr lang="en-US" dirty="0" smtClean="0"/>
              <a:t>B2</a:t>
            </a:r>
            <a:endParaRPr lang="en-US" dirty="0"/>
          </a:p>
        </p:txBody>
      </p:sp>
    </p:spTree>
    <p:extLst>
      <p:ext uri="{BB962C8B-B14F-4D97-AF65-F5344CB8AC3E}">
        <p14:creationId xmlns:p14="http://schemas.microsoft.com/office/powerpoint/2010/main" val="3967389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t>5</a:t>
            </a:fld>
            <a:endParaRPr lang="en-US"/>
          </a:p>
        </p:txBody>
      </p:sp>
      <p:sp>
        <p:nvSpPr>
          <p:cNvPr id="4" name="Title 3"/>
          <p:cNvSpPr>
            <a:spLocks noGrp="1"/>
          </p:cNvSpPr>
          <p:nvPr>
            <p:ph type="title"/>
          </p:nvPr>
        </p:nvSpPr>
        <p:spPr/>
        <p:txBody>
          <a:bodyPr/>
          <a:lstStyle/>
          <a:p>
            <a:r>
              <a:rPr lang="en-US" dirty="0" smtClean="0"/>
              <a:t>Aperture impact injection</a:t>
            </a:r>
            <a:endParaRPr lang="en-US" dirty="0"/>
          </a:p>
        </p:txBody>
      </p:sp>
      <p:sp>
        <p:nvSpPr>
          <p:cNvPr id="5" name="Footer Placeholder 4"/>
          <p:cNvSpPr>
            <a:spLocks noGrp="1"/>
          </p:cNvSpPr>
          <p:nvPr>
            <p:ph type="ftr" sz="quarter" idx="3"/>
          </p:nvPr>
        </p:nvSpPr>
        <p:spPr/>
        <p:txBody>
          <a:bodyPr/>
          <a:lstStyle/>
          <a:p>
            <a:endParaRPr lang="en-GB"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301625" y="1914525"/>
            <a:ext cx="4327524" cy="3245643"/>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3686174" y="1914524"/>
            <a:ext cx="4400551" cy="3300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62521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t>6</a:t>
            </a:fld>
            <a:endParaRPr lang="en-US"/>
          </a:p>
        </p:txBody>
      </p:sp>
      <p:sp>
        <p:nvSpPr>
          <p:cNvPr id="4" name="Title 3"/>
          <p:cNvSpPr>
            <a:spLocks noGrp="1"/>
          </p:cNvSpPr>
          <p:nvPr>
            <p:ph type="title"/>
          </p:nvPr>
        </p:nvSpPr>
        <p:spPr/>
        <p:txBody>
          <a:bodyPr/>
          <a:lstStyle/>
          <a:p>
            <a:r>
              <a:rPr lang="en-US" dirty="0"/>
              <a:t>Aperture impact  injection</a:t>
            </a:r>
          </a:p>
        </p:txBody>
      </p:sp>
      <p:sp>
        <p:nvSpPr>
          <p:cNvPr id="5" name="Footer Placeholder 4"/>
          <p:cNvSpPr>
            <a:spLocks noGrp="1"/>
          </p:cNvSpPr>
          <p:nvPr>
            <p:ph type="ftr" sz="quarter" idx="3"/>
          </p:nvPr>
        </p:nvSpPr>
        <p:spPr/>
        <p:txBody>
          <a:bodyPr/>
          <a:lstStyle/>
          <a:p>
            <a:endParaRPr lang="en-GB"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301625" y="1914525"/>
            <a:ext cx="4327524" cy="3245643"/>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3686174" y="1914524"/>
            <a:ext cx="4400551" cy="3300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2326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t>7</a:t>
            </a:fld>
            <a:endParaRPr lang="en-US"/>
          </a:p>
        </p:txBody>
      </p:sp>
      <p:sp>
        <p:nvSpPr>
          <p:cNvPr id="4" name="Title 3"/>
          <p:cNvSpPr>
            <a:spLocks noGrp="1"/>
          </p:cNvSpPr>
          <p:nvPr>
            <p:ph type="title"/>
          </p:nvPr>
        </p:nvSpPr>
        <p:spPr/>
        <p:txBody>
          <a:bodyPr/>
          <a:lstStyle/>
          <a:p>
            <a:r>
              <a:rPr lang="en-US" dirty="0"/>
              <a:t>Aperture </a:t>
            </a:r>
            <a:r>
              <a:rPr lang="en-US" dirty="0" smtClean="0"/>
              <a:t>impact </a:t>
            </a:r>
            <a:r>
              <a:rPr lang="en-US" dirty="0"/>
              <a:t>injection</a:t>
            </a:r>
          </a:p>
        </p:txBody>
      </p:sp>
      <p:sp>
        <p:nvSpPr>
          <p:cNvPr id="5" name="Footer Placeholder 4"/>
          <p:cNvSpPr>
            <a:spLocks noGrp="1"/>
          </p:cNvSpPr>
          <p:nvPr>
            <p:ph type="ftr" sz="quarter" idx="3"/>
          </p:nvPr>
        </p:nvSpPr>
        <p:spPr/>
        <p:txBody>
          <a:bodyPr/>
          <a:lstStyle/>
          <a:p>
            <a:endParaRPr lang="en-GB"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301625" y="1914525"/>
            <a:ext cx="4327524" cy="3245643"/>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3686174" y="1914524"/>
            <a:ext cx="4400551" cy="3300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272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t>8</a:t>
            </a:fld>
            <a:endParaRPr lang="en-US"/>
          </a:p>
        </p:txBody>
      </p:sp>
      <p:sp>
        <p:nvSpPr>
          <p:cNvPr id="4" name="Title 3"/>
          <p:cNvSpPr>
            <a:spLocks noGrp="1"/>
          </p:cNvSpPr>
          <p:nvPr>
            <p:ph type="title"/>
          </p:nvPr>
        </p:nvSpPr>
        <p:spPr/>
        <p:txBody>
          <a:bodyPr/>
          <a:lstStyle/>
          <a:p>
            <a:r>
              <a:rPr lang="en-US" dirty="0"/>
              <a:t>Aperture </a:t>
            </a:r>
            <a:r>
              <a:rPr lang="en-US" dirty="0" smtClean="0"/>
              <a:t>impact </a:t>
            </a:r>
            <a:r>
              <a:rPr lang="en-US" dirty="0"/>
              <a:t>injection</a:t>
            </a:r>
          </a:p>
        </p:txBody>
      </p:sp>
      <p:sp>
        <p:nvSpPr>
          <p:cNvPr id="5" name="Footer Placeholder 4"/>
          <p:cNvSpPr>
            <a:spLocks noGrp="1"/>
          </p:cNvSpPr>
          <p:nvPr>
            <p:ph type="ftr" sz="quarter" idx="3"/>
          </p:nvPr>
        </p:nvSpPr>
        <p:spPr/>
        <p:txBody>
          <a:bodyPr/>
          <a:lstStyle/>
          <a:p>
            <a:endParaRPr lang="en-GB"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301625" y="1914525"/>
            <a:ext cx="4327524" cy="3245643"/>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3686174" y="1914524"/>
            <a:ext cx="4400551" cy="3300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8594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FA004B2-1541-5046-B6F2-22AF56585712}" type="slidenum">
              <a:rPr lang="en-US" smtClean="0"/>
              <a:t>9</a:t>
            </a:fld>
            <a:endParaRPr lang="en-US"/>
          </a:p>
        </p:txBody>
      </p:sp>
      <p:sp>
        <p:nvSpPr>
          <p:cNvPr id="4" name="Title 3"/>
          <p:cNvSpPr>
            <a:spLocks noGrp="1"/>
          </p:cNvSpPr>
          <p:nvPr>
            <p:ph type="title"/>
          </p:nvPr>
        </p:nvSpPr>
        <p:spPr/>
        <p:txBody>
          <a:bodyPr/>
          <a:lstStyle/>
          <a:p>
            <a:r>
              <a:rPr lang="en-US" dirty="0"/>
              <a:t>Aperture impact injection</a:t>
            </a:r>
          </a:p>
        </p:txBody>
      </p:sp>
      <p:sp>
        <p:nvSpPr>
          <p:cNvPr id="5" name="Footer Placeholder 4"/>
          <p:cNvSpPr>
            <a:spLocks noGrp="1"/>
          </p:cNvSpPr>
          <p:nvPr>
            <p:ph type="ftr" sz="quarter" idx="3"/>
          </p:nvPr>
        </p:nvSpPr>
        <p:spPr/>
        <p:txBody>
          <a:bodyPr/>
          <a:lstStyle/>
          <a:p>
            <a:endParaRPr lang="en-GB"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301625" y="1914525"/>
            <a:ext cx="4327524" cy="3245643"/>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ern.ch\dfs\Users\r\rdemaria\Desktop\11fig\n1_r1b1_norbit2.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86174" y="1914524"/>
            <a:ext cx="4400551" cy="33004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9329104"/>
      </p:ext>
    </p:extLst>
  </p:cSld>
  <p:clrMapOvr>
    <a:masterClrMapping/>
  </p:clrMapOvr>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JMJ pl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D553D58-F42B-43B9-BDA1-90638D0CBA0D}">
  <ds:schemaRefs>
    <ds:schemaRef ds:uri="http://schemas.openxmlformats.org/package/2006/metadata/core-properties"/>
    <ds:schemaRef ds:uri="http://purl.org/dc/elements/1.1/"/>
    <ds:schemaRef ds:uri="http://purl.org/dc/dcmitype/"/>
    <ds:schemaRef ds:uri="http://schemas.microsoft.com/office/infopath/2007/PartnerControls"/>
    <ds:schemaRef ds:uri="http://schemas.microsoft.com/office/2006/documentManagement/types"/>
    <ds:schemaRef ds:uri="http://purl.org/dc/term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C82125E1-CCB4-4909-BE88-A72A822A6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A7ED259-6AEE-4E24-A95A-9729541A612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HiLumiLHC_PresentationTemplate</Template>
  <TotalTime>16322</TotalTime>
  <Words>1213</Words>
  <Application>Microsoft Office PowerPoint</Application>
  <PresentationFormat>On-screen Show (4:3)</PresentationFormat>
  <Paragraphs>201</Paragraphs>
  <Slides>24</Slides>
  <Notes>0</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HiLumiLHC_PresentationTemplate</vt:lpstr>
      <vt:lpstr>JMJ plain</vt:lpstr>
      <vt:lpstr>11T Dipoles: Aperture and orbit correction requirements</vt:lpstr>
      <vt:lpstr>Scenarios</vt:lpstr>
      <vt:lpstr>Issues</vt:lpstr>
      <vt:lpstr>Aperture model</vt:lpstr>
      <vt:lpstr>Aperture impact injection</vt:lpstr>
      <vt:lpstr>Aperture impact  injection</vt:lpstr>
      <vt:lpstr>Aperture impact injection</vt:lpstr>
      <vt:lpstr>Aperture impact injection</vt:lpstr>
      <vt:lpstr>Aperture impact injection</vt:lpstr>
      <vt:lpstr>Aperture impact injection</vt:lpstr>
      <vt:lpstr>Aperture impact injection</vt:lpstr>
      <vt:lpstr>Aperture impact injection</vt:lpstr>
      <vt:lpstr>Typical  Collision 7TeV Aperture </vt:lpstr>
      <vt:lpstr>Aperture impact</vt:lpstr>
      <vt:lpstr>Transfer function scenario</vt:lpstr>
      <vt:lpstr>BFPP mitigation by bumps</vt:lpstr>
      <vt:lpstr>Orbit corrector budget</vt:lpstr>
      <vt:lpstr>Orbit corrector strengths</vt:lpstr>
      <vt:lpstr>Aperture impact with bumps at inj</vt:lpstr>
      <vt:lpstr>Aperture impact with bumps at inj</vt:lpstr>
      <vt:lpstr>Aperture impact with bumps at inj</vt:lpstr>
      <vt:lpstr>Aperture impact with bumps at inj</vt:lpstr>
      <vt:lpstr>Aperture impact with bumps at inj.</vt:lpstr>
      <vt:lpstr>Conclusion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HiLumi collaborators</dc:title>
  <dc:creator>Cecile Noels</dc:creator>
  <cp:lastModifiedBy>Riccardo De Maria</cp:lastModifiedBy>
  <cp:revision>1076</cp:revision>
  <cp:lastPrinted>2013-09-10T11:06:09Z</cp:lastPrinted>
  <dcterms:created xsi:type="dcterms:W3CDTF">2011-12-13T14:40:13Z</dcterms:created>
  <dcterms:modified xsi:type="dcterms:W3CDTF">2014-07-23T13:23:09Z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