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39"/>
  </p:notesMasterIdLst>
  <p:sldIdLst>
    <p:sldId id="302" r:id="rId5"/>
    <p:sldId id="260" r:id="rId6"/>
    <p:sldId id="272" r:id="rId7"/>
    <p:sldId id="329" r:id="rId8"/>
    <p:sldId id="294" r:id="rId9"/>
    <p:sldId id="355" r:id="rId10"/>
    <p:sldId id="332" r:id="rId11"/>
    <p:sldId id="356" r:id="rId12"/>
    <p:sldId id="333" r:id="rId13"/>
    <p:sldId id="334" r:id="rId14"/>
    <p:sldId id="335" r:id="rId15"/>
    <p:sldId id="357" r:id="rId16"/>
    <p:sldId id="363" r:id="rId17"/>
    <p:sldId id="340" r:id="rId18"/>
    <p:sldId id="338" r:id="rId19"/>
    <p:sldId id="341" r:id="rId20"/>
    <p:sldId id="353" r:id="rId21"/>
    <p:sldId id="342" r:id="rId22"/>
    <p:sldId id="343" r:id="rId23"/>
    <p:sldId id="354" r:id="rId24"/>
    <p:sldId id="344" r:id="rId25"/>
    <p:sldId id="345" r:id="rId26"/>
    <p:sldId id="347" r:id="rId27"/>
    <p:sldId id="346" r:id="rId28"/>
    <p:sldId id="361" r:id="rId29"/>
    <p:sldId id="348" r:id="rId30"/>
    <p:sldId id="349" r:id="rId31"/>
    <p:sldId id="350" r:id="rId32"/>
    <p:sldId id="362" r:id="rId33"/>
    <p:sldId id="358" r:id="rId34"/>
    <p:sldId id="359" r:id="rId35"/>
    <p:sldId id="360" r:id="rId36"/>
    <p:sldId id="262" r:id="rId37"/>
    <p:sldId id="327" r:id="rId3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04040"/>
    <a:srgbClr val="6296C6"/>
    <a:srgbClr val="D60080"/>
    <a:srgbClr val="26FEFE"/>
    <a:srgbClr val="FDA1FC"/>
    <a:srgbClr val="2C4EF9"/>
    <a:srgbClr val="1FF83B"/>
    <a:srgbClr val="1A609C"/>
    <a:srgbClr val="188C40"/>
    <a:srgbClr val="0089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45" autoAdjust="0"/>
    <p:restoredTop sz="86741" autoAdjust="0"/>
  </p:normalViewPr>
  <p:slideViewPr>
    <p:cSldViewPr snapToGrid="0" snapToObjects="1">
      <p:cViewPr>
        <p:scale>
          <a:sx n="94" d="100"/>
          <a:sy n="94" d="100"/>
        </p:scale>
        <p:origin x="-1960" y="-5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30" Type="http://schemas.openxmlformats.org/officeDocument/2006/relationships/slide" Target="slides/slide26.xml"/><Relationship Id="rId31" Type="http://schemas.openxmlformats.org/officeDocument/2006/relationships/slide" Target="slides/slide27.xml"/><Relationship Id="rId32" Type="http://schemas.openxmlformats.org/officeDocument/2006/relationships/slide" Target="slides/slide28.xml"/><Relationship Id="rId9" Type="http://schemas.openxmlformats.org/officeDocument/2006/relationships/slide" Target="slides/slide5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3" Type="http://schemas.openxmlformats.org/officeDocument/2006/relationships/slide" Target="slides/slide29.xml"/><Relationship Id="rId34" Type="http://schemas.openxmlformats.org/officeDocument/2006/relationships/slide" Target="slides/slide30.xml"/><Relationship Id="rId35" Type="http://schemas.openxmlformats.org/officeDocument/2006/relationships/slide" Target="slides/slide31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37" Type="http://schemas.openxmlformats.org/officeDocument/2006/relationships/slide" Target="slides/slide33.xml"/><Relationship Id="rId38" Type="http://schemas.openxmlformats.org/officeDocument/2006/relationships/slide" Target="slides/slide34.xml"/><Relationship Id="rId39" Type="http://schemas.openxmlformats.org/officeDocument/2006/relationships/notesMaster" Target="notesMasters/notesMaster1.xml"/><Relationship Id="rId40" Type="http://schemas.openxmlformats.org/officeDocument/2006/relationships/printerSettings" Target="printerSettings/printerSettings1.bin"/><Relationship Id="rId41" Type="http://schemas.openxmlformats.org/officeDocument/2006/relationships/presProps" Target="presProps.xml"/><Relationship Id="rId42" Type="http://schemas.openxmlformats.org/officeDocument/2006/relationships/viewProps" Target="viewProps.xml"/><Relationship Id="rId43" Type="http://schemas.openxmlformats.org/officeDocument/2006/relationships/theme" Target="theme/theme1.xml"/><Relationship Id="rId4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2CD457-2C93-4605-B86D-F519940C8090}" type="datetimeFigureOut">
              <a:rPr lang="en-GB" smtClean="0"/>
              <a:t>18/07/14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AD5AE1-8DAA-4720-851B-5749129BD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3027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193458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I_max</a:t>
            </a:r>
            <a:r>
              <a:rPr lang="en-US" dirty="0" smtClean="0"/>
              <a:t>=17.3 kA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625452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solidFill>
                  <a:srgbClr val="404040"/>
                </a:solidFill>
              </a:rPr>
              <a:t>round optics (</a:t>
            </a:r>
            <a:r>
              <a:rPr lang="el-GR" dirty="0" smtClean="0">
                <a:solidFill>
                  <a:srgbClr val="404040"/>
                </a:solidFill>
              </a:rPr>
              <a:t>β</a:t>
            </a:r>
            <a:r>
              <a:rPr lang="en-US" dirty="0" smtClean="0">
                <a:solidFill>
                  <a:srgbClr val="404040"/>
                </a:solidFill>
              </a:rPr>
              <a:t>*=15 cm, HLLHCV1.0), /Users/</a:t>
            </a:r>
            <a:r>
              <a:rPr lang="en-US" dirty="0" err="1" smtClean="0">
                <a:solidFill>
                  <a:srgbClr val="404040"/>
                </a:solidFill>
              </a:rPr>
              <a:t>mfittere</a:t>
            </a:r>
            <a:r>
              <a:rPr lang="en-US" dirty="0" smtClean="0">
                <a:solidFill>
                  <a:srgbClr val="404040"/>
                </a:solidFill>
              </a:rPr>
              <a:t>/</a:t>
            </a:r>
            <a:r>
              <a:rPr lang="en-US" dirty="0" err="1" smtClean="0">
                <a:solidFill>
                  <a:srgbClr val="404040"/>
                </a:solidFill>
              </a:rPr>
              <a:t>HiLumi</a:t>
            </a:r>
            <a:r>
              <a:rPr lang="en-US" dirty="0" smtClean="0">
                <a:solidFill>
                  <a:srgbClr val="404040"/>
                </a:solidFill>
              </a:rPr>
              <a:t>/Work/HLLHCV1.0/</a:t>
            </a:r>
            <a:r>
              <a:rPr lang="en-US" dirty="0" err="1" smtClean="0">
                <a:solidFill>
                  <a:srgbClr val="404040"/>
                </a:solidFill>
              </a:rPr>
              <a:t>study_power_supply</a:t>
            </a:r>
            <a:r>
              <a:rPr lang="en-US" smtClean="0">
                <a:solidFill>
                  <a:srgbClr val="404040"/>
                </a:solidFill>
              </a:rPr>
              <a:t>/1e-06round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074633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601321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601321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601321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601321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601321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601321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601321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60132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dBmuV</a:t>
            </a:r>
            <a:r>
              <a:rPr lang="en-US" dirty="0" smtClean="0"/>
              <a:t> = Gain references</a:t>
            </a:r>
            <a:r>
              <a:rPr lang="en-US" baseline="0" dirty="0" smtClean="0"/>
              <a:t> to 1muV, e.g. 20*log10(3.2 mV/(1muV))=70 and 20*log10(10 mV/(1muV)</a:t>
            </a:r>
            <a:r>
              <a:rPr lang="en-US" baseline="0" smtClean="0"/>
              <a:t>)=80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130315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601321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601321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601321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601321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601321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601321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601321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601321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601321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60132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dBmuV</a:t>
            </a:r>
            <a:r>
              <a:rPr lang="en-US" dirty="0" smtClean="0"/>
              <a:t> = Gain references</a:t>
            </a:r>
            <a:r>
              <a:rPr lang="en-US" baseline="0" dirty="0" smtClean="0"/>
              <a:t> to 1muV, e.g. 20*log10(3.2 mV/(1muV))=70 and 20*log10(10 mV/(1muV))=80 </a:t>
            </a:r>
          </a:p>
          <a:p>
            <a:r>
              <a:rPr lang="en-US" baseline="0" dirty="0" smtClean="0"/>
              <a:t>Nominal LHC (peak to peak): </a:t>
            </a:r>
            <a:r>
              <a:rPr lang="en-US" baseline="0" dirty="0" err="1" smtClean="0"/>
              <a:t>Vpk-pk</a:t>
            </a:r>
            <a:r>
              <a:rPr lang="en-US" baseline="0" dirty="0" smtClean="0"/>
              <a:t>(PC1 (8kA, 8V)) = 5 mV =&gt; </a:t>
            </a:r>
            <a:r>
              <a:rPr lang="en-US" baseline="0" dirty="0" err="1" smtClean="0"/>
              <a:t>Vrms</a:t>
            </a:r>
            <a:r>
              <a:rPr lang="en-US" baseline="0" dirty="0" smtClean="0"/>
              <a:t>=0.707*</a:t>
            </a:r>
            <a:r>
              <a:rPr lang="en-US" baseline="0" dirty="0" err="1" smtClean="0"/>
              <a:t>Vpk-pk</a:t>
            </a:r>
            <a:r>
              <a:rPr lang="en-US" baseline="0" dirty="0" smtClean="0"/>
              <a:t> =&gt;V [</a:t>
            </a:r>
            <a:r>
              <a:rPr lang="en-US" baseline="0" dirty="0" err="1" smtClean="0"/>
              <a:t>dBmuV</a:t>
            </a:r>
            <a:r>
              <a:rPr lang="en-US" baseline="0" dirty="0" smtClean="0"/>
              <a:t>) = 20*log10(0.707 </a:t>
            </a:r>
            <a:r>
              <a:rPr lang="en-US" baseline="0" dirty="0" err="1" smtClean="0"/>
              <a:t>Vpk-pk</a:t>
            </a:r>
            <a:r>
              <a:rPr lang="en-US" baseline="0" dirty="0" smtClean="0"/>
              <a:t>/(1muV))=70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130315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60132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200" smtClean="0">
                <a:solidFill>
                  <a:srgbClr val="404040"/>
                </a:solidFill>
              </a:rPr>
              <a:t>parameters</a:t>
            </a:r>
            <a:r>
              <a:rPr lang="en-US" sz="1200" baseline="0" smtClean="0">
                <a:solidFill>
                  <a:srgbClr val="404040"/>
                </a:solidFill>
              </a:rPr>
              <a:t> from </a:t>
            </a:r>
            <a:r>
              <a:rPr lang="en-US" sz="1200" smtClean="0">
                <a:solidFill>
                  <a:srgbClr val="404040"/>
                </a:solidFill>
              </a:rPr>
              <a:t>WP3 website 17/02/2014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200" smtClean="0">
              <a:solidFill>
                <a:srgbClr val="40404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dirty="0" smtClean="0"/>
              <a:t>L(Q1,Q3)=</a:t>
            </a:r>
            <a:r>
              <a:rPr lang="en-US" sz="1200" dirty="0" smtClean="0">
                <a:solidFill>
                  <a:srgbClr val="404040"/>
                </a:solidFill>
              </a:rPr>
              <a:t>10.8 </a:t>
            </a:r>
            <a:r>
              <a:rPr lang="en-US" sz="1200" dirty="0" err="1" smtClean="0">
                <a:solidFill>
                  <a:srgbClr val="404040"/>
                </a:solidFill>
              </a:rPr>
              <a:t>mH</a:t>
            </a:r>
            <a:r>
              <a:rPr lang="en-US" sz="1200" dirty="0" smtClean="0">
                <a:solidFill>
                  <a:srgbClr val="404040"/>
                </a:solidFill>
              </a:rPr>
              <a:t>/m*length (Q1,Q3) =86.4 </a:t>
            </a:r>
            <a:r>
              <a:rPr lang="en-US" sz="1200" dirty="0" err="1" smtClean="0">
                <a:solidFill>
                  <a:srgbClr val="404040"/>
                </a:solidFill>
              </a:rPr>
              <a:t>mH</a:t>
            </a:r>
            <a:r>
              <a:rPr lang="en-US" sz="1200" dirty="0" smtClean="0">
                <a:solidFill>
                  <a:srgbClr val="404040"/>
                </a:solidFill>
              </a:rPr>
              <a:t>, </a:t>
            </a:r>
            <a:r>
              <a:rPr lang="en-US" dirty="0" smtClean="0"/>
              <a:t>L(Q2)=</a:t>
            </a:r>
            <a:r>
              <a:rPr lang="en-US" sz="1200" dirty="0" smtClean="0">
                <a:solidFill>
                  <a:srgbClr val="404040"/>
                </a:solidFill>
              </a:rPr>
              <a:t>10.8 </a:t>
            </a:r>
            <a:r>
              <a:rPr lang="en-US" sz="1200" dirty="0" err="1" smtClean="0">
                <a:solidFill>
                  <a:srgbClr val="404040"/>
                </a:solidFill>
              </a:rPr>
              <a:t>mH</a:t>
            </a:r>
            <a:r>
              <a:rPr lang="en-US" sz="1200" dirty="0" smtClean="0">
                <a:solidFill>
                  <a:srgbClr val="404040"/>
                </a:solidFill>
              </a:rPr>
              <a:t>/m*length (Q2) =73.44 </a:t>
            </a:r>
            <a:r>
              <a:rPr lang="en-US" sz="1200" dirty="0" err="1" smtClean="0">
                <a:solidFill>
                  <a:srgbClr val="404040"/>
                </a:solidFill>
              </a:rPr>
              <a:t>mH</a:t>
            </a:r>
            <a:r>
              <a:rPr lang="en-US" sz="1200" dirty="0" smtClean="0">
                <a:solidFill>
                  <a:srgbClr val="404040"/>
                </a:solidFill>
              </a:rPr>
              <a:t>,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>
              <a:solidFill>
                <a:srgbClr val="404040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13031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[4] SPS:</a:t>
            </a:r>
            <a:r>
              <a:rPr lang="en-US" baseline="0" dirty="0" smtClean="0"/>
              <a:t> minimization of the power supply ripple =&gt; only 50 Hz and higher harmonics =&gt; Delta Q&lt;2-3x10^-4, additional ripple with 9 Hz, 40 Hz, 180 Hz =&gt; Delta Q=1.1-2.2x10^-3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60132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60132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plots are for the </a:t>
            </a:r>
            <a:r>
              <a:rPr lang="en-US" baseline="0" dirty="0" err="1" smtClean="0"/>
              <a:t>Henon</a:t>
            </a:r>
            <a:r>
              <a:rPr lang="en-US" baseline="0" dirty="0" smtClean="0"/>
              <a:t> map</a:t>
            </a:r>
          </a:p>
          <a:p>
            <a:r>
              <a:rPr lang="en-US" baseline="0" dirty="0" smtClean="0"/>
              <a:t>sigma(N)=1/N*log(</a:t>
            </a:r>
            <a:r>
              <a:rPr lang="en-US" baseline="0" dirty="0" err="1" smtClean="0"/>
              <a:t>A_lambda</a:t>
            </a:r>
            <a:r>
              <a:rPr lang="en-US" baseline="0" dirty="0" smtClean="0"/>
              <a:t> * N), all particles with\lambda(N)&gt;</a:t>
            </a:r>
            <a:r>
              <a:rPr lang="en-US" baseline="0" dirty="0" err="1" smtClean="0"/>
              <a:t>sigma_lambda</a:t>
            </a:r>
            <a:r>
              <a:rPr lang="en-US" baseline="0" dirty="0" smtClean="0"/>
              <a:t>(N) particle is considered to be chaotic, otherwise it is considered stable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60132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60132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plots are for the </a:t>
            </a:r>
            <a:r>
              <a:rPr lang="en-US" baseline="0" dirty="0" err="1" smtClean="0"/>
              <a:t>Henon</a:t>
            </a:r>
            <a:r>
              <a:rPr lang="en-US" baseline="0" dirty="0" smtClean="0"/>
              <a:t> map</a:t>
            </a:r>
          </a:p>
          <a:p>
            <a:r>
              <a:rPr lang="en-US" baseline="0" dirty="0" smtClean="0"/>
              <a:t>sigma(N)=1/N*log(</a:t>
            </a:r>
            <a:r>
              <a:rPr lang="en-US" baseline="0" dirty="0" err="1" smtClean="0"/>
              <a:t>A_lambda</a:t>
            </a:r>
            <a:r>
              <a:rPr lang="en-US" baseline="0" dirty="0" smtClean="0"/>
              <a:t> * N), all particles with\lambda(N)&gt;</a:t>
            </a:r>
            <a:r>
              <a:rPr lang="en-US" baseline="0" dirty="0" err="1" smtClean="0"/>
              <a:t>sigma_lambda</a:t>
            </a:r>
            <a:r>
              <a:rPr lang="en-US" baseline="0" dirty="0" smtClean="0"/>
              <a:t>(N) particle is considered to be chaotic, otherwise it is </a:t>
            </a:r>
            <a:r>
              <a:rPr lang="en-US" baseline="0" smtClean="0"/>
              <a:t>considered stable</a:t>
            </a: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60132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314" y="1861231"/>
            <a:ext cx="4149834" cy="199874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08310" y="1608069"/>
            <a:ext cx="3978489" cy="2506731"/>
          </a:xfrm>
        </p:spPr>
        <p:txBody>
          <a:bodyPr/>
          <a:lstStyle>
            <a:lvl1pPr algn="l">
              <a:lnSpc>
                <a:spcPct val="100000"/>
              </a:lnSpc>
              <a:defRPr b="1" i="0">
                <a:solidFill>
                  <a:srgbClr val="005872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114800"/>
            <a:ext cx="8229600" cy="1828800"/>
          </a:xfrm>
        </p:spPr>
        <p:txBody>
          <a:bodyPr lIns="0" rIns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500" b="1">
                <a:solidFill>
                  <a:schemeClr val="bg1">
                    <a:lumMod val="50000"/>
                  </a:schemeClr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561279" y="1967225"/>
            <a:ext cx="0" cy="1786759"/>
          </a:xfrm>
          <a:prstGeom prst="line">
            <a:avLst/>
          </a:prstGeom>
          <a:ln>
            <a:solidFill>
              <a:srgbClr val="5BC1E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692447" y="6117173"/>
            <a:ext cx="7683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The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HiLumi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LHC Design Study is included in the High Luminosity LHC project and is partly funded by the European Commission within the Framework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7 Capacities Specific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, Grant Agreement 284404. </a:t>
            </a:r>
            <a:endParaRPr lang="en-GB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430" y="6147097"/>
            <a:ext cx="493025" cy="40181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207140"/>
            <a:ext cx="417381" cy="281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8793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5056C-7C50-47D9-8FC5-1DE549BC4934}" type="datetime1">
              <a:rPr lang="en-US" smtClean="0"/>
              <a:t>18/07/14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>
          <a:xfrm>
            <a:off x="2082800" y="6584514"/>
            <a:ext cx="66040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defPPr>
              <a:defRPr lang="en-US"/>
            </a:defPPr>
            <a:lvl1pPr marL="0" algn="r" defTabSz="457200" rtl="0" eaLnBrk="1" latinLnBrk="0" hangingPunct="1">
              <a:defRPr sz="1200" b="1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 kern="1200" baseline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rPr>
              <a:t>WP2 Task Leader meeting, Requirements triplet powering for HL-LHC</a:t>
            </a:r>
            <a:r>
              <a:rPr lang="en-US" baseline="0" dirty="0" smtClean="0"/>
              <a:t>, 18.07.2014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78561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8760E-2249-4B52-91A3-4D822E5C828B}" type="datetime1">
              <a:rPr lang="en-US" smtClean="0"/>
              <a:t>18/07/14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1189037"/>
            <a:ext cx="8229600" cy="5349240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381266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E2AA9-A126-4CEC-8F44-C649137035AE}" type="datetime1">
              <a:rPr lang="en-US" smtClean="0"/>
              <a:t>18/07/14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89038"/>
            <a:ext cx="4038600" cy="5348922"/>
          </a:xfrm>
        </p:spPr>
        <p:txBody>
          <a:bodyPr/>
          <a:lstStyle>
            <a:lvl1pPr>
              <a:defRPr sz="3200"/>
            </a:lvl1pPr>
            <a:lvl2pPr marL="346075" indent="-228600">
              <a:defRPr sz="3200"/>
            </a:lvl2pPr>
            <a:lvl3pPr marL="452438" indent="-228600">
              <a:defRPr sz="2800"/>
            </a:lvl3pPr>
            <a:lvl4pPr marL="569913" indent="-228600">
              <a:defRPr sz="2800"/>
            </a:lvl4pPr>
            <a:lvl5pPr marL="685800" indent="-228600">
              <a:defRPr sz="2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89038"/>
            <a:ext cx="4038600" cy="5348922"/>
          </a:xfrm>
        </p:spPr>
        <p:txBody>
          <a:bodyPr/>
          <a:lstStyle>
            <a:lvl1pPr>
              <a:defRPr sz="3200"/>
            </a:lvl1pPr>
            <a:lvl2pPr marL="346075" indent="-228600">
              <a:defRPr sz="3200"/>
            </a:lvl2pPr>
            <a:lvl3pPr marL="452438" indent="-228600">
              <a:defRPr sz="2800"/>
            </a:lvl3pPr>
            <a:lvl4pPr marL="569913" indent="-228600">
              <a:defRPr sz="2800"/>
            </a:lvl4pPr>
            <a:lvl5pPr marL="685800" indent="-228600">
              <a:defRPr sz="2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91446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EA0CD-8623-47C2-804B-3818E748C240}" type="datetime1">
              <a:rPr lang="en-US" smtClean="0"/>
              <a:t>18/07/14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77959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8D66D-8DB7-48C8-8198-91721BE663D5}" type="datetime1">
              <a:rPr lang="en-US" smtClean="0"/>
              <a:t>18/07/14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274638"/>
            <a:ext cx="8229600" cy="6263639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857947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1464C-CF15-4466-8A40-2B63316F8F17}" type="datetime1">
              <a:rPr lang="en-US" smtClean="0"/>
              <a:t>18/07/14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4513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8798" y="2298933"/>
            <a:ext cx="3430919" cy="1652483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692447" y="6117173"/>
            <a:ext cx="7683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The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HiLumi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LHC Design Study is included in the High Luminosity LHC project and is partly funded by the European Commission within the Framework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7 Capacities Specific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, Grant Agreement 284404. </a:t>
            </a:r>
            <a:endParaRPr lang="en-GB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430" y="6147097"/>
            <a:ext cx="493025" cy="40181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207140"/>
            <a:ext cx="417381" cy="281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35898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theme" Target="../theme/theme1.xml"/><Relationship Id="rId10" Type="http://schemas.openxmlformats.org/officeDocument/2006/relationships/image" Target="../media/image1.jpeg"/><Relationship Id="rId11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5769864" y="3154680"/>
            <a:ext cx="6537962" cy="228600"/>
          </a:xfrm>
          <a:prstGeom prst="rect">
            <a:avLst/>
          </a:prstGeom>
        </p:spPr>
        <p:txBody>
          <a:bodyPr vert="horz" lIns="91440" tIns="0" rIns="91440" bIns="0" rtlCol="0" anchor="ctr"/>
          <a:lstStyle>
            <a:lvl1pPr algn="l">
              <a:defRPr sz="1000" baseline="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894D7256-0BB1-4DAE-B62F-9AB083050611}" type="datetime1">
              <a:rPr lang="en-US" smtClean="0"/>
              <a:t>18/07/14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6537960"/>
            <a:ext cx="4572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FA004B2-1541-5046-B6F2-22AF565857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88719"/>
            <a:ext cx="8229600" cy="5349240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0" name="Picture 9" descr="2011-10-04_logoHiLumi561px.jpg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75" y="6163009"/>
            <a:ext cx="777850" cy="374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9953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0" r:id="rId2"/>
    <p:sldLayoutId id="2147483659" r:id="rId3"/>
    <p:sldLayoutId id="2147483657" r:id="rId4"/>
    <p:sldLayoutId id="2147483654" r:id="rId5"/>
    <p:sldLayoutId id="2147483658" r:id="rId6"/>
    <p:sldLayoutId id="2147483655" r:id="rId7"/>
    <p:sldLayoutId id="2147483660" r:id="rId8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sz="4000" kern="1200" baseline="0">
          <a:solidFill>
            <a:schemeClr val="tx1">
              <a:lumMod val="75000"/>
              <a:lumOff val="25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lnSpc>
          <a:spcPct val="120000"/>
        </a:lnSpc>
        <a:spcBef>
          <a:spcPts val="600"/>
        </a:spcBef>
        <a:buClr>
          <a:srgbClr val="0089B5"/>
        </a:buClr>
        <a:buFont typeface="Arial"/>
        <a:buChar char="•"/>
        <a:defRPr sz="3200" kern="120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1pPr>
      <a:lvl2pPr marL="457200" indent="-228600" algn="l" defTabSz="457200" rtl="0" eaLnBrk="1" latinLnBrk="0" hangingPunct="1">
        <a:lnSpc>
          <a:spcPct val="120000"/>
        </a:lnSpc>
        <a:spcBef>
          <a:spcPts val="400"/>
        </a:spcBef>
        <a:buClr>
          <a:srgbClr val="0089B5"/>
        </a:buClr>
        <a:buSzPct val="95000"/>
        <a:buFont typeface="Arial"/>
        <a:buChar char="•"/>
        <a:defRPr sz="32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2pPr>
      <a:lvl3pPr marL="6858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3pPr>
      <a:lvl4pPr marL="9144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4pPr>
      <a:lvl5pPr marL="1143000" indent="-228600" algn="l" defTabSz="457200" rtl="0" eaLnBrk="1" latinLnBrk="0" hangingPunct="1">
        <a:lnSpc>
          <a:spcPct val="120000"/>
        </a:lnSpc>
        <a:spcBef>
          <a:spcPts val="0"/>
        </a:spcBef>
        <a:buClr>
          <a:schemeClr val="bg1">
            <a:lumMod val="50000"/>
          </a:schemeClr>
        </a:buClr>
        <a:buSzPct val="90000"/>
        <a:buFont typeface="Arial"/>
        <a:buChar char="•"/>
        <a:defRPr sz="2800" kern="1200" baseline="0">
          <a:solidFill>
            <a:schemeClr val="tx1">
              <a:lumMod val="50000"/>
              <a:lumOff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4" Type="http://schemas.openxmlformats.org/officeDocument/2006/relationships/image" Target="../media/image23.emf"/><Relationship Id="rId5" Type="http://schemas.openxmlformats.org/officeDocument/2006/relationships/image" Target="../media/image24.emf"/><Relationship Id="rId6" Type="http://schemas.openxmlformats.org/officeDocument/2006/relationships/image" Target="../media/image25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image" Target="../media/image29.png"/><Relationship Id="rId5" Type="http://schemas.openxmlformats.org/officeDocument/2006/relationships/image" Target="../media/image30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openxmlformats.org/officeDocument/2006/relationships/image" Target="../media/image32.png"/><Relationship Id="rId5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3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35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36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3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38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3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4" Type="http://schemas.openxmlformats.org/officeDocument/2006/relationships/image" Target="../media/image41.png"/><Relationship Id="rId5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4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4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4" Type="http://schemas.openxmlformats.org/officeDocument/2006/relationships/image" Target="../media/image48.png"/><Relationship Id="rId5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4" Type="http://schemas.openxmlformats.org/officeDocument/2006/relationships/image" Target="../media/image51.png"/><Relationship Id="rId5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4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4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4" Type="http://schemas.openxmlformats.org/officeDocument/2006/relationships/image" Target="../media/image58.png"/><Relationship Id="rId5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emf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4" Type="http://schemas.openxmlformats.org/officeDocument/2006/relationships/image" Target="../media/image9.emf"/><Relationship Id="rId5" Type="http://schemas.openxmlformats.org/officeDocument/2006/relationships/image" Target="../media/image10.emf"/><Relationship Id="rId6" Type="http://schemas.openxmlformats.org/officeDocument/2006/relationships/image" Target="../media/image11.emf"/><Relationship Id="rId7" Type="http://schemas.openxmlformats.org/officeDocument/2006/relationships/image" Target="../media/image12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4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5" Type="http://schemas.openxmlformats.org/officeDocument/2006/relationships/image" Target="../media/image21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Powering requirements for HL-LHC triplet</a:t>
            </a:r>
            <a:endParaRPr lang="en-US" dirty="0">
              <a:effectLst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40953" y="4524019"/>
            <a:ext cx="7271447" cy="1346203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dirty="0" smtClean="0">
                <a:effectLst/>
              </a:rPr>
              <a:t>M. Fitterer, R. De Maria, M. </a:t>
            </a:r>
            <a:r>
              <a:rPr lang="en-US" dirty="0" err="1" smtClean="0">
                <a:effectLst/>
              </a:rPr>
              <a:t>Giovannozzi</a:t>
            </a:r>
            <a:endParaRPr lang="en-US" dirty="0" smtClean="0">
              <a:effectLst/>
            </a:endParaRPr>
          </a:p>
          <a:p>
            <a:r>
              <a:rPr lang="en-US" dirty="0" smtClean="0"/>
              <a:t>Acknowledgments: A. </a:t>
            </a:r>
            <a:r>
              <a:rPr lang="en-US" dirty="0" err="1" smtClean="0"/>
              <a:t>Ballarino</a:t>
            </a:r>
            <a:r>
              <a:rPr lang="en-US" dirty="0" smtClean="0"/>
              <a:t>, R. Bruce, J.-P. Burnet, S. </a:t>
            </a:r>
            <a:r>
              <a:rPr lang="en-US" dirty="0" err="1" smtClean="0"/>
              <a:t>Fartoukh</a:t>
            </a:r>
            <a:r>
              <a:rPr lang="en-US" dirty="0" smtClean="0"/>
              <a:t>, F</a:t>
            </a:r>
            <a:r>
              <a:rPr lang="en-US" dirty="0"/>
              <a:t>. </a:t>
            </a:r>
            <a:r>
              <a:rPr lang="en-US" dirty="0" smtClean="0"/>
              <a:t>Schmidt, H. </a:t>
            </a:r>
            <a:r>
              <a:rPr lang="en-US" dirty="0" err="1" smtClean="0"/>
              <a:t>Thiesen</a:t>
            </a:r>
            <a:endParaRPr lang="en-US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8045785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10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Theoretical background (3)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188718"/>
            <a:ext cx="8392922" cy="5349242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buClrTx/>
            </a:pPr>
            <a:r>
              <a:rPr lang="en-US" sz="1800" dirty="0" smtClean="0">
                <a:solidFill>
                  <a:srgbClr val="404040"/>
                </a:solidFill>
              </a:rPr>
              <a:t>following the approach taken in [8] a more regular pattern can be obtained from the survival plots by averaging over the angles. </a:t>
            </a:r>
            <a:r>
              <a:rPr lang="en-US" sz="1800" dirty="0">
                <a:solidFill>
                  <a:srgbClr val="404040"/>
                </a:solidFill>
              </a:rPr>
              <a:t>T</a:t>
            </a:r>
            <a:r>
              <a:rPr lang="en-US" sz="1800" dirty="0" smtClean="0">
                <a:solidFill>
                  <a:srgbClr val="404040"/>
                </a:solidFill>
              </a:rPr>
              <a:t>he dynamic aperture is then defined as a function of the number of turns – “</a:t>
            </a:r>
            <a:r>
              <a:rPr lang="en-US" sz="1800" dirty="0" smtClean="0">
                <a:solidFill>
                  <a:srgbClr val="3366FF"/>
                </a:solidFill>
              </a:rPr>
              <a:t>DA </a:t>
            </a:r>
            <a:r>
              <a:rPr lang="en-US" sz="1800" dirty="0" err="1" smtClean="0">
                <a:solidFill>
                  <a:srgbClr val="3366FF"/>
                </a:solidFill>
              </a:rPr>
              <a:t>vs</a:t>
            </a:r>
            <a:r>
              <a:rPr lang="en-US" sz="1800" dirty="0" smtClean="0">
                <a:solidFill>
                  <a:srgbClr val="3366FF"/>
                </a:solidFill>
              </a:rPr>
              <a:t> turns</a:t>
            </a:r>
            <a:r>
              <a:rPr lang="en-US" sz="1800" dirty="0" smtClean="0">
                <a:solidFill>
                  <a:srgbClr val="404040"/>
                </a:solidFill>
              </a:rPr>
              <a:t>” (</a:t>
            </a:r>
            <a:r>
              <a:rPr lang="en-US" sz="1800" dirty="0" smtClean="0">
                <a:solidFill>
                  <a:srgbClr val="3366FF"/>
                </a:solidFill>
              </a:rPr>
              <a:t>“weighted average”</a:t>
            </a:r>
            <a:r>
              <a:rPr lang="en-US" sz="1800" dirty="0" smtClean="0">
                <a:solidFill>
                  <a:srgbClr val="404040"/>
                </a:solidFill>
              </a:rPr>
              <a:t>):</a:t>
            </a:r>
          </a:p>
          <a:p>
            <a:pPr>
              <a:lnSpc>
                <a:spcPct val="100000"/>
              </a:lnSpc>
              <a:buClrTx/>
            </a:pPr>
            <a:endParaRPr lang="en-US" sz="1800" dirty="0">
              <a:solidFill>
                <a:srgbClr val="404040"/>
              </a:solidFill>
            </a:endParaRPr>
          </a:p>
          <a:p>
            <a:pPr>
              <a:lnSpc>
                <a:spcPct val="100000"/>
              </a:lnSpc>
              <a:buClrTx/>
            </a:pPr>
            <a:endParaRPr lang="en-US" sz="1800" dirty="0" smtClean="0">
              <a:solidFill>
                <a:srgbClr val="404040"/>
              </a:solidFill>
            </a:endParaRPr>
          </a:p>
          <a:p>
            <a:pPr marL="228600" lvl="1" indent="0">
              <a:lnSpc>
                <a:spcPct val="100000"/>
              </a:lnSpc>
              <a:buClrTx/>
              <a:buNone/>
            </a:pPr>
            <a:r>
              <a:rPr lang="en-US" sz="1800" dirty="0" smtClean="0">
                <a:solidFill>
                  <a:srgbClr val="404040"/>
                </a:solidFill>
              </a:rPr>
              <a:t>and the error can be obtained by using Gaussian sum in quadrature:</a:t>
            </a:r>
          </a:p>
          <a:p>
            <a:pPr marL="228600" lvl="1" indent="0">
              <a:lnSpc>
                <a:spcPct val="100000"/>
              </a:lnSpc>
              <a:buClrTx/>
              <a:buNone/>
            </a:pPr>
            <a:endParaRPr lang="en-US" sz="1800" dirty="0">
              <a:solidFill>
                <a:srgbClr val="404040"/>
              </a:solidFill>
            </a:endParaRPr>
          </a:p>
          <a:p>
            <a:pPr marL="228600" lvl="1" indent="0">
              <a:lnSpc>
                <a:spcPct val="100000"/>
              </a:lnSpc>
              <a:spcBef>
                <a:spcPts val="1600"/>
              </a:spcBef>
              <a:buClrTx/>
              <a:buNone/>
            </a:pPr>
            <a:endParaRPr lang="en-US" sz="1800" dirty="0">
              <a:solidFill>
                <a:srgbClr val="404040"/>
              </a:solidFill>
            </a:endParaRPr>
          </a:p>
          <a:p>
            <a:pPr marL="228600" lvl="1" indent="0">
              <a:lnSpc>
                <a:spcPct val="100000"/>
              </a:lnSpc>
              <a:buClrTx/>
              <a:buNone/>
            </a:pPr>
            <a:r>
              <a:rPr lang="en-US" sz="1800" dirty="0" smtClean="0">
                <a:solidFill>
                  <a:srgbClr val="404040"/>
                </a:solidFill>
              </a:rPr>
              <a:t>The DA can then be interpolated by:</a:t>
            </a:r>
          </a:p>
          <a:p>
            <a:pPr marL="228600" lvl="1" indent="0">
              <a:lnSpc>
                <a:spcPct val="100000"/>
              </a:lnSpc>
              <a:buClrTx/>
              <a:buNone/>
            </a:pPr>
            <a:endParaRPr lang="en-US" sz="1800" dirty="0">
              <a:solidFill>
                <a:srgbClr val="404040"/>
              </a:solidFill>
            </a:endParaRPr>
          </a:p>
          <a:p>
            <a:pPr marL="228600" lvl="1" indent="0">
              <a:lnSpc>
                <a:spcPct val="100000"/>
              </a:lnSpc>
              <a:spcBef>
                <a:spcPts val="0"/>
              </a:spcBef>
              <a:buClrTx/>
              <a:buNone/>
            </a:pPr>
            <a:endParaRPr lang="en-US" sz="1800" dirty="0" smtClean="0">
              <a:solidFill>
                <a:srgbClr val="404040"/>
              </a:solidFill>
            </a:endParaRPr>
          </a:p>
          <a:p>
            <a:pPr marL="228600" lvl="1" indent="0">
              <a:lnSpc>
                <a:spcPct val="100000"/>
              </a:lnSpc>
              <a:buClrTx/>
              <a:buNone/>
            </a:pPr>
            <a:r>
              <a:rPr lang="en-US" sz="1800" dirty="0" smtClean="0">
                <a:solidFill>
                  <a:srgbClr val="404040"/>
                </a:solidFill>
              </a:rPr>
              <a:t>An approximated formula for the error can be obtained by using a </a:t>
            </a:r>
            <a:r>
              <a:rPr lang="en-US" sz="1800" dirty="0" smtClean="0">
                <a:solidFill>
                  <a:srgbClr val="3366FF"/>
                </a:solidFill>
              </a:rPr>
              <a:t>“simple average” </a:t>
            </a:r>
            <a:r>
              <a:rPr lang="en-US" sz="1800" dirty="0" smtClean="0">
                <a:solidFill>
                  <a:srgbClr val="404040"/>
                </a:solidFill>
              </a:rPr>
              <a:t>over </a:t>
            </a:r>
            <a:r>
              <a:rPr lang="el-GR" sz="1800" dirty="0" smtClean="0">
                <a:solidFill>
                  <a:srgbClr val="404040"/>
                </a:solidFill>
              </a:rPr>
              <a:t>θ</a:t>
            </a:r>
            <a:r>
              <a:rPr lang="en-US" sz="1800" dirty="0" smtClean="0">
                <a:solidFill>
                  <a:srgbClr val="404040"/>
                </a:solidFill>
              </a:rPr>
              <a:t> as definition for the DA:</a:t>
            </a:r>
            <a:endParaRPr lang="en-US" sz="1400" dirty="0">
              <a:solidFill>
                <a:srgbClr val="40404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400" dirty="0" smtClean="0">
              <a:solidFill>
                <a:srgbClr val="40404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400" dirty="0">
              <a:solidFill>
                <a:srgbClr val="40404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400" dirty="0">
              <a:solidFill>
                <a:srgbClr val="40404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809942" y="6182153"/>
            <a:ext cx="8040179" cy="3077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srgbClr val="404040"/>
                </a:solidFill>
              </a:rPr>
              <a:t>[8] E. </a:t>
            </a:r>
            <a:r>
              <a:rPr lang="en-US" sz="1400" dirty="0" err="1" smtClean="0">
                <a:solidFill>
                  <a:srgbClr val="404040"/>
                </a:solidFill>
              </a:rPr>
              <a:t>Todesco</a:t>
            </a:r>
            <a:r>
              <a:rPr lang="en-US" sz="1400" dirty="0">
                <a:solidFill>
                  <a:srgbClr val="404040"/>
                </a:solidFill>
              </a:rPr>
              <a:t>, M. </a:t>
            </a:r>
            <a:r>
              <a:rPr lang="en-US" sz="1400" dirty="0" err="1" smtClean="0">
                <a:solidFill>
                  <a:srgbClr val="404040"/>
                </a:solidFill>
              </a:rPr>
              <a:t>Giovannozzi</a:t>
            </a:r>
            <a:r>
              <a:rPr lang="en-US" sz="1400" dirty="0" smtClean="0">
                <a:solidFill>
                  <a:srgbClr val="404040"/>
                </a:solidFill>
              </a:rPr>
              <a:t>, Phys. Rev. E 53, No. 4067 (1996)</a:t>
            </a:r>
            <a:endParaRPr lang="en-US" sz="1400" dirty="0"/>
          </a:p>
        </p:txBody>
      </p:sp>
      <p:pic>
        <p:nvPicPr>
          <p:cNvPr id="9" name="Picture 8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4678" y="2041205"/>
            <a:ext cx="7112000" cy="673100"/>
          </a:xfrm>
          <a:prstGeom prst="rect">
            <a:avLst/>
          </a:prstGeom>
        </p:spPr>
      </p:pic>
      <p:pic>
        <p:nvPicPr>
          <p:cNvPr id="11" name="Picture 10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0512" y="3174423"/>
            <a:ext cx="6121400" cy="622300"/>
          </a:xfrm>
          <a:prstGeom prst="rect">
            <a:avLst/>
          </a:prstGeom>
        </p:spPr>
      </p:pic>
      <p:pic>
        <p:nvPicPr>
          <p:cNvPr id="13" name="Picture 12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0824" y="5457610"/>
            <a:ext cx="6527800" cy="622300"/>
          </a:xfrm>
          <a:prstGeom prst="rect">
            <a:avLst/>
          </a:prstGeom>
        </p:spPr>
      </p:pic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2204" y="4263871"/>
            <a:ext cx="2120900" cy="46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12686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11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Theoretical background (4)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188718"/>
            <a:ext cx="8392922" cy="5349242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ClrTx/>
              <a:buNone/>
            </a:pPr>
            <a:r>
              <a:rPr lang="en-US" sz="1800" dirty="0" smtClean="0">
                <a:solidFill>
                  <a:srgbClr val="404040"/>
                </a:solidFill>
              </a:rPr>
              <a:t>Example of LHC lattice [8]: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08367" y="6178228"/>
            <a:ext cx="8040179" cy="3077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srgbClr val="404040"/>
                </a:solidFill>
              </a:rPr>
              <a:t>[8] E. </a:t>
            </a:r>
            <a:r>
              <a:rPr lang="en-US" sz="1400" dirty="0" err="1" smtClean="0">
                <a:solidFill>
                  <a:srgbClr val="404040"/>
                </a:solidFill>
              </a:rPr>
              <a:t>Todesco</a:t>
            </a:r>
            <a:r>
              <a:rPr lang="en-US" sz="1400" dirty="0">
                <a:solidFill>
                  <a:srgbClr val="404040"/>
                </a:solidFill>
              </a:rPr>
              <a:t>, M. </a:t>
            </a:r>
            <a:r>
              <a:rPr lang="en-US" sz="1400" dirty="0" err="1" smtClean="0">
                <a:solidFill>
                  <a:srgbClr val="404040"/>
                </a:solidFill>
              </a:rPr>
              <a:t>Giovannozzi</a:t>
            </a:r>
            <a:r>
              <a:rPr lang="en-US" sz="1400" dirty="0" smtClean="0">
                <a:solidFill>
                  <a:srgbClr val="404040"/>
                </a:solidFill>
              </a:rPr>
              <a:t>, Phys. Rev. E 53, No. 4067 (1996)</a:t>
            </a:r>
            <a:endParaRPr lang="en-US" sz="1400" dirty="0"/>
          </a:p>
        </p:txBody>
      </p:sp>
      <p:pic>
        <p:nvPicPr>
          <p:cNvPr id="7" name="Picture 6" descr="LHCnomodulation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567158"/>
            <a:ext cx="3597918" cy="4439366"/>
          </a:xfrm>
          <a:prstGeom prst="rect">
            <a:avLst/>
          </a:prstGeom>
        </p:spPr>
      </p:pic>
      <p:pic>
        <p:nvPicPr>
          <p:cNvPr id="8" name="Picture 7" descr="LHCwithmodulation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4133" y="1567158"/>
            <a:ext cx="3573082" cy="445897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40397" y="3797032"/>
            <a:ext cx="15133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 modulation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012679" y="3797032"/>
            <a:ext cx="15133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with modulation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040397" y="1855386"/>
            <a:ext cx="14052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extrapolation to infinity</a:t>
            </a:r>
            <a:endParaRPr lang="en-US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932306" y="3146221"/>
            <a:ext cx="16213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prediction through </a:t>
            </a:r>
            <a:r>
              <a:rPr lang="en-US" sz="1400" dirty="0" err="1" smtClean="0"/>
              <a:t>Lyapunov</a:t>
            </a:r>
            <a:r>
              <a:rPr lang="en-US" sz="1400" dirty="0" smtClean="0"/>
              <a:t> exponent</a:t>
            </a:r>
            <a:endParaRPr lang="en-US" sz="1400" dirty="0"/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2553700" y="3146221"/>
            <a:ext cx="459394" cy="27180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2351025" y="2052764"/>
            <a:ext cx="355075" cy="1088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41331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12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Tune modulation amplitude (1)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188719"/>
            <a:ext cx="8229600" cy="5349240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US" sz="1800" dirty="0">
                <a:solidFill>
                  <a:srgbClr val="404040"/>
                </a:solidFill>
              </a:rPr>
              <a:t>First estimate by calculating the </a:t>
            </a:r>
            <a:r>
              <a:rPr lang="en-US" sz="1800" dirty="0">
                <a:solidFill>
                  <a:srgbClr val="3366FF"/>
                </a:solidFill>
              </a:rPr>
              <a:t>tune </a:t>
            </a:r>
            <a:r>
              <a:rPr lang="en-US" sz="1800" dirty="0" smtClean="0">
                <a:solidFill>
                  <a:srgbClr val="3366FF"/>
                </a:solidFill>
              </a:rPr>
              <a:t>shift </a:t>
            </a:r>
            <a:r>
              <a:rPr lang="en-US" sz="1800" dirty="0">
                <a:solidFill>
                  <a:srgbClr val="404040"/>
                </a:solidFill>
              </a:rPr>
              <a:t>(see LCU Meeting 26.11.2013</a:t>
            </a:r>
            <a:r>
              <a:rPr lang="en-US" sz="1800" dirty="0" smtClean="0">
                <a:solidFill>
                  <a:srgbClr val="404040"/>
                </a:solidFill>
              </a:rPr>
              <a:t>)</a:t>
            </a:r>
            <a:endParaRPr lang="en-US" sz="1800" dirty="0" smtClean="0">
              <a:solidFill>
                <a:srgbClr val="3366FF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4200"/>
              </a:spcBef>
              <a:buNone/>
            </a:pPr>
            <a:r>
              <a:rPr lang="en-US" sz="1800" dirty="0" smtClean="0">
                <a:solidFill>
                  <a:srgbClr val="404040"/>
                </a:solidFill>
              </a:rPr>
              <a:t>induced </a:t>
            </a:r>
            <a:r>
              <a:rPr lang="en-US" sz="1800" dirty="0">
                <a:solidFill>
                  <a:srgbClr val="404040"/>
                </a:solidFill>
              </a:rPr>
              <a:t>by a </a:t>
            </a:r>
            <a:r>
              <a:rPr lang="en-US" sz="1800" dirty="0" smtClean="0">
                <a:solidFill>
                  <a:srgbClr val="3366FF"/>
                </a:solidFill>
              </a:rPr>
              <a:t>uniformly </a:t>
            </a:r>
            <a:r>
              <a:rPr lang="en-US" sz="1800" dirty="0">
                <a:solidFill>
                  <a:srgbClr val="3366FF"/>
                </a:solidFill>
              </a:rPr>
              <a:t>distributed error on the </a:t>
            </a:r>
            <a:r>
              <a:rPr lang="en-US" sz="1800" dirty="0" smtClean="0">
                <a:solidFill>
                  <a:srgbClr val="3366FF"/>
                </a:solidFill>
              </a:rPr>
              <a:t>current </a:t>
            </a:r>
            <a:r>
              <a:rPr lang="en-US" sz="1800" dirty="0" smtClean="0">
                <a:solidFill>
                  <a:srgbClr val="404040"/>
                </a:solidFill>
              </a:rPr>
              <a:t>(reference value </a:t>
            </a:r>
            <a:r>
              <a:rPr lang="en-US" sz="1800" dirty="0" smtClean="0">
                <a:solidFill>
                  <a:srgbClr val="3366FF"/>
                </a:solidFill>
              </a:rPr>
              <a:t>1ppm (10</a:t>
            </a:r>
            <a:r>
              <a:rPr lang="en-US" sz="1800" baseline="30000" dirty="0" smtClean="0">
                <a:solidFill>
                  <a:srgbClr val="3366FF"/>
                </a:solidFill>
              </a:rPr>
              <a:t>-6</a:t>
            </a:r>
            <a:r>
              <a:rPr lang="en-US" sz="1800" dirty="0" smtClean="0">
                <a:solidFill>
                  <a:srgbClr val="3366FF"/>
                </a:solidFill>
              </a:rPr>
              <a:t>)</a:t>
            </a:r>
            <a:r>
              <a:rPr lang="en-US" sz="1800" dirty="0" smtClean="0">
                <a:solidFill>
                  <a:srgbClr val="404040"/>
                </a:solidFill>
              </a:rPr>
              <a:t>)</a:t>
            </a:r>
            <a:endParaRPr lang="en-US" sz="1800" dirty="0">
              <a:solidFill>
                <a:srgbClr val="404040"/>
              </a:solidFill>
            </a:endParaRPr>
          </a:p>
          <a:p>
            <a:pPr marL="0" indent="0">
              <a:lnSpc>
                <a:spcPct val="100000"/>
              </a:lnSpc>
              <a:buNone/>
            </a:pPr>
            <a:endParaRPr lang="en-US" sz="1800" dirty="0" smtClean="0">
              <a:solidFill>
                <a:srgbClr val="404040"/>
              </a:solidFill>
            </a:endParaRPr>
          </a:p>
        </p:txBody>
      </p:sp>
      <p:pic>
        <p:nvPicPr>
          <p:cNvPr id="7" name="Picture 6" descr="tune_1e-06round_nominal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" t="6172" r="50149" b="47326"/>
          <a:stretch/>
        </p:blipFill>
        <p:spPr>
          <a:xfrm>
            <a:off x="6363983" y="2431794"/>
            <a:ext cx="2645571" cy="1992735"/>
          </a:xfrm>
          <a:prstGeom prst="rect">
            <a:avLst/>
          </a:prstGeom>
        </p:spPr>
      </p:pic>
      <p:pic>
        <p:nvPicPr>
          <p:cNvPr id="6" name="Picture 5" descr="power_schemes_round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9" t="6047" r="49683" b="47272"/>
          <a:stretch/>
        </p:blipFill>
        <p:spPr>
          <a:xfrm>
            <a:off x="6302883" y="4438041"/>
            <a:ext cx="2841117" cy="2099919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00266" y="2440973"/>
            <a:ext cx="5971807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>
                <a:solidFill>
                  <a:srgbClr val="404040"/>
                </a:solidFill>
              </a:rPr>
              <a:t>comparison of </a:t>
            </a:r>
            <a:r>
              <a:rPr lang="en-US" dirty="0">
                <a:solidFill>
                  <a:srgbClr val="3366FF"/>
                </a:solidFill>
              </a:rPr>
              <a:t>nominal LHC </a:t>
            </a:r>
            <a:r>
              <a:rPr lang="en-US" dirty="0">
                <a:solidFill>
                  <a:srgbClr val="404040"/>
                </a:solidFill>
              </a:rPr>
              <a:t>(</a:t>
            </a:r>
            <a:r>
              <a:rPr lang="el-GR" dirty="0">
                <a:solidFill>
                  <a:srgbClr val="404040"/>
                </a:solidFill>
              </a:rPr>
              <a:t>β</a:t>
            </a:r>
            <a:r>
              <a:rPr lang="en-US" dirty="0">
                <a:solidFill>
                  <a:srgbClr val="404040"/>
                </a:solidFill>
              </a:rPr>
              <a:t>*=55 cm, V6.5.coll.str</a:t>
            </a:r>
            <a:r>
              <a:rPr lang="en-US" dirty="0" smtClean="0">
                <a:solidFill>
                  <a:srgbClr val="404040"/>
                </a:solidFill>
              </a:rPr>
              <a:t>)</a:t>
            </a:r>
            <a:r>
              <a:rPr lang="en-US" dirty="0" smtClean="0">
                <a:solidFill>
                  <a:srgbClr val="0089B5"/>
                </a:solidFill>
              </a:rPr>
              <a:t> </a:t>
            </a:r>
            <a:r>
              <a:rPr lang="en-US" dirty="0" smtClean="0">
                <a:solidFill>
                  <a:srgbClr val="404040"/>
                </a:solidFill>
              </a:rPr>
              <a:t>with </a:t>
            </a:r>
            <a:r>
              <a:rPr lang="en-US" dirty="0">
                <a:solidFill>
                  <a:srgbClr val="404040"/>
                </a:solidFill>
              </a:rPr>
              <a:t>the </a:t>
            </a:r>
            <a:r>
              <a:rPr lang="en-US" dirty="0">
                <a:solidFill>
                  <a:srgbClr val="3366FF"/>
                </a:solidFill>
              </a:rPr>
              <a:t>HL-LHC </a:t>
            </a:r>
            <a:r>
              <a:rPr lang="en-US" dirty="0">
                <a:solidFill>
                  <a:srgbClr val="404040"/>
                </a:solidFill>
              </a:rPr>
              <a:t>(</a:t>
            </a:r>
            <a:r>
              <a:rPr lang="el-GR" dirty="0">
                <a:solidFill>
                  <a:srgbClr val="404040"/>
                </a:solidFill>
              </a:rPr>
              <a:t>β</a:t>
            </a:r>
            <a:r>
              <a:rPr lang="en-US" dirty="0">
                <a:solidFill>
                  <a:srgbClr val="404040"/>
                </a:solidFill>
              </a:rPr>
              <a:t>*=15 </a:t>
            </a:r>
            <a:r>
              <a:rPr lang="en-US" dirty="0" smtClean="0">
                <a:solidFill>
                  <a:srgbClr val="404040"/>
                </a:solidFill>
              </a:rPr>
              <a:t>cm, HLLHCV1.0)</a:t>
            </a:r>
          </a:p>
          <a:p>
            <a:pPr marL="252000"/>
            <a:r>
              <a:rPr lang="en-US" dirty="0" smtClean="0">
                <a:solidFill>
                  <a:srgbClr val="404040"/>
                </a:solidFill>
              </a:rPr>
              <a:t>proposed </a:t>
            </a:r>
            <a:r>
              <a:rPr lang="en-US" dirty="0">
                <a:solidFill>
                  <a:srgbClr val="404040"/>
                </a:solidFill>
              </a:rPr>
              <a:t>powering </a:t>
            </a:r>
            <a:endParaRPr lang="en-US" dirty="0" smtClean="0">
              <a:solidFill>
                <a:srgbClr val="404040"/>
              </a:solidFill>
            </a:endParaRPr>
          </a:p>
          <a:p>
            <a:pPr marL="252000"/>
            <a:r>
              <a:rPr lang="en-US" dirty="0" smtClean="0">
                <a:solidFill>
                  <a:srgbClr val="404040"/>
                </a:solidFill>
              </a:rPr>
              <a:t>scheme</a:t>
            </a:r>
            <a:endParaRPr lang="en-US" dirty="0">
              <a:solidFill>
                <a:srgbClr val="404040"/>
              </a:solidFill>
            </a:endParaRPr>
          </a:p>
          <a:p>
            <a:pPr>
              <a:lnSpc>
                <a:spcPct val="100000"/>
              </a:lnSpc>
            </a:pPr>
            <a:endParaRPr lang="en-US" dirty="0" smtClean="0">
              <a:solidFill>
                <a:srgbClr val="404040"/>
              </a:solidFill>
            </a:endParaRPr>
          </a:p>
          <a:p>
            <a:pPr>
              <a:lnSpc>
                <a:spcPct val="100000"/>
              </a:lnSpc>
            </a:pPr>
            <a:endParaRPr lang="en-US" dirty="0">
              <a:solidFill>
                <a:srgbClr val="404040"/>
              </a:solidFill>
            </a:endParaRPr>
          </a:p>
          <a:p>
            <a:pPr>
              <a:lnSpc>
                <a:spcPct val="100000"/>
              </a:lnSpc>
            </a:pPr>
            <a:endParaRPr lang="en-US" dirty="0">
              <a:solidFill>
                <a:srgbClr val="404040"/>
              </a:solidFill>
            </a:endParaRPr>
          </a:p>
          <a:p>
            <a:pPr marL="285750" indent="-285750">
              <a:lnSpc>
                <a:spcPct val="100000"/>
              </a:lnSpc>
              <a:buFont typeface="Arial"/>
              <a:buChar char="•"/>
            </a:pPr>
            <a:r>
              <a:rPr lang="en-US" dirty="0">
                <a:solidFill>
                  <a:srgbClr val="404040"/>
                </a:solidFill>
              </a:rPr>
              <a:t>estimate of an eventual </a:t>
            </a:r>
            <a:r>
              <a:rPr lang="en-US" dirty="0" smtClean="0">
                <a:solidFill>
                  <a:srgbClr val="404040"/>
                </a:solidFill>
              </a:rPr>
              <a:t>gain </a:t>
            </a:r>
            <a:r>
              <a:rPr lang="en-US" dirty="0">
                <a:solidFill>
                  <a:srgbClr val="404040"/>
                </a:solidFill>
              </a:rPr>
              <a:t>using an </a:t>
            </a:r>
            <a:r>
              <a:rPr lang="en-US" dirty="0" smtClean="0">
                <a:solidFill>
                  <a:srgbClr val="3366FF"/>
                </a:solidFill>
              </a:rPr>
              <a:t>alternative powering</a:t>
            </a:r>
          </a:p>
          <a:p>
            <a:pPr marL="288000"/>
            <a:r>
              <a:rPr lang="en-US" dirty="0" smtClean="0">
                <a:solidFill>
                  <a:srgbClr val="3366FF"/>
                </a:solidFill>
              </a:rPr>
              <a:t>scheme </a:t>
            </a:r>
            <a:r>
              <a:rPr lang="en-US" dirty="0" smtClean="0">
                <a:solidFill>
                  <a:srgbClr val="404040"/>
                </a:solidFill>
              </a:rPr>
              <a:t>(</a:t>
            </a:r>
            <a:r>
              <a:rPr lang="el-GR" dirty="0">
                <a:solidFill>
                  <a:srgbClr val="404040"/>
                </a:solidFill>
              </a:rPr>
              <a:t>β</a:t>
            </a:r>
            <a:r>
              <a:rPr lang="en-US" dirty="0">
                <a:solidFill>
                  <a:srgbClr val="404040"/>
                </a:solidFill>
              </a:rPr>
              <a:t>*=15 cm, HLLHCV1.0)</a:t>
            </a: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2944802"/>
              </p:ext>
            </p:extLst>
          </p:nvPr>
        </p:nvGraphicFramePr>
        <p:xfrm>
          <a:off x="3088526" y="3149116"/>
          <a:ext cx="2775524" cy="100584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1101301"/>
                <a:gridCol w="1674223"/>
              </a:tblGrid>
              <a:tr h="224735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err="1" smtClean="0">
                          <a:solidFill>
                            <a:srgbClr val="404040"/>
                          </a:solidFill>
                        </a:rPr>
                        <a:t>rms</a:t>
                      </a:r>
                      <a:r>
                        <a:rPr lang="en-US" sz="1600" b="0" dirty="0" smtClean="0">
                          <a:solidFill>
                            <a:srgbClr val="404040"/>
                          </a:solidFill>
                        </a:rPr>
                        <a:t>((Q</a:t>
                      </a:r>
                      <a:r>
                        <a:rPr lang="en-US" sz="1600" b="0" baseline="-25000" dirty="0" smtClean="0">
                          <a:solidFill>
                            <a:srgbClr val="404040"/>
                          </a:solidFill>
                        </a:rPr>
                        <a:t>z</a:t>
                      </a:r>
                      <a:r>
                        <a:rPr lang="en-US" sz="1600" b="0" dirty="0" smtClean="0">
                          <a:solidFill>
                            <a:srgbClr val="404040"/>
                          </a:solidFill>
                        </a:rPr>
                        <a:t>-Q</a:t>
                      </a:r>
                      <a:r>
                        <a:rPr lang="en-US" sz="1600" b="0" baseline="-25000" dirty="0" smtClean="0">
                          <a:solidFill>
                            <a:srgbClr val="404040"/>
                          </a:solidFill>
                        </a:rPr>
                        <a:t>z0</a:t>
                      </a:r>
                      <a:r>
                        <a:rPr lang="en-US" sz="1600" b="0" dirty="0" smtClean="0">
                          <a:solidFill>
                            <a:srgbClr val="404040"/>
                          </a:solidFill>
                        </a:rPr>
                        <a:t>)x10</a:t>
                      </a:r>
                      <a:r>
                        <a:rPr lang="en-US" sz="1600" b="0" baseline="30000" dirty="0" smtClean="0">
                          <a:solidFill>
                            <a:srgbClr val="404040"/>
                          </a:solidFill>
                        </a:rPr>
                        <a:t>4</a:t>
                      </a:r>
                      <a:r>
                        <a:rPr lang="en-US" sz="1600" b="0" baseline="0" dirty="0" smtClean="0">
                          <a:solidFill>
                            <a:srgbClr val="404040"/>
                          </a:solidFill>
                        </a:rPr>
                        <a:t>)</a:t>
                      </a:r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24735"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rgbClr val="3366FF"/>
                          </a:solidFill>
                        </a:rPr>
                        <a:t>nom.</a:t>
                      </a:r>
                      <a:r>
                        <a:rPr lang="en-US" sz="1600" b="0" baseline="0" dirty="0" smtClean="0">
                          <a:solidFill>
                            <a:srgbClr val="3366FF"/>
                          </a:solidFill>
                        </a:rPr>
                        <a:t> LHC</a:t>
                      </a:r>
                      <a:endParaRPr lang="en-US" sz="1600" b="0" dirty="0">
                        <a:solidFill>
                          <a:srgbClr val="3366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404040"/>
                          </a:solidFill>
                        </a:rPr>
                        <a:t>0.25</a:t>
                      </a:r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735">
                <a:tc>
                  <a:txBody>
                    <a:bodyPr/>
                    <a:lstStyle/>
                    <a:p>
                      <a:r>
                        <a:rPr lang="en-US" sz="1600" b="0" baseline="0" dirty="0" smtClean="0">
                          <a:solidFill>
                            <a:srgbClr val="3366FF"/>
                          </a:solidFill>
                        </a:rPr>
                        <a:t>HL-LHC</a:t>
                      </a:r>
                      <a:endParaRPr lang="en-US" sz="1600" b="0" dirty="0">
                        <a:solidFill>
                          <a:srgbClr val="3366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404040"/>
                          </a:solidFill>
                        </a:rPr>
                        <a:t>1.35 (x5.5)</a:t>
                      </a:r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6250494"/>
              </p:ext>
            </p:extLst>
          </p:nvPr>
        </p:nvGraphicFramePr>
        <p:xfrm>
          <a:off x="2293014" y="5133818"/>
          <a:ext cx="3598068" cy="134112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1746974"/>
                <a:gridCol w="1851094"/>
              </a:tblGrid>
              <a:tr h="307973"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rgbClr val="3366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rms</a:t>
                      </a:r>
                      <a:r>
                        <a:rPr lang="en-US" sz="16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((Q</a:t>
                      </a:r>
                      <a:r>
                        <a:rPr lang="en-US" sz="1600" b="0" baseline="-250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z</a:t>
                      </a:r>
                      <a:r>
                        <a:rPr lang="en-US" sz="16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-Q</a:t>
                      </a:r>
                      <a:r>
                        <a:rPr lang="en-US" sz="1600" b="0" baseline="-250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z0</a:t>
                      </a:r>
                      <a:r>
                        <a:rPr lang="en-US" sz="16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)x10</a:t>
                      </a:r>
                      <a:r>
                        <a:rPr lang="en-US" sz="1600" b="0" baseline="300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4</a:t>
                      </a:r>
                      <a:r>
                        <a:rPr lang="en-US" sz="1600" b="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)</a:t>
                      </a:r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07973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3366FF"/>
                          </a:solidFill>
                        </a:rPr>
                        <a:t>Baseline</a:t>
                      </a:r>
                      <a:endParaRPr lang="en-US" sz="1600" dirty="0">
                        <a:solidFill>
                          <a:srgbClr val="3366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1.35</a:t>
                      </a:r>
                      <a:endParaRPr lang="en-US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7973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3366FF"/>
                          </a:solidFill>
                        </a:rPr>
                        <a:t>Q1-Q2-Q3</a:t>
                      </a:r>
                      <a:endParaRPr lang="en-US" sz="1600" dirty="0">
                        <a:solidFill>
                          <a:srgbClr val="3366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0.67 (x2)</a:t>
                      </a:r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8441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3366FF"/>
                          </a:solidFill>
                        </a:rPr>
                        <a:t>Q1-Q2a + Q2b+Q3</a:t>
                      </a:r>
                      <a:endParaRPr lang="en-US" sz="1600" dirty="0">
                        <a:solidFill>
                          <a:srgbClr val="3366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0.54 (x2.5)</a:t>
                      </a:r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3" name="Picture 12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2038" y="1534857"/>
            <a:ext cx="2247900" cy="46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97006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13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Tune modulation amplitude (2)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72676" y="1602836"/>
            <a:ext cx="4177291" cy="712716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 smtClean="0">
                <a:solidFill>
                  <a:srgbClr val="404040"/>
                </a:solidFill>
              </a:rPr>
              <a:t>=&gt; around </a:t>
            </a:r>
            <a:r>
              <a:rPr lang="en-US" sz="1800" dirty="0" smtClean="0">
                <a:solidFill>
                  <a:srgbClr val="3366FF"/>
                </a:solidFill>
              </a:rPr>
              <a:t>0.5% maximum beta-beat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 smtClean="0">
                <a:solidFill>
                  <a:srgbClr val="404040"/>
                </a:solidFill>
              </a:rPr>
              <a:t>     (complete ring), around </a:t>
            </a:r>
            <a:r>
              <a:rPr lang="en-US" sz="1800" dirty="0">
                <a:solidFill>
                  <a:srgbClr val="404040"/>
                </a:solidFill>
              </a:rPr>
              <a:t>0.2% </a:t>
            </a:r>
            <a:r>
              <a:rPr lang="en-US" sz="1800" dirty="0" smtClean="0">
                <a:solidFill>
                  <a:srgbClr val="404040"/>
                </a:solidFill>
              </a:rPr>
              <a:t>at the IP </a:t>
            </a:r>
            <a:r>
              <a:rPr lang="en-US" sz="1800" dirty="0">
                <a:solidFill>
                  <a:srgbClr val="404040"/>
                </a:solidFill>
              </a:rPr>
              <a:t>	</a:t>
            </a:r>
            <a:endParaRPr lang="en-US" sz="1800" dirty="0" smtClean="0">
              <a:solidFill>
                <a:srgbClr val="404040"/>
              </a:solidFill>
            </a:endParaRPr>
          </a:p>
        </p:txBody>
      </p:sp>
      <p:pic>
        <p:nvPicPr>
          <p:cNvPr id="6" name="Picture 5" descr="bbeatmax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14" t="6501" r="51995" b="47826"/>
          <a:stretch/>
        </p:blipFill>
        <p:spPr>
          <a:xfrm>
            <a:off x="186967" y="2315552"/>
            <a:ext cx="2069476" cy="2538299"/>
          </a:xfrm>
          <a:prstGeom prst="rect">
            <a:avLst/>
          </a:prstGeom>
        </p:spPr>
      </p:pic>
      <p:pic>
        <p:nvPicPr>
          <p:cNvPr id="8" name="Picture 7" descr="beta_ip5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54" t="5516" r="51551" b="47008"/>
          <a:stretch/>
        </p:blipFill>
        <p:spPr>
          <a:xfrm>
            <a:off x="2256443" y="2302041"/>
            <a:ext cx="2138334" cy="2538299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457200" y="4958266"/>
            <a:ext cx="16166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rgbClr val="404040"/>
                </a:solidFill>
              </a:rPr>
              <a:t>max. over 100 seeds (complete ring)</a:t>
            </a:r>
            <a:endParaRPr lang="en-US" sz="1600" dirty="0"/>
          </a:p>
        </p:txBody>
      </p:sp>
      <p:sp>
        <p:nvSpPr>
          <p:cNvPr id="11" name="Rectangle 10"/>
          <p:cNvSpPr/>
          <p:nvPr/>
        </p:nvSpPr>
        <p:spPr>
          <a:xfrm>
            <a:off x="2658677" y="5017269"/>
            <a:ext cx="158278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rgbClr val="404040"/>
                </a:solidFill>
              </a:rPr>
              <a:t>IP5, 10000 seeds</a:t>
            </a:r>
            <a:endParaRPr lang="en-US" sz="1600" dirty="0"/>
          </a:p>
        </p:txBody>
      </p:sp>
      <p:sp>
        <p:nvSpPr>
          <p:cNvPr id="13" name="Content Placeholder 3"/>
          <p:cNvSpPr txBox="1">
            <a:spLocks/>
          </p:cNvSpPr>
          <p:nvPr/>
        </p:nvSpPr>
        <p:spPr>
          <a:xfrm>
            <a:off x="4692307" y="1619369"/>
            <a:ext cx="4357109" cy="1145326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>
            <a:lvl1pPr marL="228600" indent="-228600" algn="l" defTabSz="4572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rgbClr val="0089B5"/>
              </a:buClr>
              <a:buFont typeface="Arial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lnSpc>
                <a:spcPct val="120000"/>
              </a:lnSpc>
              <a:spcBef>
                <a:spcPts val="400"/>
              </a:spcBef>
              <a:buClr>
                <a:srgbClr val="0089B5"/>
              </a:buClr>
              <a:buSzPct val="95000"/>
              <a:buFont typeface="Arial"/>
              <a:buChar char="•"/>
              <a:defRPr sz="32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9144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14300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 smtClean="0">
                <a:solidFill>
                  <a:srgbClr val="404040"/>
                </a:solidFill>
              </a:rPr>
              <a:t>=&gt; around </a:t>
            </a:r>
            <a:r>
              <a:rPr lang="en-US" sz="1800" dirty="0" smtClean="0">
                <a:solidFill>
                  <a:srgbClr val="3366FF"/>
                </a:solidFill>
              </a:rPr>
              <a:t>0.12 </a:t>
            </a:r>
            <a:r>
              <a:rPr lang="el-GR" sz="1800" dirty="0" smtClean="0">
                <a:solidFill>
                  <a:srgbClr val="3366FF"/>
                </a:solidFill>
              </a:rPr>
              <a:t>μ</a:t>
            </a:r>
            <a:r>
              <a:rPr lang="en-US" sz="1800" dirty="0" smtClean="0">
                <a:solidFill>
                  <a:srgbClr val="3366FF"/>
                </a:solidFill>
              </a:rPr>
              <a:t>m maximum orbit deviation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 smtClean="0">
                <a:solidFill>
                  <a:srgbClr val="404040"/>
                </a:solidFill>
              </a:rPr>
              <a:t>     (for </a:t>
            </a:r>
            <a:r>
              <a:rPr lang="el-GR" sz="1800" dirty="0" smtClean="0">
                <a:solidFill>
                  <a:srgbClr val="404040"/>
                </a:solidFill>
              </a:rPr>
              <a:t>ε</a:t>
            </a:r>
            <a:r>
              <a:rPr lang="en-US" sz="1800" baseline="-25000" dirty="0" smtClean="0">
                <a:solidFill>
                  <a:srgbClr val="404040"/>
                </a:solidFill>
              </a:rPr>
              <a:t>N</a:t>
            </a:r>
            <a:r>
              <a:rPr lang="en-US" sz="1800" dirty="0" smtClean="0">
                <a:solidFill>
                  <a:srgbClr val="404040"/>
                </a:solidFill>
              </a:rPr>
              <a:t>=</a:t>
            </a:r>
            <a:r>
              <a:rPr lang="en-US" sz="1800" dirty="0" smtClean="0"/>
              <a:t>2.5 </a:t>
            </a:r>
            <a:r>
              <a:rPr lang="el-GR" sz="1800" dirty="0" smtClean="0"/>
              <a:t>μ</a:t>
            </a:r>
            <a:r>
              <a:rPr lang="en-US" sz="1800" dirty="0" smtClean="0"/>
              <a:t>m, </a:t>
            </a:r>
            <a:r>
              <a:rPr lang="el-GR" sz="1800" dirty="0" smtClean="0"/>
              <a:t>σ</a:t>
            </a:r>
            <a:r>
              <a:rPr lang="en-US" sz="1800" baseline="-25000" dirty="0" smtClean="0"/>
              <a:t>IP</a:t>
            </a:r>
            <a:r>
              <a:rPr lang="en-US" sz="1800" dirty="0" smtClean="0"/>
              <a:t>=7.1 </a:t>
            </a:r>
            <a:r>
              <a:rPr lang="el-GR" sz="1800" dirty="0" smtClean="0"/>
              <a:t>μ</a:t>
            </a:r>
            <a:r>
              <a:rPr lang="en-US" sz="1800" dirty="0" smtClean="0"/>
              <a:t>m =&gt; 1.7% orbit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/>
              <a:t> </a:t>
            </a:r>
            <a:r>
              <a:rPr lang="en-US" sz="1800" dirty="0" smtClean="0"/>
              <a:t>     deviation</a:t>
            </a:r>
            <a:r>
              <a:rPr lang="en-US" sz="1800" dirty="0" smtClean="0">
                <a:solidFill>
                  <a:srgbClr val="404040"/>
                </a:solidFill>
              </a:rPr>
              <a:t>) </a:t>
            </a:r>
          </a:p>
          <a:p>
            <a:pPr marL="0" indent="0">
              <a:lnSpc>
                <a:spcPct val="100000"/>
              </a:lnSpc>
              <a:buFont typeface="Arial"/>
              <a:buNone/>
            </a:pPr>
            <a:endParaRPr lang="en-US" sz="1800" dirty="0" smtClean="0">
              <a:solidFill>
                <a:srgbClr val="404040"/>
              </a:solidFill>
            </a:endParaRPr>
          </a:p>
        </p:txBody>
      </p:sp>
      <p:pic>
        <p:nvPicPr>
          <p:cNvPr id="14" name="Picture 13" descr="orb_ip5.pn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5" t="6107" r="51172" b="47993"/>
          <a:stretch/>
        </p:blipFill>
        <p:spPr>
          <a:xfrm>
            <a:off x="5782983" y="2467792"/>
            <a:ext cx="2209510" cy="2575336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6297086" y="5121982"/>
            <a:ext cx="158278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rgbClr val="404040"/>
                </a:solidFill>
              </a:rPr>
              <a:t>IP5, 10000 seeds</a:t>
            </a:r>
            <a:endParaRPr lang="en-US" sz="1600" dirty="0"/>
          </a:p>
        </p:txBody>
      </p:sp>
      <p:sp>
        <p:nvSpPr>
          <p:cNvPr id="17" name="Rectangle 16"/>
          <p:cNvSpPr/>
          <p:nvPr/>
        </p:nvSpPr>
        <p:spPr>
          <a:xfrm>
            <a:off x="372676" y="1152444"/>
            <a:ext cx="849095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dirty="0">
                <a:solidFill>
                  <a:srgbClr val="3366FF"/>
                </a:solidFill>
              </a:rPr>
              <a:t>Beta-beat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and </a:t>
            </a:r>
            <a:r>
              <a:rPr lang="en-US" dirty="0">
                <a:solidFill>
                  <a:srgbClr val="3366FF"/>
                </a:solidFill>
              </a:rPr>
              <a:t>orbit deviation at the IP </a:t>
            </a:r>
            <a:r>
              <a:rPr lang="en-US" dirty="0">
                <a:solidFill>
                  <a:srgbClr val="404040"/>
                </a:solidFill>
              </a:rPr>
              <a:t>(</a:t>
            </a:r>
            <a:r>
              <a:rPr lang="el-GR" dirty="0">
                <a:solidFill>
                  <a:srgbClr val="404040"/>
                </a:solidFill>
              </a:rPr>
              <a:t>β</a:t>
            </a:r>
            <a:r>
              <a:rPr lang="en-US" dirty="0">
                <a:solidFill>
                  <a:srgbClr val="404040"/>
                </a:solidFill>
              </a:rPr>
              <a:t>*=15 cm, HLLHCV1.0</a:t>
            </a:r>
            <a:r>
              <a:rPr lang="en-US" dirty="0" smtClean="0">
                <a:solidFill>
                  <a:srgbClr val="404040"/>
                </a:solidFill>
              </a:rPr>
              <a:t>) for </a:t>
            </a:r>
            <a:r>
              <a:rPr lang="en-US" dirty="0" smtClean="0">
                <a:solidFill>
                  <a:srgbClr val="3366FF"/>
                </a:solidFill>
              </a:rPr>
              <a:t>1 ppm </a:t>
            </a:r>
            <a:r>
              <a:rPr lang="en-US" dirty="0" smtClean="0">
                <a:solidFill>
                  <a:srgbClr val="404040"/>
                </a:solidFill>
              </a:rPr>
              <a:t>(10</a:t>
            </a:r>
            <a:r>
              <a:rPr lang="en-US" baseline="30000" dirty="0" smtClean="0">
                <a:solidFill>
                  <a:srgbClr val="404040"/>
                </a:solidFill>
              </a:rPr>
              <a:t>-6</a:t>
            </a:r>
            <a:r>
              <a:rPr lang="en-US" dirty="0" smtClean="0">
                <a:solidFill>
                  <a:srgbClr val="404040"/>
                </a:solidFill>
              </a:rPr>
              <a:t>) - </a:t>
            </a:r>
            <a:r>
              <a:rPr lang="en-US" dirty="0" smtClean="0">
                <a:solidFill>
                  <a:srgbClr val="3366FF"/>
                </a:solidFill>
              </a:rPr>
              <a:t>baseline</a:t>
            </a:r>
            <a:r>
              <a:rPr lang="en-US" dirty="0" smtClean="0">
                <a:solidFill>
                  <a:srgbClr val="404040"/>
                </a:solidFill>
              </a:rPr>
              <a:t>:</a:t>
            </a:r>
            <a:endParaRPr lang="en-US" dirty="0">
              <a:solidFill>
                <a:srgbClr val="404040"/>
              </a:solidFill>
            </a:endParaRPr>
          </a:p>
        </p:txBody>
      </p:sp>
      <p:sp>
        <p:nvSpPr>
          <p:cNvPr id="18" name="Content Placeholder 3"/>
          <p:cNvSpPr txBox="1">
            <a:spLocks/>
          </p:cNvSpPr>
          <p:nvPr/>
        </p:nvSpPr>
        <p:spPr>
          <a:xfrm>
            <a:off x="741263" y="5825244"/>
            <a:ext cx="8122370" cy="712716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>
            <a:lvl1pPr marL="228600" indent="-228600" algn="l" defTabSz="4572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rgbClr val="0089B5"/>
              </a:buClr>
              <a:buFont typeface="Arial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lnSpc>
                <a:spcPct val="120000"/>
              </a:lnSpc>
              <a:spcBef>
                <a:spcPts val="400"/>
              </a:spcBef>
              <a:buClr>
                <a:srgbClr val="0089B5"/>
              </a:buClr>
              <a:buSzPct val="95000"/>
              <a:buFont typeface="Arial"/>
              <a:buChar char="•"/>
              <a:defRPr sz="32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9144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14300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/>
              <a:buNone/>
            </a:pPr>
            <a:r>
              <a:rPr lang="en-US" sz="1800" dirty="0" smtClean="0">
                <a:solidFill>
                  <a:srgbClr val="FF6600"/>
                </a:solidFill>
              </a:rPr>
              <a:t>=&gt; 1 ppm uniformly distributed error on the current results in approx. 10</a:t>
            </a:r>
            <a:r>
              <a:rPr lang="en-US" sz="1800" baseline="30000" dirty="0" smtClean="0">
                <a:solidFill>
                  <a:srgbClr val="FF6600"/>
                </a:solidFill>
              </a:rPr>
              <a:t>-4 </a:t>
            </a:r>
            <a:r>
              <a:rPr lang="en-US" sz="1800" dirty="0" smtClean="0">
                <a:solidFill>
                  <a:srgbClr val="FF6600"/>
                </a:solidFill>
              </a:rPr>
              <a:t>tune spread, 1% beta-beat and 2% orbit deviation at the IP</a:t>
            </a:r>
          </a:p>
        </p:txBody>
      </p:sp>
    </p:spTree>
    <p:extLst>
      <p:ext uri="{BB962C8B-B14F-4D97-AF65-F5344CB8AC3E}">
        <p14:creationId xmlns:p14="http://schemas.microsoft.com/office/powerpoint/2010/main" val="29067876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14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DA: simulation setup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199" y="1188719"/>
            <a:ext cx="8229601" cy="5349240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ClrTx/>
              <a:buNone/>
            </a:pPr>
            <a:r>
              <a:rPr lang="en-US" sz="1800" dirty="0" smtClean="0">
                <a:solidFill>
                  <a:srgbClr val="3366FF"/>
                </a:solidFill>
              </a:rPr>
              <a:t>Powering scheme: </a:t>
            </a:r>
            <a:r>
              <a:rPr lang="en-US" sz="1800" dirty="0" smtClean="0"/>
              <a:t>baseline without trims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ClrTx/>
              <a:buNone/>
            </a:pPr>
            <a:endParaRPr lang="en-US" sz="1800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None/>
            </a:pPr>
            <a:r>
              <a:rPr lang="en-US" sz="1800" dirty="0" smtClean="0"/>
              <a:t>Tracking studies with </a:t>
            </a:r>
            <a:r>
              <a:rPr lang="en-US" sz="1800" dirty="0" err="1" smtClean="0">
                <a:solidFill>
                  <a:srgbClr val="3366FF"/>
                </a:solidFill>
              </a:rPr>
              <a:t>SixTrack</a:t>
            </a:r>
            <a:r>
              <a:rPr lang="en-US" sz="1800" dirty="0" smtClean="0"/>
              <a:t> using the following parameters (see backup slide):</a:t>
            </a:r>
            <a:endParaRPr lang="en-US" sz="1800" dirty="0" smtClean="0">
              <a:solidFill>
                <a:srgbClr val="404040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buClrTx/>
            </a:pPr>
            <a:r>
              <a:rPr lang="en-US" sz="1800" dirty="0" smtClean="0">
                <a:solidFill>
                  <a:srgbClr val="404040"/>
                </a:solidFill>
              </a:rPr>
              <a:t>with and without beam-beam</a:t>
            </a:r>
          </a:p>
          <a:p>
            <a:pPr>
              <a:lnSpc>
                <a:spcPct val="100000"/>
              </a:lnSpc>
              <a:spcBef>
                <a:spcPts val="0"/>
              </a:spcBef>
              <a:buClrTx/>
            </a:pPr>
            <a:r>
              <a:rPr lang="en-US" sz="1800" dirty="0" smtClean="0">
                <a:solidFill>
                  <a:srgbClr val="404040"/>
                </a:solidFill>
              </a:rPr>
              <a:t>optics: sLHCV3.1b, </a:t>
            </a:r>
            <a:r>
              <a:rPr lang="el-GR" sz="1800" dirty="0" smtClean="0"/>
              <a:t>β</a:t>
            </a:r>
            <a:r>
              <a:rPr lang="nl-NL" sz="1800" dirty="0" smtClean="0"/>
              <a:t>*=15 cm in IR1/5, </a:t>
            </a:r>
            <a:r>
              <a:rPr lang="el-GR" sz="1800" dirty="0" smtClean="0"/>
              <a:t>β</a:t>
            </a:r>
            <a:r>
              <a:rPr lang="nl-NL" sz="1800" dirty="0" smtClean="0"/>
              <a:t>*=10 m in IR2/8</a:t>
            </a:r>
            <a:endParaRPr lang="en-US" sz="1800" dirty="0" smtClean="0">
              <a:solidFill>
                <a:srgbClr val="404040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buClrTx/>
            </a:pPr>
            <a:r>
              <a:rPr lang="en-US" sz="1800" dirty="0" smtClean="0">
                <a:solidFill>
                  <a:srgbClr val="404040"/>
                </a:solidFill>
              </a:rPr>
              <a:t>max number of turns: </a:t>
            </a:r>
            <a:r>
              <a:rPr lang="en-US" sz="1800" dirty="0" smtClean="0">
                <a:solidFill>
                  <a:srgbClr val="3366FF"/>
                </a:solidFill>
              </a:rPr>
              <a:t>10</a:t>
            </a:r>
            <a:r>
              <a:rPr lang="en-US" sz="1800" baseline="30000" dirty="0" smtClean="0">
                <a:solidFill>
                  <a:srgbClr val="3366FF"/>
                </a:solidFill>
              </a:rPr>
              <a:t>6</a:t>
            </a:r>
            <a:endParaRPr lang="en-US" sz="1800" dirty="0" smtClean="0">
              <a:solidFill>
                <a:srgbClr val="3366FF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buClrTx/>
            </a:pPr>
            <a:r>
              <a:rPr lang="en-US" sz="1800" dirty="0" smtClean="0">
                <a:solidFill>
                  <a:srgbClr val="404040"/>
                </a:solidFill>
              </a:rPr>
              <a:t>seeds: 60, angles: 59 (steps of 1.5˚), amplitudes: 2-28 (no bb), 2-14 (bb)</a:t>
            </a:r>
          </a:p>
          <a:p>
            <a:pPr>
              <a:lnSpc>
                <a:spcPct val="100000"/>
              </a:lnSpc>
              <a:spcBef>
                <a:spcPts val="0"/>
              </a:spcBef>
              <a:buClrTx/>
            </a:pPr>
            <a:r>
              <a:rPr lang="en-US" sz="1800" dirty="0" smtClean="0"/>
              <a:t>no phase shift between ripple frequencies</a:t>
            </a:r>
          </a:p>
          <a:p>
            <a:pPr>
              <a:lnSpc>
                <a:spcPct val="100000"/>
              </a:lnSpc>
              <a:spcBef>
                <a:spcPts val="0"/>
              </a:spcBef>
              <a:buClrTx/>
            </a:pPr>
            <a:r>
              <a:rPr lang="en-US" sz="1800" dirty="0" smtClean="0">
                <a:solidFill>
                  <a:srgbClr val="404040"/>
                </a:solidFill>
              </a:rPr>
              <a:t>b2 errors of dipole -&gt; approx. 3% beta-beat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ClrTx/>
              <a:buNone/>
            </a:pPr>
            <a:endParaRPr lang="en-US" sz="1800" dirty="0" smtClean="0">
              <a:solidFill>
                <a:srgbClr val="40404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None/>
            </a:pPr>
            <a:r>
              <a:rPr lang="en-US" sz="1800" dirty="0" smtClean="0">
                <a:solidFill>
                  <a:srgbClr val="3366FF"/>
                </a:solidFill>
              </a:rPr>
              <a:t>Analysis methods: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buClrTx/>
              <a:buFont typeface="+mj-lt"/>
              <a:buAutoNum type="arabicParenR"/>
            </a:pPr>
            <a:r>
              <a:rPr lang="en-US" sz="1800" dirty="0" smtClean="0">
                <a:solidFill>
                  <a:srgbClr val="404040"/>
                </a:solidFill>
              </a:rPr>
              <a:t>calculation of minimum, maximum and average DA over the seeds using the </a:t>
            </a:r>
            <a:r>
              <a:rPr lang="en-US" sz="1800" dirty="0" smtClean="0">
                <a:solidFill>
                  <a:srgbClr val="3366FF"/>
                </a:solidFill>
              </a:rPr>
              <a:t>particles lost criterion </a:t>
            </a:r>
            <a:endParaRPr lang="en-US" sz="1800" dirty="0" smtClean="0"/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buClrTx/>
              <a:buFont typeface="+mj-lt"/>
              <a:buAutoNum type="arabicParenR"/>
            </a:pPr>
            <a:r>
              <a:rPr lang="en-US" sz="1800" dirty="0" smtClean="0"/>
              <a:t>calculation of the DA as a function of the number of turns </a:t>
            </a:r>
            <a:r>
              <a:rPr lang="en-US" sz="1800" dirty="0" smtClean="0">
                <a:solidFill>
                  <a:srgbClr val="404040"/>
                </a:solidFill>
              </a:rPr>
              <a:t>(“</a:t>
            </a:r>
            <a:r>
              <a:rPr lang="en-US" sz="1800" dirty="0" smtClean="0">
                <a:solidFill>
                  <a:srgbClr val="3366FF"/>
                </a:solidFill>
              </a:rPr>
              <a:t>DA </a:t>
            </a:r>
            <a:r>
              <a:rPr lang="en-US" sz="1800" dirty="0" err="1" smtClean="0">
                <a:solidFill>
                  <a:srgbClr val="3366FF"/>
                </a:solidFill>
              </a:rPr>
              <a:t>vs</a:t>
            </a:r>
            <a:r>
              <a:rPr lang="en-US" sz="1800" dirty="0" smtClean="0">
                <a:solidFill>
                  <a:srgbClr val="3366FF"/>
                </a:solidFill>
              </a:rPr>
              <a:t> turns</a:t>
            </a:r>
            <a:r>
              <a:rPr lang="en-US" sz="1800" dirty="0" smtClean="0">
                <a:solidFill>
                  <a:srgbClr val="404040"/>
                </a:solidFill>
              </a:rPr>
              <a:t>”) (see slide 10-11)</a:t>
            </a:r>
          </a:p>
          <a:p>
            <a:pPr>
              <a:lnSpc>
                <a:spcPct val="100000"/>
              </a:lnSpc>
              <a:spcBef>
                <a:spcPts val="0"/>
              </a:spcBef>
              <a:buClrTx/>
            </a:pPr>
            <a:endParaRPr lang="en-US" sz="1800" dirty="0">
              <a:solidFill>
                <a:srgbClr val="40404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15769" y="78357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14631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15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199" y="274638"/>
            <a:ext cx="8229601" cy="914400"/>
          </a:xfrm>
        </p:spPr>
        <p:txBody>
          <a:bodyPr/>
          <a:lstStyle/>
          <a:p>
            <a:r>
              <a:rPr lang="en-US" dirty="0" smtClean="0"/>
              <a:t>DA: studies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199" y="1188719"/>
            <a:ext cx="8352388" cy="5349240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None/>
            </a:pPr>
            <a:r>
              <a:rPr lang="en-US" sz="1800" dirty="0" smtClean="0">
                <a:solidFill>
                  <a:srgbClr val="404040"/>
                </a:solidFill>
              </a:rPr>
              <a:t>Studies (baseline powering scheme, no trims):</a:t>
            </a:r>
            <a:endParaRPr lang="en-US" sz="1800" dirty="0">
              <a:solidFill>
                <a:srgbClr val="404040"/>
              </a:solidFill>
            </a:endParaRP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buClrTx/>
              <a:buFont typeface="+mj-lt"/>
              <a:buAutoNum type="alphaLcParenR"/>
            </a:pPr>
            <a:r>
              <a:rPr lang="en-US" sz="1800" dirty="0">
                <a:solidFill>
                  <a:srgbClr val="3366FF"/>
                </a:solidFill>
              </a:rPr>
              <a:t>determination of the dangerous frequencies</a:t>
            </a:r>
            <a:r>
              <a:rPr lang="en-US" sz="1800" dirty="0" smtClean="0">
                <a:solidFill>
                  <a:srgbClr val="3366FF"/>
                </a:solidFill>
              </a:rPr>
              <a:t>:</a:t>
            </a:r>
          </a:p>
          <a:p>
            <a:pPr lvl="4">
              <a:lnSpc>
                <a:spcPct val="100000"/>
              </a:lnSpc>
            </a:pPr>
            <a:r>
              <a:rPr lang="en-US" sz="1800" dirty="0" smtClean="0">
                <a:solidFill>
                  <a:srgbClr val="404040"/>
                </a:solidFill>
              </a:rPr>
              <a:t>50 Hz, 100 Hz (main grid)</a:t>
            </a:r>
          </a:p>
          <a:p>
            <a:pPr lvl="4">
              <a:lnSpc>
                <a:spcPct val="100000"/>
              </a:lnSpc>
            </a:pPr>
            <a:r>
              <a:rPr lang="en-US" sz="1800" dirty="0" smtClean="0">
                <a:solidFill>
                  <a:srgbClr val="404040"/>
                </a:solidFill>
              </a:rPr>
              <a:t>300 Hz, 600 Hz (diode rectifier)</a:t>
            </a:r>
          </a:p>
          <a:p>
            <a:pPr lvl="4">
              <a:lnSpc>
                <a:spcPct val="100000"/>
              </a:lnSpc>
            </a:pPr>
            <a:r>
              <a:rPr lang="en-US" sz="1800" dirty="0" smtClean="0">
                <a:solidFill>
                  <a:srgbClr val="404040"/>
                </a:solidFill>
              </a:rPr>
              <a:t>high frequency 9kHz (representative for 20 kHz (ITPT converters))</a:t>
            </a:r>
          </a:p>
          <a:p>
            <a:pPr marL="374400" lvl="1" indent="0">
              <a:buNone/>
            </a:pPr>
            <a:r>
              <a:rPr lang="en-US" sz="1800" dirty="0" smtClean="0">
                <a:solidFill>
                  <a:srgbClr val="404040"/>
                </a:solidFill>
              </a:rPr>
              <a:t>simulation parameters:</a:t>
            </a:r>
          </a:p>
          <a:p>
            <a:pPr marL="1237950" lvl="4" indent="-285750">
              <a:lnSpc>
                <a:spcPct val="100000"/>
              </a:lnSpc>
            </a:pPr>
            <a:r>
              <a:rPr lang="en-US" sz="1800" dirty="0" smtClean="0">
                <a:solidFill>
                  <a:srgbClr val="404040"/>
                </a:solidFill>
              </a:rPr>
              <a:t>same amplitude (k*l) for all </a:t>
            </a:r>
            <a:r>
              <a:rPr lang="en-US" sz="1800" dirty="0" err="1" smtClean="0">
                <a:solidFill>
                  <a:srgbClr val="404040"/>
                </a:solidFill>
              </a:rPr>
              <a:t>quadrupoles</a:t>
            </a:r>
            <a:r>
              <a:rPr lang="en-US" sz="1800" dirty="0" smtClean="0">
                <a:solidFill>
                  <a:srgbClr val="404040"/>
                </a:solidFill>
              </a:rPr>
              <a:t> taking the polarity and </a:t>
            </a:r>
            <a:r>
              <a:rPr lang="en-US" sz="1800" dirty="0" smtClean="0">
                <a:solidFill>
                  <a:srgbClr val="3366FF"/>
                </a:solidFill>
              </a:rPr>
              <a:t>baseline</a:t>
            </a:r>
            <a:r>
              <a:rPr lang="en-US" sz="1800" dirty="0" smtClean="0">
                <a:solidFill>
                  <a:srgbClr val="404040"/>
                </a:solidFill>
              </a:rPr>
              <a:t> powering scheme into account</a:t>
            </a:r>
          </a:p>
          <a:p>
            <a:pPr marL="1237950" lvl="4" indent="-285750">
              <a:lnSpc>
                <a:spcPct val="100000"/>
              </a:lnSpc>
              <a:spcAft>
                <a:spcPts val="1200"/>
              </a:spcAft>
            </a:pPr>
            <a:r>
              <a:rPr lang="en-US" sz="1800" dirty="0" smtClean="0">
                <a:solidFill>
                  <a:srgbClr val="3366FF"/>
                </a:solidFill>
              </a:rPr>
              <a:t>choose amplitude </a:t>
            </a:r>
            <a:r>
              <a:rPr lang="en-US" sz="1800" dirty="0" smtClean="0">
                <a:solidFill>
                  <a:srgbClr val="404040"/>
                </a:solidFill>
              </a:rPr>
              <a:t>to obtain </a:t>
            </a:r>
            <a:r>
              <a:rPr lang="en-US" sz="1800" dirty="0" err="1" smtClean="0">
                <a:solidFill>
                  <a:srgbClr val="3366FF"/>
                </a:solidFill>
              </a:rPr>
              <a:t>dQ</a:t>
            </a:r>
            <a:r>
              <a:rPr lang="en-US" sz="1800" baseline="-25000" dirty="0" err="1" smtClean="0">
                <a:solidFill>
                  <a:srgbClr val="3366FF"/>
                </a:solidFill>
              </a:rPr>
              <a:t>x</a:t>
            </a:r>
            <a:r>
              <a:rPr lang="en-US" sz="1800" baseline="-25000" dirty="0">
                <a:solidFill>
                  <a:srgbClr val="3366FF"/>
                </a:solidFill>
              </a:rPr>
              <a:t>/</a:t>
            </a:r>
            <a:r>
              <a:rPr lang="en-US" sz="1800" baseline="-25000" dirty="0" smtClean="0">
                <a:solidFill>
                  <a:srgbClr val="3366FF"/>
                </a:solidFill>
              </a:rPr>
              <a:t>y</a:t>
            </a:r>
            <a:r>
              <a:rPr lang="en-US" sz="1800" dirty="0" smtClean="0">
                <a:solidFill>
                  <a:srgbClr val="3366FF"/>
                </a:solidFill>
              </a:rPr>
              <a:t>= </a:t>
            </a:r>
            <a:r>
              <a:rPr lang="en-US" sz="1800" dirty="0">
                <a:solidFill>
                  <a:srgbClr val="3366FF"/>
                </a:solidFill>
              </a:rPr>
              <a:t>±10</a:t>
            </a:r>
            <a:r>
              <a:rPr lang="en-US" sz="1800" baseline="30000" dirty="0" smtClean="0">
                <a:solidFill>
                  <a:srgbClr val="3366FF"/>
                </a:solidFill>
              </a:rPr>
              <a:t>-4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buClrTx/>
              <a:buFont typeface="+mj-lt"/>
              <a:buAutoNum type="alphaLcParenR"/>
            </a:pPr>
            <a:r>
              <a:rPr lang="en-US" sz="1800" dirty="0" smtClean="0">
                <a:solidFill>
                  <a:srgbClr val="3366FF"/>
                </a:solidFill>
              </a:rPr>
              <a:t>frequency spectrum </a:t>
            </a:r>
            <a:r>
              <a:rPr lang="en-US" sz="1800" dirty="0" smtClean="0">
                <a:solidFill>
                  <a:srgbClr val="404040"/>
                </a:solidFill>
              </a:rPr>
              <a:t>provided by </a:t>
            </a:r>
            <a:r>
              <a:rPr lang="en-US" sz="1800" dirty="0" err="1" smtClean="0">
                <a:solidFill>
                  <a:srgbClr val="404040"/>
                </a:solidFill>
              </a:rPr>
              <a:t>Hugues</a:t>
            </a:r>
            <a:r>
              <a:rPr lang="en-US" sz="1800" dirty="0" smtClean="0">
                <a:solidFill>
                  <a:srgbClr val="404040"/>
                </a:solidFill>
              </a:rPr>
              <a:t> (see slide 5-6) (“real freq. spectrum”) </a:t>
            </a:r>
            <a:r>
              <a:rPr lang="en-US" sz="1800" dirty="0" smtClean="0">
                <a:solidFill>
                  <a:srgbClr val="3366FF"/>
                </a:solidFill>
              </a:rPr>
              <a:t>and</a:t>
            </a:r>
            <a:r>
              <a:rPr lang="en-US" sz="1800" dirty="0" smtClean="0">
                <a:solidFill>
                  <a:srgbClr val="404040"/>
                </a:solidFill>
              </a:rPr>
              <a:t> as a second case adding the </a:t>
            </a:r>
            <a:r>
              <a:rPr lang="en-US" sz="1800" dirty="0" smtClean="0">
                <a:solidFill>
                  <a:srgbClr val="3366FF"/>
                </a:solidFill>
              </a:rPr>
              <a:t>50 Hz harmonics until 1kHz </a:t>
            </a:r>
            <a:r>
              <a:rPr lang="en-US" sz="1800" dirty="0" smtClean="0"/>
              <a:t>(“real freq. spectrum + 1k”)</a:t>
            </a:r>
            <a:endParaRPr lang="en-US" sz="1800" dirty="0"/>
          </a:p>
        </p:txBody>
      </p:sp>
      <p:sp>
        <p:nvSpPr>
          <p:cNvPr id="5" name="TextBox 4"/>
          <p:cNvSpPr txBox="1"/>
          <p:nvPr/>
        </p:nvSpPr>
        <p:spPr>
          <a:xfrm>
            <a:off x="3215769" y="78357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68518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16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199" y="274638"/>
            <a:ext cx="8229601" cy="914400"/>
          </a:xfrm>
        </p:spPr>
        <p:txBody>
          <a:bodyPr/>
          <a:lstStyle/>
          <a:p>
            <a:r>
              <a:rPr lang="en-US" dirty="0" smtClean="0"/>
              <a:t>DA: particle lost - </a:t>
            </a:r>
            <a:r>
              <a:rPr lang="en-US" dirty="0" smtClean="0">
                <a:solidFill>
                  <a:srgbClr val="3366FF"/>
                </a:solidFill>
              </a:rPr>
              <a:t>without bb </a:t>
            </a:r>
            <a:r>
              <a:rPr lang="en-US" dirty="0" smtClean="0"/>
              <a:t>(1)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89397" y="1188719"/>
            <a:ext cx="8695841" cy="5349240"/>
          </a:xfrm>
        </p:spPr>
        <p:txBody>
          <a:bodyPr>
            <a:normAutofit/>
          </a:bodyPr>
          <a:lstStyle/>
          <a:p>
            <a:pPr marL="270000" indent="-270000">
              <a:lnSpc>
                <a:spcPct val="100000"/>
              </a:lnSpc>
              <a:spcBef>
                <a:spcPts val="0"/>
              </a:spcBef>
              <a:buClrTx/>
              <a:buFont typeface="+mj-lt"/>
              <a:buAutoNum type="arabicParenR"/>
            </a:pPr>
            <a:r>
              <a:rPr lang="en-US" sz="1800" dirty="0" smtClean="0">
                <a:solidFill>
                  <a:srgbClr val="3366FF"/>
                </a:solidFill>
              </a:rPr>
              <a:t>(a) </a:t>
            </a:r>
            <a:r>
              <a:rPr lang="en-US" sz="1800" dirty="0" smtClean="0"/>
              <a:t>determination </a:t>
            </a:r>
            <a:r>
              <a:rPr lang="en-US" sz="1800" dirty="0"/>
              <a:t>of the dangerous </a:t>
            </a:r>
            <a:r>
              <a:rPr lang="en-US" sz="1800" dirty="0" smtClean="0"/>
              <a:t>frequencies (</a:t>
            </a:r>
            <a:r>
              <a:rPr lang="en-US" sz="1800" dirty="0" err="1" smtClean="0"/>
              <a:t>dQ</a:t>
            </a:r>
            <a:r>
              <a:rPr lang="en-US" sz="1800" dirty="0" smtClean="0"/>
              <a:t>=10</a:t>
            </a:r>
            <a:r>
              <a:rPr lang="en-US" sz="1800" baseline="30000" dirty="0" smtClean="0"/>
              <a:t>-4</a:t>
            </a:r>
            <a:r>
              <a:rPr lang="en-US" sz="1800" dirty="0" smtClean="0"/>
              <a:t>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15769" y="78357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659040" y="3553123"/>
            <a:ext cx="24849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relevant difference only for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600 Hz</a:t>
            </a:r>
            <a:r>
              <a:rPr lang="en-US" dirty="0" smtClean="0">
                <a:solidFill>
                  <a:srgbClr val="404040"/>
                </a:solidFill>
              </a:rPr>
              <a:t>, very slight difference for </a:t>
            </a:r>
            <a:r>
              <a:rPr lang="en-US" dirty="0">
                <a:solidFill>
                  <a:srgbClr val="404040"/>
                </a:solidFill>
              </a:rPr>
              <a:t>300 Hz</a:t>
            </a:r>
          </a:p>
        </p:txBody>
      </p:sp>
      <p:pic>
        <p:nvPicPr>
          <p:cNvPr id="8" name="Picture 7" descr="DAnobbnpntdqm4f50_100_300_600_9000_59angles_e+6turns_new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62" t="8371" r="6249"/>
          <a:stretch/>
        </p:blipFill>
        <p:spPr>
          <a:xfrm>
            <a:off x="289397" y="1580668"/>
            <a:ext cx="6209334" cy="4784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0180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Anobbnpntdqm4f50_100_300_600_9000_59angles_e+6turns_new_std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858" y="1458982"/>
            <a:ext cx="6205062" cy="4653796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17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199" y="274638"/>
            <a:ext cx="8229601" cy="914400"/>
          </a:xfrm>
        </p:spPr>
        <p:txBody>
          <a:bodyPr/>
          <a:lstStyle/>
          <a:p>
            <a:r>
              <a:rPr lang="en-US" dirty="0" smtClean="0"/>
              <a:t>DA: particle lost - </a:t>
            </a:r>
            <a:r>
              <a:rPr lang="en-US" dirty="0" smtClean="0">
                <a:solidFill>
                  <a:srgbClr val="3366FF"/>
                </a:solidFill>
              </a:rPr>
              <a:t>without bb </a:t>
            </a:r>
            <a:r>
              <a:rPr lang="en-US" dirty="0" smtClean="0"/>
              <a:t>(2)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89397" y="1188719"/>
            <a:ext cx="8695841" cy="5349240"/>
          </a:xfrm>
        </p:spPr>
        <p:txBody>
          <a:bodyPr>
            <a:normAutofit/>
          </a:bodyPr>
          <a:lstStyle/>
          <a:p>
            <a:pPr marL="270000" indent="-270000">
              <a:lnSpc>
                <a:spcPct val="100000"/>
              </a:lnSpc>
              <a:spcBef>
                <a:spcPts val="0"/>
              </a:spcBef>
              <a:buClrTx/>
              <a:buFont typeface="+mj-lt"/>
              <a:buAutoNum type="arabicParenR"/>
            </a:pPr>
            <a:r>
              <a:rPr lang="en-US" sz="1800" dirty="0" smtClean="0">
                <a:solidFill>
                  <a:srgbClr val="3366FF"/>
                </a:solidFill>
              </a:rPr>
              <a:t>(a) </a:t>
            </a:r>
            <a:r>
              <a:rPr lang="en-US" sz="1800" dirty="0" smtClean="0"/>
              <a:t>determination </a:t>
            </a:r>
            <a:r>
              <a:rPr lang="en-US" sz="1800" dirty="0"/>
              <a:t>of the dangerous </a:t>
            </a:r>
            <a:r>
              <a:rPr lang="en-US" sz="1800" dirty="0" smtClean="0"/>
              <a:t>frequencies (</a:t>
            </a:r>
            <a:r>
              <a:rPr lang="en-US" sz="1800" dirty="0" err="1" smtClean="0"/>
              <a:t>dQ</a:t>
            </a:r>
            <a:r>
              <a:rPr lang="en-US" sz="1800" dirty="0" smtClean="0"/>
              <a:t>=10</a:t>
            </a:r>
            <a:r>
              <a:rPr lang="en-US" sz="1800" baseline="30000" dirty="0" smtClean="0"/>
              <a:t>-4</a:t>
            </a:r>
            <a:r>
              <a:rPr lang="en-US" sz="1800" dirty="0" smtClean="0"/>
              <a:t>) – 3 </a:t>
            </a:r>
            <a:r>
              <a:rPr lang="el-GR" sz="1800" dirty="0" smtClean="0"/>
              <a:t>σ</a:t>
            </a:r>
            <a:r>
              <a:rPr lang="en-US" sz="1800" dirty="0" smtClean="0"/>
              <a:t> envelope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15769" y="78357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201840" y="2325059"/>
            <a:ext cx="24849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minimum within the </a:t>
            </a:r>
            <a:r>
              <a:rPr lang="en-US" dirty="0"/>
              <a:t>3 </a:t>
            </a:r>
            <a:r>
              <a:rPr lang="el-GR" dirty="0"/>
              <a:t>σ</a:t>
            </a:r>
            <a:r>
              <a:rPr lang="en-US" dirty="0"/>
              <a:t> </a:t>
            </a:r>
            <a:r>
              <a:rPr lang="en-US" dirty="0" smtClean="0"/>
              <a:t>envelope -&gt; minimum DA not just due to a particularly “bad” seed</a:t>
            </a:r>
            <a:endParaRPr lang="en-US" dirty="0">
              <a:solidFill>
                <a:srgbClr val="4040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04289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18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199" y="274638"/>
            <a:ext cx="8229601" cy="914400"/>
          </a:xfrm>
        </p:spPr>
        <p:txBody>
          <a:bodyPr/>
          <a:lstStyle/>
          <a:p>
            <a:r>
              <a:rPr lang="en-US" dirty="0" smtClean="0"/>
              <a:t>DA: particle lost – </a:t>
            </a:r>
            <a:r>
              <a:rPr lang="en-US" dirty="0">
                <a:solidFill>
                  <a:srgbClr val="3366FF"/>
                </a:solidFill>
              </a:rPr>
              <a:t>without bb </a:t>
            </a:r>
            <a:r>
              <a:rPr lang="en-US" dirty="0" smtClean="0"/>
              <a:t>(3)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199" y="1188719"/>
            <a:ext cx="8229601" cy="5349240"/>
          </a:xfrm>
        </p:spPr>
        <p:txBody>
          <a:bodyPr>
            <a:normAutofit/>
          </a:bodyPr>
          <a:lstStyle/>
          <a:p>
            <a:pPr marL="270000" indent="-270000">
              <a:lnSpc>
                <a:spcPct val="100000"/>
              </a:lnSpc>
              <a:spcBef>
                <a:spcPts val="0"/>
              </a:spcBef>
              <a:buClrTx/>
              <a:buFont typeface="+mj-lt"/>
              <a:buAutoNum type="arabicParenR"/>
            </a:pPr>
            <a:r>
              <a:rPr lang="en-US" sz="1800" dirty="0" smtClean="0">
                <a:solidFill>
                  <a:srgbClr val="3366FF"/>
                </a:solidFill>
              </a:rPr>
              <a:t>(b) </a:t>
            </a:r>
            <a:r>
              <a:rPr lang="en-US" sz="1800" dirty="0" smtClean="0">
                <a:solidFill>
                  <a:srgbClr val="404040"/>
                </a:solidFill>
              </a:rPr>
              <a:t>real frequency spectrum and </a:t>
            </a:r>
            <a:r>
              <a:rPr lang="en-US" sz="1800" dirty="0"/>
              <a:t>real freq. spectrum + </a:t>
            </a:r>
            <a:r>
              <a:rPr lang="en-US" sz="1800" dirty="0" smtClean="0"/>
              <a:t>1k</a:t>
            </a:r>
            <a:endParaRPr lang="en-US" sz="1800" dirty="0" smtClean="0">
              <a:solidFill>
                <a:srgbClr val="40404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15769" y="78357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577970" y="3539613"/>
            <a:ext cx="23363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no relevant difference</a:t>
            </a:r>
            <a:endParaRPr lang="en-US" dirty="0">
              <a:solidFill>
                <a:srgbClr val="008000"/>
              </a:solidFill>
            </a:endParaRPr>
          </a:p>
        </p:txBody>
      </p:sp>
      <p:pic>
        <p:nvPicPr>
          <p:cNvPr id="9" name="Picture 8" descr="DAnobb_spec_59angles_e+6turns_new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32" t="8745" r="8265"/>
          <a:stretch/>
        </p:blipFill>
        <p:spPr>
          <a:xfrm>
            <a:off x="417493" y="1805966"/>
            <a:ext cx="5932975" cy="4677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61755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19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199" y="274638"/>
            <a:ext cx="8229601" cy="914400"/>
          </a:xfrm>
        </p:spPr>
        <p:txBody>
          <a:bodyPr/>
          <a:lstStyle/>
          <a:p>
            <a:r>
              <a:rPr lang="en-US" dirty="0" smtClean="0"/>
              <a:t>DA: particle lost - </a:t>
            </a:r>
            <a:r>
              <a:rPr lang="en-US" dirty="0" smtClean="0">
                <a:solidFill>
                  <a:srgbClr val="3366FF"/>
                </a:solidFill>
              </a:rPr>
              <a:t>with </a:t>
            </a:r>
            <a:r>
              <a:rPr lang="en-US" dirty="0">
                <a:solidFill>
                  <a:srgbClr val="3366FF"/>
                </a:solidFill>
              </a:rPr>
              <a:t>bb </a:t>
            </a:r>
            <a:r>
              <a:rPr lang="en-US" dirty="0" smtClean="0"/>
              <a:t>(1)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199" y="1188719"/>
            <a:ext cx="8568574" cy="5349240"/>
          </a:xfrm>
        </p:spPr>
        <p:txBody>
          <a:bodyPr>
            <a:normAutofit/>
          </a:bodyPr>
          <a:lstStyle/>
          <a:p>
            <a:pPr marL="270000" indent="-270000">
              <a:lnSpc>
                <a:spcPct val="100000"/>
              </a:lnSpc>
              <a:spcBef>
                <a:spcPts val="0"/>
              </a:spcBef>
              <a:buClrTx/>
              <a:buFont typeface="+mj-lt"/>
              <a:buAutoNum type="arabicParenR"/>
            </a:pPr>
            <a:r>
              <a:rPr lang="en-US" sz="1800" dirty="0" smtClean="0">
                <a:solidFill>
                  <a:srgbClr val="3366FF"/>
                </a:solidFill>
              </a:rPr>
              <a:t>(a) </a:t>
            </a:r>
            <a:r>
              <a:rPr lang="en-US" sz="1800" dirty="0" smtClean="0"/>
              <a:t>determination </a:t>
            </a:r>
            <a:r>
              <a:rPr lang="en-US" sz="1800" dirty="0"/>
              <a:t>of the dangerous </a:t>
            </a:r>
            <a:r>
              <a:rPr lang="en-US" sz="1800" dirty="0" smtClean="0"/>
              <a:t>frequencies (</a:t>
            </a:r>
            <a:r>
              <a:rPr lang="en-US" sz="1800" dirty="0" err="1" smtClean="0"/>
              <a:t>dQ</a:t>
            </a:r>
            <a:r>
              <a:rPr lang="en-US" sz="1800" dirty="0" smtClean="0"/>
              <a:t>=10</a:t>
            </a:r>
            <a:r>
              <a:rPr lang="en-US" sz="1800" baseline="30000" dirty="0" smtClean="0"/>
              <a:t>-4</a:t>
            </a:r>
            <a:r>
              <a:rPr lang="en-US" sz="1800" dirty="0" smtClean="0"/>
              <a:t>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15769" y="78357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350468" y="3553123"/>
            <a:ext cx="24849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relevant difference </a:t>
            </a:r>
            <a:r>
              <a:rPr lang="en-US" dirty="0" smtClean="0"/>
              <a:t>only for </a:t>
            </a:r>
            <a:r>
              <a:rPr lang="en-US" dirty="0" smtClean="0">
                <a:solidFill>
                  <a:srgbClr val="FF0000"/>
                </a:solidFill>
              </a:rPr>
              <a:t>600 Hz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smtClean="0"/>
              <a:t>and </a:t>
            </a:r>
            <a:r>
              <a:rPr lang="en-US" dirty="0" smtClean="0">
                <a:solidFill>
                  <a:srgbClr val="FF0000"/>
                </a:solidFill>
              </a:rPr>
              <a:t>300 </a:t>
            </a:r>
            <a:r>
              <a:rPr lang="en-US" dirty="0">
                <a:solidFill>
                  <a:srgbClr val="FF0000"/>
                </a:solidFill>
              </a:rPr>
              <a:t>Hz</a:t>
            </a:r>
          </a:p>
        </p:txBody>
      </p:sp>
      <p:pic>
        <p:nvPicPr>
          <p:cNvPr id="8" name="Picture 7" descr="DAbbnpntdqm4f50_100_300_600_9000_59angles_e+6turns_new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36" t="7267" r="8076"/>
          <a:stretch/>
        </p:blipFill>
        <p:spPr>
          <a:xfrm>
            <a:off x="312843" y="1774196"/>
            <a:ext cx="6024113" cy="4816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84878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/>
              </a:rPr>
              <a:t>Outline</a:t>
            </a:r>
            <a:endParaRPr lang="en-US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ClrTx/>
              <a:buFont typeface="+mj-lt"/>
              <a:buAutoNum type="arabicPeriod"/>
            </a:pPr>
            <a:r>
              <a:rPr lang="en-US" sz="2400" dirty="0"/>
              <a:t>Proposed powering </a:t>
            </a:r>
            <a:r>
              <a:rPr lang="en-US" sz="2400" dirty="0" smtClean="0"/>
              <a:t>scheme </a:t>
            </a:r>
          </a:p>
          <a:p>
            <a:pPr marL="514350" indent="-514350">
              <a:buClrTx/>
              <a:buFont typeface="+mj-lt"/>
              <a:buAutoNum type="arabicPeriod"/>
            </a:pPr>
            <a:r>
              <a:rPr lang="en-US" sz="2400" dirty="0" smtClean="0"/>
              <a:t>Model of the field ripple</a:t>
            </a:r>
          </a:p>
          <a:p>
            <a:pPr marL="514350" indent="-514350">
              <a:buClrTx/>
              <a:buFont typeface="+mj-lt"/>
              <a:buAutoNum type="arabicPeriod"/>
            </a:pPr>
            <a:r>
              <a:rPr lang="en-US" sz="2400" dirty="0" smtClean="0"/>
              <a:t>Experiments in the past and theoretical background</a:t>
            </a:r>
          </a:p>
          <a:p>
            <a:pPr marL="514350" indent="-514350">
              <a:buClrTx/>
              <a:buFont typeface="+mj-lt"/>
              <a:buAutoNum type="arabicPeriod"/>
            </a:pPr>
            <a:r>
              <a:rPr lang="en-US" sz="2400" dirty="0" smtClean="0"/>
              <a:t>Studies:</a:t>
            </a:r>
          </a:p>
          <a:p>
            <a:pPr marL="742950" lvl="1" indent="-514350">
              <a:buClrTx/>
              <a:buFont typeface="+mj-lt"/>
              <a:buAutoNum type="alphaLcParenR"/>
            </a:pPr>
            <a:r>
              <a:rPr lang="en-US" sz="2400" dirty="0" smtClean="0"/>
              <a:t>Tune </a:t>
            </a:r>
            <a:r>
              <a:rPr lang="en-US" sz="2400" dirty="0" smtClean="0"/>
              <a:t>modulation amplitude (tune spread)</a:t>
            </a:r>
            <a:endParaRPr lang="en-US" sz="1800" dirty="0"/>
          </a:p>
          <a:p>
            <a:pPr marL="742950" lvl="1" indent="-514350">
              <a:buClrTx/>
              <a:buFont typeface="+mj-lt"/>
              <a:buAutoNum type="alphaLcParenR"/>
            </a:pPr>
            <a:r>
              <a:rPr lang="en-US" sz="2400" dirty="0" smtClean="0"/>
              <a:t>Dynamic aperture studies</a:t>
            </a:r>
          </a:p>
          <a:p>
            <a:pPr marL="514350" indent="-514350">
              <a:buClrTx/>
              <a:buFont typeface="+mj-lt"/>
              <a:buAutoNum type="arabicPeriod"/>
            </a:pPr>
            <a:r>
              <a:rPr lang="en-US" sz="2400" dirty="0" smtClean="0"/>
              <a:t>Conclusion</a:t>
            </a:r>
          </a:p>
          <a:p>
            <a:pPr marL="514350" indent="-514350">
              <a:buClrTx/>
              <a:buFont typeface="+mj-lt"/>
              <a:buAutoNum type="arabicPeriod"/>
            </a:pPr>
            <a:r>
              <a:rPr lang="en-US" sz="2400" dirty="0" smtClean="0"/>
              <a:t>Further studies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8076708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Abbnpntdqm4f50_100_300_600_9000_59angles_e+6turns_new_std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367" y="1434972"/>
            <a:ext cx="6482098" cy="4861573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20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199" y="274638"/>
            <a:ext cx="8229601" cy="914400"/>
          </a:xfrm>
        </p:spPr>
        <p:txBody>
          <a:bodyPr/>
          <a:lstStyle/>
          <a:p>
            <a:r>
              <a:rPr lang="en-US" dirty="0" smtClean="0"/>
              <a:t>DA: particle lost - </a:t>
            </a:r>
            <a:r>
              <a:rPr lang="en-US" dirty="0" smtClean="0">
                <a:solidFill>
                  <a:srgbClr val="3366FF"/>
                </a:solidFill>
              </a:rPr>
              <a:t>with </a:t>
            </a:r>
            <a:r>
              <a:rPr lang="en-US" dirty="0">
                <a:solidFill>
                  <a:srgbClr val="3366FF"/>
                </a:solidFill>
              </a:rPr>
              <a:t>bb </a:t>
            </a:r>
            <a:r>
              <a:rPr lang="en-US" dirty="0" smtClean="0"/>
              <a:t>(1)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199" y="1188719"/>
            <a:ext cx="8568574" cy="5349240"/>
          </a:xfrm>
        </p:spPr>
        <p:txBody>
          <a:bodyPr>
            <a:normAutofit/>
          </a:bodyPr>
          <a:lstStyle/>
          <a:p>
            <a:pPr marL="270000" indent="-270000">
              <a:lnSpc>
                <a:spcPct val="100000"/>
              </a:lnSpc>
              <a:spcBef>
                <a:spcPts val="0"/>
              </a:spcBef>
              <a:buClrTx/>
              <a:buFont typeface="+mj-lt"/>
              <a:buAutoNum type="arabicParenR"/>
            </a:pPr>
            <a:r>
              <a:rPr lang="en-US" sz="1800" dirty="0" smtClean="0">
                <a:solidFill>
                  <a:srgbClr val="3366FF"/>
                </a:solidFill>
              </a:rPr>
              <a:t>(a) </a:t>
            </a:r>
            <a:r>
              <a:rPr lang="en-US" sz="1800" dirty="0" smtClean="0"/>
              <a:t>determination </a:t>
            </a:r>
            <a:r>
              <a:rPr lang="en-US" sz="1800" dirty="0"/>
              <a:t>of the dangerous </a:t>
            </a:r>
            <a:r>
              <a:rPr lang="en-US" sz="1800" dirty="0" smtClean="0"/>
              <a:t>frequencies (</a:t>
            </a:r>
            <a:r>
              <a:rPr lang="en-US" sz="1800" dirty="0" err="1" smtClean="0"/>
              <a:t>dQ</a:t>
            </a:r>
            <a:r>
              <a:rPr lang="en-US" sz="1800" dirty="0" smtClean="0"/>
              <a:t>=10</a:t>
            </a:r>
            <a:r>
              <a:rPr lang="en-US" sz="1800" baseline="30000" dirty="0" smtClean="0"/>
              <a:t>-4</a:t>
            </a:r>
            <a:r>
              <a:rPr lang="en-US" sz="1800" dirty="0"/>
              <a:t>) – 3 </a:t>
            </a:r>
            <a:r>
              <a:rPr lang="el-GR" sz="1800" dirty="0"/>
              <a:t>σ</a:t>
            </a:r>
            <a:r>
              <a:rPr lang="en-US" sz="1800" dirty="0"/>
              <a:t> envelope</a:t>
            </a:r>
            <a:endParaRPr lang="en-US" sz="18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3215769" y="78357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432736" y="3185753"/>
            <a:ext cx="24849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minimum within the </a:t>
            </a:r>
            <a:r>
              <a:rPr lang="en-US" dirty="0"/>
              <a:t>3 </a:t>
            </a:r>
            <a:r>
              <a:rPr lang="el-GR" dirty="0"/>
              <a:t>σ</a:t>
            </a:r>
            <a:r>
              <a:rPr lang="en-US" dirty="0"/>
              <a:t> </a:t>
            </a:r>
            <a:r>
              <a:rPr lang="en-US" dirty="0" smtClean="0"/>
              <a:t>envelope -&gt; minimum DA not just due to a particularly “bad” seed</a:t>
            </a:r>
            <a:endParaRPr lang="en-US" dirty="0">
              <a:solidFill>
                <a:srgbClr val="4040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00209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21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199" y="274638"/>
            <a:ext cx="8229601" cy="914400"/>
          </a:xfrm>
        </p:spPr>
        <p:txBody>
          <a:bodyPr/>
          <a:lstStyle/>
          <a:p>
            <a:r>
              <a:rPr lang="en-US" dirty="0" smtClean="0"/>
              <a:t>DA: particle lost – </a:t>
            </a:r>
            <a:r>
              <a:rPr lang="en-US" dirty="0" smtClean="0">
                <a:solidFill>
                  <a:srgbClr val="3366FF"/>
                </a:solidFill>
              </a:rPr>
              <a:t>with </a:t>
            </a:r>
            <a:r>
              <a:rPr lang="en-US" dirty="0">
                <a:solidFill>
                  <a:srgbClr val="3366FF"/>
                </a:solidFill>
              </a:rPr>
              <a:t>bb </a:t>
            </a:r>
            <a:r>
              <a:rPr lang="en-US" dirty="0" smtClean="0"/>
              <a:t>(2)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199" y="1188719"/>
            <a:ext cx="8229601" cy="5349240"/>
          </a:xfrm>
        </p:spPr>
        <p:txBody>
          <a:bodyPr>
            <a:normAutofit/>
          </a:bodyPr>
          <a:lstStyle/>
          <a:p>
            <a:pPr marL="270000" indent="-270000">
              <a:lnSpc>
                <a:spcPct val="100000"/>
              </a:lnSpc>
              <a:spcBef>
                <a:spcPts val="0"/>
              </a:spcBef>
              <a:buClrTx/>
              <a:buFont typeface="+mj-lt"/>
              <a:buAutoNum type="arabicParenR"/>
            </a:pPr>
            <a:r>
              <a:rPr lang="en-US" sz="1800" dirty="0" smtClean="0">
                <a:solidFill>
                  <a:srgbClr val="3366FF"/>
                </a:solidFill>
              </a:rPr>
              <a:t>(b) </a:t>
            </a:r>
            <a:r>
              <a:rPr lang="en-US" sz="1800" dirty="0">
                <a:solidFill>
                  <a:srgbClr val="404040"/>
                </a:solidFill>
              </a:rPr>
              <a:t>real frequency spectrum and </a:t>
            </a:r>
            <a:r>
              <a:rPr lang="en-US" sz="1800" dirty="0"/>
              <a:t>real freq. spectrum + </a:t>
            </a:r>
            <a:r>
              <a:rPr lang="en-US" sz="1800" dirty="0" smtClean="0"/>
              <a:t>1k</a:t>
            </a:r>
            <a:endParaRPr lang="en-US" sz="1800" dirty="0">
              <a:solidFill>
                <a:srgbClr val="40404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15769" y="78357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539631" y="3553123"/>
            <a:ext cx="23363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no relevant difference</a:t>
            </a:r>
            <a:endParaRPr lang="en-US" dirty="0">
              <a:solidFill>
                <a:srgbClr val="008000"/>
              </a:solidFill>
            </a:endParaRPr>
          </a:p>
        </p:txBody>
      </p:sp>
      <p:pic>
        <p:nvPicPr>
          <p:cNvPr id="6" name="Picture 5" descr="DAbb_spec_59angles_e+6turns_new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78" t="6894" r="7895"/>
          <a:stretch/>
        </p:blipFill>
        <p:spPr>
          <a:xfrm>
            <a:off x="364824" y="1840229"/>
            <a:ext cx="5769460" cy="4592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94060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DAsurv_comp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61"/>
          <a:stretch/>
        </p:blipFill>
        <p:spPr>
          <a:xfrm>
            <a:off x="5859191" y="1900432"/>
            <a:ext cx="3284809" cy="3478209"/>
          </a:xfrm>
          <a:prstGeom prst="rect">
            <a:avLst/>
          </a:prstGeom>
        </p:spPr>
      </p:pic>
      <p:pic>
        <p:nvPicPr>
          <p:cNvPr id="7" name="Picture 6" descr="DAsurv_comp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6" r="6179"/>
          <a:stretch/>
        </p:blipFill>
        <p:spPr>
          <a:xfrm>
            <a:off x="2995085" y="2062551"/>
            <a:ext cx="3275133" cy="331609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22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199" y="274638"/>
            <a:ext cx="8229601" cy="914400"/>
          </a:xfrm>
        </p:spPr>
        <p:txBody>
          <a:bodyPr/>
          <a:lstStyle/>
          <a:p>
            <a:r>
              <a:rPr lang="en-US" dirty="0" smtClean="0"/>
              <a:t>DA: DA </a:t>
            </a:r>
            <a:r>
              <a:rPr lang="en-US" dirty="0" err="1" smtClean="0"/>
              <a:t>vs</a:t>
            </a:r>
            <a:r>
              <a:rPr lang="en-US" dirty="0" smtClean="0"/>
              <a:t> turns  - </a:t>
            </a:r>
            <a:r>
              <a:rPr lang="en-US" dirty="0" smtClean="0">
                <a:solidFill>
                  <a:srgbClr val="3366FF"/>
                </a:solidFill>
              </a:rPr>
              <a:t>without bb </a:t>
            </a:r>
            <a:r>
              <a:rPr lang="en-US" dirty="0" smtClean="0"/>
              <a:t>(1)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199" y="1188719"/>
            <a:ext cx="8229601" cy="5349240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00000"/>
              </a:lnSpc>
              <a:spcBef>
                <a:spcPts val="0"/>
              </a:spcBef>
              <a:buClrTx/>
              <a:buFont typeface="+mj-lt"/>
              <a:buAutoNum type="arabicParenR" startAt="2"/>
            </a:pPr>
            <a:r>
              <a:rPr lang="en-US" sz="1800" dirty="0" smtClean="0">
                <a:solidFill>
                  <a:srgbClr val="3366FF"/>
                </a:solidFill>
              </a:rPr>
              <a:t>(a) </a:t>
            </a:r>
            <a:r>
              <a:rPr lang="en-US" sz="1800" dirty="0" smtClean="0"/>
              <a:t>determination </a:t>
            </a:r>
            <a:r>
              <a:rPr lang="en-US" sz="1800" dirty="0"/>
              <a:t>of the dangerous </a:t>
            </a:r>
            <a:r>
              <a:rPr lang="en-US" sz="1800" dirty="0" smtClean="0"/>
              <a:t>frequencies (</a:t>
            </a:r>
            <a:r>
              <a:rPr lang="en-US" sz="1800" dirty="0" err="1" smtClean="0"/>
              <a:t>dQ</a:t>
            </a:r>
            <a:r>
              <a:rPr lang="en-US" sz="1800" dirty="0" smtClean="0"/>
              <a:t>=10</a:t>
            </a:r>
            <a:r>
              <a:rPr lang="en-US" sz="1800" baseline="30000" dirty="0" smtClean="0"/>
              <a:t>-4</a:t>
            </a:r>
            <a:r>
              <a:rPr lang="en-US" sz="1800" dirty="0" smtClean="0"/>
              <a:t>) (all plots for seed 6)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15769" y="78357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033324" y="3377493"/>
            <a:ext cx="825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100 Hz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7428605" y="3377493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9</a:t>
            </a:r>
            <a:r>
              <a:rPr lang="en-US" dirty="0" smtClean="0"/>
              <a:t> kHz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2284634" y="5750004"/>
            <a:ext cx="51407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no relevant difference for 50 Hz, 100 Hz and 9 kHz</a:t>
            </a:r>
            <a:endParaRPr lang="en-US" dirty="0">
              <a:solidFill>
                <a:srgbClr val="008000"/>
              </a:solidFill>
            </a:endParaRPr>
          </a:p>
        </p:txBody>
      </p:sp>
      <p:pic>
        <p:nvPicPr>
          <p:cNvPr id="6" name="Picture 5" descr="DAsurv_comp.pn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88" r="5932"/>
          <a:stretch/>
        </p:blipFill>
        <p:spPr>
          <a:xfrm>
            <a:off x="121604" y="2062551"/>
            <a:ext cx="3290054" cy="331609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2284634" y="3377493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</a:t>
            </a:r>
            <a:r>
              <a:rPr lang="en-US" dirty="0" smtClean="0"/>
              <a:t>0 Hz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69341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23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199" y="274638"/>
            <a:ext cx="8229601" cy="914400"/>
          </a:xfrm>
        </p:spPr>
        <p:txBody>
          <a:bodyPr/>
          <a:lstStyle/>
          <a:p>
            <a:r>
              <a:rPr lang="en-US" dirty="0" smtClean="0"/>
              <a:t>DA: DA </a:t>
            </a:r>
            <a:r>
              <a:rPr lang="en-US" dirty="0" err="1" smtClean="0"/>
              <a:t>vs</a:t>
            </a:r>
            <a:r>
              <a:rPr lang="en-US" dirty="0" smtClean="0"/>
              <a:t> turns - </a:t>
            </a:r>
            <a:r>
              <a:rPr lang="en-US" dirty="0" smtClean="0">
                <a:solidFill>
                  <a:srgbClr val="3366FF"/>
                </a:solidFill>
              </a:rPr>
              <a:t>without bb </a:t>
            </a:r>
            <a:r>
              <a:rPr lang="en-US" dirty="0" smtClean="0"/>
              <a:t>(2)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199" y="1188719"/>
            <a:ext cx="8229601" cy="5349240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00000"/>
              </a:lnSpc>
              <a:spcBef>
                <a:spcPts val="0"/>
              </a:spcBef>
              <a:buClrTx/>
              <a:buFont typeface="+mj-lt"/>
              <a:buAutoNum type="arabicParenR" startAt="2"/>
            </a:pPr>
            <a:r>
              <a:rPr lang="en-US" sz="1800" dirty="0" smtClean="0">
                <a:solidFill>
                  <a:srgbClr val="3366FF"/>
                </a:solidFill>
              </a:rPr>
              <a:t>(a) </a:t>
            </a:r>
            <a:r>
              <a:rPr lang="en-US" sz="1800" dirty="0" smtClean="0"/>
              <a:t>determination </a:t>
            </a:r>
            <a:r>
              <a:rPr lang="en-US" sz="1800" dirty="0"/>
              <a:t>of the dangerous </a:t>
            </a:r>
            <a:r>
              <a:rPr lang="en-US" sz="1800" dirty="0" smtClean="0"/>
              <a:t>frequencies (</a:t>
            </a:r>
            <a:r>
              <a:rPr lang="en-US" sz="1800" dirty="0" err="1" smtClean="0"/>
              <a:t>dQ</a:t>
            </a:r>
            <a:r>
              <a:rPr lang="en-US" sz="1800" dirty="0" smtClean="0"/>
              <a:t>=10</a:t>
            </a:r>
            <a:r>
              <a:rPr lang="en-US" sz="1800" baseline="30000" dirty="0" smtClean="0"/>
              <a:t>-4</a:t>
            </a:r>
            <a:r>
              <a:rPr lang="en-US" sz="1800" dirty="0" smtClean="0"/>
              <a:t>) (all plots for seed 6)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15769" y="78357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7" name="Picture 6" descr="DAsurv_comp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41" r="7190"/>
          <a:stretch/>
        </p:blipFill>
        <p:spPr>
          <a:xfrm>
            <a:off x="4556455" y="1688747"/>
            <a:ext cx="4293667" cy="4346827"/>
          </a:xfrm>
          <a:prstGeom prst="rect">
            <a:avLst/>
          </a:prstGeom>
        </p:spPr>
      </p:pic>
      <p:pic>
        <p:nvPicPr>
          <p:cNvPr id="8" name="Picture 7" descr="DAsurv_comp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68" r="8306"/>
          <a:stretch/>
        </p:blipFill>
        <p:spPr>
          <a:xfrm>
            <a:off x="279393" y="1590074"/>
            <a:ext cx="4301052" cy="44482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952904" y="3562159"/>
            <a:ext cx="825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300 Hz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7435177" y="3494609"/>
            <a:ext cx="825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6</a:t>
            </a:r>
            <a:r>
              <a:rPr lang="en-US" dirty="0" smtClean="0"/>
              <a:t>00 Hz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2767513" y="6038274"/>
            <a:ext cx="39653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visible difference </a:t>
            </a:r>
            <a:r>
              <a:rPr lang="en-US" dirty="0" smtClean="0"/>
              <a:t>for </a:t>
            </a:r>
            <a:r>
              <a:rPr lang="en-US" dirty="0" smtClean="0">
                <a:solidFill>
                  <a:srgbClr val="FF0000"/>
                </a:solidFill>
              </a:rPr>
              <a:t>300 Hz </a:t>
            </a:r>
            <a:r>
              <a:rPr lang="en-US" dirty="0" smtClean="0"/>
              <a:t>and </a:t>
            </a:r>
            <a:r>
              <a:rPr lang="en-US" dirty="0" smtClean="0">
                <a:solidFill>
                  <a:srgbClr val="FF0000"/>
                </a:solidFill>
              </a:rPr>
              <a:t>600 Hz</a:t>
            </a:r>
            <a:r>
              <a:rPr lang="en-US" dirty="0" smtClean="0"/>
              <a:t>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2850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24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199" y="274638"/>
            <a:ext cx="8229601" cy="914400"/>
          </a:xfrm>
        </p:spPr>
        <p:txBody>
          <a:bodyPr/>
          <a:lstStyle/>
          <a:p>
            <a:r>
              <a:rPr lang="en-US" dirty="0" smtClean="0"/>
              <a:t>DA: DA </a:t>
            </a:r>
            <a:r>
              <a:rPr lang="en-US" dirty="0" err="1" smtClean="0"/>
              <a:t>vs</a:t>
            </a:r>
            <a:r>
              <a:rPr lang="en-US" dirty="0" smtClean="0"/>
              <a:t> turns – </a:t>
            </a:r>
            <a:r>
              <a:rPr lang="en-US" dirty="0" smtClean="0">
                <a:solidFill>
                  <a:srgbClr val="3366FF"/>
                </a:solidFill>
              </a:rPr>
              <a:t>without bb </a:t>
            </a:r>
            <a:r>
              <a:rPr lang="en-US" dirty="0" smtClean="0"/>
              <a:t>(3)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199" y="1188719"/>
            <a:ext cx="8229601" cy="5349240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00000"/>
              </a:lnSpc>
              <a:spcBef>
                <a:spcPts val="0"/>
              </a:spcBef>
              <a:buClrTx/>
              <a:buFont typeface="+mj-lt"/>
              <a:buAutoNum type="arabicParenR" startAt="2"/>
            </a:pPr>
            <a:r>
              <a:rPr lang="en-US" sz="1800" dirty="0" smtClean="0">
                <a:solidFill>
                  <a:srgbClr val="3366FF"/>
                </a:solidFill>
              </a:rPr>
              <a:t>(b) </a:t>
            </a:r>
            <a:r>
              <a:rPr lang="en-US" sz="1800" dirty="0">
                <a:solidFill>
                  <a:srgbClr val="404040"/>
                </a:solidFill>
              </a:rPr>
              <a:t>real frequency spectrum and </a:t>
            </a:r>
            <a:r>
              <a:rPr lang="en-US" sz="1800" dirty="0"/>
              <a:t>real freq. spectrum + </a:t>
            </a:r>
            <a:r>
              <a:rPr lang="en-US" sz="1800" dirty="0" smtClean="0"/>
              <a:t>1k</a:t>
            </a:r>
            <a:r>
              <a:rPr lang="en-US" sz="1800" dirty="0" smtClean="0">
                <a:solidFill>
                  <a:srgbClr val="404040"/>
                </a:solidFill>
              </a:rPr>
              <a:t> </a:t>
            </a:r>
            <a:r>
              <a:rPr lang="en-US" sz="1800" dirty="0" smtClean="0"/>
              <a:t>(</a:t>
            </a:r>
            <a:r>
              <a:rPr lang="en-US" sz="1800" dirty="0"/>
              <a:t>all plots for seed 6</a:t>
            </a:r>
            <a:r>
              <a:rPr lang="en-US" sz="1800" dirty="0" smtClean="0"/>
              <a:t>)</a:t>
            </a:r>
            <a:endParaRPr lang="en-US" sz="1800" dirty="0">
              <a:solidFill>
                <a:srgbClr val="404040"/>
              </a:solidFill>
            </a:endParaRPr>
          </a:p>
          <a:p>
            <a:pPr marL="270000" indent="-270000">
              <a:lnSpc>
                <a:spcPct val="100000"/>
              </a:lnSpc>
              <a:spcBef>
                <a:spcPts val="0"/>
              </a:spcBef>
              <a:buClrTx/>
              <a:buFont typeface="+mj-lt"/>
              <a:buAutoNum type="arabicParenR" startAt="2"/>
            </a:pPr>
            <a:endParaRPr lang="en-US" sz="1800" dirty="0" smtClean="0">
              <a:solidFill>
                <a:srgbClr val="40404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15769" y="78357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817915" y="6015674"/>
            <a:ext cx="58161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no relevant difference for the real frequency spectrum (+1k)</a:t>
            </a:r>
            <a:endParaRPr lang="en-US" dirty="0">
              <a:solidFill>
                <a:srgbClr val="008000"/>
              </a:solidFill>
            </a:endParaRPr>
          </a:p>
        </p:txBody>
      </p:sp>
      <p:pic>
        <p:nvPicPr>
          <p:cNvPr id="6" name="Picture 5" descr="DAsurv_comp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6" r="5849"/>
          <a:stretch/>
        </p:blipFill>
        <p:spPr>
          <a:xfrm>
            <a:off x="213989" y="1621196"/>
            <a:ext cx="4285386" cy="4323763"/>
          </a:xfrm>
          <a:prstGeom prst="rect">
            <a:avLst/>
          </a:prstGeom>
        </p:spPr>
      </p:pic>
      <p:pic>
        <p:nvPicPr>
          <p:cNvPr id="8" name="Picture 7" descr="DAsurv_comp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65" r="5133"/>
          <a:stretch/>
        </p:blipFill>
        <p:spPr>
          <a:xfrm>
            <a:off x="4559447" y="1621196"/>
            <a:ext cx="4347757" cy="441963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679692" y="3201863"/>
            <a:ext cx="10721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spectrum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796312" y="3201863"/>
            <a:ext cx="1499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spectrum + 1k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32470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199" y="1188719"/>
            <a:ext cx="8229601" cy="5349240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00000"/>
              </a:lnSpc>
              <a:spcBef>
                <a:spcPts val="0"/>
              </a:spcBef>
              <a:buClrTx/>
              <a:buFont typeface="+mj-lt"/>
              <a:buAutoNum type="arabicParenR" startAt="2"/>
            </a:pPr>
            <a:r>
              <a:rPr lang="en-US" sz="1800" dirty="0" smtClean="0">
                <a:solidFill>
                  <a:srgbClr val="3366FF"/>
                </a:solidFill>
              </a:rPr>
              <a:t>(a) </a:t>
            </a:r>
            <a:r>
              <a:rPr lang="en-US" sz="1800" dirty="0" smtClean="0"/>
              <a:t>determination </a:t>
            </a:r>
            <a:r>
              <a:rPr lang="en-US" sz="1800" dirty="0"/>
              <a:t>of the dangerous </a:t>
            </a:r>
            <a:r>
              <a:rPr lang="en-US" sz="1800" dirty="0" smtClean="0"/>
              <a:t>frequencies (</a:t>
            </a:r>
            <a:r>
              <a:rPr lang="en-US" sz="1800" dirty="0" err="1" smtClean="0"/>
              <a:t>dQ</a:t>
            </a:r>
            <a:r>
              <a:rPr lang="en-US" sz="1800" dirty="0" smtClean="0"/>
              <a:t>=10</a:t>
            </a:r>
            <a:r>
              <a:rPr lang="en-US" sz="1800" baseline="30000" dirty="0" smtClean="0"/>
              <a:t>-4</a:t>
            </a:r>
            <a:r>
              <a:rPr lang="en-US" sz="1800" dirty="0" smtClean="0"/>
              <a:t>) (all plots for seed 6)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25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199" y="274638"/>
            <a:ext cx="8229601" cy="914400"/>
          </a:xfrm>
        </p:spPr>
        <p:txBody>
          <a:bodyPr/>
          <a:lstStyle/>
          <a:p>
            <a:r>
              <a:rPr lang="en-US" dirty="0" smtClean="0"/>
              <a:t>DA: survival plots - </a:t>
            </a:r>
            <a:r>
              <a:rPr lang="en-US" dirty="0" smtClean="0">
                <a:solidFill>
                  <a:srgbClr val="3366FF"/>
                </a:solidFill>
              </a:rPr>
              <a:t>without bb </a:t>
            </a:r>
            <a:r>
              <a:rPr lang="en-US" dirty="0" smtClean="0"/>
              <a:t>(4)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215769" y="78357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2051396" y="6087067"/>
            <a:ext cx="48075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no real difference visible without post-processing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58393" y="5320788"/>
            <a:ext cx="4775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•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=</a:t>
            </a: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stable initial conditions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dirty="0" smtClean="0">
                <a:solidFill>
                  <a:srgbClr val="0000FF"/>
                </a:solidFill>
                <a:latin typeface="Cambria"/>
              </a:rPr>
              <a:t>∘</a:t>
            </a: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=unstable initial conditions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8" name="Picture 7" descr="DA-nobb-seed6-600Hz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922" b="4029"/>
          <a:stretch/>
        </p:blipFill>
        <p:spPr>
          <a:xfrm>
            <a:off x="5742443" y="1735364"/>
            <a:ext cx="3276474" cy="3452466"/>
          </a:xfrm>
          <a:prstGeom prst="rect">
            <a:avLst/>
          </a:prstGeom>
        </p:spPr>
      </p:pic>
      <p:pic>
        <p:nvPicPr>
          <p:cNvPr id="11" name="Picture 10" descr="DA-nobb-seed6-300Hz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808" b="3896"/>
          <a:stretch/>
        </p:blipFill>
        <p:spPr>
          <a:xfrm>
            <a:off x="2961429" y="1721854"/>
            <a:ext cx="3132317" cy="3452470"/>
          </a:xfrm>
          <a:prstGeom prst="rect">
            <a:avLst/>
          </a:prstGeom>
        </p:spPr>
      </p:pic>
      <p:pic>
        <p:nvPicPr>
          <p:cNvPr id="12" name="Picture 11" descr="DA-nobb-seed6.pn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222" b="4615"/>
          <a:stretch/>
        </p:blipFill>
        <p:spPr>
          <a:xfrm>
            <a:off x="119237" y="1706659"/>
            <a:ext cx="3191120" cy="3467665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051696" y="2285607"/>
            <a:ext cx="825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300 Hz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7860933" y="2306012"/>
            <a:ext cx="825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6</a:t>
            </a:r>
            <a:r>
              <a:rPr lang="en-US" dirty="0" smtClean="0"/>
              <a:t>00 Hz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2018813" y="2285607"/>
            <a:ext cx="10236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 ripple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30176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Asurv_comp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68" r="7804"/>
          <a:stretch/>
        </p:blipFill>
        <p:spPr>
          <a:xfrm>
            <a:off x="6161932" y="1503754"/>
            <a:ext cx="2892096" cy="3538701"/>
          </a:xfrm>
          <a:prstGeom prst="rect">
            <a:avLst/>
          </a:prstGeom>
        </p:spPr>
      </p:pic>
      <p:pic>
        <p:nvPicPr>
          <p:cNvPr id="7" name="Picture 6" descr="DAsurv_comp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19" r="8343"/>
          <a:stretch/>
        </p:blipFill>
        <p:spPr>
          <a:xfrm>
            <a:off x="3323864" y="1503754"/>
            <a:ext cx="2891746" cy="355087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26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199" y="274638"/>
            <a:ext cx="8229601" cy="914400"/>
          </a:xfrm>
        </p:spPr>
        <p:txBody>
          <a:bodyPr/>
          <a:lstStyle/>
          <a:p>
            <a:r>
              <a:rPr lang="en-US" dirty="0" smtClean="0"/>
              <a:t>DA: DA </a:t>
            </a:r>
            <a:r>
              <a:rPr lang="en-US" dirty="0" err="1" smtClean="0"/>
              <a:t>vs</a:t>
            </a:r>
            <a:r>
              <a:rPr lang="en-US" dirty="0" smtClean="0"/>
              <a:t> turns - </a:t>
            </a:r>
            <a:r>
              <a:rPr lang="en-US" dirty="0" smtClean="0">
                <a:solidFill>
                  <a:srgbClr val="3366FF"/>
                </a:solidFill>
              </a:rPr>
              <a:t>with bb </a:t>
            </a:r>
            <a:r>
              <a:rPr lang="en-US" dirty="0" smtClean="0"/>
              <a:t>(1)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199" y="1188719"/>
            <a:ext cx="8229601" cy="5349240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00000"/>
              </a:lnSpc>
              <a:spcBef>
                <a:spcPts val="0"/>
              </a:spcBef>
              <a:buClrTx/>
              <a:buFont typeface="+mj-lt"/>
              <a:buAutoNum type="arabicParenR" startAt="2"/>
            </a:pPr>
            <a:r>
              <a:rPr lang="en-US" sz="1800" dirty="0" smtClean="0">
                <a:solidFill>
                  <a:srgbClr val="3366FF"/>
                </a:solidFill>
              </a:rPr>
              <a:t>(a) </a:t>
            </a:r>
            <a:r>
              <a:rPr lang="en-US" sz="1800" dirty="0" smtClean="0"/>
              <a:t>determination </a:t>
            </a:r>
            <a:r>
              <a:rPr lang="en-US" sz="1800" dirty="0"/>
              <a:t>of the dangerous </a:t>
            </a:r>
            <a:r>
              <a:rPr lang="en-US" sz="1800" dirty="0" smtClean="0"/>
              <a:t>frequencies (</a:t>
            </a:r>
            <a:r>
              <a:rPr lang="en-US" sz="1800" dirty="0" err="1" smtClean="0"/>
              <a:t>dQ</a:t>
            </a:r>
            <a:r>
              <a:rPr lang="en-US" sz="1800" dirty="0" smtClean="0"/>
              <a:t>=10</a:t>
            </a:r>
            <a:r>
              <a:rPr lang="en-US" sz="1800" baseline="30000" dirty="0" smtClean="0"/>
              <a:t>-4</a:t>
            </a:r>
            <a:r>
              <a:rPr lang="en-US" sz="1800" dirty="0" smtClean="0"/>
              <a:t>) (all plots for seed 18)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15769" y="78357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2304133" y="5375331"/>
            <a:ext cx="52758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no relevant difference for 50 Hz, 100 Hz and 9 kHz</a:t>
            </a:r>
            <a:endParaRPr lang="en-US" dirty="0">
              <a:solidFill>
                <a:srgbClr val="008000"/>
              </a:solidFill>
            </a:endParaRPr>
          </a:p>
        </p:txBody>
      </p:sp>
      <p:pic>
        <p:nvPicPr>
          <p:cNvPr id="6" name="Picture 5" descr="DAsurv_comp.pn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39"/>
          <a:stretch/>
        </p:blipFill>
        <p:spPr>
          <a:xfrm>
            <a:off x="99497" y="1503754"/>
            <a:ext cx="3300938" cy="3550876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2186129" y="2773248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</a:t>
            </a:r>
            <a:r>
              <a:rPr lang="en-US" dirty="0" smtClean="0"/>
              <a:t>0 Hz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4937485" y="2773248"/>
            <a:ext cx="825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100 Hz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7814515" y="2780743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9</a:t>
            </a:r>
            <a:r>
              <a:rPr lang="en-US" dirty="0" smtClean="0"/>
              <a:t> kHz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6689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Asurv_comp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9" y="1395038"/>
            <a:ext cx="4534780" cy="4534780"/>
          </a:xfrm>
          <a:prstGeom prst="rect">
            <a:avLst/>
          </a:prstGeom>
        </p:spPr>
      </p:pic>
      <p:pic>
        <p:nvPicPr>
          <p:cNvPr id="7" name="Picture 6" descr="DAsurv_comp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9220" y="1395037"/>
            <a:ext cx="4534780" cy="453478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27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199" y="274638"/>
            <a:ext cx="8229601" cy="914400"/>
          </a:xfrm>
        </p:spPr>
        <p:txBody>
          <a:bodyPr/>
          <a:lstStyle/>
          <a:p>
            <a:r>
              <a:rPr lang="en-US" dirty="0" smtClean="0"/>
              <a:t>DA: simulation results  - </a:t>
            </a:r>
            <a:r>
              <a:rPr lang="en-US" dirty="0" smtClean="0">
                <a:solidFill>
                  <a:srgbClr val="3366FF"/>
                </a:solidFill>
              </a:rPr>
              <a:t>with bb </a:t>
            </a:r>
            <a:r>
              <a:rPr lang="en-US" dirty="0" smtClean="0"/>
              <a:t>(2)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199" y="1188719"/>
            <a:ext cx="8229601" cy="5349240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00000"/>
              </a:lnSpc>
              <a:spcBef>
                <a:spcPts val="0"/>
              </a:spcBef>
              <a:buClrTx/>
              <a:buFont typeface="+mj-lt"/>
              <a:buAutoNum type="arabicParenR" startAt="2"/>
            </a:pPr>
            <a:r>
              <a:rPr lang="en-US" sz="1800" dirty="0" smtClean="0">
                <a:solidFill>
                  <a:srgbClr val="3366FF"/>
                </a:solidFill>
              </a:rPr>
              <a:t>(a) </a:t>
            </a:r>
            <a:r>
              <a:rPr lang="en-US" sz="1800" dirty="0" smtClean="0"/>
              <a:t>determination </a:t>
            </a:r>
            <a:r>
              <a:rPr lang="en-US" sz="1800" dirty="0"/>
              <a:t>of the dangerous </a:t>
            </a:r>
            <a:r>
              <a:rPr lang="en-US" sz="1800" dirty="0" smtClean="0"/>
              <a:t>frequencies (</a:t>
            </a:r>
            <a:r>
              <a:rPr lang="en-US" sz="1800" dirty="0" err="1" smtClean="0"/>
              <a:t>dQ</a:t>
            </a:r>
            <a:r>
              <a:rPr lang="en-US" sz="1800" dirty="0" smtClean="0"/>
              <a:t>=10</a:t>
            </a:r>
            <a:r>
              <a:rPr lang="en-US" sz="1800" baseline="30000" dirty="0" smtClean="0"/>
              <a:t>-4</a:t>
            </a:r>
            <a:r>
              <a:rPr lang="en-US" sz="1800" dirty="0" smtClean="0"/>
              <a:t>) (all plots for seed 18)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15769" y="78357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987501" y="3264256"/>
            <a:ext cx="825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300 Hz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7408154" y="3264256"/>
            <a:ext cx="825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6</a:t>
            </a:r>
            <a:r>
              <a:rPr lang="en-US" dirty="0" smtClean="0"/>
              <a:t>00 Hz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2767513" y="6038274"/>
            <a:ext cx="39653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visible difference </a:t>
            </a:r>
            <a:r>
              <a:rPr lang="en-US" dirty="0" smtClean="0"/>
              <a:t>for </a:t>
            </a:r>
            <a:r>
              <a:rPr lang="en-US" dirty="0" smtClean="0">
                <a:solidFill>
                  <a:srgbClr val="FF0000"/>
                </a:solidFill>
              </a:rPr>
              <a:t>300 Hz </a:t>
            </a:r>
            <a:r>
              <a:rPr lang="en-US" dirty="0" smtClean="0"/>
              <a:t>and </a:t>
            </a:r>
            <a:r>
              <a:rPr lang="en-US" dirty="0" smtClean="0">
                <a:solidFill>
                  <a:srgbClr val="FF0000"/>
                </a:solidFill>
              </a:rPr>
              <a:t>600 Hz</a:t>
            </a:r>
            <a:r>
              <a:rPr lang="en-US" dirty="0" smtClean="0"/>
              <a:t>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37288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Asurv_comp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9854" y="1517094"/>
            <a:ext cx="4523732" cy="4523732"/>
          </a:xfrm>
          <a:prstGeom prst="rect">
            <a:avLst/>
          </a:prstGeom>
        </p:spPr>
      </p:pic>
      <p:pic>
        <p:nvPicPr>
          <p:cNvPr id="8" name="Picture 7" descr="DAsurv_comp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379" y="1414062"/>
            <a:ext cx="4626764" cy="4626764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28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199" y="274638"/>
            <a:ext cx="8229601" cy="914400"/>
          </a:xfrm>
        </p:spPr>
        <p:txBody>
          <a:bodyPr/>
          <a:lstStyle/>
          <a:p>
            <a:r>
              <a:rPr lang="en-US" dirty="0" smtClean="0"/>
              <a:t>DA: DA </a:t>
            </a:r>
            <a:r>
              <a:rPr lang="en-US" dirty="0" err="1" smtClean="0"/>
              <a:t>vs</a:t>
            </a:r>
            <a:r>
              <a:rPr lang="en-US" dirty="0" smtClean="0"/>
              <a:t> turns – </a:t>
            </a:r>
            <a:r>
              <a:rPr lang="en-US" dirty="0" smtClean="0">
                <a:solidFill>
                  <a:srgbClr val="3366FF"/>
                </a:solidFill>
              </a:rPr>
              <a:t>with bb </a:t>
            </a:r>
            <a:r>
              <a:rPr lang="en-US" dirty="0" smtClean="0"/>
              <a:t>(2)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199" y="1188719"/>
            <a:ext cx="8229601" cy="5349240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00000"/>
              </a:lnSpc>
              <a:spcBef>
                <a:spcPts val="0"/>
              </a:spcBef>
              <a:buClrTx/>
              <a:buFont typeface="+mj-lt"/>
              <a:buAutoNum type="arabicParenR" startAt="2"/>
            </a:pPr>
            <a:r>
              <a:rPr lang="en-US" sz="1800" dirty="0" smtClean="0">
                <a:solidFill>
                  <a:srgbClr val="3366FF"/>
                </a:solidFill>
              </a:rPr>
              <a:t>(b) </a:t>
            </a:r>
            <a:r>
              <a:rPr lang="en-US" sz="1800" dirty="0">
                <a:solidFill>
                  <a:srgbClr val="404040"/>
                </a:solidFill>
              </a:rPr>
              <a:t>real frequency spectrum and </a:t>
            </a:r>
            <a:r>
              <a:rPr lang="en-US" sz="1800" dirty="0"/>
              <a:t>real freq. spectrum + </a:t>
            </a:r>
            <a:r>
              <a:rPr lang="en-US" sz="1800" dirty="0" smtClean="0"/>
              <a:t>1k</a:t>
            </a:r>
            <a:r>
              <a:rPr lang="en-US" sz="1800" dirty="0" smtClean="0">
                <a:solidFill>
                  <a:srgbClr val="404040"/>
                </a:solidFill>
              </a:rPr>
              <a:t> </a:t>
            </a:r>
            <a:r>
              <a:rPr lang="en-US" sz="1800" dirty="0" smtClean="0"/>
              <a:t>(</a:t>
            </a:r>
            <a:r>
              <a:rPr lang="en-US" sz="1800" dirty="0"/>
              <a:t>all plots for seed </a:t>
            </a:r>
            <a:r>
              <a:rPr lang="en-US" sz="1800" dirty="0" smtClean="0"/>
              <a:t>18)</a:t>
            </a:r>
            <a:endParaRPr lang="en-US" sz="1800" dirty="0">
              <a:solidFill>
                <a:srgbClr val="404040"/>
              </a:solidFill>
            </a:endParaRPr>
          </a:p>
          <a:p>
            <a:pPr marL="270000" indent="-270000">
              <a:lnSpc>
                <a:spcPct val="100000"/>
              </a:lnSpc>
              <a:spcBef>
                <a:spcPts val="0"/>
              </a:spcBef>
              <a:buClrTx/>
              <a:buFont typeface="+mj-lt"/>
              <a:buAutoNum type="arabicParenR" startAt="2"/>
            </a:pPr>
            <a:endParaRPr lang="en-US" sz="1800" dirty="0" smtClean="0">
              <a:solidFill>
                <a:srgbClr val="40404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15769" y="78357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864358" y="2975320"/>
            <a:ext cx="10721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spectrum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917917" y="3087190"/>
            <a:ext cx="1499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spectrum + 1k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797859" y="6103164"/>
            <a:ext cx="58161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no relevant difference for the real frequency spectrum (+1k)</a:t>
            </a:r>
            <a:endParaRPr lang="en-US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17686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199" y="1188719"/>
            <a:ext cx="8229601" cy="5349240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00000"/>
              </a:lnSpc>
              <a:spcBef>
                <a:spcPts val="0"/>
              </a:spcBef>
              <a:buClrTx/>
              <a:buFont typeface="+mj-lt"/>
              <a:buAutoNum type="arabicParenR" startAt="2"/>
            </a:pPr>
            <a:r>
              <a:rPr lang="en-US" sz="1800" dirty="0" smtClean="0">
                <a:solidFill>
                  <a:srgbClr val="3366FF"/>
                </a:solidFill>
              </a:rPr>
              <a:t>(a) </a:t>
            </a:r>
            <a:r>
              <a:rPr lang="en-US" sz="1800" dirty="0" smtClean="0"/>
              <a:t>determination </a:t>
            </a:r>
            <a:r>
              <a:rPr lang="en-US" sz="1800" dirty="0"/>
              <a:t>of the dangerous </a:t>
            </a:r>
            <a:r>
              <a:rPr lang="en-US" sz="1800" dirty="0" smtClean="0"/>
              <a:t>frequencies (</a:t>
            </a:r>
            <a:r>
              <a:rPr lang="en-US" sz="1800" dirty="0" err="1" smtClean="0"/>
              <a:t>dQ</a:t>
            </a:r>
            <a:r>
              <a:rPr lang="en-US" sz="1800" dirty="0" smtClean="0"/>
              <a:t>=10</a:t>
            </a:r>
            <a:r>
              <a:rPr lang="en-US" sz="1800" baseline="30000" dirty="0" smtClean="0"/>
              <a:t>-4</a:t>
            </a:r>
            <a:r>
              <a:rPr lang="en-US" sz="1800" dirty="0" smtClean="0"/>
              <a:t>) (all plots for seed 18)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29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199" y="274638"/>
            <a:ext cx="8229601" cy="914400"/>
          </a:xfrm>
        </p:spPr>
        <p:txBody>
          <a:bodyPr/>
          <a:lstStyle/>
          <a:p>
            <a:r>
              <a:rPr lang="en-US" dirty="0" smtClean="0"/>
              <a:t>DA: survival plots - </a:t>
            </a:r>
            <a:r>
              <a:rPr lang="en-US" dirty="0" smtClean="0">
                <a:solidFill>
                  <a:srgbClr val="3366FF"/>
                </a:solidFill>
              </a:rPr>
              <a:t>with bb </a:t>
            </a:r>
            <a:r>
              <a:rPr lang="en-US" dirty="0" smtClean="0"/>
              <a:t>(4)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215769" y="78357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2051396" y="5668942"/>
            <a:ext cx="48075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no real difference visible without post-processing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7" name="Picture 6" descr="DA-bb-seed18-600Hz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87"/>
          <a:stretch/>
        </p:blipFill>
        <p:spPr>
          <a:xfrm>
            <a:off x="5832549" y="1677201"/>
            <a:ext cx="3536481" cy="3402549"/>
          </a:xfrm>
          <a:prstGeom prst="rect">
            <a:avLst/>
          </a:prstGeom>
        </p:spPr>
      </p:pic>
      <p:pic>
        <p:nvPicPr>
          <p:cNvPr id="8" name="Picture 7" descr="DA-bb-seed18-300Hz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134" b="3802"/>
          <a:stretch/>
        </p:blipFill>
        <p:spPr>
          <a:xfrm>
            <a:off x="3001698" y="1690713"/>
            <a:ext cx="3201186" cy="3389038"/>
          </a:xfrm>
          <a:prstGeom prst="rect">
            <a:avLst/>
          </a:prstGeom>
        </p:spPr>
      </p:pic>
      <p:pic>
        <p:nvPicPr>
          <p:cNvPr id="11" name="Picture 10" descr="DA-bb-seed18.pn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275" b="3759"/>
          <a:stretch/>
        </p:blipFill>
        <p:spPr>
          <a:xfrm>
            <a:off x="202680" y="1650182"/>
            <a:ext cx="3161723" cy="3429568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2051396" y="2201353"/>
            <a:ext cx="10236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 ripple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006682" y="2204275"/>
            <a:ext cx="825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300 Hz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7759457" y="2201353"/>
            <a:ext cx="825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6</a:t>
            </a:r>
            <a:r>
              <a:rPr lang="en-US" dirty="0" smtClean="0"/>
              <a:t>00 Hz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58393" y="5016675"/>
            <a:ext cx="4775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•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=</a:t>
            </a: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stable initial conditions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dirty="0" smtClean="0">
                <a:solidFill>
                  <a:srgbClr val="0000FF"/>
                </a:solidFill>
                <a:latin typeface="Cambria"/>
              </a:rPr>
              <a:t>∘</a:t>
            </a: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=unstable initial conditions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89110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3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powering scheme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>
                <a:solidFill>
                  <a:srgbClr val="0089B5"/>
                </a:solidFill>
              </a:rPr>
              <a:t>Proposed powering </a:t>
            </a:r>
            <a:r>
              <a:rPr lang="en-US" sz="2400" dirty="0">
                <a:solidFill>
                  <a:srgbClr val="0089B5"/>
                </a:solidFill>
              </a:rPr>
              <a:t>s</a:t>
            </a:r>
            <a:r>
              <a:rPr lang="en-US" sz="2400" dirty="0" smtClean="0">
                <a:solidFill>
                  <a:srgbClr val="0089B5"/>
                </a:solidFill>
              </a:rPr>
              <a:t>cheme HL-LHC (Baseline):</a:t>
            </a:r>
          </a:p>
        </p:txBody>
      </p:sp>
      <p:pic>
        <p:nvPicPr>
          <p:cNvPr id="5" name="Picture 4" descr="PoweringLayoutHiLumi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10" b="4691"/>
          <a:stretch/>
        </p:blipFill>
        <p:spPr>
          <a:xfrm>
            <a:off x="0" y="1737361"/>
            <a:ext cx="7814697" cy="469392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751320" y="3620829"/>
            <a:ext cx="2245360" cy="800219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342900" indent="-342900">
              <a:buAutoNum type="alphaUcPeriod"/>
            </a:pPr>
            <a:r>
              <a:rPr lang="en-US" dirty="0" err="1" smtClean="0"/>
              <a:t>Ballarino</a:t>
            </a:r>
            <a:r>
              <a:rPr lang="en-US" dirty="0" smtClean="0"/>
              <a:t>,</a:t>
            </a:r>
          </a:p>
          <a:p>
            <a:r>
              <a:rPr lang="en-US" sz="1400" dirty="0" smtClean="0"/>
              <a:t>4</a:t>
            </a:r>
            <a:r>
              <a:rPr lang="en-US" sz="1400" baseline="30000" dirty="0" smtClean="0"/>
              <a:t>th</a:t>
            </a:r>
            <a:r>
              <a:rPr lang="en-US" sz="1400" dirty="0" smtClean="0"/>
              <a:t> LHC Parameter and Layout Committee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9239734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30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199" y="274638"/>
            <a:ext cx="8229601" cy="914400"/>
          </a:xfrm>
        </p:spPr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46935" y="1188719"/>
            <a:ext cx="8889490" cy="5349240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00000"/>
              </a:lnSpc>
              <a:spcBef>
                <a:spcPts val="0"/>
              </a:spcBef>
              <a:buClrTx/>
              <a:buFont typeface="+mj-lt"/>
              <a:buAutoNum type="arabicParenR"/>
            </a:pPr>
            <a:r>
              <a:rPr lang="en-US" sz="1800" dirty="0" smtClean="0">
                <a:solidFill>
                  <a:srgbClr val="3366FF"/>
                </a:solidFill>
              </a:rPr>
              <a:t>power supply ripple spectrum: </a:t>
            </a:r>
            <a:r>
              <a:rPr lang="en-US" sz="1800" dirty="0" smtClean="0"/>
              <a:t>the ripple amplitude is reduced for higher frequencies due to the magnet inductance (approx. 10</a:t>
            </a:r>
            <a:r>
              <a:rPr lang="en-US" sz="1800" baseline="30000" dirty="0" smtClean="0"/>
              <a:t>-4</a:t>
            </a:r>
            <a:r>
              <a:rPr lang="en-US" sz="1800" dirty="0" smtClean="0"/>
              <a:t> for 50 Hz compared to 0 Hz)</a:t>
            </a:r>
            <a:endParaRPr lang="en-US" sz="1800" dirty="0"/>
          </a:p>
          <a:p>
            <a:pPr marL="61200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None/>
            </a:pPr>
            <a:r>
              <a:rPr lang="en-US" sz="1800" dirty="0" smtClean="0"/>
              <a:t>=&gt; largest amplitude (50 Hz) for the realistic spectrum is about 10</a:t>
            </a:r>
            <a:r>
              <a:rPr lang="en-US" sz="1800" baseline="30000" dirty="0" smtClean="0"/>
              <a:t>-2</a:t>
            </a:r>
            <a:r>
              <a:rPr lang="en-US" sz="1800" dirty="0" smtClean="0"/>
              <a:t> smaller than the amplitude used for the individual frequencies with </a:t>
            </a:r>
            <a:r>
              <a:rPr lang="en-US" sz="1800" dirty="0" err="1" smtClean="0"/>
              <a:t>dQ</a:t>
            </a:r>
            <a:r>
              <a:rPr lang="en-US" sz="1800" dirty="0" smtClean="0"/>
              <a:t>=10</a:t>
            </a:r>
            <a:r>
              <a:rPr lang="en-US" sz="1800" baseline="30000" dirty="0" smtClean="0"/>
              <a:t>-4</a:t>
            </a:r>
            <a:r>
              <a:rPr lang="en-US" sz="1800" dirty="0" smtClean="0"/>
              <a:t>. </a:t>
            </a:r>
            <a:endParaRPr lang="en-US" sz="1800" dirty="0"/>
          </a:p>
          <a:p>
            <a:pPr marL="840600" lvl="1" indent="0">
              <a:lnSpc>
                <a:spcPct val="100000"/>
              </a:lnSpc>
              <a:spcBef>
                <a:spcPts val="0"/>
              </a:spcBef>
              <a:buClrTx/>
              <a:buNone/>
            </a:pPr>
            <a:r>
              <a:rPr lang="en-US" sz="1800" dirty="0" smtClean="0"/>
              <a:t>-&gt; </a:t>
            </a:r>
            <a:r>
              <a:rPr lang="en-US" sz="1800" dirty="0" smtClean="0">
                <a:solidFill>
                  <a:srgbClr val="FF6600"/>
                </a:solidFill>
              </a:rPr>
              <a:t>Did we assume too small amplitudes for the ripple spectrum?</a:t>
            </a:r>
          </a:p>
          <a:p>
            <a:pPr marL="840600" lvl="1" indent="0">
              <a:lnSpc>
                <a:spcPct val="100000"/>
              </a:lnSpc>
              <a:spcBef>
                <a:spcPts val="0"/>
              </a:spcBef>
              <a:buClrTx/>
              <a:buNone/>
            </a:pPr>
            <a:r>
              <a:rPr lang="en-US" sz="1800" dirty="0" smtClean="0"/>
              <a:t>-&gt; </a:t>
            </a:r>
            <a:r>
              <a:rPr lang="en-US" sz="1800" dirty="0" smtClean="0">
                <a:solidFill>
                  <a:srgbClr val="FF6600"/>
                </a:solidFill>
              </a:rPr>
              <a:t>Nonlinear components from </a:t>
            </a:r>
            <a:r>
              <a:rPr lang="en-US" sz="1800" dirty="0">
                <a:solidFill>
                  <a:srgbClr val="FF6600"/>
                </a:solidFill>
              </a:rPr>
              <a:t>b</a:t>
            </a:r>
            <a:r>
              <a:rPr lang="en-US" sz="1800" dirty="0" smtClean="0">
                <a:solidFill>
                  <a:srgbClr val="FF6600"/>
                </a:solidFill>
              </a:rPr>
              <a:t>eam screen</a:t>
            </a:r>
            <a:r>
              <a:rPr lang="en-US" sz="1800" dirty="0" smtClean="0"/>
              <a:t> (also relevant for case without ripple)?</a:t>
            </a:r>
          </a:p>
          <a:p>
            <a:pPr marL="840600" lvl="1" indent="0">
              <a:lnSpc>
                <a:spcPct val="100000"/>
              </a:lnSpc>
              <a:spcBef>
                <a:spcPts val="0"/>
              </a:spcBef>
              <a:buClrTx/>
              <a:buNone/>
            </a:pPr>
            <a:r>
              <a:rPr lang="en-US" sz="1800" dirty="0" smtClean="0"/>
              <a:t>-&gt; </a:t>
            </a:r>
            <a:r>
              <a:rPr lang="en-US" sz="1800" dirty="0" smtClean="0">
                <a:solidFill>
                  <a:srgbClr val="FF6600"/>
                </a:solidFill>
              </a:rPr>
              <a:t>Can all frequencies below 50 Hz be neglected?</a:t>
            </a:r>
            <a:endParaRPr lang="en-US" sz="1800" dirty="0"/>
          </a:p>
          <a:p>
            <a:pPr marL="342900" indent="-342900">
              <a:lnSpc>
                <a:spcPct val="100000"/>
              </a:lnSpc>
              <a:spcBef>
                <a:spcPts val="1200"/>
              </a:spcBef>
              <a:buClrTx/>
              <a:buFont typeface="+mj-lt"/>
              <a:buAutoNum type="arabicParenR" startAt="2"/>
            </a:pPr>
            <a:r>
              <a:rPr lang="en-US" sz="1800" dirty="0" smtClean="0">
                <a:solidFill>
                  <a:srgbClr val="3366FF"/>
                </a:solidFill>
              </a:rPr>
              <a:t>powering schemes: </a:t>
            </a:r>
          </a:p>
          <a:p>
            <a:pPr marL="864000">
              <a:lnSpc>
                <a:spcPct val="100000"/>
              </a:lnSpc>
              <a:spcBef>
                <a:spcPts val="0"/>
              </a:spcBef>
              <a:buClrTx/>
              <a:buFont typeface="Lucida Grande"/>
              <a:buChar char="-"/>
            </a:pPr>
            <a:r>
              <a:rPr lang="en-US" sz="1800" dirty="0" smtClean="0">
                <a:solidFill>
                  <a:srgbClr val="FF6600"/>
                </a:solidFill>
              </a:rPr>
              <a:t>1 ppm </a:t>
            </a:r>
            <a:r>
              <a:rPr lang="en-US" sz="1800" dirty="0" smtClean="0"/>
              <a:t>uniformly distributed current ripple translates to approx. </a:t>
            </a:r>
            <a:r>
              <a:rPr lang="en-US" sz="1800" dirty="0" smtClean="0">
                <a:solidFill>
                  <a:srgbClr val="FF6600"/>
                </a:solidFill>
              </a:rPr>
              <a:t>10</a:t>
            </a:r>
            <a:r>
              <a:rPr lang="en-US" sz="1800" baseline="30000" dirty="0" smtClean="0">
                <a:solidFill>
                  <a:srgbClr val="FF6600"/>
                </a:solidFill>
              </a:rPr>
              <a:t>-</a:t>
            </a:r>
            <a:r>
              <a:rPr lang="en-US" sz="1800" baseline="30000" dirty="0" smtClean="0">
                <a:solidFill>
                  <a:srgbClr val="FF6600"/>
                </a:solidFill>
              </a:rPr>
              <a:t>4</a:t>
            </a:r>
            <a:r>
              <a:rPr lang="en-US" sz="1800" dirty="0" smtClean="0">
                <a:solidFill>
                  <a:srgbClr val="FF6600"/>
                </a:solidFill>
              </a:rPr>
              <a:t> </a:t>
            </a:r>
            <a:r>
              <a:rPr lang="en-US" sz="1800" dirty="0" smtClean="0">
                <a:solidFill>
                  <a:srgbClr val="FF6600"/>
                </a:solidFill>
              </a:rPr>
              <a:t>tune </a:t>
            </a:r>
            <a:r>
              <a:rPr lang="en-US" sz="1800" dirty="0" smtClean="0">
                <a:solidFill>
                  <a:srgbClr val="FF6600"/>
                </a:solidFill>
              </a:rPr>
              <a:t>spread, 1% beta-beat and 2% orbit deviation at the IP</a:t>
            </a:r>
            <a:endParaRPr lang="en-US" sz="1800" dirty="0" smtClean="0">
              <a:solidFill>
                <a:srgbClr val="FF6600"/>
              </a:solidFill>
            </a:endParaRPr>
          </a:p>
          <a:p>
            <a:pPr marL="864000">
              <a:lnSpc>
                <a:spcPct val="100000"/>
              </a:lnSpc>
              <a:spcBef>
                <a:spcPts val="0"/>
              </a:spcBef>
              <a:buClrTx/>
              <a:buFont typeface="Lucida Grande"/>
              <a:buChar char="-"/>
            </a:pPr>
            <a:r>
              <a:rPr lang="en-US" sz="1800" dirty="0" smtClean="0"/>
              <a:t>by powering all IT magnets in series (Q1-Q2-Q3) or by powering Q1-Q2a and Q2b-Q3 together the tune shift can be reduced by a factor 2-</a:t>
            </a:r>
            <a:r>
              <a:rPr lang="en-US" sz="1800" dirty="0" smtClean="0"/>
              <a:t>2.5</a:t>
            </a:r>
            <a:endParaRPr lang="en-US" sz="1800" dirty="0"/>
          </a:p>
        </p:txBody>
      </p:sp>
      <p:sp>
        <p:nvSpPr>
          <p:cNvPr id="5" name="TextBox 4"/>
          <p:cNvSpPr txBox="1"/>
          <p:nvPr/>
        </p:nvSpPr>
        <p:spPr>
          <a:xfrm>
            <a:off x="3215769" y="78357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87989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31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199" y="274638"/>
            <a:ext cx="8229601" cy="914400"/>
          </a:xfrm>
        </p:spPr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199" y="1188719"/>
            <a:ext cx="8001085" cy="5349240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00000"/>
              </a:lnSpc>
              <a:spcBef>
                <a:spcPts val="1200"/>
              </a:spcBef>
              <a:buClrTx/>
              <a:buFont typeface="+mj-lt"/>
              <a:buAutoNum type="arabicParenR" startAt="3"/>
            </a:pPr>
            <a:r>
              <a:rPr lang="en-US" sz="1800" dirty="0">
                <a:solidFill>
                  <a:srgbClr val="3366FF"/>
                </a:solidFill>
              </a:rPr>
              <a:t>DA studies: </a:t>
            </a:r>
          </a:p>
          <a:p>
            <a:pPr marL="864000">
              <a:lnSpc>
                <a:spcPct val="100000"/>
              </a:lnSpc>
              <a:spcBef>
                <a:spcPts val="0"/>
              </a:spcBef>
              <a:buClrTx/>
              <a:buFont typeface="Lucida Grande"/>
              <a:buChar char="-"/>
            </a:pPr>
            <a:r>
              <a:rPr lang="en-US" sz="1800" dirty="0"/>
              <a:t>no reduction of the DA for </a:t>
            </a:r>
            <a:r>
              <a:rPr lang="en-US" sz="1800" dirty="0">
                <a:solidFill>
                  <a:srgbClr val="008000"/>
                </a:solidFill>
              </a:rPr>
              <a:t>50 Hz</a:t>
            </a:r>
            <a:r>
              <a:rPr lang="en-US" sz="1800" dirty="0"/>
              <a:t>, </a:t>
            </a:r>
            <a:r>
              <a:rPr lang="en-US" sz="1800" dirty="0">
                <a:solidFill>
                  <a:srgbClr val="008000"/>
                </a:solidFill>
              </a:rPr>
              <a:t>100 Hz </a:t>
            </a:r>
            <a:r>
              <a:rPr lang="en-US" sz="1800" dirty="0"/>
              <a:t>and </a:t>
            </a:r>
            <a:r>
              <a:rPr lang="en-US" sz="1800" dirty="0">
                <a:solidFill>
                  <a:srgbClr val="008000"/>
                </a:solidFill>
              </a:rPr>
              <a:t>9 kHz </a:t>
            </a:r>
            <a:r>
              <a:rPr lang="en-US" sz="1800" dirty="0"/>
              <a:t>in all studies</a:t>
            </a:r>
          </a:p>
          <a:p>
            <a:pPr marL="864000">
              <a:lnSpc>
                <a:spcPct val="100000"/>
              </a:lnSpc>
              <a:spcBef>
                <a:spcPts val="0"/>
              </a:spcBef>
              <a:buClrTx/>
              <a:buFont typeface="Lucida Grande"/>
              <a:buChar char="-"/>
            </a:pPr>
            <a:r>
              <a:rPr lang="en-US" sz="1800" dirty="0"/>
              <a:t>slight reduction of the dynamic aperture (particles lost) for </a:t>
            </a:r>
            <a:r>
              <a:rPr lang="en-US" sz="1800" dirty="0">
                <a:solidFill>
                  <a:srgbClr val="FF0000"/>
                </a:solidFill>
              </a:rPr>
              <a:t>300 Hz </a:t>
            </a:r>
            <a:r>
              <a:rPr lang="en-US" sz="1800" dirty="0"/>
              <a:t>without bb and visible reduction with bb (particle lost). Visible reduction w/o bb for the DA </a:t>
            </a:r>
            <a:r>
              <a:rPr lang="en-US" sz="1800" dirty="0" err="1"/>
              <a:t>vs</a:t>
            </a:r>
            <a:r>
              <a:rPr lang="en-US" sz="1800" dirty="0"/>
              <a:t> turns.</a:t>
            </a:r>
          </a:p>
          <a:p>
            <a:pPr marL="864000">
              <a:lnSpc>
                <a:spcPct val="100000"/>
              </a:lnSpc>
              <a:spcBef>
                <a:spcPts val="0"/>
              </a:spcBef>
              <a:buClrTx/>
              <a:buFont typeface="Lucida Grande"/>
              <a:buChar char="-"/>
            </a:pPr>
            <a:r>
              <a:rPr lang="en-US" sz="1800" dirty="0"/>
              <a:t>reduction of the DA for </a:t>
            </a:r>
            <a:r>
              <a:rPr lang="en-US" sz="1800" dirty="0">
                <a:solidFill>
                  <a:srgbClr val="FF0000"/>
                </a:solidFill>
              </a:rPr>
              <a:t>600 Hz </a:t>
            </a:r>
            <a:r>
              <a:rPr lang="en-US" sz="1800" dirty="0" smtClean="0"/>
              <a:t>(all methods)</a:t>
            </a:r>
            <a:endParaRPr lang="en-US" sz="1800" dirty="0" smtClean="0">
              <a:solidFill>
                <a:srgbClr val="3366FF"/>
              </a:solidFill>
            </a:endParaRPr>
          </a:p>
          <a:p>
            <a:pPr marL="864000">
              <a:lnSpc>
                <a:spcPct val="100000"/>
              </a:lnSpc>
              <a:spcBef>
                <a:spcPts val="0"/>
              </a:spcBef>
              <a:buClrTx/>
              <a:buFont typeface="Lucida Grande"/>
              <a:buChar char="-"/>
            </a:pPr>
            <a:r>
              <a:rPr lang="en-US" sz="1800" dirty="0" smtClean="0">
                <a:solidFill>
                  <a:srgbClr val="008000"/>
                </a:solidFill>
              </a:rPr>
              <a:t>no reduction </a:t>
            </a:r>
            <a:r>
              <a:rPr lang="en-US" sz="1800" dirty="0" smtClean="0"/>
              <a:t>of the DA for </a:t>
            </a:r>
            <a:r>
              <a:rPr lang="en-US" sz="1800" dirty="0" smtClean="0">
                <a:solidFill>
                  <a:srgbClr val="008000"/>
                </a:solidFill>
              </a:rPr>
              <a:t>real frequency spectrum</a:t>
            </a:r>
            <a:r>
              <a:rPr lang="en-US" sz="1800" dirty="0" smtClean="0">
                <a:solidFill>
                  <a:srgbClr val="404040"/>
                </a:solidFill>
              </a:rPr>
              <a:t> and </a:t>
            </a:r>
            <a:r>
              <a:rPr lang="en-US" sz="1800" dirty="0" smtClean="0">
                <a:solidFill>
                  <a:srgbClr val="008000"/>
                </a:solidFill>
              </a:rPr>
              <a:t>real freq. spectrum + 1k </a:t>
            </a:r>
            <a:r>
              <a:rPr lang="en-US" sz="1800" dirty="0" smtClean="0"/>
              <a:t>using the DA (particles lost) and the DA </a:t>
            </a:r>
            <a:r>
              <a:rPr lang="en-US" sz="1800" dirty="0" err="1" smtClean="0"/>
              <a:t>vs</a:t>
            </a:r>
            <a:r>
              <a:rPr lang="en-US" sz="1800" dirty="0" smtClean="0"/>
              <a:t> turns method</a:t>
            </a:r>
            <a:endParaRPr lang="en-US" sz="1800" dirty="0" smtClean="0">
              <a:solidFill>
                <a:srgbClr val="404040"/>
              </a:solidFill>
            </a:endParaRPr>
          </a:p>
          <a:p>
            <a:pPr marL="635400" indent="0">
              <a:lnSpc>
                <a:spcPct val="100000"/>
              </a:lnSpc>
              <a:spcBef>
                <a:spcPts val="0"/>
              </a:spcBef>
              <a:buClrTx/>
              <a:buNone/>
            </a:pPr>
            <a:endParaRPr lang="en-US" sz="1800" dirty="0" smtClean="0"/>
          </a:p>
          <a:p>
            <a:pPr marL="635400" indent="0">
              <a:lnSpc>
                <a:spcPct val="100000"/>
              </a:lnSpc>
              <a:spcBef>
                <a:spcPts val="0"/>
              </a:spcBef>
              <a:buClrTx/>
              <a:buNone/>
            </a:pPr>
            <a:endParaRPr lang="en-US" sz="1800" dirty="0"/>
          </a:p>
        </p:txBody>
      </p:sp>
      <p:sp>
        <p:nvSpPr>
          <p:cNvPr id="5" name="TextBox 4"/>
          <p:cNvSpPr txBox="1"/>
          <p:nvPr/>
        </p:nvSpPr>
        <p:spPr>
          <a:xfrm>
            <a:off x="3215769" y="78357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39329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32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199" y="274638"/>
            <a:ext cx="8229601" cy="914400"/>
          </a:xfrm>
        </p:spPr>
        <p:txBody>
          <a:bodyPr/>
          <a:lstStyle/>
          <a:p>
            <a:r>
              <a:rPr lang="en-US" dirty="0" smtClean="0"/>
              <a:t>Further studies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199" y="1188719"/>
            <a:ext cx="8001085" cy="5349240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Font typeface="+mj-lt"/>
              <a:buAutoNum type="arabicParenR"/>
            </a:pPr>
            <a:r>
              <a:rPr lang="en-US" sz="1800" dirty="0" smtClean="0"/>
              <a:t>new simulation with 10</a:t>
            </a:r>
            <a:r>
              <a:rPr lang="en-US" sz="1800" baseline="30000" dirty="0" smtClean="0"/>
              <a:t>6</a:t>
            </a:r>
            <a:r>
              <a:rPr lang="en-US" sz="1800" dirty="0" smtClean="0"/>
              <a:t> turns for </a:t>
            </a:r>
            <a:r>
              <a:rPr lang="en-US" sz="1800" dirty="0" smtClean="0">
                <a:solidFill>
                  <a:srgbClr val="3366FF"/>
                </a:solidFill>
              </a:rPr>
              <a:t>corrected real frequency spectrum</a:t>
            </a:r>
            <a:r>
              <a:rPr lang="en-US" sz="1800" dirty="0" smtClean="0"/>
              <a:t> and </a:t>
            </a:r>
            <a:r>
              <a:rPr lang="en-US" sz="1800" dirty="0" smtClean="0">
                <a:solidFill>
                  <a:srgbClr val="3366FF"/>
                </a:solidFill>
              </a:rPr>
              <a:t>real frequency spectrum + 1k</a:t>
            </a:r>
            <a:r>
              <a:rPr lang="en-US" sz="1800" dirty="0">
                <a:solidFill>
                  <a:srgbClr val="404040"/>
                </a:solidFill>
              </a:rPr>
              <a:t>, without and with </a:t>
            </a:r>
            <a:r>
              <a:rPr lang="en-US" sz="1800" dirty="0" smtClean="0">
                <a:solidFill>
                  <a:srgbClr val="404040"/>
                </a:solidFill>
              </a:rPr>
              <a:t>bb</a:t>
            </a:r>
            <a:r>
              <a:rPr lang="en-US" sz="1800" dirty="0" smtClean="0"/>
              <a:t>: correct 300.4 Hz -&gt; 300 Hz, correct 10 MHz amplitude (no differences expected)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Font typeface="+mj-lt"/>
              <a:buAutoNum type="arabicParenR"/>
            </a:pPr>
            <a:r>
              <a:rPr lang="en-US" sz="1800" dirty="0" smtClean="0"/>
              <a:t>in general only small effect for </a:t>
            </a:r>
            <a:r>
              <a:rPr lang="en-US" sz="1800" dirty="0" err="1" smtClean="0"/>
              <a:t>dQ</a:t>
            </a:r>
            <a:r>
              <a:rPr lang="en-US" sz="1800" dirty="0" smtClean="0"/>
              <a:t>=10</a:t>
            </a:r>
            <a:r>
              <a:rPr lang="en-US" sz="1800" baseline="30000" dirty="0" smtClean="0"/>
              <a:t>-4</a:t>
            </a:r>
            <a:r>
              <a:rPr lang="en-US" sz="1800" dirty="0" smtClean="0"/>
              <a:t> (except maybe 600 Hz), thus new simulation for </a:t>
            </a:r>
            <a:r>
              <a:rPr lang="en-US" sz="1800" dirty="0" smtClean="0">
                <a:solidFill>
                  <a:srgbClr val="3366FF"/>
                </a:solidFill>
              </a:rPr>
              <a:t>single frequencies </a:t>
            </a:r>
            <a:r>
              <a:rPr lang="en-US" sz="1800" dirty="0" smtClean="0"/>
              <a:t>with 10</a:t>
            </a:r>
            <a:r>
              <a:rPr lang="en-US" sz="1800" baseline="30000" dirty="0" smtClean="0"/>
              <a:t>6</a:t>
            </a:r>
            <a:r>
              <a:rPr lang="en-US" sz="1800" dirty="0" smtClean="0"/>
              <a:t> turns</a:t>
            </a:r>
            <a:r>
              <a:rPr lang="en-US" sz="1800" dirty="0"/>
              <a:t> </a:t>
            </a:r>
            <a:r>
              <a:rPr lang="en-US" sz="1800" dirty="0" smtClean="0"/>
              <a:t>and </a:t>
            </a:r>
            <a:r>
              <a:rPr lang="en-US" sz="1800" dirty="0" err="1" smtClean="0">
                <a:solidFill>
                  <a:srgbClr val="3366FF"/>
                </a:solidFill>
              </a:rPr>
              <a:t>dQ</a:t>
            </a:r>
            <a:r>
              <a:rPr lang="en-US" sz="1800" dirty="0">
                <a:solidFill>
                  <a:srgbClr val="3366FF"/>
                </a:solidFill>
              </a:rPr>
              <a:t>=10</a:t>
            </a:r>
            <a:r>
              <a:rPr lang="en-US" sz="1800" baseline="30000" dirty="0" smtClean="0">
                <a:solidFill>
                  <a:srgbClr val="3366FF"/>
                </a:solidFill>
              </a:rPr>
              <a:t>-3</a:t>
            </a:r>
            <a:r>
              <a:rPr lang="en-US" sz="1800" dirty="0" smtClean="0">
                <a:solidFill>
                  <a:srgbClr val="3366FF"/>
                </a:solidFill>
              </a:rPr>
              <a:t> </a:t>
            </a:r>
            <a:r>
              <a:rPr lang="en-US" sz="1800" dirty="0" smtClean="0"/>
              <a:t>and </a:t>
            </a:r>
            <a:r>
              <a:rPr lang="en-US" sz="1800" dirty="0" err="1">
                <a:solidFill>
                  <a:srgbClr val="3366FF"/>
                </a:solidFill>
              </a:rPr>
              <a:t>dQ</a:t>
            </a:r>
            <a:r>
              <a:rPr lang="en-US" sz="1800" dirty="0">
                <a:solidFill>
                  <a:srgbClr val="3366FF"/>
                </a:solidFill>
              </a:rPr>
              <a:t>=10</a:t>
            </a:r>
            <a:r>
              <a:rPr lang="en-US" sz="1800" baseline="30000" dirty="0" smtClean="0">
                <a:solidFill>
                  <a:srgbClr val="3366FF"/>
                </a:solidFill>
              </a:rPr>
              <a:t>-2</a:t>
            </a:r>
            <a:r>
              <a:rPr lang="en-US" sz="1800" dirty="0" smtClean="0">
                <a:solidFill>
                  <a:srgbClr val="3366FF"/>
                </a:solidFill>
              </a:rPr>
              <a:t> 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Font typeface="+mj-lt"/>
              <a:buAutoNum type="arabicParenR"/>
            </a:pPr>
            <a:r>
              <a:rPr lang="en-US" sz="1800" dirty="0" smtClean="0"/>
              <a:t>no effect for </a:t>
            </a:r>
            <a:r>
              <a:rPr lang="en-US" sz="1800" dirty="0">
                <a:solidFill>
                  <a:srgbClr val="3366FF"/>
                </a:solidFill>
              </a:rPr>
              <a:t>real </a:t>
            </a:r>
            <a:r>
              <a:rPr lang="en-US" sz="1800" dirty="0" smtClean="0">
                <a:solidFill>
                  <a:srgbClr val="3366FF"/>
                </a:solidFill>
              </a:rPr>
              <a:t>frequency spectrum (+ 1k)</a:t>
            </a:r>
            <a:r>
              <a:rPr lang="en-US" sz="1800" dirty="0" smtClean="0"/>
              <a:t>: new simulations real </a:t>
            </a:r>
            <a:r>
              <a:rPr lang="en-US" sz="1800" dirty="0"/>
              <a:t>frequency </a:t>
            </a:r>
            <a:r>
              <a:rPr lang="en-US" sz="1800" dirty="0" smtClean="0"/>
              <a:t>spectrum + 1k with </a:t>
            </a:r>
            <a:r>
              <a:rPr lang="en-US" sz="1800" dirty="0"/>
              <a:t>10</a:t>
            </a:r>
            <a:r>
              <a:rPr lang="en-US" sz="1800" baseline="30000" dirty="0"/>
              <a:t>6</a:t>
            </a:r>
            <a:r>
              <a:rPr lang="en-US" sz="1800" dirty="0"/>
              <a:t> </a:t>
            </a:r>
            <a:r>
              <a:rPr lang="en-US" sz="1800" dirty="0" smtClean="0"/>
              <a:t>turns, with bb increase amplitudes by </a:t>
            </a:r>
            <a:r>
              <a:rPr lang="en-US" sz="1800" dirty="0" smtClean="0">
                <a:solidFill>
                  <a:srgbClr val="3366FF"/>
                </a:solidFill>
              </a:rPr>
              <a:t>x10</a:t>
            </a:r>
            <a:r>
              <a:rPr lang="en-US" sz="1800" dirty="0" smtClean="0"/>
              <a:t>, </a:t>
            </a:r>
            <a:r>
              <a:rPr lang="en-US" sz="1800" dirty="0" smtClean="0">
                <a:solidFill>
                  <a:srgbClr val="3366FF"/>
                </a:solidFill>
              </a:rPr>
              <a:t>x100</a:t>
            </a:r>
            <a:r>
              <a:rPr lang="en-US" sz="1800" dirty="0" smtClean="0"/>
              <a:t> (range of </a:t>
            </a:r>
            <a:r>
              <a:rPr lang="en-US" sz="1800" dirty="0" err="1" smtClean="0"/>
              <a:t>dQ</a:t>
            </a:r>
            <a:r>
              <a:rPr lang="en-US" sz="1800" dirty="0" smtClean="0"/>
              <a:t>=10</a:t>
            </a:r>
            <a:r>
              <a:rPr lang="en-US" sz="1800" baseline="30000" dirty="0" smtClean="0"/>
              <a:t>-4</a:t>
            </a:r>
            <a:r>
              <a:rPr lang="en-US" sz="1800" dirty="0" smtClean="0"/>
              <a:t>), </a:t>
            </a:r>
            <a:r>
              <a:rPr lang="en-US" sz="1800" dirty="0" smtClean="0">
                <a:solidFill>
                  <a:srgbClr val="3366FF"/>
                </a:solidFill>
              </a:rPr>
              <a:t>x1000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Font typeface="+mj-lt"/>
              <a:buAutoNum type="arabicParenR"/>
            </a:pPr>
            <a:r>
              <a:rPr lang="en-US" sz="1800" dirty="0" smtClean="0">
                <a:solidFill>
                  <a:srgbClr val="3366FF"/>
                </a:solidFill>
              </a:rPr>
              <a:t>quantitative analysis of D(N) </a:t>
            </a:r>
            <a:r>
              <a:rPr lang="en-US" sz="1800" dirty="0" smtClean="0"/>
              <a:t>-&gt; different fitting methods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Font typeface="+mj-lt"/>
              <a:buAutoNum type="arabicParenR"/>
            </a:pPr>
            <a:r>
              <a:rPr lang="en-US" sz="1800" dirty="0" smtClean="0">
                <a:solidFill>
                  <a:srgbClr val="3366FF"/>
                </a:solidFill>
              </a:rPr>
              <a:t>FMA</a:t>
            </a:r>
            <a:r>
              <a:rPr lang="en-US" sz="1800" dirty="0" smtClean="0"/>
              <a:t> for 2x10</a:t>
            </a:r>
            <a:r>
              <a:rPr lang="en-US" sz="1800" baseline="30000" dirty="0" smtClean="0"/>
              <a:t>4</a:t>
            </a:r>
            <a:r>
              <a:rPr lang="en-US" sz="1800" dirty="0" smtClean="0"/>
              <a:t> turns with and without bb, </a:t>
            </a:r>
            <a:r>
              <a:rPr lang="en-US" sz="1800" dirty="0" smtClean="0">
                <a:solidFill>
                  <a:srgbClr val="404040"/>
                </a:solidFill>
              </a:rPr>
              <a:t>without ripple, 300 Hz and 600 Hz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Font typeface="+mj-lt"/>
              <a:buAutoNum type="arabicParenR"/>
            </a:pPr>
            <a:r>
              <a:rPr lang="en-US" sz="1800" dirty="0">
                <a:solidFill>
                  <a:srgbClr val="3366FF"/>
                </a:solidFill>
              </a:rPr>
              <a:t>tune scans </a:t>
            </a:r>
            <a:r>
              <a:rPr lang="en-US" sz="1800" dirty="0"/>
              <a:t>to investigate the dependence of the simulations on the chosen WP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Font typeface="+mj-lt"/>
              <a:buAutoNum type="arabicParenR"/>
            </a:pPr>
            <a:r>
              <a:rPr lang="en-US" sz="1800" dirty="0" smtClean="0">
                <a:solidFill>
                  <a:srgbClr val="3366FF"/>
                </a:solidFill>
              </a:rPr>
              <a:t>introduce beta-beating </a:t>
            </a:r>
            <a:r>
              <a:rPr lang="en-US" sz="1800" dirty="0" smtClean="0">
                <a:solidFill>
                  <a:srgbClr val="404040"/>
                </a:solidFill>
              </a:rPr>
              <a:t>(until now only small beta-beating from b2 in dipoles)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15769" y="78357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23410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101839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34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effectLst/>
              </a:rPr>
              <a:t>SixTrack</a:t>
            </a:r>
            <a:r>
              <a:rPr lang="en-US" dirty="0" smtClean="0">
                <a:effectLst/>
              </a:rPr>
              <a:t> </a:t>
            </a:r>
            <a:r>
              <a:rPr lang="en-US" smtClean="0">
                <a:effectLst/>
              </a:rPr>
              <a:t>simulation parameters</a:t>
            </a:r>
            <a:endParaRPr lang="en-US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88719"/>
            <a:ext cx="8041620" cy="5349240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200" b="1" dirty="0"/>
              <a:t>l</a:t>
            </a:r>
            <a:r>
              <a:rPr lang="en-US" sz="1200" b="1" dirty="0" smtClean="0"/>
              <a:t>attice:</a:t>
            </a:r>
            <a:r>
              <a:rPr lang="en-US" sz="1200" dirty="0" smtClean="0"/>
              <a:t> sLHCV3.1b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200" b="1" dirty="0" smtClean="0"/>
              <a:t>optics: </a:t>
            </a:r>
            <a:r>
              <a:rPr lang="el-GR" sz="1200" dirty="0"/>
              <a:t>β</a:t>
            </a:r>
            <a:r>
              <a:rPr lang="nl-NL" sz="1200" dirty="0" smtClean="0"/>
              <a:t>*</a:t>
            </a:r>
            <a:r>
              <a:rPr lang="nl-NL" sz="1200" dirty="0"/>
              <a:t>=</a:t>
            </a:r>
            <a:r>
              <a:rPr lang="nl-NL" sz="1200" dirty="0" smtClean="0"/>
              <a:t>15 cm </a:t>
            </a:r>
            <a:r>
              <a:rPr lang="nl-NL" sz="1200" dirty="0"/>
              <a:t>in IR1/5, </a:t>
            </a:r>
            <a:r>
              <a:rPr lang="el-GR" sz="1200" dirty="0"/>
              <a:t>β</a:t>
            </a:r>
            <a:r>
              <a:rPr lang="nl-NL" sz="1200" dirty="0" smtClean="0"/>
              <a:t>*</a:t>
            </a:r>
            <a:r>
              <a:rPr lang="nl-NL" sz="1200" dirty="0"/>
              <a:t>=10 m in IR2/</a:t>
            </a:r>
            <a:r>
              <a:rPr lang="nl-NL" sz="1200" dirty="0" smtClean="0"/>
              <a:t>8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nl-NL" sz="1200" b="1" dirty="0" smtClean="0"/>
              <a:t>x-</a:t>
            </a:r>
            <a:r>
              <a:rPr lang="nl-NL" sz="1200" b="1" dirty="0" err="1" smtClean="0"/>
              <a:t>scheme</a:t>
            </a:r>
            <a:r>
              <a:rPr lang="nl-NL" sz="1200" b="1" dirty="0" smtClean="0"/>
              <a:t>:</a:t>
            </a:r>
            <a:r>
              <a:rPr lang="nl-NL" sz="1200" dirty="0" smtClean="0"/>
              <a:t> </a:t>
            </a:r>
            <a:r>
              <a:rPr lang="nl-NL" sz="1200" dirty="0" err="1" smtClean="0"/>
              <a:t>separation</a:t>
            </a:r>
            <a:r>
              <a:rPr lang="nl-NL" sz="1200" dirty="0"/>
              <a:t>: ±0.75 </a:t>
            </a:r>
            <a:r>
              <a:rPr lang="en-US" sz="1200" dirty="0"/>
              <a:t>m</a:t>
            </a:r>
            <a:r>
              <a:rPr lang="nl-NL" sz="1200" dirty="0" smtClean="0"/>
              <a:t>m </a:t>
            </a:r>
            <a:r>
              <a:rPr lang="nl-NL" sz="1200" dirty="0"/>
              <a:t>(IR1/</a:t>
            </a:r>
            <a:r>
              <a:rPr lang="nl-NL" sz="1200" dirty="0" smtClean="0"/>
              <a:t>5)</a:t>
            </a:r>
            <a:r>
              <a:rPr lang="nl-NL" sz="1200" dirty="0"/>
              <a:t>, ±2.0 </a:t>
            </a:r>
            <a:r>
              <a:rPr lang="nl-NL" sz="1200" dirty="0" smtClean="0"/>
              <a:t>mm (IR2/8), x-</a:t>
            </a:r>
            <a:r>
              <a:rPr lang="nl-NL" sz="1200" dirty="0" err="1" smtClean="0"/>
              <a:t>angle</a:t>
            </a:r>
            <a:r>
              <a:rPr lang="nl-NL" sz="1200" dirty="0"/>
              <a:t>: : </a:t>
            </a:r>
            <a:r>
              <a:rPr lang="nl-NL" sz="1200" dirty="0" smtClean="0"/>
              <a:t>±295 </a:t>
            </a:r>
            <a:r>
              <a:rPr lang="el-GR" sz="1200" dirty="0"/>
              <a:t>μ</a:t>
            </a:r>
            <a:r>
              <a:rPr lang="nl-NL" sz="1200" dirty="0" smtClean="0"/>
              <a:t>m </a:t>
            </a:r>
            <a:r>
              <a:rPr lang="nl-NL" sz="1200" dirty="0"/>
              <a:t>(IR1/5) ,  ±240</a:t>
            </a:r>
            <a:r>
              <a:rPr lang="en-US" sz="1200" dirty="0"/>
              <a:t> </a:t>
            </a:r>
            <a:r>
              <a:rPr lang="el-GR" sz="1200" dirty="0"/>
              <a:t>μ</a:t>
            </a:r>
            <a:r>
              <a:rPr lang="nl-NL" sz="1200" dirty="0"/>
              <a:t>m IR2, </a:t>
            </a:r>
            <a:r>
              <a:rPr lang="nl-NL" sz="1200" dirty="0" smtClean="0"/>
              <a:t>±305</a:t>
            </a:r>
            <a:r>
              <a:rPr lang="en-US" sz="1200" dirty="0" smtClean="0"/>
              <a:t> </a:t>
            </a:r>
            <a:r>
              <a:rPr lang="el-GR" sz="1200" dirty="0"/>
              <a:t>μ</a:t>
            </a:r>
            <a:r>
              <a:rPr lang="nl-NL" sz="1200" dirty="0" smtClean="0"/>
              <a:t>m IR8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nl-NL" sz="1200" b="1" dirty="0" smtClean="0"/>
              <a:t>tune: </a:t>
            </a:r>
            <a:r>
              <a:rPr lang="nl-NL" sz="1200" dirty="0" err="1" smtClean="0"/>
              <a:t>Q</a:t>
            </a:r>
            <a:r>
              <a:rPr lang="nl-NL" sz="1200" baseline="-25000" dirty="0" err="1" smtClean="0"/>
              <a:t>x</a:t>
            </a:r>
            <a:r>
              <a:rPr lang="nl-NL" sz="1200" dirty="0" smtClean="0"/>
              <a:t>/</a:t>
            </a:r>
            <a:r>
              <a:rPr lang="nl-NL" sz="1200" dirty="0" err="1" smtClean="0"/>
              <a:t>Q</a:t>
            </a:r>
            <a:r>
              <a:rPr lang="nl-NL" sz="1200" baseline="-25000" dirty="0" err="1" smtClean="0"/>
              <a:t>y</a:t>
            </a:r>
            <a:r>
              <a:rPr lang="nl-NL" sz="1200" dirty="0" smtClean="0"/>
              <a:t>=62.31/60.32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nl-NL" sz="1200" b="1" dirty="0" err="1" smtClean="0"/>
              <a:t>beam</a:t>
            </a:r>
            <a:r>
              <a:rPr lang="nl-NL" sz="1200" b="1" dirty="0" smtClean="0"/>
              <a:t> parameters</a:t>
            </a:r>
            <a:r>
              <a:rPr lang="nl-NL" sz="1200" dirty="0" smtClean="0"/>
              <a:t>: </a:t>
            </a:r>
            <a:r>
              <a:rPr lang="nl-NL" sz="1200" dirty="0" err="1" smtClean="0"/>
              <a:t>E</a:t>
            </a:r>
            <a:r>
              <a:rPr lang="nl-NL" sz="1200" baseline="-25000" dirty="0" err="1" smtClean="0"/>
              <a:t>beam</a:t>
            </a:r>
            <a:r>
              <a:rPr lang="nl-NL" sz="1200" dirty="0" smtClean="0"/>
              <a:t> = 7 </a:t>
            </a:r>
            <a:r>
              <a:rPr lang="nl-NL" sz="1200" dirty="0" err="1" smtClean="0"/>
              <a:t>TeV</a:t>
            </a:r>
            <a:r>
              <a:rPr lang="nl-NL" sz="1200" dirty="0" smtClean="0"/>
              <a:t>, </a:t>
            </a:r>
            <a:r>
              <a:rPr lang="nl-NL" sz="1200" dirty="0" err="1" smtClean="0"/>
              <a:t>bunch</a:t>
            </a:r>
            <a:r>
              <a:rPr lang="nl-NL" sz="1200" dirty="0" smtClean="0"/>
              <a:t> </a:t>
            </a:r>
            <a:r>
              <a:rPr lang="nl-NL" sz="1200" dirty="0" err="1" smtClean="0"/>
              <a:t>spacing</a:t>
            </a:r>
            <a:r>
              <a:rPr lang="nl-NL" sz="1200" dirty="0" smtClean="0"/>
              <a:t>: 25 ns, </a:t>
            </a:r>
            <a:r>
              <a:rPr lang="el-GR" sz="1200" dirty="0" smtClean="0"/>
              <a:t>ε</a:t>
            </a:r>
            <a:r>
              <a:rPr lang="en-US" sz="1200" baseline="-25000" dirty="0" err="1" smtClean="0"/>
              <a:t>N,x</a:t>
            </a:r>
            <a:r>
              <a:rPr lang="en-US" sz="1200" baseline="-25000" dirty="0" smtClean="0"/>
              <a:t>/y</a:t>
            </a:r>
            <a:r>
              <a:rPr lang="en-US" sz="1200" dirty="0"/>
              <a:t>=</a:t>
            </a:r>
            <a:r>
              <a:rPr lang="en-US" sz="1200" dirty="0" smtClean="0"/>
              <a:t>2.5 </a:t>
            </a:r>
            <a:r>
              <a:rPr lang="el-GR" sz="1200" dirty="0" smtClean="0"/>
              <a:t>μ</a:t>
            </a:r>
            <a:r>
              <a:rPr lang="en-US" sz="1200" dirty="0" smtClean="0"/>
              <a:t>m (mask), </a:t>
            </a:r>
            <a:r>
              <a:rPr lang="el-GR" sz="1200" dirty="0"/>
              <a:t>ε</a:t>
            </a:r>
            <a:r>
              <a:rPr lang="en-US" sz="1200" baseline="-25000" dirty="0" err="1"/>
              <a:t>N,x</a:t>
            </a:r>
            <a:r>
              <a:rPr lang="en-US" sz="1200" baseline="-25000" dirty="0"/>
              <a:t>/y</a:t>
            </a:r>
            <a:r>
              <a:rPr lang="en-US" sz="1200" dirty="0" smtClean="0"/>
              <a:t>=3.75 </a:t>
            </a:r>
            <a:r>
              <a:rPr lang="el-GR" sz="1200" dirty="0"/>
              <a:t>μ</a:t>
            </a:r>
            <a:r>
              <a:rPr lang="en-US" sz="1200" dirty="0"/>
              <a:t>m </a:t>
            </a:r>
            <a:r>
              <a:rPr lang="en-US" sz="1200" dirty="0" smtClean="0"/>
              <a:t>(</a:t>
            </a:r>
            <a:r>
              <a:rPr lang="en-US" sz="1200" dirty="0" err="1" smtClean="0"/>
              <a:t>sixtrack</a:t>
            </a:r>
            <a:r>
              <a:rPr lang="en-US" sz="1200" dirty="0" smtClean="0"/>
              <a:t>), </a:t>
            </a:r>
            <a:r>
              <a:rPr lang="el-GR" sz="1200" dirty="0" smtClean="0"/>
              <a:t>σ</a:t>
            </a:r>
            <a:r>
              <a:rPr lang="en-US" sz="1200" baseline="-25000" dirty="0"/>
              <a:t>E</a:t>
            </a:r>
            <a:r>
              <a:rPr lang="en-US" sz="1200" dirty="0" smtClean="0"/>
              <a:t>=</a:t>
            </a:r>
            <a:r>
              <a:rPr lang="en-US" sz="1200" dirty="0"/>
              <a:t>1.1e-</a:t>
            </a:r>
            <a:r>
              <a:rPr lang="en-US" sz="1200" dirty="0" smtClean="0"/>
              <a:t>4 (</a:t>
            </a:r>
            <a:r>
              <a:rPr lang="en-US" sz="1200" dirty="0" err="1" smtClean="0"/>
              <a:t>madx</a:t>
            </a:r>
            <a:r>
              <a:rPr lang="en-US" sz="1200" dirty="0" smtClean="0"/>
              <a:t>),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l-GR" sz="1200" dirty="0" smtClean="0"/>
              <a:t>Δ</a:t>
            </a:r>
            <a:r>
              <a:rPr lang="en-US" sz="1200" dirty="0" smtClean="0"/>
              <a:t>p/p=2.7e-04 (</a:t>
            </a:r>
            <a:r>
              <a:rPr lang="en-US" sz="1200" dirty="0" err="1" smtClean="0"/>
              <a:t>sixtrack</a:t>
            </a:r>
            <a:r>
              <a:rPr lang="en-US" sz="1200" dirty="0" smtClean="0"/>
              <a:t>), </a:t>
            </a:r>
            <a:r>
              <a:rPr lang="en-US" sz="1200" dirty="0" err="1" smtClean="0"/>
              <a:t>N</a:t>
            </a:r>
            <a:r>
              <a:rPr lang="en-US" sz="1200" baseline="-25000" dirty="0" err="1" smtClean="0"/>
              <a:t>b</a:t>
            </a:r>
            <a:r>
              <a:rPr lang="en-US" sz="1200" dirty="0"/>
              <a:t>=2.2e+11</a:t>
            </a:r>
            <a:endParaRPr lang="nl-NL" sz="1200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nl-NL" sz="1200" b="1" dirty="0" smtClean="0"/>
              <a:t>error </a:t>
            </a:r>
            <a:r>
              <a:rPr lang="nl-NL" sz="1200" b="1" dirty="0" err="1" smtClean="0"/>
              <a:t>tables</a:t>
            </a:r>
            <a:r>
              <a:rPr lang="nl-NL" sz="1200" b="1" dirty="0" smtClean="0"/>
              <a:t>: </a:t>
            </a:r>
            <a:r>
              <a:rPr lang="nl-NL" sz="1200" dirty="0" smtClean="0"/>
              <a:t>LHC </a:t>
            </a:r>
            <a:r>
              <a:rPr lang="nl-NL" sz="1200" dirty="0" err="1" smtClean="0"/>
              <a:t>measured</a:t>
            </a:r>
            <a:r>
              <a:rPr lang="nl-NL" sz="1200" dirty="0" smtClean="0"/>
              <a:t> </a:t>
            </a:r>
            <a:r>
              <a:rPr lang="nl-NL" sz="1200" dirty="0" err="1" smtClean="0"/>
              <a:t>errors</a:t>
            </a:r>
            <a:r>
              <a:rPr lang="nl-NL" sz="1200" dirty="0" smtClean="0"/>
              <a:t> (</a:t>
            </a:r>
            <a:r>
              <a:rPr lang="nl-NL" sz="1200" dirty="0" err="1" smtClean="0"/>
              <a:t>collision_errors-emfqcs</a:t>
            </a:r>
            <a:r>
              <a:rPr lang="nl-NL" sz="1200" dirty="0" smtClean="0"/>
              <a:t>-*.</a:t>
            </a:r>
            <a:r>
              <a:rPr lang="nl-NL" sz="1200" dirty="0" err="1" smtClean="0"/>
              <a:t>tfs</a:t>
            </a:r>
            <a:r>
              <a:rPr lang="nl-NL" sz="1200" dirty="0" smtClean="0"/>
              <a:t>), no a</a:t>
            </a:r>
            <a:r>
              <a:rPr lang="nl-NL" sz="1200" baseline="-25000" dirty="0" smtClean="0"/>
              <a:t>1</a:t>
            </a:r>
            <a:r>
              <a:rPr lang="nl-NL" sz="1200" dirty="0" smtClean="0"/>
              <a:t>/b</a:t>
            </a:r>
            <a:r>
              <a:rPr lang="nl-NL" sz="1200" baseline="-25000" dirty="0" smtClean="0"/>
              <a:t>1</a:t>
            </a:r>
            <a:r>
              <a:rPr lang="nl-NL" sz="1200" dirty="0" smtClean="0"/>
              <a:t> </a:t>
            </a:r>
            <a:r>
              <a:rPr lang="nl-NL" sz="1200" dirty="0" err="1" smtClean="0"/>
              <a:t>from</a:t>
            </a:r>
            <a:r>
              <a:rPr lang="nl-NL" sz="1200" dirty="0" smtClean="0"/>
              <a:t> </a:t>
            </a:r>
            <a:r>
              <a:rPr lang="nl-NL" sz="1200" dirty="0" err="1" smtClean="0"/>
              <a:t>all</a:t>
            </a:r>
            <a:r>
              <a:rPr lang="nl-NL" sz="1200" dirty="0" smtClean="0"/>
              <a:t> </a:t>
            </a:r>
            <a:r>
              <a:rPr lang="nl-NL" sz="1200" dirty="0" err="1" smtClean="0"/>
              <a:t>magnets</a:t>
            </a:r>
            <a:r>
              <a:rPr lang="nl-NL" sz="1200" dirty="0" smtClean="0"/>
              <a:t>, no b</a:t>
            </a:r>
            <a:r>
              <a:rPr lang="nl-NL" sz="1200" baseline="-25000" dirty="0" smtClean="0"/>
              <a:t>2s</a:t>
            </a:r>
            <a:r>
              <a:rPr lang="nl-NL" sz="1200" dirty="0" smtClean="0"/>
              <a:t> </a:t>
            </a:r>
            <a:r>
              <a:rPr lang="nl-NL" sz="1200" dirty="0" err="1" smtClean="0"/>
              <a:t>from</a:t>
            </a:r>
            <a:r>
              <a:rPr lang="nl-NL" sz="1200" dirty="0" smtClean="0"/>
              <a:t> </a:t>
            </a:r>
            <a:r>
              <a:rPr lang="nl-NL" sz="1200" dirty="0" err="1" smtClean="0"/>
              <a:t>quadrupoles</a:t>
            </a:r>
            <a:r>
              <a:rPr lang="nl-NL" sz="1200" dirty="0" smtClean="0"/>
              <a:t>, target error </a:t>
            </a:r>
            <a:r>
              <a:rPr lang="nl-NL" sz="1200" dirty="0" err="1" smtClean="0"/>
              <a:t>tables</a:t>
            </a:r>
            <a:r>
              <a:rPr lang="nl-NL" sz="1200" dirty="0" smtClean="0"/>
              <a:t> </a:t>
            </a:r>
            <a:r>
              <a:rPr lang="nl-NL" sz="1200" dirty="0" err="1" smtClean="0"/>
              <a:t>for</a:t>
            </a:r>
            <a:r>
              <a:rPr lang="nl-NL" sz="1200" dirty="0" smtClean="0"/>
              <a:t> IT (IT_errortable_v66), D1 (D1_errortable_v1), D2 (D2_errortable_v4), </a:t>
            </a:r>
            <a:r>
              <a:rPr lang="nl-NL" sz="1200" dirty="0" err="1" smtClean="0"/>
              <a:t>and</a:t>
            </a:r>
            <a:r>
              <a:rPr lang="nl-NL" sz="1200" dirty="0" smtClean="0"/>
              <a:t> </a:t>
            </a:r>
            <a:r>
              <a:rPr lang="nl-NL" sz="1200" dirty="0"/>
              <a:t>Q4 (</a:t>
            </a:r>
            <a:r>
              <a:rPr lang="nl-NL" sz="1200" dirty="0" smtClean="0"/>
              <a:t>Q4_errortable_v1) </a:t>
            </a:r>
            <a:r>
              <a:rPr lang="nl-NL" sz="1200" dirty="0" err="1" smtClean="0"/>
              <a:t>and</a:t>
            </a:r>
            <a:r>
              <a:rPr lang="nl-NL" sz="1200" dirty="0" smtClean="0"/>
              <a:t> </a:t>
            </a:r>
            <a:r>
              <a:rPr lang="nl-NL" sz="1200" dirty="0"/>
              <a:t>Q5 (</a:t>
            </a:r>
            <a:r>
              <a:rPr lang="nl-NL" sz="1200" dirty="0" smtClean="0"/>
              <a:t>Q5_errortable_v0) in IR1/5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200" b="1" dirty="0" err="1" smtClean="0"/>
              <a:t>sixtrack</a:t>
            </a:r>
            <a:r>
              <a:rPr lang="en-US" sz="1200" b="1" dirty="0" smtClean="0"/>
              <a:t> simulation parameters: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200" dirty="0" smtClean="0"/>
              <a:t>60 </a:t>
            </a:r>
            <a:r>
              <a:rPr lang="en-US" sz="1200" dirty="0"/>
              <a:t>seeds, 10</a:t>
            </a:r>
            <a:r>
              <a:rPr lang="en-US" sz="1200" baseline="30000" dirty="0"/>
              <a:t>6</a:t>
            </a:r>
            <a:r>
              <a:rPr lang="en-US" sz="1200" dirty="0"/>
              <a:t> turns, </a:t>
            </a:r>
            <a:r>
              <a:rPr lang="en-US" sz="1200" dirty="0" smtClean="0"/>
              <a:t>59 angels</a:t>
            </a:r>
            <a:endParaRPr lang="en-US" sz="12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nl-NL" sz="1200" b="1" dirty="0" err="1" smtClean="0"/>
              <a:t>corrections</a:t>
            </a:r>
            <a:r>
              <a:rPr lang="nl-NL" sz="1200" b="1" dirty="0"/>
              <a:t>:</a:t>
            </a:r>
            <a:r>
              <a:rPr lang="nl-NL" sz="1200" dirty="0"/>
              <a:t> </a:t>
            </a:r>
            <a:endParaRPr lang="nl-NL" sz="1200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nl-NL" sz="1200" dirty="0" smtClean="0"/>
              <a:t>MB field </a:t>
            </a:r>
            <a:r>
              <a:rPr lang="nl-NL" sz="1200" dirty="0" err="1" smtClean="0"/>
              <a:t>errors</a:t>
            </a:r>
            <a:endParaRPr lang="nl-NL" sz="1200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nl-NL" sz="1200" dirty="0" smtClean="0"/>
              <a:t>IT/D1 field </a:t>
            </a:r>
            <a:r>
              <a:rPr lang="nl-NL" sz="1200" dirty="0" err="1" smtClean="0"/>
              <a:t>errors</a:t>
            </a:r>
            <a:endParaRPr lang="nl-NL" sz="1200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nl-NL" sz="1200" dirty="0" err="1" smtClean="0"/>
              <a:t>coupling</a:t>
            </a:r>
            <a:endParaRPr lang="nl-NL" sz="1200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nl-NL" sz="1200" dirty="0" err="1" smtClean="0"/>
              <a:t>orbit</a:t>
            </a:r>
            <a:r>
              <a:rPr lang="nl-NL" sz="1200" dirty="0" smtClean="0"/>
              <a:t> (</a:t>
            </a:r>
            <a:r>
              <a:rPr lang="nl-NL" sz="1200" dirty="0" err="1" smtClean="0"/>
              <a:t>rematch</a:t>
            </a:r>
            <a:r>
              <a:rPr lang="nl-NL" sz="1200" dirty="0" smtClean="0"/>
              <a:t> co at IP </a:t>
            </a:r>
            <a:r>
              <a:rPr lang="nl-NL" sz="1200" dirty="0" err="1" smtClean="0"/>
              <a:t>and</a:t>
            </a:r>
            <a:r>
              <a:rPr lang="nl-NL" sz="1200" dirty="0" smtClean="0"/>
              <a:t> </a:t>
            </a:r>
            <a:r>
              <a:rPr lang="nl-NL" sz="1200" dirty="0" err="1" smtClean="0"/>
              <a:t>arc</a:t>
            </a:r>
            <a:r>
              <a:rPr lang="nl-NL" sz="1200" dirty="0" smtClean="0"/>
              <a:t> </a:t>
            </a:r>
            <a:r>
              <a:rPr lang="nl-NL" sz="1200" dirty="0" err="1" smtClean="0"/>
              <a:t>for</a:t>
            </a:r>
            <a:r>
              <a:rPr lang="nl-NL" sz="1200" dirty="0" smtClean="0"/>
              <a:t> </a:t>
            </a:r>
            <a:r>
              <a:rPr lang="nl-NL" sz="1200" dirty="0" err="1" smtClean="0"/>
              <a:t>dispersion</a:t>
            </a:r>
            <a:r>
              <a:rPr lang="nl-NL" sz="1200" dirty="0" smtClean="0"/>
              <a:t> </a:t>
            </a:r>
            <a:r>
              <a:rPr lang="nl-NL" sz="1200" dirty="0" err="1" smtClean="0"/>
              <a:t>correction</a:t>
            </a:r>
            <a:r>
              <a:rPr lang="nl-NL" sz="1200" dirty="0" smtClean="0"/>
              <a:t>)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nl-NL" sz="1200" dirty="0" err="1" smtClean="0"/>
              <a:t>spurious</a:t>
            </a:r>
            <a:r>
              <a:rPr lang="nl-NL" sz="1200" dirty="0" smtClean="0"/>
              <a:t> </a:t>
            </a:r>
            <a:r>
              <a:rPr lang="nl-NL" sz="1200" dirty="0" err="1"/>
              <a:t>dispersion</a:t>
            </a:r>
            <a:endParaRPr lang="nl-NL" sz="1200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nl-NL" sz="1200" dirty="0" smtClean="0"/>
              <a:t>tune </a:t>
            </a:r>
            <a:r>
              <a:rPr lang="nl-NL" sz="1200" dirty="0" err="1" smtClean="0"/>
              <a:t>and</a:t>
            </a:r>
            <a:r>
              <a:rPr lang="nl-NL" sz="1200" dirty="0" smtClean="0"/>
              <a:t> </a:t>
            </a:r>
            <a:r>
              <a:rPr lang="nl-NL" sz="1200" dirty="0" err="1" smtClean="0"/>
              <a:t>linear</a:t>
            </a:r>
            <a:r>
              <a:rPr lang="nl-NL" sz="1200" dirty="0" smtClean="0"/>
              <a:t> </a:t>
            </a:r>
            <a:r>
              <a:rPr lang="nl-NL" sz="1200" dirty="0" err="1" smtClean="0"/>
              <a:t>chromaticity</a:t>
            </a:r>
            <a:endParaRPr lang="nl-NL" sz="1200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nl-NL" sz="1200" b="1" dirty="0" err="1" smtClean="0"/>
              <a:t>corrections</a:t>
            </a:r>
            <a:r>
              <a:rPr lang="nl-NL" sz="1200" b="1" dirty="0" smtClean="0"/>
              <a:t> </a:t>
            </a:r>
            <a:r>
              <a:rPr lang="nl-NL" sz="1200" b="1" dirty="0" err="1" smtClean="0"/>
              <a:t>not</a:t>
            </a:r>
            <a:r>
              <a:rPr lang="nl-NL" sz="1200" b="1" dirty="0" smtClean="0"/>
              <a:t> </a:t>
            </a:r>
            <a:r>
              <a:rPr lang="nl-NL" sz="1200" b="1" dirty="0" err="1" smtClean="0"/>
              <a:t>included</a:t>
            </a:r>
            <a:r>
              <a:rPr lang="nl-NL" sz="1200" b="1" dirty="0" smtClean="0"/>
              <a:t>: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nl-NL" sz="1200" dirty="0" smtClean="0"/>
              <a:t>no </a:t>
            </a:r>
            <a:r>
              <a:rPr lang="nl-NL" sz="1200" dirty="0" err="1" smtClean="0"/>
              <a:t>correction</a:t>
            </a:r>
            <a:r>
              <a:rPr lang="nl-NL" sz="1200" dirty="0" smtClean="0"/>
              <a:t> of </a:t>
            </a:r>
            <a:r>
              <a:rPr lang="nl-NL" sz="1200" dirty="0" err="1" smtClean="0"/>
              <a:t>residual</a:t>
            </a:r>
            <a:r>
              <a:rPr lang="nl-NL" sz="1200" dirty="0" smtClean="0"/>
              <a:t> Q’’ </a:t>
            </a:r>
            <a:r>
              <a:rPr lang="nl-NL" sz="1200" dirty="0" err="1" smtClean="0"/>
              <a:t>by</a:t>
            </a:r>
            <a:r>
              <a:rPr lang="nl-NL" sz="1200" dirty="0" smtClean="0"/>
              <a:t> </a:t>
            </a:r>
            <a:r>
              <a:rPr lang="nl-NL" sz="1200" dirty="0" err="1" smtClean="0"/>
              <a:t>octupoles</a:t>
            </a:r>
            <a:endParaRPr lang="nl-NL" sz="1200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200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200" b="1" dirty="0" smtClean="0"/>
              <a:t>no beam-beam: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200" dirty="0" smtClean="0"/>
              <a:t>no beam-beam, no collision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200" dirty="0" smtClean="0"/>
              <a:t>scan from 2-28</a:t>
            </a:r>
            <a:r>
              <a:rPr lang="el-GR" sz="1200" dirty="0" smtClean="0"/>
              <a:t>σ</a:t>
            </a:r>
            <a:r>
              <a:rPr lang="en-US" sz="1200" dirty="0" smtClean="0"/>
              <a:t> in steps of 2</a:t>
            </a:r>
            <a:r>
              <a:rPr lang="el-GR" sz="1200" dirty="0" smtClean="0"/>
              <a:t>σ</a:t>
            </a:r>
            <a:r>
              <a:rPr lang="en-US" sz="1200" dirty="0" smtClean="0"/>
              <a:t> with 30 points per step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200" b="1" dirty="0" smtClean="0"/>
              <a:t>beam</a:t>
            </a:r>
            <a:r>
              <a:rPr lang="en-US" sz="1200" b="1" dirty="0"/>
              <a:t>-beam: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200" dirty="0" smtClean="0"/>
              <a:t>HO and LR in IR1/2/5/8, no crab cavities, one additional LR encounters in D1, 5 slices for HO bb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200" dirty="0" smtClean="0"/>
              <a:t>halo collision in IR2 at 5 sigma</a:t>
            </a:r>
            <a:endParaRPr lang="en-US" sz="12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200" dirty="0" smtClean="0"/>
              <a:t>scan </a:t>
            </a:r>
            <a:r>
              <a:rPr lang="en-US" sz="1200" dirty="0"/>
              <a:t>from 2</a:t>
            </a:r>
            <a:r>
              <a:rPr lang="en-US" sz="1200" dirty="0" smtClean="0"/>
              <a:t>-14</a:t>
            </a:r>
            <a:r>
              <a:rPr lang="el-GR" sz="1200" dirty="0" smtClean="0"/>
              <a:t>σ</a:t>
            </a:r>
            <a:r>
              <a:rPr lang="en-US" sz="1200" dirty="0" smtClean="0"/>
              <a:t> in steps of 2</a:t>
            </a:r>
            <a:r>
              <a:rPr lang="el-GR" sz="1200" dirty="0" smtClean="0"/>
              <a:t>σ</a:t>
            </a:r>
            <a:r>
              <a:rPr lang="en-US" sz="1200" dirty="0" smtClean="0"/>
              <a:t> with 30 points per step</a:t>
            </a:r>
          </a:p>
        </p:txBody>
      </p:sp>
    </p:spTree>
    <p:extLst>
      <p:ext uri="{BB962C8B-B14F-4D97-AF65-F5344CB8AC3E}">
        <p14:creationId xmlns:p14="http://schemas.microsoft.com/office/powerpoint/2010/main" val="38385367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4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514350" indent="-514350"/>
            <a:r>
              <a:rPr lang="en-US" dirty="0" smtClean="0"/>
              <a:t>Model of the field ripple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US" sz="2200" dirty="0" smtClean="0">
                <a:solidFill>
                  <a:srgbClr val="404040"/>
                </a:solidFill>
              </a:rPr>
              <a:t>Magnetic field seen by the beam (see HSS-meeting 17.02.2014):</a:t>
            </a:r>
          </a:p>
          <a:p>
            <a:pPr marL="0" indent="0">
              <a:lnSpc>
                <a:spcPct val="100000"/>
              </a:lnSpc>
              <a:buNone/>
            </a:pPr>
            <a:endParaRPr lang="en-US" sz="2400" dirty="0">
              <a:solidFill>
                <a:srgbClr val="404040"/>
              </a:solidFill>
            </a:endParaRPr>
          </a:p>
          <a:p>
            <a:pPr marL="0" indent="0">
              <a:lnSpc>
                <a:spcPct val="100000"/>
              </a:lnSpc>
              <a:buNone/>
            </a:pPr>
            <a:endParaRPr lang="en-US" sz="2400" dirty="0" smtClean="0">
              <a:solidFill>
                <a:srgbClr val="404040"/>
              </a:solidFill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sz="2200" dirty="0" smtClean="0">
                <a:solidFill>
                  <a:srgbClr val="404040"/>
                </a:solidFill>
              </a:rPr>
              <a:t>with</a:t>
            </a:r>
          </a:p>
          <a:p>
            <a:pPr marL="0" indent="0">
              <a:lnSpc>
                <a:spcPct val="100000"/>
              </a:lnSpc>
              <a:buNone/>
            </a:pPr>
            <a:endParaRPr lang="en-US" sz="1800" dirty="0">
              <a:solidFill>
                <a:srgbClr val="404040"/>
              </a:solidFill>
            </a:endParaRPr>
          </a:p>
          <a:p>
            <a:pPr marL="0" indent="0" algn="ctr">
              <a:lnSpc>
                <a:spcPct val="100000"/>
              </a:lnSpc>
              <a:buNone/>
            </a:pPr>
            <a:endParaRPr lang="en-US" sz="1800" dirty="0" smtClean="0">
              <a:solidFill>
                <a:srgbClr val="404040"/>
              </a:solidFill>
            </a:endParaRPr>
          </a:p>
        </p:txBody>
      </p:sp>
      <p:pic>
        <p:nvPicPr>
          <p:cNvPr id="10" name="Picture 9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664" y="3767242"/>
            <a:ext cx="1168400" cy="304800"/>
          </a:xfrm>
          <a:prstGeom prst="rect">
            <a:avLst/>
          </a:prstGeom>
        </p:spPr>
      </p:pic>
      <p:pic>
        <p:nvPicPr>
          <p:cNvPr id="11" name="Picture 10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664" y="4595141"/>
            <a:ext cx="635000" cy="266701"/>
          </a:xfrm>
          <a:prstGeom prst="rect">
            <a:avLst/>
          </a:prstGeom>
        </p:spPr>
      </p:pic>
      <p:pic>
        <p:nvPicPr>
          <p:cNvPr id="12" name="Picture 11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932" y="5402241"/>
            <a:ext cx="1028700" cy="266701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2307122" y="3026234"/>
            <a:ext cx="55400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404040"/>
                </a:solidFill>
              </a:rPr>
              <a:t>Voltage ripple (</a:t>
            </a:r>
            <a:r>
              <a:rPr lang="en-US" dirty="0" smtClean="0">
                <a:solidFill>
                  <a:srgbClr val="3366FF"/>
                </a:solidFill>
              </a:rPr>
              <a:t>PC</a:t>
            </a:r>
            <a:r>
              <a:rPr lang="en-US" dirty="0" smtClean="0">
                <a:solidFill>
                  <a:srgbClr val="404040"/>
                </a:solidFill>
              </a:rPr>
              <a:t> specifications, measured by EPC group)</a:t>
            </a:r>
            <a:endParaRPr lang="en-US" dirty="0">
              <a:solidFill>
                <a:srgbClr val="40404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307122" y="3612703"/>
            <a:ext cx="68275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404040"/>
                </a:solidFill>
              </a:rPr>
              <a:t>Transfer function of the load (</a:t>
            </a:r>
            <a:r>
              <a:rPr lang="en-US" dirty="0" smtClean="0">
                <a:solidFill>
                  <a:srgbClr val="3366FF"/>
                </a:solidFill>
              </a:rPr>
              <a:t>circuit</a:t>
            </a:r>
            <a:r>
              <a:rPr lang="en-US" dirty="0" smtClean="0">
                <a:solidFill>
                  <a:srgbClr val="404040"/>
                </a:solidFill>
              </a:rPr>
              <a:t>) seen by the PC (measured by EPC</a:t>
            </a:r>
          </a:p>
          <a:p>
            <a:r>
              <a:rPr lang="en-US" dirty="0">
                <a:solidFill>
                  <a:srgbClr val="404040"/>
                </a:solidFill>
              </a:rPr>
              <a:t>g</a:t>
            </a:r>
            <a:r>
              <a:rPr lang="en-US" dirty="0" smtClean="0">
                <a:solidFill>
                  <a:srgbClr val="404040"/>
                </a:solidFill>
              </a:rPr>
              <a:t>roup)</a:t>
            </a:r>
            <a:endParaRPr lang="en-US" dirty="0">
              <a:solidFill>
                <a:srgbClr val="40404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331410" y="4411450"/>
            <a:ext cx="59626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404040"/>
                </a:solidFill>
              </a:rPr>
              <a:t>Transfer function from the input current of the </a:t>
            </a:r>
            <a:r>
              <a:rPr lang="en-US" dirty="0" smtClean="0">
                <a:solidFill>
                  <a:srgbClr val="3366FF"/>
                </a:solidFill>
              </a:rPr>
              <a:t>magnet</a:t>
            </a:r>
            <a:r>
              <a:rPr lang="en-US" dirty="0" smtClean="0">
                <a:solidFill>
                  <a:srgbClr val="404040"/>
                </a:solidFill>
              </a:rPr>
              <a:t> to the </a:t>
            </a:r>
          </a:p>
          <a:p>
            <a:r>
              <a:rPr lang="en-US" dirty="0" smtClean="0">
                <a:solidFill>
                  <a:srgbClr val="404040"/>
                </a:solidFill>
              </a:rPr>
              <a:t>magnetic field (assumed constant)</a:t>
            </a:r>
            <a:endParaRPr lang="en-US" dirty="0">
              <a:solidFill>
                <a:srgbClr val="40404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344922" y="5230110"/>
            <a:ext cx="53995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404040"/>
                </a:solidFill>
              </a:rPr>
              <a:t>Transfer function cold bore, absorber, beam screen etc. </a:t>
            </a:r>
            <a:endParaRPr lang="en-US" dirty="0">
              <a:solidFill>
                <a:srgbClr val="404040"/>
              </a:solidFill>
            </a:endParaRPr>
          </a:p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(input from WP3 needed)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734" y="1901926"/>
            <a:ext cx="7251700" cy="330200"/>
          </a:xfrm>
          <a:prstGeom prst="rect">
            <a:avLst/>
          </a:prstGeom>
        </p:spPr>
      </p:pic>
      <p:pic>
        <p:nvPicPr>
          <p:cNvPr id="6" name="Picture 5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664" y="3078066"/>
            <a:ext cx="914400" cy="31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79633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97257" y="1188719"/>
            <a:ext cx="8687982" cy="5349240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US" sz="1800" b="1" dirty="0">
                <a:solidFill>
                  <a:srgbClr val="FF0000"/>
                </a:solidFill>
              </a:rPr>
              <a:t>F</a:t>
            </a:r>
            <a:r>
              <a:rPr lang="en-US" sz="1800" b="1" dirty="0" smtClean="0">
                <a:solidFill>
                  <a:srgbClr val="FF0000"/>
                </a:solidFill>
              </a:rPr>
              <a:t>rom </a:t>
            </a:r>
            <a:r>
              <a:rPr lang="en-US" sz="1800" b="1" dirty="0" err="1" smtClean="0">
                <a:solidFill>
                  <a:srgbClr val="FF0000"/>
                </a:solidFill>
              </a:rPr>
              <a:t>Hugues</a:t>
            </a:r>
            <a:r>
              <a:rPr lang="en-US" sz="1800" b="1" dirty="0" smtClean="0">
                <a:solidFill>
                  <a:srgbClr val="FF0000"/>
                </a:solidFill>
              </a:rPr>
              <a:t> </a:t>
            </a:r>
            <a:r>
              <a:rPr lang="en-US" sz="1800" b="1" dirty="0" err="1" smtClean="0">
                <a:solidFill>
                  <a:srgbClr val="FF0000"/>
                </a:solidFill>
              </a:rPr>
              <a:t>Thiesen</a:t>
            </a:r>
            <a:r>
              <a:rPr lang="en-US" sz="1800" b="1" dirty="0" smtClean="0">
                <a:solidFill>
                  <a:srgbClr val="FF0000"/>
                </a:solidFill>
              </a:rPr>
              <a:t>:</a:t>
            </a:r>
          </a:p>
          <a:p>
            <a:pPr>
              <a:lnSpc>
                <a:spcPct val="100000"/>
              </a:lnSpc>
              <a:buClrTx/>
            </a:pPr>
            <a:r>
              <a:rPr lang="hu-HU" sz="1800" dirty="0" smtClean="0"/>
              <a:t>50 </a:t>
            </a:r>
            <a:r>
              <a:rPr lang="hu-HU" sz="1800" dirty="0"/>
              <a:t>Hz </a:t>
            </a:r>
            <a:r>
              <a:rPr lang="hu-HU" sz="1800" dirty="0" smtClean="0"/>
              <a:t>harmonics (</a:t>
            </a:r>
            <a:r>
              <a:rPr lang="en-US" sz="1800" dirty="0" smtClean="0">
                <a:solidFill>
                  <a:srgbClr val="404040"/>
                </a:solidFill>
              </a:rPr>
              <a:t>main grid)</a:t>
            </a:r>
            <a:r>
              <a:rPr lang="hu-HU" sz="1800" dirty="0" smtClean="0"/>
              <a:t>:</a:t>
            </a:r>
            <a:endParaRPr lang="hu-HU" sz="1800" dirty="0"/>
          </a:p>
          <a:p>
            <a:pPr marL="0" indent="0">
              <a:lnSpc>
                <a:spcPct val="100000"/>
              </a:lnSpc>
              <a:buClrTx/>
              <a:buNone/>
            </a:pPr>
            <a:r>
              <a:rPr lang="en-US" sz="1800" dirty="0" smtClean="0"/>
              <a:t>	50 Hz:  3.2 </a:t>
            </a:r>
            <a:r>
              <a:rPr lang="en-US" sz="1800" dirty="0"/>
              <a:t>mV R.M.S.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ClrTx/>
              <a:buNone/>
            </a:pPr>
            <a:r>
              <a:rPr lang="en-US" sz="1800" dirty="0" smtClean="0"/>
              <a:t>	100Hz</a:t>
            </a:r>
            <a:r>
              <a:rPr lang="en-US" sz="1800" dirty="0"/>
              <a:t>:</a:t>
            </a:r>
            <a:r>
              <a:rPr lang="en-US" sz="1800" dirty="0" smtClean="0"/>
              <a:t> </a:t>
            </a:r>
            <a:r>
              <a:rPr lang="en-US" sz="1800" dirty="0"/>
              <a:t>0.8 mV R.M.S.</a:t>
            </a:r>
          </a:p>
          <a:p>
            <a:pPr>
              <a:lnSpc>
                <a:spcPct val="100000"/>
              </a:lnSpc>
              <a:buClrTx/>
            </a:pPr>
            <a:r>
              <a:rPr lang="hu-HU" sz="1800" dirty="0" smtClean="0"/>
              <a:t>300 </a:t>
            </a:r>
            <a:r>
              <a:rPr lang="hu-HU" sz="1800" dirty="0"/>
              <a:t>Hz </a:t>
            </a:r>
            <a:r>
              <a:rPr lang="hu-HU" sz="1800" dirty="0" smtClean="0"/>
              <a:t>harmonics </a:t>
            </a:r>
            <a:r>
              <a:rPr lang="hu-HU" sz="1800" dirty="0" smtClean="0"/>
              <a:t>(</a:t>
            </a:r>
            <a:r>
              <a:rPr lang="en-US" sz="1800" dirty="0">
                <a:solidFill>
                  <a:srgbClr val="404040"/>
                </a:solidFill>
              </a:rPr>
              <a:t>diode </a:t>
            </a:r>
            <a:r>
              <a:rPr lang="en-US" sz="1800" dirty="0" smtClean="0">
                <a:solidFill>
                  <a:srgbClr val="404040"/>
                </a:solidFill>
              </a:rPr>
              <a:t>rectifier)</a:t>
            </a:r>
            <a:r>
              <a:rPr lang="hu-HU" sz="1800" dirty="0" smtClean="0"/>
              <a:t>:</a:t>
            </a:r>
            <a:endParaRPr lang="hu-HU" sz="1800" dirty="0"/>
          </a:p>
          <a:p>
            <a:pPr marL="0" indent="0">
              <a:lnSpc>
                <a:spcPct val="100000"/>
              </a:lnSpc>
              <a:buClrTx/>
              <a:buNone/>
            </a:pPr>
            <a:r>
              <a:rPr lang="en-US" sz="1800" dirty="0" smtClean="0"/>
              <a:t>	300 </a:t>
            </a:r>
            <a:r>
              <a:rPr lang="en-US" sz="1800" dirty="0" smtClean="0"/>
              <a:t>Hz (300.4 Hz): </a:t>
            </a:r>
            <a:r>
              <a:rPr lang="en-US" sz="1800" dirty="0" smtClean="0"/>
              <a:t>10.0 </a:t>
            </a:r>
            <a:r>
              <a:rPr lang="en-US" sz="1800" dirty="0"/>
              <a:t>mV R.M.S.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ClrTx/>
              <a:buNone/>
            </a:pPr>
            <a:r>
              <a:rPr lang="en-US" sz="1800" dirty="0"/>
              <a:t>	</a:t>
            </a:r>
            <a:r>
              <a:rPr lang="en-US" sz="1800" dirty="0" smtClean="0"/>
              <a:t>600 Hz</a:t>
            </a:r>
            <a:r>
              <a:rPr lang="en-US" sz="1800" dirty="0"/>
              <a:t>:</a:t>
            </a:r>
            <a:r>
              <a:rPr lang="en-US" sz="1800" dirty="0" smtClean="0"/>
              <a:t>   2.5 </a:t>
            </a:r>
            <a:r>
              <a:rPr lang="en-US" sz="1800" dirty="0"/>
              <a:t>mV R.M.S.</a:t>
            </a:r>
          </a:p>
          <a:p>
            <a:pPr>
              <a:lnSpc>
                <a:spcPct val="100000"/>
              </a:lnSpc>
              <a:buClrTx/>
            </a:pPr>
            <a:r>
              <a:rPr lang="hu-HU" sz="1800" dirty="0" smtClean="0"/>
              <a:t>20 </a:t>
            </a:r>
            <a:r>
              <a:rPr lang="hu-HU" sz="1800" dirty="0"/>
              <a:t>kHz </a:t>
            </a:r>
            <a:r>
              <a:rPr lang="hu-HU" sz="1800" dirty="0" smtClean="0"/>
              <a:t>harmonics( </a:t>
            </a:r>
            <a:r>
              <a:rPr lang="en-US" sz="1800" dirty="0">
                <a:solidFill>
                  <a:srgbClr val="404040"/>
                </a:solidFill>
              </a:rPr>
              <a:t>ITPT </a:t>
            </a:r>
            <a:r>
              <a:rPr lang="en-US" sz="1800" dirty="0" smtClean="0">
                <a:solidFill>
                  <a:srgbClr val="404040"/>
                </a:solidFill>
              </a:rPr>
              <a:t>converters)</a:t>
            </a:r>
            <a:r>
              <a:rPr lang="hu-HU" sz="1800" dirty="0" smtClean="0"/>
              <a:t>:</a:t>
            </a:r>
            <a:endParaRPr lang="hu-HU" sz="1800" dirty="0"/>
          </a:p>
          <a:p>
            <a:pPr marL="0" indent="0">
              <a:lnSpc>
                <a:spcPct val="100000"/>
              </a:lnSpc>
              <a:buClrTx/>
              <a:buNone/>
            </a:pPr>
            <a:r>
              <a:rPr lang="en-US" sz="1800" dirty="0" smtClean="0"/>
              <a:t>	20 kHz: 10.0 </a:t>
            </a:r>
            <a:r>
              <a:rPr lang="en-US" sz="1800" dirty="0"/>
              <a:t>mV R.M.S</a:t>
            </a:r>
            <a:r>
              <a:rPr lang="en-US" sz="1800" dirty="0" smtClean="0"/>
              <a:t>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ClrTx/>
              <a:buNone/>
            </a:pPr>
            <a:r>
              <a:rPr lang="en-US" sz="1800" dirty="0" smtClean="0"/>
              <a:t>	40 kHz</a:t>
            </a:r>
            <a:r>
              <a:rPr lang="en-US" sz="1800" dirty="0"/>
              <a:t>:</a:t>
            </a:r>
            <a:r>
              <a:rPr lang="en-US" sz="1800" dirty="0" smtClean="0"/>
              <a:t>   2.5 </a:t>
            </a:r>
            <a:r>
              <a:rPr lang="en-US" sz="1800" dirty="0"/>
              <a:t>mV R.M.S.</a:t>
            </a:r>
          </a:p>
          <a:p>
            <a:pPr>
              <a:lnSpc>
                <a:spcPct val="100000"/>
              </a:lnSpc>
              <a:buClrTx/>
            </a:pPr>
            <a:r>
              <a:rPr lang="hu-HU" sz="1800" dirty="0" smtClean="0"/>
              <a:t>10 </a:t>
            </a:r>
            <a:r>
              <a:rPr lang="hu-HU" sz="1800" dirty="0"/>
              <a:t>MHz harmonics</a:t>
            </a:r>
            <a:r>
              <a:rPr lang="hu-HU" sz="1800" dirty="0" smtClean="0"/>
              <a:t>:</a:t>
            </a:r>
          </a:p>
          <a:p>
            <a:pPr marL="0" indent="0">
              <a:lnSpc>
                <a:spcPct val="100000"/>
              </a:lnSpc>
              <a:buClrTx/>
              <a:buNone/>
            </a:pPr>
            <a:r>
              <a:rPr lang="en-US" sz="1800" dirty="0"/>
              <a:t>	10 MHz: 1.0 mV R.M.S</a:t>
            </a:r>
            <a:r>
              <a:rPr lang="en-US" sz="1800" dirty="0" smtClean="0"/>
              <a:t>. </a:t>
            </a:r>
            <a:r>
              <a:rPr lang="en-US" sz="1800" dirty="0" smtClean="0"/>
              <a:t>(0.5 mV)</a:t>
            </a:r>
            <a:endParaRPr lang="hu-HU" sz="1800" dirty="0" smtClean="0"/>
          </a:p>
          <a:p>
            <a:pPr>
              <a:lnSpc>
                <a:spcPct val="100000"/>
              </a:lnSpc>
              <a:buClrTx/>
            </a:pPr>
            <a:r>
              <a:rPr lang="hu-HU" sz="1800" dirty="0" smtClean="0"/>
              <a:t>all other frequencies:</a:t>
            </a:r>
          </a:p>
          <a:p>
            <a:pPr marL="0" indent="0">
              <a:lnSpc>
                <a:spcPct val="100000"/>
              </a:lnSpc>
              <a:buClrTx/>
              <a:buNone/>
            </a:pPr>
            <a:r>
              <a:rPr lang="hu-HU" sz="1800" dirty="0"/>
              <a:t>	 </a:t>
            </a:r>
            <a:r>
              <a:rPr lang="hu-HU" sz="1800" dirty="0" smtClean="0"/>
              <a:t>     0.5 mV R.M.S</a:t>
            </a:r>
            <a:endParaRPr lang="hu-HU" sz="1400" dirty="0"/>
          </a:p>
          <a:p>
            <a:pPr marL="0" indent="0">
              <a:lnSpc>
                <a:spcPct val="100000"/>
              </a:lnSpc>
              <a:buClrTx/>
              <a:buNone/>
            </a:pPr>
            <a:endParaRPr lang="en-US" sz="1800" dirty="0"/>
          </a:p>
          <a:p>
            <a:pPr marL="0" indent="0">
              <a:lnSpc>
                <a:spcPct val="100000"/>
              </a:lnSpc>
              <a:buClrTx/>
              <a:buNone/>
            </a:pPr>
            <a:endParaRPr lang="en-US" sz="1800" dirty="0" smtClean="0">
              <a:solidFill>
                <a:srgbClr val="40404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5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514350" indent="-514350"/>
            <a:r>
              <a:rPr lang="en-US" dirty="0" smtClean="0"/>
              <a:t>Voltage spectrum</a:t>
            </a:r>
            <a:endParaRPr lang="en-US" dirty="0"/>
          </a:p>
        </p:txBody>
      </p:sp>
      <p:pic>
        <p:nvPicPr>
          <p:cNvPr id="25" name="Picture 24" descr="Vnoisespe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151" y="1983334"/>
            <a:ext cx="5165032" cy="3873774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5120910" y="3961069"/>
            <a:ext cx="5900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50 Hz</a:t>
            </a:r>
            <a:endParaRPr lang="en-US" sz="14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5437076" y="4761321"/>
            <a:ext cx="6828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100 Hz</a:t>
            </a:r>
            <a:endParaRPr lang="en-US" sz="14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5554340" y="2045764"/>
            <a:ext cx="6828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3</a:t>
            </a:r>
            <a:r>
              <a:rPr lang="en-US" sz="1400" b="1" dirty="0" smtClean="0"/>
              <a:t>00 Hz</a:t>
            </a:r>
            <a:endParaRPr lang="en-US" sz="14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5873091" y="4268846"/>
            <a:ext cx="6828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600 Hz</a:t>
            </a:r>
            <a:endParaRPr lang="en-US" sz="14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6545015" y="2045605"/>
            <a:ext cx="6780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20 kHz</a:t>
            </a:r>
            <a:endParaRPr lang="en-US" sz="14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6884035" y="4206574"/>
            <a:ext cx="6780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4</a:t>
            </a:r>
            <a:r>
              <a:rPr lang="en-US" sz="1400" b="1" dirty="0" smtClean="0"/>
              <a:t>0 kHz</a:t>
            </a:r>
            <a:endParaRPr lang="en-US" sz="14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7938015" y="4607433"/>
            <a:ext cx="7487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10 </a:t>
            </a:r>
            <a:r>
              <a:rPr lang="en-US" sz="1400" b="1" dirty="0"/>
              <a:t>M</a:t>
            </a:r>
            <a:r>
              <a:rPr lang="en-US" sz="1400" b="1" dirty="0" smtClean="0"/>
              <a:t>Hz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38438930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6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514350" indent="-514350"/>
            <a:r>
              <a:rPr lang="en-US" dirty="0" smtClean="0"/>
              <a:t>Spectrum of the magnetic field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97257" y="1188719"/>
            <a:ext cx="8687982" cy="5455420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US" sz="1800" dirty="0">
                <a:solidFill>
                  <a:srgbClr val="404040"/>
                </a:solidFill>
              </a:rPr>
              <a:t>LHC magnets modeled as </a:t>
            </a:r>
            <a:r>
              <a:rPr lang="en-US" sz="1800" dirty="0">
                <a:solidFill>
                  <a:srgbClr val="3366FF"/>
                </a:solidFill>
              </a:rPr>
              <a:t>RLC </a:t>
            </a:r>
            <a:r>
              <a:rPr lang="en-US" sz="1800" dirty="0" smtClean="0">
                <a:solidFill>
                  <a:srgbClr val="3366FF"/>
                </a:solidFill>
              </a:rPr>
              <a:t>circuit </a:t>
            </a:r>
            <a:r>
              <a:rPr lang="en-US" sz="1800" dirty="0" smtClean="0"/>
              <a:t>(</a:t>
            </a:r>
            <a:r>
              <a:rPr lang="en-US" sz="1800" dirty="0" err="1" smtClean="0"/>
              <a:t>T</a:t>
            </a:r>
            <a:r>
              <a:rPr lang="en-US" sz="1800" baseline="-25000" dirty="0" err="1" smtClean="0"/>
              <a:t>VtoI,load</a:t>
            </a:r>
            <a:r>
              <a:rPr lang="en-US" sz="1800" dirty="0" smtClean="0"/>
              <a:t>)</a:t>
            </a:r>
            <a:r>
              <a:rPr lang="en-US" sz="1800" dirty="0" smtClean="0">
                <a:solidFill>
                  <a:srgbClr val="404040"/>
                </a:solidFill>
              </a:rPr>
              <a:t>:</a:t>
            </a:r>
            <a:endParaRPr lang="en-US" sz="1800" dirty="0" smtClean="0">
              <a:solidFill>
                <a:srgbClr val="404040"/>
              </a:solidFill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sz="1800" dirty="0" smtClean="0">
                <a:solidFill>
                  <a:srgbClr val="404040"/>
                </a:solidFill>
              </a:rPr>
              <a:t>	=&gt; </a:t>
            </a:r>
            <a:r>
              <a:rPr lang="en-US" sz="1800" dirty="0">
                <a:solidFill>
                  <a:srgbClr val="404040"/>
                </a:solidFill>
              </a:rPr>
              <a:t>the higher the magnet inductance the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 smtClean="0">
                <a:solidFill>
                  <a:srgbClr val="404040"/>
                </a:solidFill>
              </a:rPr>
              <a:t>	     stronger </a:t>
            </a:r>
            <a:r>
              <a:rPr lang="en-US" sz="1800" dirty="0">
                <a:solidFill>
                  <a:srgbClr val="404040"/>
                </a:solidFill>
              </a:rPr>
              <a:t>the damping of the higher </a:t>
            </a:r>
            <a:r>
              <a:rPr lang="en-US" sz="1800" dirty="0" smtClean="0">
                <a:solidFill>
                  <a:srgbClr val="404040"/>
                </a:solidFill>
              </a:rPr>
              <a:t>frequencies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800" dirty="0">
              <a:solidFill>
                <a:srgbClr val="40404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</a:pPr>
            <a:endParaRPr lang="en-US" sz="1800" dirty="0" smtClean="0">
              <a:solidFill>
                <a:srgbClr val="404040"/>
              </a:solidFill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sz="1800" dirty="0" smtClean="0">
                <a:solidFill>
                  <a:srgbClr val="404040"/>
                </a:solidFill>
              </a:rPr>
              <a:t>and assume </a:t>
            </a:r>
            <a:r>
              <a:rPr lang="en-US" sz="1800" dirty="0">
                <a:solidFill>
                  <a:srgbClr val="3366FF"/>
                </a:solidFill>
              </a:rPr>
              <a:t>B=const.*I </a:t>
            </a:r>
            <a:r>
              <a:rPr lang="en-US" sz="1800" dirty="0"/>
              <a:t>(</a:t>
            </a:r>
            <a:r>
              <a:rPr lang="en-US" sz="1800" dirty="0" err="1" smtClean="0"/>
              <a:t>T</a:t>
            </a:r>
            <a:r>
              <a:rPr lang="en-US" sz="1800" baseline="-25000" dirty="0" err="1" smtClean="0"/>
              <a:t>ItoB,load</a:t>
            </a:r>
            <a:r>
              <a:rPr lang="en-US" sz="1800" dirty="0" smtClean="0"/>
              <a:t>)</a:t>
            </a:r>
            <a:endParaRPr lang="en-US" sz="1800" dirty="0">
              <a:solidFill>
                <a:srgbClr val="3366FF"/>
              </a:solidFill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sz="1800" dirty="0">
                <a:solidFill>
                  <a:srgbClr val="404040"/>
                </a:solidFill>
              </a:rPr>
              <a:t>	=&gt; </a:t>
            </a:r>
            <a:r>
              <a:rPr lang="en-US" sz="1800" dirty="0" err="1">
                <a:solidFill>
                  <a:srgbClr val="404040"/>
                </a:solidFill>
              </a:rPr>
              <a:t>I</a:t>
            </a:r>
            <a:r>
              <a:rPr lang="en-US" sz="1800" baseline="-25000" dirty="0" err="1">
                <a:solidFill>
                  <a:srgbClr val="404040"/>
                </a:solidFill>
              </a:rPr>
              <a:t>noise</a:t>
            </a:r>
            <a:r>
              <a:rPr lang="en-US" sz="1800" dirty="0">
                <a:solidFill>
                  <a:srgbClr val="404040"/>
                </a:solidFill>
              </a:rPr>
              <a:t>/I</a:t>
            </a:r>
            <a:r>
              <a:rPr lang="en-US" sz="1800" baseline="-25000" dirty="0">
                <a:solidFill>
                  <a:srgbClr val="404040"/>
                </a:solidFill>
              </a:rPr>
              <a:t>max</a:t>
            </a:r>
            <a:r>
              <a:rPr lang="en-US" sz="1800" dirty="0">
                <a:solidFill>
                  <a:srgbClr val="404040"/>
                </a:solidFill>
              </a:rPr>
              <a:t>=</a:t>
            </a:r>
            <a:r>
              <a:rPr lang="en-US" sz="1800" dirty="0" err="1">
                <a:solidFill>
                  <a:srgbClr val="404040"/>
                </a:solidFill>
              </a:rPr>
              <a:t>k</a:t>
            </a:r>
            <a:r>
              <a:rPr lang="en-US" sz="1800" baseline="-25000" dirty="0" err="1">
                <a:solidFill>
                  <a:srgbClr val="404040"/>
                </a:solidFill>
              </a:rPr>
              <a:t>noise</a:t>
            </a:r>
            <a:r>
              <a:rPr lang="en-US" sz="1800" dirty="0">
                <a:solidFill>
                  <a:srgbClr val="404040"/>
                </a:solidFill>
              </a:rPr>
              <a:t>/</a:t>
            </a:r>
            <a:r>
              <a:rPr lang="en-US" sz="1800" dirty="0" err="1">
                <a:solidFill>
                  <a:srgbClr val="404040"/>
                </a:solidFill>
              </a:rPr>
              <a:t>k</a:t>
            </a:r>
            <a:r>
              <a:rPr lang="en-US" sz="1800" baseline="-25000" dirty="0" err="1">
                <a:solidFill>
                  <a:srgbClr val="404040"/>
                </a:solidFill>
              </a:rPr>
              <a:t>max</a:t>
            </a:r>
            <a:endParaRPr lang="en-US" sz="1800" baseline="-25000" dirty="0">
              <a:solidFill>
                <a:srgbClr val="40404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3000"/>
              </a:spcBef>
              <a:buNone/>
            </a:pPr>
            <a:r>
              <a:rPr lang="en-US" sz="1800" dirty="0" smtClean="0">
                <a:solidFill>
                  <a:srgbClr val="404040"/>
                </a:solidFill>
              </a:rPr>
              <a:t>Parameters used for simulations: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1800" dirty="0">
                <a:solidFill>
                  <a:srgbClr val="404040"/>
                </a:solidFill>
              </a:rPr>
              <a:t>	</a:t>
            </a:r>
            <a:r>
              <a:rPr lang="en-US" sz="1800" dirty="0" smtClean="0">
                <a:solidFill>
                  <a:srgbClr val="404040"/>
                </a:solidFill>
              </a:rPr>
              <a:t>length</a:t>
            </a:r>
            <a:r>
              <a:rPr lang="en-US" sz="1800" baseline="-25000" dirty="0" smtClean="0">
                <a:solidFill>
                  <a:srgbClr val="404040"/>
                </a:solidFill>
              </a:rPr>
              <a:t>Q1,Q3</a:t>
            </a:r>
            <a:r>
              <a:rPr lang="en-US" sz="1800" dirty="0" smtClean="0">
                <a:solidFill>
                  <a:srgbClr val="404040"/>
                </a:solidFill>
              </a:rPr>
              <a:t> = </a:t>
            </a:r>
            <a:r>
              <a:rPr lang="en-US" sz="1800" dirty="0">
                <a:solidFill>
                  <a:srgbClr val="404040"/>
                </a:solidFill>
              </a:rPr>
              <a:t>8.0 </a:t>
            </a:r>
            <a:r>
              <a:rPr lang="en-US" sz="1800" dirty="0" smtClean="0">
                <a:solidFill>
                  <a:srgbClr val="404040"/>
                </a:solidFill>
              </a:rPr>
              <a:t>m, length</a:t>
            </a:r>
            <a:r>
              <a:rPr lang="en-US" sz="1800" baseline="-25000" dirty="0" smtClean="0">
                <a:solidFill>
                  <a:srgbClr val="404040"/>
                </a:solidFill>
              </a:rPr>
              <a:t>Q2</a:t>
            </a:r>
            <a:r>
              <a:rPr lang="en-US" sz="1800" dirty="0" smtClean="0">
                <a:solidFill>
                  <a:srgbClr val="404040"/>
                </a:solidFill>
              </a:rPr>
              <a:t> = 6.8 m</a:t>
            </a:r>
            <a:endParaRPr lang="en-US" sz="1800" dirty="0">
              <a:solidFill>
                <a:srgbClr val="40404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>
                <a:solidFill>
                  <a:srgbClr val="404040"/>
                </a:solidFill>
              </a:rPr>
              <a:t>	</a:t>
            </a:r>
            <a:r>
              <a:rPr lang="en-US" sz="1800" dirty="0" smtClean="0">
                <a:solidFill>
                  <a:srgbClr val="404040"/>
                </a:solidFill>
              </a:rPr>
              <a:t>L</a:t>
            </a:r>
            <a:r>
              <a:rPr lang="en-US" sz="1800" baseline="-25000" dirty="0" smtClean="0">
                <a:solidFill>
                  <a:srgbClr val="404040"/>
                </a:solidFill>
              </a:rPr>
              <a:t>Q1,Q2,Q3 </a:t>
            </a:r>
            <a:r>
              <a:rPr lang="en-US" sz="1800" dirty="0" smtClean="0">
                <a:solidFill>
                  <a:srgbClr val="404040"/>
                </a:solidFill>
              </a:rPr>
              <a:t> = 10.8 </a:t>
            </a:r>
            <a:r>
              <a:rPr lang="en-US" sz="1800" dirty="0" err="1" smtClean="0">
                <a:solidFill>
                  <a:srgbClr val="404040"/>
                </a:solidFill>
              </a:rPr>
              <a:t>mH</a:t>
            </a:r>
            <a:r>
              <a:rPr lang="en-US" sz="1800" dirty="0" smtClean="0">
                <a:solidFill>
                  <a:srgbClr val="404040"/>
                </a:solidFill>
              </a:rPr>
              <a:t>/m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>
                <a:solidFill>
                  <a:srgbClr val="404040"/>
                </a:solidFill>
              </a:rPr>
              <a:t>	</a:t>
            </a:r>
            <a:r>
              <a:rPr lang="en-US" sz="1800" dirty="0" smtClean="0">
                <a:solidFill>
                  <a:srgbClr val="404040"/>
                </a:solidFill>
              </a:rPr>
              <a:t>R</a:t>
            </a:r>
            <a:r>
              <a:rPr lang="en-US" sz="1800" baseline="-25000" dirty="0" smtClean="0">
                <a:solidFill>
                  <a:srgbClr val="404040"/>
                </a:solidFill>
              </a:rPr>
              <a:t>PC1,PC2</a:t>
            </a:r>
            <a:r>
              <a:rPr lang="en-US" sz="1800" dirty="0" smtClean="0">
                <a:solidFill>
                  <a:srgbClr val="404040"/>
                </a:solidFill>
              </a:rPr>
              <a:t>   = 1.144 m</a:t>
            </a:r>
            <a:r>
              <a:rPr lang="el-GR" sz="1800" dirty="0" smtClean="0">
                <a:solidFill>
                  <a:srgbClr val="404040"/>
                </a:solidFill>
              </a:rPr>
              <a:t>Ω</a:t>
            </a:r>
            <a:r>
              <a:rPr lang="en-US" sz="1800" dirty="0" smtClean="0">
                <a:solidFill>
                  <a:srgbClr val="404040"/>
                </a:solidFill>
              </a:rPr>
              <a:t>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>
                <a:solidFill>
                  <a:srgbClr val="404040"/>
                </a:solidFill>
              </a:rPr>
              <a:t>	</a:t>
            </a:r>
            <a:r>
              <a:rPr lang="en-US" sz="1800" dirty="0" smtClean="0">
                <a:solidFill>
                  <a:srgbClr val="404040"/>
                </a:solidFill>
              </a:rPr>
              <a:t>	(same as for PC1 of nominal LHC)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>
                <a:solidFill>
                  <a:srgbClr val="404040"/>
                </a:solidFill>
              </a:rPr>
              <a:t>	</a:t>
            </a:r>
            <a:r>
              <a:rPr lang="en-US" sz="1800" dirty="0" smtClean="0">
                <a:solidFill>
                  <a:srgbClr val="404040"/>
                </a:solidFill>
              </a:rPr>
              <a:t>I</a:t>
            </a:r>
            <a:r>
              <a:rPr lang="en-US" sz="1800" baseline="-25000" dirty="0" smtClean="0">
                <a:solidFill>
                  <a:srgbClr val="404040"/>
                </a:solidFill>
              </a:rPr>
              <a:t>max,PC1,PC2</a:t>
            </a:r>
            <a:r>
              <a:rPr lang="en-US" sz="1800" dirty="0" smtClean="0">
                <a:solidFill>
                  <a:srgbClr val="404040"/>
                </a:solidFill>
              </a:rPr>
              <a:t>    = </a:t>
            </a:r>
            <a:r>
              <a:rPr lang="en-US" sz="1800" dirty="0">
                <a:solidFill>
                  <a:srgbClr val="404040"/>
                </a:solidFill>
              </a:rPr>
              <a:t>17.5 kA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>
                <a:solidFill>
                  <a:srgbClr val="404040"/>
                </a:solidFill>
              </a:rPr>
              <a:t>	</a:t>
            </a:r>
            <a:r>
              <a:rPr lang="en-US" sz="1800" dirty="0" smtClean="0">
                <a:solidFill>
                  <a:srgbClr val="404040"/>
                </a:solidFill>
              </a:rPr>
              <a:t>k</a:t>
            </a:r>
            <a:r>
              <a:rPr lang="en-US" sz="1800" baseline="-25000" dirty="0" smtClean="0">
                <a:solidFill>
                  <a:srgbClr val="404040"/>
                </a:solidFill>
              </a:rPr>
              <a:t>max</a:t>
            </a:r>
            <a:r>
              <a:rPr lang="en-US" sz="1800" baseline="-25000" dirty="0">
                <a:solidFill>
                  <a:srgbClr val="404040"/>
                </a:solidFill>
              </a:rPr>
              <a:t>,</a:t>
            </a:r>
            <a:r>
              <a:rPr lang="en-US" sz="1800" baseline="-25000" dirty="0" smtClean="0">
                <a:solidFill>
                  <a:srgbClr val="404040"/>
                </a:solidFill>
              </a:rPr>
              <a:t>Q1,Q2,Q3</a:t>
            </a:r>
            <a:r>
              <a:rPr lang="en-US" sz="1800" dirty="0" smtClean="0">
                <a:solidFill>
                  <a:srgbClr val="404040"/>
                </a:solidFill>
              </a:rPr>
              <a:t> </a:t>
            </a:r>
            <a:r>
              <a:rPr lang="en-US" sz="1800" dirty="0">
                <a:solidFill>
                  <a:srgbClr val="404040"/>
                </a:solidFill>
              </a:rPr>
              <a:t>= </a:t>
            </a:r>
            <a:r>
              <a:rPr lang="en-US" sz="1800" dirty="0" smtClean="0">
                <a:solidFill>
                  <a:srgbClr val="404040"/>
                </a:solidFill>
              </a:rPr>
              <a:t>0.5996 x 10</a:t>
            </a:r>
            <a:r>
              <a:rPr lang="en-US" sz="1800" baseline="30000" dirty="0" smtClean="0">
                <a:solidFill>
                  <a:srgbClr val="404040"/>
                </a:solidFill>
              </a:rPr>
              <a:t>-2</a:t>
            </a:r>
            <a:r>
              <a:rPr lang="en-US" sz="1800" dirty="0" smtClean="0">
                <a:solidFill>
                  <a:srgbClr val="404040"/>
                </a:solidFill>
              </a:rPr>
              <a:t> 1/m</a:t>
            </a:r>
            <a:r>
              <a:rPr lang="en-US" sz="1800" baseline="30000" dirty="0" smtClean="0">
                <a:solidFill>
                  <a:srgbClr val="404040"/>
                </a:solidFill>
              </a:rPr>
              <a:t>2</a:t>
            </a:r>
          </a:p>
          <a:p>
            <a:pPr marL="0" indent="0">
              <a:lnSpc>
                <a:spcPct val="100000"/>
              </a:lnSpc>
              <a:spcBef>
                <a:spcPts val="1800"/>
              </a:spcBef>
              <a:buNone/>
            </a:pPr>
            <a:r>
              <a:rPr lang="en-US" sz="1800" dirty="0" smtClean="0">
                <a:solidFill>
                  <a:srgbClr val="404040"/>
                </a:solidFill>
              </a:rPr>
              <a:t>Note</a:t>
            </a:r>
            <a:r>
              <a:rPr lang="en-US" sz="1800" dirty="0">
                <a:solidFill>
                  <a:srgbClr val="404040"/>
                </a:solidFill>
              </a:rPr>
              <a:t>: </a:t>
            </a:r>
            <a:r>
              <a:rPr lang="en-US" sz="1800" dirty="0" err="1" smtClean="0">
                <a:solidFill>
                  <a:srgbClr val="404040"/>
                </a:solidFill>
              </a:rPr>
              <a:t>L</a:t>
            </a:r>
            <a:r>
              <a:rPr lang="en-US" sz="1800" baseline="-25000" dirty="0" err="1" smtClean="0">
                <a:solidFill>
                  <a:srgbClr val="404040"/>
                </a:solidFill>
              </a:rPr>
              <a:t>tot</a:t>
            </a:r>
            <a:r>
              <a:rPr lang="en-US" sz="1800" dirty="0" smtClean="0">
                <a:solidFill>
                  <a:srgbClr val="404040"/>
                </a:solidFill>
              </a:rPr>
              <a:t>=L</a:t>
            </a:r>
            <a:r>
              <a:rPr lang="en-US" sz="1800" baseline="-25000" dirty="0" smtClean="0">
                <a:solidFill>
                  <a:srgbClr val="404040"/>
                </a:solidFill>
              </a:rPr>
              <a:t>Q1/Q2/Q3</a:t>
            </a:r>
            <a:r>
              <a:rPr lang="en-US" sz="1800" dirty="0" smtClean="0">
                <a:solidFill>
                  <a:srgbClr val="404040"/>
                </a:solidFill>
              </a:rPr>
              <a:t>= “</a:t>
            </a:r>
            <a:r>
              <a:rPr lang="en-US" sz="1800" dirty="0">
                <a:solidFill>
                  <a:srgbClr val="404040"/>
                </a:solidFill>
              </a:rPr>
              <a:t>single” magnet inductance </a:t>
            </a:r>
            <a:r>
              <a:rPr lang="en-US" sz="1800" dirty="0" smtClean="0">
                <a:solidFill>
                  <a:srgbClr val="404040"/>
                </a:solidFill>
              </a:rPr>
              <a:t>used (not taken into account that Q1/Q3 and Q2a/Q2b are in series)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800" dirty="0">
              <a:solidFill>
                <a:srgbClr val="40404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ClrTx/>
              <a:buNone/>
            </a:pPr>
            <a:endParaRPr lang="en-US" sz="1800" dirty="0" smtClean="0">
              <a:solidFill>
                <a:srgbClr val="404040"/>
              </a:solidFill>
            </a:endParaRPr>
          </a:p>
        </p:txBody>
      </p:sp>
      <p:pic>
        <p:nvPicPr>
          <p:cNvPr id="6" name="Picture 5" descr="InoiseImaxspe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2938" y="2557394"/>
            <a:ext cx="4821062" cy="3615797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5749783" y="1188719"/>
            <a:ext cx="2776061" cy="1368675"/>
            <a:chOff x="6167119" y="1098842"/>
            <a:chExt cx="2776061" cy="1368675"/>
          </a:xfrm>
        </p:grpSpPr>
        <p:pic>
          <p:nvPicPr>
            <p:cNvPr id="15" name="Picture 14" descr="image005.png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758" t="2916" r="54853" b="72191"/>
            <a:stretch/>
          </p:blipFill>
          <p:spPr>
            <a:xfrm>
              <a:off x="6167119" y="1098842"/>
              <a:ext cx="2621281" cy="1075397"/>
            </a:xfrm>
            <a:prstGeom prst="rect">
              <a:avLst/>
            </a:prstGeom>
          </p:spPr>
        </p:pic>
        <p:sp>
          <p:nvSpPr>
            <p:cNvPr id="16" name="Rectangle 15"/>
            <p:cNvSpPr/>
            <p:nvPr/>
          </p:nvSpPr>
          <p:spPr>
            <a:xfrm>
              <a:off x="7755836" y="2098185"/>
              <a:ext cx="1187344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H. </a:t>
              </a:r>
              <a:r>
                <a:rPr lang="en-US" b="1" dirty="0" err="1" smtClean="0">
                  <a:solidFill>
                    <a:srgbClr val="FF0000"/>
                  </a:solidFill>
                </a:rPr>
                <a:t>Thiesen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</p:grpSp>
      <p:pic>
        <p:nvPicPr>
          <p:cNvPr id="8" name="Picture 7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7074" y="2254894"/>
            <a:ext cx="2247900" cy="46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56920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7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ClrTx/>
              <a:buNone/>
            </a:pPr>
            <a:r>
              <a:rPr lang="en-US" sz="1800" dirty="0" smtClean="0"/>
              <a:t>Experiments were done at </a:t>
            </a:r>
            <a:r>
              <a:rPr lang="en-US" sz="1800" dirty="0">
                <a:solidFill>
                  <a:srgbClr val="404040"/>
                </a:solidFill>
              </a:rPr>
              <a:t>the </a:t>
            </a:r>
            <a:r>
              <a:rPr lang="en-US" sz="1800" dirty="0">
                <a:solidFill>
                  <a:srgbClr val="FF0000"/>
                </a:solidFill>
              </a:rPr>
              <a:t>SPS</a:t>
            </a:r>
            <a:r>
              <a:rPr lang="en-US" sz="1800" dirty="0">
                <a:solidFill>
                  <a:srgbClr val="404040"/>
                </a:solidFill>
              </a:rPr>
              <a:t> </a:t>
            </a:r>
            <a:r>
              <a:rPr lang="en-US" sz="1800" dirty="0" smtClean="0">
                <a:solidFill>
                  <a:srgbClr val="404040"/>
                </a:solidFill>
              </a:rPr>
              <a:t>[1,2,3] and </a:t>
            </a:r>
            <a:r>
              <a:rPr lang="en-US" sz="1800" dirty="0">
                <a:solidFill>
                  <a:srgbClr val="FF0000"/>
                </a:solidFill>
              </a:rPr>
              <a:t>HERA </a:t>
            </a:r>
            <a:r>
              <a:rPr lang="en-US" sz="1800" dirty="0" smtClean="0">
                <a:solidFill>
                  <a:srgbClr val="404040"/>
                </a:solidFill>
              </a:rPr>
              <a:t>[4]:</a:t>
            </a:r>
            <a:endParaRPr lang="en-US" sz="1800" dirty="0">
              <a:solidFill>
                <a:srgbClr val="404040"/>
              </a:solidFill>
            </a:endParaRPr>
          </a:p>
          <a:p>
            <a:pPr>
              <a:lnSpc>
                <a:spcPct val="100000"/>
              </a:lnSpc>
              <a:buClrTx/>
            </a:pPr>
            <a:r>
              <a:rPr lang="en-US" sz="1800" dirty="0" smtClean="0"/>
              <a:t>in case of the </a:t>
            </a:r>
            <a:r>
              <a:rPr lang="en-US" sz="1800" dirty="0" smtClean="0">
                <a:solidFill>
                  <a:srgbClr val="3366FF"/>
                </a:solidFill>
              </a:rPr>
              <a:t>SPS</a:t>
            </a:r>
            <a:r>
              <a:rPr lang="en-US" sz="1800" dirty="0" smtClean="0"/>
              <a:t> a </a:t>
            </a:r>
            <a:r>
              <a:rPr lang="en-US" sz="1800" dirty="0" smtClean="0">
                <a:solidFill>
                  <a:srgbClr val="404040"/>
                </a:solidFill>
              </a:rPr>
              <a:t>tune ripple of </a:t>
            </a:r>
            <a:r>
              <a:rPr lang="en-US" sz="1800" dirty="0" smtClean="0">
                <a:solidFill>
                  <a:srgbClr val="3366FF"/>
                </a:solidFill>
              </a:rPr>
              <a:t>10</a:t>
            </a:r>
            <a:r>
              <a:rPr lang="en-US" sz="1800" baseline="30000" dirty="0" smtClean="0">
                <a:solidFill>
                  <a:srgbClr val="3366FF"/>
                </a:solidFill>
              </a:rPr>
              <a:t>-4</a:t>
            </a:r>
            <a:r>
              <a:rPr lang="en-US" sz="1800" dirty="0" smtClean="0">
                <a:solidFill>
                  <a:srgbClr val="404040"/>
                </a:solidFill>
              </a:rPr>
              <a:t> is acceptable while experiences at </a:t>
            </a:r>
            <a:r>
              <a:rPr lang="en-US" sz="1800" dirty="0" smtClean="0">
                <a:solidFill>
                  <a:srgbClr val="3366FF"/>
                </a:solidFill>
              </a:rPr>
              <a:t>HERA</a:t>
            </a:r>
            <a:r>
              <a:rPr lang="en-US" sz="1800" dirty="0" smtClean="0">
                <a:solidFill>
                  <a:srgbClr val="404040"/>
                </a:solidFill>
              </a:rPr>
              <a:t> show that for </a:t>
            </a:r>
            <a:r>
              <a:rPr lang="en-US" sz="1800" dirty="0" smtClean="0">
                <a:solidFill>
                  <a:srgbClr val="3366FF"/>
                </a:solidFill>
              </a:rPr>
              <a:t>low frequencies </a:t>
            </a:r>
            <a:r>
              <a:rPr lang="en-US" sz="1800" dirty="0" smtClean="0">
                <a:solidFill>
                  <a:srgbClr val="404040"/>
                </a:solidFill>
              </a:rPr>
              <a:t>even a tune ripple of </a:t>
            </a:r>
            <a:r>
              <a:rPr lang="en-US" sz="1800" dirty="0" smtClean="0">
                <a:solidFill>
                  <a:srgbClr val="3366FF"/>
                </a:solidFill>
              </a:rPr>
              <a:t>10</a:t>
            </a:r>
            <a:r>
              <a:rPr lang="en-US" sz="1800" baseline="30000" dirty="0" smtClean="0">
                <a:solidFill>
                  <a:srgbClr val="3366FF"/>
                </a:solidFill>
              </a:rPr>
              <a:t>-5</a:t>
            </a:r>
            <a:r>
              <a:rPr lang="en-US" sz="1800" dirty="0" smtClean="0">
                <a:solidFill>
                  <a:srgbClr val="404040"/>
                </a:solidFill>
              </a:rPr>
              <a:t> and for </a:t>
            </a:r>
            <a:r>
              <a:rPr lang="en-US" sz="1800" dirty="0" smtClean="0">
                <a:solidFill>
                  <a:srgbClr val="3366FF"/>
                </a:solidFill>
              </a:rPr>
              <a:t>high frequencies 10</a:t>
            </a:r>
            <a:r>
              <a:rPr lang="en-US" sz="1800" baseline="30000" dirty="0" smtClean="0">
                <a:solidFill>
                  <a:srgbClr val="3366FF"/>
                </a:solidFill>
              </a:rPr>
              <a:t>-4</a:t>
            </a:r>
            <a:r>
              <a:rPr lang="en-US" sz="1800" dirty="0" smtClean="0">
                <a:solidFill>
                  <a:srgbClr val="3366FF"/>
                </a:solidFill>
              </a:rPr>
              <a:t> </a:t>
            </a:r>
            <a:r>
              <a:rPr lang="en-US" sz="1800" dirty="0" smtClean="0">
                <a:solidFill>
                  <a:srgbClr val="404040"/>
                </a:solidFill>
              </a:rPr>
              <a:t>can lead to significant particle diffusion.</a:t>
            </a:r>
          </a:p>
          <a:p>
            <a:pPr>
              <a:lnSpc>
                <a:spcPct val="100000"/>
              </a:lnSpc>
              <a:buClrTx/>
            </a:pPr>
            <a:r>
              <a:rPr lang="en-US" sz="1800" dirty="0" smtClean="0">
                <a:solidFill>
                  <a:srgbClr val="404040"/>
                </a:solidFill>
              </a:rPr>
              <a:t>several </a:t>
            </a:r>
            <a:r>
              <a:rPr lang="en-US" sz="1800" dirty="0">
                <a:solidFill>
                  <a:srgbClr val="404040"/>
                </a:solidFill>
              </a:rPr>
              <a:t>ripple frequencies are much more harmful than a single </a:t>
            </a:r>
            <a:r>
              <a:rPr lang="en-US" sz="1800" dirty="0" smtClean="0">
                <a:solidFill>
                  <a:srgbClr val="404040"/>
                </a:solidFill>
              </a:rPr>
              <a:t>one [1,2]</a:t>
            </a:r>
            <a:endParaRPr lang="en-US" sz="1400" dirty="0" smtClean="0">
              <a:solidFill>
                <a:srgbClr val="404040"/>
              </a:solidFill>
            </a:endParaRPr>
          </a:p>
          <a:p>
            <a:pPr marL="0" indent="0">
              <a:lnSpc>
                <a:spcPct val="100000"/>
              </a:lnSpc>
              <a:buNone/>
            </a:pPr>
            <a:endParaRPr lang="en-US" sz="1400" dirty="0">
              <a:solidFill>
                <a:srgbClr val="40404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400" dirty="0" smtClean="0">
                <a:solidFill>
                  <a:srgbClr val="404040"/>
                </a:solidFill>
              </a:rPr>
              <a:t>[1] X. </a:t>
            </a:r>
            <a:r>
              <a:rPr lang="en-US" sz="1400" dirty="0" err="1" smtClean="0">
                <a:solidFill>
                  <a:srgbClr val="404040"/>
                </a:solidFill>
              </a:rPr>
              <a:t>Altuna</a:t>
            </a:r>
            <a:r>
              <a:rPr lang="en-US" sz="1400" dirty="0" smtClean="0">
                <a:solidFill>
                  <a:srgbClr val="404040"/>
                </a:solidFill>
              </a:rPr>
              <a:t> et al., CERN SL/91-43 (AP)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400" dirty="0" smtClean="0">
                <a:solidFill>
                  <a:srgbClr val="404040"/>
                </a:solidFill>
              </a:rPr>
              <a:t>[2] W. Fischer, M. </a:t>
            </a:r>
            <a:r>
              <a:rPr lang="en-US" sz="1400" dirty="0" err="1" smtClean="0">
                <a:solidFill>
                  <a:srgbClr val="404040"/>
                </a:solidFill>
              </a:rPr>
              <a:t>Giovannozzi</a:t>
            </a:r>
            <a:r>
              <a:rPr lang="en-US" sz="1400" dirty="0" smtClean="0">
                <a:solidFill>
                  <a:srgbClr val="404040"/>
                </a:solidFill>
              </a:rPr>
              <a:t>, F. Schmidt, Phys. Rev. E 55, Nr. 3 (1996)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400" dirty="0" smtClean="0">
                <a:solidFill>
                  <a:srgbClr val="404040"/>
                </a:solidFill>
              </a:rPr>
              <a:t>[3] P. </a:t>
            </a:r>
            <a:r>
              <a:rPr lang="en-US" sz="1400" dirty="0" err="1" smtClean="0">
                <a:solidFill>
                  <a:srgbClr val="404040"/>
                </a:solidFill>
              </a:rPr>
              <a:t>Burla</a:t>
            </a:r>
            <a:r>
              <a:rPr lang="en-US" sz="1400" dirty="0" smtClean="0">
                <a:solidFill>
                  <a:srgbClr val="404040"/>
                </a:solidFill>
              </a:rPr>
              <a:t>, D. </a:t>
            </a:r>
            <a:r>
              <a:rPr lang="en-US" sz="1400" dirty="0" err="1" smtClean="0">
                <a:solidFill>
                  <a:srgbClr val="404040"/>
                </a:solidFill>
              </a:rPr>
              <a:t>Cornuet</a:t>
            </a:r>
            <a:r>
              <a:rPr lang="en-US" sz="1400" dirty="0" smtClean="0">
                <a:solidFill>
                  <a:srgbClr val="404040"/>
                </a:solidFill>
              </a:rPr>
              <a:t>, K. Fischer, P. </a:t>
            </a:r>
            <a:r>
              <a:rPr lang="en-US" sz="1400" dirty="0" err="1" smtClean="0">
                <a:solidFill>
                  <a:srgbClr val="404040"/>
                </a:solidFill>
              </a:rPr>
              <a:t>Leclere</a:t>
            </a:r>
            <a:r>
              <a:rPr lang="en-US" sz="1400" dirty="0" smtClean="0">
                <a:solidFill>
                  <a:srgbClr val="404040"/>
                </a:solidFill>
              </a:rPr>
              <a:t>, F. Schmidt, CERN SL/94-11 (1996)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400" dirty="0" smtClean="0">
                <a:solidFill>
                  <a:srgbClr val="404040"/>
                </a:solidFill>
              </a:rPr>
              <a:t>[4] O</a:t>
            </a:r>
            <a:r>
              <a:rPr lang="en-US" sz="1400" dirty="0">
                <a:solidFill>
                  <a:srgbClr val="404040"/>
                </a:solidFill>
              </a:rPr>
              <a:t>. S. </a:t>
            </a:r>
            <a:r>
              <a:rPr lang="en-US" sz="1400" dirty="0" err="1">
                <a:solidFill>
                  <a:srgbClr val="404040"/>
                </a:solidFill>
              </a:rPr>
              <a:t>Brüning</a:t>
            </a:r>
            <a:r>
              <a:rPr lang="en-US" sz="1400" dirty="0">
                <a:solidFill>
                  <a:srgbClr val="404040"/>
                </a:solidFill>
              </a:rPr>
              <a:t>, F. </a:t>
            </a:r>
            <a:r>
              <a:rPr lang="en-US" sz="1400" dirty="0" err="1">
                <a:solidFill>
                  <a:srgbClr val="404040"/>
                </a:solidFill>
              </a:rPr>
              <a:t>Willeke</a:t>
            </a:r>
            <a:r>
              <a:rPr lang="en-US" sz="1400" dirty="0">
                <a:solidFill>
                  <a:srgbClr val="404040"/>
                </a:solidFill>
              </a:rPr>
              <a:t>, Phys. Rev. </a:t>
            </a:r>
            <a:r>
              <a:rPr lang="en-US" sz="1400" dirty="0" err="1">
                <a:solidFill>
                  <a:srgbClr val="404040"/>
                </a:solidFill>
              </a:rPr>
              <a:t>Lett</a:t>
            </a:r>
            <a:r>
              <a:rPr lang="en-US" sz="1400" dirty="0">
                <a:solidFill>
                  <a:srgbClr val="404040"/>
                </a:solidFill>
              </a:rPr>
              <a:t>. 76, Nr. 20 (</a:t>
            </a:r>
            <a:r>
              <a:rPr lang="en-US" sz="1400" dirty="0" smtClean="0">
                <a:solidFill>
                  <a:srgbClr val="404040"/>
                </a:solidFill>
              </a:rPr>
              <a:t>1995)</a:t>
            </a:r>
          </a:p>
        </p:txBody>
      </p:sp>
    </p:spTree>
    <p:extLst>
      <p:ext uri="{BB962C8B-B14F-4D97-AF65-F5344CB8AC3E}">
        <p14:creationId xmlns:p14="http://schemas.microsoft.com/office/powerpoint/2010/main" val="8183420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8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Theoretical background (1)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48720" y="1188718"/>
            <a:ext cx="8852710" cy="527049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ClrTx/>
              <a:buNone/>
            </a:pPr>
            <a:r>
              <a:rPr lang="en-US" sz="1800" dirty="0"/>
              <a:t>I</a:t>
            </a:r>
            <a:r>
              <a:rPr lang="en-US" sz="1800" dirty="0" smtClean="0"/>
              <a:t>n addition to the tune shift the tune modulation introduces </a:t>
            </a:r>
            <a:r>
              <a:rPr lang="en-US" sz="1800" dirty="0" smtClean="0">
                <a:solidFill>
                  <a:srgbClr val="FF0000"/>
                </a:solidFill>
              </a:rPr>
              <a:t>resonance side bands </a:t>
            </a:r>
            <a:r>
              <a:rPr lang="en-US" sz="1800" dirty="0" smtClean="0">
                <a:solidFill>
                  <a:srgbClr val="404040"/>
                </a:solidFill>
              </a:rPr>
              <a:t>[5,6]:</a:t>
            </a:r>
          </a:p>
          <a:p>
            <a:pPr marL="0" indent="0">
              <a:lnSpc>
                <a:spcPct val="100000"/>
              </a:lnSpc>
              <a:buClrTx/>
              <a:buNone/>
            </a:pPr>
            <a:endParaRPr lang="en-US" sz="1800" dirty="0" smtClean="0">
              <a:solidFill>
                <a:srgbClr val="40404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400" dirty="0">
              <a:solidFill>
                <a:srgbClr val="40404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400" dirty="0" smtClean="0">
              <a:solidFill>
                <a:srgbClr val="40404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400" dirty="0">
              <a:solidFill>
                <a:srgbClr val="40404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400" dirty="0" smtClean="0">
              <a:solidFill>
                <a:srgbClr val="40404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400" dirty="0">
              <a:solidFill>
                <a:srgbClr val="40404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400" dirty="0" smtClean="0">
              <a:solidFill>
                <a:srgbClr val="40404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400" dirty="0">
              <a:solidFill>
                <a:srgbClr val="40404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400" dirty="0" smtClean="0">
              <a:solidFill>
                <a:srgbClr val="40404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400" dirty="0">
              <a:solidFill>
                <a:srgbClr val="40404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400" dirty="0" smtClean="0">
              <a:solidFill>
                <a:srgbClr val="40404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400" dirty="0">
              <a:solidFill>
                <a:srgbClr val="40404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400" dirty="0" smtClean="0">
              <a:solidFill>
                <a:srgbClr val="40404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400" dirty="0">
              <a:solidFill>
                <a:srgbClr val="40404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400" dirty="0">
              <a:solidFill>
                <a:srgbClr val="404040"/>
              </a:solidFill>
            </a:endParaRPr>
          </a:p>
        </p:txBody>
      </p:sp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6588" y="1582547"/>
            <a:ext cx="4216400" cy="4826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46040" y="6295744"/>
            <a:ext cx="8739495" cy="3077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srgbClr val="404040"/>
                </a:solidFill>
              </a:rPr>
              <a:t>[5] </a:t>
            </a:r>
            <a:r>
              <a:rPr lang="en-US" sz="1400" dirty="0">
                <a:solidFill>
                  <a:srgbClr val="404040"/>
                </a:solidFill>
              </a:rPr>
              <a:t>O. S. </a:t>
            </a:r>
            <a:r>
              <a:rPr lang="en-US" sz="1400" dirty="0" err="1">
                <a:solidFill>
                  <a:srgbClr val="404040"/>
                </a:solidFill>
              </a:rPr>
              <a:t>Brüning</a:t>
            </a:r>
            <a:r>
              <a:rPr lang="en-US" sz="1400" dirty="0">
                <a:solidFill>
                  <a:srgbClr val="404040"/>
                </a:solidFill>
              </a:rPr>
              <a:t>, F. </a:t>
            </a:r>
            <a:r>
              <a:rPr lang="en-US" sz="1400" dirty="0" err="1">
                <a:solidFill>
                  <a:srgbClr val="404040"/>
                </a:solidFill>
              </a:rPr>
              <a:t>Willeke</a:t>
            </a:r>
            <a:r>
              <a:rPr lang="en-US" sz="1400" dirty="0">
                <a:solidFill>
                  <a:srgbClr val="404040"/>
                </a:solidFill>
              </a:rPr>
              <a:t>, Phys. Rev. </a:t>
            </a:r>
            <a:r>
              <a:rPr lang="en-US" sz="1400" dirty="0" err="1">
                <a:solidFill>
                  <a:srgbClr val="404040"/>
                </a:solidFill>
              </a:rPr>
              <a:t>Lett</a:t>
            </a:r>
            <a:r>
              <a:rPr lang="en-US" sz="1400" dirty="0">
                <a:solidFill>
                  <a:srgbClr val="404040"/>
                </a:solidFill>
              </a:rPr>
              <a:t>. 76, </a:t>
            </a:r>
            <a:r>
              <a:rPr lang="en-US" sz="1400" dirty="0" smtClean="0">
                <a:solidFill>
                  <a:srgbClr val="404040"/>
                </a:solidFill>
              </a:rPr>
              <a:t>No. </a:t>
            </a:r>
            <a:r>
              <a:rPr lang="en-US" sz="1400" dirty="0">
                <a:solidFill>
                  <a:srgbClr val="404040"/>
                </a:solidFill>
              </a:rPr>
              <a:t>20 (1995</a:t>
            </a:r>
            <a:r>
              <a:rPr lang="en-US" sz="1400" dirty="0" smtClean="0">
                <a:solidFill>
                  <a:srgbClr val="404040"/>
                </a:solidFill>
              </a:rPr>
              <a:t>), [6] </a:t>
            </a:r>
            <a:r>
              <a:rPr lang="en-US" sz="1400" dirty="0">
                <a:solidFill>
                  <a:srgbClr val="404040"/>
                </a:solidFill>
              </a:rPr>
              <a:t>O. S. </a:t>
            </a:r>
            <a:r>
              <a:rPr lang="en-US" sz="1400" dirty="0" err="1">
                <a:solidFill>
                  <a:srgbClr val="404040"/>
                </a:solidFill>
              </a:rPr>
              <a:t>Brüning</a:t>
            </a:r>
            <a:r>
              <a:rPr lang="en-US" sz="1400" dirty="0">
                <a:solidFill>
                  <a:srgbClr val="404040"/>
                </a:solidFill>
              </a:rPr>
              <a:t>, Part. Acc. 41, pp. 133-151 (1993)</a:t>
            </a:r>
            <a:endParaRPr lang="en-US" sz="1400" dirty="0"/>
          </a:p>
        </p:txBody>
      </p:sp>
      <p:sp>
        <p:nvSpPr>
          <p:cNvPr id="11" name="Rectangle 10"/>
          <p:cNvSpPr/>
          <p:nvPr/>
        </p:nvSpPr>
        <p:spPr>
          <a:xfrm>
            <a:off x="5210451" y="2244775"/>
            <a:ext cx="3733078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lvl="1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dirty="0">
                <a:solidFill>
                  <a:srgbClr val="3366FF"/>
                </a:solidFill>
              </a:rPr>
              <a:t>slow modulation (e.g. 50 Hz): </a:t>
            </a:r>
          </a:p>
          <a:p>
            <a:pPr marL="228600" lvl="1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dirty="0">
                <a:solidFill>
                  <a:srgbClr val="404040"/>
                </a:solidFill>
              </a:rPr>
              <a:t>distances between the sidebands are small but amplitudes decrease only slowly with increasing order</a:t>
            </a:r>
          </a:p>
          <a:p>
            <a:pPr marL="228600" lvl="1" indent="0">
              <a:lnSpc>
                <a:spcPct val="100000"/>
              </a:lnSpc>
              <a:buNone/>
            </a:pPr>
            <a:r>
              <a:rPr lang="en-US" dirty="0" smtClean="0">
                <a:solidFill>
                  <a:srgbClr val="3366FF"/>
                </a:solidFill>
              </a:rPr>
              <a:t>fast modulation (e.g. 600 Hz): </a:t>
            </a:r>
          </a:p>
          <a:p>
            <a:pPr marL="228600" lvl="1" indent="0">
              <a:lnSpc>
                <a:spcPct val="100000"/>
              </a:lnSpc>
              <a:buNone/>
            </a:pPr>
            <a:r>
              <a:rPr lang="en-US" dirty="0" smtClean="0">
                <a:solidFill>
                  <a:srgbClr val="404040"/>
                </a:solidFill>
              </a:rPr>
              <a:t>distances </a:t>
            </a:r>
            <a:r>
              <a:rPr lang="en-US" dirty="0">
                <a:solidFill>
                  <a:srgbClr val="404040"/>
                </a:solidFill>
              </a:rPr>
              <a:t>between the sideband are large and </a:t>
            </a:r>
            <a:r>
              <a:rPr lang="en-US" dirty="0" smtClean="0">
                <a:solidFill>
                  <a:srgbClr val="404040"/>
                </a:solidFill>
              </a:rPr>
              <a:t>amplitudes </a:t>
            </a:r>
            <a:r>
              <a:rPr lang="en-US" dirty="0">
                <a:solidFill>
                  <a:srgbClr val="404040"/>
                </a:solidFill>
              </a:rPr>
              <a:t>decrease rapidly with increasing order</a:t>
            </a:r>
          </a:p>
          <a:p>
            <a:pPr marL="228600" lvl="1" indent="0">
              <a:lnSpc>
                <a:spcPct val="100000"/>
              </a:lnSpc>
              <a:spcBef>
                <a:spcPts val="1800"/>
              </a:spcBef>
              <a:buNone/>
            </a:pPr>
            <a:r>
              <a:rPr lang="en-US" dirty="0" err="1" smtClean="0">
                <a:solidFill>
                  <a:srgbClr val="3366FF"/>
                </a:solidFill>
              </a:rPr>
              <a:t>slow+fast</a:t>
            </a:r>
            <a:r>
              <a:rPr lang="en-US" dirty="0" smtClean="0">
                <a:solidFill>
                  <a:srgbClr val="3366FF"/>
                </a:solidFill>
              </a:rPr>
              <a:t> modulation: </a:t>
            </a:r>
            <a:r>
              <a:rPr lang="en-US" dirty="0" smtClean="0">
                <a:solidFill>
                  <a:srgbClr val="404040"/>
                </a:solidFill>
              </a:rPr>
              <a:t>the sidebands of the fast modulation form the seeds for the sidebands of the slow modulation (“seeding resonances”)</a:t>
            </a:r>
            <a:endParaRPr lang="en-US" dirty="0">
              <a:solidFill>
                <a:srgbClr val="404040"/>
              </a:solidFill>
            </a:endParaRPr>
          </a:p>
          <a:p>
            <a:pPr marL="228600" lvl="1" indent="0">
              <a:lnSpc>
                <a:spcPct val="100000"/>
              </a:lnSpc>
              <a:buNone/>
            </a:pPr>
            <a:endParaRPr lang="en-US" dirty="0">
              <a:solidFill>
                <a:srgbClr val="404040"/>
              </a:solidFill>
            </a:endParaRPr>
          </a:p>
          <a:p>
            <a:endParaRPr lang="en-US" sz="1400" dirty="0">
              <a:solidFill>
                <a:srgbClr val="404040"/>
              </a:solidFill>
            </a:endParaRPr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58" t="50136" r="39842"/>
          <a:stretch/>
        </p:blipFill>
        <p:spPr bwMode="auto">
          <a:xfrm>
            <a:off x="2169938" y="3293532"/>
            <a:ext cx="3040513" cy="30494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14" r="59495" b="49864"/>
          <a:stretch/>
        </p:blipFill>
        <p:spPr bwMode="auto">
          <a:xfrm>
            <a:off x="146039" y="2200244"/>
            <a:ext cx="3189010" cy="31226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146040" y="5066844"/>
            <a:ext cx="1420915" cy="1077218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R. Bruce,</a:t>
            </a:r>
          </a:p>
          <a:p>
            <a:pPr algn="ctr"/>
            <a:r>
              <a:rPr lang="en-US" sz="1600" b="1" dirty="0" smtClean="0"/>
              <a:t>LARP/</a:t>
            </a:r>
            <a:r>
              <a:rPr lang="en-US" sz="1600" b="1" dirty="0" err="1" smtClean="0"/>
              <a:t>HiLumi</a:t>
            </a:r>
            <a:r>
              <a:rPr lang="en-US" sz="1600" b="1" dirty="0" smtClean="0"/>
              <a:t> Collaboration meeting 2014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2882466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9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Theoretical background (2)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73447" y="1188718"/>
            <a:ext cx="6204043" cy="2323875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ClrTx/>
              <a:buNone/>
            </a:pPr>
            <a:r>
              <a:rPr lang="en-US" sz="1800" dirty="0" smtClean="0">
                <a:solidFill>
                  <a:srgbClr val="404040"/>
                </a:solidFill>
              </a:rPr>
              <a:t>The influence of non-</a:t>
            </a:r>
            <a:r>
              <a:rPr lang="en-US" sz="1800" dirty="0" err="1" smtClean="0">
                <a:solidFill>
                  <a:srgbClr val="404040"/>
                </a:solidFill>
              </a:rPr>
              <a:t>linearities</a:t>
            </a:r>
            <a:r>
              <a:rPr lang="en-US" sz="1800" dirty="0" smtClean="0">
                <a:solidFill>
                  <a:srgbClr val="404040"/>
                </a:solidFill>
              </a:rPr>
              <a:t> and the stability and diffusion of particles can be studied analytically or more pragmatic by tracking particles with certain amplitudes and phases in order to obtain:</a:t>
            </a:r>
          </a:p>
          <a:p>
            <a:pPr lvl="3">
              <a:lnSpc>
                <a:spcPct val="100000"/>
              </a:lnSpc>
              <a:spcBef>
                <a:spcPts val="0"/>
              </a:spcBef>
              <a:buClrTx/>
              <a:buFont typeface="Lucida Grande"/>
              <a:buChar char="-"/>
            </a:pPr>
            <a:r>
              <a:rPr lang="en-US" sz="1800" dirty="0" smtClean="0">
                <a:solidFill>
                  <a:srgbClr val="404040"/>
                </a:solidFill>
              </a:rPr>
              <a:t>dynamic </a:t>
            </a:r>
            <a:r>
              <a:rPr lang="en-US" sz="1800" dirty="0" smtClean="0">
                <a:solidFill>
                  <a:srgbClr val="404040"/>
                </a:solidFill>
              </a:rPr>
              <a:t>aperture</a:t>
            </a:r>
          </a:p>
          <a:p>
            <a:pPr lvl="3">
              <a:lnSpc>
                <a:spcPct val="100000"/>
              </a:lnSpc>
              <a:spcBef>
                <a:spcPts val="0"/>
              </a:spcBef>
              <a:buClrTx/>
              <a:buFont typeface="Lucida Grande"/>
              <a:buChar char="-"/>
            </a:pPr>
            <a:r>
              <a:rPr lang="en-US" sz="1800" dirty="0" smtClean="0">
                <a:solidFill>
                  <a:srgbClr val="404040"/>
                </a:solidFill>
              </a:rPr>
              <a:t>survival plots</a:t>
            </a:r>
          </a:p>
          <a:p>
            <a:pPr lvl="3">
              <a:lnSpc>
                <a:spcPct val="100000"/>
              </a:lnSpc>
              <a:spcBef>
                <a:spcPts val="0"/>
              </a:spcBef>
              <a:buClrTx/>
              <a:buFont typeface="Lucida Grande"/>
              <a:buChar char="-"/>
            </a:pPr>
            <a:r>
              <a:rPr lang="en-US" sz="1800" dirty="0" smtClean="0">
                <a:solidFill>
                  <a:srgbClr val="404040"/>
                </a:solidFill>
              </a:rPr>
              <a:t>frequency map analysis …</a:t>
            </a:r>
            <a:endParaRPr lang="en-US" sz="1400" dirty="0" smtClean="0">
              <a:solidFill>
                <a:srgbClr val="40404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400" dirty="0">
              <a:solidFill>
                <a:srgbClr val="40404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400" dirty="0" smtClean="0">
              <a:solidFill>
                <a:srgbClr val="40404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400" dirty="0">
              <a:solidFill>
                <a:srgbClr val="40404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400" dirty="0" smtClean="0">
              <a:solidFill>
                <a:srgbClr val="40404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400" dirty="0">
              <a:solidFill>
                <a:srgbClr val="40404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400" dirty="0" smtClean="0">
              <a:solidFill>
                <a:srgbClr val="40404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400" dirty="0">
              <a:solidFill>
                <a:srgbClr val="40404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400" dirty="0">
              <a:solidFill>
                <a:srgbClr val="40404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701016" y="5665256"/>
            <a:ext cx="2392314" cy="73866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srgbClr val="404040"/>
                </a:solidFill>
              </a:rPr>
              <a:t>[7] M. </a:t>
            </a:r>
            <a:r>
              <a:rPr lang="en-US" sz="1400" dirty="0" err="1" smtClean="0">
                <a:solidFill>
                  <a:srgbClr val="404040"/>
                </a:solidFill>
              </a:rPr>
              <a:t>Giovannozzi</a:t>
            </a:r>
            <a:r>
              <a:rPr lang="en-US" sz="1400" dirty="0" smtClean="0">
                <a:solidFill>
                  <a:srgbClr val="404040"/>
                </a:solidFill>
              </a:rPr>
              <a:t>, W. </a:t>
            </a:r>
            <a:r>
              <a:rPr lang="en-US" sz="1400" dirty="0" err="1" smtClean="0">
                <a:solidFill>
                  <a:srgbClr val="404040"/>
                </a:solidFill>
              </a:rPr>
              <a:t>Scandale</a:t>
            </a:r>
            <a:r>
              <a:rPr lang="en-US" sz="1400" dirty="0" smtClean="0">
                <a:solidFill>
                  <a:srgbClr val="404040"/>
                </a:solidFill>
              </a:rPr>
              <a:t>, E. </a:t>
            </a:r>
            <a:r>
              <a:rPr lang="en-US" sz="1400" dirty="0" err="1" smtClean="0">
                <a:solidFill>
                  <a:srgbClr val="404040"/>
                </a:solidFill>
              </a:rPr>
              <a:t>Todesco</a:t>
            </a:r>
            <a:r>
              <a:rPr lang="en-US" sz="1400" dirty="0" smtClean="0">
                <a:solidFill>
                  <a:srgbClr val="404040"/>
                </a:solidFill>
              </a:rPr>
              <a:t>, Phys. Rev. E 57, No. 3 (1998)</a:t>
            </a:r>
            <a:endParaRPr lang="en-US" sz="1400" dirty="0"/>
          </a:p>
        </p:txBody>
      </p:sp>
      <p:sp>
        <p:nvSpPr>
          <p:cNvPr id="15" name="Content Placeholder 3"/>
          <p:cNvSpPr txBox="1">
            <a:spLocks/>
          </p:cNvSpPr>
          <p:nvPr/>
        </p:nvSpPr>
        <p:spPr>
          <a:xfrm>
            <a:off x="173447" y="3334815"/>
            <a:ext cx="6393208" cy="3231031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0" rIns="91440" bIns="0" rtlCol="0">
            <a:normAutofit lnSpcReduction="10000"/>
          </a:bodyPr>
          <a:lstStyle>
            <a:lvl1pPr marL="228600" indent="-228600" algn="l" defTabSz="4572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rgbClr val="0089B5"/>
              </a:buClr>
              <a:buFont typeface="Arial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lnSpc>
                <a:spcPct val="120000"/>
              </a:lnSpc>
              <a:spcBef>
                <a:spcPts val="400"/>
              </a:spcBef>
              <a:buClr>
                <a:srgbClr val="0089B5"/>
              </a:buClr>
              <a:buSzPct val="95000"/>
              <a:buFont typeface="Arial"/>
              <a:buChar char="•"/>
              <a:defRPr sz="32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9144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14300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buClrTx/>
            </a:pPr>
            <a:r>
              <a:rPr lang="en-US" sz="1800" dirty="0" smtClean="0">
                <a:solidFill>
                  <a:srgbClr val="404040"/>
                </a:solidFill>
              </a:rPr>
              <a:t>one of the most common approaches to determine the dynamic aperture is the </a:t>
            </a:r>
            <a:r>
              <a:rPr lang="en-US" sz="1800" dirty="0" err="1" smtClean="0">
                <a:solidFill>
                  <a:srgbClr val="3366FF"/>
                </a:solidFill>
              </a:rPr>
              <a:t>Lyapunov</a:t>
            </a:r>
            <a:r>
              <a:rPr lang="en-US" sz="1800" dirty="0" smtClean="0">
                <a:solidFill>
                  <a:srgbClr val="3366FF"/>
                </a:solidFill>
              </a:rPr>
              <a:t> exponent</a:t>
            </a:r>
            <a:r>
              <a:rPr lang="en-US" sz="1800" dirty="0" smtClean="0">
                <a:solidFill>
                  <a:srgbClr val="404040"/>
                </a:solidFill>
              </a:rPr>
              <a:t>, which distinguishes regular from chaotic motion:</a:t>
            </a:r>
          </a:p>
          <a:p>
            <a:pPr marL="0" indent="0">
              <a:lnSpc>
                <a:spcPct val="100000"/>
              </a:lnSpc>
              <a:spcBef>
                <a:spcPts val="1800"/>
              </a:spcBef>
              <a:buClrTx/>
              <a:buNone/>
            </a:pPr>
            <a:endParaRPr lang="en-US" sz="1800" dirty="0" smtClean="0">
              <a:solidFill>
                <a:srgbClr val="404040"/>
              </a:solidFill>
            </a:endParaRPr>
          </a:p>
          <a:p>
            <a:pPr marL="252000" indent="0">
              <a:lnSpc>
                <a:spcPct val="100000"/>
              </a:lnSpc>
              <a:buClrTx/>
              <a:buNone/>
            </a:pPr>
            <a:r>
              <a:rPr lang="en-US" sz="1800" dirty="0">
                <a:solidFill>
                  <a:srgbClr val="404040"/>
                </a:solidFill>
              </a:rPr>
              <a:t>I</a:t>
            </a:r>
            <a:r>
              <a:rPr lang="en-US" sz="1800" dirty="0" smtClean="0">
                <a:solidFill>
                  <a:srgbClr val="404040"/>
                </a:solidFill>
              </a:rPr>
              <a:t>n case of </a:t>
            </a:r>
            <a:r>
              <a:rPr lang="en-US" sz="1800" dirty="0" smtClean="0">
                <a:solidFill>
                  <a:srgbClr val="3366FF"/>
                </a:solidFill>
              </a:rPr>
              <a:t>tune modulation</a:t>
            </a:r>
            <a:r>
              <a:rPr lang="en-US" sz="1800" dirty="0" smtClean="0">
                <a:solidFill>
                  <a:srgbClr val="404040"/>
                </a:solidFill>
              </a:rPr>
              <a:t> the particle losses can be </a:t>
            </a:r>
            <a:r>
              <a:rPr lang="en-US" sz="1800" dirty="0" smtClean="0">
                <a:solidFill>
                  <a:srgbClr val="3366FF"/>
                </a:solidFill>
              </a:rPr>
              <a:t>extremely slow </a:t>
            </a:r>
            <a:r>
              <a:rPr lang="en-US" sz="1800" dirty="0" smtClean="0">
                <a:solidFill>
                  <a:srgbClr val="404040"/>
                </a:solidFill>
              </a:rPr>
              <a:t>and chaotic regions can be stable for a sufficiently long time resulting in an underestimate of the DA with the </a:t>
            </a:r>
            <a:r>
              <a:rPr lang="en-US" sz="1800" dirty="0" err="1" smtClean="0">
                <a:solidFill>
                  <a:srgbClr val="404040"/>
                </a:solidFill>
              </a:rPr>
              <a:t>Lyapunov</a:t>
            </a:r>
            <a:r>
              <a:rPr lang="en-US" sz="1800" dirty="0" smtClean="0">
                <a:solidFill>
                  <a:srgbClr val="404040"/>
                </a:solidFill>
              </a:rPr>
              <a:t> exponent [7].</a:t>
            </a:r>
          </a:p>
          <a:p>
            <a:pPr>
              <a:lnSpc>
                <a:spcPct val="100000"/>
              </a:lnSpc>
              <a:buClrTx/>
            </a:pPr>
            <a:r>
              <a:rPr lang="en-US" sz="1800" dirty="0" smtClean="0">
                <a:solidFill>
                  <a:srgbClr val="404040"/>
                </a:solidFill>
              </a:rPr>
              <a:t>slow losses can be detected with </a:t>
            </a:r>
            <a:r>
              <a:rPr lang="en-US" sz="1800" dirty="0" smtClean="0">
                <a:solidFill>
                  <a:srgbClr val="3366FF"/>
                </a:solidFill>
              </a:rPr>
              <a:t>survival plots</a:t>
            </a:r>
            <a:r>
              <a:rPr lang="en-US" sz="1800" dirty="0" smtClean="0">
                <a:solidFill>
                  <a:srgbClr val="404040"/>
                </a:solidFill>
              </a:rPr>
              <a:t>. As survival plots are in general very irregular, they are difficult to interpret and extrapolate</a:t>
            </a:r>
            <a:endParaRPr lang="en-US" sz="1400" dirty="0" smtClean="0">
              <a:solidFill>
                <a:srgbClr val="40404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Font typeface="Arial"/>
              <a:buNone/>
            </a:pPr>
            <a:endParaRPr lang="en-US" sz="1400" dirty="0" smtClean="0">
              <a:solidFill>
                <a:srgbClr val="40404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Font typeface="Arial"/>
              <a:buNone/>
            </a:pPr>
            <a:endParaRPr lang="en-US" sz="1400" dirty="0" smtClean="0">
              <a:solidFill>
                <a:srgbClr val="40404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Font typeface="Arial"/>
              <a:buNone/>
            </a:pPr>
            <a:endParaRPr lang="en-US" sz="1400" dirty="0" smtClean="0">
              <a:solidFill>
                <a:srgbClr val="40404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Font typeface="Arial"/>
              <a:buNone/>
            </a:pPr>
            <a:endParaRPr lang="en-US" sz="1400" dirty="0" smtClean="0">
              <a:solidFill>
                <a:srgbClr val="40404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Font typeface="Arial"/>
              <a:buNone/>
            </a:pPr>
            <a:endParaRPr lang="en-US" sz="1400" dirty="0" smtClean="0">
              <a:solidFill>
                <a:srgbClr val="40404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Font typeface="Arial"/>
              <a:buNone/>
            </a:pPr>
            <a:endParaRPr lang="en-US" sz="1400" dirty="0" smtClean="0">
              <a:solidFill>
                <a:srgbClr val="40404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Font typeface="Arial"/>
              <a:buNone/>
            </a:pPr>
            <a:endParaRPr lang="en-US" sz="1400" dirty="0" smtClean="0">
              <a:solidFill>
                <a:srgbClr val="40404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Font typeface="Arial"/>
              <a:buNone/>
            </a:pPr>
            <a:endParaRPr lang="en-US" sz="1400" dirty="0" smtClean="0">
              <a:solidFill>
                <a:srgbClr val="40404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Font typeface="Arial"/>
              <a:buNone/>
            </a:pPr>
            <a:endParaRPr lang="en-US" sz="1400" dirty="0" smtClean="0">
              <a:solidFill>
                <a:srgbClr val="40404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Font typeface="Arial"/>
              <a:buNone/>
            </a:pPr>
            <a:endParaRPr lang="en-US" sz="1400" dirty="0" smtClean="0">
              <a:solidFill>
                <a:srgbClr val="40404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Font typeface="Arial"/>
              <a:buNone/>
            </a:pPr>
            <a:endParaRPr lang="en-US" sz="1400" dirty="0" smtClean="0">
              <a:solidFill>
                <a:srgbClr val="40404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Font typeface="Arial"/>
              <a:buNone/>
            </a:pPr>
            <a:endParaRPr lang="en-US" sz="1400" dirty="0" smtClean="0">
              <a:solidFill>
                <a:srgbClr val="40404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Font typeface="Arial"/>
              <a:buNone/>
            </a:pPr>
            <a:endParaRPr lang="en-US" sz="1400" dirty="0">
              <a:solidFill>
                <a:srgbClr val="404040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6458562" y="943360"/>
            <a:ext cx="2472630" cy="2391658"/>
            <a:chOff x="6458562" y="943360"/>
            <a:chExt cx="2472630" cy="2391658"/>
          </a:xfrm>
        </p:grpSpPr>
        <p:pic>
          <p:nvPicPr>
            <p:cNvPr id="6" name="Picture 5" descr="nomodulatinhenonmap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58562" y="943360"/>
              <a:ext cx="2363354" cy="2391658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7417889" y="1121488"/>
              <a:ext cx="151330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no modulation</a:t>
              </a:r>
              <a:endParaRPr lang="en-US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7512470" y="2165546"/>
              <a:ext cx="89176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threshold</a:t>
              </a:r>
              <a:endParaRPr lang="en-US" sz="1400" dirty="0"/>
            </a:p>
          </p:txBody>
        </p:sp>
        <p:cxnSp>
          <p:nvCxnSpPr>
            <p:cNvPr id="19" name="Straight Arrow Connector 18"/>
            <p:cNvCxnSpPr>
              <a:stCxn id="17" idx="1"/>
            </p:cNvCxnSpPr>
            <p:nvPr/>
          </p:nvCxnSpPr>
          <p:spPr>
            <a:xfrm flipH="1" flipV="1">
              <a:off x="7269261" y="2067027"/>
              <a:ext cx="243209" cy="25240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6458562" y="3256127"/>
            <a:ext cx="2756371" cy="2361911"/>
            <a:chOff x="6458562" y="3256127"/>
            <a:chExt cx="2756371" cy="2361911"/>
          </a:xfrm>
        </p:grpSpPr>
        <p:pic>
          <p:nvPicPr>
            <p:cNvPr id="7" name="Picture 6" descr="modulationhenonmap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58562" y="3256127"/>
              <a:ext cx="2376054" cy="2361911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7417889" y="3473867"/>
              <a:ext cx="151330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with modulation</a:t>
              </a:r>
              <a:endParaRPr lang="en-US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7673425" y="4487413"/>
              <a:ext cx="15415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lost after 10</a:t>
              </a:r>
              <a:r>
                <a:rPr lang="en-US" sz="1400" baseline="30000" dirty="0" smtClean="0"/>
                <a:t>7</a:t>
              </a:r>
              <a:r>
                <a:rPr lang="en-US" sz="1400" dirty="0" smtClean="0"/>
                <a:t> turns</a:t>
              </a:r>
              <a:endParaRPr lang="en-US" sz="1400" dirty="0"/>
            </a:p>
          </p:txBody>
        </p:sp>
        <p:cxnSp>
          <p:nvCxnSpPr>
            <p:cNvPr id="23" name="Straight Arrow Connector 22"/>
            <p:cNvCxnSpPr/>
            <p:nvPr/>
          </p:nvCxnSpPr>
          <p:spPr>
            <a:xfrm flipH="1">
              <a:off x="8079959" y="4754662"/>
              <a:ext cx="172274" cy="35210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/>
            <p:nvPr/>
          </p:nvCxnSpPr>
          <p:spPr>
            <a:xfrm flipH="1">
              <a:off x="7174679" y="4330370"/>
              <a:ext cx="209432" cy="157043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7343574" y="4157561"/>
              <a:ext cx="17497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stable after 10</a:t>
              </a:r>
              <a:r>
                <a:rPr lang="en-US" sz="1400" baseline="30000" dirty="0" smtClean="0"/>
                <a:t>7</a:t>
              </a:r>
              <a:r>
                <a:rPr lang="en-US" sz="1400" dirty="0" smtClean="0"/>
                <a:t> turns</a:t>
              </a:r>
              <a:endParaRPr lang="en-US" sz="1400" dirty="0"/>
            </a:p>
          </p:txBody>
        </p:sp>
      </p:grpSp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656" y="4101750"/>
            <a:ext cx="3022600" cy="46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51826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HiLumiLHC_Presentation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D65F00B9AFF9D4DB8D423D62D364FE5" ma:contentTypeVersion="0" ma:contentTypeDescription="Create a new document." ma:contentTypeScope="" ma:versionID="1f5c5222447e6795847028ce554a3f6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D553D58-F42B-43B9-BDA1-90638D0CBA0D}">
  <ds:schemaRefs>
    <ds:schemaRef ds:uri="http://schemas.microsoft.com/office/2006/metadata/properties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http://purl.org/dc/terms/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8A7ED259-6AEE-4E24-A95A-9729541A612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82125E1-CCB4-4909-BE88-A72A822A6F9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14433</TotalTime>
  <Words>3298</Words>
  <Application>Microsoft Macintosh PowerPoint</Application>
  <PresentationFormat>On-screen Show (4:3)</PresentationFormat>
  <Paragraphs>398</Paragraphs>
  <Slides>34</Slides>
  <Notes>30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HiLumiLHC_PresentationTemplate</vt:lpstr>
      <vt:lpstr>Powering requirements for HL-LHC triplet</vt:lpstr>
      <vt:lpstr>Outline</vt:lpstr>
      <vt:lpstr>Proposed powering scheme</vt:lpstr>
      <vt:lpstr>Model of the field ripple</vt:lpstr>
      <vt:lpstr>Voltage spectrum</vt:lpstr>
      <vt:lpstr>Spectrum of the magnetic field</vt:lpstr>
      <vt:lpstr>Experiments</vt:lpstr>
      <vt:lpstr>Theoretical background (1)</vt:lpstr>
      <vt:lpstr>Theoretical background (2)</vt:lpstr>
      <vt:lpstr>Theoretical background (3)</vt:lpstr>
      <vt:lpstr>Theoretical background (4)</vt:lpstr>
      <vt:lpstr>Tune modulation amplitude (1)</vt:lpstr>
      <vt:lpstr>Tune modulation amplitude (2)</vt:lpstr>
      <vt:lpstr>DA: simulation setup</vt:lpstr>
      <vt:lpstr>DA: studies</vt:lpstr>
      <vt:lpstr>DA: particle lost - without bb (1)</vt:lpstr>
      <vt:lpstr>DA: particle lost - without bb (2)</vt:lpstr>
      <vt:lpstr>DA: particle lost – without bb (3)</vt:lpstr>
      <vt:lpstr>DA: particle lost - with bb (1)</vt:lpstr>
      <vt:lpstr>DA: particle lost - with bb (1)</vt:lpstr>
      <vt:lpstr>DA: particle lost – with bb (2)</vt:lpstr>
      <vt:lpstr>DA: DA vs turns  - without bb (1)</vt:lpstr>
      <vt:lpstr>DA: DA vs turns - without bb (2)</vt:lpstr>
      <vt:lpstr>DA: DA vs turns – without bb (3)</vt:lpstr>
      <vt:lpstr>DA: survival plots - without bb (4)</vt:lpstr>
      <vt:lpstr>DA: DA vs turns - with bb (1)</vt:lpstr>
      <vt:lpstr>DA: simulation results  - with bb (2)</vt:lpstr>
      <vt:lpstr>DA: DA vs turns – with bb (2)</vt:lpstr>
      <vt:lpstr>DA: survival plots - with bb (4)</vt:lpstr>
      <vt:lpstr>Conclusions</vt:lpstr>
      <vt:lpstr>Conclusions</vt:lpstr>
      <vt:lpstr>Further studies</vt:lpstr>
      <vt:lpstr>PowerPoint Presentation</vt:lpstr>
      <vt:lpstr>SixTrack simulation parameters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 for HiLumi collaborators</dc:title>
  <dc:creator>Cecile Noels</dc:creator>
  <cp:lastModifiedBy>Miriam Fitterer</cp:lastModifiedBy>
  <cp:revision>1976</cp:revision>
  <dcterms:created xsi:type="dcterms:W3CDTF">2011-12-13T14:40:13Z</dcterms:created>
  <dcterms:modified xsi:type="dcterms:W3CDTF">2014-07-18T13:29:48Z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0x0101003D65F00B9AFF9D4DB8D423D62D364FE5</vt:lpwstr>
  </property>
</Properties>
</file>