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21.jpg" ContentType="image/jpg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2"/>
  </p:notesMasterIdLst>
  <p:sldIdLst>
    <p:sldId id="259" r:id="rId5"/>
    <p:sldId id="379" r:id="rId6"/>
    <p:sldId id="415" r:id="rId7"/>
    <p:sldId id="419" r:id="rId8"/>
    <p:sldId id="420" r:id="rId9"/>
    <p:sldId id="522" r:id="rId10"/>
    <p:sldId id="421" r:id="rId11"/>
    <p:sldId id="429" r:id="rId12"/>
    <p:sldId id="528" r:id="rId13"/>
    <p:sldId id="558" r:id="rId14"/>
    <p:sldId id="529" r:id="rId15"/>
    <p:sldId id="534" r:id="rId16"/>
    <p:sldId id="537" r:id="rId17"/>
    <p:sldId id="455" r:id="rId18"/>
    <p:sldId id="417" r:id="rId19"/>
    <p:sldId id="552" r:id="rId20"/>
    <p:sldId id="542" r:id="rId21"/>
    <p:sldId id="543" r:id="rId22"/>
    <p:sldId id="510" r:id="rId23"/>
    <p:sldId id="497" r:id="rId24"/>
    <p:sldId id="555" r:id="rId25"/>
    <p:sldId id="547" r:id="rId26"/>
    <p:sldId id="546" r:id="rId27"/>
    <p:sldId id="411" r:id="rId28"/>
    <p:sldId id="556" r:id="rId29"/>
    <p:sldId id="557" r:id="rId30"/>
    <p:sldId id="559" r:id="rId31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9B5"/>
    <a:srgbClr val="3861AA"/>
    <a:srgbClr val="005872"/>
    <a:srgbClr val="284579"/>
    <a:srgbClr val="5BC1E6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19/09/2014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461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1200" lvl="1" indent="-266700" algn="l">
              <a:spcBef>
                <a:spcPts val="1200"/>
              </a:spcBef>
              <a:buSzPct val="100000"/>
              <a:buChar char="•"/>
              <a:defRPr sz="1800"/>
            </a:pPr>
            <a:r>
              <a:rPr lang="en-US" sz="2600" kern="1200" dirty="0" smtClean="0">
                <a:solidFill>
                  <a:srgbClr val="0433FF"/>
                </a:solidFill>
                <a:latin typeface="+mn-lt"/>
                <a:ea typeface="+mn-ea"/>
                <a:cs typeface="+mn-cs"/>
                <a:sym typeface="Helvetica Neue"/>
              </a:rPr>
              <a:t>2 cavities installed in 1 </a:t>
            </a:r>
            <a:r>
              <a:rPr lang="en-US" sz="2600" kern="1200" dirty="0" err="1" smtClean="0">
                <a:solidFill>
                  <a:srgbClr val="0433FF"/>
                </a:solidFill>
                <a:latin typeface="+mn-lt"/>
                <a:ea typeface="+mn-ea"/>
                <a:cs typeface="+mn-cs"/>
                <a:sym typeface="Helvetica Neue"/>
              </a:rPr>
              <a:t>cryomodule</a:t>
            </a:r>
            <a:r>
              <a:rPr lang="en-US" sz="2600" kern="1200" dirty="0" smtClean="0">
                <a:solidFill>
                  <a:srgbClr val="0433FF"/>
                </a:solidFill>
                <a:latin typeface="+mn-lt"/>
                <a:ea typeface="+mn-ea"/>
                <a:cs typeface="+mn-cs"/>
                <a:sym typeface="Helvetica Neue"/>
              </a:rPr>
              <a:t> </a:t>
            </a:r>
          </a:p>
          <a:p>
            <a:pPr marL="1155700" lvl="2" indent="-266700" algn="l">
              <a:spcBef>
                <a:spcPts val="1200"/>
              </a:spcBef>
              <a:buSzPct val="100000"/>
              <a:buChar char="•"/>
              <a:defRPr sz="1800"/>
            </a:pPr>
            <a:r>
              <a:rPr lang="en-US" sz="2600" kern="1200" dirty="0" smtClean="0">
                <a:solidFill>
                  <a:srgbClr val="9437FF"/>
                </a:solidFill>
                <a:latin typeface="+mn-lt"/>
                <a:ea typeface="+mn-ea"/>
                <a:cs typeface="+mn-cs"/>
                <a:sym typeface="Helvetica Neue"/>
              </a:rPr>
              <a:t>cavities of same type</a:t>
            </a:r>
          </a:p>
          <a:p>
            <a:pPr marL="711200" lvl="1" indent="-266700" algn="l">
              <a:spcBef>
                <a:spcPts val="1200"/>
              </a:spcBef>
              <a:buSzPct val="100000"/>
              <a:buChar char="•"/>
              <a:defRPr sz="1800"/>
            </a:pPr>
            <a:r>
              <a:rPr lang="en-US" sz="2600" kern="1200" dirty="0" smtClean="0">
                <a:solidFill>
                  <a:srgbClr val="0433FF"/>
                </a:solidFill>
                <a:latin typeface="+mn-lt"/>
                <a:ea typeface="+mn-ea"/>
                <a:cs typeface="+mn-cs"/>
                <a:sym typeface="Helvetica Neue"/>
              </a:rPr>
              <a:t>3 different </a:t>
            </a:r>
            <a:r>
              <a:rPr lang="en-US" sz="2600" kern="1200" dirty="0" err="1" smtClean="0">
                <a:solidFill>
                  <a:srgbClr val="0433FF"/>
                </a:solidFill>
                <a:latin typeface="+mn-lt"/>
                <a:ea typeface="+mn-ea"/>
                <a:cs typeface="+mn-cs"/>
                <a:sym typeface="Helvetica Neue"/>
              </a:rPr>
              <a:t>cryomodules</a:t>
            </a:r>
            <a:r>
              <a:rPr lang="en-US" sz="2600" kern="1200" dirty="0" smtClean="0">
                <a:solidFill>
                  <a:srgbClr val="0433FF"/>
                </a:solidFill>
                <a:latin typeface="+mn-lt"/>
                <a:ea typeface="+mn-ea"/>
                <a:cs typeface="+mn-cs"/>
                <a:sym typeface="Helvetica Neue"/>
              </a:rPr>
              <a:t> </a:t>
            </a:r>
          </a:p>
          <a:p>
            <a:pPr marL="1155700" lvl="2" indent="-266700" algn="l">
              <a:spcBef>
                <a:spcPts val="1200"/>
              </a:spcBef>
              <a:buSzPct val="100000"/>
              <a:buChar char="•"/>
              <a:defRPr sz="1800"/>
            </a:pPr>
            <a:r>
              <a:rPr lang="en-US" sz="2600" kern="1200" dirty="0" smtClean="0">
                <a:solidFill>
                  <a:srgbClr val="9437FF"/>
                </a:solidFill>
                <a:latin typeface="+mn-lt"/>
                <a:ea typeface="+mn-ea"/>
                <a:cs typeface="+mn-cs"/>
                <a:sym typeface="Helvetica Neue"/>
              </a:rPr>
              <a:t>should be interchangeable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797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 maximum value)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296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455414" y="892969"/>
            <a:ext cx="8233173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0" tIns="0" rIns="0" bIns="0" anchor="ctr"/>
          <a:lstStyle/>
          <a:p>
            <a:pPr lvl="0" algn="l"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401836" y="232172"/>
            <a:ext cx="8340328" cy="660797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401836" y="982266"/>
            <a:ext cx="8340328" cy="506313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747474"/>
                </a:solidFill>
              </a:defRPr>
            </a:lvl1pPr>
            <a:lvl2pPr>
              <a:defRPr>
                <a:solidFill>
                  <a:srgbClr val="0433FF"/>
                </a:solidFill>
              </a:defRPr>
            </a:lvl2pPr>
            <a:lvl3pPr>
              <a:defRPr>
                <a:solidFill>
                  <a:srgbClr val="9437FF"/>
                </a:solidFill>
              </a:defRPr>
            </a:lvl3pPr>
            <a:lvl4pPr>
              <a:defRPr>
                <a:solidFill>
                  <a:srgbClr val="747474"/>
                </a:solidFill>
              </a:defRPr>
            </a:lvl4pPr>
            <a:lvl5pPr>
              <a:defRPr>
                <a:solidFill>
                  <a:srgbClr val="747474"/>
                </a:solidFill>
              </a:defRPr>
            </a:lvl5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800" b="1">
                <a:solidFill>
                  <a:srgbClr val="747474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433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9437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747474"/>
                </a:solidFill>
              </a:rPr>
              <a:t>Body Level Five</a:t>
            </a:r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xfrm>
            <a:off x="8626078" y="6465094"/>
            <a:ext cx="219386" cy="210812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949134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452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452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65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514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  <p:sldLayoutId id="2147483662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cid:438DE967-0B8A-413D-89B3-F7E66811991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Down selection criteria and MDs prior to LS3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G. Arduini</a:t>
            </a:r>
          </a:p>
          <a:p>
            <a:r>
              <a:rPr lang="en-US" sz="2400" dirty="0" smtClean="0"/>
              <a:t>with input from: </a:t>
            </a:r>
            <a:r>
              <a:rPr lang="en-US" sz="2400" dirty="0" smtClean="0"/>
              <a:t>Ph. Baudrenghien, O</a:t>
            </a:r>
            <a:r>
              <a:rPr lang="en-US" sz="2400" dirty="0" smtClean="0"/>
              <a:t>. </a:t>
            </a:r>
            <a:r>
              <a:rPr lang="en-US" sz="2400" dirty="0" err="1" smtClean="0"/>
              <a:t>Brüning</a:t>
            </a:r>
            <a:r>
              <a:rPr lang="en-US" sz="2400" dirty="0" smtClean="0"/>
              <a:t>, R. Calaga, P. Chiggiato, S. Fartoukh, P. Fessia, M. Giovannozzi, G. Iadarola, </a:t>
            </a:r>
            <a:r>
              <a:rPr lang="en-US" sz="2400" dirty="0" smtClean="0"/>
              <a:t>K. Li, A</a:t>
            </a:r>
            <a:r>
              <a:rPr lang="en-US" sz="2400" dirty="0" smtClean="0"/>
              <a:t>. MacPherson, </a:t>
            </a:r>
            <a:r>
              <a:rPr lang="en-US" sz="2400" dirty="0"/>
              <a:t>E.H. </a:t>
            </a:r>
            <a:r>
              <a:rPr lang="en-US" sz="2400" dirty="0" smtClean="0"/>
              <a:t>Maclean, E. </a:t>
            </a:r>
            <a:r>
              <a:rPr lang="en-US" sz="2400" dirty="0" err="1" smtClean="0"/>
              <a:t>Métral</a:t>
            </a:r>
            <a:r>
              <a:rPr lang="en-US" sz="2400" dirty="0" smtClean="0"/>
              <a:t>, </a:t>
            </a:r>
            <a:r>
              <a:rPr lang="en-US" sz="2400" dirty="0" smtClean="0"/>
              <a:t>Y. Papaphilippou, T</a:t>
            </a:r>
            <a:r>
              <a:rPr lang="en-US" sz="2400" dirty="0" smtClean="0"/>
              <a:t>. Pieloni, S. Redaelli, G. Rumolo, R. </a:t>
            </a:r>
            <a:r>
              <a:rPr lang="en-US" sz="2400" dirty="0" err="1" smtClean="0"/>
              <a:t>Salemme</a:t>
            </a:r>
            <a:r>
              <a:rPr lang="en-US" sz="2400" dirty="0" smtClean="0"/>
              <a:t>, B. Salvant, </a:t>
            </a:r>
            <a:r>
              <a:rPr lang="en-US" sz="2400" dirty="0" smtClean="0"/>
              <a:t>E. </a:t>
            </a:r>
            <a:r>
              <a:rPr lang="en-US" sz="2400" dirty="0" err="1" smtClean="0"/>
              <a:t>Shaposhnikova</a:t>
            </a:r>
            <a:r>
              <a:rPr lang="en-US" sz="2400" dirty="0" smtClean="0"/>
              <a:t>, M</a:t>
            </a:r>
            <a:r>
              <a:rPr lang="en-US" sz="2400" dirty="0" smtClean="0"/>
              <a:t>. Taborelli, R. </a:t>
            </a:r>
            <a:r>
              <a:rPr lang="en-US" sz="2400" dirty="0" err="1" smtClean="0"/>
              <a:t>Tomàs</a:t>
            </a:r>
            <a:r>
              <a:rPr lang="en-US" sz="2400" dirty="0" smtClean="0"/>
              <a:t>, A. Valishev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 Control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5910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* levelling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62890" y="1189038"/>
            <a:ext cx="4046220" cy="534892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Feasibility demonstrated at low intensity in </a:t>
            </a:r>
            <a:r>
              <a:rPr lang="en-US" dirty="0"/>
              <a:t>three dedicated experiments in </a:t>
            </a:r>
            <a:r>
              <a:rPr lang="en-US" dirty="0" smtClean="0"/>
              <a:t>2012</a:t>
            </a:r>
          </a:p>
          <a:p>
            <a:r>
              <a:rPr lang="en-US" dirty="0" smtClean="0"/>
              <a:t>Questions to be addressed:</a:t>
            </a:r>
          </a:p>
          <a:p>
            <a:pPr lvl="1"/>
            <a:r>
              <a:rPr lang="en-US" dirty="0" smtClean="0"/>
              <a:t>Reproducibility of the orbit and in particular of the separation</a:t>
            </a:r>
          </a:p>
          <a:p>
            <a:pPr lvl="1"/>
            <a:r>
              <a:rPr lang="en-US" dirty="0" smtClean="0"/>
              <a:t>Beam stability at high intensity </a:t>
            </a:r>
            <a:r>
              <a:rPr lang="en-US" dirty="0" smtClean="0">
                <a:sym typeface="Wingdings" panose="05000000000000000000" pitchFamily="2" charset="2"/>
              </a:rPr>
              <a:t> Observations in 2012 revealed instabilities when the beam were separated in IR1 AND 5 by more than ~1 beam sigma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Development of feedbacks (based on orbit measurements/luminosity?)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 smtClean="0"/>
              <a:t>Important also for collide and squeeze that might be required for the stabilization of the beam during the squeeze</a:t>
            </a:r>
          </a:p>
          <a:p>
            <a:endParaRPr lang="en-US" dirty="0"/>
          </a:p>
        </p:txBody>
      </p:sp>
      <p:pic>
        <p:nvPicPr>
          <p:cNvPr id="8" name="Picture 13" descr="Description: Description: Macintosh HD:Users:tpieloni:Library:Mail Downloads:relSpecLumi_betaStar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05400" y="581026"/>
            <a:ext cx="4038600" cy="304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3730351"/>
            <a:ext cx="4743450" cy="272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612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* levelling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type of studies requires some statistics in order to answer the questions related to reproducibility and possible blow-up during this process:</a:t>
            </a:r>
          </a:p>
          <a:p>
            <a:pPr lvl="1"/>
            <a:r>
              <a:rPr lang="en-US" dirty="0" smtClean="0"/>
              <a:t>Need to test these methods in operation. Possible approaches:</a:t>
            </a:r>
          </a:p>
          <a:p>
            <a:pPr lvl="2"/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* levelling in IP8</a:t>
            </a:r>
          </a:p>
          <a:p>
            <a:pPr lvl="2"/>
            <a:r>
              <a:rPr lang="en-US" dirty="0" smtClean="0"/>
              <a:t>Collide and squeeze in IP1 and 5</a:t>
            </a:r>
          </a:p>
        </p:txBody>
      </p:sp>
    </p:spTree>
    <p:extLst>
      <p:ext uri="{BB962C8B-B14F-4D97-AF65-F5344CB8AC3E}">
        <p14:creationId xmlns:p14="http://schemas.microsoft.com/office/powerpoint/2010/main" val="836256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effects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HL-LHC will operate at unprecedented beam-beam parameters (head-on and long range)</a:t>
            </a:r>
          </a:p>
          <a:p>
            <a:r>
              <a:rPr lang="en-US" dirty="0" smtClean="0"/>
              <a:t>Head-on beam-beam tune shifts of ~0.03 have been achieved during dedicated experiments (but with no long range)</a:t>
            </a:r>
          </a:p>
          <a:p>
            <a:pPr lvl="1"/>
            <a:r>
              <a:rPr lang="en-US" dirty="0" smtClean="0"/>
              <a:t>Dynamic aperture and </a:t>
            </a:r>
            <a:r>
              <a:rPr lang="en-US" dirty="0" err="1"/>
              <a:t>e</a:t>
            </a:r>
            <a:r>
              <a:rPr lang="en-US" dirty="0" err="1" smtClean="0"/>
              <a:t>mittance</a:t>
            </a:r>
            <a:r>
              <a:rPr lang="en-US" dirty="0" smtClean="0"/>
              <a:t> blow-up are critical ingredients for luminosity integrated performance</a:t>
            </a:r>
            <a:endParaRPr lang="en-GB" dirty="0" smtClean="0"/>
          </a:p>
          <a:p>
            <a:pPr lvl="1"/>
            <a:r>
              <a:rPr lang="en-US" dirty="0" smtClean="0"/>
              <a:t>Validation of the criteria used for the LHC design is essential</a:t>
            </a:r>
          </a:p>
          <a:p>
            <a:pPr lvl="1"/>
            <a:r>
              <a:rPr lang="en-US" dirty="0" smtClean="0"/>
              <a:t>MDs to be repeated with 25 ns beams with larger number of Long Range Encounters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en-GB" dirty="0"/>
          </a:p>
        </p:txBody>
      </p:sp>
      <p:pic>
        <p:nvPicPr>
          <p:cNvPr id="8" name="e9444f97-cea6-401a-a0ba-11e3bfa27548" descr="cid:438DE967-0B8A-413D-89B3-F7E66811991F"/>
          <p:cNvPicPr>
            <a:picLocks noChangeAspect="1" noChangeArrowheads="1"/>
          </p:cNvPicPr>
          <p:nvPr/>
        </p:nvPicPr>
        <p:blipFill rotWithShape="1">
          <a:blip r:embed="rId3" r:link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8"/>
          <a:stretch/>
        </p:blipFill>
        <p:spPr bwMode="auto">
          <a:xfrm>
            <a:off x="5022850" y="366078"/>
            <a:ext cx="4121150" cy="341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724" y="3724702"/>
            <a:ext cx="3643401" cy="275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6400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02878EBA-69B9-42B2-A177-4CDCE61A9FE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aperture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" y="1216025"/>
            <a:ext cx="4869180" cy="2079942"/>
          </a:xfrm>
        </p:spPr>
        <p:txBody>
          <a:bodyPr>
            <a:normAutofit/>
          </a:bodyPr>
          <a:lstStyle/>
          <a:p>
            <a:pPr marL="271463" indent="-271463"/>
            <a:r>
              <a:rPr lang="en-US" sz="1900" dirty="0" smtClean="0"/>
              <a:t>LHC </a:t>
            </a:r>
            <a:r>
              <a:rPr lang="en-US" sz="1900" dirty="0" smtClean="0"/>
              <a:t>Design assumption factor 2 margin. </a:t>
            </a:r>
          </a:p>
          <a:p>
            <a:pPr marL="271463" indent="-271463"/>
            <a:r>
              <a:rPr lang="en-US" sz="1900" dirty="0" smtClean="0"/>
              <a:t>Present accuracy 10 to 30%</a:t>
            </a:r>
          </a:p>
          <a:p>
            <a:pPr marL="271463" indent="-271463"/>
            <a:r>
              <a:rPr lang="en-US" sz="1900" dirty="0"/>
              <a:t>Correction in experimental IRs will be essential for future LHC scenario</a:t>
            </a:r>
            <a:endParaRPr lang="en-US" sz="19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029" y="366078"/>
            <a:ext cx="3850958" cy="3504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570" y="3839528"/>
            <a:ext cx="64389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0" y="3295967"/>
            <a:ext cx="3440430" cy="3196907"/>
          </a:xfrm>
        </p:spPr>
        <p:txBody>
          <a:bodyPr>
            <a:normAutofit fontScale="77500" lnSpcReduction="20000"/>
          </a:bodyPr>
          <a:lstStyle/>
          <a:p>
            <a:pPr marL="271463" indent="-271463"/>
            <a:r>
              <a:rPr lang="en-US" sz="2400" dirty="0"/>
              <a:t>Need to evaluate accuracy of the DA benchmarking simulations with </a:t>
            </a:r>
            <a:r>
              <a:rPr lang="en-US" sz="2400" dirty="0" smtClean="0"/>
              <a:t>experiments</a:t>
            </a:r>
            <a:endParaRPr lang="en-US" sz="2400" dirty="0" smtClean="0"/>
          </a:p>
          <a:p>
            <a:pPr marL="271463" indent="-271463"/>
            <a:r>
              <a:rPr lang="en-US" sz="2400" dirty="0" smtClean="0"/>
              <a:t>LHC </a:t>
            </a:r>
            <a:r>
              <a:rPr lang="en-US" sz="2400" dirty="0" smtClean="0"/>
              <a:t>Design assumption factor 2 margin. </a:t>
            </a:r>
          </a:p>
          <a:p>
            <a:pPr marL="271463" indent="-271463"/>
            <a:r>
              <a:rPr lang="en-US" sz="2400" dirty="0" smtClean="0"/>
              <a:t>Present accuracy 10 to 30%</a:t>
            </a:r>
          </a:p>
          <a:p>
            <a:pPr marL="271463" indent="-271463"/>
            <a:r>
              <a:rPr lang="en-US" sz="2400" dirty="0"/>
              <a:t>Correction in experimental IRs will be essential for future LHC scenario</a:t>
            </a:r>
            <a:endParaRPr lang="en-US" sz="24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212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Alternative Scenarios</a:t>
            </a:r>
          </a:p>
          <a:p>
            <a:pPr lvl="1"/>
            <a:r>
              <a:rPr lang="en-US" dirty="0" smtClean="0"/>
              <a:t>Round vs. flat beams </a:t>
            </a:r>
            <a:r>
              <a:rPr lang="en-US" dirty="0" smtClean="0">
                <a:sym typeface="Wingdings" panose="05000000000000000000" pitchFamily="2" charset="2"/>
              </a:rPr>
              <a:t> importance of ATS</a:t>
            </a:r>
          </a:p>
          <a:p>
            <a:pPr lvl="1"/>
            <a:r>
              <a:rPr lang="en-US" dirty="0" smtClean="0"/>
              <a:t>BBLR</a:t>
            </a:r>
            <a:r>
              <a:rPr lang="en-US" dirty="0" smtClean="0"/>
              <a:t>: what are the measurements that we need to do in the LHC (and </a:t>
            </a:r>
            <a:r>
              <a:rPr lang="en-US" dirty="0" smtClean="0"/>
              <a:t>SPS)?</a:t>
            </a:r>
          </a:p>
          <a:p>
            <a:pPr lvl="1"/>
            <a:r>
              <a:rPr lang="en-US" dirty="0" smtClean="0"/>
              <a:t>Higher harmonic (800 MHz) system</a:t>
            </a:r>
            <a:endParaRPr lang="en-GB" dirty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744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446270" cy="534892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Flat optics can provide higher luminosities than round ones for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* &lt;35-40 cm): due to geometrical factor</a:t>
            </a:r>
          </a:p>
          <a:p>
            <a:pPr lvl="1"/>
            <a:r>
              <a:rPr lang="en-US" dirty="0" smtClean="0"/>
              <a:t>Initial squeeze with round optics down to min.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* </a:t>
            </a:r>
            <a:r>
              <a:rPr lang="en-US" dirty="0" smtClean="0"/>
              <a:t>in the crossing plane and then continuing only in the separation plane</a:t>
            </a:r>
          </a:p>
          <a:p>
            <a:pPr lvl="1"/>
            <a:r>
              <a:rPr lang="en-US" dirty="0" smtClean="0"/>
              <a:t>Does Flat Optics require </a:t>
            </a:r>
            <a:r>
              <a:rPr lang="en-US" dirty="0"/>
              <a:t>larger </a:t>
            </a:r>
            <a:r>
              <a:rPr lang="en-US" dirty="0" smtClean="0"/>
              <a:t>normalized long-range </a:t>
            </a:r>
            <a:r>
              <a:rPr lang="en-US" dirty="0"/>
              <a:t>separations than </a:t>
            </a:r>
            <a:r>
              <a:rPr lang="en-US" dirty="0" smtClean="0"/>
              <a:t>Round optics </a:t>
            </a:r>
            <a:r>
              <a:rPr lang="en-US" dirty="0"/>
              <a:t>for same DA? </a:t>
            </a:r>
          </a:p>
          <a:p>
            <a:pPr lvl="1"/>
            <a:r>
              <a:rPr lang="en-US" dirty="0" smtClean="0"/>
              <a:t>Scaling laws for DA for flat optics.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footprints are larger for flat beams than round for same beam-beam </a:t>
            </a:r>
            <a:r>
              <a:rPr lang="en-US" dirty="0" smtClean="0"/>
              <a:t>separation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646" y="297030"/>
            <a:ext cx="3048264" cy="2970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 descr="figure_91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428" y="3315112"/>
            <a:ext cx="4388572" cy="329142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317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Long Range Compensator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It offers the possibility of reducing the crossing angle and therefore fight the geometric reduction factor</a:t>
            </a:r>
          </a:p>
          <a:p>
            <a:r>
              <a:rPr lang="en-US" dirty="0" smtClean="0"/>
              <a:t>Could be combined with flat optics to further reduce the crossing angle</a:t>
            </a:r>
          </a:p>
          <a:p>
            <a:r>
              <a:rPr lang="en-US" dirty="0" smtClean="0"/>
              <a:t>Possible scenario to enhance effectiveness of crab cavities:</a:t>
            </a:r>
          </a:p>
          <a:p>
            <a:pPr lvl="1"/>
            <a:r>
              <a:rPr lang="en-US" dirty="0" smtClean="0"/>
              <a:t>To provide margin for crab kissing scenario</a:t>
            </a:r>
          </a:p>
          <a:p>
            <a:pPr lvl="1"/>
            <a:r>
              <a:rPr lang="en-US" dirty="0" smtClean="0"/>
              <a:t>To mitigate performance limitations from crab cavities (e.g. max. achievable voltage, noise, etc.)</a:t>
            </a:r>
          </a:p>
        </p:txBody>
      </p:sp>
      <p:sp>
        <p:nvSpPr>
          <p:cNvPr id="10" name="Content Placeholder 6"/>
          <p:cNvSpPr txBox="1">
            <a:spLocks/>
          </p:cNvSpPr>
          <p:nvPr/>
        </p:nvSpPr>
        <p:spPr>
          <a:xfrm>
            <a:off x="4631866" y="4400550"/>
            <a:ext cx="4303409" cy="846454"/>
          </a:xfrm>
          <a:prstGeom prst="rect">
            <a:avLst/>
          </a:prstGeom>
        </p:spPr>
        <p:txBody>
          <a:bodyPr vert="horz" lIns="91440" tIns="0" rIns="91440" bIns="0" rtlCol="0">
            <a:normAutofit fontScale="775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6075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452438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569913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On paper wire compensation principle easy to calculate.</a:t>
            </a:r>
          </a:p>
        </p:txBody>
      </p:sp>
      <p:sp>
        <p:nvSpPr>
          <p:cNvPr id="11" name="object 4"/>
          <p:cNvSpPr>
            <a:spLocks noChangeAspect="1"/>
          </p:cNvSpPr>
          <p:nvPr/>
        </p:nvSpPr>
        <p:spPr>
          <a:xfrm>
            <a:off x="4631866" y="2418009"/>
            <a:ext cx="4319742" cy="14420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3062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Beam-Beam Long Range Compensator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270668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Ideally at:</a:t>
            </a:r>
          </a:p>
          <a:p>
            <a:pPr lvl="1"/>
            <a:r>
              <a:rPr lang="en-US" dirty="0" smtClean="0"/>
              <a:t>the same normalized distance from the beam as the long range encounters</a:t>
            </a:r>
          </a:p>
          <a:p>
            <a:pPr lvl="1"/>
            <a:r>
              <a:rPr lang="en-US" dirty="0" smtClean="0"/>
              <a:t>Large and similar beta functions (at least for round beams)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070" y="1015489"/>
            <a:ext cx="4038600" cy="249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Content Placeholder 7"/>
          <p:cNvSpPr txBox="1">
            <a:spLocks/>
          </p:cNvSpPr>
          <p:nvPr/>
        </p:nvSpPr>
        <p:spPr>
          <a:xfrm>
            <a:off x="434340" y="3758565"/>
            <a:ext cx="8500110" cy="2734310"/>
          </a:xfrm>
          <a:prstGeom prst="rect">
            <a:avLst/>
          </a:prstGeom>
        </p:spPr>
        <p:txBody>
          <a:bodyPr vert="horz" lIns="91440" tIns="0" rIns="91440" bIns="0" rtlCol="0">
            <a:normAutofit fontScale="850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6075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452438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569913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Questions:</a:t>
            </a:r>
          </a:p>
          <a:p>
            <a:pPr lvl="1"/>
            <a:r>
              <a:rPr lang="en-US" sz="2400" dirty="0" smtClean="0"/>
              <a:t>Can we find a sufficiently flexible configuration for different possible optics configurations (e.g. during </a:t>
            </a:r>
            <a:r>
              <a:rPr lang="en-US" sz="2400" dirty="0" smtClean="0">
                <a:latin typeface="Symbol" panose="05050102010706020507" pitchFamily="18" charset="2"/>
              </a:rPr>
              <a:t>b</a:t>
            </a:r>
            <a:r>
              <a:rPr lang="en-US" sz="2400" dirty="0" smtClean="0"/>
              <a:t>* levelling)</a:t>
            </a:r>
          </a:p>
          <a:p>
            <a:pPr lvl="1"/>
            <a:r>
              <a:rPr lang="en-US" sz="2400" dirty="0" smtClean="0"/>
              <a:t>Can we go sufficiently close to the beam (in particular if we reduce the normalized long range beam-beam separation)? How can we compensate for that? More current?</a:t>
            </a:r>
          </a:p>
          <a:p>
            <a:pPr lvl="1"/>
            <a:r>
              <a:rPr lang="en-US" sz="2400" dirty="0" smtClean="0"/>
              <a:t>What is the effect on the different PACMAN classes</a:t>
            </a:r>
          </a:p>
          <a:p>
            <a:pPr lvl="1"/>
            <a:r>
              <a:rPr lang="en-US" sz="2400" dirty="0" smtClean="0"/>
              <a:t>Lumped correction vs. distributed sources (with varying aspect ratio)</a:t>
            </a:r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6155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19</a:t>
            </a:fld>
            <a:endParaRPr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454839"/>
            <a:ext cx="8229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44575">
              <a:lnSpc>
                <a:spcPct val="100000"/>
              </a:lnSpc>
            </a:pPr>
            <a:r>
              <a:rPr lang="en-US" sz="3600" spc="-55" dirty="0" smtClean="0"/>
              <a:t>Beam-beam long range compensator</a:t>
            </a:r>
            <a:endParaRPr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Installation of BBLR concept demonstrator in LHC during winter stop </a:t>
            </a:r>
            <a:r>
              <a:rPr lang="en-US" dirty="0" smtClean="0"/>
              <a:t>2015-16</a:t>
            </a:r>
          </a:p>
          <a:p>
            <a:r>
              <a:rPr lang="en-US" dirty="0" smtClean="0"/>
              <a:t>Possibility to revive the SPS installation still available in 2015.</a:t>
            </a:r>
          </a:p>
          <a:p>
            <a:r>
              <a:rPr lang="en-US" dirty="0" smtClean="0"/>
              <a:t>How do we qualify its effectiveness?</a:t>
            </a:r>
          </a:p>
          <a:p>
            <a:pPr lvl="2"/>
            <a:r>
              <a:rPr lang="en-US" dirty="0" smtClean="0"/>
              <a:t>Ideally by demonstrating the possibility of reducing the crossing angle while maintaining good beam intensity/luminosity lifetime</a:t>
            </a:r>
          </a:p>
          <a:p>
            <a:pPr lvl="2"/>
            <a:r>
              <a:rPr lang="en-US" dirty="0" smtClean="0"/>
              <a:t>But we need to benchmark the simulations (the SPS tests could help in that respect at least for some basic observables) </a:t>
            </a:r>
            <a:r>
              <a:rPr lang="en-US" dirty="0"/>
              <a:t>i</a:t>
            </a:r>
            <a:r>
              <a:rPr lang="en-US" dirty="0" smtClean="0"/>
              <a:t>n order to validate the predictive power of our simulations</a:t>
            </a:r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08837"/>
            <a:ext cx="4038600" cy="26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DSCF1796-Ne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3640" y="3625275"/>
            <a:ext cx="3510280" cy="262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2793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88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Need for 800 MHz system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Not in baseline. Needed </a:t>
            </a:r>
            <a:r>
              <a:rPr lang="en-US" dirty="0"/>
              <a:t>t</a:t>
            </a:r>
            <a:r>
              <a:rPr lang="en-US" dirty="0" smtClean="0"/>
              <a:t>o create bunches with flat longitudinal distribution </a:t>
            </a:r>
          </a:p>
          <a:p>
            <a:pPr lvl="1"/>
            <a:r>
              <a:rPr lang="en-US" dirty="0" smtClean="0"/>
              <a:t>for reduction of the beam induced </a:t>
            </a:r>
            <a:r>
              <a:rPr lang="en-US" dirty="0" smtClean="0"/>
              <a:t>heating</a:t>
            </a:r>
            <a:endParaRPr lang="en-US" dirty="0" smtClean="0"/>
          </a:p>
          <a:p>
            <a:pPr lvl="1"/>
            <a:r>
              <a:rPr lang="en-US" dirty="0" smtClean="0"/>
              <a:t>for enhancing the  effect of the crab-kissing scheme to reduce the peak pile-up </a:t>
            </a:r>
            <a:r>
              <a:rPr lang="en-US" dirty="0" smtClean="0"/>
              <a:t>density</a:t>
            </a:r>
          </a:p>
          <a:p>
            <a:pPr lvl="1"/>
            <a:r>
              <a:rPr lang="en-US" dirty="0" smtClean="0"/>
              <a:t>Should be used in bunch lengthening mode</a:t>
            </a:r>
            <a:r>
              <a:rPr lang="en-US" dirty="0"/>
              <a:t> </a:t>
            </a:r>
            <a:r>
              <a:rPr lang="en-US" dirty="0" smtClean="0"/>
              <a:t>but this reduces the transverse and longitudinal stability margins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189037"/>
            <a:ext cx="4511040" cy="319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6286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Alternative solution</a:t>
            </a:r>
            <a:endParaRPr lang="en-GB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099" y="1538787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3000472" cy="237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15000" y="3200400"/>
            <a:ext cx="28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b="1" dirty="0" smtClean="0"/>
              <a:t>Flatter bunches </a:t>
            </a:r>
            <a:r>
              <a:rPr lang="en-US" dirty="0" smtClean="0"/>
              <a:t>– good for heating issues  &lt;  1.2 GHz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070610"/>
            <a:ext cx="76580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Longitudinal bunch profile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Motivated by issues with beam-induced heating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Flatter bunches obtained by sine-modulation of  </a:t>
            </a:r>
          </a:p>
          <a:p>
            <a:pPr lvl="1"/>
            <a:r>
              <a:rPr lang="en-US" sz="2000" dirty="0" smtClean="0"/>
              <a:t>     RF phase at </a:t>
            </a:r>
            <a:r>
              <a:rPr lang="en-US" sz="2000" dirty="0" err="1" smtClean="0"/>
              <a:t>f</a:t>
            </a:r>
            <a:r>
              <a:rPr lang="en-US" sz="2000" baseline="-25000" dirty="0" err="1" smtClean="0"/>
              <a:t>mod</a:t>
            </a:r>
            <a:r>
              <a:rPr lang="en-US" sz="2000" dirty="0" smtClean="0"/>
              <a:t>=0.97 </a:t>
            </a:r>
            <a:r>
              <a:rPr lang="en-US" sz="2000" dirty="0" err="1" smtClean="0"/>
              <a:t>f</a:t>
            </a:r>
            <a:r>
              <a:rPr lang="en-US" sz="2000" baseline="-25000" dirty="0" err="1" smtClean="0"/>
              <a:t>s</a:t>
            </a:r>
            <a:r>
              <a:rPr lang="en-US" sz="2000" dirty="0" smtClean="0"/>
              <a:t>, amp =1 </a:t>
            </a:r>
            <a:r>
              <a:rPr lang="en-US" sz="2000" dirty="0" err="1" smtClean="0"/>
              <a:t>deg</a:t>
            </a:r>
            <a:r>
              <a:rPr lang="en-US" sz="2000" dirty="0" smtClean="0"/>
              <a:t>, T=10 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Issues with many bunches(excitation at </a:t>
            </a:r>
            <a:r>
              <a:rPr lang="en-US" sz="2000" dirty="0" err="1"/>
              <a:t>f</a:t>
            </a:r>
            <a:r>
              <a:rPr lang="en-US" sz="2000" baseline="-25000" dirty="0" err="1"/>
              <a:t>rev</a:t>
            </a:r>
            <a:r>
              <a:rPr lang="en-US" sz="2000" dirty="0"/>
              <a:t> + </a:t>
            </a:r>
            <a:r>
              <a:rPr lang="en-US" sz="2000" dirty="0" err="1"/>
              <a:t>f</a:t>
            </a:r>
            <a:r>
              <a:rPr lang="en-US" sz="2000" baseline="-25000" dirty="0" err="1"/>
              <a:t>mod</a:t>
            </a:r>
            <a:r>
              <a:rPr lang="en-US" sz="2000" dirty="0"/>
              <a:t>, phase loop </a:t>
            </a:r>
            <a:r>
              <a:rPr lang="en-US" sz="2000" dirty="0" smtClean="0"/>
              <a:t>on, a=2 </a:t>
            </a:r>
            <a:r>
              <a:rPr lang="en-US" sz="2000" dirty="0" err="1" smtClean="0"/>
              <a:t>deg</a:t>
            </a:r>
            <a:r>
              <a:rPr lang="en-US" sz="2000" dirty="0" smtClean="0"/>
              <a:t>)</a:t>
            </a:r>
            <a:r>
              <a:rPr lang="en-GB" sz="2000" dirty="0" smtClean="0"/>
              <a:t>: </a:t>
            </a:r>
            <a:r>
              <a:rPr lang="en-US" sz="2000" dirty="0" smtClean="0"/>
              <a:t>bunch length modulation over the whole ring, losses(?)</a:t>
            </a:r>
            <a:endParaRPr lang="en-GB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86200"/>
            <a:ext cx="5014359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2888180" y="3124200"/>
            <a:ext cx="107422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62000" y="3200400"/>
            <a:ext cx="4488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Bunch length along the ring</a:t>
            </a:r>
          </a:p>
          <a:p>
            <a:r>
              <a:rPr lang="en-US" dirty="0" smtClean="0"/>
              <a:t>nominal </a:t>
            </a:r>
            <a:r>
              <a:rPr lang="en-US" dirty="0"/>
              <a:t>50 ns beam (1374 bunches) @ 4 </a:t>
            </a:r>
            <a:r>
              <a:rPr lang="en-US" dirty="0" err="1"/>
              <a:t>TeV</a:t>
            </a:r>
            <a:r>
              <a:rPr lang="en-US" dirty="0"/>
              <a:t> </a:t>
            </a:r>
          </a:p>
        </p:txBody>
      </p:sp>
      <p:pic>
        <p:nvPicPr>
          <p:cNvPr id="5" name="Picture 4" descr="ph_mod_amp_FB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900" y="1356284"/>
            <a:ext cx="2706540" cy="10744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8200" y="6105795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Need to verify long term </a:t>
            </a:r>
            <a:r>
              <a:rPr lang="en-US" sz="2000" dirty="0" err="1" smtClean="0"/>
              <a:t>behaviour</a:t>
            </a:r>
            <a:r>
              <a:rPr lang="en-US" sz="2000" dirty="0" smtClean="0"/>
              <a:t> in the presence of </a:t>
            </a:r>
            <a:r>
              <a:rPr lang="en-US" sz="2000" dirty="0"/>
              <a:t>I</a:t>
            </a:r>
            <a:r>
              <a:rPr lang="en-US" sz="2000" dirty="0" smtClean="0"/>
              <a:t>BS and synchrotron radiation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996737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498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4304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7325"/>
            <a:ext cx="457200" cy="320675"/>
          </a:xfrm>
        </p:spPr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888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24"/>
          <p:cNvSpPr>
            <a:spLocks noGrp="1"/>
          </p:cNvSpPr>
          <p:nvPr>
            <p:ph type="sldNum" sz="quarter" idx="4294967295"/>
          </p:nvPr>
        </p:nvSpPr>
        <p:spPr>
          <a:xfrm>
            <a:off x="8927455" y="6661547"/>
            <a:ext cx="208732" cy="214313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C91AC04C-2C07-40FB-A664-773DE4111F17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Halo population and control</a:t>
            </a:r>
          </a:p>
        </p:txBody>
      </p:sp>
      <p:sp>
        <p:nvSpPr>
          <p:cNvPr id="37890" name="Rectangle 2"/>
          <p:cNvSpPr>
            <a:spLocks/>
          </p:cNvSpPr>
          <p:nvPr/>
        </p:nvSpPr>
        <p:spPr bwMode="auto">
          <a:xfrm>
            <a:off x="892969" y="982266"/>
            <a:ext cx="8652867" cy="964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tabLst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>
              <a:lnSpc>
                <a:spcPct val="110000"/>
              </a:lnSpc>
              <a:spcBef>
                <a:spcPts val="1125"/>
              </a:spcBef>
            </a:pPr>
            <a:r>
              <a:rPr lang="en-US" altLang="en-US" sz="1800" b="1">
                <a:solidFill>
                  <a:srgbClr val="FF0000"/>
                </a:solidFill>
                <a:latin typeface="Helvetica" charset="0"/>
                <a:cs typeface="Helvetica" charset="0"/>
                <a:sym typeface="Helvetica" charset="0"/>
              </a:rPr>
              <a:t>Goals:	</a:t>
            </a:r>
            <a:r>
              <a:rPr lang="en-US" altLang="en-US" sz="1800">
                <a:latin typeface="Helvetica" charset="0"/>
                <a:cs typeface="Helvetica" charset="0"/>
                <a:sym typeface="Helvetica" charset="0"/>
              </a:rPr>
              <a:t>Test two active excitation mechanisms: </a:t>
            </a:r>
            <a:br>
              <a:rPr lang="en-US" altLang="en-US" sz="1800">
                <a:latin typeface="Helvetica" charset="0"/>
                <a:cs typeface="Helvetica" charset="0"/>
                <a:sym typeface="Helvetica" charset="0"/>
              </a:rPr>
            </a:br>
            <a:r>
              <a:rPr lang="en-US" altLang="en-US" sz="1800">
                <a:latin typeface="Helvetica" charset="0"/>
                <a:cs typeface="Helvetica" charset="0"/>
                <a:sym typeface="Helvetica" charset="0"/>
              </a:rPr>
              <a:t>		- Tune ripple to drive resonances</a:t>
            </a:r>
            <a:br>
              <a:rPr lang="en-US" altLang="en-US" sz="1800">
                <a:latin typeface="Helvetica" charset="0"/>
                <a:cs typeface="Helvetica" charset="0"/>
                <a:sym typeface="Helvetica" charset="0"/>
              </a:rPr>
            </a:br>
            <a:r>
              <a:rPr lang="en-US" altLang="en-US" sz="1800">
                <a:latin typeface="Helvetica" charset="0"/>
                <a:cs typeface="Helvetica" charset="0"/>
                <a:sym typeface="Helvetica" charset="0"/>
              </a:rPr>
              <a:t>		- Narrow-band excitation with ADT</a:t>
            </a:r>
          </a:p>
        </p:txBody>
      </p:sp>
      <p:grpSp>
        <p:nvGrpSpPr>
          <p:cNvPr id="37909" name="Group 21"/>
          <p:cNvGrpSpPr>
            <a:grpSpLocks/>
          </p:cNvGrpSpPr>
          <p:nvPr/>
        </p:nvGrpSpPr>
        <p:grpSpPr bwMode="auto">
          <a:xfrm>
            <a:off x="455414" y="2268140"/>
            <a:ext cx="8224242" cy="4348758"/>
            <a:chOff x="0" y="20"/>
            <a:chExt cx="7368" cy="3896"/>
          </a:xfrm>
        </p:grpSpPr>
        <p:sp>
          <p:nvSpPr>
            <p:cNvPr id="37891" name="Rectangle 3"/>
            <p:cNvSpPr>
              <a:spLocks/>
            </p:cNvSpPr>
            <p:nvPr/>
          </p:nvSpPr>
          <p:spPr bwMode="auto">
            <a:xfrm>
              <a:off x="0" y="508"/>
              <a:ext cx="856" cy="1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100" i="1">
                  <a:latin typeface="Helvetica" charset="0"/>
                  <a:cs typeface="Helvetica" charset="0"/>
                  <a:sym typeface="Helvetica" charset="0"/>
                </a:rPr>
                <a:t>Couple of illustrative examples taken randomly from the LHC elogbook...</a:t>
              </a:r>
            </a:p>
          </p:txBody>
        </p:sp>
        <p:grpSp>
          <p:nvGrpSpPr>
            <p:cNvPr id="37895" name="Group 7"/>
            <p:cNvGrpSpPr>
              <a:grpSpLocks/>
            </p:cNvGrpSpPr>
            <p:nvPr/>
          </p:nvGrpSpPr>
          <p:grpSpPr bwMode="auto">
            <a:xfrm>
              <a:off x="939" y="324"/>
              <a:ext cx="6305" cy="1512"/>
              <a:chOff x="0" y="0"/>
              <a:chExt cx="6304" cy="1512"/>
            </a:xfrm>
          </p:grpSpPr>
          <p:pic>
            <p:nvPicPr>
              <p:cNvPr id="37892" name="Picture 4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4" t="12910" r="879" b="57613"/>
              <a:stretch>
                <a:fillRect/>
              </a:stretch>
            </p:blipFill>
            <p:spPr bwMode="auto">
              <a:xfrm>
                <a:off x="0" y="0"/>
                <a:ext cx="6304" cy="1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893" name="Rectangle 5"/>
              <p:cNvSpPr>
                <a:spLocks/>
              </p:cNvSpPr>
              <p:nvPr/>
            </p:nvSpPr>
            <p:spPr bwMode="auto">
              <a:xfrm>
                <a:off x="3388" y="736"/>
                <a:ext cx="1896" cy="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>
                <a:lvl1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1pPr>
                <a:lvl2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2pPr>
                <a:lvl3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3pPr>
                <a:lvl4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4pPr>
                <a:lvl5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9pPr>
              </a:lstStyle>
              <a:p>
                <a:pPr algn="ctr"/>
                <a:r>
                  <a:rPr lang="en-US" altLang="en-US" sz="1100" i="1">
                    <a:solidFill>
                      <a:srgbClr val="0000FF"/>
                    </a:solidFill>
                    <a:latin typeface="Helvetica" charset="0"/>
                    <a:cs typeface="Helvetica" charset="0"/>
                    <a:sym typeface="Helvetica" charset="0"/>
                  </a:rPr>
                  <a:t>Ramp + Squeeze + Adjust</a:t>
                </a:r>
              </a:p>
            </p:txBody>
          </p:sp>
          <p:sp>
            <p:nvSpPr>
              <p:cNvPr id="37894" name="Rectangle 6"/>
              <p:cNvSpPr>
                <a:spLocks/>
              </p:cNvSpPr>
              <p:nvPr/>
            </p:nvSpPr>
            <p:spPr bwMode="auto">
              <a:xfrm>
                <a:off x="5628" y="328"/>
                <a:ext cx="624" cy="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>
                <a:lvl1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1pPr>
                <a:lvl2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2pPr>
                <a:lvl3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3pPr>
                <a:lvl4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4pPr>
                <a:lvl5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9pPr>
              </a:lstStyle>
              <a:p>
                <a:pPr algn="ctr"/>
                <a:r>
                  <a:rPr lang="en-US" altLang="en-US" sz="1100" i="1">
                    <a:solidFill>
                      <a:srgbClr val="0000FF"/>
                    </a:solidFill>
                    <a:latin typeface="Helvetica" charset="0"/>
                    <a:cs typeface="Helvetica" charset="0"/>
                    <a:sym typeface="Helvetica" charset="0"/>
                  </a:rPr>
                  <a:t>Physics</a:t>
                </a:r>
              </a:p>
            </p:txBody>
          </p:sp>
        </p:grpSp>
        <p:sp>
          <p:nvSpPr>
            <p:cNvPr id="37896" name="Line 8"/>
            <p:cNvSpPr>
              <a:spLocks noChangeShapeType="1"/>
            </p:cNvSpPr>
            <p:nvPr/>
          </p:nvSpPr>
          <p:spPr bwMode="auto">
            <a:xfrm>
              <a:off x="1374" y="1052"/>
              <a:ext cx="5076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37897" name="Rectangle 9"/>
            <p:cNvSpPr>
              <a:spLocks/>
            </p:cNvSpPr>
            <p:nvPr/>
          </p:nvSpPr>
          <p:spPr bwMode="auto">
            <a:xfrm>
              <a:off x="1407" y="829"/>
              <a:ext cx="289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500" i="1">
                  <a:latin typeface="Helvetica" charset="0"/>
                  <a:cs typeface="Helvetica" charset="0"/>
                  <a:sym typeface="Helvetica" charset="0"/>
                </a:rPr>
                <a:t>25h</a:t>
              </a:r>
            </a:p>
          </p:txBody>
        </p:sp>
        <p:grpSp>
          <p:nvGrpSpPr>
            <p:cNvPr id="37907" name="Group 19"/>
            <p:cNvGrpSpPr>
              <a:grpSpLocks/>
            </p:cNvGrpSpPr>
            <p:nvPr/>
          </p:nvGrpSpPr>
          <p:grpSpPr bwMode="auto">
            <a:xfrm>
              <a:off x="680" y="1940"/>
              <a:ext cx="6688" cy="1976"/>
              <a:chOff x="0" y="0"/>
              <a:chExt cx="6688" cy="1976"/>
            </a:xfrm>
          </p:grpSpPr>
          <p:grpSp>
            <p:nvGrpSpPr>
              <p:cNvPr id="37904" name="Group 16"/>
              <p:cNvGrpSpPr>
                <a:grpSpLocks/>
              </p:cNvGrpSpPr>
              <p:nvPr/>
            </p:nvGrpSpPr>
            <p:grpSpPr bwMode="auto">
              <a:xfrm>
                <a:off x="0" y="0"/>
                <a:ext cx="6688" cy="1976"/>
                <a:chOff x="0" y="0"/>
                <a:chExt cx="6688" cy="1976"/>
              </a:xfrm>
            </p:grpSpPr>
            <p:pic>
              <p:nvPicPr>
                <p:cNvPr id="37898" name="Picture 10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44" t="17741" r="1778" b="18459"/>
                <a:stretch>
                  <a:fillRect/>
                </a:stretch>
              </p:blipFill>
              <p:spPr bwMode="auto">
                <a:xfrm>
                  <a:off x="0" y="0"/>
                  <a:ext cx="6688" cy="19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7899" name="Rectangle 11"/>
                <p:cNvSpPr>
                  <a:spLocks/>
                </p:cNvSpPr>
                <p:nvPr/>
              </p:nvSpPr>
              <p:spPr bwMode="auto">
                <a:xfrm>
                  <a:off x="3376" y="200"/>
                  <a:ext cx="456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>
                  <a:lvl1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1pPr>
                  <a:lvl2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2pPr>
                  <a:lvl3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3pPr>
                  <a:lvl4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4pPr>
                  <a:lvl5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9pPr>
                </a:lstStyle>
                <a:p>
                  <a:pPr algn="ctr"/>
                  <a:r>
                    <a:rPr lang="en-US" altLang="en-US" sz="1100" i="1">
                      <a:solidFill>
                        <a:srgbClr val="0000FF"/>
                      </a:solidFill>
                      <a:latin typeface="Helvetica" charset="0"/>
                      <a:cs typeface="Helvetica" charset="0"/>
                      <a:sym typeface="Helvetica" charset="0"/>
                    </a:rPr>
                    <a:t>Ramp</a:t>
                  </a:r>
                </a:p>
              </p:txBody>
            </p:sp>
            <p:sp>
              <p:nvSpPr>
                <p:cNvPr id="37900" name="Rectangle 12"/>
                <p:cNvSpPr>
                  <a:spLocks/>
                </p:cNvSpPr>
                <p:nvPr/>
              </p:nvSpPr>
              <p:spPr bwMode="auto">
                <a:xfrm>
                  <a:off x="5888" y="880"/>
                  <a:ext cx="624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>
                  <a:lvl1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1pPr>
                  <a:lvl2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2pPr>
                  <a:lvl3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3pPr>
                  <a:lvl4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4pPr>
                  <a:lvl5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9pPr>
                </a:lstStyle>
                <a:p>
                  <a:pPr algn="ctr"/>
                  <a:r>
                    <a:rPr lang="en-US" altLang="en-US" sz="1100" i="1">
                      <a:solidFill>
                        <a:srgbClr val="0000FF"/>
                      </a:solidFill>
                      <a:latin typeface="Helvetica" charset="0"/>
                      <a:cs typeface="Helvetica" charset="0"/>
                      <a:sym typeface="Helvetica" charset="0"/>
                    </a:rPr>
                    <a:t>Physics</a:t>
                  </a:r>
                </a:p>
              </p:txBody>
            </p:sp>
            <p:sp>
              <p:nvSpPr>
                <p:cNvPr id="37901" name="Rectangle 13"/>
                <p:cNvSpPr>
                  <a:spLocks/>
                </p:cNvSpPr>
                <p:nvPr/>
              </p:nvSpPr>
              <p:spPr bwMode="auto">
                <a:xfrm>
                  <a:off x="4152" y="368"/>
                  <a:ext cx="624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>
                  <a:lvl1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1pPr>
                  <a:lvl2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2pPr>
                  <a:lvl3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3pPr>
                  <a:lvl4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4pPr>
                  <a:lvl5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9pPr>
                </a:lstStyle>
                <a:p>
                  <a:pPr algn="ctr"/>
                  <a:r>
                    <a:rPr lang="en-US" altLang="en-US" sz="1100" i="1">
                      <a:solidFill>
                        <a:srgbClr val="0000FF"/>
                      </a:solidFill>
                      <a:latin typeface="Helvetica" charset="0"/>
                      <a:cs typeface="Helvetica" charset="0"/>
                      <a:sym typeface="Helvetica" charset="0"/>
                    </a:rPr>
                    <a:t>Squeeze</a:t>
                  </a:r>
                </a:p>
              </p:txBody>
            </p:sp>
            <p:sp>
              <p:nvSpPr>
                <p:cNvPr id="37902" name="Rectangle 14"/>
                <p:cNvSpPr>
                  <a:spLocks/>
                </p:cNvSpPr>
                <p:nvPr/>
              </p:nvSpPr>
              <p:spPr bwMode="auto">
                <a:xfrm>
                  <a:off x="5072" y="632"/>
                  <a:ext cx="624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>
                  <a:lvl1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1pPr>
                  <a:lvl2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2pPr>
                  <a:lvl3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3pPr>
                  <a:lvl4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4pPr>
                  <a:lvl5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9pPr>
                </a:lstStyle>
                <a:p>
                  <a:pPr algn="ctr"/>
                  <a:r>
                    <a:rPr lang="en-US" altLang="en-US" sz="1100" i="1">
                      <a:solidFill>
                        <a:srgbClr val="0000FF"/>
                      </a:solidFill>
                      <a:latin typeface="Helvetica" charset="0"/>
                      <a:cs typeface="Helvetica" charset="0"/>
                      <a:sym typeface="Helvetica" charset="0"/>
                    </a:rPr>
                    <a:t>Adjust</a:t>
                  </a:r>
                </a:p>
              </p:txBody>
            </p:sp>
            <p:sp>
              <p:nvSpPr>
                <p:cNvPr id="37903" name="Rectangle 15"/>
                <p:cNvSpPr>
                  <a:spLocks/>
                </p:cNvSpPr>
                <p:nvPr/>
              </p:nvSpPr>
              <p:spPr bwMode="auto">
                <a:xfrm>
                  <a:off x="1912" y="200"/>
                  <a:ext cx="624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>
                  <a:lvl1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1pPr>
                  <a:lvl2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2pPr>
                  <a:lvl3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3pPr>
                  <a:lvl4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4pPr>
                  <a:lvl5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9pPr>
                </a:lstStyle>
                <a:p>
                  <a:pPr algn="ctr"/>
                  <a:r>
                    <a:rPr lang="en-US" altLang="en-US" sz="1100" i="1">
                      <a:solidFill>
                        <a:srgbClr val="0000FF"/>
                      </a:solidFill>
                      <a:latin typeface="Helvetica" charset="0"/>
                      <a:cs typeface="Helvetica" charset="0"/>
                      <a:sym typeface="Helvetica" charset="0"/>
                    </a:rPr>
                    <a:t>Injection</a:t>
                  </a:r>
                </a:p>
              </p:txBody>
            </p:sp>
          </p:grpSp>
          <p:sp>
            <p:nvSpPr>
              <p:cNvPr id="37905" name="Line 17"/>
              <p:cNvSpPr>
                <a:spLocks noChangeShapeType="1"/>
              </p:cNvSpPr>
              <p:nvPr/>
            </p:nvSpPr>
            <p:spPr bwMode="auto">
              <a:xfrm>
                <a:off x="648" y="1112"/>
                <a:ext cx="5076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/>
              </a:p>
            </p:txBody>
          </p:sp>
          <p:sp>
            <p:nvSpPr>
              <p:cNvPr id="37906" name="Rectangle 18"/>
              <p:cNvSpPr>
                <a:spLocks/>
              </p:cNvSpPr>
              <p:nvPr/>
            </p:nvSpPr>
            <p:spPr bwMode="auto">
              <a:xfrm>
                <a:off x="655" y="893"/>
                <a:ext cx="336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1pPr>
                <a:lvl2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2pPr>
                <a:lvl3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3pPr>
                <a:lvl4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4pPr>
                <a:lvl5pPr algn="l">
                  <a:defRPr sz="1200">
                    <a:solidFill>
                      <a:schemeClr val="tx1"/>
                    </a:solidFill>
                    <a:latin typeface="Gill Sans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Gill Sans" charset="0"/>
                  </a:defRPr>
                </a:lvl9pPr>
              </a:lstStyle>
              <a:p>
                <a:pPr algn="ctr"/>
                <a:r>
                  <a:rPr lang="en-US" altLang="en-US" sz="1500" i="1">
                    <a:latin typeface="Helvetica" charset="0"/>
                    <a:cs typeface="Helvetica" charset="0"/>
                    <a:sym typeface="Helvetica" charset="0"/>
                  </a:rPr>
                  <a:t>10 h</a:t>
                </a:r>
              </a:p>
            </p:txBody>
          </p:sp>
        </p:grpSp>
        <p:sp>
          <p:nvSpPr>
            <p:cNvPr id="37908" name="Rectangle 20"/>
            <p:cNvSpPr>
              <a:spLocks/>
            </p:cNvSpPr>
            <p:nvPr/>
          </p:nvSpPr>
          <p:spPr bwMode="auto">
            <a:xfrm>
              <a:off x="2016" y="20"/>
              <a:ext cx="3699" cy="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l">
                <a:tabLst>
                  <a:tab pos="1374775" algn="l"/>
                </a:tabLst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tabLst>
                  <a:tab pos="1374775" algn="l"/>
                </a:tabLst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tabLst>
                  <a:tab pos="1374775" algn="l"/>
                </a:tabLst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tabLst>
                  <a:tab pos="1374775" algn="l"/>
                </a:tabLst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tabLst>
                  <a:tab pos="1374775" algn="l"/>
                </a:tabLst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1374775" algn="l"/>
                </a:tabLs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1374775" algn="l"/>
                </a:tabLs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1374775" algn="l"/>
                </a:tabLs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1374775" algn="l"/>
                </a:tabLs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1125"/>
                </a:spcBef>
              </a:pPr>
              <a:r>
                <a:rPr lang="en-US" altLang="en-US" sz="1800" b="1">
                  <a:solidFill>
                    <a:srgbClr val="FF0000"/>
                  </a:solidFill>
                  <a:latin typeface="Helvetica" charset="0"/>
                  <a:cs typeface="Helvetica" charset="0"/>
                  <a:sym typeface="Helvetica" charset="0"/>
                </a:rPr>
                <a:t>Motivation: behaviour of loss spikes?</a:t>
              </a:r>
            </a:p>
          </p:txBody>
        </p:sp>
      </p:grpSp>
      <p:sp>
        <p:nvSpPr>
          <p:cNvPr id="37910" name="Rectangle 22"/>
          <p:cNvSpPr>
            <a:spLocks/>
          </p:cNvSpPr>
          <p:nvPr/>
        </p:nvSpPr>
        <p:spPr bwMode="auto">
          <a:xfrm>
            <a:off x="7536659" y="3622327"/>
            <a:ext cx="8315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3000" b="1">
                <a:solidFill>
                  <a:srgbClr val="FF0000"/>
                </a:solidFill>
                <a:latin typeface="Helvetica" charset="0"/>
                <a:cs typeface="Helvetica" charset="0"/>
                <a:sym typeface="Helvetica" charset="0"/>
              </a:rPr>
              <a:t>2011</a:t>
            </a:r>
          </a:p>
        </p:txBody>
      </p:sp>
      <p:sp>
        <p:nvSpPr>
          <p:cNvPr id="37911" name="Rectangle 23"/>
          <p:cNvSpPr>
            <a:spLocks/>
          </p:cNvSpPr>
          <p:nvPr/>
        </p:nvSpPr>
        <p:spPr bwMode="auto">
          <a:xfrm>
            <a:off x="7619249" y="6055667"/>
            <a:ext cx="8527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3000" b="1">
                <a:solidFill>
                  <a:srgbClr val="FF0000"/>
                </a:solidFill>
                <a:latin typeface="Helvetica" charset="0"/>
                <a:cs typeface="Helvetica" charset="0"/>
                <a:sym typeface="Helvetica" charset="0"/>
              </a:rPr>
              <a:t>2012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394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8927455" y="6661547"/>
            <a:ext cx="208732" cy="214313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CBC90827-753B-4680-95E0-9089A0B10D2B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MD plans for halo control</a:t>
            </a:r>
          </a:p>
        </p:txBody>
      </p:sp>
      <p:sp>
        <p:nvSpPr>
          <p:cNvPr id="38914" name="Rectangle 2"/>
          <p:cNvSpPr>
            <a:spLocks/>
          </p:cNvSpPr>
          <p:nvPr/>
        </p:nvSpPr>
        <p:spPr bwMode="auto">
          <a:xfrm>
            <a:off x="392906" y="772418"/>
            <a:ext cx="8206383" cy="218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tabLst>
                <a:tab pos="1374775" algn="l"/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tabLst>
                <a:tab pos="1374775" algn="l"/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tabLst>
                <a:tab pos="1374775" algn="l"/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tabLst>
                <a:tab pos="1374775" algn="l"/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tabLst>
                <a:tab pos="1374775" algn="l"/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374775" algn="l"/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374775" algn="l"/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374775" algn="l"/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374775" algn="l"/>
                <a:tab pos="1374775" algn="l"/>
              </a:tabLs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>
              <a:lnSpc>
                <a:spcPct val="110000"/>
              </a:lnSpc>
              <a:spcBef>
                <a:spcPts val="1125"/>
              </a:spcBef>
            </a:pPr>
            <a:r>
              <a:rPr lang="en-US" altLang="en-US" sz="1700" i="1" u="sng">
                <a:latin typeface="Helvetica" charset="0"/>
                <a:cs typeface="Helvetica" charset="0"/>
                <a:sym typeface="Helvetica" charset="0"/>
              </a:rPr>
              <a:t>Idea</a:t>
            </a:r>
            <a:r>
              <a:rPr lang="en-US" altLang="en-US" sz="1700" i="1">
                <a:latin typeface="Helvetica" charset="0"/>
                <a:cs typeface="Helvetica" charset="0"/>
                <a:sym typeface="Helvetica" charset="0"/>
              </a:rPr>
              <a:t>: using de-tuning with amplitude, one can in theory use </a:t>
            </a:r>
            <a:br>
              <a:rPr lang="en-US" altLang="en-US" sz="1700" i="1">
                <a:latin typeface="Helvetica" charset="0"/>
                <a:cs typeface="Helvetica" charset="0"/>
                <a:sym typeface="Helvetica" charset="0"/>
              </a:rPr>
            </a:br>
            <a:r>
              <a:rPr lang="en-US" altLang="en-US" sz="1700" i="1">
                <a:latin typeface="Helvetica" charset="0"/>
                <a:cs typeface="Helvetica" charset="0"/>
                <a:sym typeface="Helvetica" charset="0"/>
              </a:rPr>
              <a:t>	- sidebands in tune spectum excited by quadrupole current ripples</a:t>
            </a:r>
            <a:br>
              <a:rPr lang="en-US" altLang="en-US" sz="1700" i="1">
                <a:latin typeface="Helvetica" charset="0"/>
                <a:cs typeface="Helvetica" charset="0"/>
                <a:sym typeface="Helvetica" charset="0"/>
              </a:rPr>
            </a:br>
            <a:r>
              <a:rPr lang="en-US" altLang="en-US" sz="1700" i="1">
                <a:latin typeface="Helvetica" charset="0"/>
                <a:cs typeface="Helvetica" charset="0"/>
                <a:sym typeface="Helvetica" charset="0"/>
              </a:rPr>
              <a:t>	- narrow bands excited by the ADT</a:t>
            </a:r>
            <a:br>
              <a:rPr lang="en-US" altLang="en-US" sz="1700" i="1">
                <a:latin typeface="Helvetica" charset="0"/>
                <a:cs typeface="Helvetica" charset="0"/>
                <a:sym typeface="Helvetica" charset="0"/>
              </a:rPr>
            </a:br>
            <a:r>
              <a:rPr lang="en-US" altLang="en-US" sz="1700" i="1">
                <a:latin typeface="Helvetica" charset="0"/>
                <a:cs typeface="Helvetica" charset="0"/>
                <a:sym typeface="Helvetica" charset="0"/>
              </a:rPr>
              <a:t>          to resonantly excite the beam halo particles without perturbing the beam core.</a:t>
            </a:r>
          </a:p>
          <a:p>
            <a:pPr>
              <a:lnSpc>
                <a:spcPct val="110000"/>
              </a:lnSpc>
              <a:spcBef>
                <a:spcPts val="1125"/>
              </a:spcBef>
            </a:pPr>
            <a:r>
              <a:rPr lang="en-US" altLang="en-US" sz="1700" i="1">
                <a:latin typeface="Helvetica" charset="0"/>
                <a:cs typeface="Helvetica" charset="0"/>
                <a:sym typeface="Helvetica" charset="0"/>
              </a:rPr>
              <a:t>There is a general consensus that these methods require a solid validation for the LHC case before being relied upon. Issue: core blow-up, bunch footprints.</a:t>
            </a:r>
            <a:br>
              <a:rPr lang="en-US" altLang="en-US" sz="1700" i="1">
                <a:latin typeface="Helvetica" charset="0"/>
                <a:cs typeface="Helvetica" charset="0"/>
                <a:sym typeface="Helvetica" charset="0"/>
              </a:rPr>
            </a:br>
            <a:r>
              <a:rPr lang="en-US" altLang="en-US" sz="1700" i="1">
                <a:latin typeface="Helvetica" charset="0"/>
                <a:cs typeface="Helvetica" charset="0"/>
                <a:sym typeface="Helvetica" charset="0"/>
              </a:rPr>
              <a:t>Ultimate solution is the hollow e-lenses, but cannot be used before Run 3. </a:t>
            </a: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6" b="2299"/>
          <a:stretch>
            <a:fillRect/>
          </a:stretch>
        </p:blipFill>
        <p:spPr bwMode="auto">
          <a:xfrm>
            <a:off x="5250656" y="3238128"/>
            <a:ext cx="3545086" cy="3414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918" name="Group 6"/>
          <p:cNvGrpSpPr>
            <a:grpSpLocks/>
          </p:cNvGrpSpPr>
          <p:nvPr/>
        </p:nvGrpSpPr>
        <p:grpSpPr bwMode="auto">
          <a:xfrm>
            <a:off x="-4465" y="3282777"/>
            <a:ext cx="4920258" cy="3334122"/>
            <a:chOff x="0" y="0"/>
            <a:chExt cx="4408" cy="2986"/>
          </a:xfrm>
        </p:grpSpPr>
        <p:pic>
          <p:nvPicPr>
            <p:cNvPr id="38916" name="Picture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" y="2202"/>
              <a:ext cx="2985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17" name="Picture 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08" cy="2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919" name="Rectangle 7"/>
          <p:cNvSpPr>
            <a:spLocks/>
          </p:cNvSpPr>
          <p:nvPr/>
        </p:nvSpPr>
        <p:spPr bwMode="auto">
          <a:xfrm>
            <a:off x="5259586" y="5893594"/>
            <a:ext cx="3652242" cy="776883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en-US" sz="1600">
                <a:solidFill>
                  <a:srgbClr val="0000FF"/>
                </a:solidFill>
                <a:latin typeface="Helvetica" charset="0"/>
                <a:cs typeface="Helvetica" charset="0"/>
                <a:sym typeface="Helvetica" charset="0"/>
              </a:rPr>
              <a:t>Working with warm magnet and ADT teams to prepared the MDs...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420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discussed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2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>
              <a:effectLst/>
            </a:endParaRPr>
          </a:p>
          <a:p>
            <a:pPr lvl="1"/>
            <a:r>
              <a:rPr lang="en-US" dirty="0" smtClean="0"/>
              <a:t>Effect of noise, vibrations, </a:t>
            </a:r>
          </a:p>
          <a:p>
            <a:pPr lvl="1"/>
            <a:r>
              <a:rPr lang="en-US" dirty="0" smtClean="0"/>
              <a:t>IBS model and validation</a:t>
            </a:r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blow-up during the cycle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8586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talk will identify some of the main studies and machine experiments that are required to validate the main choices in terms of operational settings/scenarios or hardware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0768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Scenario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Some of the challenges:</a:t>
            </a:r>
          </a:p>
          <a:p>
            <a:pPr lvl="1"/>
            <a:r>
              <a:rPr lang="en-US" dirty="0" smtClean="0"/>
              <a:t>25 </a:t>
            </a:r>
            <a:r>
              <a:rPr lang="en-US" dirty="0" smtClean="0"/>
              <a:t>ns beam operation</a:t>
            </a:r>
            <a:endParaRPr lang="en-GB" dirty="0" smtClean="0"/>
          </a:p>
          <a:p>
            <a:pPr lvl="1"/>
            <a:r>
              <a:rPr lang="en-US" dirty="0" smtClean="0">
                <a:latin typeface="+mn-lt"/>
              </a:rPr>
              <a:t>Large crossing angle and Crab crossing to minimize the geometric reduction factor and pile-up density</a:t>
            </a:r>
          </a:p>
          <a:p>
            <a:pPr lvl="1"/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* levelling in the high luminosity experiments at least and possibly in IP8</a:t>
            </a:r>
          </a:p>
          <a:p>
            <a:pPr lvl="1"/>
            <a:r>
              <a:rPr lang="en-US" dirty="0"/>
              <a:t>Large beam-beam tune spreads (head-on and long range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Tail measurement and </a:t>
            </a:r>
            <a:r>
              <a:rPr lang="en-US" dirty="0" smtClean="0"/>
              <a:t>control particularly in conjunction with possible crab cavities failure scenarios.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590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ns operation (e-cloud)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0027" y="1188718"/>
            <a:ext cx="4412677" cy="2034542"/>
          </a:xfrm>
        </p:spPr>
        <p:txBody>
          <a:bodyPr>
            <a:normAutofit fontScale="55000" lnSpcReduction="20000"/>
          </a:bodyPr>
          <a:lstStyle/>
          <a:p>
            <a:r>
              <a:rPr lang="en-US" sz="3600" dirty="0" smtClean="0"/>
              <a:t>Relies on the effectiveness of the scrubbing process to reduce the SEY in dipoles and </a:t>
            </a:r>
            <a:r>
              <a:rPr lang="en-US" sz="3600" dirty="0" err="1" smtClean="0"/>
              <a:t>quadrupoles</a:t>
            </a:r>
            <a:r>
              <a:rPr lang="en-US" sz="3600" dirty="0" smtClean="0"/>
              <a:t> down to ~1.3.</a:t>
            </a:r>
          </a:p>
          <a:p>
            <a:r>
              <a:rPr lang="en-US" sz="3600" dirty="0">
                <a:sym typeface="Wingdings" panose="05000000000000000000" pitchFamily="2" charset="2"/>
              </a:rPr>
              <a:t>Expect heat load in the </a:t>
            </a:r>
            <a:r>
              <a:rPr lang="en-US" sz="3600" dirty="0" err="1">
                <a:sym typeface="Wingdings" panose="05000000000000000000" pitchFamily="2" charset="2"/>
              </a:rPr>
              <a:t>quadrupoles</a:t>
            </a:r>
            <a:r>
              <a:rPr lang="en-US" sz="3600" dirty="0">
                <a:sym typeface="Wingdings" panose="05000000000000000000" pitchFamily="2" charset="2"/>
              </a:rPr>
              <a:t> due to the lower threshold SEY (~1.2</a:t>
            </a:r>
            <a:r>
              <a:rPr lang="en-US" sz="3600" dirty="0" smtClean="0">
                <a:sym typeface="Wingdings" panose="05000000000000000000" pitchFamily="2" charset="2"/>
              </a:rPr>
              <a:t>)</a:t>
            </a:r>
            <a:endParaRPr lang="en-US" sz="3600" dirty="0">
              <a:sym typeface="Wingdings" panose="05000000000000000000" pitchFamily="2" charset="2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2705" y="781085"/>
            <a:ext cx="4690803" cy="35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Multiply 12"/>
          <p:cNvSpPr>
            <a:spLocks noChangeAspect="1"/>
          </p:cNvSpPr>
          <p:nvPr/>
        </p:nvSpPr>
        <p:spPr>
          <a:xfrm>
            <a:off x="6567069" y="1872074"/>
            <a:ext cx="259462" cy="260522"/>
          </a:xfrm>
          <a:prstGeom prst="mathMultiply">
            <a:avLst>
              <a:gd name="adj1" fmla="val 18169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ultiply 13"/>
          <p:cNvSpPr>
            <a:spLocks noChangeAspect="1"/>
          </p:cNvSpPr>
          <p:nvPr/>
        </p:nvSpPr>
        <p:spPr>
          <a:xfrm>
            <a:off x="7391285" y="1543153"/>
            <a:ext cx="259462" cy="260522"/>
          </a:xfrm>
          <a:prstGeom prst="mathMultiply">
            <a:avLst>
              <a:gd name="adj1" fmla="val 18169"/>
            </a:avLst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715001" y="3488384"/>
            <a:ext cx="31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25 ns scrubbing (2011/12)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26531" y="1098100"/>
            <a:ext cx="215121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G. Iadarola, G. Rumolo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6275070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40" y="3236922"/>
            <a:ext cx="4267570" cy="3370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Content Placeholder 3"/>
          <p:cNvSpPr txBox="1">
            <a:spLocks/>
          </p:cNvSpPr>
          <p:nvPr/>
        </p:nvSpPr>
        <p:spPr>
          <a:xfrm>
            <a:off x="4606318" y="4537710"/>
            <a:ext cx="4412677" cy="1615438"/>
          </a:xfrm>
          <a:prstGeom prst="rect">
            <a:avLst/>
          </a:prstGeom>
        </p:spPr>
        <p:txBody>
          <a:bodyPr vert="horz" lIns="91440" tIns="0" rIns="91440" bIns="0" rtlCol="0">
            <a:normAutofit fontScale="550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>
                <a:sym typeface="Wingdings" panose="05000000000000000000" pitchFamily="2" charset="2"/>
              </a:rPr>
              <a:t>HL-LHC triplets/matching section + Triplet/D1 in IP2 and 8: rely on e-cloud countermeasures implemented (a-C coatings and possibly clearing electrodes) to reduce heat load</a:t>
            </a:r>
            <a:endParaRPr lang="en-US" sz="3600" dirty="0">
              <a:sym typeface="Wingdings" panose="05000000000000000000" pitchFamily="2" charset="2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04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C -0.03282 0.00301 -0.06546 0.00648 -0.08976 0.01134 C -0.11407 0.01643 -0.13282 0.02129 -0.14584 0.02963 C -0.15903 0.03819 -0.16424 0.05486 -0.16823 0.0618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0" y="30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024 C -0.0158 -0.00023 -0.03125 -0.00046 -0.04844 0.00186 C -0.06562 0.00417 -0.09166 0.01158 -0.1033 0.01505 C -0.11476 0.01899 -0.1151 0.0213 -0.11805 0.02385 " pathEditMode="relative" rAng="0" ptsTypes="aaaA">
                                      <p:cBhvr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113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COLDEX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>
                <a:sym typeface="Wingdings" panose="05000000000000000000" pitchFamily="2" charset="2"/>
              </a:rPr>
              <a:t>COLDEX tests in SPS in 2015 to validate the effectiveness of a-C coatings at cryogenics </a:t>
            </a:r>
            <a:r>
              <a:rPr lang="en-US" dirty="0" smtClean="0">
                <a:sym typeface="Wingdings" panose="05000000000000000000" pitchFamily="2" charset="2"/>
              </a:rPr>
              <a:t>temperatures</a:t>
            </a:r>
          </a:p>
          <a:p>
            <a:r>
              <a:rPr lang="en-US" dirty="0">
                <a:sym typeface="Wingdings" panose="05000000000000000000" pitchFamily="2" charset="2"/>
              </a:rPr>
              <a:t>Irradiation tests to evaluate stability and characteristics as a function of radiation. Some tests done in SPS. PSI?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3143250"/>
            <a:ext cx="4038600" cy="3394710"/>
          </a:xfrm>
        </p:spPr>
        <p:txBody>
          <a:bodyPr>
            <a:normAutofit fontScale="4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Total pressures along the vacuum system (BA gauges)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Partial pressures in the RT and cryogenic parts (RGA)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Electron flux in the RT and cryogenic parts (electrodes)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BS and CB temperatures (CERNOX thermocouples)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Heat load on the beam screen (He flow meters)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Effect of gas </a:t>
            </a:r>
            <a:r>
              <a:rPr lang="en-GB" dirty="0" err="1"/>
              <a:t>physisorption</a:t>
            </a:r>
            <a:r>
              <a:rPr lang="en-GB" dirty="0"/>
              <a:t>/condensation (gas injection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7246" y="340331"/>
            <a:ext cx="3993035" cy="252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61563"/>
            <a:ext cx="4137660" cy="310134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00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</a:t>
            </a:r>
            <a:r>
              <a:rPr lang="en-US" dirty="0" err="1" smtClean="0"/>
              <a:t>Piwinski</a:t>
            </a:r>
            <a:r>
              <a:rPr lang="en-US" dirty="0" smtClean="0"/>
              <a:t> angle and crab crossing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188719"/>
            <a:ext cx="8012430" cy="404622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Crab crossing to fight the luminosity reduction factor due to the </a:t>
            </a:r>
            <a:r>
              <a:rPr lang="en-US" dirty="0" err="1" smtClean="0"/>
              <a:t>Piwinski</a:t>
            </a:r>
            <a:r>
              <a:rPr lang="en-US" dirty="0" smtClean="0"/>
              <a:t> angle</a:t>
            </a:r>
          </a:p>
          <a:p>
            <a:r>
              <a:rPr lang="en-US" dirty="0" smtClean="0"/>
              <a:t>First application of crab cavity in hadron high intensity machine: </a:t>
            </a:r>
          </a:p>
          <a:p>
            <a:pPr lvl="1"/>
            <a:r>
              <a:rPr lang="en-US" sz="2800" dirty="0" smtClean="0"/>
              <a:t>Transverse Stability and HOM power</a:t>
            </a:r>
          </a:p>
          <a:p>
            <a:pPr lvl="1"/>
            <a:r>
              <a:rPr lang="en-US" sz="2800" dirty="0" smtClean="0"/>
              <a:t>Cavity control (tight frequency control when detuned to avoid instabilities)</a:t>
            </a:r>
          </a:p>
          <a:p>
            <a:pPr lvl="1"/>
            <a:r>
              <a:rPr lang="en-US" sz="2800" dirty="0" smtClean="0"/>
              <a:t>Validation of the modes of operation of the crab cavity during the operational cycle</a:t>
            </a:r>
          </a:p>
          <a:p>
            <a:pPr lvl="1"/>
            <a:r>
              <a:rPr lang="en-US" sz="2800" dirty="0" smtClean="0"/>
              <a:t>Failure scenarios</a:t>
            </a:r>
          </a:p>
          <a:p>
            <a:pPr lvl="1"/>
            <a:r>
              <a:rPr lang="en-US" sz="2800" dirty="0"/>
              <a:t>Effect of noise: transverse blow-up</a:t>
            </a:r>
            <a:r>
              <a:rPr lang="en-US" sz="2800" dirty="0" smtClean="0"/>
              <a:t>?</a:t>
            </a:r>
          </a:p>
          <a:p>
            <a:pPr marL="457200" lvl="2" indent="0">
              <a:buNone/>
            </a:pPr>
            <a:endParaRPr lang="en-US" dirty="0" smtClean="0"/>
          </a:p>
          <a:p>
            <a:pPr lvl="1"/>
            <a:endParaRPr lang="en-GB" dirty="0"/>
          </a:p>
        </p:txBody>
      </p:sp>
      <p:pic>
        <p:nvPicPr>
          <p:cNvPr id="10" name="pasted-image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44040" y="5090160"/>
            <a:ext cx="5029200" cy="11811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545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000"/>
              <a:t>8</a:t>
            </a:fld>
            <a:endParaRPr sz="1000"/>
          </a:p>
        </p:txBody>
      </p:sp>
      <p:sp>
        <p:nvSpPr>
          <p:cNvPr id="398" name="Shape 3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000"/>
              <a:t>LLRF Operation</a:t>
            </a:r>
          </a:p>
        </p:txBody>
      </p:sp>
      <p:sp>
        <p:nvSpPr>
          <p:cNvPr id="399" name="Shape 399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lIns="35717" tIns="35717" rIns="35717" bIns="35717" anchor="ctr">
            <a:normAutofit lnSpcReduction="10000"/>
          </a:bodyPr>
          <a:lstStyle/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800" dirty="0"/>
              <a:t>Operation: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 dirty="0"/>
              <a:t>RF is ON 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 dirty="0"/>
              <a:t>Strong RF feedback + tune controls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 dirty="0"/>
              <a:t>Cavities are on-tune at all time.</a:t>
            </a:r>
          </a:p>
          <a:p>
            <a:pPr marL="86546" indent="-86546">
              <a:defRPr sz="1800" b="0">
                <a:solidFill>
                  <a:srgbClr val="000000"/>
                </a:solidFill>
              </a:defRPr>
            </a:pPr>
            <a:endParaRPr sz="800" dirty="0"/>
          </a:p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800" dirty="0"/>
              <a:t>Filling, ramping or operation with transparent crab cavities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 dirty="0"/>
              <a:t>Cavities kept on-tune with small voltage (0.5</a:t>
            </a:r>
            <a:r>
              <a:rPr lang="en-GB" sz="1800" dirty="0"/>
              <a:t> </a:t>
            </a:r>
            <a:r>
              <a:rPr sz="1800" dirty="0"/>
              <a:t>MV?) + active tuning system 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 dirty="0"/>
              <a:t>Effect on beam nullified by counter-phasing the cavities 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 dirty="0"/>
              <a:t>RF feedback is used with on-tune cavity to provide stability and keep the beam induced voltage zero if the beam is off-centered. </a:t>
            </a:r>
          </a:p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800" dirty="0"/>
              <a:t>When crabbing is required (at flat top) 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 dirty="0"/>
              <a:t>Drive counter-phasing to zero. 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 dirty="0"/>
              <a:t>Degree of local crabbing controlled by synchronously changing voltage or phase in both cavities</a:t>
            </a:r>
            <a:r>
              <a:rPr sz="1800" dirty="0" smtClean="0"/>
              <a:t>.</a:t>
            </a:r>
            <a:endParaRPr lang="en-US" sz="1800" dirty="0" smtClean="0"/>
          </a:p>
          <a:p>
            <a:pPr>
              <a:defRPr sz="1800">
                <a:solidFill>
                  <a:srgbClr val="000000"/>
                </a:solidFill>
              </a:defRPr>
            </a:pPr>
            <a:r>
              <a:rPr lang="en-US" sz="1800" dirty="0" smtClean="0"/>
              <a:t>Need to demonstrate “stealth mode” when cavity not operational</a:t>
            </a:r>
            <a:endParaRPr sz="1800" dirty="0"/>
          </a:p>
          <a:p>
            <a:pPr lvl="0">
              <a:defRPr sz="1800" b="0">
                <a:solidFill>
                  <a:srgbClr val="000000"/>
                </a:solidFill>
              </a:defRPr>
            </a:pPr>
            <a:endParaRPr sz="1800" dirty="0"/>
          </a:p>
          <a:p>
            <a:pPr lvl="0">
              <a:defRPr sz="1800" b="0">
                <a:solidFill>
                  <a:srgbClr val="000000"/>
                </a:solidFill>
              </a:defRPr>
            </a:pPr>
            <a:endParaRPr sz="1800" dirty="0"/>
          </a:p>
        </p:txBody>
      </p:sp>
      <p:grpSp>
        <p:nvGrpSpPr>
          <p:cNvPr id="441" name="Group 441"/>
          <p:cNvGrpSpPr/>
          <p:nvPr/>
        </p:nvGrpSpPr>
        <p:grpSpPr>
          <a:xfrm>
            <a:off x="5534066" y="451845"/>
            <a:ext cx="3449804" cy="1946524"/>
            <a:chOff x="-442319" y="0"/>
            <a:chExt cx="4906386" cy="2768388"/>
          </a:xfrm>
        </p:grpSpPr>
        <p:sp>
          <p:nvSpPr>
            <p:cNvPr id="401" name="Shape 401"/>
            <p:cNvSpPr/>
            <p:nvPr/>
          </p:nvSpPr>
          <p:spPr>
            <a:xfrm>
              <a:off x="703901" y="2193676"/>
              <a:ext cx="136399" cy="399409"/>
            </a:xfrm>
            <a:prstGeom prst="rect">
              <a:avLst/>
            </a:prstGeom>
            <a:solidFill>
              <a:srgbClr val="CBCBCB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02" name="Shape 402"/>
            <p:cNvSpPr/>
            <p:nvPr/>
          </p:nvSpPr>
          <p:spPr>
            <a:xfrm>
              <a:off x="-442320" y="2451755"/>
              <a:ext cx="1127342" cy="31663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200" b="1"/>
              </a:lvl1pPr>
            </a:lstStyle>
            <a:p>
              <a:pPr lvl="0">
                <a:defRPr sz="1800" b="0"/>
              </a:pPr>
              <a:r>
                <a:rPr sz="800"/>
                <a:t>Phase PU</a:t>
              </a:r>
            </a:p>
          </p:txBody>
        </p:sp>
        <p:sp>
          <p:nvSpPr>
            <p:cNvPr id="403" name="Shape 403"/>
            <p:cNvSpPr/>
            <p:nvPr/>
          </p:nvSpPr>
          <p:spPr>
            <a:xfrm flipV="1">
              <a:off x="814573" y="1349081"/>
              <a:ext cx="5637" cy="848749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04" name="Shape 404"/>
            <p:cNvSpPr/>
            <p:nvPr/>
          </p:nvSpPr>
          <p:spPr>
            <a:xfrm flipV="1">
              <a:off x="1326691" y="718490"/>
              <a:ext cx="849857" cy="3294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05" name="Shape 405"/>
            <p:cNvSpPr/>
            <p:nvPr/>
          </p:nvSpPr>
          <p:spPr>
            <a:xfrm flipV="1">
              <a:off x="1335765" y="714088"/>
              <a:ext cx="1070" cy="275188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grpSp>
          <p:nvGrpSpPr>
            <p:cNvPr id="408" name="Group 408"/>
            <p:cNvGrpSpPr/>
            <p:nvPr/>
          </p:nvGrpSpPr>
          <p:grpSpPr>
            <a:xfrm>
              <a:off x="917393" y="1560766"/>
              <a:ext cx="616756" cy="497726"/>
              <a:chOff x="0" y="0"/>
              <a:chExt cx="616754" cy="497724"/>
            </a:xfrm>
          </p:grpSpPr>
          <p:sp>
            <p:nvSpPr>
              <p:cNvPr id="406" name="Shape 406"/>
              <p:cNvSpPr/>
              <p:nvPr/>
            </p:nvSpPr>
            <p:spPr>
              <a:xfrm rot="10800000" flipH="1">
                <a:off x="0" y="6144"/>
                <a:ext cx="616755" cy="4915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solidFill>
                <a:srgbClr val="CBCBCB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600"/>
                </a:pPr>
                <a:endParaRPr/>
              </a:p>
            </p:txBody>
          </p:sp>
          <p:sp>
            <p:nvSpPr>
              <p:cNvPr id="407" name="Shape 407"/>
              <p:cNvSpPr/>
              <p:nvPr/>
            </p:nvSpPr>
            <p:spPr>
              <a:xfrm>
                <a:off x="134261" y="0"/>
                <a:ext cx="348950" cy="3318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500" b="1"/>
                </a:lvl1pPr>
              </a:lstStyle>
              <a:p>
                <a:pPr lvl="0">
                  <a:defRPr sz="1800" b="0"/>
                </a:pPr>
                <a:r>
                  <a:rPr sz="1100"/>
                  <a:t>TX</a:t>
                </a:r>
              </a:p>
            </p:txBody>
          </p:sp>
        </p:grpSp>
        <p:sp>
          <p:nvSpPr>
            <p:cNvPr id="409" name="Shape 409"/>
            <p:cNvSpPr/>
            <p:nvPr/>
          </p:nvSpPr>
          <p:spPr>
            <a:xfrm flipV="1">
              <a:off x="1171040" y="1351741"/>
              <a:ext cx="725" cy="216811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 flipV="1">
              <a:off x="1229336" y="2058508"/>
              <a:ext cx="725" cy="216811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grpSp>
          <p:nvGrpSpPr>
            <p:cNvPr id="413" name="Group 413"/>
            <p:cNvGrpSpPr/>
            <p:nvPr/>
          </p:nvGrpSpPr>
          <p:grpSpPr>
            <a:xfrm>
              <a:off x="899602" y="2230545"/>
              <a:ext cx="765014" cy="319528"/>
              <a:chOff x="0" y="0"/>
              <a:chExt cx="765013" cy="319527"/>
            </a:xfrm>
          </p:grpSpPr>
          <p:sp>
            <p:nvSpPr>
              <p:cNvPr id="411" name="Shape 411"/>
              <p:cNvSpPr/>
              <p:nvPr/>
            </p:nvSpPr>
            <p:spPr>
              <a:xfrm>
                <a:off x="0" y="92171"/>
                <a:ext cx="765014" cy="135185"/>
              </a:xfrm>
              <a:prstGeom prst="rect">
                <a:avLst/>
              </a:prstGeom>
              <a:solidFill>
                <a:srgbClr val="74A7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600"/>
                </a:pPr>
                <a:endParaRPr/>
              </a:p>
            </p:txBody>
          </p:sp>
          <p:sp>
            <p:nvSpPr>
              <p:cNvPr id="412" name="Shape 412"/>
              <p:cNvSpPr/>
              <p:nvPr/>
            </p:nvSpPr>
            <p:spPr>
              <a:xfrm>
                <a:off x="130467" y="0"/>
                <a:ext cx="504079" cy="319528"/>
              </a:xfrm>
              <a:prstGeom prst="roundRect">
                <a:avLst>
                  <a:gd name="adj" fmla="val 45434"/>
                </a:avLst>
              </a:prstGeom>
              <a:solidFill>
                <a:srgbClr val="74A7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600"/>
                </a:pPr>
                <a:endParaRPr/>
              </a:p>
            </p:txBody>
          </p:sp>
        </p:grpSp>
        <p:sp>
          <p:nvSpPr>
            <p:cNvPr id="414" name="Shape 414"/>
            <p:cNvSpPr/>
            <p:nvPr/>
          </p:nvSpPr>
          <p:spPr>
            <a:xfrm flipV="1">
              <a:off x="1453999" y="2074137"/>
              <a:ext cx="169936" cy="239488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 flipH="1">
              <a:off x="1620548" y="1359901"/>
              <a:ext cx="12337" cy="709859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804717" y="847975"/>
              <a:ext cx="954785" cy="497726"/>
            </a:xfrm>
            <a:prstGeom prst="rect">
              <a:avLst/>
            </a:prstGeom>
            <a:solidFill>
              <a:srgbClr val="CBCBCB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300" b="1"/>
              </a:lvl1pPr>
            </a:lstStyle>
            <a:p>
              <a:pPr lvl="0">
                <a:defRPr sz="1800" b="0"/>
              </a:pPr>
              <a:r>
                <a:rPr sz="900"/>
                <a:t>Cavity Controller</a:t>
              </a:r>
            </a:p>
          </p:txBody>
        </p:sp>
        <p:sp>
          <p:nvSpPr>
            <p:cNvPr id="417" name="Shape 417"/>
            <p:cNvSpPr/>
            <p:nvPr/>
          </p:nvSpPr>
          <p:spPr>
            <a:xfrm>
              <a:off x="2038226" y="559172"/>
              <a:ext cx="954784" cy="497726"/>
            </a:xfrm>
            <a:prstGeom prst="rect">
              <a:avLst/>
            </a:prstGeom>
            <a:solidFill>
              <a:srgbClr val="CBCBCB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300" b="1"/>
              </a:lvl1pPr>
            </a:lstStyle>
            <a:p>
              <a:pPr lvl="0">
                <a:defRPr sz="1800" b="0"/>
              </a:pPr>
              <a:r>
                <a:rPr sz="900"/>
                <a:t>Global feedback</a:t>
              </a:r>
            </a:p>
          </p:txBody>
        </p:sp>
        <p:sp>
          <p:nvSpPr>
            <p:cNvPr id="418" name="Shape 418"/>
            <p:cNvSpPr/>
            <p:nvPr/>
          </p:nvSpPr>
          <p:spPr>
            <a:xfrm flipV="1">
              <a:off x="2520731" y="431226"/>
              <a:ext cx="1" cy="126650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 flipH="1" flipV="1">
              <a:off x="2666736" y="1482786"/>
              <a:ext cx="1429423" cy="90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 flipV="1">
              <a:off x="2670905" y="1056931"/>
              <a:ext cx="1477" cy="432273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 flipH="1" flipV="1">
              <a:off x="1628978" y="1486597"/>
              <a:ext cx="723612" cy="98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22" name="Shape 422"/>
            <p:cNvSpPr/>
            <p:nvPr/>
          </p:nvSpPr>
          <p:spPr>
            <a:xfrm flipV="1">
              <a:off x="2348187" y="1056933"/>
              <a:ext cx="1477" cy="432273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 flipV="1">
              <a:off x="3004781" y="716332"/>
              <a:ext cx="849856" cy="3295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 flipV="1">
              <a:off x="3855056" y="712820"/>
              <a:ext cx="1070" cy="275188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grpSp>
          <p:nvGrpSpPr>
            <p:cNvPr id="427" name="Group 427"/>
            <p:cNvGrpSpPr/>
            <p:nvPr/>
          </p:nvGrpSpPr>
          <p:grpSpPr>
            <a:xfrm>
              <a:off x="3384411" y="1560766"/>
              <a:ext cx="616756" cy="497726"/>
              <a:chOff x="0" y="0"/>
              <a:chExt cx="616754" cy="497724"/>
            </a:xfrm>
          </p:grpSpPr>
          <p:sp>
            <p:nvSpPr>
              <p:cNvPr id="425" name="Shape 425"/>
              <p:cNvSpPr/>
              <p:nvPr/>
            </p:nvSpPr>
            <p:spPr>
              <a:xfrm rot="10800000" flipH="1">
                <a:off x="0" y="6144"/>
                <a:ext cx="616755" cy="4915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solidFill>
                <a:srgbClr val="CBCBCB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600"/>
                </a:pPr>
                <a:endParaRPr/>
              </a:p>
            </p:txBody>
          </p:sp>
          <p:sp>
            <p:nvSpPr>
              <p:cNvPr id="426" name="Shape 426"/>
              <p:cNvSpPr/>
              <p:nvPr/>
            </p:nvSpPr>
            <p:spPr>
              <a:xfrm>
                <a:off x="134261" y="0"/>
                <a:ext cx="348950" cy="3318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500" b="1"/>
                </a:lvl1pPr>
              </a:lstStyle>
              <a:p>
                <a:pPr lvl="0">
                  <a:defRPr sz="1800" b="0"/>
                </a:pPr>
                <a:r>
                  <a:rPr sz="1100"/>
                  <a:t>TX</a:t>
                </a:r>
              </a:p>
            </p:txBody>
          </p:sp>
        </p:grpSp>
        <p:sp>
          <p:nvSpPr>
            <p:cNvPr id="428" name="Shape 428"/>
            <p:cNvSpPr/>
            <p:nvPr/>
          </p:nvSpPr>
          <p:spPr>
            <a:xfrm flipV="1">
              <a:off x="3638058" y="1351741"/>
              <a:ext cx="725" cy="216811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 flipV="1">
              <a:off x="3696353" y="2058508"/>
              <a:ext cx="725" cy="216811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grpSp>
          <p:nvGrpSpPr>
            <p:cNvPr id="432" name="Group 432"/>
            <p:cNvGrpSpPr/>
            <p:nvPr/>
          </p:nvGrpSpPr>
          <p:grpSpPr>
            <a:xfrm>
              <a:off x="3366620" y="2230545"/>
              <a:ext cx="765014" cy="319528"/>
              <a:chOff x="0" y="0"/>
              <a:chExt cx="765013" cy="319527"/>
            </a:xfrm>
          </p:grpSpPr>
          <p:sp>
            <p:nvSpPr>
              <p:cNvPr id="430" name="Shape 430"/>
              <p:cNvSpPr/>
              <p:nvPr/>
            </p:nvSpPr>
            <p:spPr>
              <a:xfrm>
                <a:off x="0" y="92171"/>
                <a:ext cx="765014" cy="135185"/>
              </a:xfrm>
              <a:prstGeom prst="rect">
                <a:avLst/>
              </a:prstGeom>
              <a:solidFill>
                <a:srgbClr val="74A7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600"/>
                </a:pPr>
                <a:endParaRPr/>
              </a:p>
            </p:txBody>
          </p:sp>
          <p:sp>
            <p:nvSpPr>
              <p:cNvPr id="431" name="Shape 431"/>
              <p:cNvSpPr/>
              <p:nvPr/>
            </p:nvSpPr>
            <p:spPr>
              <a:xfrm>
                <a:off x="130467" y="0"/>
                <a:ext cx="504079" cy="319528"/>
              </a:xfrm>
              <a:prstGeom prst="roundRect">
                <a:avLst>
                  <a:gd name="adj" fmla="val 45434"/>
                </a:avLst>
              </a:prstGeom>
              <a:solidFill>
                <a:srgbClr val="74A7F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600"/>
                </a:pPr>
                <a:endParaRPr/>
              </a:p>
            </p:txBody>
          </p:sp>
        </p:grpSp>
        <p:sp>
          <p:nvSpPr>
            <p:cNvPr id="433" name="Shape 433"/>
            <p:cNvSpPr/>
            <p:nvPr/>
          </p:nvSpPr>
          <p:spPr>
            <a:xfrm flipV="1">
              <a:off x="3921017" y="2074137"/>
              <a:ext cx="169936" cy="239488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 flipH="1">
              <a:off x="4087566" y="1359901"/>
              <a:ext cx="12337" cy="709859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3271734" y="847975"/>
              <a:ext cx="954785" cy="497726"/>
            </a:xfrm>
            <a:prstGeom prst="rect">
              <a:avLst/>
            </a:prstGeom>
            <a:solidFill>
              <a:srgbClr val="CBCBCB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300" b="1"/>
              </a:lvl1pPr>
            </a:lstStyle>
            <a:p>
              <a:pPr lvl="0">
                <a:defRPr sz="1800" b="0"/>
              </a:pPr>
              <a:r>
                <a:rPr sz="900"/>
                <a:t>Cavity Controller</a:t>
              </a:r>
            </a:p>
          </p:txBody>
        </p:sp>
        <p:sp>
          <p:nvSpPr>
            <p:cNvPr id="436" name="Shape 436"/>
            <p:cNvSpPr/>
            <p:nvPr/>
          </p:nvSpPr>
          <p:spPr>
            <a:xfrm flipV="1">
              <a:off x="1201752" y="423773"/>
              <a:ext cx="2787853" cy="10808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  <a:headEnd type="stealth" w="med" len="med"/>
              <a:tail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 flipV="1">
              <a:off x="1209853" y="430176"/>
              <a:ext cx="1619" cy="416488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 flipV="1">
              <a:off x="3986786" y="430176"/>
              <a:ext cx="1618" cy="416488"/>
            </a:xfrm>
            <a:prstGeom prst="line">
              <a:avLst/>
            </a:prstGeom>
            <a:noFill/>
            <a:ln w="12700" cap="flat">
              <a:solidFill>
                <a:srgbClr val="ABABA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1997550" y="0"/>
              <a:ext cx="1019063" cy="340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600" b="1"/>
              </a:lvl1pPr>
            </a:lstStyle>
            <a:p>
              <a:pPr lvl="0">
                <a:defRPr sz="1800" b="0"/>
              </a:pPr>
              <a:r>
                <a:rPr sz="1100"/>
                <a:t>400MHz RF</a:t>
              </a:r>
            </a:p>
          </p:txBody>
        </p:sp>
        <p:sp>
          <p:nvSpPr>
            <p:cNvPr id="440" name="Shape 440"/>
            <p:cNvSpPr/>
            <p:nvPr/>
          </p:nvSpPr>
          <p:spPr>
            <a:xfrm flipV="1">
              <a:off x="581249" y="2390175"/>
              <a:ext cx="3882819" cy="6411"/>
            </a:xfrm>
            <a:prstGeom prst="line">
              <a:avLst/>
            </a:prstGeom>
            <a:noFill/>
            <a:ln w="508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600"/>
              </a:pPr>
              <a:endParaRPr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91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SPS Validation Program: Apr-Nov 2017 (2018)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1" y="1188719"/>
            <a:ext cx="4617720" cy="5349240"/>
          </a:xfrm>
        </p:spPr>
        <p:txBody>
          <a:bodyPr>
            <a:normAutofit fontScale="85000" lnSpcReduction="20000"/>
          </a:bodyPr>
          <a:lstStyle/>
          <a:p>
            <a:pPr>
              <a:defRPr sz="1800" b="0">
                <a:solidFill>
                  <a:srgbClr val="000000"/>
                </a:solidFill>
              </a:defRPr>
            </a:pPr>
            <a:r>
              <a:rPr lang="en-US" sz="1800" dirty="0"/>
              <a:t>High Intensity </a:t>
            </a:r>
            <a:r>
              <a:rPr lang="en-US" sz="1800" dirty="0" smtClean="0"/>
              <a:t>Studies</a:t>
            </a:r>
          </a:p>
          <a:p>
            <a:pPr lvl="1">
              <a:defRPr sz="1800" b="0">
                <a:solidFill>
                  <a:srgbClr val="000000"/>
                </a:solidFill>
              </a:defRPr>
            </a:pPr>
            <a:r>
              <a:rPr lang="en-US" sz="1800" dirty="0" smtClean="0"/>
              <a:t>Measurement </a:t>
            </a:r>
            <a:r>
              <a:rPr lang="en-US" sz="1800" dirty="0"/>
              <a:t>of heat </a:t>
            </a:r>
            <a:r>
              <a:rPr lang="en-US" sz="1800" dirty="0" smtClean="0"/>
              <a:t>load</a:t>
            </a:r>
          </a:p>
          <a:p>
            <a:pPr lvl="1">
              <a:defRPr sz="1800" b="0">
                <a:solidFill>
                  <a:srgbClr val="000000"/>
                </a:solidFill>
              </a:defRPr>
            </a:pPr>
            <a:r>
              <a:rPr lang="en-US" sz="1800" dirty="0" smtClean="0"/>
              <a:t>Beam </a:t>
            </a:r>
            <a:r>
              <a:rPr lang="en-US" sz="1800" dirty="0"/>
              <a:t>stability </a:t>
            </a:r>
            <a:r>
              <a:rPr lang="en-US" sz="1800" dirty="0" smtClean="0"/>
              <a:t>for different operating </a:t>
            </a:r>
            <a:r>
              <a:rPr lang="en-US" sz="1800" dirty="0"/>
              <a:t>scenarios (counter-phasing, detuned, </a:t>
            </a:r>
            <a:r>
              <a:rPr lang="en-US" sz="1800" dirty="0" smtClean="0"/>
              <a:t>…)</a:t>
            </a:r>
          </a:p>
          <a:p>
            <a:r>
              <a:rPr lang="en-US" sz="2000" dirty="0" smtClean="0"/>
              <a:t>Test </a:t>
            </a:r>
            <a:r>
              <a:rPr lang="en-US" sz="2000" dirty="0"/>
              <a:t>the RF gymnastics: </a:t>
            </a:r>
          </a:p>
          <a:p>
            <a:pPr lvl="1"/>
            <a:r>
              <a:rPr lang="en-US" sz="1800" dirty="0" smtClean="0"/>
              <a:t>Operation with strong RF feedback</a:t>
            </a:r>
            <a:endParaRPr lang="en-US" sz="1800" dirty="0"/>
          </a:p>
          <a:p>
            <a:pPr lvl="1"/>
            <a:r>
              <a:rPr lang="en-US" sz="1800" dirty="0" smtClean="0"/>
              <a:t>Reproduce </a:t>
            </a:r>
            <a:r>
              <a:rPr lang="en-US" sz="1800" dirty="0"/>
              <a:t>filling and ramping conditions, with low cavity voltage, large beam offset and precise counter phasing</a:t>
            </a:r>
          </a:p>
          <a:p>
            <a:pPr lvl="1"/>
            <a:r>
              <a:rPr lang="en-US" sz="1800" dirty="0" smtClean="0"/>
              <a:t>Beam based alignment by using TX power</a:t>
            </a:r>
          </a:p>
          <a:p>
            <a:r>
              <a:rPr lang="en-US" sz="2000" dirty="0" smtClean="0"/>
              <a:t>Validation of failure scenarios and countermeasures</a:t>
            </a:r>
            <a:endParaRPr lang="en-US" sz="2000" dirty="0"/>
          </a:p>
          <a:p>
            <a:pPr lvl="1"/>
            <a:r>
              <a:rPr lang="en-US" sz="1800" dirty="0"/>
              <a:t>P</a:t>
            </a:r>
            <a:r>
              <a:rPr lang="en-US" sz="1800" dirty="0" smtClean="0"/>
              <a:t>ropagation </a:t>
            </a:r>
            <a:r>
              <a:rPr lang="en-US" sz="1800" dirty="0"/>
              <a:t>of the quench from the expected rise in demanded TX power</a:t>
            </a:r>
          </a:p>
          <a:p>
            <a:pPr lvl="1"/>
            <a:r>
              <a:rPr lang="en-US" sz="1800" dirty="0" smtClean="0"/>
              <a:t>“</a:t>
            </a:r>
            <a:r>
              <a:rPr lang="en-US" sz="1800" dirty="0"/>
              <a:t>coupled-feedback” idea. We have 2 CCs in the SPS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Noise and transverse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blow-up </a:t>
            </a:r>
            <a:r>
              <a:rPr lang="en-US" sz="1800" dirty="0" smtClean="0">
                <a:sym typeface="Wingdings" panose="05000000000000000000" pitchFamily="2" charset="2"/>
              </a:rPr>
              <a:t> Might be difficult to reach conclusive measurements on that.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In recent years difficulty to reach  good performance in  coast</a:t>
            </a:r>
          </a:p>
          <a:p>
            <a:endParaRPr lang="en-US" sz="1800" dirty="0" smtClean="0"/>
          </a:p>
          <a:p>
            <a:endParaRPr lang="en-US" sz="1800" dirty="0"/>
          </a:p>
          <a:p>
            <a:pPr>
              <a:defRPr sz="1800" b="0">
                <a:solidFill>
                  <a:srgbClr val="000000"/>
                </a:solidFill>
              </a:defRPr>
            </a:pPr>
            <a:endParaRPr lang="en-US" sz="1800" dirty="0" smtClean="0"/>
          </a:p>
          <a:p>
            <a:pPr>
              <a:defRPr sz="1800" b="0">
                <a:solidFill>
                  <a:srgbClr val="000000"/>
                </a:solidFill>
              </a:defRPr>
            </a:pP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663" y="3489960"/>
            <a:ext cx="4383405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79390" y="1102360"/>
            <a:ext cx="3663950" cy="23876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DRAFT Chamonix presentation at WP2 - THIS IS A DRAFT!!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6885625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6830</TotalTime>
  <Words>1880</Words>
  <Application>Microsoft Office PowerPoint</Application>
  <PresentationFormat>On-screen Show (4:3)</PresentationFormat>
  <Paragraphs>229</Paragraphs>
  <Slides>27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HiLumiLHC_PresentationTemplate</vt:lpstr>
      <vt:lpstr>Down selection criteria and MDs prior to LS3</vt:lpstr>
      <vt:lpstr>Outline</vt:lpstr>
      <vt:lpstr>Aim</vt:lpstr>
      <vt:lpstr>Nominal Scenario</vt:lpstr>
      <vt:lpstr>25 ns operation (e-cloud)</vt:lpstr>
      <vt:lpstr>COLDEX</vt:lpstr>
      <vt:lpstr>Large Piwinski angle and crab crossing</vt:lpstr>
      <vt:lpstr>LLRF Operation</vt:lpstr>
      <vt:lpstr>SPS Validation Program: Apr-Nov 2017 (2018)</vt:lpstr>
      <vt:lpstr>Halo Control</vt:lpstr>
      <vt:lpstr>b* levelling</vt:lpstr>
      <vt:lpstr>b* levelling</vt:lpstr>
      <vt:lpstr>Beam-beam effects</vt:lpstr>
      <vt:lpstr>Dynamic aperture </vt:lpstr>
      <vt:lpstr>PowerPoint Presentation</vt:lpstr>
      <vt:lpstr>Flat Optics</vt:lpstr>
      <vt:lpstr>Beam-Beam Long Range Compensator</vt:lpstr>
      <vt:lpstr>Beam-Beam Long Range Compensator</vt:lpstr>
      <vt:lpstr>Beam-beam long range compensator</vt:lpstr>
      <vt:lpstr>Need for 800 MHz system</vt:lpstr>
      <vt:lpstr>Alternative solution</vt:lpstr>
      <vt:lpstr>Summary</vt:lpstr>
      <vt:lpstr>Requirements</vt:lpstr>
      <vt:lpstr>PowerPoint Presentation</vt:lpstr>
      <vt:lpstr>Halo population and control</vt:lpstr>
      <vt:lpstr>MD plans for halo control</vt:lpstr>
      <vt:lpstr>Not discussed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arduini</cp:lastModifiedBy>
  <cp:revision>530</cp:revision>
  <cp:lastPrinted>2013-09-10T11:06:09Z</cp:lastPrinted>
  <dcterms:created xsi:type="dcterms:W3CDTF">2011-12-13T14:40:13Z</dcterms:created>
  <dcterms:modified xsi:type="dcterms:W3CDTF">2014-09-19T13:48:06Z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