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7" r:id="rId4"/>
    <p:sldId id="297" r:id="rId5"/>
    <p:sldId id="300" r:id="rId6"/>
    <p:sldId id="301" r:id="rId7"/>
    <p:sldId id="287" r:id="rId8"/>
    <p:sldId id="302" r:id="rId9"/>
    <p:sldId id="303" r:id="rId10"/>
    <p:sldId id="311" r:id="rId11"/>
    <p:sldId id="310" r:id="rId12"/>
    <p:sldId id="304" r:id="rId13"/>
    <p:sldId id="305" r:id="rId14"/>
    <p:sldId id="306" r:id="rId15"/>
    <p:sldId id="307" r:id="rId16"/>
    <p:sldId id="308" r:id="rId17"/>
    <p:sldId id="309" r:id="rId18"/>
    <p:sldId id="274" r:id="rId19"/>
    <p:sldId id="298" r:id="rId20"/>
    <p:sldId id="275" r:id="rId21"/>
    <p:sldId id="276" r:id="rId22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</p14:sldIdLst>
        </p14:section>
        <p14:section name="Intro to diffraction" id="{D5EF1C05-D483-447E-AC55-64FD5FB710E9}">
          <p14:sldIdLst>
            <p14:sldId id="258"/>
            <p14:sldId id="257"/>
          </p14:sldIdLst>
        </p14:section>
        <p14:section name="LHC Optics Determination" id="{6B2E5102-F70D-4883-BA05-A1AFD1F29575}">
          <p14:sldIdLst>
            <p14:sldId id="297"/>
            <p14:sldId id="300"/>
            <p14:sldId id="301"/>
          </p14:sldIdLst>
        </p14:section>
        <p14:section name="Total cross-section measurements" id="{97508373-4B70-4735-B5AF-29A26B4E41CF}">
          <p14:sldIdLst>
            <p14:sldId id="287"/>
            <p14:sldId id="302"/>
            <p14:sldId id="303"/>
            <p14:sldId id="311"/>
            <p14:sldId id="310"/>
            <p14:sldId id="304"/>
          </p14:sldIdLst>
        </p14:section>
        <p14:section name="Single diffraction data from TOTEM" id="{B49737DA-CFA6-4E59-ADE2-8CE37ECAD9CD}">
          <p14:sldIdLst>
            <p14:sldId id="305"/>
            <p14:sldId id="306"/>
          </p14:sldIdLst>
        </p14:section>
        <p14:section name="Double diffraction" id="{EBDD5AD2-3F95-4719-B662-F5E45A6B6A87}">
          <p14:sldIdLst>
            <p14:sldId id="307"/>
            <p14:sldId id="308"/>
            <p14:sldId id="309"/>
          </p14:sldIdLst>
        </p14:section>
        <p14:section name="Conclusion and summary" id="{469C6015-1CB9-49CE-A463-C85892DB0784}">
          <p14:sldIdLst>
            <p14:sldId id="274"/>
            <p14:sldId id="298"/>
          </p14:sldIdLst>
        </p14:section>
        <p14:section name="Thank you!" id="{AAAE01C4-8065-4475-8A2E-5E00175A47BA}">
          <p14:sldIdLst>
            <p14:sldId id="275"/>
          </p14:sldIdLst>
        </p14:section>
        <p14:section name="Backup" id="{5A33490C-6D4C-4DD0-A643-C0A09BA1DD0B}">
          <p14:sldIdLst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451" y="55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2014.06.19.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grpSp>
        <p:nvGrpSpPr>
          <p:cNvPr id="10" name="Csoportba foglalás 9"/>
          <p:cNvGrpSpPr/>
          <p:nvPr/>
        </p:nvGrpSpPr>
        <p:grpSpPr>
          <a:xfrm>
            <a:off x="0" y="6580440"/>
            <a:ext cx="2698200" cy="277560"/>
            <a:chOff x="0" y="6580440"/>
            <a:chExt cx="2698200" cy="277560"/>
          </a:xfrm>
        </p:grpSpPr>
        <p:sp>
          <p:nvSpPr>
            <p:cNvPr id="11" name="Szabadkézi sokszög 10"/>
            <p:cNvSpPr/>
            <p:nvPr/>
          </p:nvSpPr>
          <p:spPr>
            <a:xfrm>
              <a:off x="0" y="6580440"/>
              <a:ext cx="269820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2" name="Szabadkézi sokszög 11"/>
            <p:cNvSpPr/>
            <p:nvPr/>
          </p:nvSpPr>
          <p:spPr>
            <a:xfrm>
              <a:off x="0" y="6590692"/>
              <a:ext cx="2694240" cy="261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hu-HU" sz="1200" err="1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Low-X</a:t>
              </a:r>
              <a:r>
                <a:rPr lang="en-GB" sz="120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@</a:t>
              </a:r>
              <a:r>
                <a:rPr lang="hu-HU" sz="120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Kyoto,</a:t>
              </a:r>
              <a:r>
                <a:rPr lang="en-GB" sz="120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201</a:t>
              </a:r>
              <a:r>
                <a:rPr lang="hu-HU" sz="120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4/06/17</a:t>
              </a:r>
              <a:endParaRPr lang="en-GB" sz="1200" dirty="0">
                <a:solidFill>
                  <a:srgbClr val="FFFFFF"/>
                </a:solidFill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8018999" y="6624719"/>
            <a:ext cx="1148760" cy="277560"/>
            <a:chOff x="8018999" y="6624719"/>
            <a:chExt cx="1148760" cy="277560"/>
          </a:xfrm>
        </p:grpSpPr>
        <p:sp>
          <p:nvSpPr>
            <p:cNvPr id="14" name="Szabadkézi sokszög 13"/>
            <p:cNvSpPr/>
            <p:nvPr/>
          </p:nvSpPr>
          <p:spPr>
            <a:xfrm>
              <a:off x="8018999" y="6624719"/>
              <a:ext cx="114876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5" name="Szabadkézi sokszög 14"/>
            <p:cNvSpPr/>
            <p:nvPr/>
          </p:nvSpPr>
          <p:spPr>
            <a:xfrm>
              <a:off x="8020799" y="6637320"/>
              <a:ext cx="1146960" cy="256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en-GB" sz="120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Csörgő, T.</a:t>
              </a:r>
            </a:p>
          </p:txBody>
        </p:sp>
      </p:grp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204.561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rxiv.org/abs/arXiv:1406.0546" TargetMode="Externa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rxiv.org/abs/arXiv:1406.054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406.054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231537"/>
            <a:ext cx="9144000" cy="870366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1000"/>
              </a:lnSpc>
              <a:buNone/>
            </a:pPr>
            <a:r>
              <a:rPr lang="en-US" sz="2800"/>
              <a:t>TOTEM </a:t>
            </a:r>
            <a:r>
              <a:rPr lang="hu-HU" sz="2800" smtClean="0"/>
              <a:t>R</a:t>
            </a:r>
            <a:r>
              <a:rPr lang="en-US" sz="2800" smtClean="0"/>
              <a:t>esults on </a:t>
            </a:r>
            <a:r>
              <a:rPr lang="hu-HU" sz="2800" smtClean="0"/>
              <a:t>T</a:t>
            </a:r>
            <a:r>
              <a:rPr lang="en-US" sz="2800" smtClean="0"/>
              <a:t>otal </a:t>
            </a:r>
            <a:r>
              <a:rPr lang="en-US" sz="2800"/>
              <a:t>pp Cross-Section </a:t>
            </a:r>
            <a:r>
              <a:rPr lang="en-US" sz="2800" smtClean="0"/>
              <a:t> </a:t>
            </a:r>
            <a:r>
              <a:rPr lang="hu-HU" sz="2800" smtClean="0"/>
              <a:t>and </a:t>
            </a:r>
            <a:r>
              <a:rPr lang="en-US" sz="2800" smtClean="0"/>
              <a:t>Diffractive </a:t>
            </a:r>
            <a:r>
              <a:rPr lang="en-US" sz="2800"/>
              <a:t>Dissociation </a:t>
            </a:r>
            <a:endParaRPr lang="hu-HU" sz="28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3760" y="1425936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T</a:t>
            </a:r>
            <a:r>
              <a:rPr lang="en-GB" sz="2200">
                <a:effectLst>
                  <a:outerShdw dist="17961" dir="2700000">
                    <a:scrgbClr r="0" g="0" b="0"/>
                  </a:outerShdw>
                </a:effectLst>
              </a:rPr>
              <a:t>. </a:t>
            </a:r>
            <a:r>
              <a:rPr lang="en-GB" sz="2000" smtClean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2000">
                <a:effectLst>
                  <a:outerShdw dist="17961" dir="2700000">
                    <a:scrgbClr r="0" g="0" b="0"/>
                  </a:outerShdw>
                </a:effectLst>
              </a:rPr>
              <a:t>,</a:t>
            </a:r>
            <a:r>
              <a:rPr lang="hu-HU" sz="2200" smtClean="0">
                <a:effectLst>
                  <a:outerShdw dist="17961" dir="2700000">
                    <a:scrgbClr r="0" g="0" b="0"/>
                  </a:outerShdw>
                </a:effectLst>
              </a:rPr>
              <a:t> for the TOTEM Collaboration</a:t>
            </a:r>
            <a:endParaRPr lang="en-GB" sz="2200" baseline="30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baseline="30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 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Research </a:t>
            </a:r>
            <a:r>
              <a:rPr lang="en-GB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Center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for Physics</a:t>
            </a:r>
            <a:r>
              <a:rPr lang="en-GB" sz="200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endParaRPr lang="hu-HU" sz="200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Budapest, Hungary</a:t>
            </a:r>
            <a:endParaRPr lang="en-GB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20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smtClean="0">
                <a:effectLst>
                  <a:outerShdw dist="17961" dir="2700000">
                    <a:scrgbClr r="0" g="0" b="0"/>
                  </a:outerShdw>
                </a:effectLst>
              </a:rPr>
              <a:t>TOTEM physics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smtClean="0">
                <a:effectLst>
                  <a:outerShdw dist="17961" dir="2700000">
                    <a:scrgbClr r="0" g="0" b="0"/>
                  </a:outerShdw>
                </a:effectLst>
              </a:rPr>
              <a:t>LHC Optics Determination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hu-HU" sz="2200" baseline="-25000" smtClean="0">
                <a:effectLst>
                  <a:outerShdw dist="17961" dir="2700000">
                    <a:scrgbClr r="0" g="0" b="0"/>
                  </a:outerShdw>
                </a:effectLst>
              </a:rPr>
              <a:t>tot</a:t>
            </a:r>
            <a:r>
              <a:rPr lang="hu-HU" sz="2200" smtClean="0">
                <a:effectLst>
                  <a:outerShdw dist="17961" dir="2700000">
                    <a:scrgbClr r="0" g="0" b="0"/>
                  </a:outerShdw>
                </a:effectLst>
              </a:rPr>
              <a:t> @ 7 and 8 TeV </a:t>
            </a:r>
            <a:endParaRPr lang="en-GB" sz="22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smtClean="0">
                <a:effectLst>
                  <a:outerShdw dist="17961" dir="2700000">
                    <a:scrgbClr r="0" g="0" b="0"/>
                  </a:outerShdw>
                </a:effectLst>
              </a:rPr>
              <a:t>Single Diffraction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smtClean="0">
                <a:effectLst>
                  <a:outerShdw dist="17961" dir="2700000">
                    <a:scrgbClr r="0" g="0" b="0"/>
                  </a:outerShdw>
                </a:effectLst>
              </a:rPr>
              <a:t>Double Diffraction</a:t>
            </a:r>
            <a:endParaRPr lang="en-GB" sz="22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 smtClean="0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endParaRPr lang="hu-HU" sz="220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smtClean="0">
              <a:effectLst>
                <a:outerShdw dist="17961" dir="2700000">
                  <a:scrgbClr r="0" g="0" b="0"/>
                </a:outerShdw>
              </a:effectLst>
              <a:hlinkClick r:id="rId3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  <a:hlinkClick r:id="rId3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6440" y="261612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Diffused trans="5000" intensity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301208"/>
            <a:ext cx="2736304" cy="1296144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1717397" cy="252028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total cross-section results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3673177"/>
            <a:ext cx="76581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696" y="738720"/>
            <a:ext cx="5617616" cy="290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60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114085"/>
            <a:chOff x="0" y="0"/>
            <a:chExt cx="9144000" cy="111408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99745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total cross-section @ 8TeV</a:t>
              </a:r>
            </a:p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with luminosity-independent method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268760"/>
            <a:ext cx="3933356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82931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zabadkézi sokszög 8"/>
          <p:cNvSpPr/>
          <p:nvPr/>
        </p:nvSpPr>
        <p:spPr>
          <a:xfrm>
            <a:off x="4427984" y="1268760"/>
            <a:ext cx="4287754" cy="206428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Needs precise control of LHC imperfections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recalibration from data at IP5: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b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*=90m,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optics error reduction by 2-10,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8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arXiv:1406.0546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318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TOTEM: total cross-sections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1" y="980728"/>
            <a:ext cx="6337466" cy="4415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80728"/>
            <a:ext cx="2376264" cy="441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zabadkézi sokszög 6"/>
          <p:cNvSpPr/>
          <p:nvPr/>
        </p:nvSpPr>
        <p:spPr>
          <a:xfrm>
            <a:off x="178751" y="5445224"/>
            <a:ext cx="8785737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TeV: Excellent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agreements between different methods.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Ongoing analysis for 8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2.6 TeV with different optics/methods.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096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for single diffraction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1018034"/>
            <a:ext cx="72485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Csoportba foglalás 6"/>
          <p:cNvGrpSpPr/>
          <p:nvPr/>
        </p:nvGrpSpPr>
        <p:grpSpPr>
          <a:xfrm>
            <a:off x="685800" y="3526879"/>
            <a:ext cx="7772400" cy="2638425"/>
            <a:chOff x="685800" y="3526879"/>
            <a:chExt cx="7772400" cy="2638425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3526879"/>
              <a:ext cx="7772400" cy="263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Szövegdoboz 8"/>
            <p:cNvSpPr txBox="1"/>
            <p:nvPr/>
          </p:nvSpPr>
          <p:spPr>
            <a:xfrm>
              <a:off x="6804000" y="4454784"/>
              <a:ext cx="394660" cy="353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hu-HU" sz="1700" b="1" smtClean="0"/>
                <a:t>2x</a:t>
              </a:r>
              <a:endParaRPr lang="hu-HU" sz="1700" b="1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5923166" y="4458598"/>
              <a:ext cx="295274" cy="3539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hu-HU" sz="1700" b="1"/>
                <a:t>8</a:t>
              </a:r>
            </a:p>
          </p:txBody>
        </p:sp>
        <p:sp>
          <p:nvSpPr>
            <p:cNvPr id="11" name="Szövegdoboz 10"/>
            <p:cNvSpPr txBox="1"/>
            <p:nvPr/>
          </p:nvSpPr>
          <p:spPr>
            <a:xfrm>
              <a:off x="5459246" y="4863682"/>
              <a:ext cx="295274" cy="3539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u-HU" sz="1700" b="1"/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840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on single diffraction, 7 TeV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99429"/>
            <a:ext cx="5976664" cy="579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32" y="1268760"/>
            <a:ext cx="2455540" cy="3337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zabadkézi sokszög 7"/>
          <p:cNvSpPr/>
          <p:nvPr/>
        </p:nvSpPr>
        <p:spPr>
          <a:xfrm>
            <a:off x="6292924" y="4982539"/>
            <a:ext cx="2599556" cy="8947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preliminary: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i="0" u="none" strike="noStrike" smtClean="0">
                <a:ln>
                  <a:noFill/>
                </a:ln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b="1" i="0" u="none" strike="noStrike" baseline="-2500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SD</a:t>
            </a:r>
            <a:r>
              <a:rPr lang="hu-HU" sz="1600" b="0" i="0" u="none" strike="noStrike" baseline="-2500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= 6.5 ± 1.3 mb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3.4 GeV </a:t>
            </a:r>
            <a:r>
              <a:rPr lang="hu-HU" sz="14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 M</a:t>
            </a:r>
            <a:r>
              <a:rPr lang="hu-HU" sz="14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</a:t>
            </a:r>
            <a:r>
              <a:rPr lang="hu-HU" sz="14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1.1 TeV</a:t>
            </a:r>
            <a:endParaRPr lang="hu-HU" sz="1400" b="0" i="0" u="none" strike="noStrike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1703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for double diffraction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346" y="1917286"/>
            <a:ext cx="5314950" cy="1583722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908720"/>
            <a:ext cx="81915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3619847"/>
            <a:ext cx="913447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03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114085"/>
            <a:chOff x="0" y="0"/>
            <a:chExt cx="9144000" cy="111408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99745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results on double diffraction</a:t>
              </a:r>
            </a:p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4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Phys. Rev. Lett. 111, 262001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5096"/>
            <a:ext cx="3972091" cy="38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449" y="1268760"/>
            <a:ext cx="3609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zabadkézi sokszög 7"/>
          <p:cNvSpPr/>
          <p:nvPr/>
        </p:nvSpPr>
        <p:spPr>
          <a:xfrm>
            <a:off x="2987824" y="5240374"/>
            <a:ext cx="3456384" cy="114095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result: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DD</a:t>
            </a:r>
            <a:r>
              <a:rPr lang="hu-HU" sz="1600" b="0" i="0" u="none" strike="noStrike" baseline="-2500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= 116 ± 25 </a:t>
            </a: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m</a:t>
            </a: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4.7 &lt; |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6.5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 both</a:t>
            </a: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diffractive systems</a:t>
            </a:r>
          </a:p>
        </p:txBody>
      </p:sp>
      <p:sp>
        <p:nvSpPr>
          <p:cNvPr id="9" name="Szabadkézi sokszög 8"/>
          <p:cNvSpPr/>
          <p:nvPr/>
        </p:nvSpPr>
        <p:spPr>
          <a:xfrm>
            <a:off x="4932040" y="2420888"/>
            <a:ext cx="3456384" cy="261828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experimental correction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includes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acceptance,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tracking,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reconstruction efficiencies (T2)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for only neutrals in T2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6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 = 0.9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± 0.1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600" b="0" i="0" u="none" strike="noStrike" smtClean="0">
              <a:ln>
                <a:noFill/>
              </a:ln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0" i="1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</a:t>
            </a: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40.1 ± 1.6 </a:t>
            </a: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m</a:t>
            </a:r>
            <a:r>
              <a:rPr lang="hu-HU" sz="16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1600" b="0" i="0" u="none" strike="noStrike" baseline="3000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279856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for double diffraction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26388"/>
            <a:ext cx="4526830" cy="267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02" y="3573016"/>
            <a:ext cx="4526830" cy="29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zabadkézi sokszög 6"/>
          <p:cNvSpPr/>
          <p:nvPr/>
        </p:nvSpPr>
        <p:spPr>
          <a:xfrm>
            <a:off x="5076056" y="980728"/>
            <a:ext cx="3456384" cy="532671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Event cathegories: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I: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corrected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600" b="0" i="0" u="none" strike="noStrike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D11: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4.7 </a:t>
            </a:r>
            <a:r>
              <a:rPr lang="hu-HU" sz="1600" i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1600" baseline="3000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±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</a:t>
            </a:r>
            <a:r>
              <a:rPr lang="hu-HU" sz="1600" i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5.9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6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D22: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5.9 </a:t>
            </a:r>
            <a:r>
              <a:rPr lang="hu-HU" sz="1600" i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1600" baseline="30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±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6.5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6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D12: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4.7 &lt;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1600" baseline="30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+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5.9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5.9 &lt;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1600" baseline="300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-</a:t>
            </a:r>
            <a:r>
              <a:rPr lang="hu-HU" sz="16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baseline="-25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 6.5</a:t>
            </a:r>
            <a:endParaRPr lang="hu-HU" sz="1600" baseline="30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600" b="0" u="none" strike="noStrike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6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D21: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5.9 &lt;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1600" baseline="300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+</a:t>
            </a:r>
            <a:r>
              <a:rPr lang="hu-HU" sz="16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baseline="-25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 6.5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4.7 &lt;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1600" baseline="30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-</a:t>
            </a:r>
            <a:r>
              <a:rPr lang="hu-HU" sz="16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5.9</a:t>
            </a:r>
            <a:endParaRPr lang="hu-HU" sz="1600" baseline="30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6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Note: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 </a:t>
            </a:r>
            <a:r>
              <a:rPr lang="hu-HU" sz="16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</a:t>
            </a:r>
            <a:r>
              <a:rPr lang="hu-HU" sz="1600" baseline="-25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 </a:t>
            </a:r>
            <a:r>
              <a:rPr lang="hu-HU" sz="16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correction: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the dominant source of the uncertaintly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294" y="3284984"/>
            <a:ext cx="3332942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80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Summary 1</a:t>
              </a:r>
              <a:endParaRPr lang="hu-HU" sz="3200" b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19672" y="836712"/>
            <a:ext cx="5907960" cy="56344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has measured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total pp cross section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using the luminosity independent method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 7 and 8 TeV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calibrated the LHC absolute luminosity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 7 TeV, 3 different methods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</a:t>
            </a: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measurements in excellent agreement.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 in progress for 2.76 and  8 TeV </a:t>
            </a: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 similar methods.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High precision of these measurements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impossible without the recalibration of LHC optics from TOTEM RP data.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Summary 2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19672" y="836712"/>
            <a:ext cx="5907960" cy="569604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has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shown </a:t>
            </a:r>
            <a:endParaRPr lang="hu-HU" sz="2000" b="0" i="0" u="none" strike="noStrike" baseline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preliminary data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 single diffractive scattering at 7 TeV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the </a:t>
            </a:r>
            <a:r>
              <a:rPr lang="hu-HU" sz="24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SD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cross section at large mass.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first measurements of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double diffractive cross section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 published.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Common TOTEM-CMS work started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 central diffraction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 this topic is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 reported in this talk.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Stay tuned for Run-2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 a new TOTEM setup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341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– Experimental Setup at IP5</a:t>
              </a:r>
              <a:endParaRPr lang="hu-HU" sz="3200" b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66224" y="5815277"/>
            <a:ext cx="838224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T1, T2: CSC and GEM Inelastic telescopes;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RP: Roman Pots</a:t>
            </a:r>
          </a:p>
          <a:p>
            <a:pPr algn="ctr"/>
            <a:r>
              <a:rPr lang="hu-HU" sz="2000" smtClean="0"/>
              <a:t>[Details: </a:t>
            </a:r>
            <a:r>
              <a:rPr lang="hu-HU" sz="2000"/>
              <a:t>JINST 3 (2008) </a:t>
            </a:r>
            <a:r>
              <a:rPr lang="hu-HU" sz="2000" smtClean="0"/>
              <a:t>S08007 and F. Ferro’s talk at this meeting]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799112" cy="202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542" y="3068960"/>
            <a:ext cx="6112502" cy="25781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 TOTEM Collaboration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909763" y="6195061"/>
            <a:ext cx="5182517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Thank you!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435" y="825050"/>
            <a:ext cx="3933489" cy="5268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3" y="2158564"/>
            <a:ext cx="1717397" cy="252028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zabadkézi sokszög 10"/>
          <p:cNvSpPr/>
          <p:nvPr/>
        </p:nvSpPr>
        <p:spPr>
          <a:xfrm>
            <a:off x="7017938" y="2164988"/>
            <a:ext cx="1730526" cy="255672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8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countries</a:t>
            </a: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11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institutions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78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people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slides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–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Questions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14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physics at LHC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88880" y="6051045"/>
            <a:ext cx="838224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 and diffractive scattering: colorless exchange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847725"/>
            <a:ext cx="6686550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zövegdoboz 7"/>
          <p:cNvSpPr txBox="1"/>
          <p:nvPr/>
        </p:nvSpPr>
        <p:spPr>
          <a:xfrm>
            <a:off x="5868144" y="787854"/>
            <a:ext cx="2064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TOTEM               TOTEM</a:t>
            </a:r>
            <a:endParaRPr lang="hu-HU" sz="135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5868144" y="1844824"/>
            <a:ext cx="2064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TOTEM               TOTEM</a:t>
            </a:r>
            <a:endParaRPr lang="hu-HU" sz="135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5796136" y="2924944"/>
            <a:ext cx="2064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TOTEM               TOTEM</a:t>
            </a:r>
            <a:endParaRPr lang="hu-HU" sz="135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5868144" y="3909364"/>
            <a:ext cx="2064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TOTEM               TOTEM</a:t>
            </a:r>
            <a:endParaRPr lang="hu-HU" sz="135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5892093" y="4966334"/>
            <a:ext cx="2064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TOTEM               TOTEM</a:t>
            </a:r>
            <a:endParaRPr lang="hu-HU" sz="135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LHC Optics for elastic pp scattering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562975" cy="1760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85629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13176"/>
            <a:ext cx="4572000" cy="138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zabadkézi sokszög 10"/>
          <p:cNvSpPr/>
          <p:nvPr/>
        </p:nvSpPr>
        <p:spPr>
          <a:xfrm>
            <a:off x="5097416" y="5013176"/>
            <a:ext cx="3795064" cy="13871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Precise </a:t>
            </a:r>
            <a:r>
              <a:rPr lang="hu-HU" sz="24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determination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needs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excellent controll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LHC optics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 TOTEM data</a:t>
            </a:r>
            <a:endParaRPr lang="hu-HU" sz="2000" b="0" i="0" u="none" strike="noStrike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341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LHC Optics Determination,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b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*= 3.5 m 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867891"/>
            <a:ext cx="870585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zabadkézi sokszög 9"/>
          <p:cNvSpPr/>
          <p:nvPr/>
        </p:nvSpPr>
        <p:spPr>
          <a:xfrm>
            <a:off x="219075" y="5517232"/>
            <a:ext cx="870585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Precise control of LHC imperfections 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 perturbed LHC optics and recalibration from data at IP5 –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optics error reduction by factors of 10 - 20, </a:t>
            </a:r>
            <a:r>
              <a:rPr lang="en-US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arXiv:1406.0546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0650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LHC Optics Determination,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b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*= 90 m 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Szabadkézi sokszög 9"/>
          <p:cNvSpPr/>
          <p:nvPr/>
        </p:nvSpPr>
        <p:spPr>
          <a:xfrm>
            <a:off x="219075" y="5517232"/>
            <a:ext cx="870585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Precise control of LHC imperfections 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 perturbed LHC optics and recalibration from data at IP5: factors of 2 - 10</a:t>
            </a: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arXiv:1406.0546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787499"/>
            <a:ext cx="8673405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35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LHC optics and proton acceptance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2" y="1197032"/>
            <a:ext cx="3032542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97032"/>
            <a:ext cx="3039661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379" y="1196752"/>
            <a:ext cx="3041133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/>
          <p:cNvSpPr/>
          <p:nvPr/>
        </p:nvSpPr>
        <p:spPr>
          <a:xfrm>
            <a:off x="35496" y="755412"/>
            <a:ext cx="9032356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hu-HU" smtClean="0"/>
              <a:t> </a:t>
            </a:r>
            <a:r>
              <a:rPr lang="en-US" smtClean="0"/>
              <a:t>t </a:t>
            </a:r>
            <a:r>
              <a:rPr lang="hu-HU"/>
              <a:t>=</a:t>
            </a:r>
            <a:r>
              <a:rPr lang="en-US" smtClean="0"/>
              <a:t> </a:t>
            </a:r>
            <a:r>
              <a:rPr lang="en-US"/>
              <a:t>-p</a:t>
            </a:r>
            <a:r>
              <a:rPr lang="en-US" baseline="30000"/>
              <a:t>2</a:t>
            </a:r>
            <a:r>
              <a:rPr lang="en-US"/>
              <a:t> </a:t>
            </a:r>
            <a:r>
              <a:rPr lang="hu-HU" smtClean="0">
                <a:latin typeface="Symbol" panose="05050102010706020507" pitchFamily="18" charset="2"/>
              </a:rPr>
              <a:t>q</a:t>
            </a:r>
            <a:r>
              <a:rPr lang="en-US" baseline="-25000" smtClean="0"/>
              <a:t>*</a:t>
            </a:r>
            <a:r>
              <a:rPr lang="en-US" baseline="30000" smtClean="0"/>
              <a:t>2</a:t>
            </a:r>
            <a:r>
              <a:rPr lang="en-US"/>
              <a:t>: four-momentum transfer squared; </a:t>
            </a:r>
            <a:r>
              <a:rPr lang="hu-HU" smtClean="0"/>
              <a:t>                     </a:t>
            </a:r>
            <a:r>
              <a:rPr lang="en-US" smtClean="0">
                <a:latin typeface="Symbol" panose="05050102010706020507" pitchFamily="18" charset="2"/>
              </a:rPr>
              <a:t>x</a:t>
            </a:r>
            <a:r>
              <a:rPr lang="en-US" smtClean="0"/>
              <a:t> </a:t>
            </a:r>
            <a:r>
              <a:rPr lang="hu-HU"/>
              <a:t>=</a:t>
            </a:r>
            <a:r>
              <a:rPr lang="en-US" smtClean="0"/>
              <a:t> </a:t>
            </a:r>
            <a:r>
              <a:rPr lang="hu-HU">
                <a:latin typeface="Symbol" panose="05050102010706020507" pitchFamily="18" charset="2"/>
              </a:rPr>
              <a:t>D</a:t>
            </a:r>
            <a:r>
              <a:rPr lang="en-US" smtClean="0"/>
              <a:t>p/p</a:t>
            </a:r>
            <a:r>
              <a:rPr lang="en-US"/>
              <a:t>: fractional momentum loss </a:t>
            </a:r>
            <a:r>
              <a:rPr lang="hu-HU" smtClean="0"/>
              <a:t> </a:t>
            </a:r>
            <a:endParaRPr lang="hu-H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64" y="5782394"/>
            <a:ext cx="8305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zabadkézi sokszög 10"/>
          <p:cNvSpPr/>
          <p:nvPr/>
        </p:nvSpPr>
        <p:spPr>
          <a:xfrm>
            <a:off x="35496" y="3751757"/>
            <a:ext cx="2983684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>
                <a:latin typeface="Symbol" panose="05050102010706020507" pitchFamily="18" charset="2"/>
              </a:rPr>
              <a:t>b</a:t>
            </a:r>
            <a:r>
              <a:rPr lang="hu-HU" sz="2000"/>
              <a:t>* = 0.55 m </a:t>
            </a:r>
            <a:endParaRPr lang="hu-HU" sz="2000" smtClean="0"/>
          </a:p>
          <a:p>
            <a:r>
              <a:rPr lang="hu-HU" sz="2000" smtClean="0"/>
              <a:t>Diffraction</a:t>
            </a:r>
            <a:r>
              <a:rPr lang="hu-HU" sz="2000"/>
              <a:t>:</a:t>
            </a:r>
          </a:p>
          <a:p>
            <a:r>
              <a:rPr lang="hu-HU" sz="2000">
                <a:latin typeface="Symbol" panose="05050102010706020507" pitchFamily="18" charset="2"/>
              </a:rPr>
              <a:t>x</a:t>
            </a:r>
            <a:r>
              <a:rPr lang="hu-HU" sz="2000"/>
              <a:t> </a:t>
            </a:r>
            <a:r>
              <a:rPr lang="en-US" sz="2000"/>
              <a:t>≥ </a:t>
            </a:r>
            <a:r>
              <a:rPr lang="hu-HU" sz="2000" smtClean="0"/>
              <a:t>0.03</a:t>
            </a:r>
            <a:r>
              <a:rPr lang="hu-HU" sz="2000"/>
              <a:t>, </a:t>
            </a:r>
            <a:endParaRPr lang="hu-HU" sz="2000" smtClean="0"/>
          </a:p>
          <a:p>
            <a:r>
              <a:rPr lang="hu-HU" sz="2000" smtClean="0"/>
              <a:t>low cross-sections, </a:t>
            </a:r>
          </a:p>
          <a:p>
            <a:r>
              <a:rPr lang="hu-HU" sz="2000" smtClean="0"/>
              <a:t>	hard diffraction</a:t>
            </a:r>
            <a:endParaRPr lang="hu-HU" sz="2000"/>
          </a:p>
          <a:p>
            <a:r>
              <a:rPr lang="hu-HU" sz="2000"/>
              <a:t>Elastic scattering: large |t|</a:t>
            </a:r>
            <a:endParaRPr lang="hu-HU" sz="2000" b="0" i="0" u="none" strike="noStrike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6124820" y="3757358"/>
            <a:ext cx="2983684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>
                <a:latin typeface="Symbol" panose="05050102010706020507" pitchFamily="18" charset="2"/>
              </a:rPr>
              <a:t>b</a:t>
            </a:r>
            <a:r>
              <a:rPr lang="hu-HU" sz="2000"/>
              <a:t>* = 1000 m</a:t>
            </a:r>
          </a:p>
          <a:p>
            <a:r>
              <a:rPr lang="hu-HU" sz="2000" smtClean="0"/>
              <a:t>Elastic </a:t>
            </a:r>
            <a:r>
              <a:rPr lang="hu-HU" sz="2000"/>
              <a:t>scattering:</a:t>
            </a:r>
          </a:p>
          <a:p>
            <a:r>
              <a:rPr lang="hu-HU" sz="2000"/>
              <a:t>very low |t|, </a:t>
            </a:r>
            <a:endParaRPr lang="hu-HU" sz="2000" smtClean="0"/>
          </a:p>
          <a:p>
            <a:r>
              <a:rPr lang="hu-HU" sz="2000" smtClean="0"/>
              <a:t>Coulomb-</a:t>
            </a:r>
            <a:r>
              <a:rPr lang="hu-HU" sz="2000"/>
              <a:t> </a:t>
            </a:r>
            <a:r>
              <a:rPr lang="hu-HU" sz="2000" smtClean="0"/>
              <a:t>Nuclear </a:t>
            </a:r>
            <a:r>
              <a:rPr lang="hu-HU" sz="2000"/>
              <a:t>Interference</a:t>
            </a:r>
          </a:p>
          <a:p>
            <a:r>
              <a:rPr lang="hu-HU" sz="2000"/>
              <a:t> </a:t>
            </a:r>
            <a:r>
              <a:rPr lang="hu-HU" sz="2000" smtClean="0"/>
              <a:t>              </a:t>
            </a:r>
            <a:r>
              <a:rPr lang="hu-HU" sz="2000" smtClean="0">
                <a:solidFill>
                  <a:schemeClr val="accent1">
                    <a:lumMod val="75000"/>
                  </a:schemeClr>
                </a:solidFill>
              </a:rPr>
              <a:t>Total </a:t>
            </a:r>
            <a:r>
              <a:rPr lang="hu-HU" sz="2000">
                <a:solidFill>
                  <a:schemeClr val="accent1">
                    <a:lumMod val="75000"/>
                  </a:schemeClr>
                </a:solidFill>
              </a:rPr>
              <a:t>cross-Section</a:t>
            </a:r>
            <a:endParaRPr lang="hu-HU" sz="2000" b="0" i="0" u="none" strike="noStrike" smtClean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3045699" y="3754315"/>
            <a:ext cx="3039661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>
                <a:latin typeface="Symbol" panose="05050102010706020507" pitchFamily="18" charset="2"/>
              </a:rPr>
              <a:t>b</a:t>
            </a:r>
            <a:r>
              <a:rPr lang="hu-HU" sz="2000"/>
              <a:t>* = 90 m </a:t>
            </a:r>
            <a:endParaRPr lang="hu-HU" sz="2000" smtClean="0"/>
          </a:p>
          <a:p>
            <a:r>
              <a:rPr lang="en-US" sz="2000" smtClean="0"/>
              <a:t>Diffraction</a:t>
            </a:r>
            <a:r>
              <a:rPr lang="en-US" sz="2000"/>
              <a:t>: </a:t>
            </a:r>
            <a:endParaRPr lang="hu-HU" sz="2000" smtClean="0"/>
          </a:p>
          <a:p>
            <a:r>
              <a:rPr lang="en-US" sz="2000" smtClean="0"/>
              <a:t>all </a:t>
            </a:r>
            <a:r>
              <a:rPr lang="en-US" sz="2000">
                <a:latin typeface="Symbol" panose="05050102010706020507" pitchFamily="18" charset="2"/>
              </a:rPr>
              <a:t>x</a:t>
            </a:r>
            <a:r>
              <a:rPr lang="en-US" sz="2000"/>
              <a:t> if |t| </a:t>
            </a:r>
            <a:r>
              <a:rPr lang="en-US" sz="2000" smtClean="0"/>
              <a:t>≥</a:t>
            </a:r>
            <a:r>
              <a:rPr lang="hu-HU" sz="2000" smtClean="0"/>
              <a:t> 10</a:t>
            </a:r>
            <a:r>
              <a:rPr lang="hu-HU" sz="2000" baseline="30000" smtClean="0"/>
              <a:t>-2</a:t>
            </a:r>
            <a:r>
              <a:rPr lang="hu-HU" sz="2000" smtClean="0"/>
              <a:t> </a:t>
            </a:r>
            <a:r>
              <a:rPr lang="hu-HU" sz="2000"/>
              <a:t>GeV</a:t>
            </a:r>
            <a:r>
              <a:rPr lang="hu-HU" sz="2000" baseline="30000"/>
              <a:t>2</a:t>
            </a:r>
            <a:r>
              <a:rPr lang="hu-HU" sz="2000"/>
              <a:t>, </a:t>
            </a:r>
            <a:endParaRPr lang="hu-HU" sz="2000" smtClean="0"/>
          </a:p>
          <a:p>
            <a:r>
              <a:rPr lang="hu-HU" sz="2000" smtClean="0"/>
              <a:t>soft &amp; semi-hard diffr.</a:t>
            </a:r>
            <a:endParaRPr lang="hu-HU" sz="2000"/>
          </a:p>
          <a:p>
            <a:r>
              <a:rPr lang="hu-HU" sz="2000" smtClean="0"/>
              <a:t>Elastic:</a:t>
            </a:r>
            <a:r>
              <a:rPr lang="hu-HU" sz="2000"/>
              <a:t> </a:t>
            </a:r>
            <a:r>
              <a:rPr lang="hu-HU" sz="2000" smtClean="0"/>
              <a:t>low </a:t>
            </a:r>
            <a:r>
              <a:rPr lang="hu-HU" sz="2000"/>
              <a:t>to mid |t|</a:t>
            </a:r>
          </a:p>
          <a:p>
            <a:r>
              <a:rPr lang="hu-HU" sz="2000"/>
              <a:t> </a:t>
            </a:r>
            <a:r>
              <a:rPr lang="hu-HU" sz="2000" smtClean="0"/>
              <a:t>              </a:t>
            </a:r>
            <a:r>
              <a:rPr lang="hu-HU" sz="2000" smtClean="0">
                <a:solidFill>
                  <a:schemeClr val="accent1">
                    <a:lumMod val="75000"/>
                  </a:schemeClr>
                </a:solidFill>
              </a:rPr>
              <a:t>Total cross-section</a:t>
            </a:r>
            <a:endParaRPr lang="hu-HU" sz="2000" b="0" i="0" u="none" strike="noStrike" smtClean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9433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Event selection, data sets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8" y="1489720"/>
            <a:ext cx="62579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églalap 6"/>
          <p:cNvSpPr/>
          <p:nvPr/>
        </p:nvSpPr>
        <p:spPr>
          <a:xfrm>
            <a:off x="1728963" y="838453"/>
            <a:ext cx="5688632" cy="646331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mtClean="0"/>
              <a:t>Selected </a:t>
            </a:r>
            <a:r>
              <a:rPr lang="en-US"/>
              <a:t>based on topology, low |</a:t>
            </a:r>
            <a:r>
              <a:rPr lang="en-US">
                <a:latin typeface="Symbol" panose="05050102010706020507" pitchFamily="18" charset="2"/>
              </a:rPr>
              <a:t>x</a:t>
            </a:r>
            <a:r>
              <a:rPr lang="en-US"/>
              <a:t>|, collinearity, &amp; vertex</a:t>
            </a:r>
            <a:r>
              <a:rPr lang="hu-HU" smtClean="0"/>
              <a:t> .</a:t>
            </a:r>
          </a:p>
          <a:p>
            <a:r>
              <a:rPr lang="hu-HU" smtClean="0"/>
              <a:t>Key issues:  RP alignment and optics.</a:t>
            </a:r>
            <a:endParaRPr lang="hu-H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120727"/>
            <a:ext cx="8353425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097" y="6349702"/>
            <a:ext cx="10191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883793"/>
            <a:ext cx="7829550" cy="2571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6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61178"/>
              <a:ext cx="9144000" cy="56560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3 methods to measure </a:t>
              </a:r>
              <a:r>
                <a:rPr lang="hu-HU" sz="36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s</a:t>
              </a:r>
              <a:r>
                <a:rPr lang="hu-HU" sz="3200" b="1" baseline="-2500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96219"/>
            <a:ext cx="387667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0063"/>
            <a:ext cx="24003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65" y="5013176"/>
            <a:ext cx="40290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zabadkézi sokszög 9"/>
          <p:cNvSpPr/>
          <p:nvPr/>
        </p:nvSpPr>
        <p:spPr>
          <a:xfrm>
            <a:off x="179512" y="908720"/>
            <a:ext cx="298368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elastic only </a:t>
            </a:r>
          </a:p>
          <a:p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(T1,T2 independent)</a:t>
            </a:r>
            <a:endParaRPr lang="hu-HU" sz="20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179512" y="3140968"/>
            <a:ext cx="298368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 smtClean="0"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independent</a:t>
            </a:r>
            <a:endParaRPr lang="hu-HU" sz="20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179512" y="4466869"/>
            <a:ext cx="298368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 i="1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independent</a:t>
            </a:r>
            <a:endParaRPr lang="hu-HU" sz="20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1718667"/>
            <a:ext cx="2551791" cy="387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zabadkézi sokszög 13"/>
          <p:cNvSpPr/>
          <p:nvPr/>
        </p:nvSpPr>
        <p:spPr>
          <a:xfrm>
            <a:off x="6536542" y="1196752"/>
            <a:ext cx="98778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TeV</a:t>
            </a:r>
            <a:endParaRPr lang="hu-HU" sz="20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5580112" y="5691005"/>
            <a:ext cx="345638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</a:t>
            </a:r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TeV: PRL 111, 012001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396" y="6167586"/>
            <a:ext cx="23241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6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4025</TotalTime>
  <Words>753</Words>
  <Application>Microsoft Office PowerPoint</Application>
  <PresentationFormat>Diavetítés a képernyőre (4:3 oldalarány)</PresentationFormat>
  <Paragraphs>162</Paragraphs>
  <Slides>21</Slides>
  <Notes>21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21</vt:i4>
      </vt:variant>
    </vt:vector>
  </HeadingPairs>
  <TitlesOfParts>
    <vt:vector size="22" baseType="lpstr">
      <vt:lpstr>Alapértelmezett</vt:lpstr>
      <vt:lpstr>TOTEM Results on Total pp Cross-Section  and Diffractive Dissociation 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the internal structure of p</dc:title>
  <dc:subject>STAR Regional Meeting, Warsaw, November 5, 2012</dc:subject>
  <dc:creator>Csörgő.Tamás</dc:creator>
  <cp:lastModifiedBy>Csörgő Tamás</cp:lastModifiedBy>
  <cp:revision>138</cp:revision>
  <dcterms:modified xsi:type="dcterms:W3CDTF">2014-06-18T18:53:49Z</dcterms:modified>
</cp:coreProperties>
</file>