
<file path=[Content_Types].xml><?xml version="1.0" encoding="utf-8"?>
<Types xmlns="http://schemas.openxmlformats.org/package/2006/content-types">
  <Default Extension="xml" ContentType="application/xml"/>
  <Default Extension="wmf" ContentType="image/x-wmf"/>
  <Default Extension="bmp" ContentType="image/bmp"/>
  <Default Extension="jpeg" ContentType="image/jpeg"/>
  <Default Extension="tiff" ContentType="image/tiff"/>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embeddings/oleObject1.bin" ContentType="application/vnd.openxmlformats-officedocument.oleObject"/>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53" r:id="rId2"/>
  </p:sldMasterIdLst>
  <p:notesMasterIdLst>
    <p:notesMasterId r:id="rId47"/>
  </p:notesMasterIdLst>
  <p:handoutMasterIdLst>
    <p:handoutMasterId r:id="rId48"/>
  </p:handoutMasterIdLst>
  <p:sldIdLst>
    <p:sldId id="256" r:id="rId3"/>
    <p:sldId id="257" r:id="rId4"/>
    <p:sldId id="343" r:id="rId5"/>
    <p:sldId id="338" r:id="rId6"/>
    <p:sldId id="339" r:id="rId7"/>
    <p:sldId id="342" r:id="rId8"/>
    <p:sldId id="345" r:id="rId9"/>
    <p:sldId id="349" r:id="rId10"/>
    <p:sldId id="348" r:id="rId11"/>
    <p:sldId id="350" r:id="rId12"/>
    <p:sldId id="351" r:id="rId13"/>
    <p:sldId id="346" r:id="rId14"/>
    <p:sldId id="285" r:id="rId15"/>
    <p:sldId id="286" r:id="rId16"/>
    <p:sldId id="287" r:id="rId17"/>
    <p:sldId id="289" r:id="rId18"/>
    <p:sldId id="290" r:id="rId19"/>
    <p:sldId id="291" r:id="rId20"/>
    <p:sldId id="292" r:id="rId21"/>
    <p:sldId id="294" r:id="rId22"/>
    <p:sldId id="296" r:id="rId23"/>
    <p:sldId id="363" r:id="rId24"/>
    <p:sldId id="297" r:id="rId25"/>
    <p:sldId id="330" r:id="rId26"/>
    <p:sldId id="321" r:id="rId27"/>
    <p:sldId id="322" r:id="rId28"/>
    <p:sldId id="354" r:id="rId29"/>
    <p:sldId id="324" r:id="rId30"/>
    <p:sldId id="328" r:id="rId31"/>
    <p:sldId id="329" r:id="rId32"/>
    <p:sldId id="347" r:id="rId33"/>
    <p:sldId id="341" r:id="rId34"/>
    <p:sldId id="340" r:id="rId35"/>
    <p:sldId id="352" r:id="rId36"/>
    <p:sldId id="353" r:id="rId37"/>
    <p:sldId id="355" r:id="rId38"/>
    <p:sldId id="356" r:id="rId39"/>
    <p:sldId id="357" r:id="rId40"/>
    <p:sldId id="358" r:id="rId41"/>
    <p:sldId id="359" r:id="rId42"/>
    <p:sldId id="360" r:id="rId43"/>
    <p:sldId id="361" r:id="rId44"/>
    <p:sldId id="362" r:id="rId45"/>
    <p:sldId id="364" r:id="rId46"/>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1pPr>
    <a:lvl2pPr marL="457200"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2pPr>
    <a:lvl3pPr marL="914400"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3pPr>
    <a:lvl4pPr marL="1371600"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4pPr>
    <a:lvl5pPr marL="1828800" algn="l" rtl="0" eaLnBrk="0" fontAlgn="base" hangingPunct="0">
      <a:spcBef>
        <a:spcPct val="0"/>
      </a:spcBef>
      <a:spcAft>
        <a:spcPct val="0"/>
      </a:spcAft>
      <a:defRPr kern="1200">
        <a:solidFill>
          <a:schemeClr val="tx1"/>
        </a:solidFill>
        <a:latin typeface="Verdana" charset="0"/>
        <a:ea typeface="ＭＳ Ｐゴシック" charset="0"/>
        <a:cs typeface="ＭＳ Ｐゴシック" charset="0"/>
      </a:defRPr>
    </a:lvl5pPr>
    <a:lvl6pPr marL="2286000" algn="l" defTabSz="457200" rtl="0" eaLnBrk="1" latinLnBrk="0" hangingPunct="1">
      <a:defRPr kern="1200">
        <a:solidFill>
          <a:schemeClr val="tx1"/>
        </a:solidFill>
        <a:latin typeface="Verdana" charset="0"/>
        <a:ea typeface="ＭＳ Ｐゴシック" charset="0"/>
        <a:cs typeface="ＭＳ Ｐゴシック" charset="0"/>
      </a:defRPr>
    </a:lvl6pPr>
    <a:lvl7pPr marL="2743200" algn="l" defTabSz="457200" rtl="0" eaLnBrk="1" latinLnBrk="0" hangingPunct="1">
      <a:defRPr kern="1200">
        <a:solidFill>
          <a:schemeClr val="tx1"/>
        </a:solidFill>
        <a:latin typeface="Verdana" charset="0"/>
        <a:ea typeface="ＭＳ Ｐゴシック" charset="0"/>
        <a:cs typeface="ＭＳ Ｐゴシック" charset="0"/>
      </a:defRPr>
    </a:lvl7pPr>
    <a:lvl8pPr marL="3200400" algn="l" defTabSz="457200" rtl="0" eaLnBrk="1" latinLnBrk="0" hangingPunct="1">
      <a:defRPr kern="1200">
        <a:solidFill>
          <a:schemeClr val="tx1"/>
        </a:solidFill>
        <a:latin typeface="Verdana" charset="0"/>
        <a:ea typeface="ＭＳ Ｐゴシック" charset="0"/>
        <a:cs typeface="ＭＳ Ｐゴシック" charset="0"/>
      </a:defRPr>
    </a:lvl8pPr>
    <a:lvl9pPr marL="3657600" algn="l" defTabSz="457200" rtl="0" eaLnBrk="1" latinLnBrk="0" hangingPunct="1">
      <a:defRPr kern="1200">
        <a:solidFill>
          <a:schemeClr val="tx1"/>
        </a:solidFill>
        <a:latin typeface="Verdan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9900"/>
    <a:srgbClr val="0066CC"/>
    <a:srgbClr val="FFFFCC"/>
    <a:srgbClr val="66FFFF"/>
    <a:srgbClr val="CCCC00"/>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60" y="-80"/>
      </p:cViewPr>
      <p:guideLst>
        <p:guide orient="horz" pos="3024"/>
        <p:guide pos="1680"/>
      </p:guideLst>
    </p:cSldViewPr>
  </p:slideViewPr>
  <p:notesTextViewPr>
    <p:cViewPr>
      <p:scale>
        <a:sx n="100" d="100"/>
        <a:sy n="100" d="100"/>
      </p:scale>
      <p:origin x="0" y="0"/>
    </p:cViewPr>
  </p:notesTextViewPr>
  <p:sorterViewPr>
    <p:cViewPr>
      <p:scale>
        <a:sx n="66" d="100"/>
        <a:sy n="66" d="100"/>
      </p:scale>
      <p:origin x="0" y="211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ea typeface="+mn-ea"/>
                <a:cs typeface="+mn-cs"/>
              </a:defRPr>
            </a:lvl1pPr>
          </a:lstStyle>
          <a:p>
            <a:pPr>
              <a:defRPr/>
            </a:pPr>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623D3284-AE2A-524E-92A5-0B6D918A0DB9}" type="datetime1">
              <a:rPr lang="en-US"/>
              <a:pPr/>
              <a:t>8/10/14</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ea typeface="+mn-ea"/>
                <a:cs typeface="+mn-cs"/>
              </a:defRPr>
            </a:lvl1pPr>
          </a:lstStyle>
          <a:p>
            <a:pPr>
              <a:defRPr/>
            </a:pPr>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55110D3B-BBFE-B441-932E-BF36D8EC4A9D}" type="slidenum">
              <a:rPr lang="en-US"/>
              <a:pPr/>
              <a:t>‹#›</a:t>
            </a:fld>
            <a:endParaRPr lang="en-US"/>
          </a:p>
        </p:txBody>
      </p:sp>
    </p:spTree>
    <p:extLst>
      <p:ext uri="{BB962C8B-B14F-4D97-AF65-F5344CB8AC3E}">
        <p14:creationId xmlns:p14="http://schemas.microsoft.com/office/powerpoint/2010/main" val="11994479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881" tIns="48440" rIns="96881" bIns="48440" numCol="1" anchor="t" anchorCtr="0" compatLnSpc="1">
            <a:prstTxWarp prst="textNoShape">
              <a:avLst/>
            </a:prstTxWarp>
          </a:bodyPr>
          <a:lstStyle>
            <a:lvl1pPr defTabSz="968375" eaLnBrk="1" hangingPunct="1">
              <a:defRPr sz="1300">
                <a:latin typeface="Arial" charset="0"/>
                <a:ea typeface="+mn-ea"/>
                <a:cs typeface="+mn-cs"/>
              </a:defRPr>
            </a:lvl1pPr>
          </a:lstStyle>
          <a:p>
            <a:pPr>
              <a:defRPr/>
            </a:pPr>
            <a:endParaRPr lang="en-US"/>
          </a:p>
        </p:txBody>
      </p:sp>
      <p:sp>
        <p:nvSpPr>
          <p:cNvPr id="2253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881" tIns="48440" rIns="96881" bIns="48440" numCol="1" anchor="t" anchorCtr="0" compatLnSpc="1">
            <a:prstTxWarp prst="textNoShape">
              <a:avLst/>
            </a:prstTxWarp>
          </a:bodyPr>
          <a:lstStyle>
            <a:lvl1pPr algn="r" defTabSz="968375" eaLnBrk="1" hangingPunct="1">
              <a:defRPr sz="1300">
                <a:latin typeface="Arial" charset="0"/>
                <a:ea typeface="+mn-ea"/>
                <a:cs typeface="+mn-cs"/>
              </a:defRPr>
            </a:lvl1pPr>
          </a:lstStyle>
          <a:p>
            <a:pPr>
              <a:defRPr/>
            </a:pPr>
            <a:endParaRPr lang="en-US"/>
          </a:p>
        </p:txBody>
      </p:sp>
      <p:sp>
        <p:nvSpPr>
          <p:cNvPr id="2765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3" name="Rectangle 5"/>
          <p:cNvSpPr>
            <a:spLocks noGrp="1" noChangeArrowheads="1"/>
          </p:cNvSpPr>
          <p:nvPr>
            <p:ph type="body" sz="quarter" idx="3"/>
          </p:nvPr>
        </p:nvSpPr>
        <p:spPr bwMode="auto">
          <a:xfrm>
            <a:off x="731838" y="4559300"/>
            <a:ext cx="5851525" cy="4321175"/>
          </a:xfrm>
          <a:prstGeom prst="rect">
            <a:avLst/>
          </a:prstGeom>
          <a:noFill/>
          <a:ln w="9525">
            <a:noFill/>
            <a:miter lim="800000"/>
            <a:headEnd/>
            <a:tailEnd/>
          </a:ln>
          <a:effectLst/>
        </p:spPr>
        <p:txBody>
          <a:bodyPr vert="horz" wrap="square" lIns="96881" tIns="48440" rIns="96881" bIns="4844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253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881" tIns="48440" rIns="96881" bIns="48440" numCol="1" anchor="b" anchorCtr="0" compatLnSpc="1">
            <a:prstTxWarp prst="textNoShape">
              <a:avLst/>
            </a:prstTxWarp>
          </a:bodyPr>
          <a:lstStyle>
            <a:lvl1pPr defTabSz="968375" eaLnBrk="1" hangingPunct="1">
              <a:defRPr sz="1300">
                <a:latin typeface="Arial" charset="0"/>
                <a:ea typeface="+mn-ea"/>
                <a:cs typeface="+mn-cs"/>
              </a:defRPr>
            </a:lvl1pPr>
          </a:lstStyle>
          <a:p>
            <a:pPr>
              <a:defRPr/>
            </a:pPr>
            <a:endParaRPr lang="en-US"/>
          </a:p>
        </p:txBody>
      </p:sp>
      <p:sp>
        <p:nvSpPr>
          <p:cNvPr id="2253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881" tIns="48440" rIns="96881" bIns="48440" numCol="1" anchor="b" anchorCtr="0" compatLnSpc="1">
            <a:prstTxWarp prst="textNoShape">
              <a:avLst/>
            </a:prstTxWarp>
          </a:bodyPr>
          <a:lstStyle>
            <a:lvl1pPr algn="r" defTabSz="968375" eaLnBrk="1" hangingPunct="1">
              <a:defRPr sz="1300">
                <a:latin typeface="Arial" charset="0"/>
              </a:defRPr>
            </a:lvl1pPr>
          </a:lstStyle>
          <a:p>
            <a:fld id="{EF7446ED-2F24-A648-9240-EF90E8AC5E0B}" type="slidenum">
              <a:rPr lang="en-US"/>
              <a:pPr/>
              <a:t>‹#›</a:t>
            </a:fld>
            <a:endParaRPr lang="en-US"/>
          </a:p>
        </p:txBody>
      </p:sp>
    </p:spTree>
    <p:extLst>
      <p:ext uri="{BB962C8B-B14F-4D97-AF65-F5344CB8AC3E}">
        <p14:creationId xmlns:p14="http://schemas.microsoft.com/office/powerpoint/2010/main" val="98300938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CB39ABC-ABA4-5F49-B7C6-3CDE6F7C6E30}" type="slidenum">
              <a:rPr lang="en-US" sz="1300">
                <a:latin typeface="Arial" charset="0"/>
              </a:rPr>
              <a:pPr/>
              <a:t>1</a:t>
            </a:fld>
            <a:endParaRPr lang="en-US" sz="1300">
              <a:latin typeface="Arial"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4C6DF39-3A29-0D44-A322-BF7005999679}" type="slidenum">
              <a:rPr lang="en-US" sz="1300">
                <a:latin typeface="Arial" charset="0"/>
              </a:rPr>
              <a:pPr/>
              <a:t>19</a:t>
            </a:fld>
            <a:endParaRPr lang="en-US" sz="1300">
              <a:latin typeface="Arial" charset="0"/>
            </a:endParaRPr>
          </a:p>
        </p:txBody>
      </p:sp>
      <p:sp>
        <p:nvSpPr>
          <p:cNvPr id="101379" name="Rectangle 2"/>
          <p:cNvSpPr>
            <a:spLocks noGrp="1" noRot="1" noChangeAspect="1" noChangeArrowheads="1" noTextEdit="1"/>
          </p:cNvSpPr>
          <p:nvPr>
            <p:ph type="sldImg"/>
          </p:nvPr>
        </p:nvSpPr>
        <p:spPr>
          <a:xfrm>
            <a:off x="3678238" y="2544763"/>
            <a:ext cx="0" cy="0"/>
          </a:xfrm>
          <a:ln/>
        </p:spPr>
      </p:sp>
      <p:sp>
        <p:nvSpPr>
          <p:cNvPr id="101380" name="Rectangle 3"/>
          <p:cNvSpPr>
            <a:spLocks noGrp="1" noChangeArrowheads="1"/>
          </p:cNvSpPr>
          <p:nvPr>
            <p:ph type="body" idx="1"/>
          </p:nvPr>
        </p:nvSpPr>
        <p:spPr>
          <a:xfrm>
            <a:off x="990600" y="4425950"/>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F9109DF-3C2E-4246-BBC2-28C31AAC325B}" type="slidenum">
              <a:rPr lang="en-US" sz="1300">
                <a:latin typeface="Arial" charset="0"/>
              </a:rPr>
              <a:pPr/>
              <a:t>20</a:t>
            </a:fld>
            <a:endParaRPr lang="en-US" sz="1300">
              <a:latin typeface="Arial" charset="0"/>
            </a:endParaRPr>
          </a:p>
        </p:txBody>
      </p:sp>
      <p:sp>
        <p:nvSpPr>
          <p:cNvPr id="103427" name="Rectangle 2"/>
          <p:cNvSpPr>
            <a:spLocks noGrp="1" noRot="1" noChangeAspect="1" noChangeArrowheads="1" noTextEdit="1"/>
          </p:cNvSpPr>
          <p:nvPr>
            <p:ph type="sldImg"/>
          </p:nvPr>
        </p:nvSpPr>
        <p:spPr>
          <a:xfrm>
            <a:off x="1266825" y="738188"/>
            <a:ext cx="4821238" cy="3616325"/>
          </a:xfrm>
          <a:ln/>
        </p:spPr>
      </p:sp>
      <p:sp>
        <p:nvSpPr>
          <p:cNvPr id="103428"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37F0A1B-DD26-FE41-9B10-A74EC0687AD6}" type="slidenum">
              <a:rPr lang="en-US" sz="1300">
                <a:latin typeface="Arial" charset="0"/>
              </a:rPr>
              <a:pPr/>
              <a:t>21</a:t>
            </a:fld>
            <a:endParaRPr lang="en-US" sz="1300">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FB2CD676-860C-4F4C-89BA-63322F922CEC}" type="slidenum">
              <a:rPr lang="en-US" sz="1300">
                <a:latin typeface="Arial" charset="0"/>
              </a:rPr>
              <a:pPr/>
              <a:t>22</a:t>
            </a:fld>
            <a:endParaRPr lang="en-US" sz="1300">
              <a:latin typeface="Arial" charset="0"/>
            </a:endParaRPr>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5BD065D-BDB2-B74D-BCDA-C82BAE515C06}" type="slidenum">
              <a:rPr lang="en-US" sz="1300">
                <a:latin typeface="Arial" charset="0"/>
              </a:rPr>
              <a:pPr/>
              <a:t>23</a:t>
            </a:fld>
            <a:endParaRPr lang="en-US" sz="1300">
              <a:latin typeface="Arial" charset="0"/>
            </a:endParaRPr>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B93D5C1-CB33-154C-B935-E8176D506EDE}" type="slidenum">
              <a:rPr lang="en-US" sz="1300">
                <a:latin typeface="Arial" charset="0"/>
              </a:rPr>
              <a:pPr/>
              <a:t>25</a:t>
            </a:fld>
            <a:endParaRPr lang="en-US" sz="1300">
              <a:latin typeface="Arial" charset="0"/>
            </a:endParaRPr>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rgbClr val="008000"/>
                </a:solidFill>
              </a:rPr>
              <a:t>Example of Z </a:t>
            </a:r>
            <a:r>
              <a:rPr lang="en-US" sz="1200" dirty="0" smtClean="0">
                <a:solidFill>
                  <a:srgbClr val="008000"/>
                </a:solidFill>
                <a:sym typeface="Wingdings"/>
              </a:rPr>
              <a:t> </a:t>
            </a:r>
            <a:r>
              <a:rPr lang="en-US" sz="1200" dirty="0" smtClean="0">
                <a:solidFill>
                  <a:srgbClr val="008000"/>
                </a:solidFill>
                <a:latin typeface="Symbol" charset="2"/>
                <a:cs typeface="Symbol" charset="2"/>
                <a:sym typeface="Wingdings"/>
              </a:rPr>
              <a:t>mm</a:t>
            </a:r>
            <a:r>
              <a:rPr lang="en-US" sz="1200" dirty="0" smtClean="0">
                <a:solidFill>
                  <a:srgbClr val="008000"/>
                </a:solidFill>
                <a:sym typeface="Wingdings"/>
              </a:rPr>
              <a:t> decay with 20 reconstructed vertices</a:t>
            </a:r>
            <a:br>
              <a:rPr lang="en-US" sz="1200" dirty="0" smtClean="0">
                <a:solidFill>
                  <a:srgbClr val="008000"/>
                </a:solidFill>
                <a:sym typeface="Wingdings"/>
              </a:rPr>
            </a:br>
            <a:r>
              <a:rPr lang="en-US" sz="1200" dirty="0" smtClean="0">
                <a:solidFill>
                  <a:srgbClr val="008000"/>
                </a:solidFill>
                <a:sym typeface="Wingdings"/>
              </a:rPr>
              <a:t>Total scale along z is ~ ± 15 cm, </a:t>
            </a:r>
            <a:r>
              <a:rPr lang="en-US" sz="1200" dirty="0" err="1" smtClean="0">
                <a:solidFill>
                  <a:srgbClr val="008000"/>
                </a:solidFill>
                <a:sym typeface="Wingdings"/>
              </a:rPr>
              <a:t>p</a:t>
            </a:r>
            <a:r>
              <a:rPr lang="en-US" sz="1200" baseline="-25000" dirty="0" err="1" smtClean="0">
                <a:solidFill>
                  <a:srgbClr val="008000"/>
                </a:solidFill>
                <a:sym typeface="Wingdings"/>
              </a:rPr>
              <a:t>T</a:t>
            </a:r>
            <a:r>
              <a:rPr lang="en-US" sz="1200" dirty="0" smtClean="0">
                <a:solidFill>
                  <a:srgbClr val="008000"/>
                </a:solidFill>
                <a:sym typeface="Wingdings"/>
              </a:rPr>
              <a:t> threshold for track </a:t>
            </a:r>
            <a:r>
              <a:rPr lang="en-US" sz="1200" dirty="0" err="1" smtClean="0">
                <a:solidFill>
                  <a:srgbClr val="008000"/>
                </a:solidFill>
                <a:sym typeface="Wingdings"/>
              </a:rPr>
              <a:t>reco</a:t>
            </a:r>
            <a:r>
              <a:rPr lang="en-US" sz="1200" dirty="0" smtClean="0">
                <a:solidFill>
                  <a:srgbClr val="008000"/>
                </a:solidFill>
                <a:sym typeface="Wingdings"/>
              </a:rPr>
              <a:t> is 0.4 </a:t>
            </a:r>
            <a:r>
              <a:rPr lang="en-US" sz="1200" dirty="0" err="1" smtClean="0">
                <a:solidFill>
                  <a:srgbClr val="008000"/>
                </a:solidFill>
                <a:sym typeface="Wingdings"/>
              </a:rPr>
              <a:t>GeV</a:t>
            </a:r>
            <a:r>
              <a:rPr lang="en-US" sz="1200" dirty="0" smtClean="0">
                <a:solidFill>
                  <a:srgbClr val="008000"/>
                </a:solidFill>
                <a:sym typeface="Wingdings"/>
              </a:rPr>
              <a:t> (ellipses have size of 20</a:t>
            </a:r>
            <a:r>
              <a:rPr lang="en-US" sz="1200" dirty="0" smtClean="0">
                <a:solidFill>
                  <a:srgbClr val="008000"/>
                </a:solidFill>
                <a:latin typeface="Symbol" charset="2"/>
                <a:cs typeface="Symbol" charset="2"/>
                <a:sym typeface="Wingdings"/>
              </a:rPr>
              <a:t>s</a:t>
            </a:r>
            <a:r>
              <a:rPr lang="en-US" sz="1200" dirty="0" smtClean="0">
                <a:solidFill>
                  <a:srgbClr val="008000"/>
                </a:solidFill>
                <a:sym typeface="Wingdings"/>
              </a:rPr>
              <a:t> for visibility)</a:t>
            </a:r>
            <a:endParaRPr lang="en-US" sz="1200" dirty="0" smtClean="0">
              <a:solidFill>
                <a:srgbClr val="008000"/>
              </a:solidFill>
            </a:endParaRPr>
          </a:p>
          <a:p>
            <a:pPr>
              <a:defRPr/>
            </a:pPr>
            <a:endParaRPr lang="en-US" dirty="0" smtClean="0"/>
          </a:p>
          <a:p>
            <a:pPr>
              <a:defRPr/>
            </a:pPr>
            <a:endParaRPr lang="en-US" dirty="0" smtClean="0"/>
          </a:p>
          <a:p>
            <a:pPr>
              <a:defRPr/>
            </a:pPr>
            <a:r>
              <a:rPr lang="en-US" dirty="0" smtClean="0"/>
              <a:t>Bottom </a:t>
            </a:r>
            <a:r>
              <a:rPr lang="en-US" dirty="0" err="1" smtClean="0"/>
              <a:t>lft</a:t>
            </a:r>
            <a:endParaRPr lang="en-US" dirty="0" smtClean="0"/>
          </a:p>
          <a:p>
            <a:pPr>
              <a:defRPr/>
            </a:pPr>
            <a:r>
              <a:rPr lang="en-US" dirty="0" smtClean="0"/>
              <a:t>A candidate Z boson event in the </a:t>
            </a:r>
            <a:r>
              <a:rPr lang="en-US" dirty="0" err="1" smtClean="0"/>
              <a:t>dimuon</a:t>
            </a:r>
            <a:r>
              <a:rPr lang="en-US" dirty="0" smtClean="0"/>
              <a:t> decay with 11 reconstructed vertices. This event was recorded on April 24th and is typical for the 2011 environment with high pileup. For this display the track </a:t>
            </a:r>
            <a:r>
              <a:rPr lang="en-US" dirty="0" err="1" smtClean="0"/>
              <a:t>p</a:t>
            </a:r>
            <a:r>
              <a:rPr lang="en-US" baseline="-25000" dirty="0" err="1" smtClean="0"/>
              <a:t>T</a:t>
            </a:r>
            <a:r>
              <a:rPr lang="en-US" dirty="0" smtClean="0"/>
              <a:t> threshold is 0.4 </a:t>
            </a:r>
            <a:r>
              <a:rPr lang="en-US" dirty="0" err="1" smtClean="0"/>
              <a:t>GeV</a:t>
            </a:r>
            <a:r>
              <a:rPr lang="en-US" dirty="0" smtClean="0"/>
              <a:t> and all tracks are required to have at least 2 Pixel and 7 SCT hits. The vertices shown are reconstructed using tracks with </a:t>
            </a:r>
            <a:r>
              <a:rPr lang="en-US" dirty="0" err="1" smtClean="0"/>
              <a:t>p</a:t>
            </a:r>
            <a:r>
              <a:rPr lang="en-US" baseline="-25000" dirty="0" err="1" smtClean="0"/>
              <a:t>T</a:t>
            </a:r>
            <a:r>
              <a:rPr lang="en-US" dirty="0" smtClean="0"/>
              <a:t> greater than 0.4 </a:t>
            </a:r>
            <a:r>
              <a:rPr lang="en-US" dirty="0" err="1" smtClean="0"/>
              <a:t>GeV</a:t>
            </a:r>
            <a:r>
              <a:rPr lang="en-US" dirty="0" smtClean="0"/>
              <a:t>. The smallest separation between any two of them is 3.2+-0.2 </a:t>
            </a:r>
            <a:r>
              <a:rPr lang="en-US" dirty="0" err="1" smtClean="0"/>
              <a:t>mm.The</a:t>
            </a:r>
            <a:r>
              <a:rPr lang="en-US" dirty="0" smtClean="0"/>
              <a:t> invariant mass of the two </a:t>
            </a:r>
            <a:r>
              <a:rPr lang="en-US" dirty="0" err="1" smtClean="0"/>
              <a:t>muons</a:t>
            </a:r>
            <a:r>
              <a:rPr lang="en-US" dirty="0" smtClean="0"/>
              <a:t> is 93.4 </a:t>
            </a:r>
            <a:r>
              <a:rPr lang="en-US" dirty="0" err="1" smtClean="0"/>
              <a:t>GeV</a:t>
            </a:r>
            <a:r>
              <a:rPr lang="en-US" dirty="0" smtClean="0"/>
              <a:t>. </a:t>
            </a:r>
          </a:p>
          <a:p>
            <a:pPr>
              <a:defRPr/>
            </a:pPr>
            <a:r>
              <a:rPr lang="en-US" dirty="0" smtClean="0"/>
              <a:t>Top right fig:</a:t>
            </a:r>
          </a:p>
          <a:p>
            <a:pPr>
              <a:defRPr/>
            </a:pPr>
            <a:r>
              <a:rPr lang="en-US" b="1" dirty="0" smtClean="0"/>
              <a:t>Number of Interactions per Crossing</a:t>
            </a:r>
            <a:r>
              <a:rPr lang="en-US" dirty="0" smtClean="0"/>
              <a:t/>
            </a:r>
            <a:br>
              <a:rPr lang="en-US" dirty="0" smtClean="0"/>
            </a:br>
            <a:r>
              <a:rPr lang="en-US" dirty="0" smtClean="0"/>
              <a:t>Shown is the luminosity-weighted distribution of the mean number of interactions per crossing for 2011. The integrated luminosity and the mean mu value are given in the figure. The mean number of interactions per crossing corresponds the mean of the </a:t>
            </a:r>
            <a:r>
              <a:rPr lang="en-US" dirty="0" err="1" smtClean="0"/>
              <a:t>poisson</a:t>
            </a:r>
            <a:r>
              <a:rPr lang="en-US" dirty="0" smtClean="0"/>
              <a:t> distribution on the number of interactions per crossing. It is calculated from the instantaneous luminosity as μ=L x </a:t>
            </a:r>
            <a:r>
              <a:rPr lang="en-US" dirty="0" err="1" smtClean="0"/>
              <a:t>σ</a:t>
            </a:r>
            <a:r>
              <a:rPr lang="en-US" baseline="-25000" dirty="0" err="1" smtClean="0"/>
              <a:t>inel</a:t>
            </a:r>
            <a:r>
              <a:rPr lang="en-US" dirty="0" smtClean="0"/>
              <a:t> / (</a:t>
            </a:r>
            <a:r>
              <a:rPr lang="en-US" dirty="0" err="1" smtClean="0"/>
              <a:t>n</a:t>
            </a:r>
            <a:r>
              <a:rPr lang="en-US" baseline="-25000" dirty="0" err="1" smtClean="0"/>
              <a:t>bunch</a:t>
            </a:r>
            <a:r>
              <a:rPr lang="en-US" dirty="0" smtClean="0"/>
              <a:t> x </a:t>
            </a:r>
            <a:r>
              <a:rPr lang="en-US" dirty="0" err="1" smtClean="0"/>
              <a:t>f</a:t>
            </a:r>
            <a:r>
              <a:rPr lang="en-US" baseline="-25000" dirty="0" err="1" smtClean="0"/>
              <a:t>r</a:t>
            </a:r>
            <a:r>
              <a:rPr lang="en-US" dirty="0" smtClean="0"/>
              <a:t>) where L is the instantaneous luminosity, </a:t>
            </a:r>
            <a:r>
              <a:rPr lang="en-US" dirty="0" err="1" smtClean="0"/>
              <a:t>σ</a:t>
            </a:r>
            <a:r>
              <a:rPr lang="en-US" baseline="-25000" dirty="0" err="1" smtClean="0"/>
              <a:t>inel</a:t>
            </a:r>
            <a:r>
              <a:rPr lang="en-US" dirty="0" smtClean="0"/>
              <a:t> is the inelastic cross section which we take to be 71.5 </a:t>
            </a:r>
            <a:r>
              <a:rPr lang="en-US" dirty="0" err="1" smtClean="0"/>
              <a:t>mb</a:t>
            </a:r>
            <a:r>
              <a:rPr lang="en-US" dirty="0" smtClean="0"/>
              <a:t>, </a:t>
            </a:r>
            <a:r>
              <a:rPr lang="en-US" dirty="0" err="1" smtClean="0"/>
              <a:t>n</a:t>
            </a:r>
            <a:r>
              <a:rPr lang="en-US" baseline="-25000" dirty="0" err="1" smtClean="0"/>
              <a:t>bunch</a:t>
            </a:r>
            <a:r>
              <a:rPr lang="en-US" dirty="0" smtClean="0"/>
              <a:t> is the number of colliding bunches and </a:t>
            </a:r>
            <a:r>
              <a:rPr lang="en-US" dirty="0" err="1" smtClean="0"/>
              <a:t>f</a:t>
            </a:r>
            <a:r>
              <a:rPr lang="en-US" baseline="-25000" dirty="0" err="1" smtClean="0"/>
              <a:t>r</a:t>
            </a:r>
            <a:r>
              <a:rPr lang="en-US" dirty="0" smtClean="0"/>
              <a:t> is the LHC revolution frequency. More details on this can be found in arXiv:1101.2185. The entries at μ~0 arise from pilot bunches that were present during many of the early LHC fills. The luminosity in these bunches is &gt;100 times smaller than in the main bunches resulting in values μ&lt;0.1. The maximum mean number of events per beam crossing versus day. It is determined for each bunch as described above. The online luminosity measurement is used for this calculation as for the luminosity plots. Only the maximum value during stable beam periods is shown.</a:t>
            </a:r>
          </a:p>
          <a:p>
            <a:pPr>
              <a:defRPr/>
            </a:pPr>
            <a:endParaRPr lang="en-US" dirty="0" smtClean="0"/>
          </a:p>
          <a:p>
            <a:pPr>
              <a:defRPr/>
            </a:pPr>
            <a:r>
              <a:rPr lang="en-US" dirty="0" smtClean="0"/>
              <a:t>A 7 </a:t>
            </a:r>
            <a:r>
              <a:rPr lang="en-US" dirty="0" err="1" smtClean="0"/>
              <a:t>TeV</a:t>
            </a:r>
            <a:r>
              <a:rPr lang="en-US" dirty="0" smtClean="0"/>
              <a:t> collision event collected on April 24th and is typical for the 2011 environment with high pileup .  This is a candidate Z boson event in the </a:t>
            </a:r>
            <a:r>
              <a:rPr lang="en-US" dirty="0" err="1" smtClean="0"/>
              <a:t>dimuon</a:t>
            </a:r>
            <a:r>
              <a:rPr lang="en-US" dirty="0" smtClean="0"/>
              <a:t> decay with 11 reconstructed vertices. This event was recorded on April 24th and is typical for the 2011 environment with high pileup. For this display the track </a:t>
            </a:r>
            <a:r>
              <a:rPr lang="en-US" dirty="0" err="1" smtClean="0"/>
              <a:t>p</a:t>
            </a:r>
            <a:r>
              <a:rPr lang="en-US" baseline="-25000" dirty="0" err="1" smtClean="0"/>
              <a:t>T</a:t>
            </a:r>
            <a:r>
              <a:rPr lang="en-US" dirty="0" smtClean="0"/>
              <a:t> threshold is 0.4 </a:t>
            </a:r>
            <a:r>
              <a:rPr lang="en-US" dirty="0" err="1" smtClean="0"/>
              <a:t>GeV</a:t>
            </a:r>
            <a:r>
              <a:rPr lang="en-US" dirty="0" smtClean="0"/>
              <a:t> and all tracks are required to have at least 2 Pixel and 7 SCT hits. The vertices shown are reconstructed using tracks with </a:t>
            </a:r>
            <a:r>
              <a:rPr lang="en-US" dirty="0" err="1" smtClean="0"/>
              <a:t>p</a:t>
            </a:r>
            <a:r>
              <a:rPr lang="en-US" baseline="-25000" dirty="0" err="1" smtClean="0"/>
              <a:t>T</a:t>
            </a:r>
            <a:r>
              <a:rPr lang="en-US" dirty="0" smtClean="0"/>
              <a:t> greater than 0.4 </a:t>
            </a:r>
            <a:r>
              <a:rPr lang="en-US" dirty="0" err="1" smtClean="0"/>
              <a:t>GeV</a:t>
            </a:r>
            <a:r>
              <a:rPr lang="en-US" dirty="0" smtClean="0"/>
              <a:t>. The smallest separation between any two of them is 3.2+-0.2 </a:t>
            </a:r>
            <a:r>
              <a:rPr lang="en-US" dirty="0" err="1" smtClean="0"/>
              <a:t>mm.The</a:t>
            </a:r>
            <a:r>
              <a:rPr lang="en-US" dirty="0" smtClean="0"/>
              <a:t> invariant mass of the two </a:t>
            </a:r>
            <a:r>
              <a:rPr lang="en-US" dirty="0" err="1" smtClean="0"/>
              <a:t>muons</a:t>
            </a:r>
            <a:r>
              <a:rPr lang="en-US" dirty="0" smtClean="0"/>
              <a:t> is 93.4 </a:t>
            </a:r>
            <a:r>
              <a:rPr lang="en-US" dirty="0" err="1" smtClean="0"/>
              <a:t>GeV</a:t>
            </a:r>
            <a:r>
              <a:rPr lang="en-US" dirty="0" smtClean="0"/>
              <a:t>. </a:t>
            </a:r>
          </a:p>
          <a:p>
            <a:pPr>
              <a:defRPr/>
            </a:pPr>
            <a:endParaRPr lang="en-US" dirty="0" smtClean="0"/>
          </a:p>
          <a:p>
            <a:pPr marL="285750" indent="-285750">
              <a:buFont typeface="Wingdings" charset="2"/>
              <a:buChar char="q"/>
              <a:defRPr/>
            </a:pPr>
            <a:r>
              <a:rPr lang="en-US" dirty="0" smtClean="0"/>
              <a:t>Note: luminosity so far maximized mainly through parameters </a:t>
            </a:r>
          </a:p>
          <a:p>
            <a:pPr>
              <a:defRPr/>
            </a:pPr>
            <a:r>
              <a:rPr lang="en-US" dirty="0" smtClean="0"/>
              <a:t>     which maximize pile-up (= number of interactions per crossing): </a:t>
            </a:r>
          </a:p>
          <a:p>
            <a:pPr>
              <a:defRPr/>
            </a:pPr>
            <a:r>
              <a:rPr lang="en-US" dirty="0" smtClean="0"/>
              <a:t>New record luminosity achieved:  2.5 x 10</a:t>
            </a:r>
            <a:r>
              <a:rPr lang="en-US" baseline="30000" dirty="0" smtClean="0"/>
              <a:t>32     </a:t>
            </a:r>
            <a:r>
              <a:rPr lang="en-US" dirty="0" smtClean="0">
                <a:solidFill>
                  <a:schemeClr val="bg1"/>
                </a:solidFill>
                <a:sym typeface="Wingdings"/>
              </a:rPr>
              <a:t>2.2x10</a:t>
            </a:r>
            <a:r>
              <a:rPr lang="en-US" baseline="30000" dirty="0" smtClean="0">
                <a:solidFill>
                  <a:schemeClr val="bg1"/>
                </a:solidFill>
                <a:sym typeface="Wingdings"/>
              </a:rPr>
              <a:t>33  </a:t>
            </a:r>
            <a:r>
              <a:rPr lang="en-US" sz="1800" baseline="30000" dirty="0" smtClean="0">
                <a:solidFill>
                  <a:schemeClr val="bg1"/>
                </a:solidFill>
                <a:sym typeface="Wingdings"/>
              </a:rPr>
              <a:t>(In </a:t>
            </a:r>
            <a:r>
              <a:rPr lang="en-US" sz="1800" baseline="30000" dirty="0" err="1" smtClean="0">
                <a:solidFill>
                  <a:schemeClr val="bg1"/>
                </a:solidFill>
                <a:sym typeface="Wingdings"/>
              </a:rPr>
              <a:t>aug</a:t>
            </a:r>
            <a:r>
              <a:rPr lang="en-US" sz="1800" baseline="30000" dirty="0" smtClean="0">
                <a:solidFill>
                  <a:schemeClr val="bg1"/>
                </a:solidFill>
                <a:sym typeface="Wingdings"/>
              </a:rPr>
              <a:t> 2011 !)</a:t>
            </a:r>
            <a:endParaRPr lang="en-US" sz="1800" baseline="30000" dirty="0" smtClean="0">
              <a:solidFill>
                <a:srgbClr val="FF0000"/>
              </a:solidFill>
            </a:endParaRPr>
          </a:p>
          <a:p>
            <a:pPr>
              <a:defRPr/>
            </a:pPr>
            <a:r>
              <a:rPr lang="en-US" dirty="0" smtClean="0">
                <a:solidFill>
                  <a:srgbClr val="FF0000"/>
                </a:solidFill>
              </a:rPr>
              <a:t>     -- bunch charge: 1.15 10</a:t>
            </a:r>
            <a:r>
              <a:rPr lang="en-US" baseline="30000" dirty="0" smtClean="0">
                <a:solidFill>
                  <a:srgbClr val="FF0000"/>
                </a:solidFill>
              </a:rPr>
              <a:t>11</a:t>
            </a:r>
            <a:r>
              <a:rPr lang="en-US" dirty="0" smtClean="0">
                <a:solidFill>
                  <a:srgbClr val="FF0000"/>
                </a:solidFill>
              </a:rPr>
              <a:t> p/bunch (beyond design)---</a:t>
            </a:r>
            <a:r>
              <a:rPr lang="en-US" dirty="0" smtClean="0">
                <a:solidFill>
                  <a:srgbClr val="FF0000"/>
                </a:solidFill>
                <a:sym typeface="Wingdings"/>
              </a:rPr>
              <a:t> 1.35 x10</a:t>
            </a:r>
            <a:r>
              <a:rPr lang="en-US" baseline="30000" dirty="0" smtClean="0">
                <a:solidFill>
                  <a:srgbClr val="FF0000"/>
                </a:solidFill>
                <a:sym typeface="Wingdings"/>
              </a:rPr>
              <a:t>11</a:t>
            </a:r>
            <a:r>
              <a:rPr lang="en-US" dirty="0" smtClean="0">
                <a:solidFill>
                  <a:srgbClr val="FF0000"/>
                </a:solidFill>
                <a:sym typeface="Wingdings"/>
              </a:rPr>
              <a:t> in </a:t>
            </a:r>
            <a:r>
              <a:rPr lang="en-US" dirty="0" err="1" smtClean="0">
                <a:solidFill>
                  <a:srgbClr val="FF0000"/>
                </a:solidFill>
                <a:sym typeface="Wingdings"/>
              </a:rPr>
              <a:t>aug</a:t>
            </a:r>
            <a:r>
              <a:rPr lang="en-US" dirty="0" smtClean="0">
                <a:solidFill>
                  <a:srgbClr val="FF0000"/>
                </a:solidFill>
                <a:sym typeface="Wingdings"/>
              </a:rPr>
              <a:t> 2011</a:t>
            </a:r>
            <a:endParaRPr lang="en-US" dirty="0" smtClean="0">
              <a:solidFill>
                <a:srgbClr val="FF0000"/>
              </a:solidFill>
            </a:endParaRPr>
          </a:p>
          <a:p>
            <a:pPr>
              <a:defRPr/>
            </a:pPr>
            <a:r>
              <a:rPr lang="en-US" dirty="0" smtClean="0">
                <a:latin typeface="Lucida Grande"/>
                <a:ea typeface="Lucida Grande"/>
                <a:cs typeface="Lucida Grande"/>
              </a:rPr>
              <a:t>     </a:t>
            </a:r>
            <a:r>
              <a:rPr lang="en-US" dirty="0" smtClean="0">
                <a:latin typeface="Comic Sans MS"/>
                <a:ea typeface="Lucida Grande"/>
                <a:cs typeface="Lucida Grande"/>
              </a:rPr>
              <a:t>--</a:t>
            </a:r>
            <a:r>
              <a:rPr lang="en-US" dirty="0" smtClean="0">
                <a:latin typeface="Lucida Grande"/>
                <a:ea typeface="Lucida Grande"/>
                <a:cs typeface="Lucida Grande"/>
              </a:rPr>
              <a:t> β</a:t>
            </a:r>
            <a:r>
              <a:rPr lang="en-US" dirty="0" smtClean="0"/>
              <a:t>*=1.5  --</a:t>
            </a:r>
            <a:r>
              <a:rPr lang="en-US" dirty="0" smtClean="0">
                <a:sym typeface="Wingdings"/>
              </a:rPr>
              <a:t>0.55m in end Aug 2011 (good news)</a:t>
            </a:r>
            <a:endParaRPr lang="en-US" dirty="0" smtClean="0"/>
          </a:p>
          <a:p>
            <a:pPr>
              <a:defRPr/>
            </a:pPr>
            <a:r>
              <a:rPr lang="en-US" dirty="0" smtClean="0"/>
              <a:t>     -- transverse </a:t>
            </a:r>
            <a:r>
              <a:rPr lang="en-US" dirty="0" err="1" smtClean="0"/>
              <a:t>emittance</a:t>
            </a:r>
            <a:r>
              <a:rPr lang="en-US" dirty="0" smtClean="0"/>
              <a:t>: 2-2.5 </a:t>
            </a:r>
            <a:r>
              <a:rPr lang="en-US" dirty="0" err="1" smtClean="0">
                <a:latin typeface="Lucida Grande"/>
                <a:ea typeface="Lucida Grande"/>
                <a:cs typeface="Lucida Grande"/>
              </a:rPr>
              <a:t>μ</a:t>
            </a:r>
            <a:r>
              <a:rPr lang="en-US" dirty="0" err="1" smtClean="0"/>
              <a:t>m</a:t>
            </a:r>
            <a:r>
              <a:rPr lang="en-US" dirty="0" smtClean="0"/>
              <a:t> (beyond design)--</a:t>
            </a:r>
            <a:r>
              <a:rPr lang="en-US" dirty="0" smtClean="0">
                <a:sym typeface="Wingdings"/>
              </a:rPr>
              <a:t> </a:t>
            </a:r>
            <a:r>
              <a:rPr lang="en-US" dirty="0" smtClean="0">
                <a:solidFill>
                  <a:srgbClr val="FF0000"/>
                </a:solidFill>
                <a:sym typeface="Wingdings"/>
              </a:rPr>
              <a:t>2miccron in Aug 2011 (good)</a:t>
            </a:r>
            <a:r>
              <a:rPr lang="en-US" dirty="0" smtClean="0">
                <a:solidFill>
                  <a:srgbClr val="FF0000"/>
                </a:solidFill>
              </a:rPr>
              <a:t>    </a:t>
            </a:r>
          </a:p>
          <a:p>
            <a:pPr>
              <a:defRPr/>
            </a:pPr>
            <a:r>
              <a:rPr lang="en-US" dirty="0" smtClean="0">
                <a:sym typeface="Wingdings"/>
              </a:rPr>
              <a:t>This was unexpected: LHC figures </a:t>
            </a:r>
          </a:p>
          <a:p>
            <a:pPr>
              <a:defRPr/>
            </a:pPr>
            <a:r>
              <a:rPr lang="en-US" dirty="0" smtClean="0">
                <a:sym typeface="Wingdings"/>
              </a:rPr>
              <a:t>considered over the last 20 years:</a:t>
            </a:r>
          </a:p>
          <a:p>
            <a:pPr>
              <a:defRPr/>
            </a:pPr>
            <a:r>
              <a:rPr lang="en-US" dirty="0" smtClean="0">
                <a:sym typeface="Wingdings"/>
              </a:rPr>
              <a:t>~ 2   events/x-</a:t>
            </a:r>
            <a:r>
              <a:rPr lang="en-US" dirty="0" err="1" smtClean="0">
                <a:sym typeface="Wingdings"/>
              </a:rPr>
              <a:t>ing</a:t>
            </a:r>
            <a:r>
              <a:rPr lang="en-US" dirty="0" smtClean="0">
                <a:sym typeface="Wingdings"/>
              </a:rPr>
              <a:t> at L=10</a:t>
            </a:r>
            <a:r>
              <a:rPr lang="en-US" baseline="30000" dirty="0" smtClean="0">
                <a:sym typeface="Wingdings"/>
              </a:rPr>
              <a:t>33</a:t>
            </a:r>
          </a:p>
          <a:p>
            <a:pPr>
              <a:defRPr/>
            </a:pPr>
            <a:r>
              <a:rPr lang="en-US" dirty="0" smtClean="0">
                <a:sym typeface="Wingdings"/>
              </a:rPr>
              <a:t>~ 20 events/x-</a:t>
            </a:r>
            <a:r>
              <a:rPr lang="en-US" dirty="0" err="1" smtClean="0">
                <a:sym typeface="Wingdings"/>
              </a:rPr>
              <a:t>ing</a:t>
            </a:r>
            <a:r>
              <a:rPr lang="en-US" dirty="0" smtClean="0">
                <a:sym typeface="Wingdings"/>
              </a:rPr>
              <a:t> at L=10</a:t>
            </a:r>
            <a:r>
              <a:rPr lang="en-US" baseline="30000" dirty="0" smtClean="0">
                <a:sym typeface="Wingdings"/>
              </a:rPr>
              <a:t>34</a:t>
            </a:r>
            <a:endParaRPr lang="en-US" dirty="0">
              <a:sym typeface="Wingding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p:cNvSpPr>
          <p:nvPr>
            <p:ph type="sldImg"/>
          </p:nvPr>
        </p:nvSpPr>
        <p:spPr>
          <a:ln/>
        </p:spPr>
      </p:sp>
      <p:sp>
        <p:nvSpPr>
          <p:cNvPr id="1157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charset="0"/>
              <a:ea typeface="ＭＳ Ｐゴシック" charset="0"/>
              <a:cs typeface="ＭＳ Ｐゴシック" charset="0"/>
            </a:endParaRPr>
          </a:p>
        </p:txBody>
      </p:sp>
      <p:sp>
        <p:nvSpPr>
          <p:cNvPr id="1157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C08E4FA-E8F4-0E44-B55A-8A8488085FE3}" type="slidenum">
              <a:rPr lang="en-US" sz="1300">
                <a:latin typeface="Helvetica" charset="0"/>
              </a:rPr>
              <a:pPr/>
              <a:t>30</a:t>
            </a:fld>
            <a:endParaRPr lang="en-US" sz="1300">
              <a:latin typeface="Helvetica"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796973-4078-9F48-908A-A65F18D57662}" type="slidenum">
              <a:rPr lang="en-US"/>
              <a:pPr/>
              <a:t>31</a:t>
            </a:fld>
            <a:endParaRPr lang="en-US"/>
          </a:p>
        </p:txBody>
      </p:sp>
      <p:sp>
        <p:nvSpPr>
          <p:cNvPr id="377858" name="Rectangle 2"/>
          <p:cNvSpPr>
            <a:spLocks noGrp="1" noRot="1" noChangeAspect="1" noChangeArrowheads="1" noTextEdit="1"/>
          </p:cNvSpPr>
          <p:nvPr>
            <p:ph type="sldImg"/>
          </p:nvPr>
        </p:nvSpPr>
        <p:spPr>
          <a:ln/>
        </p:spPr>
      </p:sp>
      <p:sp>
        <p:nvSpPr>
          <p:cNvPr id="377859" name="Rectangle 3"/>
          <p:cNvSpPr>
            <a:spLocks noGrp="1" noChangeArrowheads="1"/>
          </p:cNvSpPr>
          <p:nvPr>
            <p:ph type="body" idx="1"/>
          </p:nvPr>
        </p:nvSpPr>
        <p:spPr/>
        <p:txBody>
          <a:bodyPr/>
          <a:lstStyle/>
          <a:p>
            <a:endParaRPr lang="el-G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5429FC2-1CF2-D74C-9F3B-5D88BE4DB964}" type="slidenum">
              <a:rPr lang="en-US" sz="1300">
                <a:latin typeface="Arial" charset="0"/>
              </a:rPr>
              <a:pPr/>
              <a:t>32</a:t>
            </a:fld>
            <a:endParaRPr lang="en-US" sz="1300">
              <a:latin typeface="Arial"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5429FC2-1CF2-D74C-9F3B-5D88BE4DB964}" type="slidenum">
              <a:rPr lang="en-US" sz="1300">
                <a:latin typeface="Arial" charset="0"/>
              </a:rPr>
              <a:pPr/>
              <a:t>2</a:t>
            </a:fld>
            <a:endParaRPr lang="en-US" sz="1300">
              <a:latin typeface="Arial"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5604DCD-C511-4B12-9DBB-AC80DD19A492}" type="slidenum">
              <a:rPr lang="en-GB" smtClean="0"/>
              <a:pPr/>
              <a:t>34</a:t>
            </a:fld>
            <a:endParaRPr lang="en-GB"/>
          </a:p>
        </p:txBody>
      </p:sp>
    </p:spTree>
    <p:extLst>
      <p:ext uri="{BB962C8B-B14F-4D97-AF65-F5344CB8AC3E}">
        <p14:creationId xmlns:p14="http://schemas.microsoft.com/office/powerpoint/2010/main" val="15391339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792833B-7996-FC4E-97DA-8BC78395B26B}" type="slidenum">
              <a:rPr lang="en-US" sz="1300">
                <a:latin typeface="Arial" charset="0"/>
              </a:rPr>
              <a:pPr/>
              <a:t>36</a:t>
            </a:fld>
            <a:endParaRPr lang="en-US" sz="1300">
              <a:latin typeface="Arial" charset="0"/>
            </a:endParaRPr>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p:cNvSpPr>
          <p:nvPr>
            <p:ph type="sldImg"/>
          </p:nvPr>
        </p:nvSpPr>
        <p:spPr>
          <a:ln/>
        </p:spPr>
      </p:sp>
      <p:sp>
        <p:nvSpPr>
          <p:cNvPr id="1198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
        <p:nvSpPr>
          <p:cNvPr id="1198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C1C54FDC-39EF-574C-98AC-7F8E87540866}" type="slidenum">
              <a:rPr lang="en-US" sz="1300">
                <a:latin typeface="Arial" charset="0"/>
              </a:rPr>
              <a:pPr/>
              <a:t>37</a:t>
            </a:fld>
            <a:endParaRPr lang="en-US" sz="13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65027FD-0A79-CC49-A01B-D8E86CC20637}" type="slidenum">
              <a:rPr lang="en-US" sz="1300">
                <a:latin typeface="Arial" charset="0"/>
              </a:rPr>
              <a:pPr/>
              <a:t>38</a:t>
            </a:fld>
            <a:endParaRPr lang="en-US" sz="1300">
              <a:latin typeface="Arial" charset="0"/>
            </a:endParaRPr>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6B6971B-5992-7F42-BF87-8777ED887E17}" type="slidenum">
              <a:rPr lang="en-US" sz="1300">
                <a:latin typeface="Arial" charset="0"/>
              </a:rPr>
              <a:pPr/>
              <a:t>39</a:t>
            </a:fld>
            <a:endParaRPr lang="en-US" sz="1300">
              <a:latin typeface="Arial" charset="0"/>
            </a:endParaRPr>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7E92A4F-3444-5846-828A-89379E583025}" type="slidenum">
              <a:rPr lang="en-US" sz="1300">
                <a:latin typeface="Arial" charset="0"/>
              </a:rPr>
              <a:pPr/>
              <a:t>40</a:t>
            </a:fld>
            <a:endParaRPr lang="en-US" sz="1300">
              <a:latin typeface="Arial" charset="0"/>
            </a:endParaRPr>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CD41C1B-1740-CD46-A56D-361E1F77CFD8}" type="slidenum">
              <a:rPr lang="en-US" sz="1300">
                <a:latin typeface="Arial" charset="0"/>
              </a:rPr>
              <a:pPr/>
              <a:t>41</a:t>
            </a:fld>
            <a:endParaRPr lang="en-US" sz="1300">
              <a:latin typeface="Arial" charset="0"/>
            </a:endParaRPr>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4C5DA49-14A7-554B-9D7A-D9DCA8932510}" type="slidenum">
              <a:rPr lang="en-US" sz="1300">
                <a:latin typeface="Arial" charset="0"/>
              </a:rPr>
              <a:pPr/>
              <a:t>42</a:t>
            </a:fld>
            <a:endParaRPr lang="en-US" sz="1300">
              <a:latin typeface="Arial" charset="0"/>
            </a:endParaRPr>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xfrm>
            <a:off x="974725" y="4559300"/>
            <a:ext cx="5365750" cy="43211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ED5534C-A655-A344-8FA4-1B23F7578CF2}" type="slidenum">
              <a:rPr lang="en-US" sz="1300">
                <a:latin typeface="Arial" charset="0"/>
              </a:rPr>
              <a:pPr/>
              <a:t>43</a:t>
            </a:fld>
            <a:endParaRPr lang="en-US" sz="1300">
              <a:latin typeface="Arial" charset="0"/>
            </a:endParaRPr>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56E29C9-EF84-C640-8BAB-14947CA2268D}" type="slidenum">
              <a:rPr lang="en-US" sz="1300">
                <a:latin typeface="Arial" charset="0"/>
              </a:rPr>
              <a:pPr/>
              <a:t>12</a:t>
            </a:fld>
            <a:endParaRPr lang="en-US" sz="1300">
              <a:latin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B060DB94-276B-6B45-8848-30EF65D4261C}" type="slidenum">
              <a:rPr lang="en-US" sz="1300">
                <a:latin typeface="Arial" charset="0"/>
              </a:rPr>
              <a:pPr/>
              <a:t>13</a:t>
            </a:fld>
            <a:endParaRPr lang="en-US" sz="1300">
              <a:latin typeface="Arial"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B5CE7B5-77FE-F74C-9E57-BD78EFA3E452}" type="slidenum">
              <a:rPr lang="en-US" sz="1300">
                <a:latin typeface="Arial" charset="0"/>
              </a:rPr>
              <a:pPr/>
              <a:t>14</a:t>
            </a:fld>
            <a:endParaRPr lang="en-US" sz="1300">
              <a:latin typeface="Arial" charset="0"/>
            </a:endParaRPr>
          </a:p>
        </p:txBody>
      </p:sp>
      <p:sp>
        <p:nvSpPr>
          <p:cNvPr id="91139" name="Rectangle 2"/>
          <p:cNvSpPr>
            <a:spLocks noGrp="1" noRot="1" noChangeAspect="1" noChangeArrowheads="1" noTextEdit="1"/>
          </p:cNvSpPr>
          <p:nvPr>
            <p:ph type="sldImg"/>
          </p:nvPr>
        </p:nvSpPr>
        <p:spPr>
          <a:xfrm>
            <a:off x="1266825" y="738188"/>
            <a:ext cx="4821238" cy="3616325"/>
          </a:xfrm>
          <a:ln/>
        </p:spPr>
      </p:sp>
      <p:sp>
        <p:nvSpPr>
          <p:cNvPr id="91140"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76F57E3-5611-A944-9779-124D3D7ED6F3}" type="slidenum">
              <a:rPr lang="en-US" sz="1300">
                <a:latin typeface="Arial" charset="0"/>
              </a:rPr>
              <a:pPr/>
              <a:t>15</a:t>
            </a:fld>
            <a:endParaRPr lang="en-US" sz="1300">
              <a:latin typeface="Arial" charset="0"/>
            </a:endParaRPr>
          </a:p>
        </p:txBody>
      </p:sp>
      <p:sp>
        <p:nvSpPr>
          <p:cNvPr id="93187" name="Rectangle 2"/>
          <p:cNvSpPr>
            <a:spLocks noGrp="1" noRot="1" noChangeAspect="1" noChangeArrowheads="1" noTextEdit="1"/>
          </p:cNvSpPr>
          <p:nvPr>
            <p:ph type="sldImg"/>
          </p:nvPr>
        </p:nvSpPr>
        <p:spPr>
          <a:xfrm>
            <a:off x="1266825" y="738188"/>
            <a:ext cx="4821238" cy="3616325"/>
          </a:xfrm>
          <a:ln/>
        </p:spPr>
      </p:sp>
      <p:sp>
        <p:nvSpPr>
          <p:cNvPr id="93188"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DE27446-637D-DE4E-8B49-10C0A6578A34}" type="slidenum">
              <a:rPr lang="en-US" sz="1300">
                <a:latin typeface="Arial" charset="0"/>
              </a:rPr>
              <a:pPr/>
              <a:t>16</a:t>
            </a:fld>
            <a:endParaRPr lang="en-US" sz="1300">
              <a:latin typeface="Arial" charset="0"/>
            </a:endParaRPr>
          </a:p>
        </p:txBody>
      </p:sp>
      <p:sp>
        <p:nvSpPr>
          <p:cNvPr id="95235" name="Rectangle 2"/>
          <p:cNvSpPr>
            <a:spLocks noGrp="1" noRot="1" noChangeAspect="1" noChangeArrowheads="1" noTextEdit="1"/>
          </p:cNvSpPr>
          <p:nvPr>
            <p:ph type="sldImg"/>
          </p:nvPr>
        </p:nvSpPr>
        <p:spPr>
          <a:xfrm>
            <a:off x="1266825" y="738188"/>
            <a:ext cx="4821238" cy="3616325"/>
          </a:xfrm>
          <a:ln/>
        </p:spPr>
      </p:sp>
      <p:sp>
        <p:nvSpPr>
          <p:cNvPr id="95236"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7DED7081-328D-DE4C-BEF9-89D0CCD7767B}" type="slidenum">
              <a:rPr lang="en-US" sz="1300">
                <a:latin typeface="Arial" charset="0"/>
              </a:rPr>
              <a:pPr/>
              <a:t>17</a:t>
            </a:fld>
            <a:endParaRPr lang="en-US" sz="1300">
              <a:latin typeface="Arial" charset="0"/>
            </a:endParaRPr>
          </a:p>
        </p:txBody>
      </p:sp>
      <p:sp>
        <p:nvSpPr>
          <p:cNvPr id="97283" name="Rectangle 2"/>
          <p:cNvSpPr>
            <a:spLocks noGrp="1" noRot="1" noChangeAspect="1" noChangeArrowheads="1" noTextEdit="1"/>
          </p:cNvSpPr>
          <p:nvPr>
            <p:ph type="sldImg"/>
          </p:nvPr>
        </p:nvSpPr>
        <p:spPr>
          <a:xfrm>
            <a:off x="1266825" y="738188"/>
            <a:ext cx="4821238" cy="3616325"/>
          </a:xfrm>
          <a:ln/>
        </p:spPr>
      </p:sp>
      <p:sp>
        <p:nvSpPr>
          <p:cNvPr id="97284"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8375">
              <a:defRPr sz="2400">
                <a:solidFill>
                  <a:schemeClr val="tx1"/>
                </a:solidFill>
                <a:latin typeface="Verdana" charset="0"/>
                <a:ea typeface="ＭＳ Ｐゴシック" charset="0"/>
                <a:cs typeface="ＭＳ Ｐゴシック" charset="0"/>
              </a:defRPr>
            </a:lvl1pPr>
            <a:lvl2pPr marL="37931725" indent="-37474525" defTabSz="96837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B5072C8-98CA-5C4A-849E-93DBAE1A9539}" type="slidenum">
              <a:rPr lang="en-US" sz="1300">
                <a:latin typeface="Arial" charset="0"/>
              </a:rPr>
              <a:pPr/>
              <a:t>18</a:t>
            </a:fld>
            <a:endParaRPr lang="en-US" sz="1300">
              <a:latin typeface="Arial" charset="0"/>
            </a:endParaRPr>
          </a:p>
        </p:txBody>
      </p:sp>
      <p:sp>
        <p:nvSpPr>
          <p:cNvPr id="99331" name="Rectangle 2"/>
          <p:cNvSpPr>
            <a:spLocks noGrp="1" noRot="1" noChangeAspect="1" noChangeArrowheads="1" noTextEdit="1"/>
          </p:cNvSpPr>
          <p:nvPr>
            <p:ph type="sldImg"/>
          </p:nvPr>
        </p:nvSpPr>
        <p:spPr>
          <a:xfrm>
            <a:off x="1266825" y="738188"/>
            <a:ext cx="4821238" cy="3616325"/>
          </a:xfrm>
          <a:ln/>
        </p:spPr>
      </p:sp>
      <p:sp>
        <p:nvSpPr>
          <p:cNvPr id="99332" name="Rectangle 3"/>
          <p:cNvSpPr>
            <a:spLocks noGrp="1" noChangeArrowheads="1"/>
          </p:cNvSpPr>
          <p:nvPr>
            <p:ph type="body" idx="1"/>
          </p:nvPr>
        </p:nvSpPr>
        <p:spPr>
          <a:xfrm>
            <a:off x="990600" y="4575175"/>
            <a:ext cx="1268413" cy="2635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tif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eaLnBrk="1" hangingPunct="1">
              <a:defRPr/>
            </a:pPr>
            <a:endParaRPr lang="en-US" sz="2400">
              <a:latin typeface="Times New Roman" charset="0"/>
              <a:ea typeface="+mn-ea"/>
              <a:cs typeface="+mn-cs"/>
            </a:endParaRPr>
          </a:p>
        </p:txBody>
      </p:sp>
      <p:sp>
        <p:nvSpPr>
          <p:cNvPr id="80898" name="Rectangle 2"/>
          <p:cNvSpPr>
            <a:spLocks noGrp="1" noChangeArrowheads="1"/>
          </p:cNvSpPr>
          <p:nvPr>
            <p:ph type="ctrTitle"/>
          </p:nvPr>
        </p:nvSpPr>
        <p:spPr>
          <a:xfrm>
            <a:off x="685800" y="990600"/>
            <a:ext cx="7772400" cy="1371600"/>
          </a:xfrm>
        </p:spPr>
        <p:txBody>
          <a:bodyPr/>
          <a:lstStyle>
            <a:lvl1pPr>
              <a:defRPr sz="4000"/>
            </a:lvl1pPr>
          </a:lstStyle>
          <a:p>
            <a:r>
              <a:rPr lang="en-US"/>
              <a:t>Click to edit Master title style</a:t>
            </a:r>
          </a:p>
        </p:txBody>
      </p:sp>
      <p:sp>
        <p:nvSpPr>
          <p:cNvPr id="80899" name="Rectangle 3"/>
          <p:cNvSpPr>
            <a:spLocks noGrp="1" noChangeArrowheads="1"/>
          </p:cNvSpPr>
          <p:nvPr>
            <p:ph type="subTitle" idx="1"/>
          </p:nvPr>
        </p:nvSpPr>
        <p:spPr>
          <a:xfrm>
            <a:off x="1447800" y="3429000"/>
            <a:ext cx="7010400" cy="1600200"/>
          </a:xfrm>
        </p:spPr>
        <p:txBody>
          <a:bodyPr/>
          <a:lstStyle>
            <a:lvl1pPr marL="0" indent="0">
              <a:buFont typeface="Wingdings" charset="2"/>
              <a:buNone/>
              <a:defRPr sz="2800"/>
            </a:lvl1pPr>
          </a:lstStyle>
          <a:p>
            <a:r>
              <a:rPr lang="en-US"/>
              <a:t>Click to edit Master subtitle style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US"/>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r>
              <a:rPr lang="el-GR" smtClean="0"/>
              <a:t>Ανιχνευτές Σωματιδίων, 09-15 Αυγούστου 2014</a:t>
            </a:r>
            <a:endParaRPr lang="en-US"/>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fld id="{F2FB4124-A994-A946-AD70-EDEE6E3AC3F8}" type="slidenum">
              <a:rPr lang="en-US"/>
              <a:pPr/>
              <a:t>‹#›</a:t>
            </a:fld>
            <a:endParaRPr lang="en-US"/>
          </a:p>
        </p:txBody>
      </p:sp>
    </p:spTree>
    <p:extLst>
      <p:ext uri="{BB962C8B-B14F-4D97-AF65-F5344CB8AC3E}">
        <p14:creationId xmlns:p14="http://schemas.microsoft.com/office/powerpoint/2010/main" val="3387836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6" name="Rectangle 8"/>
          <p:cNvSpPr>
            <a:spLocks noGrp="1" noChangeArrowheads="1"/>
          </p:cNvSpPr>
          <p:nvPr>
            <p:ph type="sldNum" sz="quarter" idx="12"/>
          </p:nvPr>
        </p:nvSpPr>
        <p:spPr>
          <a:ln/>
        </p:spPr>
        <p:txBody>
          <a:bodyPr/>
          <a:lstStyle>
            <a:lvl1pPr>
              <a:defRPr/>
            </a:lvl1pPr>
          </a:lstStyle>
          <a:p>
            <a:fld id="{F0E8CD49-62CE-474A-AB3E-EFC8BAE43250}" type="slidenum">
              <a:rPr lang="en-US"/>
              <a:pPr/>
              <a:t>‹#›</a:t>
            </a:fld>
            <a:endParaRPr lang="en-US"/>
          </a:p>
        </p:txBody>
      </p:sp>
    </p:spTree>
    <p:extLst>
      <p:ext uri="{BB962C8B-B14F-4D97-AF65-F5344CB8AC3E}">
        <p14:creationId xmlns:p14="http://schemas.microsoft.com/office/powerpoint/2010/main" val="3628097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152650"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0"/>
            <a:ext cx="630555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6" name="Rectangle 8"/>
          <p:cNvSpPr>
            <a:spLocks noGrp="1" noChangeArrowheads="1"/>
          </p:cNvSpPr>
          <p:nvPr>
            <p:ph type="sldNum" sz="quarter" idx="12"/>
          </p:nvPr>
        </p:nvSpPr>
        <p:spPr>
          <a:ln/>
        </p:spPr>
        <p:txBody>
          <a:bodyPr/>
          <a:lstStyle>
            <a:lvl1pPr>
              <a:defRPr/>
            </a:lvl1pPr>
          </a:lstStyle>
          <a:p>
            <a:fld id="{1E8B678D-D848-D54A-98FC-DFD04460BFAF}" type="slidenum">
              <a:rPr lang="en-US"/>
              <a:pPr/>
              <a:t>‹#›</a:t>
            </a:fld>
            <a:endParaRPr lang="en-US"/>
          </a:p>
        </p:txBody>
      </p:sp>
    </p:spTree>
    <p:extLst>
      <p:ext uri="{BB962C8B-B14F-4D97-AF65-F5344CB8AC3E}">
        <p14:creationId xmlns:p14="http://schemas.microsoft.com/office/powerpoint/2010/main" val="23890634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10600" cy="990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143000"/>
            <a:ext cx="4229100"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10100" y="1143000"/>
            <a:ext cx="4229100"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7" name="Rectangle 8"/>
          <p:cNvSpPr>
            <a:spLocks noGrp="1" noChangeArrowheads="1"/>
          </p:cNvSpPr>
          <p:nvPr>
            <p:ph type="sldNum" sz="quarter" idx="12"/>
          </p:nvPr>
        </p:nvSpPr>
        <p:spPr>
          <a:ln/>
        </p:spPr>
        <p:txBody>
          <a:bodyPr/>
          <a:lstStyle>
            <a:lvl1pPr>
              <a:defRPr/>
            </a:lvl1pPr>
          </a:lstStyle>
          <a:p>
            <a:fld id="{89D53C38-2D9D-3143-8DE5-4E7D2FC6C26C}" type="slidenum">
              <a:rPr lang="en-US"/>
              <a:pPr/>
              <a:t>‹#›</a:t>
            </a:fld>
            <a:endParaRPr lang="en-US"/>
          </a:p>
        </p:txBody>
      </p:sp>
    </p:spTree>
    <p:extLst>
      <p:ext uri="{BB962C8B-B14F-4D97-AF65-F5344CB8AC3E}">
        <p14:creationId xmlns:p14="http://schemas.microsoft.com/office/powerpoint/2010/main" val="27549426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6" name="Rectangle 6"/>
          <p:cNvSpPr>
            <a:spLocks noGrp="1" noChangeArrowheads="1"/>
          </p:cNvSpPr>
          <p:nvPr>
            <p:ph type="sldNum" sz="quarter" idx="12"/>
          </p:nvPr>
        </p:nvSpPr>
        <p:spPr>
          <a:ln/>
        </p:spPr>
        <p:txBody>
          <a:bodyPr/>
          <a:lstStyle>
            <a:lvl1pPr>
              <a:defRPr/>
            </a:lvl1pPr>
          </a:lstStyle>
          <a:p>
            <a:fld id="{183C4A01-D6B9-924C-B8CD-644D48BBC52F}" type="slidenum">
              <a:rPr lang="en-US"/>
              <a:pPr/>
              <a:t>‹#›</a:t>
            </a:fld>
            <a:endParaRPr lang="en-US"/>
          </a:p>
        </p:txBody>
      </p:sp>
    </p:spTree>
    <p:extLst>
      <p:ext uri="{BB962C8B-B14F-4D97-AF65-F5344CB8AC3E}">
        <p14:creationId xmlns:p14="http://schemas.microsoft.com/office/powerpoint/2010/main" val="11377347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6" name="Rectangle 6"/>
          <p:cNvSpPr>
            <a:spLocks noGrp="1" noChangeArrowheads="1"/>
          </p:cNvSpPr>
          <p:nvPr>
            <p:ph type="sldNum" sz="quarter" idx="12"/>
          </p:nvPr>
        </p:nvSpPr>
        <p:spPr>
          <a:ln/>
        </p:spPr>
        <p:txBody>
          <a:bodyPr/>
          <a:lstStyle>
            <a:lvl1pPr>
              <a:defRPr/>
            </a:lvl1pPr>
          </a:lstStyle>
          <a:p>
            <a:fld id="{3C635D3A-7247-9443-A141-84F38ACB56F2}" type="slidenum">
              <a:rPr lang="en-US"/>
              <a:pPr/>
              <a:t>‹#›</a:t>
            </a:fld>
            <a:endParaRPr lang="en-US"/>
          </a:p>
        </p:txBody>
      </p:sp>
    </p:spTree>
    <p:extLst>
      <p:ext uri="{BB962C8B-B14F-4D97-AF65-F5344CB8AC3E}">
        <p14:creationId xmlns:p14="http://schemas.microsoft.com/office/powerpoint/2010/main" val="538549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6" name="Rectangle 6"/>
          <p:cNvSpPr>
            <a:spLocks noGrp="1" noChangeArrowheads="1"/>
          </p:cNvSpPr>
          <p:nvPr>
            <p:ph type="sldNum" sz="quarter" idx="12"/>
          </p:nvPr>
        </p:nvSpPr>
        <p:spPr>
          <a:ln/>
        </p:spPr>
        <p:txBody>
          <a:bodyPr/>
          <a:lstStyle>
            <a:lvl1pPr>
              <a:defRPr/>
            </a:lvl1pPr>
          </a:lstStyle>
          <a:p>
            <a:fld id="{E1380CD2-2291-464C-8890-4E94D8FE4E63}" type="slidenum">
              <a:rPr lang="en-US"/>
              <a:pPr/>
              <a:t>‹#›</a:t>
            </a:fld>
            <a:endParaRPr lang="en-US"/>
          </a:p>
        </p:txBody>
      </p:sp>
    </p:spTree>
    <p:extLst>
      <p:ext uri="{BB962C8B-B14F-4D97-AF65-F5344CB8AC3E}">
        <p14:creationId xmlns:p14="http://schemas.microsoft.com/office/powerpoint/2010/main" val="21459234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7" name="Rectangle 6"/>
          <p:cNvSpPr>
            <a:spLocks noGrp="1" noChangeArrowheads="1"/>
          </p:cNvSpPr>
          <p:nvPr>
            <p:ph type="sldNum" sz="quarter" idx="12"/>
          </p:nvPr>
        </p:nvSpPr>
        <p:spPr>
          <a:ln/>
        </p:spPr>
        <p:txBody>
          <a:bodyPr/>
          <a:lstStyle>
            <a:lvl1pPr>
              <a:defRPr/>
            </a:lvl1pPr>
          </a:lstStyle>
          <a:p>
            <a:fld id="{2C7472B1-18C9-AC4B-8AE8-097843892C6F}" type="slidenum">
              <a:rPr lang="en-US"/>
              <a:pPr/>
              <a:t>‹#›</a:t>
            </a:fld>
            <a:endParaRPr lang="en-US"/>
          </a:p>
        </p:txBody>
      </p:sp>
    </p:spTree>
    <p:extLst>
      <p:ext uri="{BB962C8B-B14F-4D97-AF65-F5344CB8AC3E}">
        <p14:creationId xmlns:p14="http://schemas.microsoft.com/office/powerpoint/2010/main" val="7232257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9" name="Rectangle 6"/>
          <p:cNvSpPr>
            <a:spLocks noGrp="1" noChangeArrowheads="1"/>
          </p:cNvSpPr>
          <p:nvPr>
            <p:ph type="sldNum" sz="quarter" idx="12"/>
          </p:nvPr>
        </p:nvSpPr>
        <p:spPr>
          <a:ln/>
        </p:spPr>
        <p:txBody>
          <a:bodyPr/>
          <a:lstStyle>
            <a:lvl1pPr>
              <a:defRPr/>
            </a:lvl1pPr>
          </a:lstStyle>
          <a:p>
            <a:fld id="{A7F18790-DA28-BC41-B1D7-5576C4FB30E6}" type="slidenum">
              <a:rPr lang="en-US"/>
              <a:pPr/>
              <a:t>‹#›</a:t>
            </a:fld>
            <a:endParaRPr lang="en-US"/>
          </a:p>
        </p:txBody>
      </p:sp>
    </p:spTree>
    <p:extLst>
      <p:ext uri="{BB962C8B-B14F-4D97-AF65-F5344CB8AC3E}">
        <p14:creationId xmlns:p14="http://schemas.microsoft.com/office/powerpoint/2010/main" val="30738365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5" name="Rectangle 6"/>
          <p:cNvSpPr>
            <a:spLocks noGrp="1" noChangeArrowheads="1"/>
          </p:cNvSpPr>
          <p:nvPr>
            <p:ph type="sldNum" sz="quarter" idx="12"/>
          </p:nvPr>
        </p:nvSpPr>
        <p:spPr>
          <a:ln/>
        </p:spPr>
        <p:txBody>
          <a:bodyPr/>
          <a:lstStyle>
            <a:lvl1pPr>
              <a:defRPr/>
            </a:lvl1pPr>
          </a:lstStyle>
          <a:p>
            <a:fld id="{D404CB1E-C8AD-6A42-9623-0D9E617A9982}" type="slidenum">
              <a:rPr lang="en-US"/>
              <a:pPr/>
              <a:t>‹#›</a:t>
            </a:fld>
            <a:endParaRPr lang="en-US"/>
          </a:p>
        </p:txBody>
      </p:sp>
    </p:spTree>
    <p:extLst>
      <p:ext uri="{BB962C8B-B14F-4D97-AF65-F5344CB8AC3E}">
        <p14:creationId xmlns:p14="http://schemas.microsoft.com/office/powerpoint/2010/main" val="27324127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4" name="Rectangle 6"/>
          <p:cNvSpPr>
            <a:spLocks noGrp="1" noChangeArrowheads="1"/>
          </p:cNvSpPr>
          <p:nvPr>
            <p:ph type="sldNum" sz="quarter" idx="12"/>
          </p:nvPr>
        </p:nvSpPr>
        <p:spPr>
          <a:ln/>
        </p:spPr>
        <p:txBody>
          <a:bodyPr/>
          <a:lstStyle>
            <a:lvl1pPr>
              <a:defRPr/>
            </a:lvl1pPr>
          </a:lstStyle>
          <a:p>
            <a:fld id="{7BFAAA31-8CE5-F74B-A80D-A802A5B82331}" type="slidenum">
              <a:rPr lang="en-US"/>
              <a:pPr/>
              <a:t>‹#›</a:t>
            </a:fld>
            <a:endParaRPr lang="en-US"/>
          </a:p>
        </p:txBody>
      </p:sp>
    </p:spTree>
    <p:extLst>
      <p:ext uri="{BB962C8B-B14F-4D97-AF65-F5344CB8AC3E}">
        <p14:creationId xmlns:p14="http://schemas.microsoft.com/office/powerpoint/2010/main" val="2078951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6" name="Rectangle 8"/>
          <p:cNvSpPr>
            <a:spLocks noGrp="1" noChangeArrowheads="1"/>
          </p:cNvSpPr>
          <p:nvPr>
            <p:ph type="sldNum" sz="quarter" idx="12"/>
          </p:nvPr>
        </p:nvSpPr>
        <p:spPr>
          <a:ln/>
        </p:spPr>
        <p:txBody>
          <a:bodyPr/>
          <a:lstStyle>
            <a:lvl1pPr>
              <a:defRPr/>
            </a:lvl1pPr>
          </a:lstStyle>
          <a:p>
            <a:fld id="{659DEFEF-9D92-584A-A348-0FF66CEB94AE}" type="slidenum">
              <a:rPr lang="en-US"/>
              <a:pPr/>
              <a:t>‹#›</a:t>
            </a:fld>
            <a:endParaRPr lang="en-US"/>
          </a:p>
        </p:txBody>
      </p:sp>
    </p:spTree>
    <p:extLst>
      <p:ext uri="{BB962C8B-B14F-4D97-AF65-F5344CB8AC3E}">
        <p14:creationId xmlns:p14="http://schemas.microsoft.com/office/powerpoint/2010/main" val="40773811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7" name="Rectangle 6"/>
          <p:cNvSpPr>
            <a:spLocks noGrp="1" noChangeArrowheads="1"/>
          </p:cNvSpPr>
          <p:nvPr>
            <p:ph type="sldNum" sz="quarter" idx="12"/>
          </p:nvPr>
        </p:nvSpPr>
        <p:spPr>
          <a:ln/>
        </p:spPr>
        <p:txBody>
          <a:bodyPr/>
          <a:lstStyle>
            <a:lvl1pPr>
              <a:defRPr/>
            </a:lvl1pPr>
          </a:lstStyle>
          <a:p>
            <a:fld id="{EF1AABB8-6441-8A40-BF54-CAC1A97ED695}" type="slidenum">
              <a:rPr lang="en-US"/>
              <a:pPr/>
              <a:t>‹#›</a:t>
            </a:fld>
            <a:endParaRPr lang="en-US"/>
          </a:p>
        </p:txBody>
      </p:sp>
    </p:spTree>
    <p:extLst>
      <p:ext uri="{BB962C8B-B14F-4D97-AF65-F5344CB8AC3E}">
        <p14:creationId xmlns:p14="http://schemas.microsoft.com/office/powerpoint/2010/main" val="33390474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7" name="Rectangle 6"/>
          <p:cNvSpPr>
            <a:spLocks noGrp="1" noChangeArrowheads="1"/>
          </p:cNvSpPr>
          <p:nvPr>
            <p:ph type="sldNum" sz="quarter" idx="12"/>
          </p:nvPr>
        </p:nvSpPr>
        <p:spPr>
          <a:ln/>
        </p:spPr>
        <p:txBody>
          <a:bodyPr/>
          <a:lstStyle>
            <a:lvl1pPr>
              <a:defRPr/>
            </a:lvl1pPr>
          </a:lstStyle>
          <a:p>
            <a:fld id="{5DB08F5E-7EF5-7E45-B562-A13872D9922A}" type="slidenum">
              <a:rPr lang="en-US"/>
              <a:pPr/>
              <a:t>‹#›</a:t>
            </a:fld>
            <a:endParaRPr lang="en-US"/>
          </a:p>
        </p:txBody>
      </p:sp>
    </p:spTree>
    <p:extLst>
      <p:ext uri="{BB962C8B-B14F-4D97-AF65-F5344CB8AC3E}">
        <p14:creationId xmlns:p14="http://schemas.microsoft.com/office/powerpoint/2010/main" val="15588672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6" name="Rectangle 6"/>
          <p:cNvSpPr>
            <a:spLocks noGrp="1" noChangeArrowheads="1"/>
          </p:cNvSpPr>
          <p:nvPr>
            <p:ph type="sldNum" sz="quarter" idx="12"/>
          </p:nvPr>
        </p:nvSpPr>
        <p:spPr>
          <a:ln/>
        </p:spPr>
        <p:txBody>
          <a:bodyPr/>
          <a:lstStyle>
            <a:lvl1pPr>
              <a:defRPr/>
            </a:lvl1pPr>
          </a:lstStyle>
          <a:p>
            <a:fld id="{0C0C9881-0024-A14A-BFC3-485F3C3705C2}" type="slidenum">
              <a:rPr lang="en-US"/>
              <a:pPr/>
              <a:t>‹#›</a:t>
            </a:fld>
            <a:endParaRPr lang="en-US"/>
          </a:p>
        </p:txBody>
      </p:sp>
    </p:spTree>
    <p:extLst>
      <p:ext uri="{BB962C8B-B14F-4D97-AF65-F5344CB8AC3E}">
        <p14:creationId xmlns:p14="http://schemas.microsoft.com/office/powerpoint/2010/main" val="8458182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6" name="Rectangle 6"/>
          <p:cNvSpPr>
            <a:spLocks noGrp="1" noChangeArrowheads="1"/>
          </p:cNvSpPr>
          <p:nvPr>
            <p:ph type="sldNum" sz="quarter" idx="12"/>
          </p:nvPr>
        </p:nvSpPr>
        <p:spPr>
          <a:ln/>
        </p:spPr>
        <p:txBody>
          <a:bodyPr/>
          <a:lstStyle>
            <a:lvl1pPr>
              <a:defRPr/>
            </a:lvl1pPr>
          </a:lstStyle>
          <a:p>
            <a:fld id="{BF86FB7B-F614-3748-860E-D66F069D6D30}" type="slidenum">
              <a:rPr lang="en-US"/>
              <a:pPr/>
              <a:t>‹#›</a:t>
            </a:fld>
            <a:endParaRPr lang="en-US"/>
          </a:p>
        </p:txBody>
      </p:sp>
    </p:spTree>
    <p:extLst>
      <p:ext uri="{BB962C8B-B14F-4D97-AF65-F5344CB8AC3E}">
        <p14:creationId xmlns:p14="http://schemas.microsoft.com/office/powerpoint/2010/main" val="10854434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763000" cy="900000"/>
          </a:xfrm>
          <a:prstGeom prst="rect">
            <a:avLst/>
          </a:prstGeom>
        </p:spPr>
        <p:txBody>
          <a:bodyPr/>
          <a:lstStyle/>
          <a:p>
            <a:r>
              <a:rPr lang="en-US" dirty="0" smtClean="0"/>
              <a:t>Click to edit Master title style</a:t>
            </a:r>
            <a:endParaRPr lang="de-DE" dirty="0"/>
          </a:p>
        </p:txBody>
      </p:sp>
      <p:sp>
        <p:nvSpPr>
          <p:cNvPr id="10" name="Picture Placeholder 9"/>
          <p:cNvSpPr>
            <a:spLocks noGrp="1"/>
          </p:cNvSpPr>
          <p:nvPr>
            <p:ph type="pic" sz="quarter" idx="13"/>
          </p:nvPr>
        </p:nvSpPr>
        <p:spPr>
          <a:xfrm>
            <a:off x="4953000" y="1143000"/>
            <a:ext cx="3733800" cy="2448000"/>
          </a:xfrm>
        </p:spPr>
        <p:txBody>
          <a:bodyPr rtlCol="0">
            <a:normAutofit/>
          </a:bodyPr>
          <a:lstStyle/>
          <a:p>
            <a:pPr lvl="0"/>
            <a:endParaRPr lang="de-DE" noProof="0"/>
          </a:p>
        </p:txBody>
      </p:sp>
      <p:sp>
        <p:nvSpPr>
          <p:cNvPr id="11" name="Picture Placeholder 9"/>
          <p:cNvSpPr>
            <a:spLocks noGrp="1"/>
          </p:cNvSpPr>
          <p:nvPr>
            <p:ph type="pic" sz="quarter" idx="14"/>
          </p:nvPr>
        </p:nvSpPr>
        <p:spPr>
          <a:xfrm>
            <a:off x="4953000" y="3952800"/>
            <a:ext cx="3733800" cy="2448000"/>
          </a:xfrm>
        </p:spPr>
        <p:txBody>
          <a:bodyPr rtlCol="0">
            <a:normAutofit/>
          </a:bodyPr>
          <a:lstStyle/>
          <a:p>
            <a:pPr lvl="0"/>
            <a:endParaRPr lang="de-DE" noProof="0"/>
          </a:p>
        </p:txBody>
      </p:sp>
      <p:sp>
        <p:nvSpPr>
          <p:cNvPr id="13" name="Text Placeholder 12"/>
          <p:cNvSpPr>
            <a:spLocks noGrp="1"/>
          </p:cNvSpPr>
          <p:nvPr>
            <p:ph type="body" sz="quarter" idx="15"/>
          </p:nvPr>
        </p:nvSpPr>
        <p:spPr>
          <a:xfrm>
            <a:off x="457200" y="1143000"/>
            <a:ext cx="3960000" cy="5257800"/>
          </a:xfrm>
        </p:spPr>
        <p:txBody>
          <a:bodyPr/>
          <a:lstStyle>
            <a:lvl1pPr>
              <a:buSzPct val="100000"/>
              <a:buFontTx/>
              <a:buBlip>
                <a:blip r:embed="rId2"/>
              </a:buBlip>
              <a:defRPr sz="1800">
                <a:solidFill>
                  <a:srgbClr val="000000"/>
                </a:solidFill>
                <a:effectLst>
                  <a:outerShdw blurRad="38100" dist="38100" dir="2700000" algn="tl">
                    <a:srgbClr val="000000">
                      <a:alpha val="43137"/>
                    </a:srgbClr>
                  </a:outerShdw>
                </a:effectLst>
                <a:latin typeface="Arial"/>
                <a:cs typeface="Arial"/>
              </a:defRPr>
            </a:lvl1pPr>
            <a:lvl2pPr>
              <a:buSzPct val="100000"/>
              <a:buFontTx/>
              <a:buBlip>
                <a:blip r:embed="rId2"/>
              </a:buBlip>
              <a:defRPr sz="1800">
                <a:solidFill>
                  <a:srgbClr val="17375E"/>
                </a:solidFill>
                <a:effectLst>
                  <a:outerShdw blurRad="38100" dist="38100" dir="2700000" algn="tl">
                    <a:srgbClr val="000000">
                      <a:alpha val="43137"/>
                    </a:srgbClr>
                  </a:outerShdw>
                </a:effectLst>
                <a:latin typeface="Arial"/>
                <a:cs typeface="Arial"/>
              </a:defRPr>
            </a:lvl2pPr>
            <a:lvl3pPr>
              <a:buSzPct val="100000"/>
              <a:buFontTx/>
              <a:buBlip>
                <a:blip r:embed="rId2"/>
              </a:buBlip>
              <a:defRPr sz="1800">
                <a:solidFill>
                  <a:srgbClr val="17375E"/>
                </a:solidFill>
                <a:effectLst>
                  <a:outerShdw blurRad="38100" dist="38100" dir="2700000" algn="tl">
                    <a:srgbClr val="000000">
                      <a:alpha val="43137"/>
                    </a:srgbClr>
                  </a:outerShdw>
                </a:effectLst>
                <a:latin typeface="Arial"/>
                <a:cs typeface="Arial"/>
              </a:defRPr>
            </a:lvl3pPr>
            <a:lvl4pPr>
              <a:buSzPct val="100000"/>
              <a:buFontTx/>
              <a:buBlip>
                <a:blip r:embed="rId2"/>
              </a:buBlip>
              <a:defRPr sz="1800">
                <a:solidFill>
                  <a:srgbClr val="17375E"/>
                </a:solidFill>
                <a:effectLst>
                  <a:outerShdw blurRad="38100" dist="38100" dir="2700000" algn="tl">
                    <a:srgbClr val="000000">
                      <a:alpha val="43137"/>
                    </a:srgbClr>
                  </a:outerShdw>
                </a:effectLst>
                <a:latin typeface="Arial"/>
                <a:cs typeface="Arial"/>
              </a:defRPr>
            </a:lvl4pPr>
            <a:lvl5pPr>
              <a:buSzPct val="100000"/>
              <a:buFontTx/>
              <a:buBlip>
                <a:blip r:embed="rId2"/>
              </a:buBlip>
              <a:defRPr sz="1800">
                <a:solidFill>
                  <a:srgbClr val="17375E"/>
                </a:solidFill>
                <a:effectLst>
                  <a:outerShdw blurRad="38100" dist="38100" dir="2700000" algn="tl">
                    <a:srgbClr val="000000">
                      <a:alpha val="43137"/>
                    </a:srgbClr>
                  </a:outerShdw>
                </a:effectLst>
                <a:latin typeface="Arial"/>
                <a:cs typeface="Aria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2604794430"/>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6" name="Rectangle 8"/>
          <p:cNvSpPr>
            <a:spLocks noGrp="1" noChangeArrowheads="1"/>
          </p:cNvSpPr>
          <p:nvPr>
            <p:ph type="sldNum" sz="quarter" idx="12"/>
          </p:nvPr>
        </p:nvSpPr>
        <p:spPr>
          <a:ln/>
        </p:spPr>
        <p:txBody>
          <a:bodyPr/>
          <a:lstStyle>
            <a:lvl1pPr>
              <a:defRPr/>
            </a:lvl1pPr>
          </a:lstStyle>
          <a:p>
            <a:fld id="{43CD061E-5BA0-E74F-96E1-4E040D3E370D}" type="slidenum">
              <a:rPr lang="en-US"/>
              <a:pPr/>
              <a:t>‹#›</a:t>
            </a:fld>
            <a:endParaRPr lang="en-US"/>
          </a:p>
        </p:txBody>
      </p:sp>
    </p:spTree>
    <p:extLst>
      <p:ext uri="{BB962C8B-B14F-4D97-AF65-F5344CB8AC3E}">
        <p14:creationId xmlns:p14="http://schemas.microsoft.com/office/powerpoint/2010/main" val="4206039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143000"/>
            <a:ext cx="42291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143000"/>
            <a:ext cx="42291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7" name="Rectangle 8"/>
          <p:cNvSpPr>
            <a:spLocks noGrp="1" noChangeArrowheads="1"/>
          </p:cNvSpPr>
          <p:nvPr>
            <p:ph type="sldNum" sz="quarter" idx="12"/>
          </p:nvPr>
        </p:nvSpPr>
        <p:spPr>
          <a:ln/>
        </p:spPr>
        <p:txBody>
          <a:bodyPr/>
          <a:lstStyle>
            <a:lvl1pPr>
              <a:defRPr/>
            </a:lvl1pPr>
          </a:lstStyle>
          <a:p>
            <a:fld id="{1E026D23-6025-1B49-A265-2543E671B987}" type="slidenum">
              <a:rPr lang="en-US"/>
              <a:pPr/>
              <a:t>‹#›</a:t>
            </a:fld>
            <a:endParaRPr lang="en-US"/>
          </a:p>
        </p:txBody>
      </p:sp>
    </p:spTree>
    <p:extLst>
      <p:ext uri="{BB962C8B-B14F-4D97-AF65-F5344CB8AC3E}">
        <p14:creationId xmlns:p14="http://schemas.microsoft.com/office/powerpoint/2010/main" val="3787834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9" name="Rectangle 8"/>
          <p:cNvSpPr>
            <a:spLocks noGrp="1" noChangeArrowheads="1"/>
          </p:cNvSpPr>
          <p:nvPr>
            <p:ph type="sldNum" sz="quarter" idx="12"/>
          </p:nvPr>
        </p:nvSpPr>
        <p:spPr>
          <a:ln/>
        </p:spPr>
        <p:txBody>
          <a:bodyPr/>
          <a:lstStyle>
            <a:lvl1pPr>
              <a:defRPr/>
            </a:lvl1pPr>
          </a:lstStyle>
          <a:p>
            <a:fld id="{DFE1209C-F2F2-B64A-BBAA-1E72790DBDFA}" type="slidenum">
              <a:rPr lang="en-US"/>
              <a:pPr/>
              <a:t>‹#›</a:t>
            </a:fld>
            <a:endParaRPr lang="en-US"/>
          </a:p>
        </p:txBody>
      </p:sp>
    </p:spTree>
    <p:extLst>
      <p:ext uri="{BB962C8B-B14F-4D97-AF65-F5344CB8AC3E}">
        <p14:creationId xmlns:p14="http://schemas.microsoft.com/office/powerpoint/2010/main" val="2235386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5" name="Rectangle 8"/>
          <p:cNvSpPr>
            <a:spLocks noGrp="1" noChangeArrowheads="1"/>
          </p:cNvSpPr>
          <p:nvPr>
            <p:ph type="sldNum" sz="quarter" idx="12"/>
          </p:nvPr>
        </p:nvSpPr>
        <p:spPr>
          <a:ln/>
        </p:spPr>
        <p:txBody>
          <a:bodyPr/>
          <a:lstStyle>
            <a:lvl1pPr>
              <a:defRPr/>
            </a:lvl1pPr>
          </a:lstStyle>
          <a:p>
            <a:fld id="{37D918E3-8375-1F47-A756-18C843746A1D}" type="slidenum">
              <a:rPr lang="en-US"/>
              <a:pPr/>
              <a:t>‹#›</a:t>
            </a:fld>
            <a:endParaRPr lang="en-US"/>
          </a:p>
        </p:txBody>
      </p:sp>
    </p:spTree>
    <p:extLst>
      <p:ext uri="{BB962C8B-B14F-4D97-AF65-F5344CB8AC3E}">
        <p14:creationId xmlns:p14="http://schemas.microsoft.com/office/powerpoint/2010/main" val="520697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4" name="Rectangle 8"/>
          <p:cNvSpPr>
            <a:spLocks noGrp="1" noChangeArrowheads="1"/>
          </p:cNvSpPr>
          <p:nvPr>
            <p:ph type="sldNum" sz="quarter" idx="12"/>
          </p:nvPr>
        </p:nvSpPr>
        <p:spPr>
          <a:ln/>
        </p:spPr>
        <p:txBody>
          <a:bodyPr/>
          <a:lstStyle>
            <a:lvl1pPr>
              <a:defRPr/>
            </a:lvl1pPr>
          </a:lstStyle>
          <a:p>
            <a:fld id="{6D1B4904-5F83-F948-B59A-846A6AEB574F}" type="slidenum">
              <a:rPr lang="en-US"/>
              <a:pPr/>
              <a:t>‹#›</a:t>
            </a:fld>
            <a:endParaRPr lang="en-US"/>
          </a:p>
        </p:txBody>
      </p:sp>
    </p:spTree>
    <p:extLst>
      <p:ext uri="{BB962C8B-B14F-4D97-AF65-F5344CB8AC3E}">
        <p14:creationId xmlns:p14="http://schemas.microsoft.com/office/powerpoint/2010/main" val="1516700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7" name="Rectangle 8"/>
          <p:cNvSpPr>
            <a:spLocks noGrp="1" noChangeArrowheads="1"/>
          </p:cNvSpPr>
          <p:nvPr>
            <p:ph type="sldNum" sz="quarter" idx="12"/>
          </p:nvPr>
        </p:nvSpPr>
        <p:spPr>
          <a:ln/>
        </p:spPr>
        <p:txBody>
          <a:bodyPr/>
          <a:lstStyle>
            <a:lvl1pPr>
              <a:defRPr/>
            </a:lvl1pPr>
          </a:lstStyle>
          <a:p>
            <a:fld id="{C0EA450A-03B1-6445-8568-27F82A1F0A3C}" type="slidenum">
              <a:rPr lang="en-US"/>
              <a:pPr/>
              <a:t>‹#›</a:t>
            </a:fld>
            <a:endParaRPr lang="en-US"/>
          </a:p>
        </p:txBody>
      </p:sp>
    </p:spTree>
    <p:extLst>
      <p:ext uri="{BB962C8B-B14F-4D97-AF65-F5344CB8AC3E}">
        <p14:creationId xmlns:p14="http://schemas.microsoft.com/office/powerpoint/2010/main" val="193616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l-GR" smtClean="0"/>
              <a:t>Ανιχνευτές Σωματιδίων, 09-15 Αυγούστου 2014</a:t>
            </a:r>
            <a:endParaRPr lang="en-US"/>
          </a:p>
        </p:txBody>
      </p:sp>
      <p:sp>
        <p:nvSpPr>
          <p:cNvPr id="7" name="Rectangle 8"/>
          <p:cNvSpPr>
            <a:spLocks noGrp="1" noChangeArrowheads="1"/>
          </p:cNvSpPr>
          <p:nvPr>
            <p:ph type="sldNum" sz="quarter" idx="12"/>
          </p:nvPr>
        </p:nvSpPr>
        <p:spPr>
          <a:ln/>
        </p:spPr>
        <p:txBody>
          <a:bodyPr/>
          <a:lstStyle>
            <a:lvl1pPr>
              <a:defRPr/>
            </a:lvl1pPr>
          </a:lstStyle>
          <a:p>
            <a:fld id="{83351B0C-6C8F-454F-A62B-9C7E1DEEDC6A}" type="slidenum">
              <a:rPr lang="en-US"/>
              <a:pPr/>
              <a:t>‹#›</a:t>
            </a:fld>
            <a:endParaRPr lang="en-US"/>
          </a:p>
        </p:txBody>
      </p:sp>
    </p:spTree>
    <p:extLst>
      <p:ext uri="{BB962C8B-B14F-4D97-AF65-F5344CB8AC3E}">
        <p14:creationId xmlns:p14="http://schemas.microsoft.com/office/powerpoint/2010/main" val="24912976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10">
          <a:fgClr>
            <a:srgbClr val="CCCC00"/>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0"/>
            <a:ext cx="861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228600" y="1143000"/>
            <a:ext cx="8610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9876" name="AutoShape 4"/>
          <p:cNvSpPr>
            <a:spLocks noChangeArrowheads="1"/>
          </p:cNvSpPr>
          <p:nvPr/>
        </p:nvSpPr>
        <p:spPr bwMode="auto">
          <a:xfrm>
            <a:off x="228600" y="990600"/>
            <a:ext cx="8534400" cy="109538"/>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eaLnBrk="1" hangingPunct="1">
              <a:defRPr/>
            </a:pPr>
            <a:endParaRPr lang="en-US" sz="2400">
              <a:latin typeface="Times New Roman" charset="0"/>
              <a:ea typeface="+mn-ea"/>
              <a:cs typeface="+mn-cs"/>
            </a:endParaRPr>
          </a:p>
        </p:txBody>
      </p:sp>
      <p:sp>
        <p:nvSpPr>
          <p:cNvPr id="79877" name="Line 5"/>
          <p:cNvSpPr>
            <a:spLocks noChangeShapeType="1"/>
          </p:cNvSpPr>
          <p:nvPr/>
        </p:nvSpPr>
        <p:spPr bwMode="auto">
          <a:xfrm flipV="1">
            <a:off x="228600" y="6324600"/>
            <a:ext cx="8610600" cy="0"/>
          </a:xfrm>
          <a:prstGeom prst="line">
            <a:avLst/>
          </a:prstGeom>
          <a:noFill/>
          <a:ln w="3175">
            <a:solidFill>
              <a:schemeClr val="accent2"/>
            </a:solidFill>
            <a:round/>
            <a:headEnd/>
            <a:tailEnd/>
          </a:ln>
          <a:effectLst/>
        </p:spPr>
        <p:txBody>
          <a:bodyPr/>
          <a:lstStyle/>
          <a:p>
            <a:pPr>
              <a:defRPr/>
            </a:pPr>
            <a:endParaRPr lang="en-US">
              <a:ea typeface="+mn-ea"/>
              <a:cs typeface="+mn-cs"/>
            </a:endParaRPr>
          </a:p>
        </p:txBody>
      </p:sp>
      <p:sp>
        <p:nvSpPr>
          <p:cNvPr id="79878" name="Rectangle 6"/>
          <p:cNvSpPr>
            <a:spLocks noGrp="1" noChangeArrowheads="1"/>
          </p:cNvSpPr>
          <p:nvPr>
            <p:ph type="dt" sz="half" idx="2"/>
          </p:nvPr>
        </p:nvSpPr>
        <p:spPr bwMode="auto">
          <a:xfrm>
            <a:off x="228600" y="6381750"/>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ea typeface="+mn-ea"/>
                <a:cs typeface="+mn-cs"/>
              </a:defRPr>
            </a:lvl1pPr>
          </a:lstStyle>
          <a:p>
            <a:pPr>
              <a:defRPr/>
            </a:pPr>
            <a:endParaRPr lang="en-US"/>
          </a:p>
        </p:txBody>
      </p:sp>
      <p:sp>
        <p:nvSpPr>
          <p:cNvPr id="79879" name="Rectangle 7"/>
          <p:cNvSpPr>
            <a:spLocks noGrp="1" noChangeArrowheads="1"/>
          </p:cNvSpPr>
          <p:nvPr>
            <p:ph type="ftr" sz="quarter" idx="3"/>
          </p:nvPr>
        </p:nvSpPr>
        <p:spPr bwMode="auto">
          <a:xfrm>
            <a:off x="2286000" y="6381750"/>
            <a:ext cx="5486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200">
                <a:ea typeface="+mn-ea"/>
                <a:cs typeface="+mn-cs"/>
              </a:defRPr>
            </a:lvl1pPr>
          </a:lstStyle>
          <a:p>
            <a:pPr>
              <a:defRPr/>
            </a:pPr>
            <a:r>
              <a:rPr lang="el-GR" smtClean="0"/>
              <a:t>Ανιχνευτές Σωματιδίων, 09-15 Αυγούστου 2014</a:t>
            </a:r>
            <a:endParaRPr lang="en-US"/>
          </a:p>
        </p:txBody>
      </p:sp>
      <p:sp>
        <p:nvSpPr>
          <p:cNvPr id="79880" name="Rectangle 8"/>
          <p:cNvSpPr>
            <a:spLocks noGrp="1" noChangeArrowheads="1"/>
          </p:cNvSpPr>
          <p:nvPr>
            <p:ph type="sldNum" sz="quarter" idx="4"/>
          </p:nvPr>
        </p:nvSpPr>
        <p:spPr bwMode="auto">
          <a:xfrm>
            <a:off x="7848600" y="6381750"/>
            <a:ext cx="990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fld id="{0A44E9EA-8393-6D4D-B35D-8D69F6476EB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43"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31" r:id="rId12"/>
  </p:sldLayoutIdLst>
  <p:timing>
    <p:tnLst>
      <p:par>
        <p:cTn xmlns:p14="http://schemas.microsoft.com/office/powerpoint/2010/main" id="1" dur="indefinite" restart="never" nodeType="tmRoot"/>
      </p:par>
    </p:tnLst>
  </p:timing>
  <p:hf hdr="0" dt="0"/>
  <p:txStyles>
    <p:titleStyle>
      <a:lvl1pPr algn="l" rtl="0" eaLnBrk="0" fontAlgn="base" hangingPunct="0">
        <a:spcBef>
          <a:spcPct val="0"/>
        </a:spcBef>
        <a:spcAft>
          <a:spcPct val="0"/>
        </a:spcAft>
        <a:defRPr sz="38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800">
          <a:solidFill>
            <a:schemeClr val="tx2"/>
          </a:solidFill>
          <a:latin typeface="Verdana" charset="0"/>
          <a:ea typeface="ＭＳ Ｐゴシック" charset="-128"/>
          <a:cs typeface="ＭＳ Ｐゴシック" charset="-128"/>
        </a:defRPr>
      </a:lvl2pPr>
      <a:lvl3pPr algn="l" rtl="0" eaLnBrk="0" fontAlgn="base" hangingPunct="0">
        <a:spcBef>
          <a:spcPct val="0"/>
        </a:spcBef>
        <a:spcAft>
          <a:spcPct val="0"/>
        </a:spcAft>
        <a:defRPr sz="3800">
          <a:solidFill>
            <a:schemeClr val="tx2"/>
          </a:solidFill>
          <a:latin typeface="Verdana" charset="0"/>
          <a:ea typeface="ＭＳ Ｐゴシック" charset="-128"/>
          <a:cs typeface="ＭＳ Ｐゴシック" charset="-128"/>
        </a:defRPr>
      </a:lvl3pPr>
      <a:lvl4pPr algn="l" rtl="0" eaLnBrk="0" fontAlgn="base" hangingPunct="0">
        <a:spcBef>
          <a:spcPct val="0"/>
        </a:spcBef>
        <a:spcAft>
          <a:spcPct val="0"/>
        </a:spcAft>
        <a:defRPr sz="3800">
          <a:solidFill>
            <a:schemeClr val="tx2"/>
          </a:solidFill>
          <a:latin typeface="Verdana" charset="0"/>
          <a:ea typeface="ＭＳ Ｐゴシック" charset="-128"/>
          <a:cs typeface="ＭＳ Ｐゴシック" charset="-128"/>
        </a:defRPr>
      </a:lvl4pPr>
      <a:lvl5pPr algn="l" rtl="0" eaLnBrk="0" fontAlgn="base" hangingPunct="0">
        <a:spcBef>
          <a:spcPct val="0"/>
        </a:spcBef>
        <a:spcAft>
          <a:spcPct val="0"/>
        </a:spcAft>
        <a:defRPr sz="3800">
          <a:solidFill>
            <a:schemeClr val="tx2"/>
          </a:solidFill>
          <a:latin typeface="Verdana" charset="0"/>
          <a:ea typeface="ＭＳ Ｐゴシック" charset="-128"/>
          <a:cs typeface="ＭＳ Ｐゴシック" charset="-128"/>
        </a:defRPr>
      </a:lvl5pPr>
      <a:lvl6pPr marL="457200" algn="l" rtl="0" fontAlgn="base">
        <a:spcBef>
          <a:spcPct val="0"/>
        </a:spcBef>
        <a:spcAft>
          <a:spcPct val="0"/>
        </a:spcAft>
        <a:defRPr sz="3800">
          <a:solidFill>
            <a:schemeClr val="tx2"/>
          </a:solidFill>
          <a:latin typeface="Verdana" charset="0"/>
        </a:defRPr>
      </a:lvl6pPr>
      <a:lvl7pPr marL="914400" algn="l" rtl="0" fontAlgn="base">
        <a:spcBef>
          <a:spcPct val="0"/>
        </a:spcBef>
        <a:spcAft>
          <a:spcPct val="0"/>
        </a:spcAft>
        <a:defRPr sz="3800">
          <a:solidFill>
            <a:schemeClr val="tx2"/>
          </a:solidFill>
          <a:latin typeface="Verdana" charset="0"/>
        </a:defRPr>
      </a:lvl7pPr>
      <a:lvl8pPr marL="1371600" algn="l" rtl="0" fontAlgn="base">
        <a:spcBef>
          <a:spcPct val="0"/>
        </a:spcBef>
        <a:spcAft>
          <a:spcPct val="0"/>
        </a:spcAft>
        <a:defRPr sz="3800">
          <a:solidFill>
            <a:schemeClr val="tx2"/>
          </a:solidFill>
          <a:latin typeface="Verdana" charset="0"/>
        </a:defRPr>
      </a:lvl8pPr>
      <a:lvl9pPr marL="1828800" algn="l" rtl="0" fontAlgn="base">
        <a:spcBef>
          <a:spcPct val="0"/>
        </a:spcBef>
        <a:spcAft>
          <a:spcPct val="0"/>
        </a:spcAft>
        <a:defRPr sz="3800">
          <a:solidFill>
            <a:schemeClr val="tx2"/>
          </a:solidFill>
          <a:latin typeface="Verdana" charset="0"/>
        </a:defRPr>
      </a:lvl9pPr>
    </p:titleStyle>
    <p:bodyStyle>
      <a:lvl1pPr marL="469900" indent="-469900" algn="l" rtl="0" eaLnBrk="0" fontAlgn="base" hangingPunct="0">
        <a:spcBef>
          <a:spcPct val="20000"/>
        </a:spcBef>
        <a:spcAft>
          <a:spcPct val="0"/>
        </a:spcAft>
        <a:buClr>
          <a:schemeClr val="accent2"/>
        </a:buClr>
        <a:buFont typeface="Wingdings" charset="0"/>
        <a:buChar char="o"/>
        <a:defRPr sz="3000">
          <a:solidFill>
            <a:schemeClr val="tx1"/>
          </a:solidFill>
          <a:latin typeface="+mn-lt"/>
          <a:ea typeface="ＭＳ Ｐゴシック" charset="-128"/>
          <a:cs typeface="ＭＳ Ｐゴシック" charset="-128"/>
        </a:defRPr>
      </a:lvl1pPr>
      <a:lvl2pPr marL="908050" indent="-436563" algn="l" rtl="0" eaLnBrk="0" fontAlgn="base" hangingPunct="0">
        <a:spcBef>
          <a:spcPct val="20000"/>
        </a:spcBef>
        <a:spcAft>
          <a:spcPct val="0"/>
        </a:spcAft>
        <a:buClr>
          <a:schemeClr val="accent2"/>
        </a:buClr>
        <a:buFont typeface="Wingdings" charset="0"/>
        <a:buChar char="n"/>
        <a:defRPr sz="2600">
          <a:solidFill>
            <a:schemeClr val="tx1"/>
          </a:solidFill>
          <a:latin typeface="+mn-lt"/>
          <a:ea typeface="ＭＳ Ｐゴシック" charset="-128"/>
        </a:defRPr>
      </a:lvl2pPr>
      <a:lvl3pPr marL="1304925" indent="-395288" algn="l" rtl="0" eaLnBrk="0" fontAlgn="base" hangingPunct="0">
        <a:spcBef>
          <a:spcPct val="20000"/>
        </a:spcBef>
        <a:spcAft>
          <a:spcPct val="0"/>
        </a:spcAft>
        <a:buClr>
          <a:schemeClr val="accent2"/>
        </a:buClr>
        <a:buFont typeface="Wingdings" charset="0"/>
        <a:buChar char="o"/>
        <a:defRPr sz="2300">
          <a:solidFill>
            <a:schemeClr val="tx1"/>
          </a:solidFill>
          <a:latin typeface="+mn-lt"/>
          <a:ea typeface="ＭＳ Ｐゴシック" charset="-128"/>
        </a:defRPr>
      </a:lvl3pPr>
      <a:lvl4pPr marL="1693863" indent="-387350" algn="l" rtl="0" eaLnBrk="0" fontAlgn="base" hangingPunct="0">
        <a:spcBef>
          <a:spcPct val="20000"/>
        </a:spcBef>
        <a:spcAft>
          <a:spcPct val="0"/>
        </a:spcAft>
        <a:buClr>
          <a:schemeClr val="accent2"/>
        </a:buClr>
        <a:buFont typeface="Wingdings" charset="0"/>
        <a:buChar char="n"/>
        <a:defRPr sz="2000">
          <a:solidFill>
            <a:schemeClr val="tx1"/>
          </a:solidFill>
          <a:latin typeface="+mn-lt"/>
          <a:ea typeface="ＭＳ Ｐゴシック" charset="-128"/>
        </a:defRPr>
      </a:lvl4pPr>
      <a:lvl5pPr marL="2093913" indent="-398463" algn="l" rtl="0" eaLnBrk="0" fontAlgn="base" hangingPunct="0">
        <a:spcBef>
          <a:spcPct val="25000"/>
        </a:spcBef>
        <a:spcAft>
          <a:spcPct val="0"/>
        </a:spcAft>
        <a:buClr>
          <a:schemeClr val="accent2"/>
        </a:buClr>
        <a:buFont typeface="Wingdings" charset="0"/>
        <a:buChar char="§"/>
        <a:defRPr sz="2000">
          <a:solidFill>
            <a:schemeClr val="tx1"/>
          </a:solidFill>
          <a:latin typeface="+mn-lt"/>
          <a:ea typeface="ＭＳ Ｐゴシック" charset="-128"/>
        </a:defRPr>
      </a:lvl5pPr>
      <a:lvl6pPr marL="25511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6pPr>
      <a:lvl7pPr marL="30083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7pPr>
      <a:lvl8pPr marL="34655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8pPr>
      <a:lvl9pPr marL="3922713" indent="-398463" algn="l" rtl="0" fontAlgn="base">
        <a:spcBef>
          <a:spcPct val="25000"/>
        </a:spcBef>
        <a:spcAft>
          <a:spcPct val="0"/>
        </a:spcAft>
        <a:buClr>
          <a:schemeClr val="accent2"/>
        </a:buClr>
        <a:buFont typeface="Wingdings" charset="2"/>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pct10">
          <a:fgClr>
            <a:srgbClr val="CCCC00"/>
          </a:fgClr>
          <a:bgClr>
            <a:schemeClr val="bg1"/>
          </a:bgClr>
        </a:patt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433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4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mn-lt"/>
                <a:ea typeface="+mn-ea"/>
                <a:cs typeface="+mn-cs"/>
              </a:defRPr>
            </a:lvl1pPr>
          </a:lstStyle>
          <a:p>
            <a:pPr>
              <a:defRPr/>
            </a:pPr>
            <a:endParaRPr lang="en-US"/>
          </a:p>
        </p:txBody>
      </p:sp>
      <p:sp>
        <p:nvSpPr>
          <p:cNvPr id="1044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mn-lt"/>
                <a:ea typeface="+mn-ea"/>
                <a:cs typeface="+mn-cs"/>
              </a:defRPr>
            </a:lvl1pPr>
          </a:lstStyle>
          <a:p>
            <a:pPr>
              <a:defRPr/>
            </a:pPr>
            <a:r>
              <a:rPr lang="el-GR" smtClean="0"/>
              <a:t>Ανιχνευτές Σωματιδίων, 09-15 Αυγούστου 2014</a:t>
            </a:r>
            <a:endParaRPr lang="en-US"/>
          </a:p>
        </p:txBody>
      </p:sp>
      <p:sp>
        <p:nvSpPr>
          <p:cNvPr id="1044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charset="0"/>
              </a:defRPr>
            </a:lvl1pPr>
          </a:lstStyle>
          <a:p>
            <a:fld id="{541485DB-DF89-E146-BF9E-DDF0D7E817E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4" r:id="rId12"/>
  </p:sldLayoutIdLst>
  <p:hf hdr="0" dt="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jpeg"/><Relationship Id="rId5" Type="http://schemas.openxmlformats.org/officeDocument/2006/relationships/image" Target="../media/image17.jpeg"/><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jpeg"/><Relationship Id="rId5" Type="http://schemas.openxmlformats.org/officeDocument/2006/relationships/image" Target="../media/image23.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wmf"/><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6.jpe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7" Type="http://schemas.openxmlformats.org/officeDocument/2006/relationships/image" Target="../media/image34.png"/><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image" Target="../media/image36.emf"/><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39.png"/><Relationship Id="rId1" Type="http://schemas.openxmlformats.org/officeDocument/2006/relationships/slideLayout" Target="../slideLayouts/slideLayout24.xml"/><Relationship Id="rId2" Type="http://schemas.openxmlformats.org/officeDocument/2006/relationships/notesSlide" Target="../notesSlides/notesSlide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4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41.png"/><Relationship Id="rId3" Type="http://schemas.openxmlformats.org/officeDocument/2006/relationships/image" Target="../media/image4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7.xml"/><Relationship Id="rId3"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46.bmp"/></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47.png"/></Relationships>
</file>

<file path=ppt/slides/_rels/slide34.xml.rels><?xml version="1.0" encoding="UTF-8" standalone="yes"?>
<Relationships xmlns="http://schemas.openxmlformats.org/package/2006/relationships"><Relationship Id="rId11" Type="http://schemas.openxmlformats.org/officeDocument/2006/relationships/image" Target="../media/image55.jpeg"/><Relationship Id="rId12" Type="http://schemas.openxmlformats.org/officeDocument/2006/relationships/image" Target="../media/image56.png"/><Relationship Id="rId1" Type="http://schemas.openxmlformats.org/officeDocument/2006/relationships/slideLayout" Target="../slideLayouts/slideLayout19.xml"/><Relationship Id="rId2" Type="http://schemas.openxmlformats.org/officeDocument/2006/relationships/notesSlide" Target="../notesSlides/notesSlide20.xml"/><Relationship Id="rId3" Type="http://schemas.openxmlformats.org/officeDocument/2006/relationships/hyperlink" Target="http://elogbook.cern.ch/eLogbook/attach_viewer.jsp?attach_id=1025394" TargetMode="External"/><Relationship Id="rId4" Type="http://schemas.openxmlformats.org/officeDocument/2006/relationships/image" Target="../media/image48.png"/><Relationship Id="rId5" Type="http://schemas.openxmlformats.org/officeDocument/2006/relationships/image" Target="../media/image49.jpeg"/><Relationship Id="rId6" Type="http://schemas.openxmlformats.org/officeDocument/2006/relationships/image" Target="../media/image50.png"/><Relationship Id="rId7" Type="http://schemas.openxmlformats.org/officeDocument/2006/relationships/image" Target="../media/image51.png"/><Relationship Id="rId8" Type="http://schemas.openxmlformats.org/officeDocument/2006/relationships/image" Target="../media/image52.png"/><Relationship Id="rId9" Type="http://schemas.openxmlformats.org/officeDocument/2006/relationships/image" Target="../media/image53.png"/><Relationship Id="rId10" Type="http://schemas.openxmlformats.org/officeDocument/2006/relationships/image" Target="../media/image5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7.png"/><Relationship Id="rId3" Type="http://schemas.openxmlformats.org/officeDocument/2006/relationships/image" Target="../media/image5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1.xml"/><Relationship Id="rId3" Type="http://schemas.openxmlformats.org/officeDocument/2006/relationships/image" Target="../media/image25.wmf"/></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image" Target="../media/image60.png"/><Relationship Id="rId5" Type="http://schemas.openxmlformats.org/officeDocument/2006/relationships/image" Target="../media/image61.png"/><Relationship Id="rId6" Type="http://schemas.openxmlformats.org/officeDocument/2006/relationships/oleObject" Target="../embeddings/oleObject1.bin"/><Relationship Id="rId7" Type="http://schemas.openxmlformats.org/officeDocument/2006/relationships/image" Target="../media/image59.emf"/><Relationship Id="rId1" Type="http://schemas.openxmlformats.org/officeDocument/2006/relationships/vmlDrawing" Target="../drawings/vmlDrawing1.vml"/><Relationship Id="rId2"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jpeg"/><Relationship Id="rId5" Type="http://schemas.openxmlformats.org/officeDocument/2006/relationships/image" Target="../media/image64.jpeg"/><Relationship Id="rId6" Type="http://schemas.openxmlformats.org/officeDocument/2006/relationships/image" Target="../media/image65.jpeg"/><Relationship Id="rId1" Type="http://schemas.openxmlformats.org/officeDocument/2006/relationships/slideLayout" Target="../slideLayouts/slideLayout18.xml"/><Relationship Id="rId2" Type="http://schemas.openxmlformats.org/officeDocument/2006/relationships/notesSlide" Target="../notesSlides/notesSlide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image" Target="../media/image66.wmf"/><Relationship Id="rId4" Type="http://schemas.openxmlformats.org/officeDocument/2006/relationships/image" Target="../media/image67.png"/><Relationship Id="rId1" Type="http://schemas.openxmlformats.org/officeDocument/2006/relationships/slideLayout" Target="../slideLayouts/slideLayout18.xml"/><Relationship Id="rId2" Type="http://schemas.openxmlformats.org/officeDocument/2006/relationships/notesSlide" Target="../notesSlides/notesSlide25.xml"/></Relationships>
</file>

<file path=ppt/slides/_rels/slide41.xml.rels><?xml version="1.0" encoding="UTF-8" standalone="yes"?>
<Relationships xmlns="http://schemas.openxmlformats.org/package/2006/relationships"><Relationship Id="rId3" Type="http://schemas.openxmlformats.org/officeDocument/2006/relationships/image" Target="../media/image68.wmf"/><Relationship Id="rId4" Type="http://schemas.openxmlformats.org/officeDocument/2006/relationships/image" Target="../media/image69.jpeg"/><Relationship Id="rId5" Type="http://schemas.openxmlformats.org/officeDocument/2006/relationships/image" Target="../media/image70.jpeg"/><Relationship Id="rId1" Type="http://schemas.openxmlformats.org/officeDocument/2006/relationships/slideLayout" Target="../slideLayouts/slideLayout14.xml"/><Relationship Id="rId2" Type="http://schemas.openxmlformats.org/officeDocument/2006/relationships/notesSlide" Target="../notesSlides/notesSlide26.xml"/></Relationships>
</file>

<file path=ppt/slides/_rels/slide42.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ng"/><Relationship Id="rId5" Type="http://schemas.openxmlformats.org/officeDocument/2006/relationships/image" Target="../media/image73.wmf"/><Relationship Id="rId6" Type="http://schemas.openxmlformats.org/officeDocument/2006/relationships/image" Target="../media/image74.png"/><Relationship Id="rId1" Type="http://schemas.openxmlformats.org/officeDocument/2006/relationships/slideLayout" Target="../slideLayouts/slideLayout18.xml"/><Relationship Id="rId2" Type="http://schemas.openxmlformats.org/officeDocument/2006/relationships/notesSlide" Target="../notesSlides/notesSlide2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44.xml.rels><?xml version="1.0" encoding="UTF-8" standalone="yes"?>
<Relationships xmlns="http://schemas.openxmlformats.org/package/2006/relationships"><Relationship Id="rId3" Type="http://schemas.openxmlformats.org/officeDocument/2006/relationships/image" Target="../media/image76.wmf"/><Relationship Id="rId4" Type="http://schemas.openxmlformats.org/officeDocument/2006/relationships/image" Target="../media/image77.png"/><Relationship Id="rId5" Type="http://schemas.openxmlformats.org/officeDocument/2006/relationships/image" Target="../media/image78.png"/><Relationship Id="rId6" Type="http://schemas.openxmlformats.org/officeDocument/2006/relationships/image" Target="../media/image79.png"/><Relationship Id="rId7" Type="http://schemas.openxmlformats.org/officeDocument/2006/relationships/image" Target="../media/image80.png"/><Relationship Id="rId1" Type="http://schemas.openxmlformats.org/officeDocument/2006/relationships/slideLayout" Target="../slideLayouts/slideLayout14.xml"/><Relationship Id="rId2" Type="http://schemas.openxmlformats.org/officeDocument/2006/relationships/image" Target="../media/image7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noChangeArrowheads="1"/>
          </p:cNvSpPr>
          <p:nvPr>
            <p:ph type="ftr" sz="quarter" idx="11"/>
          </p:nvPr>
        </p:nvSpPr>
        <p:spPr>
          <a:xfrm>
            <a:off x="2286000" y="6248400"/>
            <a:ext cx="43434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28675"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E101B68-C098-004C-9667-6F489F9E9D77}" type="slidenum">
              <a:rPr lang="en-US" sz="1200"/>
              <a:pPr/>
              <a:t>1</a:t>
            </a:fld>
            <a:endParaRPr lang="en-US" sz="1200"/>
          </a:p>
        </p:txBody>
      </p:sp>
      <p:sp>
        <p:nvSpPr>
          <p:cNvPr id="2050" name="Rectangle 2"/>
          <p:cNvSpPr>
            <a:spLocks noGrp="1" noChangeArrowheads="1"/>
          </p:cNvSpPr>
          <p:nvPr>
            <p:ph type="ctrTitle"/>
          </p:nvPr>
        </p:nvSpPr>
        <p:spPr>
          <a:xfrm>
            <a:off x="381000" y="533400"/>
            <a:ext cx="8534400" cy="1371600"/>
          </a:xfrm>
        </p:spPr>
        <p:txBody>
          <a:bodyPr/>
          <a:lstStyle/>
          <a:p>
            <a:pPr algn="ctr" eaLnBrk="1" hangingPunct="1"/>
            <a:r>
              <a:rPr lang="el-GR" sz="2800" b="1" dirty="0">
                <a:effectLst>
                  <a:outerShdw blurRad="38100" dist="38100" dir="2700000" algn="tl">
                    <a:srgbClr val="DDDDDD"/>
                  </a:outerShdw>
                </a:effectLst>
                <a:latin typeface="Verdana" charset="0"/>
                <a:ea typeface="ＭＳ Ｐゴシック" charset="0"/>
                <a:cs typeface="ＭＳ Ｐゴシック" charset="0"/>
              </a:rPr>
              <a:t/>
            </a:r>
            <a:br>
              <a:rPr lang="el-GR" sz="2800" b="1" dirty="0">
                <a:effectLst>
                  <a:outerShdw blurRad="38100" dist="38100" dir="2700000" algn="tl">
                    <a:srgbClr val="DDDDDD"/>
                  </a:outerShdw>
                </a:effectLst>
                <a:latin typeface="Verdana" charset="0"/>
                <a:ea typeface="ＭＳ Ｐゴシック" charset="0"/>
                <a:cs typeface="ＭＳ Ｐゴシック" charset="0"/>
              </a:rPr>
            </a:br>
            <a:r>
              <a:rPr lang="el-GR" sz="2800" b="1" dirty="0">
                <a:effectLst>
                  <a:outerShdw blurRad="38100" dist="38100" dir="2700000" algn="tl">
                    <a:srgbClr val="DDDDDD"/>
                  </a:outerShdw>
                </a:effectLst>
                <a:latin typeface="Verdana" charset="0"/>
                <a:ea typeface="ＭＳ Ｐゴシック" charset="0"/>
                <a:cs typeface="ＭＳ Ｐゴシック" charset="0"/>
              </a:rPr>
              <a:t>ΑΝΙΧΝΕΥΤΙΚΕΣ ΔΙΑΤΑΞΕΙΣ ΣΤΗ </a:t>
            </a:r>
            <a:r>
              <a:rPr lang="en-US" sz="2800" b="1" dirty="0" smtClean="0">
                <a:effectLst>
                  <a:outerShdw blurRad="38100" dist="38100" dir="2700000" algn="tl">
                    <a:srgbClr val="DDDDDD"/>
                  </a:outerShdw>
                </a:effectLst>
                <a:latin typeface="Verdana" charset="0"/>
                <a:ea typeface="ＭＳ Ｐゴシック" charset="0"/>
                <a:cs typeface="ＭＳ Ｐゴシック" charset="0"/>
              </a:rPr>
              <a:t/>
            </a:r>
            <a:br>
              <a:rPr lang="en-US" sz="2800" b="1" dirty="0" smtClean="0">
                <a:effectLst>
                  <a:outerShdw blurRad="38100" dist="38100" dir="2700000" algn="tl">
                    <a:srgbClr val="DDDDDD"/>
                  </a:outerShdw>
                </a:effectLst>
                <a:latin typeface="Verdana" charset="0"/>
                <a:ea typeface="ＭＳ Ｐゴシック" charset="0"/>
                <a:cs typeface="ＭＳ Ｐゴシック" charset="0"/>
              </a:rPr>
            </a:br>
            <a:r>
              <a:rPr lang="el-GR" sz="2800" b="1" dirty="0" smtClean="0">
                <a:effectLst>
                  <a:outerShdw blurRad="38100" dist="38100" dir="2700000" algn="tl">
                    <a:srgbClr val="DDDDDD"/>
                  </a:outerShdw>
                </a:effectLst>
                <a:latin typeface="Verdana" charset="0"/>
                <a:ea typeface="ＭＳ Ｐゴシック" charset="0"/>
                <a:cs typeface="ＭＳ Ｐゴシック" charset="0"/>
              </a:rPr>
              <a:t>ΦΥΣΙΚΗ ΤΩΝ ΥΨΗΛΩΝ ΕΝΕΡΓΕΙΩΝ (ΦΥΕ)</a:t>
            </a:r>
            <a:r>
              <a:rPr lang="en-US" sz="2800" b="1" dirty="0" smtClean="0">
                <a:effectLst>
                  <a:outerShdw blurRad="38100" dist="38100" dir="2700000" algn="tl">
                    <a:srgbClr val="DDDDDD"/>
                  </a:outerShdw>
                </a:effectLst>
                <a:latin typeface="Verdana" charset="0"/>
                <a:ea typeface="ＭＳ Ｐゴシック" charset="0"/>
                <a:cs typeface="ＭＳ Ｐゴシック" charset="0"/>
              </a:rPr>
              <a:t>  </a:t>
            </a:r>
            <a:endParaRPr lang="en-US" sz="2800" b="1" dirty="0">
              <a:effectLst>
                <a:outerShdw blurRad="38100" dist="38100" dir="2700000" algn="tl">
                  <a:srgbClr val="DDDDDD"/>
                </a:outerShdw>
              </a:effectLst>
              <a:latin typeface="Verdana" charset="0"/>
              <a:ea typeface="ＭＳ Ｐゴシック" charset="0"/>
              <a:cs typeface="ＭＳ Ｐゴシック" charset="0"/>
            </a:endParaRPr>
          </a:p>
        </p:txBody>
      </p:sp>
      <p:sp>
        <p:nvSpPr>
          <p:cNvPr id="28677" name="Rectangle 3"/>
          <p:cNvSpPr>
            <a:spLocks noGrp="1" noChangeArrowheads="1"/>
          </p:cNvSpPr>
          <p:nvPr>
            <p:ph type="subTitle" idx="1"/>
          </p:nvPr>
        </p:nvSpPr>
        <p:spPr>
          <a:xfrm>
            <a:off x="1447800" y="3429000"/>
            <a:ext cx="7010400" cy="2057400"/>
          </a:xfrm>
        </p:spPr>
        <p:txBody>
          <a:bodyPr/>
          <a:lstStyle/>
          <a:p>
            <a:pPr eaLnBrk="1" hangingPunct="1">
              <a:lnSpc>
                <a:spcPct val="90000"/>
              </a:lnSpc>
              <a:buFont typeface="Wingdings" charset="0"/>
              <a:buNone/>
            </a:pPr>
            <a:r>
              <a:rPr lang="el-GR" dirty="0">
                <a:latin typeface="Verdana" charset="0"/>
                <a:ea typeface="ＭＳ Ｐゴシック" charset="0"/>
                <a:cs typeface="ＭＳ Ｐゴシック" charset="0"/>
              </a:rPr>
              <a:t>Ανιχνευτές</a:t>
            </a:r>
            <a:r>
              <a:rPr lang="en-US" dirty="0">
                <a:latin typeface="Verdana" charset="0"/>
                <a:ea typeface="ＭＳ Ｐゴシック" charset="0"/>
                <a:cs typeface="ＭＳ Ｐゴシック" charset="0"/>
              </a:rPr>
              <a:t> </a:t>
            </a:r>
            <a:r>
              <a:rPr lang="el-GR" dirty="0">
                <a:latin typeface="Verdana" charset="0"/>
                <a:ea typeface="ＭＳ Ｐゴシック" charset="0"/>
                <a:cs typeface="ＭＳ Ｐゴシック" charset="0"/>
              </a:rPr>
              <a:t>και </a:t>
            </a:r>
            <a:r>
              <a:rPr lang="el-GR" dirty="0" smtClean="0">
                <a:latin typeface="Verdana" charset="0"/>
                <a:ea typeface="ＭＳ Ｐゴシック" charset="0"/>
                <a:cs typeface="ＭＳ Ｐゴシック" charset="0"/>
              </a:rPr>
              <a:t>Μεθοδολογία Ι</a:t>
            </a:r>
            <a:r>
              <a:rPr lang="en-US" dirty="0" smtClean="0">
                <a:latin typeface="Verdana" charset="0"/>
                <a:ea typeface="ＭＳ Ｐゴシック" charset="0"/>
                <a:cs typeface="ＭＳ Ｐゴシック" charset="0"/>
              </a:rPr>
              <a:t>I</a:t>
            </a:r>
            <a:endParaRPr lang="en-US" dirty="0">
              <a:latin typeface="Verdana" charset="0"/>
              <a:ea typeface="ＭＳ Ｐゴシック" charset="0"/>
              <a:cs typeface="ＭＳ Ｐゴシック" charset="0"/>
            </a:endParaRPr>
          </a:p>
          <a:p>
            <a:pPr eaLnBrk="1" hangingPunct="1">
              <a:lnSpc>
                <a:spcPct val="90000"/>
              </a:lnSpc>
              <a:buFont typeface="Wingdings" charset="0"/>
              <a:buNone/>
            </a:pPr>
            <a:endParaRPr lang="en-US" dirty="0">
              <a:latin typeface="Verdana" charset="0"/>
              <a:ea typeface="ＭＳ Ｐゴシック" charset="0"/>
              <a:cs typeface="ＭＳ Ｐゴシック" charset="0"/>
            </a:endParaRPr>
          </a:p>
          <a:p>
            <a:pPr eaLnBrk="1" hangingPunct="1">
              <a:lnSpc>
                <a:spcPct val="90000"/>
              </a:lnSpc>
              <a:buFont typeface="Wingdings" charset="0"/>
              <a:buNone/>
            </a:pPr>
            <a:r>
              <a:rPr lang="el-GR" sz="1800" dirty="0">
                <a:latin typeface="Verdana" charset="0"/>
                <a:ea typeface="ＭＳ Ｐゴシック" charset="0"/>
                <a:cs typeface="ＭＳ Ｐゴシック" charset="0"/>
              </a:rPr>
              <a:t>Ευάγγελος Ν. Γαζής, Καθηγητής ΕΜΠ</a:t>
            </a:r>
            <a:endParaRPr lang="en-US" sz="1800" dirty="0">
              <a:latin typeface="Verdana" charset="0"/>
              <a:ea typeface="ＭＳ Ｐゴシック" charset="0"/>
              <a:cs typeface="ＭＳ Ｐゴシック" charset="0"/>
            </a:endParaRPr>
          </a:p>
          <a:p>
            <a:pPr eaLnBrk="1" hangingPunct="1">
              <a:lnSpc>
                <a:spcPct val="90000"/>
              </a:lnSpc>
              <a:buFont typeface="Wingdings" charset="0"/>
              <a:buNone/>
            </a:pPr>
            <a:r>
              <a:rPr lang="el-GR" sz="1800" dirty="0">
                <a:latin typeface="Verdana" charset="0"/>
                <a:ea typeface="ＭＳ Ｐゴシック" charset="0"/>
                <a:cs typeface="ＭＳ Ｐゴシック" charset="0"/>
              </a:rPr>
              <a:t>Βενέτης Πολυχρονάκος, Ερευνητής </a:t>
            </a:r>
            <a:r>
              <a:rPr lang="en-US" sz="1800" dirty="0" smtClean="0">
                <a:latin typeface="Verdana" charset="0"/>
                <a:ea typeface="ＭＳ Ｐゴシック" charset="0"/>
                <a:cs typeface="ＭＳ Ｐゴシック" charset="0"/>
              </a:rPr>
              <a:t>BNL</a:t>
            </a:r>
            <a:r>
              <a:rPr lang="el-GR" sz="1800" dirty="0" smtClean="0">
                <a:latin typeface="Verdana" charset="0"/>
                <a:ea typeface="ＭＳ Ｐゴシック" charset="0"/>
                <a:cs typeface="ＭＳ Ｐゴシック" charset="0"/>
              </a:rPr>
              <a:t> </a:t>
            </a:r>
            <a:r>
              <a:rPr lang="en-US" sz="1800" dirty="0" smtClean="0">
                <a:latin typeface="Verdana" charset="0"/>
                <a:ea typeface="ＭＳ Ｐゴシック" charset="0"/>
                <a:cs typeface="ＭＳ Ｐゴシック" charset="0"/>
              </a:rPr>
              <a:t>(USA)</a:t>
            </a:r>
          </a:p>
          <a:p>
            <a:pPr eaLnBrk="1" hangingPunct="1">
              <a:lnSpc>
                <a:spcPct val="90000"/>
              </a:lnSpc>
              <a:buFont typeface="Wingdings" charset="0"/>
              <a:buNone/>
            </a:pPr>
            <a:r>
              <a:rPr lang="el-GR" sz="1800" dirty="0" smtClean="0">
                <a:latin typeface="Verdana" charset="0"/>
                <a:ea typeface="ＭＳ Ｐゴシック" charset="0"/>
                <a:cs typeface="ＭＳ Ｐゴシック" charset="0"/>
              </a:rPr>
              <a:t>Σωτήρης Βλάχος, Ερευνητής ΕΜΠ-</a:t>
            </a:r>
            <a:r>
              <a:rPr lang="en-US" sz="1800" dirty="0" smtClean="0">
                <a:latin typeface="Verdana" charset="0"/>
                <a:ea typeface="ＭＳ Ｐゴシック" charset="0"/>
                <a:cs typeface="ＭＳ Ｐゴシック" charset="0"/>
              </a:rPr>
              <a:t>CERN</a:t>
            </a:r>
            <a:endParaRPr lang="en-US" sz="1800" dirty="0">
              <a:latin typeface="Verdana"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Ανιχνευτές Τροχιών</a:t>
            </a:r>
            <a:endParaRPr lang="en-US" dirty="0"/>
          </a:p>
        </p:txBody>
      </p:sp>
      <p:sp>
        <p:nvSpPr>
          <p:cNvPr id="3" name="Content Placeholder 2"/>
          <p:cNvSpPr>
            <a:spLocks noGrp="1"/>
          </p:cNvSpPr>
          <p:nvPr>
            <p:ph idx="1"/>
          </p:nvPr>
        </p:nvSpPr>
        <p:spPr>
          <a:xfrm>
            <a:off x="228600" y="1219200"/>
            <a:ext cx="8610600" cy="5105400"/>
          </a:xfrm>
        </p:spPr>
        <p:txBody>
          <a:bodyPr/>
          <a:lstStyle/>
          <a:p>
            <a:pPr>
              <a:spcBef>
                <a:spcPts val="800"/>
              </a:spcBef>
            </a:pPr>
            <a:r>
              <a:rPr lang="el-GR" sz="1600" dirty="0" smtClean="0"/>
              <a:t>Μετρούν όλα τα φορτισμένα σωματίδια</a:t>
            </a:r>
            <a:r>
              <a:rPr lang="en-US" sz="1600" dirty="0" smtClean="0"/>
              <a:t> </a:t>
            </a:r>
            <a:r>
              <a:rPr lang="el-GR" sz="1600" dirty="0" smtClean="0"/>
              <a:t>καθώς προκύπτουν από το σημείο αλληλεπίδρασης</a:t>
            </a:r>
            <a:r>
              <a:rPr lang="en-US" sz="1600" dirty="0" smtClean="0"/>
              <a:t>, </a:t>
            </a:r>
            <a:r>
              <a:rPr lang="el-GR" sz="1600" dirty="0" smtClean="0"/>
              <a:t>έχοντας την ελάχιστη διαταραχή σε αυτά</a:t>
            </a:r>
            <a:endParaRPr lang="en-US" sz="1600" dirty="0"/>
          </a:p>
          <a:p>
            <a:pPr>
              <a:spcBef>
                <a:spcPts val="800"/>
              </a:spcBef>
            </a:pPr>
            <a:r>
              <a:rPr lang="el-GR" sz="1600" dirty="0"/>
              <a:t>Μετρούν </a:t>
            </a:r>
            <a:r>
              <a:rPr lang="el-GR" sz="1600" dirty="0" smtClean="0"/>
              <a:t>την τροχιά που διαγράφουν </a:t>
            </a:r>
            <a:r>
              <a:rPr lang="el-GR" sz="1600" dirty="0"/>
              <a:t>τα φορτισμένα </a:t>
            </a:r>
            <a:r>
              <a:rPr lang="el-GR" sz="1600" dirty="0" smtClean="0"/>
              <a:t>σωματίδια</a:t>
            </a:r>
            <a:endParaRPr lang="en-US" sz="1600" dirty="0" smtClean="0"/>
          </a:p>
          <a:p>
            <a:pPr lvl="1">
              <a:spcBef>
                <a:spcPts val="300"/>
              </a:spcBef>
            </a:pPr>
            <a:r>
              <a:rPr lang="el-GR" sz="1200" dirty="0" smtClean="0"/>
              <a:t>Μετρούν διάφορα σημεία</a:t>
            </a:r>
            <a:r>
              <a:rPr lang="en-US" sz="1200" dirty="0" smtClean="0"/>
              <a:t> </a:t>
            </a:r>
            <a:r>
              <a:rPr lang="el-GR" sz="1200" dirty="0" smtClean="0"/>
              <a:t>(ίχνη)</a:t>
            </a:r>
            <a:r>
              <a:rPr lang="en-US" sz="1200" dirty="0" smtClean="0"/>
              <a:t> </a:t>
            </a:r>
            <a:r>
              <a:rPr lang="el-GR" sz="1200" dirty="0" smtClean="0"/>
              <a:t>κατά μήκος της τροχιάς</a:t>
            </a:r>
            <a:r>
              <a:rPr lang="en-US" sz="1200" dirty="0" smtClean="0"/>
              <a:t> </a:t>
            </a:r>
            <a:r>
              <a:rPr lang="el-GR" sz="1200" dirty="0" smtClean="0"/>
              <a:t>που προσδιορίζεται</a:t>
            </a:r>
            <a:r>
              <a:rPr lang="en-US" sz="1200" dirty="0" smtClean="0"/>
              <a:t> </a:t>
            </a:r>
            <a:r>
              <a:rPr lang="el-GR" sz="1200" dirty="0"/>
              <a:t>με καμπύλη </a:t>
            </a:r>
            <a:r>
              <a:rPr lang="el-GR" sz="1200" dirty="0" smtClean="0"/>
              <a:t>πάνω στα ίχνη</a:t>
            </a:r>
            <a:r>
              <a:rPr lang="en-US" sz="1200" dirty="0" smtClean="0"/>
              <a:t> (</a:t>
            </a:r>
            <a:r>
              <a:rPr lang="el-GR" sz="1200" dirty="0" smtClean="0"/>
              <a:t>έλικας</a:t>
            </a:r>
            <a:r>
              <a:rPr lang="en-US" sz="1200" dirty="0" smtClean="0"/>
              <a:t>, </a:t>
            </a:r>
            <a:r>
              <a:rPr lang="el-GR" sz="1200" dirty="0" smtClean="0"/>
              <a:t>ευθεία, κλπ</a:t>
            </a:r>
            <a:r>
              <a:rPr lang="en-US" sz="1200" dirty="0" smtClean="0"/>
              <a:t>)</a:t>
            </a:r>
          </a:p>
          <a:p>
            <a:pPr>
              <a:spcBef>
                <a:spcPts val="800"/>
              </a:spcBef>
            </a:pPr>
            <a:r>
              <a:rPr lang="el-GR" sz="1600" dirty="0" smtClean="0"/>
              <a:t>Προσδιορίζουν την ορμή</a:t>
            </a:r>
            <a:endParaRPr lang="en-US" sz="1600" dirty="0"/>
          </a:p>
          <a:p>
            <a:pPr lvl="1">
              <a:spcBef>
                <a:spcPts val="300"/>
              </a:spcBef>
            </a:pPr>
            <a:r>
              <a:rPr lang="el-GR" sz="1200" dirty="0" smtClean="0"/>
              <a:t>Από την καμπυλόγραμμη τροχιά των σωματιδίων σε μαγνητικό πεδίο</a:t>
            </a:r>
            <a:endParaRPr lang="en-US" sz="1200" dirty="0"/>
          </a:p>
          <a:p>
            <a:pPr>
              <a:spcBef>
                <a:spcPts val="800"/>
              </a:spcBef>
            </a:pPr>
            <a:r>
              <a:rPr lang="el-GR" sz="1600" dirty="0" smtClean="0"/>
              <a:t>Επεκτείνοντας πίσω την τροχιά, βρίσκουμε το αρχικό σημείο</a:t>
            </a:r>
            <a:endParaRPr lang="en-US" sz="1600" dirty="0"/>
          </a:p>
          <a:p>
            <a:pPr lvl="1">
              <a:spcBef>
                <a:spcPts val="300"/>
              </a:spcBef>
            </a:pPr>
            <a:r>
              <a:rPr lang="el-GR" sz="1200" dirty="0" smtClean="0"/>
              <a:t>Ανασύσταση</a:t>
            </a:r>
            <a:r>
              <a:rPr lang="en-US" sz="1200" dirty="0" smtClean="0"/>
              <a:t> </a:t>
            </a:r>
            <a:r>
              <a:rPr lang="el-GR" sz="1200" dirty="0" smtClean="0"/>
              <a:t>αρχικών</a:t>
            </a:r>
            <a:r>
              <a:rPr lang="en-US" sz="1200" dirty="0" smtClean="0"/>
              <a:t> </a:t>
            </a:r>
            <a:r>
              <a:rPr lang="el-GR" sz="1200" dirty="0" smtClean="0"/>
              <a:t>κορυφών</a:t>
            </a:r>
            <a:endParaRPr lang="en-US" sz="1200" dirty="0"/>
          </a:p>
          <a:p>
            <a:pPr>
              <a:spcBef>
                <a:spcPts val="800"/>
              </a:spcBef>
            </a:pPr>
            <a:r>
              <a:rPr lang="el-GR" sz="1600" dirty="0" smtClean="0"/>
              <a:t>Ανασύσταση δευτερογεννών κορυφών </a:t>
            </a:r>
            <a:endParaRPr lang="en-US" sz="1600" dirty="0"/>
          </a:p>
          <a:p>
            <a:pPr marL="742882" lvl="2" indent="-342869">
              <a:spcBef>
                <a:spcPts val="300"/>
              </a:spcBef>
            </a:pPr>
            <a:r>
              <a:rPr lang="el-GR" sz="1200" dirty="0" smtClean="0"/>
              <a:t>Τα μεγάλης διάρκειας ημιζωής σωματίδια </a:t>
            </a:r>
            <a:r>
              <a:rPr lang="en-US" sz="1200" dirty="0" smtClean="0"/>
              <a:t>have </a:t>
            </a:r>
            <a:r>
              <a:rPr lang="en-US" sz="1200" dirty="0"/>
              <a:t>a measurable displacement between primary vertex and decay</a:t>
            </a:r>
          </a:p>
          <a:p>
            <a:pPr>
              <a:spcBef>
                <a:spcPts val="800"/>
              </a:spcBef>
            </a:pPr>
            <a:r>
              <a:rPr lang="el-GR" sz="1600" dirty="0" smtClean="0"/>
              <a:t>Συνδυάζουν τις τροχιές με τους καταιγισμούς στα θερμιδόμετρα</a:t>
            </a:r>
            <a:r>
              <a:rPr lang="en-US" sz="1600" dirty="0" smtClean="0"/>
              <a:t> </a:t>
            </a:r>
            <a:r>
              <a:rPr lang="el-GR" sz="1600" dirty="0" smtClean="0"/>
              <a:t>ή τις τροχιές στα συστήματα μιονίων</a:t>
            </a:r>
            <a:endParaRPr lang="en-US" sz="1600" dirty="0"/>
          </a:p>
          <a:p>
            <a:pPr>
              <a:spcBef>
                <a:spcPts val="800"/>
              </a:spcBef>
            </a:pPr>
            <a:r>
              <a:rPr lang="el-GR" sz="1600" dirty="0" smtClean="0"/>
              <a:t>Συνεισφέρουν και στην ταυτοποίηση των σωματιδίων</a:t>
            </a:r>
            <a:endParaRPr lang="en-US" sz="1600" dirty="0"/>
          </a:p>
          <a:p>
            <a:pPr lvl="1">
              <a:spcBef>
                <a:spcPts val="300"/>
              </a:spcBef>
            </a:pPr>
            <a:r>
              <a:rPr lang="el-GR" sz="1200" dirty="0" smtClean="0"/>
              <a:t>Με την μέτρηση του ρυθμού απώλειας ενέργειας</a:t>
            </a:r>
            <a:r>
              <a:rPr lang="en-US" sz="1200" dirty="0" smtClean="0"/>
              <a:t> </a:t>
            </a:r>
            <a:r>
              <a:rPr lang="en-US" sz="1200" dirty="0"/>
              <a:t>(</a:t>
            </a:r>
            <a:r>
              <a:rPr lang="en-US" sz="1200" dirty="0" err="1"/>
              <a:t>dE</a:t>
            </a:r>
            <a:r>
              <a:rPr lang="en-US" sz="1200" dirty="0"/>
              <a:t>/dx</a:t>
            </a:r>
            <a:r>
              <a:rPr lang="en-US" sz="1200" dirty="0" smtClean="0"/>
              <a:t>)</a:t>
            </a:r>
            <a:endParaRPr lang="en-US" sz="1200" dirty="0"/>
          </a:p>
          <a:p>
            <a:pPr lvl="1">
              <a:spcBef>
                <a:spcPts val="300"/>
              </a:spcBef>
            </a:pPr>
            <a:r>
              <a:rPr lang="el-GR" sz="1200" dirty="0" smtClean="0"/>
              <a:t>Χρησιμοποιούν καταλληλους ανιχνευτές</a:t>
            </a:r>
            <a:r>
              <a:rPr lang="en-US" sz="1200" dirty="0" smtClean="0"/>
              <a:t> </a:t>
            </a:r>
            <a:r>
              <a:rPr lang="el-GR" sz="1200" dirty="0" smtClean="0"/>
              <a:t>για να διακρίνουν τα διαφορετικά σωματίδια</a:t>
            </a:r>
            <a:r>
              <a:rPr lang="en-US" sz="1200" dirty="0" smtClean="0"/>
              <a:t> </a:t>
            </a:r>
            <a:r>
              <a:rPr lang="en-US" sz="1200" dirty="0"/>
              <a:t>(TR, TOF, RICH</a:t>
            </a:r>
            <a:r>
              <a:rPr lang="en-US" sz="1200" dirty="0" smtClean="0"/>
              <a:t>)</a:t>
            </a:r>
            <a:endParaRPr lang="en-US" sz="1200" dirty="0"/>
          </a:p>
        </p:txBody>
      </p:sp>
      <p:sp>
        <p:nvSpPr>
          <p:cNvPr id="4" name="Footer Placeholder 3"/>
          <p:cNvSpPr>
            <a:spLocks noGrp="1"/>
          </p:cNvSpPr>
          <p:nvPr>
            <p:ph type="ftr" sz="quarter" idx="11"/>
          </p:nvPr>
        </p:nvSpPr>
        <p:spPr/>
        <p:txBody>
          <a:bodyPr/>
          <a:lstStyle/>
          <a:p>
            <a:pPr>
              <a:defRPr/>
            </a:pPr>
            <a:r>
              <a:rPr lang="el-GR" smtClean="0"/>
              <a:t>Ανιχνευτές Σωματιδίων, 09-15 Αυγούστου 2014</a:t>
            </a:r>
            <a:endParaRPr lang="en-US"/>
          </a:p>
        </p:txBody>
      </p:sp>
      <p:sp>
        <p:nvSpPr>
          <p:cNvPr id="5" name="Slide Number Placeholder 4"/>
          <p:cNvSpPr>
            <a:spLocks noGrp="1"/>
          </p:cNvSpPr>
          <p:nvPr>
            <p:ph type="sldNum" sz="quarter" idx="12"/>
          </p:nvPr>
        </p:nvSpPr>
        <p:spPr/>
        <p:txBody>
          <a:bodyPr/>
          <a:lstStyle/>
          <a:p>
            <a:fld id="{659DEFEF-9D92-584A-A348-0FF66CEB94AE}" type="slidenum">
              <a:rPr lang="en-US" smtClean="0"/>
              <a:pPr/>
              <a:t>10</a:t>
            </a:fld>
            <a:endParaRPr lang="en-US"/>
          </a:p>
        </p:txBody>
      </p:sp>
    </p:spTree>
    <p:extLst>
      <p:ext uri="{BB962C8B-B14F-4D97-AF65-F5344CB8AC3E}">
        <p14:creationId xmlns:p14="http://schemas.microsoft.com/office/powerpoint/2010/main" val="2908934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5" name="Picture 6" descr="ATLAS.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 y="1438226"/>
            <a:ext cx="3360080" cy="2159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786" name="Title 1"/>
          <p:cNvSpPr>
            <a:spLocks noGrp="1"/>
          </p:cNvSpPr>
          <p:nvPr>
            <p:ph type="title"/>
          </p:nvPr>
        </p:nvSpPr>
        <p:spPr/>
        <p:txBody>
          <a:bodyPr/>
          <a:lstStyle/>
          <a:p>
            <a:r>
              <a:rPr lang="en-US" dirty="0" smtClean="0">
                <a:solidFill>
                  <a:schemeClr val="accent2"/>
                </a:solidFill>
              </a:rPr>
              <a:t>• </a:t>
            </a:r>
            <a:r>
              <a:rPr lang="en-US" dirty="0" smtClean="0"/>
              <a:t>ATLAS </a:t>
            </a:r>
            <a:r>
              <a:rPr lang="el-GR" dirty="0" smtClean="0"/>
              <a:t>Ανιχνευτής Τροχιών</a:t>
            </a:r>
            <a:r>
              <a:rPr lang="en-US" dirty="0" smtClean="0"/>
              <a:t> </a:t>
            </a:r>
            <a:r>
              <a:rPr lang="en-US" dirty="0">
                <a:solidFill>
                  <a:schemeClr val="accent2"/>
                </a:solidFill>
              </a:rPr>
              <a:t>•</a:t>
            </a:r>
            <a:endParaRPr lang="en-US" dirty="0"/>
          </a:p>
        </p:txBody>
      </p:sp>
      <p:sp>
        <p:nvSpPr>
          <p:cNvPr id="6" name="Date Placeholder 5"/>
          <p:cNvSpPr>
            <a:spLocks noGrp="1"/>
          </p:cNvSpPr>
          <p:nvPr>
            <p:ph type="dt" sz="half" idx="10"/>
          </p:nvPr>
        </p:nvSpPr>
        <p:spPr/>
        <p:txBody>
          <a:bodyPr/>
          <a:lstStyle/>
          <a:p>
            <a:pPr>
              <a:defRPr/>
            </a:pPr>
            <a:r>
              <a:rPr lang="en-US" smtClean="0"/>
              <a:t>Mar Capeans</a:t>
            </a:r>
            <a:endParaRPr lang="en-US" dirty="0"/>
          </a:p>
        </p:txBody>
      </p:sp>
      <p:sp>
        <p:nvSpPr>
          <p:cNvPr id="5" name="Footer Placeholder 4"/>
          <p:cNvSpPr>
            <a:spLocks noGrp="1"/>
          </p:cNvSpPr>
          <p:nvPr>
            <p:ph type="ftr" sz="quarter" idx="11"/>
          </p:nvPr>
        </p:nvSpPr>
        <p:spPr/>
        <p:txBody>
          <a:bodyPr/>
          <a:lstStyle/>
          <a:p>
            <a:pPr>
              <a:defRPr/>
            </a:pPr>
            <a:r>
              <a:rPr lang="en-US" smtClean="0"/>
              <a:t>10/7/2014</a:t>
            </a:r>
            <a:endParaRPr lang="en-US" dirty="0"/>
          </a:p>
        </p:txBody>
      </p:sp>
      <p:sp>
        <p:nvSpPr>
          <p:cNvPr id="4" name="Slide Number Placeholder 3"/>
          <p:cNvSpPr>
            <a:spLocks noGrp="1"/>
          </p:cNvSpPr>
          <p:nvPr>
            <p:ph type="sldNum" sz="quarter" idx="12"/>
          </p:nvPr>
        </p:nvSpPr>
        <p:spPr/>
        <p:txBody>
          <a:bodyPr/>
          <a:lstStyle/>
          <a:p>
            <a:pPr>
              <a:defRPr/>
            </a:pPr>
            <a:fld id="{9DCF7D24-C09C-1D40-A45C-5900FB9EFB36}" type="slidenum">
              <a:rPr lang="en-US" smtClean="0"/>
              <a:pPr>
                <a:defRPr/>
              </a:pPr>
              <a:t>11</a:t>
            </a:fld>
            <a:endParaRPr lang="en-US" dirty="0"/>
          </a:p>
        </p:txBody>
      </p:sp>
      <p:pic>
        <p:nvPicPr>
          <p:cNvPr id="118790" name="Picture 7" descr="ID.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43809" y="2555802"/>
            <a:ext cx="5842992" cy="376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p:nvCxnSpPr>
        <p:spPr>
          <a:xfrm>
            <a:off x="1835698" y="2535218"/>
            <a:ext cx="2088232" cy="74976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2123728" y="2492896"/>
            <a:ext cx="5616624" cy="57606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18795" name="TextBox 11"/>
          <p:cNvSpPr txBox="1">
            <a:spLocks noChangeArrowheads="1"/>
          </p:cNvSpPr>
          <p:nvPr/>
        </p:nvSpPr>
        <p:spPr bwMode="auto">
          <a:xfrm>
            <a:off x="5004048" y="2915074"/>
            <a:ext cx="633682"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6.2 m</a:t>
            </a:r>
          </a:p>
        </p:txBody>
      </p:sp>
      <p:sp>
        <p:nvSpPr>
          <p:cNvPr id="118796" name="TextBox 12"/>
          <p:cNvSpPr txBox="1">
            <a:spLocks noChangeArrowheads="1"/>
          </p:cNvSpPr>
          <p:nvPr/>
        </p:nvSpPr>
        <p:spPr bwMode="auto">
          <a:xfrm>
            <a:off x="2409557" y="4797155"/>
            <a:ext cx="633682" cy="307777"/>
          </a:xfrm>
          <a:prstGeom prst="rect">
            <a:avLst/>
          </a:prstGeom>
          <a:noFill/>
          <a:ln>
            <a:noFill/>
          </a:ln>
          <a:extLst/>
        </p:spPr>
        <p:txBody>
          <a:bodyPr wrap="non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t>2.1 m</a:t>
            </a:r>
          </a:p>
        </p:txBody>
      </p:sp>
      <p:sp>
        <p:nvSpPr>
          <p:cNvPr id="27" name="TextBox 11"/>
          <p:cNvSpPr txBox="1">
            <a:spLocks noChangeArrowheads="1"/>
          </p:cNvSpPr>
          <p:nvPr/>
        </p:nvSpPr>
        <p:spPr bwMode="auto">
          <a:xfrm>
            <a:off x="6068666" y="5301211"/>
            <a:ext cx="624565" cy="307777"/>
          </a:xfrm>
          <a:prstGeom prst="rect">
            <a:avLst/>
          </a:prstGeom>
          <a:noFill/>
          <a:ln>
            <a:noFill/>
          </a:ln>
          <a:extLst/>
        </p:spPr>
        <p:txBody>
          <a:bodyPr wrap="non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a:latin typeface="Gill Sans"/>
                <a:cs typeface="Gill Sans"/>
              </a:rPr>
              <a:t>Barrel</a:t>
            </a:r>
          </a:p>
        </p:txBody>
      </p:sp>
      <p:sp>
        <p:nvSpPr>
          <p:cNvPr id="31" name="TextBox 11"/>
          <p:cNvSpPr txBox="1">
            <a:spLocks noChangeArrowheads="1"/>
          </p:cNvSpPr>
          <p:nvPr/>
        </p:nvSpPr>
        <p:spPr bwMode="auto">
          <a:xfrm>
            <a:off x="4572000" y="5661251"/>
            <a:ext cx="698992" cy="307777"/>
          </a:xfrm>
          <a:prstGeom prst="rect">
            <a:avLst/>
          </a:prstGeom>
          <a:noFill/>
          <a:ln>
            <a:noFill/>
          </a:ln>
          <a:extLst/>
        </p:spPr>
        <p:txBody>
          <a:bodyPr wrap="non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err="1">
                <a:latin typeface="Gill Sans"/>
                <a:cs typeface="Gill Sans"/>
              </a:rPr>
              <a:t>Endcap</a:t>
            </a:r>
            <a:endParaRPr lang="en-US" sz="1400" dirty="0">
              <a:latin typeface="Gill Sans"/>
              <a:cs typeface="Gill Sans"/>
            </a:endParaRPr>
          </a:p>
        </p:txBody>
      </p:sp>
      <p:sp>
        <p:nvSpPr>
          <p:cNvPr id="32" name="TextBox 11"/>
          <p:cNvSpPr txBox="1">
            <a:spLocks noChangeArrowheads="1"/>
          </p:cNvSpPr>
          <p:nvPr/>
        </p:nvSpPr>
        <p:spPr bwMode="auto">
          <a:xfrm>
            <a:off x="7234802" y="4869163"/>
            <a:ext cx="698992" cy="307777"/>
          </a:xfrm>
          <a:prstGeom prst="rect">
            <a:avLst/>
          </a:prstGeom>
          <a:noFill/>
          <a:ln>
            <a:noFill/>
          </a:ln>
          <a:extLst/>
        </p:spPr>
        <p:txBody>
          <a:bodyPr wrap="none" lIns="91432" tIns="45716" rIns="91432" bIns="45716">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dirty="0" err="1">
                <a:latin typeface="Gill Sans"/>
                <a:cs typeface="Gill Sans"/>
              </a:rPr>
              <a:t>Endcap</a:t>
            </a:r>
            <a:endParaRPr lang="en-US" sz="1400" dirty="0">
              <a:latin typeface="Gill Sans"/>
              <a:cs typeface="Gill Sans"/>
            </a:endParaRPr>
          </a:p>
        </p:txBody>
      </p:sp>
    </p:spTree>
    <p:extLst>
      <p:ext uri="{BB962C8B-B14F-4D97-AF65-F5344CB8AC3E}">
        <p14:creationId xmlns:p14="http://schemas.microsoft.com/office/powerpoint/2010/main" val="309791146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8601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0CDE198-6103-0547-A3C2-C5D45444ABC8}" type="slidenum">
              <a:rPr lang="en-US" sz="1200"/>
              <a:pPr/>
              <a:t>12</a:t>
            </a:fld>
            <a:endParaRPr lang="en-US" sz="1200"/>
          </a:p>
        </p:txBody>
      </p:sp>
      <p:sp>
        <p:nvSpPr>
          <p:cNvPr id="86020" name="Rectangle 2"/>
          <p:cNvSpPr>
            <a:spLocks noGrp="1" noChangeArrowheads="1"/>
          </p:cNvSpPr>
          <p:nvPr>
            <p:ph type="title"/>
          </p:nvPr>
        </p:nvSpPr>
        <p:spPr/>
        <p:txBody>
          <a:bodyPr/>
          <a:lstStyle/>
          <a:p>
            <a:pPr eaLnBrk="1" hangingPunct="1"/>
            <a:r>
              <a:rPr lang="el-GR" dirty="0" smtClean="0">
                <a:latin typeface="Verdana" charset="0"/>
                <a:ea typeface="ＭＳ Ｐゴシック" charset="0"/>
                <a:cs typeface="ＭＳ Ｐゴシック" charset="0"/>
              </a:rPr>
              <a:t>Θερμιδόμετρα </a:t>
            </a:r>
            <a:r>
              <a:rPr lang="en-US" dirty="0" smtClean="0">
                <a:latin typeface="Verdana" charset="0"/>
                <a:ea typeface="ＭＳ Ｐゴシック" charset="0"/>
                <a:cs typeface="ＭＳ Ｐゴシック" charset="0"/>
              </a:rPr>
              <a:t>- Calorimeters</a:t>
            </a:r>
            <a:endParaRPr lang="en-US" dirty="0">
              <a:latin typeface="Verdana" charset="0"/>
              <a:ea typeface="ＭＳ Ｐゴシック" charset="0"/>
              <a:cs typeface="ＭＳ Ｐゴシック" charset="0"/>
            </a:endParaRPr>
          </a:p>
        </p:txBody>
      </p:sp>
      <p:sp>
        <p:nvSpPr>
          <p:cNvPr id="41987" name="Rectangle 3"/>
          <p:cNvSpPr>
            <a:spLocks noGrp="1" noChangeArrowheads="1"/>
          </p:cNvSpPr>
          <p:nvPr>
            <p:ph type="body" idx="1"/>
          </p:nvPr>
        </p:nvSpPr>
        <p:spPr/>
        <p:txBody>
          <a:bodyPr/>
          <a:lstStyle/>
          <a:p>
            <a:pPr eaLnBrk="1" hangingPunct="1"/>
            <a:endParaRPr lang="en-US" dirty="0">
              <a:latin typeface="Verdana" charset="0"/>
              <a:ea typeface="ＭＳ Ｐゴシック" charset="0"/>
              <a:cs typeface="ＭＳ Ｐゴシック" charset="0"/>
            </a:endParaRPr>
          </a:p>
          <a:p>
            <a:pPr eaLnBrk="1" hangingPunct="1"/>
            <a:r>
              <a:rPr lang="el-GR" dirty="0">
                <a:latin typeface="Verdana" charset="0"/>
                <a:ea typeface="ＭＳ Ｐゴシック" charset="0"/>
                <a:cs typeface="ＭＳ Ｐゴシック" charset="0"/>
              </a:rPr>
              <a:t>Βασική Αρχή Λειτουργίας</a:t>
            </a:r>
            <a:r>
              <a:rPr lang="en-US" dirty="0">
                <a:latin typeface="Verdana" charset="0"/>
                <a:ea typeface="ＭＳ Ｐゴシック" charset="0"/>
                <a:cs typeface="ＭＳ Ｐゴシック" charset="0"/>
              </a:rPr>
              <a:t>:</a:t>
            </a:r>
          </a:p>
          <a:p>
            <a:pPr lvl="1" eaLnBrk="1" hangingPunct="1"/>
            <a:r>
              <a:rPr lang="el-GR" dirty="0">
                <a:latin typeface="Verdana" charset="0"/>
                <a:ea typeface="ＭＳ Ｐゴシック" charset="0"/>
              </a:rPr>
              <a:t>Κατά την αλληλεπίδραση</a:t>
            </a:r>
            <a:r>
              <a:rPr lang="en-US" dirty="0">
                <a:latin typeface="Verdana" charset="0"/>
                <a:ea typeface="ＭＳ Ｐゴシック" charset="0"/>
              </a:rPr>
              <a:t> </a:t>
            </a:r>
            <a:r>
              <a:rPr lang="el-GR" dirty="0">
                <a:latin typeface="Verdana" charset="0"/>
                <a:ea typeface="ＭＳ Ｐゴシック" charset="0"/>
              </a:rPr>
              <a:t>του σωματιδίου με</a:t>
            </a:r>
            <a:r>
              <a:rPr lang="en-US" dirty="0">
                <a:latin typeface="Verdana" charset="0"/>
                <a:ea typeface="ＭＳ Ｐゴシック" charset="0"/>
              </a:rPr>
              <a:t> </a:t>
            </a:r>
            <a:r>
              <a:rPr lang="el-GR" dirty="0">
                <a:latin typeface="Verdana" charset="0"/>
                <a:ea typeface="ＭＳ Ｐゴシック" charset="0"/>
              </a:rPr>
              <a:t>πυκνό</a:t>
            </a:r>
            <a:r>
              <a:rPr lang="en-US" dirty="0">
                <a:latin typeface="Verdana" charset="0"/>
                <a:ea typeface="ＭＳ Ｐゴシック" charset="0"/>
              </a:rPr>
              <a:t> </a:t>
            </a:r>
            <a:r>
              <a:rPr lang="el-GR" dirty="0">
                <a:latin typeface="Verdana" charset="0"/>
                <a:ea typeface="ＭＳ Ｐゴシック" charset="0"/>
              </a:rPr>
              <a:t>υλικό</a:t>
            </a:r>
            <a:r>
              <a:rPr lang="en-US" dirty="0">
                <a:latin typeface="Verdana" charset="0"/>
                <a:ea typeface="ＭＳ Ｐゴシック" charset="0"/>
              </a:rPr>
              <a:t> </a:t>
            </a:r>
            <a:r>
              <a:rPr lang="el-GR" dirty="0">
                <a:latin typeface="Verdana" charset="0"/>
                <a:ea typeface="ＭＳ Ｐゴシック" charset="0"/>
              </a:rPr>
              <a:t>ΟΛΗ, σχεδόν</a:t>
            </a:r>
            <a:r>
              <a:rPr lang="en-US" dirty="0">
                <a:latin typeface="Verdana" charset="0"/>
                <a:ea typeface="ＭＳ Ｐゴシック" charset="0"/>
              </a:rPr>
              <a:t> </a:t>
            </a:r>
            <a:r>
              <a:rPr lang="el-GR" dirty="0">
                <a:latin typeface="Verdana" charset="0"/>
                <a:ea typeface="ＭＳ Ｐゴシック" charset="0"/>
              </a:rPr>
              <a:t>η ενέργειά του</a:t>
            </a:r>
            <a:r>
              <a:rPr lang="en-US" dirty="0">
                <a:latin typeface="Verdana" charset="0"/>
                <a:ea typeface="ＭＳ Ｐゴシック" charset="0"/>
              </a:rPr>
              <a:t> </a:t>
            </a:r>
            <a:r>
              <a:rPr lang="el-GR" dirty="0">
                <a:latin typeface="Verdana" charset="0"/>
                <a:ea typeface="ＭＳ Ｐゴシック" charset="0"/>
              </a:rPr>
              <a:t>μετατρέπεται</a:t>
            </a:r>
            <a:r>
              <a:rPr lang="en-US" dirty="0">
                <a:latin typeface="Verdana" charset="0"/>
                <a:ea typeface="ＭＳ Ｐゴシック" charset="0"/>
              </a:rPr>
              <a:t> </a:t>
            </a:r>
            <a:r>
              <a:rPr lang="el-GR" dirty="0">
                <a:latin typeface="Verdana" charset="0"/>
                <a:ea typeface="ＭＳ Ｐゴシック" charset="0"/>
              </a:rPr>
              <a:t>σε</a:t>
            </a:r>
            <a:r>
              <a:rPr lang="en-US" dirty="0">
                <a:latin typeface="Verdana" charset="0"/>
                <a:ea typeface="ＭＳ Ｐゴシック" charset="0"/>
              </a:rPr>
              <a:t> </a:t>
            </a:r>
            <a:r>
              <a:rPr lang="el-GR" i="1" dirty="0">
                <a:solidFill>
                  <a:srgbClr val="FF0066"/>
                </a:solidFill>
                <a:latin typeface="Verdana" charset="0"/>
                <a:ea typeface="ＭＳ Ｐゴシック" charset="0"/>
              </a:rPr>
              <a:t>δευτερογενή</a:t>
            </a:r>
            <a:r>
              <a:rPr lang="en-US" i="1" dirty="0">
                <a:solidFill>
                  <a:srgbClr val="FF0066"/>
                </a:solidFill>
                <a:latin typeface="Verdana" charset="0"/>
                <a:ea typeface="ＭＳ Ｐゴシック" charset="0"/>
              </a:rPr>
              <a:t> </a:t>
            </a:r>
            <a:r>
              <a:rPr lang="el-GR" i="1" dirty="0">
                <a:solidFill>
                  <a:srgbClr val="FF0066"/>
                </a:solidFill>
                <a:latin typeface="Verdana" charset="0"/>
                <a:ea typeface="ＭＳ Ｐゴシック" charset="0"/>
              </a:rPr>
              <a:t>σωματίδια ή σε</a:t>
            </a:r>
            <a:r>
              <a:rPr lang="en-US" i="1" dirty="0">
                <a:solidFill>
                  <a:srgbClr val="FF0066"/>
                </a:solidFill>
                <a:latin typeface="Verdana" charset="0"/>
                <a:ea typeface="ＭＳ Ｐゴシック" charset="0"/>
              </a:rPr>
              <a:t> </a:t>
            </a:r>
            <a:r>
              <a:rPr lang="el-GR" i="1" dirty="0">
                <a:solidFill>
                  <a:srgbClr val="FF0066"/>
                </a:solidFill>
                <a:latin typeface="Verdana" charset="0"/>
                <a:ea typeface="ＭＳ Ｐゴシック" charset="0"/>
              </a:rPr>
              <a:t>θερμότητα</a:t>
            </a:r>
            <a:r>
              <a:rPr lang="en-US" dirty="0">
                <a:latin typeface="Verdana" charset="0"/>
                <a:ea typeface="ＭＳ Ｐゴシック" charset="0"/>
              </a:rPr>
              <a:t>. </a:t>
            </a:r>
          </a:p>
          <a:p>
            <a:pPr lvl="1" eaLnBrk="1" hangingPunct="1"/>
            <a:endParaRPr lang="en-US" dirty="0">
              <a:latin typeface="Verdana" charset="0"/>
              <a:ea typeface="ＭＳ Ｐゴシック" charset="0"/>
            </a:endParaRPr>
          </a:p>
          <a:p>
            <a:pPr lvl="1" eaLnBrk="1" hangingPunct="1"/>
            <a:r>
              <a:rPr lang="el-GR" sz="2400" dirty="0">
                <a:latin typeface="Verdana" charset="0"/>
                <a:ea typeface="ＭＳ Ｐゴシック" charset="0"/>
              </a:rPr>
              <a:t>Αυτά τα δευτερογενή σωματίδια </a:t>
            </a:r>
            <a:r>
              <a:rPr lang="el-GR" sz="2400" dirty="0" smtClean="0">
                <a:latin typeface="Verdana" charset="0"/>
                <a:ea typeface="ＭＳ Ｐゴシック" charset="0"/>
              </a:rPr>
              <a:t>καταγράφονται ως:</a:t>
            </a:r>
            <a:endParaRPr lang="en-US" sz="2400" dirty="0">
              <a:latin typeface="Verdana" charset="0"/>
              <a:ea typeface="ＭＳ Ｐゴシック" charset="0"/>
            </a:endParaRPr>
          </a:p>
          <a:p>
            <a:pPr lvl="2" eaLnBrk="1" hangingPunct="1"/>
            <a:r>
              <a:rPr lang="el-GR" sz="2200" dirty="0" smtClean="0">
                <a:latin typeface="Verdana" charset="0"/>
                <a:ea typeface="ＭＳ Ｐゴシック" charset="0"/>
              </a:rPr>
              <a:t>Αριθμός</a:t>
            </a:r>
            <a:r>
              <a:rPr lang="en-US" sz="2200" dirty="0">
                <a:latin typeface="Verdana" charset="0"/>
                <a:ea typeface="ＭＳ Ｐゴシック" charset="0"/>
              </a:rPr>
              <a:t>, </a:t>
            </a:r>
            <a:r>
              <a:rPr lang="el-GR" sz="2200" dirty="0">
                <a:latin typeface="Verdana" charset="0"/>
                <a:ea typeface="ＭＳ Ｐゴシック" charset="0"/>
              </a:rPr>
              <a:t>Ενέργεια</a:t>
            </a:r>
            <a:r>
              <a:rPr lang="en-US" sz="2200" dirty="0">
                <a:latin typeface="Verdana" charset="0"/>
                <a:ea typeface="ＭＳ Ｐゴシック" charset="0"/>
              </a:rPr>
              <a:t>, </a:t>
            </a:r>
            <a:r>
              <a:rPr lang="el-GR" sz="2200" dirty="0">
                <a:latin typeface="Verdana" charset="0"/>
                <a:ea typeface="ＭＳ Ｐゴシック" charset="0"/>
              </a:rPr>
              <a:t>Πυκνότητα δευτερογενών</a:t>
            </a:r>
            <a:endParaRPr lang="en-US" sz="2200" dirty="0">
              <a:latin typeface="Verdana" charset="0"/>
              <a:ea typeface="ＭＳ Ｐゴシック" charset="0"/>
            </a:endParaRPr>
          </a:p>
          <a:p>
            <a:pPr lvl="2" eaLnBrk="1" hangingPunct="1"/>
            <a:r>
              <a:rPr lang="el-GR" dirty="0" smtClean="0">
                <a:latin typeface="Verdana" charset="0"/>
                <a:ea typeface="ＭＳ Ｐゴシック" charset="0"/>
              </a:rPr>
              <a:t>είναι</a:t>
            </a:r>
            <a:r>
              <a:rPr lang="en-US" dirty="0" smtClean="0">
                <a:latin typeface="Verdana" charset="0"/>
                <a:ea typeface="ＭＳ Ｐゴシック" charset="0"/>
              </a:rPr>
              <a:t> </a:t>
            </a:r>
            <a:r>
              <a:rPr lang="el-GR" i="1" dirty="0">
                <a:solidFill>
                  <a:srgbClr val="FF0066"/>
                </a:solidFill>
                <a:latin typeface="Verdana" charset="0"/>
                <a:ea typeface="ＭＳ Ｐゴシック" charset="0"/>
              </a:rPr>
              <a:t>ανάλογα με</a:t>
            </a:r>
            <a:r>
              <a:rPr lang="en-US" dirty="0">
                <a:latin typeface="Verdana" charset="0"/>
                <a:ea typeface="ＭＳ Ｐゴシック" charset="0"/>
              </a:rPr>
              <a:t> </a:t>
            </a:r>
            <a:r>
              <a:rPr lang="el-GR" dirty="0">
                <a:latin typeface="Verdana" charset="0"/>
                <a:ea typeface="ＭＳ Ｐゴシック" charset="0"/>
              </a:rPr>
              <a:t>την </a:t>
            </a:r>
            <a:r>
              <a:rPr lang="el-GR" b="1" dirty="0">
                <a:latin typeface="Verdana" charset="0"/>
                <a:ea typeface="ＭＳ Ｐゴシック" charset="0"/>
              </a:rPr>
              <a:t>αρχική</a:t>
            </a:r>
            <a:r>
              <a:rPr lang="el-GR" dirty="0">
                <a:latin typeface="Verdana" charset="0"/>
                <a:ea typeface="ＭＳ Ｐゴシック" charset="0"/>
              </a:rPr>
              <a:t> ενέργεια</a:t>
            </a:r>
            <a:r>
              <a:rPr lang="en-US" dirty="0">
                <a:latin typeface="Verdana" charset="0"/>
                <a:ea typeface="ＭＳ Ｐゴシック" charset="0"/>
              </a:rPr>
              <a:t> </a:t>
            </a:r>
          </a:p>
          <a:p>
            <a:pPr eaLnBrk="1" hangingPunct="1">
              <a:buFont typeface="Wingdings" charset="0"/>
              <a:buNone/>
            </a:pPr>
            <a:endParaRPr lang="en-US" dirty="0">
              <a:latin typeface="Verdana" charset="0"/>
              <a:ea typeface="ＭＳ Ｐゴシック" charset="0"/>
              <a:cs typeface="ＭＳ Ｐゴシック" charset="0"/>
            </a:endParaRPr>
          </a:p>
        </p:txBody>
      </p:sp>
    </p:spTree>
    <p:extLst>
      <p:ext uri="{BB962C8B-B14F-4D97-AF65-F5344CB8AC3E}">
        <p14:creationId xmlns:p14="http://schemas.microsoft.com/office/powerpoint/2010/main" val="17056505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987">
                                            <p:txEl>
                                              <p:pRg st="1" end="1"/>
                                            </p:txEl>
                                          </p:spTgt>
                                        </p:tgtEl>
                                        <p:attrNameLst>
                                          <p:attrName>style.visibility</p:attrName>
                                        </p:attrNameLst>
                                      </p:cBhvr>
                                      <p:to>
                                        <p:strVal val="visible"/>
                                      </p:to>
                                    </p:set>
                                    <p:animEffect transition="in" filter="wipe(left)">
                                      <p:cBhvr>
                                        <p:cTn id="7" dur="1000"/>
                                        <p:tgtEl>
                                          <p:spTgt spid="4198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1987">
                                            <p:txEl>
                                              <p:pRg st="2" end="2"/>
                                            </p:txEl>
                                          </p:spTgt>
                                        </p:tgtEl>
                                        <p:attrNameLst>
                                          <p:attrName>style.visibility</p:attrName>
                                        </p:attrNameLst>
                                      </p:cBhvr>
                                      <p:to>
                                        <p:strVal val="visible"/>
                                      </p:to>
                                    </p:set>
                                    <p:animEffect transition="in" filter="wipe(right)">
                                      <p:cBhvr>
                                        <p:cTn id="12" dur="1000"/>
                                        <p:tgtEl>
                                          <p:spTgt spid="4198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987">
                                            <p:txEl>
                                              <p:pRg st="4" end="4"/>
                                            </p:txEl>
                                          </p:spTgt>
                                        </p:tgtEl>
                                        <p:attrNameLst>
                                          <p:attrName>style.visibility</p:attrName>
                                        </p:attrNameLst>
                                      </p:cBhvr>
                                      <p:to>
                                        <p:strVal val="visible"/>
                                      </p:to>
                                    </p:set>
                                    <p:animEffect transition="in" filter="wipe(left)">
                                      <p:cBhvr>
                                        <p:cTn id="17" dur="1000"/>
                                        <p:tgtEl>
                                          <p:spTgt spid="41987">
                                            <p:txEl>
                                              <p:pRg st="4" end="4"/>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1987">
                                            <p:txEl>
                                              <p:pRg st="5" end="5"/>
                                            </p:txEl>
                                          </p:spTgt>
                                        </p:tgtEl>
                                        <p:attrNameLst>
                                          <p:attrName>style.visibility</p:attrName>
                                        </p:attrNameLst>
                                      </p:cBhvr>
                                      <p:to>
                                        <p:strVal val="visible"/>
                                      </p:to>
                                    </p:set>
                                    <p:animEffect transition="in" filter="wipe(left)">
                                      <p:cBhvr>
                                        <p:cTn id="20" dur="1000"/>
                                        <p:tgtEl>
                                          <p:spTgt spid="41987">
                                            <p:txEl>
                                              <p:pRg st="5" end="5"/>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1987">
                                            <p:txEl>
                                              <p:pRg st="6" end="6"/>
                                            </p:txEl>
                                          </p:spTgt>
                                        </p:tgtEl>
                                        <p:attrNameLst>
                                          <p:attrName>style.visibility</p:attrName>
                                        </p:attrNameLst>
                                      </p:cBhvr>
                                      <p:to>
                                        <p:strVal val="visible"/>
                                      </p:to>
                                    </p:set>
                                    <p:animEffect transition="in" filter="wipe(left)">
                                      <p:cBhvr>
                                        <p:cTn id="23" dur="1000"/>
                                        <p:tgtEl>
                                          <p:spTgt spid="419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8806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F81D7472-1D89-A547-9C23-81EE7A98C6D7}" type="slidenum">
              <a:rPr lang="en-US" sz="1200"/>
              <a:pPr/>
              <a:t>13</a:t>
            </a:fld>
            <a:endParaRPr lang="en-US" sz="1200"/>
          </a:p>
        </p:txBody>
      </p:sp>
      <p:sp>
        <p:nvSpPr>
          <p:cNvPr id="88068" name="Rectangle 16"/>
          <p:cNvSpPr>
            <a:spLocks noChangeArrowheads="1"/>
          </p:cNvSpPr>
          <p:nvPr/>
        </p:nvSpPr>
        <p:spPr bwMode="auto">
          <a:xfrm>
            <a:off x="0" y="1371600"/>
            <a:ext cx="9144000" cy="4876800"/>
          </a:xfrm>
          <a:prstGeom prst="rect">
            <a:avLst/>
          </a:prstGeom>
          <a:solidFill>
            <a:schemeClr val="tx1"/>
          </a:solidFill>
          <a:ln w="9525">
            <a:solidFill>
              <a:schemeClr val="tx1"/>
            </a:solidFill>
            <a:miter lim="800000"/>
            <a:headEnd/>
            <a:tailEnd/>
          </a:ln>
        </p:spPr>
        <p:txBody>
          <a:bodyPr wrap="none" anchor="ctr"/>
          <a:lstStyle/>
          <a:p>
            <a:endParaRPr lang="en-US"/>
          </a:p>
        </p:txBody>
      </p:sp>
      <p:pic>
        <p:nvPicPr>
          <p:cNvPr id="44047" name="Picture 15" descr="cascadep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1371600"/>
            <a:ext cx="3721100"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8070" name="Rectangle 2"/>
          <p:cNvSpPr>
            <a:spLocks noGrp="1" noChangeArrowheads="1"/>
          </p:cNvSpPr>
          <p:nvPr>
            <p:ph type="title"/>
          </p:nvPr>
        </p:nvSpPr>
        <p:spPr/>
        <p:txBody>
          <a:bodyPr/>
          <a:lstStyle/>
          <a:p>
            <a:pPr eaLnBrk="1" hangingPunct="1"/>
            <a:r>
              <a:rPr lang="el-GR">
                <a:latin typeface="Verdana" charset="0"/>
                <a:ea typeface="ＭＳ Ｐゴシック" charset="0"/>
                <a:cs typeface="ＭＳ Ｐゴシック" charset="0"/>
              </a:rPr>
              <a:t>Ηλεκτρομαγνητικοί</a:t>
            </a:r>
            <a:r>
              <a:rPr lang="en-US">
                <a:latin typeface="Verdana" charset="0"/>
                <a:ea typeface="ＭＳ Ｐゴシック" charset="0"/>
                <a:cs typeface="ＭＳ Ｐゴシック" charset="0"/>
              </a:rPr>
              <a:t> </a:t>
            </a:r>
            <a:r>
              <a:rPr lang="el-GR">
                <a:latin typeface="Verdana" charset="0"/>
                <a:ea typeface="ＭＳ Ｐゴシック" charset="0"/>
                <a:cs typeface="ＭＳ Ｐゴシック" charset="0"/>
              </a:rPr>
              <a:t>Καταιγισμοί</a:t>
            </a:r>
            <a:endParaRPr lang="en-US">
              <a:latin typeface="Verdana" charset="0"/>
              <a:ea typeface="ＭＳ Ｐゴシック" charset="0"/>
              <a:cs typeface="ＭＳ Ｐゴシック" charset="0"/>
            </a:endParaRPr>
          </a:p>
        </p:txBody>
      </p:sp>
      <p:sp>
        <p:nvSpPr>
          <p:cNvPr id="88071" name="AutoShape 4"/>
          <p:cNvSpPr>
            <a:spLocks noChangeArrowheads="1"/>
          </p:cNvSpPr>
          <p:nvPr/>
        </p:nvSpPr>
        <p:spPr bwMode="auto">
          <a:xfrm>
            <a:off x="1981200" y="1828800"/>
            <a:ext cx="1214438" cy="1214438"/>
          </a:xfrm>
          <a:prstGeom prst="cube">
            <a:avLst>
              <a:gd name="adj" fmla="val 25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88072" name="AutoShape 5"/>
          <p:cNvSpPr>
            <a:spLocks noChangeArrowheads="1"/>
          </p:cNvSpPr>
          <p:nvPr/>
        </p:nvSpPr>
        <p:spPr bwMode="auto">
          <a:xfrm>
            <a:off x="2133600" y="1981200"/>
            <a:ext cx="4800600" cy="3581400"/>
          </a:xfrm>
          <a:prstGeom prst="cube">
            <a:avLst>
              <a:gd name="adj" fmla="val 7815"/>
            </a:avLst>
          </a:prstGeom>
          <a:solidFill>
            <a:srgbClr val="DDDDDD">
              <a:alpha val="50195"/>
            </a:srgbClr>
          </a:solidFill>
          <a:ln w="9525">
            <a:solidFill>
              <a:schemeClr val="tx1"/>
            </a:solidFill>
            <a:miter lim="800000"/>
            <a:headEnd/>
            <a:tailEnd/>
          </a:ln>
        </p:spPr>
        <p:txBody>
          <a:bodyPr anchor="ctr">
            <a:spAutoFit/>
          </a:bodyPr>
          <a:lstStyle/>
          <a:p>
            <a:endParaRPr lang="en-US"/>
          </a:p>
        </p:txBody>
      </p:sp>
      <p:sp>
        <p:nvSpPr>
          <p:cNvPr id="88073" name="Text Box 6"/>
          <p:cNvSpPr txBox="1">
            <a:spLocks noChangeArrowheads="1"/>
          </p:cNvSpPr>
          <p:nvPr/>
        </p:nvSpPr>
        <p:spPr bwMode="auto">
          <a:xfrm>
            <a:off x="73025" y="2624138"/>
            <a:ext cx="23050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a:solidFill>
                  <a:schemeClr val="tx2"/>
                </a:solidFill>
                <a:latin typeface="Tahoma" charset="0"/>
              </a:rPr>
              <a:t>Block of Matter,</a:t>
            </a:r>
          </a:p>
          <a:p>
            <a:pPr algn="ctr"/>
            <a:r>
              <a:rPr lang="en-US">
                <a:solidFill>
                  <a:schemeClr val="tx2"/>
                </a:solidFill>
                <a:latin typeface="Tahoma" charset="0"/>
              </a:rPr>
              <a:t>e.g. lead</a:t>
            </a:r>
            <a:endParaRPr lang="en-US" b="1">
              <a:latin typeface="Times New Roman" charset="0"/>
            </a:endParaRPr>
          </a:p>
        </p:txBody>
      </p:sp>
      <p:grpSp>
        <p:nvGrpSpPr>
          <p:cNvPr id="88074" name="Group 7"/>
          <p:cNvGrpSpPr>
            <a:grpSpLocks/>
          </p:cNvGrpSpPr>
          <p:nvPr/>
        </p:nvGrpSpPr>
        <p:grpSpPr bwMode="auto">
          <a:xfrm>
            <a:off x="4191000" y="2286000"/>
            <a:ext cx="533400" cy="533400"/>
            <a:chOff x="2640" y="1488"/>
            <a:chExt cx="336" cy="336"/>
          </a:xfrm>
        </p:grpSpPr>
        <p:sp>
          <p:nvSpPr>
            <p:cNvPr id="88080" name="Oval 8"/>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p>
              <a:endParaRPr lang="en-US"/>
            </a:p>
          </p:txBody>
        </p:sp>
        <p:sp>
          <p:nvSpPr>
            <p:cNvPr id="88081" name="Oval 9"/>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p>
              <a:endParaRPr lang="en-US"/>
            </a:p>
          </p:txBody>
        </p:sp>
      </p:grpSp>
      <p:sp>
        <p:nvSpPr>
          <p:cNvPr id="88075" name="Text Box 10"/>
          <p:cNvSpPr txBox="1">
            <a:spLocks noChangeArrowheads="1"/>
          </p:cNvSpPr>
          <p:nvPr/>
        </p:nvSpPr>
        <p:spPr bwMode="auto">
          <a:xfrm>
            <a:off x="5181600" y="2438400"/>
            <a:ext cx="1069975"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b="1">
                <a:latin typeface="Arial" charset="0"/>
              </a:rPr>
              <a:t>Lead atom</a:t>
            </a:r>
            <a:endParaRPr lang="en-US" b="1">
              <a:latin typeface="Times New Roman" charset="0"/>
            </a:endParaRPr>
          </a:p>
        </p:txBody>
      </p:sp>
      <p:sp>
        <p:nvSpPr>
          <p:cNvPr id="88076" name="Line 11"/>
          <p:cNvSpPr>
            <a:spLocks noChangeShapeType="1"/>
          </p:cNvSpPr>
          <p:nvPr/>
        </p:nvSpPr>
        <p:spPr bwMode="auto">
          <a:xfrm flipH="1">
            <a:off x="4800600" y="2590800"/>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nvGrpSpPr>
          <p:cNvPr id="88077" name="Group 12"/>
          <p:cNvGrpSpPr>
            <a:grpSpLocks/>
          </p:cNvGrpSpPr>
          <p:nvPr/>
        </p:nvGrpSpPr>
        <p:grpSpPr bwMode="auto">
          <a:xfrm>
            <a:off x="3200400" y="4038600"/>
            <a:ext cx="533400" cy="533400"/>
            <a:chOff x="2640" y="1488"/>
            <a:chExt cx="336" cy="336"/>
          </a:xfrm>
        </p:grpSpPr>
        <p:sp>
          <p:nvSpPr>
            <p:cNvPr id="88078" name="Oval 13"/>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p>
              <a:endParaRPr lang="en-US"/>
            </a:p>
          </p:txBody>
        </p:sp>
        <p:sp>
          <p:nvSpPr>
            <p:cNvPr id="88079" name="Oval 14"/>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p>
              <a:endParaRPr lang="en-US"/>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44047"/>
                                        </p:tgtEl>
                                        <p:attrNameLst>
                                          <p:attrName>style.visibility</p:attrName>
                                        </p:attrNameLst>
                                      </p:cBhvr>
                                      <p:to>
                                        <p:strVal val="visible"/>
                                      </p:to>
                                    </p:set>
                                    <p:animEffect transition="in" filter="wipe(up)">
                                      <p:cBhvr>
                                        <p:cTn id="7" dur="1000"/>
                                        <p:tgtEl>
                                          <p:spTgt spid="440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9011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0872095-CA49-3445-866D-4B66E3ABCD31}" type="slidenum">
              <a:rPr lang="en-US" sz="1200"/>
              <a:pPr/>
              <a:t>14</a:t>
            </a:fld>
            <a:endParaRPr lang="en-US" sz="1200"/>
          </a:p>
        </p:txBody>
      </p:sp>
      <p:sp>
        <p:nvSpPr>
          <p:cNvPr id="90116" name="Rectangle 2"/>
          <p:cNvSpPr>
            <a:spLocks noGrp="1" noChangeArrowheads="1"/>
          </p:cNvSpPr>
          <p:nvPr>
            <p:ph type="title"/>
          </p:nvPr>
        </p:nvSpPr>
        <p:spPr>
          <a:xfrm>
            <a:off x="762000" y="228600"/>
            <a:ext cx="7772400" cy="609600"/>
          </a:xfrm>
        </p:spPr>
        <p:txBody>
          <a:bodyPr/>
          <a:lstStyle/>
          <a:p>
            <a:pPr eaLnBrk="1" hangingPunct="1"/>
            <a:r>
              <a:rPr lang="el-GR" sz="2900">
                <a:latin typeface="Verdana" charset="0"/>
                <a:ea typeface="ＭＳ Ｐゴシック" charset="0"/>
                <a:cs typeface="ＭＳ Ｐゴシック" charset="0"/>
              </a:rPr>
              <a:t>Πώς μετράμε</a:t>
            </a:r>
            <a:r>
              <a:rPr lang="en-US" sz="2900">
                <a:latin typeface="Verdana" charset="0"/>
                <a:ea typeface="ＭＳ Ｐゴシック" charset="0"/>
                <a:cs typeface="ＭＳ Ｐゴシック" charset="0"/>
              </a:rPr>
              <a:t> </a:t>
            </a:r>
            <a:r>
              <a:rPr lang="el-GR" sz="2900">
                <a:latin typeface="Verdana" charset="0"/>
                <a:ea typeface="ＭＳ Ｐゴシック" charset="0"/>
                <a:cs typeface="ＭＳ Ｐゴシック" charset="0"/>
              </a:rPr>
              <a:t>τα δευτερογενή σωματίδια</a:t>
            </a:r>
            <a:r>
              <a:rPr lang="en-US" sz="2900">
                <a:latin typeface="Verdana" charset="0"/>
                <a:ea typeface="ＭＳ Ｐゴシック" charset="0"/>
                <a:cs typeface="ＭＳ Ｐゴシック" charset="0"/>
              </a:rPr>
              <a:t>?</a:t>
            </a:r>
            <a:endParaRPr lang="en-US">
              <a:latin typeface="Verdana" charset="0"/>
              <a:ea typeface="ＭＳ Ｐゴシック" charset="0"/>
              <a:cs typeface="ＭＳ Ｐゴシック" charset="0"/>
            </a:endParaRPr>
          </a:p>
        </p:txBody>
      </p:sp>
      <p:sp>
        <p:nvSpPr>
          <p:cNvPr id="45059" name="Rectangle 3"/>
          <p:cNvSpPr>
            <a:spLocks noGrp="1" noChangeArrowheads="1"/>
          </p:cNvSpPr>
          <p:nvPr>
            <p:ph type="body" idx="1"/>
          </p:nvPr>
        </p:nvSpPr>
        <p:spPr>
          <a:xfrm>
            <a:off x="304800" y="1219200"/>
            <a:ext cx="8610600" cy="762000"/>
          </a:xfrm>
        </p:spPr>
        <p:txBody>
          <a:bodyPr/>
          <a:lstStyle/>
          <a:p>
            <a:pPr eaLnBrk="1" hangingPunct="1"/>
            <a:r>
              <a:rPr lang="en-US" sz="2000">
                <a:latin typeface="Verdana" charset="0"/>
                <a:ea typeface="ＭＳ Ｐゴシック" charset="0"/>
                <a:cs typeface="ＭＳ Ｐゴシック" charset="0"/>
              </a:rPr>
              <a:t>1.   </a:t>
            </a:r>
            <a:r>
              <a:rPr lang="el-GR" sz="2000">
                <a:latin typeface="Verdana" charset="0"/>
                <a:ea typeface="ＭＳ Ｐゴシック" charset="0"/>
                <a:cs typeface="ＭＳ Ｐゴシック" charset="0"/>
              </a:rPr>
              <a:t>Με</a:t>
            </a:r>
            <a:r>
              <a:rPr lang="en-US" sz="2000">
                <a:latin typeface="Verdana" charset="0"/>
                <a:ea typeface="ＭＳ Ｐゴシック" charset="0"/>
                <a:cs typeface="ＭＳ Ｐゴシック" charset="0"/>
              </a:rPr>
              <a:t> </a:t>
            </a:r>
            <a:r>
              <a:rPr lang="el-GR" sz="2000" b="1">
                <a:solidFill>
                  <a:srgbClr val="FF0066"/>
                </a:solidFill>
                <a:latin typeface="Verdana" charset="0"/>
                <a:ea typeface="ＭＳ Ｐゴシック" charset="0"/>
                <a:cs typeface="ＭＳ Ｐゴシック" charset="0"/>
              </a:rPr>
              <a:t>τα θερμιδόμετρα</a:t>
            </a:r>
            <a:r>
              <a:rPr lang="en-US" sz="2000" b="1">
                <a:solidFill>
                  <a:srgbClr val="FF0066"/>
                </a:solidFill>
                <a:latin typeface="Verdana" charset="0"/>
                <a:ea typeface="ＭＳ Ｐゴシック" charset="0"/>
                <a:cs typeface="ＭＳ Ｐゴシック" charset="0"/>
              </a:rPr>
              <a:t> </a:t>
            </a:r>
            <a:r>
              <a:rPr lang="el-GR" sz="2000" b="1">
                <a:solidFill>
                  <a:srgbClr val="FF0066"/>
                </a:solidFill>
                <a:latin typeface="Verdana" charset="0"/>
                <a:ea typeface="ＭＳ Ｐゴシック" charset="0"/>
                <a:cs typeface="ＭＳ Ｐゴシック" charset="0"/>
              </a:rPr>
              <a:t>δειγματισμού</a:t>
            </a:r>
            <a:r>
              <a:rPr lang="en-US" sz="2000">
                <a:latin typeface="Verdana" charset="0"/>
                <a:ea typeface="ＭＳ Ｐゴシック" charset="0"/>
                <a:cs typeface="ＭＳ Ｐゴシック" charset="0"/>
              </a:rPr>
              <a:t>:</a:t>
            </a:r>
          </a:p>
        </p:txBody>
      </p:sp>
      <p:pic>
        <p:nvPicPr>
          <p:cNvPr id="90118" name="Picture 5" descr="kalo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600200"/>
            <a:ext cx="6019800" cy="411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Text Box 6"/>
          <p:cNvSpPr txBox="1">
            <a:spLocks noChangeArrowheads="1"/>
          </p:cNvSpPr>
          <p:nvPr/>
        </p:nvSpPr>
        <p:spPr bwMode="auto">
          <a:xfrm>
            <a:off x="228600" y="6172200"/>
            <a:ext cx="3109913" cy="338138"/>
          </a:xfrm>
          <a:prstGeom prst="rect">
            <a:avLst/>
          </a:prstGeom>
          <a:solidFill>
            <a:schemeClr val="tx1"/>
          </a:solidFill>
          <a:ln w="9525">
            <a:noFill/>
            <a:miter lim="800000"/>
            <a:headEnd/>
            <a:tailEnd/>
          </a:ln>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chemeClr val="bg1"/>
                </a:solidFill>
              </a:rPr>
              <a:t>Πυκνό υλικό</a:t>
            </a:r>
            <a:r>
              <a:rPr lang="en-US" sz="1600">
                <a:solidFill>
                  <a:schemeClr val="bg1"/>
                </a:solidFill>
              </a:rPr>
              <a:t>, </a:t>
            </a:r>
            <a:r>
              <a:rPr lang="el-GR" sz="1600">
                <a:solidFill>
                  <a:schemeClr val="bg1"/>
                </a:solidFill>
              </a:rPr>
              <a:t>π.χ. Μόλυβδος</a:t>
            </a:r>
            <a:endParaRPr lang="en-US" b="1"/>
          </a:p>
        </p:txBody>
      </p:sp>
      <p:sp>
        <p:nvSpPr>
          <p:cNvPr id="90120" name="Line 7"/>
          <p:cNvSpPr>
            <a:spLocks noChangeShapeType="1"/>
          </p:cNvSpPr>
          <p:nvPr/>
        </p:nvSpPr>
        <p:spPr bwMode="auto">
          <a:xfrm flipV="1">
            <a:off x="2057400" y="5791200"/>
            <a:ext cx="3048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0121" name="Line 8"/>
          <p:cNvSpPr>
            <a:spLocks noChangeShapeType="1"/>
          </p:cNvSpPr>
          <p:nvPr/>
        </p:nvSpPr>
        <p:spPr bwMode="auto">
          <a:xfrm flipV="1">
            <a:off x="2667000" y="5715000"/>
            <a:ext cx="9906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0122" name="Line 9"/>
          <p:cNvSpPr>
            <a:spLocks noChangeShapeType="1"/>
          </p:cNvSpPr>
          <p:nvPr/>
        </p:nvSpPr>
        <p:spPr bwMode="auto">
          <a:xfrm flipV="1">
            <a:off x="2895600" y="5715000"/>
            <a:ext cx="2209800" cy="685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45066" name="Text Box 10"/>
          <p:cNvSpPr txBox="1">
            <a:spLocks noChangeArrowheads="1"/>
          </p:cNvSpPr>
          <p:nvPr/>
        </p:nvSpPr>
        <p:spPr bwMode="auto">
          <a:xfrm>
            <a:off x="5446713" y="6019800"/>
            <a:ext cx="3671887" cy="584200"/>
          </a:xfrm>
          <a:prstGeom prst="rect">
            <a:avLst/>
          </a:prstGeom>
          <a:solidFill>
            <a:srgbClr val="DDDDDD"/>
          </a:solidFill>
          <a:ln w="9525">
            <a:noFill/>
            <a:miter lim="800000"/>
            <a:headEnd/>
            <a:tailEnd/>
          </a:ln>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600">
                <a:solidFill>
                  <a:schemeClr val="accent2"/>
                </a:solidFill>
              </a:rPr>
              <a:t>Ανιχνευτές</a:t>
            </a:r>
            <a:r>
              <a:rPr lang="en-US" sz="1600">
                <a:solidFill>
                  <a:schemeClr val="accent2"/>
                </a:solidFill>
              </a:rPr>
              <a:t>, </a:t>
            </a:r>
            <a:r>
              <a:rPr lang="el-GR" sz="1600">
                <a:solidFill>
                  <a:schemeClr val="accent2"/>
                </a:solidFill>
              </a:rPr>
              <a:t>όπως</a:t>
            </a:r>
            <a:r>
              <a:rPr lang="en-US" sz="1600">
                <a:solidFill>
                  <a:schemeClr val="accent2"/>
                </a:solidFill>
              </a:rPr>
              <a:t> </a:t>
            </a:r>
            <a:r>
              <a:rPr lang="el-GR" sz="1600">
                <a:solidFill>
                  <a:schemeClr val="accent2"/>
                </a:solidFill>
              </a:rPr>
              <a:t>θάλαμοι αερίου</a:t>
            </a:r>
            <a:r>
              <a:rPr lang="en-US" sz="1600">
                <a:solidFill>
                  <a:schemeClr val="accent2"/>
                </a:solidFill>
              </a:rPr>
              <a:t>,</a:t>
            </a:r>
          </a:p>
          <a:p>
            <a:pPr algn="ctr"/>
            <a:r>
              <a:rPr lang="el-GR" sz="1600">
                <a:solidFill>
                  <a:schemeClr val="accent2"/>
                </a:solidFill>
              </a:rPr>
              <a:t>ή</a:t>
            </a:r>
            <a:r>
              <a:rPr lang="en-US" sz="1600">
                <a:solidFill>
                  <a:schemeClr val="accent2"/>
                </a:solidFill>
              </a:rPr>
              <a:t> </a:t>
            </a:r>
            <a:r>
              <a:rPr lang="el-GR" sz="1600">
                <a:solidFill>
                  <a:schemeClr val="accent2"/>
                </a:solidFill>
              </a:rPr>
              <a:t>σπινθηριστές</a:t>
            </a:r>
            <a:endParaRPr lang="en-US" b="1">
              <a:solidFill>
                <a:schemeClr val="accent2"/>
              </a:solidFill>
            </a:endParaRPr>
          </a:p>
        </p:txBody>
      </p:sp>
      <p:sp>
        <p:nvSpPr>
          <p:cNvPr id="90124" name="Line 11"/>
          <p:cNvSpPr>
            <a:spLocks noChangeShapeType="1"/>
          </p:cNvSpPr>
          <p:nvPr/>
        </p:nvSpPr>
        <p:spPr bwMode="auto">
          <a:xfrm flipH="1" flipV="1">
            <a:off x="2971800" y="5105400"/>
            <a:ext cx="2590800" cy="1143000"/>
          </a:xfrm>
          <a:prstGeom prst="line">
            <a:avLst/>
          </a:prstGeom>
          <a:noFill/>
          <a:ln w="38100" cmpd="sng">
            <a:solidFill>
              <a:srgbClr val="FF00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0125" name="Line 12"/>
          <p:cNvSpPr>
            <a:spLocks noChangeShapeType="1"/>
          </p:cNvSpPr>
          <p:nvPr/>
        </p:nvSpPr>
        <p:spPr bwMode="auto">
          <a:xfrm flipH="1" flipV="1">
            <a:off x="4495800" y="4953000"/>
            <a:ext cx="1066800" cy="1219200"/>
          </a:xfrm>
          <a:prstGeom prst="line">
            <a:avLst/>
          </a:prstGeom>
          <a:noFill/>
          <a:ln w="38100" cmpd="sng">
            <a:solidFill>
              <a:srgbClr val="FF00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0126" name="Line 13"/>
          <p:cNvSpPr>
            <a:spLocks noChangeShapeType="1"/>
          </p:cNvSpPr>
          <p:nvPr/>
        </p:nvSpPr>
        <p:spPr bwMode="auto">
          <a:xfrm flipH="1" flipV="1">
            <a:off x="5867400" y="5029200"/>
            <a:ext cx="152400" cy="990600"/>
          </a:xfrm>
          <a:prstGeom prst="line">
            <a:avLst/>
          </a:prstGeom>
          <a:noFill/>
          <a:ln w="38100" cmpd="sng">
            <a:solidFill>
              <a:srgbClr val="FF00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45070" name="Text Box 14"/>
          <p:cNvSpPr txBox="1">
            <a:spLocks noChangeArrowheads="1"/>
          </p:cNvSpPr>
          <p:nvPr/>
        </p:nvSpPr>
        <p:spPr bwMode="auto">
          <a:xfrm>
            <a:off x="6477000" y="2209800"/>
            <a:ext cx="2579688" cy="3046413"/>
          </a:xfrm>
          <a:prstGeom prst="rect">
            <a:avLst/>
          </a:prstGeom>
          <a:solidFill>
            <a:srgbClr val="0000CC"/>
          </a:solidFill>
          <a:ln w="9525">
            <a:noFill/>
            <a:miter lim="800000"/>
            <a:headEnd/>
            <a:tailEnd/>
          </a:ln>
          <a:effectLst>
            <a:outerShdw blurRad="63500" dist="107763" dir="2700000" algn="ctr" rotWithShape="0">
              <a:schemeClr val="bg2">
                <a:alpha val="74998"/>
              </a:schemeClr>
            </a:outerShdw>
          </a:effec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600" b="1" dirty="0">
                <a:solidFill>
                  <a:schemeClr val="bg1"/>
                </a:solidFill>
                <a:latin typeface="+mn-lt"/>
              </a:rPr>
              <a:t>Δομή </a:t>
            </a:r>
            <a:r>
              <a:rPr lang="en-US" sz="1600" b="1" dirty="0">
                <a:solidFill>
                  <a:schemeClr val="bg1"/>
                </a:solidFill>
                <a:latin typeface="Tahoma" charset="0"/>
              </a:rPr>
              <a:t>Sandwich</a:t>
            </a:r>
            <a:r>
              <a:rPr lang="el-GR" sz="1600" b="1" dirty="0">
                <a:solidFill>
                  <a:schemeClr val="bg1"/>
                </a:solidFill>
                <a:latin typeface="Tahoma" charset="0"/>
              </a:rPr>
              <a:t> !!</a:t>
            </a:r>
            <a:r>
              <a:rPr lang="en-US" sz="1600" b="1" dirty="0">
                <a:solidFill>
                  <a:schemeClr val="bg1"/>
                </a:solidFill>
                <a:latin typeface="Tahoma" charset="0"/>
              </a:rPr>
              <a:t>!</a:t>
            </a:r>
          </a:p>
          <a:p>
            <a:endParaRPr lang="en-US" sz="1600" dirty="0">
              <a:solidFill>
                <a:schemeClr val="bg1"/>
              </a:solidFill>
              <a:latin typeface="Tahoma" charset="0"/>
            </a:endParaRPr>
          </a:p>
          <a:p>
            <a:r>
              <a:rPr lang="el-GR" sz="1600" dirty="0">
                <a:solidFill>
                  <a:schemeClr val="bg1"/>
                </a:solidFill>
              </a:rPr>
              <a:t>Το συνολικό ποσό σημάτων είναι </a:t>
            </a:r>
            <a:r>
              <a:rPr lang="en-US" sz="1600" dirty="0">
                <a:solidFill>
                  <a:schemeClr val="bg1"/>
                </a:solidFill>
              </a:rPr>
              <a:t> </a:t>
            </a:r>
            <a:r>
              <a:rPr lang="el-GR" sz="1600" dirty="0">
                <a:solidFill>
                  <a:schemeClr val="bg1"/>
                </a:solidFill>
              </a:rPr>
              <a:t>ανάλογο της προσπίπτουσας ενέργειας</a:t>
            </a:r>
            <a:endParaRPr lang="en-US" sz="1600" dirty="0">
              <a:solidFill>
                <a:schemeClr val="bg1"/>
              </a:solidFill>
            </a:endParaRPr>
          </a:p>
          <a:p>
            <a:endParaRPr lang="en-US" sz="1600" dirty="0">
              <a:solidFill>
                <a:schemeClr val="bg1"/>
              </a:solidFill>
            </a:endParaRPr>
          </a:p>
          <a:p>
            <a:r>
              <a:rPr lang="el-GR" sz="1600" dirty="0">
                <a:solidFill>
                  <a:schemeClr val="bg1"/>
                </a:solidFill>
              </a:rPr>
              <a:t>Αλλά χρειάζεται να βαθμονομηθεί με δέσμες γνωστής ενέργειας</a:t>
            </a:r>
            <a:r>
              <a:rPr lang="en-US" sz="1600" dirty="0">
                <a:solidFill>
                  <a:schemeClr val="bg1"/>
                </a:solidFill>
              </a:rPr>
              <a:t>!</a:t>
            </a:r>
            <a:endParaRPr lang="en-US" b="1" dirty="0">
              <a:solidFill>
                <a:schemeClr val="bg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505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9216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DD5208B2-A38A-AB40-BFB3-C8B462023118}" type="slidenum">
              <a:rPr lang="en-US" sz="1200"/>
              <a:pPr/>
              <a:t>15</a:t>
            </a:fld>
            <a:endParaRPr lang="en-US" sz="1200"/>
          </a:p>
        </p:txBody>
      </p:sp>
      <p:sp>
        <p:nvSpPr>
          <p:cNvPr id="92164" name="Rectangle 2"/>
          <p:cNvSpPr>
            <a:spLocks noGrp="1" noChangeArrowheads="1"/>
          </p:cNvSpPr>
          <p:nvPr>
            <p:ph type="title"/>
          </p:nvPr>
        </p:nvSpPr>
        <p:spPr>
          <a:xfrm>
            <a:off x="838200" y="457200"/>
            <a:ext cx="7772400" cy="373063"/>
          </a:xfrm>
        </p:spPr>
        <p:txBody>
          <a:bodyPr/>
          <a:lstStyle/>
          <a:p>
            <a:pPr eaLnBrk="1" hangingPunct="1"/>
            <a:r>
              <a:rPr lang="el-GR">
                <a:latin typeface="Verdana" charset="0"/>
                <a:ea typeface="ＭＳ Ｐゴシック" charset="0"/>
                <a:cs typeface="ＭＳ Ｐゴシック" charset="0"/>
              </a:rPr>
              <a:t>Θερμιδόμετρα Δειγματισμού</a:t>
            </a:r>
            <a:endParaRPr lang="en-US">
              <a:latin typeface="Verdana" charset="0"/>
              <a:ea typeface="ＭＳ Ｐゴシック" charset="0"/>
              <a:cs typeface="ＭＳ Ｐゴシック" charset="0"/>
            </a:endParaRPr>
          </a:p>
        </p:txBody>
      </p:sp>
      <p:pic>
        <p:nvPicPr>
          <p:cNvPr id="47109" name="Picture 5" descr="ec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295400"/>
            <a:ext cx="2438400"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0" name="Picture 6" descr="calmodu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371600"/>
            <a:ext cx="2743200" cy="209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1" name="Picture 7" descr="stic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3581400"/>
            <a:ext cx="4343400" cy="289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7110"/>
                                        </p:tgtEl>
                                        <p:attrNameLst>
                                          <p:attrName>style.visibility</p:attrName>
                                        </p:attrNameLst>
                                      </p:cBhvr>
                                      <p:to>
                                        <p:strVal val="visible"/>
                                      </p:to>
                                    </p:set>
                                    <p:animEffect transition="in" filter="blinds(horizontal)">
                                      <p:cBhvr>
                                        <p:cTn id="7" dur="500"/>
                                        <p:tgtEl>
                                          <p:spTgt spid="471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47109"/>
                                        </p:tgtEl>
                                        <p:attrNameLst>
                                          <p:attrName>style.visibility</p:attrName>
                                        </p:attrNameLst>
                                      </p:cBhvr>
                                      <p:to>
                                        <p:strVal val="visible"/>
                                      </p:to>
                                    </p:set>
                                    <p:animEffect transition="in" filter="blinds(horizontal)">
                                      <p:cBhvr>
                                        <p:cTn id="12" dur="500"/>
                                        <p:tgtEl>
                                          <p:spTgt spid="4710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47111"/>
                                        </p:tgtEl>
                                        <p:attrNameLst>
                                          <p:attrName>style.visibility</p:attrName>
                                        </p:attrNameLst>
                                      </p:cBhvr>
                                      <p:to>
                                        <p:strVal val="visible"/>
                                      </p:to>
                                    </p:set>
                                    <p:animEffect transition="in" filter="blinds(horizontal)">
                                      <p:cBhvr>
                                        <p:cTn id="17" dur="500"/>
                                        <p:tgtEl>
                                          <p:spTgt spid="47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9421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54221A1-6136-C24D-8BA7-092B838DFD7C}" type="slidenum">
              <a:rPr lang="en-US" sz="1200"/>
              <a:pPr/>
              <a:t>16</a:t>
            </a:fld>
            <a:endParaRPr lang="en-US" sz="1200"/>
          </a:p>
        </p:txBody>
      </p:sp>
      <p:pic>
        <p:nvPicPr>
          <p:cNvPr id="94212" name="Picture 2" descr="aleph_evd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800"/>
            <a:ext cx="8772525" cy="585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9625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AB61A473-16AC-C04D-92E4-D0273DD7839C}" type="slidenum">
              <a:rPr lang="en-US" sz="1200"/>
              <a:pPr/>
              <a:t>17</a:t>
            </a:fld>
            <a:endParaRPr lang="en-US" sz="1200"/>
          </a:p>
        </p:txBody>
      </p:sp>
      <p:grpSp>
        <p:nvGrpSpPr>
          <p:cNvPr id="96260" name="Group 2"/>
          <p:cNvGrpSpPr>
            <a:grpSpLocks/>
          </p:cNvGrpSpPr>
          <p:nvPr/>
        </p:nvGrpSpPr>
        <p:grpSpPr bwMode="auto">
          <a:xfrm>
            <a:off x="152400" y="304800"/>
            <a:ext cx="8839200" cy="6400800"/>
            <a:chOff x="96" y="96"/>
            <a:chExt cx="5184" cy="3462"/>
          </a:xfrm>
        </p:grpSpPr>
        <p:pic>
          <p:nvPicPr>
            <p:cNvPr id="96267" name="Picture 3" descr="aleph_evd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 y="96"/>
              <a:ext cx="5184" cy="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68" name="Text Box 4"/>
            <p:cNvSpPr txBox="1">
              <a:spLocks noChangeArrowheads="1"/>
            </p:cNvSpPr>
            <p:nvPr/>
          </p:nvSpPr>
          <p:spPr bwMode="auto">
            <a:xfrm>
              <a:off x="384" y="1440"/>
              <a:ext cx="877" cy="182"/>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b="1">
                  <a:latin typeface="Times New Roman" charset="0"/>
                </a:rPr>
                <a:t>ALEPH ECAL</a:t>
              </a:r>
              <a:endParaRPr lang="en-US" b="1">
                <a:latin typeface="Times New Roman" charset="0"/>
              </a:endParaRPr>
            </a:p>
          </p:txBody>
        </p:sp>
        <p:sp>
          <p:nvSpPr>
            <p:cNvPr id="96269" name="Line 5"/>
            <p:cNvSpPr>
              <a:spLocks noChangeShapeType="1"/>
            </p:cNvSpPr>
            <p:nvPr/>
          </p:nvSpPr>
          <p:spPr bwMode="auto">
            <a:xfrm>
              <a:off x="1344" y="1536"/>
              <a:ext cx="336"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grpSp>
        <p:nvGrpSpPr>
          <p:cNvPr id="3" name="Group 6"/>
          <p:cNvGrpSpPr>
            <a:grpSpLocks/>
          </p:cNvGrpSpPr>
          <p:nvPr/>
        </p:nvGrpSpPr>
        <p:grpSpPr bwMode="auto">
          <a:xfrm>
            <a:off x="685800" y="4419600"/>
            <a:ext cx="2895600" cy="690563"/>
            <a:chOff x="432" y="2784"/>
            <a:chExt cx="1824" cy="435"/>
          </a:xfrm>
        </p:grpSpPr>
        <p:sp>
          <p:nvSpPr>
            <p:cNvPr id="96265" name="Text Box 7"/>
            <p:cNvSpPr txBox="1">
              <a:spLocks noChangeArrowheads="1"/>
            </p:cNvSpPr>
            <p:nvPr/>
          </p:nvSpPr>
          <p:spPr bwMode="auto">
            <a:xfrm>
              <a:off x="432" y="2928"/>
              <a:ext cx="679" cy="291"/>
            </a:xfrm>
            <a:prstGeom prst="rect">
              <a:avLst/>
            </a:prstGeom>
            <a:solidFill>
              <a:srgbClr val="FF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solidFill>
                    <a:schemeClr val="bg1"/>
                  </a:solidFill>
                  <a:latin typeface="Times New Roman" charset="0"/>
                </a:rPr>
                <a:t>Πιόνια</a:t>
              </a:r>
              <a:endParaRPr lang="en-US" b="1">
                <a:latin typeface="Times New Roman" charset="0"/>
              </a:endParaRPr>
            </a:p>
          </p:txBody>
        </p:sp>
        <p:sp>
          <p:nvSpPr>
            <p:cNvPr id="96266" name="Line 8"/>
            <p:cNvSpPr>
              <a:spLocks noChangeShapeType="1"/>
            </p:cNvSpPr>
            <p:nvPr/>
          </p:nvSpPr>
          <p:spPr bwMode="auto">
            <a:xfrm flipV="1">
              <a:off x="1008" y="2784"/>
              <a:ext cx="1248" cy="336"/>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4" name="Group 9"/>
          <p:cNvGrpSpPr>
            <a:grpSpLocks/>
          </p:cNvGrpSpPr>
          <p:nvPr/>
        </p:nvGrpSpPr>
        <p:grpSpPr bwMode="auto">
          <a:xfrm>
            <a:off x="5486400" y="3048000"/>
            <a:ext cx="3419475" cy="2138363"/>
            <a:chOff x="3456" y="1920"/>
            <a:chExt cx="2154" cy="1347"/>
          </a:xfrm>
        </p:grpSpPr>
        <p:sp>
          <p:nvSpPr>
            <p:cNvPr id="96263" name="Text Box 10"/>
            <p:cNvSpPr txBox="1">
              <a:spLocks noChangeArrowheads="1"/>
            </p:cNvSpPr>
            <p:nvPr/>
          </p:nvSpPr>
          <p:spPr bwMode="auto">
            <a:xfrm>
              <a:off x="4512" y="2976"/>
              <a:ext cx="1098" cy="291"/>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latin typeface="Times New Roman" charset="0"/>
                </a:rPr>
                <a:t>Ηλεκτρόνια</a:t>
              </a:r>
              <a:endParaRPr lang="en-US" b="1">
                <a:latin typeface="Times New Roman" charset="0"/>
              </a:endParaRPr>
            </a:p>
          </p:txBody>
        </p:sp>
        <p:sp>
          <p:nvSpPr>
            <p:cNvPr id="96264" name="Line 11"/>
            <p:cNvSpPr>
              <a:spLocks noChangeShapeType="1"/>
            </p:cNvSpPr>
            <p:nvPr/>
          </p:nvSpPr>
          <p:spPr bwMode="auto">
            <a:xfrm flipH="1" flipV="1">
              <a:off x="3456" y="1920"/>
              <a:ext cx="1056" cy="1200"/>
            </a:xfrm>
            <a:prstGeom prst="line">
              <a:avLst/>
            </a:prstGeom>
            <a:noFill/>
            <a:ln w="28575">
              <a:solidFill>
                <a:srgbClr val="FFFF66"/>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9830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67100E5-C1B2-A848-A02B-BAD0EF3B29E3}" type="slidenum">
              <a:rPr lang="en-US" sz="1200"/>
              <a:pPr/>
              <a:t>18</a:t>
            </a:fld>
            <a:endParaRPr lang="en-US" sz="1200"/>
          </a:p>
        </p:txBody>
      </p:sp>
      <p:pic>
        <p:nvPicPr>
          <p:cNvPr id="98308" name="Picture 2" descr="aleph_evd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8600"/>
            <a:ext cx="9144000" cy="611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3"/>
          <p:cNvGrpSpPr>
            <a:grpSpLocks/>
          </p:cNvGrpSpPr>
          <p:nvPr/>
        </p:nvGrpSpPr>
        <p:grpSpPr bwMode="auto">
          <a:xfrm>
            <a:off x="762000" y="2362200"/>
            <a:ext cx="3429000" cy="2973388"/>
            <a:chOff x="430" y="1776"/>
            <a:chExt cx="2210" cy="1591"/>
          </a:xfrm>
        </p:grpSpPr>
        <p:sp>
          <p:nvSpPr>
            <p:cNvPr id="98314" name="Text Box 4"/>
            <p:cNvSpPr txBox="1">
              <a:spLocks noChangeArrowheads="1"/>
            </p:cNvSpPr>
            <p:nvPr/>
          </p:nvSpPr>
          <p:spPr bwMode="auto">
            <a:xfrm>
              <a:off x="430" y="3120"/>
              <a:ext cx="809" cy="247"/>
            </a:xfrm>
            <a:prstGeom prst="rect">
              <a:avLst/>
            </a:prstGeom>
            <a:solidFill>
              <a:srgbClr val="FF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solidFill>
                    <a:schemeClr val="bg1"/>
                  </a:solidFill>
                  <a:latin typeface="Times New Roman" charset="0"/>
                </a:rPr>
                <a:t>Μιόνια</a:t>
              </a:r>
              <a:endParaRPr lang="en-US" b="1">
                <a:latin typeface="Times New Roman" charset="0"/>
              </a:endParaRPr>
            </a:p>
          </p:txBody>
        </p:sp>
        <p:sp>
          <p:nvSpPr>
            <p:cNvPr id="98315" name="Line 5"/>
            <p:cNvSpPr>
              <a:spLocks noChangeShapeType="1"/>
            </p:cNvSpPr>
            <p:nvPr/>
          </p:nvSpPr>
          <p:spPr bwMode="auto">
            <a:xfrm flipV="1">
              <a:off x="1200" y="1776"/>
              <a:ext cx="1152" cy="14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8316" name="Line 6"/>
            <p:cNvSpPr>
              <a:spLocks noChangeShapeType="1"/>
            </p:cNvSpPr>
            <p:nvPr/>
          </p:nvSpPr>
          <p:spPr bwMode="auto">
            <a:xfrm flipV="1">
              <a:off x="1200" y="2592"/>
              <a:ext cx="1440" cy="72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3" name="Group 7"/>
          <p:cNvGrpSpPr>
            <a:grpSpLocks/>
          </p:cNvGrpSpPr>
          <p:nvPr/>
        </p:nvGrpSpPr>
        <p:grpSpPr bwMode="auto">
          <a:xfrm>
            <a:off x="3352800" y="2514600"/>
            <a:ext cx="5562600" cy="2862263"/>
            <a:chOff x="2304" y="1920"/>
            <a:chExt cx="2947" cy="1296"/>
          </a:xfrm>
        </p:grpSpPr>
        <p:sp>
          <p:nvSpPr>
            <p:cNvPr id="98311" name="Text Box 8"/>
            <p:cNvSpPr txBox="1">
              <a:spLocks noChangeArrowheads="1"/>
            </p:cNvSpPr>
            <p:nvPr/>
          </p:nvSpPr>
          <p:spPr bwMode="auto">
            <a:xfrm>
              <a:off x="4512" y="2976"/>
              <a:ext cx="739" cy="209"/>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b="1">
                  <a:latin typeface="Times New Roman" charset="0"/>
                </a:rPr>
                <a:t>Φωτόνια</a:t>
              </a:r>
              <a:endParaRPr lang="en-US" b="1">
                <a:latin typeface="Times New Roman" charset="0"/>
              </a:endParaRPr>
            </a:p>
          </p:txBody>
        </p:sp>
        <p:sp>
          <p:nvSpPr>
            <p:cNvPr id="98312" name="Line 9"/>
            <p:cNvSpPr>
              <a:spLocks noChangeShapeType="1"/>
            </p:cNvSpPr>
            <p:nvPr/>
          </p:nvSpPr>
          <p:spPr bwMode="auto">
            <a:xfrm flipH="1" flipV="1">
              <a:off x="3840" y="1920"/>
              <a:ext cx="672" cy="12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98313" name="Line 10"/>
            <p:cNvSpPr>
              <a:spLocks noChangeShapeType="1"/>
            </p:cNvSpPr>
            <p:nvPr/>
          </p:nvSpPr>
          <p:spPr bwMode="auto">
            <a:xfrm flipH="1">
              <a:off x="2304" y="3120"/>
              <a:ext cx="2208" cy="9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10035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7DC5C52-AF47-DE43-BF1B-9264E2F89AC1}" type="slidenum">
              <a:rPr lang="en-US" sz="1200"/>
              <a:pPr/>
              <a:t>19</a:t>
            </a:fld>
            <a:endParaRPr lang="en-US" sz="1200"/>
          </a:p>
        </p:txBody>
      </p:sp>
      <p:sp>
        <p:nvSpPr>
          <p:cNvPr id="57347" name="Rectangle 3"/>
          <p:cNvSpPr>
            <a:spLocks noGrp="1" noChangeArrowheads="1"/>
          </p:cNvSpPr>
          <p:nvPr>
            <p:ph type="body" idx="1"/>
          </p:nvPr>
        </p:nvSpPr>
        <p:spPr>
          <a:xfrm>
            <a:off x="381000" y="1200150"/>
            <a:ext cx="8610600" cy="762000"/>
          </a:xfrm>
        </p:spPr>
        <p:txBody>
          <a:bodyPr/>
          <a:lstStyle/>
          <a:p>
            <a:pPr eaLnBrk="1" hangingPunct="1"/>
            <a:r>
              <a:rPr lang="en-US" sz="2100">
                <a:latin typeface="Verdana" charset="0"/>
                <a:ea typeface="ＭＳ Ｐゴシック" charset="0"/>
                <a:cs typeface="ＭＳ Ｐゴシック" charset="0"/>
              </a:rPr>
              <a:t>2.   </a:t>
            </a:r>
            <a:r>
              <a:rPr lang="el-GR" sz="2100">
                <a:latin typeface="Verdana" charset="0"/>
                <a:ea typeface="ＭＳ Ｐゴシック" charset="0"/>
                <a:cs typeface="ＭＳ Ｐゴシック" charset="0"/>
              </a:rPr>
              <a:t>Με</a:t>
            </a:r>
            <a:r>
              <a:rPr lang="en-US" sz="2100">
                <a:latin typeface="Verdana" charset="0"/>
                <a:ea typeface="ＭＳ Ｐゴシック" charset="0"/>
                <a:cs typeface="ＭＳ Ｐゴシック" charset="0"/>
              </a:rPr>
              <a:t> </a:t>
            </a:r>
            <a:r>
              <a:rPr lang="el-GR" sz="2100" b="1">
                <a:solidFill>
                  <a:srgbClr val="FF0066"/>
                </a:solidFill>
                <a:latin typeface="Verdana" charset="0"/>
                <a:ea typeface="ＭＳ Ｐゴシック" charset="0"/>
                <a:cs typeface="ＭＳ Ｐゴシック" charset="0"/>
              </a:rPr>
              <a:t>ομογενή</a:t>
            </a:r>
            <a:r>
              <a:rPr lang="en-US" sz="2100" b="1">
                <a:solidFill>
                  <a:srgbClr val="FF0066"/>
                </a:solidFill>
                <a:latin typeface="Verdana" charset="0"/>
                <a:ea typeface="ＭＳ Ｐゴシック" charset="0"/>
                <a:cs typeface="ＭＳ Ｐゴシック" charset="0"/>
              </a:rPr>
              <a:t> </a:t>
            </a:r>
            <a:r>
              <a:rPr lang="el-GR" sz="2100" b="1">
                <a:solidFill>
                  <a:srgbClr val="FF0066"/>
                </a:solidFill>
                <a:latin typeface="Verdana" charset="0"/>
                <a:ea typeface="ＭＳ Ｐゴシック" charset="0"/>
                <a:cs typeface="ＭＳ Ｐゴシック" charset="0"/>
              </a:rPr>
              <a:t>θερμιδόμετρα</a:t>
            </a:r>
            <a:r>
              <a:rPr lang="en-US" sz="2100" b="1">
                <a:latin typeface="Verdana" charset="0"/>
                <a:ea typeface="ＭＳ Ｐゴシック" charset="0"/>
                <a:cs typeface="ＭＳ Ｐゴシック" charset="0"/>
              </a:rPr>
              <a:t>, </a:t>
            </a:r>
            <a:r>
              <a:rPr lang="el-GR" sz="2100" b="1">
                <a:latin typeface="Verdana" charset="0"/>
                <a:ea typeface="ＭＳ Ｐゴシック" charset="0"/>
                <a:cs typeface="ＭＳ Ｐゴシック" charset="0"/>
              </a:rPr>
              <a:t>όπως τα</a:t>
            </a:r>
            <a:r>
              <a:rPr lang="en-US" sz="2100" b="1">
                <a:solidFill>
                  <a:srgbClr val="FF0066"/>
                </a:solidFill>
                <a:latin typeface="Verdana" charset="0"/>
                <a:ea typeface="ＭＳ Ｐゴシック" charset="0"/>
                <a:cs typeface="ＭＳ Ｐゴシック" charset="0"/>
              </a:rPr>
              <a:t> </a:t>
            </a:r>
            <a:r>
              <a:rPr lang="el-GR" sz="2100" b="1">
                <a:solidFill>
                  <a:srgbClr val="FF0066"/>
                </a:solidFill>
                <a:latin typeface="Verdana" charset="0"/>
                <a:ea typeface="ＭＳ Ｐゴシック" charset="0"/>
                <a:cs typeface="ＭＳ Ｐゴシック" charset="0"/>
              </a:rPr>
              <a:t>θερμιδόμετρα</a:t>
            </a:r>
            <a:r>
              <a:rPr lang="en-US" sz="2100" b="1">
                <a:solidFill>
                  <a:srgbClr val="FF0066"/>
                </a:solidFill>
                <a:latin typeface="Verdana" charset="0"/>
                <a:ea typeface="ＭＳ Ｐゴシック" charset="0"/>
                <a:cs typeface="ＭＳ Ｐゴシック" charset="0"/>
              </a:rPr>
              <a:t> </a:t>
            </a:r>
            <a:r>
              <a:rPr lang="el-GR" sz="2100" b="1">
                <a:solidFill>
                  <a:srgbClr val="FF0066"/>
                </a:solidFill>
                <a:latin typeface="Verdana" charset="0"/>
                <a:ea typeface="ＭＳ Ｐゴシック" charset="0"/>
                <a:cs typeface="ＭＳ Ｐゴシック" charset="0"/>
              </a:rPr>
              <a:t>κρυστάλλων</a:t>
            </a:r>
            <a:r>
              <a:rPr lang="en-US" sz="2100">
                <a:latin typeface="Verdana" charset="0"/>
                <a:ea typeface="ＭＳ Ｐゴシック" charset="0"/>
                <a:cs typeface="ＭＳ Ｐゴシック" charset="0"/>
              </a:rPr>
              <a:t>:</a:t>
            </a:r>
            <a:endParaRPr lang="en-US">
              <a:latin typeface="Verdana" charset="0"/>
              <a:ea typeface="ＭＳ Ｐゴシック" charset="0"/>
              <a:cs typeface="ＭＳ Ｐゴシック" charset="0"/>
            </a:endParaRPr>
          </a:p>
        </p:txBody>
      </p:sp>
      <p:sp>
        <p:nvSpPr>
          <p:cNvPr id="100357" name="Line 4"/>
          <p:cNvSpPr>
            <a:spLocks noChangeShapeType="1"/>
          </p:cNvSpPr>
          <p:nvPr/>
        </p:nvSpPr>
        <p:spPr bwMode="auto">
          <a:xfrm flipV="1">
            <a:off x="2895600" y="3562350"/>
            <a:ext cx="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wrap="none" anchor="ctr">
            <a:spAutoFit/>
          </a:bodyPr>
          <a:lstStyle/>
          <a:p>
            <a:endParaRPr lang="en-US"/>
          </a:p>
        </p:txBody>
      </p:sp>
      <p:sp>
        <p:nvSpPr>
          <p:cNvPr id="57349" name="Line 5"/>
          <p:cNvSpPr>
            <a:spLocks noChangeShapeType="1"/>
          </p:cNvSpPr>
          <p:nvPr/>
        </p:nvSpPr>
        <p:spPr bwMode="auto">
          <a:xfrm flipV="1">
            <a:off x="1447800" y="5314950"/>
            <a:ext cx="457200" cy="1371600"/>
          </a:xfrm>
          <a:prstGeom prst="line">
            <a:avLst/>
          </a:prstGeom>
          <a:noFill/>
          <a:ln w="19050">
            <a:solidFill>
              <a:schemeClr val="accent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nvGrpSpPr>
          <p:cNvPr id="2" name="Group 6"/>
          <p:cNvGrpSpPr>
            <a:grpSpLocks/>
          </p:cNvGrpSpPr>
          <p:nvPr/>
        </p:nvGrpSpPr>
        <p:grpSpPr bwMode="auto">
          <a:xfrm>
            <a:off x="2514600" y="2266950"/>
            <a:ext cx="2225675" cy="1066800"/>
            <a:chOff x="1536" y="1152"/>
            <a:chExt cx="1402" cy="672"/>
          </a:xfrm>
        </p:grpSpPr>
        <p:sp>
          <p:nvSpPr>
            <p:cNvPr id="100458" name="Line 7"/>
            <p:cNvSpPr>
              <a:spLocks noChangeShapeType="1"/>
            </p:cNvSpPr>
            <p:nvPr/>
          </p:nvSpPr>
          <p:spPr bwMode="auto">
            <a:xfrm flipV="1">
              <a:off x="2208" y="1296"/>
              <a:ext cx="288" cy="9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59" name="Text Box 8"/>
            <p:cNvSpPr txBox="1">
              <a:spLocks noChangeArrowheads="1"/>
            </p:cNvSpPr>
            <p:nvPr/>
          </p:nvSpPr>
          <p:spPr bwMode="auto">
            <a:xfrm>
              <a:off x="2448" y="1152"/>
              <a:ext cx="490" cy="233"/>
            </a:xfrm>
            <a:prstGeom prst="rect">
              <a:avLst/>
            </a:prstGeom>
            <a:noFill/>
            <a:ln w="9525">
              <a:no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Σήμα</a:t>
              </a:r>
              <a:endParaRPr lang="en-US" b="1"/>
            </a:p>
          </p:txBody>
        </p:sp>
        <p:sp>
          <p:nvSpPr>
            <p:cNvPr id="100460" name="AutoShape 9"/>
            <p:cNvSpPr>
              <a:spLocks noChangeArrowheads="1"/>
            </p:cNvSpPr>
            <p:nvPr/>
          </p:nvSpPr>
          <p:spPr bwMode="auto">
            <a:xfrm>
              <a:off x="1536" y="1632"/>
              <a:ext cx="192" cy="192"/>
            </a:xfrm>
            <a:prstGeom prst="lightningBol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grpSp>
      <p:grpSp>
        <p:nvGrpSpPr>
          <p:cNvPr id="3" name="Group 10"/>
          <p:cNvGrpSpPr>
            <a:grpSpLocks/>
          </p:cNvGrpSpPr>
          <p:nvPr/>
        </p:nvGrpSpPr>
        <p:grpSpPr bwMode="auto">
          <a:xfrm>
            <a:off x="533400" y="3409950"/>
            <a:ext cx="2189163" cy="1905000"/>
            <a:chOff x="288" y="1872"/>
            <a:chExt cx="1379" cy="1200"/>
          </a:xfrm>
        </p:grpSpPr>
        <p:grpSp>
          <p:nvGrpSpPr>
            <p:cNvPr id="100378" name="Group 11"/>
            <p:cNvGrpSpPr>
              <a:grpSpLocks/>
            </p:cNvGrpSpPr>
            <p:nvPr/>
          </p:nvGrpSpPr>
          <p:grpSpPr bwMode="auto">
            <a:xfrm>
              <a:off x="1056" y="1872"/>
              <a:ext cx="611" cy="1200"/>
              <a:chOff x="1056" y="1872"/>
              <a:chExt cx="611" cy="1200"/>
            </a:xfrm>
          </p:grpSpPr>
          <p:sp>
            <p:nvSpPr>
              <p:cNvPr id="100381" name="Line 12"/>
              <p:cNvSpPr>
                <a:spLocks noChangeShapeType="1"/>
              </p:cNvSpPr>
              <p:nvPr/>
            </p:nvSpPr>
            <p:spPr bwMode="auto">
              <a:xfrm flipH="1" flipV="1">
                <a:off x="1104" y="2736"/>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82" name="Line 13"/>
              <p:cNvSpPr>
                <a:spLocks noChangeShapeType="1"/>
              </p:cNvSpPr>
              <p:nvPr/>
            </p:nvSpPr>
            <p:spPr bwMode="auto">
              <a:xfrm flipV="1">
                <a:off x="1104" y="2448"/>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83" name="Line 14"/>
              <p:cNvSpPr>
                <a:spLocks noChangeShapeType="1"/>
              </p:cNvSpPr>
              <p:nvPr/>
            </p:nvSpPr>
            <p:spPr bwMode="auto">
              <a:xfrm flipH="1" flipV="1">
                <a:off x="1056" y="240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84" name="Line 15"/>
              <p:cNvSpPr>
                <a:spLocks noChangeShapeType="1"/>
              </p:cNvSpPr>
              <p:nvPr/>
            </p:nvSpPr>
            <p:spPr bwMode="auto">
              <a:xfrm flipV="1">
                <a:off x="1152" y="2928"/>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85" name="Line 16"/>
              <p:cNvSpPr>
                <a:spLocks noChangeShapeType="1"/>
              </p:cNvSpPr>
              <p:nvPr/>
            </p:nvSpPr>
            <p:spPr bwMode="auto">
              <a:xfrm flipH="1" flipV="1">
                <a:off x="1248" y="2688"/>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86" name="Line 17"/>
              <p:cNvSpPr>
                <a:spLocks noChangeShapeType="1"/>
              </p:cNvSpPr>
              <p:nvPr/>
            </p:nvSpPr>
            <p:spPr bwMode="auto">
              <a:xfrm flipV="1">
                <a:off x="1248" y="2736"/>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87" name="Line 18"/>
              <p:cNvSpPr>
                <a:spLocks noChangeShapeType="1"/>
              </p:cNvSpPr>
              <p:nvPr/>
            </p:nvSpPr>
            <p:spPr bwMode="auto">
              <a:xfrm flipV="1">
                <a:off x="1248" y="2592"/>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100388" name="Group 19"/>
              <p:cNvGrpSpPr>
                <a:grpSpLocks/>
              </p:cNvGrpSpPr>
              <p:nvPr/>
            </p:nvGrpSpPr>
            <p:grpSpPr bwMode="auto">
              <a:xfrm>
                <a:off x="1104" y="2160"/>
                <a:ext cx="192" cy="288"/>
                <a:chOff x="2400" y="2544"/>
                <a:chExt cx="384" cy="672"/>
              </a:xfrm>
            </p:grpSpPr>
            <p:sp>
              <p:nvSpPr>
                <p:cNvPr id="100451" name="Line 20"/>
                <p:cNvSpPr>
                  <a:spLocks noChangeShapeType="1"/>
                </p:cNvSpPr>
                <p:nvPr/>
              </p:nvSpPr>
              <p:spPr bwMode="auto">
                <a:xfrm flipH="1" flipV="1">
                  <a:off x="2448" y="288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52" name="Line 21"/>
                <p:cNvSpPr>
                  <a:spLocks noChangeShapeType="1"/>
                </p:cNvSpPr>
                <p:nvPr/>
              </p:nvSpPr>
              <p:spPr bwMode="auto">
                <a:xfrm flipV="1">
                  <a:off x="2448" y="2592"/>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3" name="Line 22"/>
                <p:cNvSpPr>
                  <a:spLocks noChangeShapeType="1"/>
                </p:cNvSpPr>
                <p:nvPr/>
              </p:nvSpPr>
              <p:spPr bwMode="auto">
                <a:xfrm flipH="1" flipV="1">
                  <a:off x="2400" y="2544"/>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54" name="Line 23"/>
                <p:cNvSpPr>
                  <a:spLocks noChangeShapeType="1"/>
                </p:cNvSpPr>
                <p:nvPr/>
              </p:nvSpPr>
              <p:spPr bwMode="auto">
                <a:xfrm flipV="1">
                  <a:off x="2496" y="3072"/>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5" name="Line 24"/>
                <p:cNvSpPr>
                  <a:spLocks noChangeShapeType="1"/>
                </p:cNvSpPr>
                <p:nvPr/>
              </p:nvSpPr>
              <p:spPr bwMode="auto">
                <a:xfrm flipH="1" flipV="1">
                  <a:off x="2592" y="2832"/>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6" name="Line 25"/>
                <p:cNvSpPr>
                  <a:spLocks noChangeShapeType="1"/>
                </p:cNvSpPr>
                <p:nvPr/>
              </p:nvSpPr>
              <p:spPr bwMode="auto">
                <a:xfrm flipV="1">
                  <a:off x="2592" y="2880"/>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7" name="Line 26"/>
                <p:cNvSpPr>
                  <a:spLocks noChangeShapeType="1"/>
                </p:cNvSpPr>
                <p:nvPr/>
              </p:nvSpPr>
              <p:spPr bwMode="auto">
                <a:xfrm flipV="1">
                  <a:off x="2592" y="2736"/>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389" name="Group 27"/>
              <p:cNvGrpSpPr>
                <a:grpSpLocks/>
              </p:cNvGrpSpPr>
              <p:nvPr/>
            </p:nvGrpSpPr>
            <p:grpSpPr bwMode="auto">
              <a:xfrm>
                <a:off x="1344" y="2400"/>
                <a:ext cx="144" cy="192"/>
                <a:chOff x="2160" y="2592"/>
                <a:chExt cx="384" cy="672"/>
              </a:xfrm>
            </p:grpSpPr>
            <p:sp>
              <p:nvSpPr>
                <p:cNvPr id="100444" name="Line 28"/>
                <p:cNvSpPr>
                  <a:spLocks noChangeShapeType="1"/>
                </p:cNvSpPr>
                <p:nvPr/>
              </p:nvSpPr>
              <p:spPr bwMode="auto">
                <a:xfrm flipH="1" flipV="1">
                  <a:off x="2208" y="2928"/>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45" name="Line 29"/>
                <p:cNvSpPr>
                  <a:spLocks noChangeShapeType="1"/>
                </p:cNvSpPr>
                <p:nvPr/>
              </p:nvSpPr>
              <p:spPr bwMode="auto">
                <a:xfrm flipV="1">
                  <a:off x="2208" y="2640"/>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6" name="Line 30"/>
                <p:cNvSpPr>
                  <a:spLocks noChangeShapeType="1"/>
                </p:cNvSpPr>
                <p:nvPr/>
              </p:nvSpPr>
              <p:spPr bwMode="auto">
                <a:xfrm flipH="1" flipV="1">
                  <a:off x="2160" y="2592"/>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47" name="Line 31"/>
                <p:cNvSpPr>
                  <a:spLocks noChangeShapeType="1"/>
                </p:cNvSpPr>
                <p:nvPr/>
              </p:nvSpPr>
              <p:spPr bwMode="auto">
                <a:xfrm flipV="1">
                  <a:off x="2256" y="3120"/>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8" name="Line 32"/>
                <p:cNvSpPr>
                  <a:spLocks noChangeShapeType="1"/>
                </p:cNvSpPr>
                <p:nvPr/>
              </p:nvSpPr>
              <p:spPr bwMode="auto">
                <a:xfrm flipH="1" flipV="1">
                  <a:off x="2352" y="2880"/>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9" name="Line 33"/>
                <p:cNvSpPr>
                  <a:spLocks noChangeShapeType="1"/>
                </p:cNvSpPr>
                <p:nvPr/>
              </p:nvSpPr>
              <p:spPr bwMode="auto">
                <a:xfrm flipV="1">
                  <a:off x="2352" y="2928"/>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50" name="Line 34"/>
                <p:cNvSpPr>
                  <a:spLocks noChangeShapeType="1"/>
                </p:cNvSpPr>
                <p:nvPr/>
              </p:nvSpPr>
              <p:spPr bwMode="auto">
                <a:xfrm flipV="1">
                  <a:off x="2352" y="2784"/>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390" name="Group 35"/>
              <p:cNvGrpSpPr>
                <a:grpSpLocks/>
              </p:cNvGrpSpPr>
              <p:nvPr/>
            </p:nvGrpSpPr>
            <p:grpSpPr bwMode="auto">
              <a:xfrm rot="-2297410">
                <a:off x="1200" y="2592"/>
                <a:ext cx="96" cy="96"/>
                <a:chOff x="2016" y="2640"/>
                <a:chExt cx="384" cy="672"/>
              </a:xfrm>
            </p:grpSpPr>
            <p:sp>
              <p:nvSpPr>
                <p:cNvPr id="100437" name="Line 36"/>
                <p:cNvSpPr>
                  <a:spLocks noChangeShapeType="1"/>
                </p:cNvSpPr>
                <p:nvPr/>
              </p:nvSpPr>
              <p:spPr bwMode="auto">
                <a:xfrm flipH="1" flipV="1">
                  <a:off x="2064" y="2976"/>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38" name="Line 37"/>
                <p:cNvSpPr>
                  <a:spLocks noChangeShapeType="1"/>
                </p:cNvSpPr>
                <p:nvPr/>
              </p:nvSpPr>
              <p:spPr bwMode="auto">
                <a:xfrm flipV="1">
                  <a:off x="2064" y="2688"/>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9" name="Line 38"/>
                <p:cNvSpPr>
                  <a:spLocks noChangeShapeType="1"/>
                </p:cNvSpPr>
                <p:nvPr/>
              </p:nvSpPr>
              <p:spPr bwMode="auto">
                <a:xfrm flipH="1" flipV="1">
                  <a:off x="2016" y="264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40" name="Line 39"/>
                <p:cNvSpPr>
                  <a:spLocks noChangeShapeType="1"/>
                </p:cNvSpPr>
                <p:nvPr/>
              </p:nvSpPr>
              <p:spPr bwMode="auto">
                <a:xfrm flipV="1">
                  <a:off x="2112" y="3168"/>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1" name="Line 40"/>
                <p:cNvSpPr>
                  <a:spLocks noChangeShapeType="1"/>
                </p:cNvSpPr>
                <p:nvPr/>
              </p:nvSpPr>
              <p:spPr bwMode="auto">
                <a:xfrm flipH="1" flipV="1">
                  <a:off x="2208" y="2928"/>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2" name="Line 41"/>
                <p:cNvSpPr>
                  <a:spLocks noChangeShapeType="1"/>
                </p:cNvSpPr>
                <p:nvPr/>
              </p:nvSpPr>
              <p:spPr bwMode="auto">
                <a:xfrm flipV="1">
                  <a:off x="2208" y="2976"/>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43" name="Line 42"/>
                <p:cNvSpPr>
                  <a:spLocks noChangeShapeType="1"/>
                </p:cNvSpPr>
                <p:nvPr/>
              </p:nvSpPr>
              <p:spPr bwMode="auto">
                <a:xfrm flipV="1">
                  <a:off x="2208" y="2832"/>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sp>
            <p:nvSpPr>
              <p:cNvPr id="100391" name="Line 43"/>
              <p:cNvSpPr>
                <a:spLocks noChangeShapeType="1"/>
              </p:cNvSpPr>
              <p:nvPr/>
            </p:nvSpPr>
            <p:spPr bwMode="auto">
              <a:xfrm rot="3484747" flipH="1" flipV="1">
                <a:off x="1457" y="2625"/>
                <a:ext cx="3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2" name="Line 44"/>
              <p:cNvSpPr>
                <a:spLocks noChangeShapeType="1"/>
              </p:cNvSpPr>
              <p:nvPr/>
            </p:nvSpPr>
            <p:spPr bwMode="auto">
              <a:xfrm rot="3484747" flipH="1" flipV="1">
                <a:off x="1441" y="2422"/>
                <a:ext cx="208" cy="17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3" name="Line 45"/>
              <p:cNvSpPr>
                <a:spLocks noChangeShapeType="1"/>
              </p:cNvSpPr>
              <p:nvPr/>
            </p:nvSpPr>
            <p:spPr bwMode="auto">
              <a:xfrm rot="3484747" flipV="1">
                <a:off x="1433" y="2734"/>
                <a:ext cx="72" cy="6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4" name="Line 46"/>
              <p:cNvSpPr>
                <a:spLocks noChangeShapeType="1"/>
              </p:cNvSpPr>
              <p:nvPr/>
            </p:nvSpPr>
            <p:spPr bwMode="auto">
              <a:xfrm rot="3484747" flipH="1" flipV="1">
                <a:off x="1557" y="2700"/>
                <a:ext cx="0" cy="103"/>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5" name="Line 47"/>
              <p:cNvSpPr>
                <a:spLocks noChangeShapeType="1"/>
              </p:cNvSpPr>
              <p:nvPr/>
            </p:nvSpPr>
            <p:spPr bwMode="auto">
              <a:xfrm rot="3484747" flipV="1">
                <a:off x="1515" y="2777"/>
                <a:ext cx="144" cy="8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96" name="Line 48"/>
              <p:cNvSpPr>
                <a:spLocks noChangeShapeType="1"/>
              </p:cNvSpPr>
              <p:nvPr/>
            </p:nvSpPr>
            <p:spPr bwMode="auto">
              <a:xfrm rot="3484747" flipV="1">
                <a:off x="1593" y="2739"/>
                <a:ext cx="108" cy="41"/>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100397" name="Group 49"/>
              <p:cNvGrpSpPr>
                <a:grpSpLocks/>
              </p:cNvGrpSpPr>
              <p:nvPr/>
            </p:nvGrpSpPr>
            <p:grpSpPr bwMode="auto">
              <a:xfrm>
                <a:off x="1344" y="1872"/>
                <a:ext cx="240" cy="576"/>
                <a:chOff x="2880" y="2208"/>
                <a:chExt cx="672" cy="912"/>
              </a:xfrm>
            </p:grpSpPr>
            <p:sp>
              <p:nvSpPr>
                <p:cNvPr id="100398" name="Line 50"/>
                <p:cNvSpPr>
                  <a:spLocks noChangeShapeType="1"/>
                </p:cNvSpPr>
                <p:nvPr/>
              </p:nvSpPr>
              <p:spPr bwMode="auto">
                <a:xfrm flipH="1" flipV="1">
                  <a:off x="2928" y="2784"/>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99" name="Line 51"/>
                <p:cNvSpPr>
                  <a:spLocks noChangeShapeType="1"/>
                </p:cNvSpPr>
                <p:nvPr/>
              </p:nvSpPr>
              <p:spPr bwMode="auto">
                <a:xfrm flipV="1">
                  <a:off x="2928" y="2496"/>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00" name="Line 52"/>
                <p:cNvSpPr>
                  <a:spLocks noChangeShapeType="1"/>
                </p:cNvSpPr>
                <p:nvPr/>
              </p:nvSpPr>
              <p:spPr bwMode="auto">
                <a:xfrm flipH="1" flipV="1">
                  <a:off x="2880" y="2448"/>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01" name="Line 53"/>
                <p:cNvSpPr>
                  <a:spLocks noChangeShapeType="1"/>
                </p:cNvSpPr>
                <p:nvPr/>
              </p:nvSpPr>
              <p:spPr bwMode="auto">
                <a:xfrm flipV="1">
                  <a:off x="2976" y="2976"/>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02" name="Line 54"/>
                <p:cNvSpPr>
                  <a:spLocks noChangeShapeType="1"/>
                </p:cNvSpPr>
                <p:nvPr/>
              </p:nvSpPr>
              <p:spPr bwMode="auto">
                <a:xfrm flipH="1" flipV="1">
                  <a:off x="3072" y="2736"/>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03" name="Line 55"/>
                <p:cNvSpPr>
                  <a:spLocks noChangeShapeType="1"/>
                </p:cNvSpPr>
                <p:nvPr/>
              </p:nvSpPr>
              <p:spPr bwMode="auto">
                <a:xfrm flipV="1">
                  <a:off x="3072" y="2784"/>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04" name="Line 56"/>
                <p:cNvSpPr>
                  <a:spLocks noChangeShapeType="1"/>
                </p:cNvSpPr>
                <p:nvPr/>
              </p:nvSpPr>
              <p:spPr bwMode="auto">
                <a:xfrm flipV="1">
                  <a:off x="3072" y="2640"/>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100405" name="Group 57"/>
                <p:cNvGrpSpPr>
                  <a:grpSpLocks/>
                </p:cNvGrpSpPr>
                <p:nvPr/>
              </p:nvGrpSpPr>
              <p:grpSpPr bwMode="auto">
                <a:xfrm>
                  <a:off x="2928" y="2208"/>
                  <a:ext cx="192" cy="288"/>
                  <a:chOff x="2400" y="2544"/>
                  <a:chExt cx="384" cy="672"/>
                </a:xfrm>
              </p:grpSpPr>
              <p:sp>
                <p:nvSpPr>
                  <p:cNvPr id="100430" name="Line 58"/>
                  <p:cNvSpPr>
                    <a:spLocks noChangeShapeType="1"/>
                  </p:cNvSpPr>
                  <p:nvPr/>
                </p:nvSpPr>
                <p:spPr bwMode="auto">
                  <a:xfrm flipH="1" flipV="1">
                    <a:off x="2448" y="288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31" name="Line 59"/>
                  <p:cNvSpPr>
                    <a:spLocks noChangeShapeType="1"/>
                  </p:cNvSpPr>
                  <p:nvPr/>
                </p:nvSpPr>
                <p:spPr bwMode="auto">
                  <a:xfrm flipV="1">
                    <a:off x="2448" y="2592"/>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2" name="Line 60"/>
                  <p:cNvSpPr>
                    <a:spLocks noChangeShapeType="1"/>
                  </p:cNvSpPr>
                  <p:nvPr/>
                </p:nvSpPr>
                <p:spPr bwMode="auto">
                  <a:xfrm flipH="1" flipV="1">
                    <a:off x="2400" y="2544"/>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33" name="Line 61"/>
                  <p:cNvSpPr>
                    <a:spLocks noChangeShapeType="1"/>
                  </p:cNvSpPr>
                  <p:nvPr/>
                </p:nvSpPr>
                <p:spPr bwMode="auto">
                  <a:xfrm flipV="1">
                    <a:off x="2496" y="3072"/>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4" name="Line 62"/>
                  <p:cNvSpPr>
                    <a:spLocks noChangeShapeType="1"/>
                  </p:cNvSpPr>
                  <p:nvPr/>
                </p:nvSpPr>
                <p:spPr bwMode="auto">
                  <a:xfrm flipH="1" flipV="1">
                    <a:off x="2592" y="2832"/>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5" name="Line 63"/>
                  <p:cNvSpPr>
                    <a:spLocks noChangeShapeType="1"/>
                  </p:cNvSpPr>
                  <p:nvPr/>
                </p:nvSpPr>
                <p:spPr bwMode="auto">
                  <a:xfrm flipV="1">
                    <a:off x="2592" y="2880"/>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36" name="Line 64"/>
                  <p:cNvSpPr>
                    <a:spLocks noChangeShapeType="1"/>
                  </p:cNvSpPr>
                  <p:nvPr/>
                </p:nvSpPr>
                <p:spPr bwMode="auto">
                  <a:xfrm flipV="1">
                    <a:off x="2592" y="2736"/>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406" name="Group 65"/>
                <p:cNvGrpSpPr>
                  <a:grpSpLocks/>
                </p:cNvGrpSpPr>
                <p:nvPr/>
              </p:nvGrpSpPr>
              <p:grpSpPr bwMode="auto">
                <a:xfrm>
                  <a:off x="3168" y="2448"/>
                  <a:ext cx="144" cy="192"/>
                  <a:chOff x="2160" y="2592"/>
                  <a:chExt cx="384" cy="672"/>
                </a:xfrm>
              </p:grpSpPr>
              <p:sp>
                <p:nvSpPr>
                  <p:cNvPr id="100423" name="Line 66"/>
                  <p:cNvSpPr>
                    <a:spLocks noChangeShapeType="1"/>
                  </p:cNvSpPr>
                  <p:nvPr/>
                </p:nvSpPr>
                <p:spPr bwMode="auto">
                  <a:xfrm flipH="1" flipV="1">
                    <a:off x="2208" y="2928"/>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24" name="Line 67"/>
                  <p:cNvSpPr>
                    <a:spLocks noChangeShapeType="1"/>
                  </p:cNvSpPr>
                  <p:nvPr/>
                </p:nvSpPr>
                <p:spPr bwMode="auto">
                  <a:xfrm flipV="1">
                    <a:off x="2208" y="2640"/>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5" name="Line 68"/>
                  <p:cNvSpPr>
                    <a:spLocks noChangeShapeType="1"/>
                  </p:cNvSpPr>
                  <p:nvPr/>
                </p:nvSpPr>
                <p:spPr bwMode="auto">
                  <a:xfrm flipH="1" flipV="1">
                    <a:off x="2160" y="2592"/>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26" name="Line 69"/>
                  <p:cNvSpPr>
                    <a:spLocks noChangeShapeType="1"/>
                  </p:cNvSpPr>
                  <p:nvPr/>
                </p:nvSpPr>
                <p:spPr bwMode="auto">
                  <a:xfrm flipV="1">
                    <a:off x="2256" y="3120"/>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7" name="Line 70"/>
                  <p:cNvSpPr>
                    <a:spLocks noChangeShapeType="1"/>
                  </p:cNvSpPr>
                  <p:nvPr/>
                </p:nvSpPr>
                <p:spPr bwMode="auto">
                  <a:xfrm flipH="1" flipV="1">
                    <a:off x="2352" y="2880"/>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8" name="Line 71"/>
                  <p:cNvSpPr>
                    <a:spLocks noChangeShapeType="1"/>
                  </p:cNvSpPr>
                  <p:nvPr/>
                </p:nvSpPr>
                <p:spPr bwMode="auto">
                  <a:xfrm flipV="1">
                    <a:off x="2352" y="2928"/>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9" name="Line 72"/>
                  <p:cNvSpPr>
                    <a:spLocks noChangeShapeType="1"/>
                  </p:cNvSpPr>
                  <p:nvPr/>
                </p:nvSpPr>
                <p:spPr bwMode="auto">
                  <a:xfrm flipV="1">
                    <a:off x="2352" y="2784"/>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407" name="Group 73"/>
                <p:cNvGrpSpPr>
                  <a:grpSpLocks/>
                </p:cNvGrpSpPr>
                <p:nvPr/>
              </p:nvGrpSpPr>
              <p:grpSpPr bwMode="auto">
                <a:xfrm rot="-2297410">
                  <a:off x="3024" y="2640"/>
                  <a:ext cx="96" cy="96"/>
                  <a:chOff x="2016" y="2640"/>
                  <a:chExt cx="384" cy="672"/>
                </a:xfrm>
              </p:grpSpPr>
              <p:sp>
                <p:nvSpPr>
                  <p:cNvPr id="100416" name="Line 74"/>
                  <p:cNvSpPr>
                    <a:spLocks noChangeShapeType="1"/>
                  </p:cNvSpPr>
                  <p:nvPr/>
                </p:nvSpPr>
                <p:spPr bwMode="auto">
                  <a:xfrm flipH="1" flipV="1">
                    <a:off x="2064" y="2976"/>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17" name="Line 75"/>
                  <p:cNvSpPr>
                    <a:spLocks noChangeShapeType="1"/>
                  </p:cNvSpPr>
                  <p:nvPr/>
                </p:nvSpPr>
                <p:spPr bwMode="auto">
                  <a:xfrm flipV="1">
                    <a:off x="2064" y="2688"/>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8" name="Line 76"/>
                  <p:cNvSpPr>
                    <a:spLocks noChangeShapeType="1"/>
                  </p:cNvSpPr>
                  <p:nvPr/>
                </p:nvSpPr>
                <p:spPr bwMode="auto">
                  <a:xfrm flipH="1" flipV="1">
                    <a:off x="2016" y="264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19" name="Line 77"/>
                  <p:cNvSpPr>
                    <a:spLocks noChangeShapeType="1"/>
                  </p:cNvSpPr>
                  <p:nvPr/>
                </p:nvSpPr>
                <p:spPr bwMode="auto">
                  <a:xfrm flipV="1">
                    <a:off x="2112" y="3168"/>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0" name="Line 78"/>
                  <p:cNvSpPr>
                    <a:spLocks noChangeShapeType="1"/>
                  </p:cNvSpPr>
                  <p:nvPr/>
                </p:nvSpPr>
                <p:spPr bwMode="auto">
                  <a:xfrm flipH="1" flipV="1">
                    <a:off x="2208" y="2928"/>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1" name="Line 79"/>
                  <p:cNvSpPr>
                    <a:spLocks noChangeShapeType="1"/>
                  </p:cNvSpPr>
                  <p:nvPr/>
                </p:nvSpPr>
                <p:spPr bwMode="auto">
                  <a:xfrm flipV="1">
                    <a:off x="2208" y="2976"/>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22" name="Line 80"/>
                  <p:cNvSpPr>
                    <a:spLocks noChangeShapeType="1"/>
                  </p:cNvSpPr>
                  <p:nvPr/>
                </p:nvSpPr>
                <p:spPr bwMode="auto">
                  <a:xfrm flipV="1">
                    <a:off x="2208" y="2832"/>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00408" name="Group 81"/>
                <p:cNvGrpSpPr>
                  <a:grpSpLocks/>
                </p:cNvGrpSpPr>
                <p:nvPr/>
              </p:nvGrpSpPr>
              <p:grpSpPr bwMode="auto">
                <a:xfrm rot="3484747">
                  <a:off x="3264" y="2640"/>
                  <a:ext cx="288" cy="288"/>
                  <a:chOff x="2016" y="2640"/>
                  <a:chExt cx="384" cy="672"/>
                </a:xfrm>
              </p:grpSpPr>
              <p:sp>
                <p:nvSpPr>
                  <p:cNvPr id="100409" name="Line 82"/>
                  <p:cNvSpPr>
                    <a:spLocks noChangeShapeType="1"/>
                  </p:cNvSpPr>
                  <p:nvPr/>
                </p:nvSpPr>
                <p:spPr bwMode="auto">
                  <a:xfrm flipH="1" flipV="1">
                    <a:off x="2064" y="2976"/>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10" name="Line 83"/>
                  <p:cNvSpPr>
                    <a:spLocks noChangeShapeType="1"/>
                  </p:cNvSpPr>
                  <p:nvPr/>
                </p:nvSpPr>
                <p:spPr bwMode="auto">
                  <a:xfrm flipV="1">
                    <a:off x="2064" y="2688"/>
                    <a:ext cx="48" cy="288"/>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1" name="Line 84"/>
                  <p:cNvSpPr>
                    <a:spLocks noChangeShapeType="1"/>
                  </p:cNvSpPr>
                  <p:nvPr/>
                </p:nvSpPr>
                <p:spPr bwMode="auto">
                  <a:xfrm flipH="1" flipV="1">
                    <a:off x="2016" y="2640"/>
                    <a:ext cx="48" cy="33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412" name="Line 85"/>
                  <p:cNvSpPr>
                    <a:spLocks noChangeShapeType="1"/>
                  </p:cNvSpPr>
                  <p:nvPr/>
                </p:nvSpPr>
                <p:spPr bwMode="auto">
                  <a:xfrm flipV="1">
                    <a:off x="2112" y="3168"/>
                    <a:ext cx="96" cy="144"/>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3" name="Line 86"/>
                  <p:cNvSpPr>
                    <a:spLocks noChangeShapeType="1"/>
                  </p:cNvSpPr>
                  <p:nvPr/>
                </p:nvSpPr>
                <p:spPr bwMode="auto">
                  <a:xfrm flipH="1" flipV="1">
                    <a:off x="2208" y="2928"/>
                    <a:ext cx="0" cy="240"/>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4" name="Line 87"/>
                  <p:cNvSpPr>
                    <a:spLocks noChangeShapeType="1"/>
                  </p:cNvSpPr>
                  <p:nvPr/>
                </p:nvSpPr>
                <p:spPr bwMode="auto">
                  <a:xfrm flipV="1">
                    <a:off x="2208" y="2976"/>
                    <a:ext cx="192" cy="192"/>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415" name="Line 88"/>
                  <p:cNvSpPr>
                    <a:spLocks noChangeShapeType="1"/>
                  </p:cNvSpPr>
                  <p:nvPr/>
                </p:nvSpPr>
                <p:spPr bwMode="auto">
                  <a:xfrm flipV="1">
                    <a:off x="2208" y="2832"/>
                    <a:ext cx="144" cy="96"/>
                  </a:xfrm>
                  <a:prstGeom prst="line">
                    <a:avLst/>
                  </a:prstGeom>
                  <a:noFill/>
                  <a:ln w="19050">
                    <a:solidFill>
                      <a:schemeClr val="accent2"/>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grpSp>
        </p:grpSp>
        <p:sp>
          <p:nvSpPr>
            <p:cNvPr id="100379" name="Text Box 89"/>
            <p:cNvSpPr txBox="1">
              <a:spLocks noChangeArrowheads="1"/>
            </p:cNvSpPr>
            <p:nvPr/>
          </p:nvSpPr>
          <p:spPr bwMode="auto">
            <a:xfrm>
              <a:off x="288" y="2268"/>
              <a:ext cx="731" cy="233"/>
            </a:xfrm>
            <a:prstGeom prst="rect">
              <a:avLst/>
            </a:prstGeom>
            <a:solidFill>
              <a:schemeClr val="accent2"/>
            </a:solidFill>
            <a:ln w="9525">
              <a:no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Φωτόνια</a:t>
              </a:r>
              <a:endParaRPr lang="en-US" b="1"/>
            </a:p>
          </p:txBody>
        </p:sp>
        <p:sp>
          <p:nvSpPr>
            <p:cNvPr id="100380" name="Line 90"/>
            <p:cNvSpPr>
              <a:spLocks noChangeShapeType="1"/>
            </p:cNvSpPr>
            <p:nvPr/>
          </p:nvSpPr>
          <p:spPr bwMode="auto">
            <a:xfrm>
              <a:off x="960" y="2352"/>
              <a:ext cx="19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endParaRPr lang="en-US"/>
            </a:p>
          </p:txBody>
        </p:sp>
      </p:grpSp>
      <p:pic>
        <p:nvPicPr>
          <p:cNvPr id="57436" name="Picture 92" descr="cms_cryst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9113" y="1885950"/>
            <a:ext cx="3621087" cy="512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93"/>
          <p:cNvGrpSpPr>
            <a:grpSpLocks/>
          </p:cNvGrpSpPr>
          <p:nvPr/>
        </p:nvGrpSpPr>
        <p:grpSpPr bwMode="auto">
          <a:xfrm>
            <a:off x="838200" y="2419350"/>
            <a:ext cx="5105400" cy="3494088"/>
            <a:chOff x="480" y="1248"/>
            <a:chExt cx="3216" cy="2201"/>
          </a:xfrm>
        </p:grpSpPr>
        <p:grpSp>
          <p:nvGrpSpPr>
            <p:cNvPr id="100364" name="Group 94"/>
            <p:cNvGrpSpPr>
              <a:grpSpLocks/>
            </p:cNvGrpSpPr>
            <p:nvPr/>
          </p:nvGrpSpPr>
          <p:grpSpPr bwMode="auto">
            <a:xfrm>
              <a:off x="480" y="1248"/>
              <a:ext cx="3089" cy="2201"/>
              <a:chOff x="768" y="1440"/>
              <a:chExt cx="3089" cy="2201"/>
            </a:xfrm>
          </p:grpSpPr>
          <p:sp>
            <p:nvSpPr>
              <p:cNvPr id="100366" name="Line 95"/>
              <p:cNvSpPr>
                <a:spLocks noChangeShapeType="1"/>
              </p:cNvSpPr>
              <p:nvPr/>
            </p:nvSpPr>
            <p:spPr bwMode="auto">
              <a:xfrm>
                <a:off x="1920" y="1824"/>
                <a:ext cx="480"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grpSp>
            <p:nvGrpSpPr>
              <p:cNvPr id="100367" name="Group 96"/>
              <p:cNvGrpSpPr>
                <a:grpSpLocks/>
              </p:cNvGrpSpPr>
              <p:nvPr/>
            </p:nvGrpSpPr>
            <p:grpSpPr bwMode="auto">
              <a:xfrm>
                <a:off x="768" y="1440"/>
                <a:ext cx="3089" cy="2201"/>
                <a:chOff x="432" y="1248"/>
                <a:chExt cx="3089" cy="2201"/>
              </a:xfrm>
            </p:grpSpPr>
            <p:grpSp>
              <p:nvGrpSpPr>
                <p:cNvPr id="100368" name="Group 97"/>
                <p:cNvGrpSpPr>
                  <a:grpSpLocks/>
                </p:cNvGrpSpPr>
                <p:nvPr/>
              </p:nvGrpSpPr>
              <p:grpSpPr bwMode="auto">
                <a:xfrm>
                  <a:off x="432" y="1248"/>
                  <a:ext cx="1920" cy="2016"/>
                  <a:chOff x="432" y="1248"/>
                  <a:chExt cx="1920" cy="2016"/>
                </a:xfrm>
              </p:grpSpPr>
              <p:sp>
                <p:nvSpPr>
                  <p:cNvPr id="100370" name="AutoShape 98"/>
                  <p:cNvSpPr>
                    <a:spLocks noChangeArrowheads="1"/>
                  </p:cNvSpPr>
                  <p:nvPr/>
                </p:nvSpPr>
                <p:spPr bwMode="auto">
                  <a:xfrm rot="945512">
                    <a:off x="912" y="1872"/>
                    <a:ext cx="720" cy="134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100371" name="Line 99"/>
                  <p:cNvSpPr>
                    <a:spLocks noChangeShapeType="1"/>
                  </p:cNvSpPr>
                  <p:nvPr/>
                </p:nvSpPr>
                <p:spPr bwMode="auto">
                  <a:xfrm flipV="1">
                    <a:off x="1104" y="1632"/>
                    <a:ext cx="480"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72" name="Line 100"/>
                  <p:cNvSpPr>
                    <a:spLocks noChangeShapeType="1"/>
                  </p:cNvSpPr>
                  <p:nvPr/>
                </p:nvSpPr>
                <p:spPr bwMode="auto">
                  <a:xfrm flipV="1">
                    <a:off x="1776" y="1776"/>
                    <a:ext cx="288" cy="24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73" name="Line 101"/>
                  <p:cNvSpPr>
                    <a:spLocks noChangeShapeType="1"/>
                  </p:cNvSpPr>
                  <p:nvPr/>
                </p:nvSpPr>
                <p:spPr bwMode="auto">
                  <a:xfrm flipV="1">
                    <a:off x="1248" y="3120"/>
                    <a:ext cx="192" cy="1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0374" name="Line 102"/>
                  <p:cNvSpPr>
                    <a:spLocks noChangeShapeType="1"/>
                  </p:cNvSpPr>
                  <p:nvPr/>
                </p:nvSpPr>
                <p:spPr bwMode="auto">
                  <a:xfrm flipV="1">
                    <a:off x="1440" y="1776"/>
                    <a:ext cx="624" cy="134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spAutoFit/>
                  </a:bodyPr>
                  <a:lstStyle/>
                  <a:p>
                    <a:endParaRPr lang="en-US"/>
                  </a:p>
                </p:txBody>
              </p:sp>
              <p:sp>
                <p:nvSpPr>
                  <p:cNvPr id="100375" name="AutoShape 103" descr="Newsprint"/>
                  <p:cNvSpPr>
                    <a:spLocks noChangeArrowheads="1"/>
                  </p:cNvSpPr>
                  <p:nvPr/>
                </p:nvSpPr>
                <p:spPr bwMode="auto">
                  <a:xfrm rot="873875">
                    <a:off x="1295" y="1590"/>
                    <a:ext cx="624" cy="285"/>
                  </a:xfrm>
                  <a:prstGeom prst="can">
                    <a:avLst>
                      <a:gd name="adj" fmla="val 50000"/>
                    </a:avLst>
                  </a:prstGeom>
                  <a:blipFill dpi="0" rotWithShape="0">
                    <a:blip r:embed="rId4"/>
                    <a:srcRect/>
                    <a:tile tx="0" ty="0" sx="100000" sy="100000" flip="none" algn="tl"/>
                  </a:blipFill>
                  <a:ln w="9525">
                    <a:solidFill>
                      <a:schemeClr val="tx1"/>
                    </a:solidFill>
                    <a:round/>
                    <a:headEnd/>
                    <a:tailEnd/>
                  </a:ln>
                </p:spPr>
                <p:txBody>
                  <a:bodyPr anchor="ctr">
                    <a:spAutoFit/>
                  </a:bodyPr>
                  <a:lstStyle/>
                  <a:p>
                    <a:endParaRPr lang="en-US"/>
                  </a:p>
                </p:txBody>
              </p:sp>
              <p:sp>
                <p:nvSpPr>
                  <p:cNvPr id="100376" name="Freeform 104"/>
                  <p:cNvSpPr>
                    <a:spLocks/>
                  </p:cNvSpPr>
                  <p:nvPr/>
                </p:nvSpPr>
                <p:spPr bwMode="auto">
                  <a:xfrm>
                    <a:off x="1632" y="1248"/>
                    <a:ext cx="720" cy="384"/>
                  </a:xfrm>
                  <a:custGeom>
                    <a:avLst/>
                    <a:gdLst>
                      <a:gd name="T0" fmla="*/ 0 w 1080"/>
                      <a:gd name="T1" fmla="*/ 1235 h 304"/>
                      <a:gd name="T2" fmla="*/ 29 w 1080"/>
                      <a:gd name="T3" fmla="*/ 649 h 304"/>
                      <a:gd name="T4" fmla="*/ 55 w 1080"/>
                      <a:gd name="T5" fmla="*/ 453 h 304"/>
                      <a:gd name="T6" fmla="*/ 89 w 1080"/>
                      <a:gd name="T7" fmla="*/ 64 h 304"/>
                      <a:gd name="T8" fmla="*/ 93 w 1080"/>
                      <a:gd name="T9" fmla="*/ 64 h 304"/>
                      <a:gd name="T10" fmla="*/ 0 60000 65536"/>
                      <a:gd name="T11" fmla="*/ 0 60000 65536"/>
                      <a:gd name="T12" fmla="*/ 0 60000 65536"/>
                      <a:gd name="T13" fmla="*/ 0 60000 65536"/>
                      <a:gd name="T14" fmla="*/ 0 60000 65536"/>
                      <a:gd name="T15" fmla="*/ 0 w 1080"/>
                      <a:gd name="T16" fmla="*/ 0 h 304"/>
                      <a:gd name="T17" fmla="*/ 1080 w 1080"/>
                      <a:gd name="T18" fmla="*/ 304 h 304"/>
                    </a:gdLst>
                    <a:ahLst/>
                    <a:cxnLst>
                      <a:cxn ang="T10">
                        <a:pos x="T0" y="T1"/>
                      </a:cxn>
                      <a:cxn ang="T11">
                        <a:pos x="T2" y="T3"/>
                      </a:cxn>
                      <a:cxn ang="T12">
                        <a:pos x="T4" y="T5"/>
                      </a:cxn>
                      <a:cxn ang="T13">
                        <a:pos x="T6" y="T7"/>
                      </a:cxn>
                      <a:cxn ang="T14">
                        <a:pos x="T8" y="T9"/>
                      </a:cxn>
                    </a:cxnLst>
                    <a:rect l="T15" t="T16" r="T17" b="T18"/>
                    <a:pathLst>
                      <a:path w="1080" h="304">
                        <a:moveTo>
                          <a:pt x="0" y="304"/>
                        </a:moveTo>
                        <a:cubicBezTo>
                          <a:pt x="116" y="248"/>
                          <a:pt x="232" y="192"/>
                          <a:pt x="336" y="160"/>
                        </a:cubicBezTo>
                        <a:cubicBezTo>
                          <a:pt x="440" y="128"/>
                          <a:pt x="512" y="136"/>
                          <a:pt x="624" y="112"/>
                        </a:cubicBezTo>
                        <a:cubicBezTo>
                          <a:pt x="736" y="88"/>
                          <a:pt x="936" y="32"/>
                          <a:pt x="1008" y="16"/>
                        </a:cubicBezTo>
                        <a:cubicBezTo>
                          <a:pt x="1080" y="0"/>
                          <a:pt x="1068" y="8"/>
                          <a:pt x="1056" y="16"/>
                        </a:cubicBez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100377" name="Text Box 105"/>
                  <p:cNvSpPr txBox="1">
                    <a:spLocks noChangeArrowheads="1"/>
                  </p:cNvSpPr>
                  <p:nvPr/>
                </p:nvSpPr>
                <p:spPr bwMode="auto">
                  <a:xfrm>
                    <a:off x="432" y="1488"/>
                    <a:ext cx="1061" cy="233"/>
                  </a:xfrm>
                  <a:prstGeom prst="rect">
                    <a:avLst/>
                  </a:prstGeom>
                  <a:solidFill>
                    <a:srgbClr val="DDDDDD">
                      <a:alpha val="50195"/>
                    </a:srgbClr>
                  </a:solidFill>
                  <a:ln w="9525">
                    <a:no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Φωτο-Δίοδος</a:t>
                    </a:r>
                    <a:endParaRPr lang="en-US" b="1"/>
                  </a:p>
                </p:txBody>
              </p:sp>
            </p:grpSp>
            <p:sp>
              <p:nvSpPr>
                <p:cNvPr id="100369" name="Text Box 106"/>
                <p:cNvSpPr txBox="1">
                  <a:spLocks noChangeArrowheads="1"/>
                </p:cNvSpPr>
                <p:nvPr/>
              </p:nvSpPr>
              <p:spPr bwMode="auto">
                <a:xfrm>
                  <a:off x="1392" y="3216"/>
                  <a:ext cx="212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t>Κρύσταλλος</a:t>
                  </a:r>
                  <a:r>
                    <a:rPr lang="en-US" sz="1800">
                      <a:latin typeface="Tahoma" charset="0"/>
                    </a:rPr>
                    <a:t> (BGO, PbWO</a:t>
                  </a:r>
                  <a:r>
                    <a:rPr lang="en-US" sz="1800" baseline="-25000">
                      <a:latin typeface="Tahoma" charset="0"/>
                    </a:rPr>
                    <a:t>4</a:t>
                  </a:r>
                  <a:r>
                    <a:rPr lang="en-US" sz="1800">
                      <a:latin typeface="Tahoma" charset="0"/>
                    </a:rPr>
                    <a:t>,…)</a:t>
                  </a:r>
                  <a:endParaRPr lang="en-US" b="1">
                    <a:latin typeface="Times New Roman" charset="0"/>
                  </a:endParaRPr>
                </a:p>
              </p:txBody>
            </p:sp>
          </p:grpSp>
        </p:grpSp>
        <p:pic>
          <p:nvPicPr>
            <p:cNvPr id="100365" name="Picture 107" descr="SC_VPT_and_crysta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4" y="2208"/>
              <a:ext cx="1632" cy="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0363" name="Rectangle 109"/>
          <p:cNvSpPr>
            <a:spLocks noGrp="1" noChangeArrowheads="1"/>
          </p:cNvSpPr>
          <p:nvPr>
            <p:ph type="title"/>
          </p:nvPr>
        </p:nvSpPr>
        <p:spPr>
          <a:xfrm>
            <a:off x="762000" y="228600"/>
            <a:ext cx="7772400" cy="609600"/>
          </a:xfrm>
          <a:noFill/>
        </p:spPr>
        <p:txBody>
          <a:bodyPr/>
          <a:lstStyle/>
          <a:p>
            <a:pPr eaLnBrk="1" hangingPunct="1"/>
            <a:r>
              <a:rPr lang="el-GR" sz="2600">
                <a:latin typeface="Verdana" charset="0"/>
                <a:ea typeface="ＭＳ Ｐゴシック" charset="0"/>
                <a:cs typeface="ＭＳ Ｐゴシック" charset="0"/>
              </a:rPr>
              <a:t>Πώς μετράμε</a:t>
            </a:r>
            <a:r>
              <a:rPr lang="en-US" sz="2600">
                <a:latin typeface="Verdana" charset="0"/>
                <a:ea typeface="ＭＳ Ｐゴシック" charset="0"/>
                <a:cs typeface="ＭＳ Ｐゴシック" charset="0"/>
              </a:rPr>
              <a:t> </a:t>
            </a:r>
            <a:r>
              <a:rPr lang="el-GR" sz="2600">
                <a:latin typeface="Verdana" charset="0"/>
                <a:ea typeface="ＭＳ Ｐゴシック" charset="0"/>
                <a:cs typeface="ＭＳ Ｐゴシック" charset="0"/>
              </a:rPr>
              <a:t>τα δευτερογενή σωματίδια</a:t>
            </a:r>
            <a:r>
              <a:rPr lang="en-US" sz="2600">
                <a:latin typeface="Verdana" charset="0"/>
                <a:ea typeface="ＭＳ Ｐゴシック" charset="0"/>
                <a:cs typeface="ＭＳ Ｐゴシック" charset="0"/>
              </a:rPr>
              <a:t>?</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73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7349"/>
                                        </p:tgtEl>
                                        <p:attrNameLst>
                                          <p:attrName>style.visibility</p:attrName>
                                        </p:attrNameLst>
                                      </p:cBhvr>
                                      <p:to>
                                        <p:strVal val="visible"/>
                                      </p:to>
                                    </p:set>
                                  </p:childTnLst>
                                </p:cTn>
                              </p:par>
                            </p:childTnLst>
                          </p:cTn>
                        </p:par>
                        <p:par>
                          <p:cTn id="15" fill="hold" nodeType="afterGroup">
                            <p:stCondLst>
                              <p:cond delay="500"/>
                            </p:stCondLst>
                            <p:childTnLst>
                              <p:par>
                                <p:cTn id="16" presetID="1" presetClass="entr" presetSubtype="0" fill="hold" nodeType="afterEffect">
                                  <p:stCondLst>
                                    <p:cond delay="1000"/>
                                  </p:stCondLst>
                                  <p:childTnLst>
                                    <p:set>
                                      <p:cBhvr>
                                        <p:cTn id="17" dur="1" fill="hold">
                                          <p:stCondLst>
                                            <p:cond delay="499"/>
                                          </p:stCondLst>
                                        </p:cTn>
                                        <p:tgtEl>
                                          <p:spTgt spid="3"/>
                                        </p:tgtEl>
                                        <p:attrNameLst>
                                          <p:attrName>style.visibility</p:attrName>
                                        </p:attrNameLst>
                                      </p:cBhvr>
                                      <p:to>
                                        <p:strVal val="visible"/>
                                      </p:to>
                                    </p:set>
                                  </p:childTnLst>
                                </p:cTn>
                              </p:par>
                            </p:childTnLst>
                          </p:cTn>
                        </p:par>
                        <p:par>
                          <p:cTn id="18" fill="hold" nodeType="afterGroup">
                            <p:stCondLst>
                              <p:cond delay="2000"/>
                            </p:stCondLst>
                            <p:childTnLst>
                              <p:par>
                                <p:cTn id="19" presetID="1" presetClass="entr" presetSubtype="0" fill="hold" nodeType="afterEffect">
                                  <p:stCondLst>
                                    <p:cond delay="1000"/>
                                  </p:stCondLst>
                                  <p:childTnLst>
                                    <p:set>
                                      <p:cBhvr>
                                        <p:cTn id="20" dur="1" fill="hold">
                                          <p:stCondLst>
                                            <p:cond delay="499"/>
                                          </p:stCondLst>
                                        </p:cTn>
                                        <p:tgtEl>
                                          <p:spTgt spid="2"/>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499"/>
                                          </p:stCondLst>
                                        </p:cTn>
                                        <p:tgtEl>
                                          <p:spTgt spid="574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autoUpdateAnimBg="0"/>
      <p:bldP spid="5734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307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47A3694-8604-394A-9FC8-3F3F50D6D13F}" type="slidenum">
              <a:rPr lang="en-US" sz="1200"/>
              <a:pPr/>
              <a:t>2</a:t>
            </a:fld>
            <a:endParaRPr lang="en-US" sz="1200"/>
          </a:p>
        </p:txBody>
      </p:sp>
      <p:sp>
        <p:nvSpPr>
          <p:cNvPr id="30724" name="Rectangle 2"/>
          <p:cNvSpPr>
            <a:spLocks noGrp="1" noChangeArrowheads="1"/>
          </p:cNvSpPr>
          <p:nvPr>
            <p:ph type="title"/>
          </p:nvPr>
        </p:nvSpPr>
        <p:spPr/>
        <p:txBody>
          <a:bodyPr/>
          <a:lstStyle/>
          <a:p>
            <a:pPr eaLnBrk="1" hangingPunct="1"/>
            <a:r>
              <a:rPr lang="el-GR">
                <a:latin typeface="Verdana" charset="0"/>
                <a:ea typeface="ＭＳ Ｐゴシック" charset="0"/>
                <a:cs typeface="ＭＳ Ｐゴシック" charset="0"/>
              </a:rPr>
              <a:t>Σύνοψη</a:t>
            </a:r>
            <a:endParaRPr lang="en-US">
              <a:latin typeface="Verdana" charset="0"/>
              <a:ea typeface="ＭＳ Ｐゴシック" charset="0"/>
              <a:cs typeface="ＭＳ Ｐゴシック" charset="0"/>
            </a:endParaRPr>
          </a:p>
        </p:txBody>
      </p:sp>
      <p:sp>
        <p:nvSpPr>
          <p:cNvPr id="30725" name="Rectangle 3"/>
          <p:cNvSpPr>
            <a:spLocks noGrp="1" noChangeArrowheads="1"/>
          </p:cNvSpPr>
          <p:nvPr>
            <p:ph type="body" idx="1"/>
          </p:nvPr>
        </p:nvSpPr>
        <p:spPr/>
        <p:txBody>
          <a:bodyPr/>
          <a:lstStyle/>
          <a:p>
            <a:pPr eaLnBrk="1" hangingPunct="1"/>
            <a:r>
              <a:rPr lang="el-GR" dirty="0">
                <a:solidFill>
                  <a:schemeClr val="bg1">
                    <a:lumMod val="75000"/>
                  </a:schemeClr>
                </a:solidFill>
                <a:latin typeface="Verdana" charset="0"/>
                <a:ea typeface="ＭＳ Ｐゴシック" charset="0"/>
                <a:cs typeface="ＭＳ Ｐゴシック" charset="0"/>
              </a:rPr>
              <a:t>Εισαγωγή</a:t>
            </a:r>
            <a:r>
              <a:rPr lang="en-US" dirty="0">
                <a:solidFill>
                  <a:schemeClr val="bg1">
                    <a:lumMod val="75000"/>
                  </a:schemeClr>
                </a:solidFill>
                <a:latin typeface="Verdana" charset="0"/>
                <a:ea typeface="ＭＳ Ｐゴシック" charset="0"/>
                <a:cs typeface="ＭＳ Ｐゴシック" charset="0"/>
              </a:rPr>
              <a:t> </a:t>
            </a:r>
            <a:r>
              <a:rPr lang="el-GR" dirty="0">
                <a:solidFill>
                  <a:schemeClr val="bg1">
                    <a:lumMod val="75000"/>
                  </a:schemeClr>
                </a:solidFill>
                <a:latin typeface="Verdana" charset="0"/>
                <a:ea typeface="ＭＳ Ｐゴシック" charset="0"/>
                <a:cs typeface="ＭＳ Ｐゴシック" charset="0"/>
              </a:rPr>
              <a:t>και</a:t>
            </a:r>
            <a:r>
              <a:rPr lang="en-US" dirty="0">
                <a:solidFill>
                  <a:schemeClr val="bg1">
                    <a:lumMod val="75000"/>
                  </a:schemeClr>
                </a:solidFill>
                <a:latin typeface="Verdana" charset="0"/>
                <a:ea typeface="ＭＳ Ｐゴシック" charset="0"/>
                <a:cs typeface="ＭＳ Ｐゴシック" charset="0"/>
              </a:rPr>
              <a:t> </a:t>
            </a:r>
            <a:r>
              <a:rPr lang="el-GR" dirty="0">
                <a:solidFill>
                  <a:schemeClr val="bg1">
                    <a:lumMod val="75000"/>
                  </a:schemeClr>
                </a:solidFill>
                <a:latin typeface="Verdana" charset="0"/>
                <a:ea typeface="ＭＳ Ｐゴシック" charset="0"/>
                <a:cs typeface="ＭＳ Ｐゴシック" charset="0"/>
              </a:rPr>
              <a:t>Αντικείμενο Μελέτης</a:t>
            </a:r>
            <a:endParaRPr lang="en-US" dirty="0">
              <a:solidFill>
                <a:schemeClr val="bg1">
                  <a:lumMod val="75000"/>
                </a:schemeClr>
              </a:solidFill>
              <a:latin typeface="Verdana" charset="0"/>
              <a:ea typeface="ＭＳ Ｐゴシック" charset="0"/>
              <a:cs typeface="ＭＳ Ｐゴシック" charset="0"/>
            </a:endParaRPr>
          </a:p>
          <a:p>
            <a:pPr eaLnBrk="1" hangingPunct="1"/>
            <a:endParaRPr lang="en-US" dirty="0">
              <a:latin typeface="Verdana" charset="0"/>
              <a:ea typeface="ＭＳ Ｐゴシック" charset="0"/>
              <a:cs typeface="ＭＳ Ｐゴシック" charset="0"/>
            </a:endParaRPr>
          </a:p>
          <a:p>
            <a:pPr eaLnBrk="1" hangingPunct="1"/>
            <a:r>
              <a:rPr lang="el-GR" dirty="0">
                <a:solidFill>
                  <a:srgbClr val="BFBFBF"/>
                </a:solidFill>
                <a:latin typeface="Verdana" charset="0"/>
                <a:ea typeface="ＭＳ Ｐゴシック" charset="0"/>
                <a:cs typeface="ＭＳ Ｐゴシック" charset="0"/>
              </a:rPr>
              <a:t>Ιδιότητες των Στοιχειωδών Σωματιδίων</a:t>
            </a:r>
            <a:endParaRPr lang="en-US" dirty="0">
              <a:solidFill>
                <a:srgbClr val="BFBFBF"/>
              </a:solidFill>
              <a:latin typeface="Verdana" charset="0"/>
              <a:ea typeface="ＭＳ Ｐゴシック" charset="0"/>
              <a:cs typeface="ＭＳ Ｐゴシック" charset="0"/>
            </a:endParaRPr>
          </a:p>
          <a:p>
            <a:pPr lvl="1" eaLnBrk="1" hangingPunct="1"/>
            <a:r>
              <a:rPr lang="el-GR" dirty="0">
                <a:solidFill>
                  <a:srgbClr val="BFBFBF"/>
                </a:solidFill>
                <a:latin typeface="Verdana" charset="0"/>
                <a:ea typeface="ＭＳ Ｐゴシック" charset="0"/>
              </a:rPr>
              <a:t>Ποιές ποσότητες μετράμε</a:t>
            </a:r>
            <a:r>
              <a:rPr lang="en-US" dirty="0">
                <a:solidFill>
                  <a:srgbClr val="BFBFBF"/>
                </a:solidFill>
                <a:latin typeface="Verdana" charset="0"/>
                <a:ea typeface="ＭＳ Ｐゴシック" charset="0"/>
              </a:rPr>
              <a:t>?</a:t>
            </a:r>
          </a:p>
          <a:p>
            <a:pPr lvl="1" eaLnBrk="1" hangingPunct="1"/>
            <a:r>
              <a:rPr lang="el-GR" dirty="0">
                <a:solidFill>
                  <a:srgbClr val="BFBFBF"/>
                </a:solidFill>
                <a:latin typeface="Verdana" charset="0"/>
                <a:ea typeface="ＭＳ Ｐゴシック" charset="0"/>
              </a:rPr>
              <a:t>Πώς τις μετράμε</a:t>
            </a:r>
            <a:r>
              <a:rPr lang="en-US" dirty="0">
                <a:solidFill>
                  <a:srgbClr val="BFBFBF"/>
                </a:solidFill>
                <a:latin typeface="Verdana" charset="0"/>
                <a:ea typeface="ＭＳ Ｐゴシック" charset="0"/>
              </a:rPr>
              <a:t>?</a:t>
            </a:r>
          </a:p>
          <a:p>
            <a:pPr eaLnBrk="1" hangingPunct="1"/>
            <a:endParaRPr lang="en-US" dirty="0">
              <a:latin typeface="Verdana" charset="0"/>
              <a:ea typeface="ＭＳ Ｐゴシック" charset="0"/>
              <a:cs typeface="ＭＳ Ｐゴシック" charset="0"/>
            </a:endParaRPr>
          </a:p>
          <a:p>
            <a:pPr eaLnBrk="1" hangingPunct="1"/>
            <a:r>
              <a:rPr lang="el-GR" dirty="0">
                <a:latin typeface="Verdana" charset="0"/>
                <a:ea typeface="ＭＳ Ｐゴシック" charset="0"/>
                <a:cs typeface="ＭＳ Ｐゴシック" charset="0"/>
              </a:rPr>
              <a:t>Ανιχνευτές ΦΥΕ</a:t>
            </a:r>
            <a:r>
              <a:rPr lang="en-US" dirty="0">
                <a:latin typeface="Verdana" charset="0"/>
                <a:ea typeface="ＭＳ Ｐゴシック" charset="0"/>
                <a:cs typeface="ＭＳ Ｐゴシック" charset="0"/>
              </a:rPr>
              <a:t> @</a:t>
            </a:r>
            <a:r>
              <a:rPr lang="el-GR" dirty="0">
                <a:latin typeface="Verdana" charset="0"/>
                <a:ea typeface="ＭＳ Ｐゴシック" charset="0"/>
                <a:cs typeface="ＭＳ Ｐゴシック" charset="0"/>
              </a:rPr>
              <a:t> </a:t>
            </a:r>
            <a:r>
              <a:rPr lang="en-US" dirty="0">
                <a:latin typeface="Verdana" charset="0"/>
                <a:ea typeface="ＭＳ Ｐゴシック" charset="0"/>
                <a:cs typeface="ＭＳ Ｐゴシック" charset="0"/>
              </a:rPr>
              <a:t>CERN</a:t>
            </a:r>
          </a:p>
          <a:p>
            <a:pPr lvl="1" eaLnBrk="1" hangingPunct="1"/>
            <a:r>
              <a:rPr lang="el-GR" dirty="0">
                <a:latin typeface="Verdana" charset="0"/>
                <a:ea typeface="ＭＳ Ｐゴシック" charset="0"/>
              </a:rPr>
              <a:t>Κύρια Ανιχνευτικά Συστήματα</a:t>
            </a:r>
            <a:endParaRPr lang="en-US" dirty="0">
              <a:latin typeface="Verdana" charset="0"/>
              <a:ea typeface="ＭＳ Ｐゴシック" charset="0"/>
            </a:endParaRPr>
          </a:p>
          <a:p>
            <a:pPr lvl="1" eaLnBrk="1" hangingPunct="1"/>
            <a:r>
              <a:rPr lang="el-GR" dirty="0">
                <a:latin typeface="Verdana" charset="0"/>
                <a:ea typeface="ＭＳ Ｐゴシック" charset="0"/>
              </a:rPr>
              <a:t>Υποδομή</a:t>
            </a:r>
            <a:endParaRPr lang="en-US" dirty="0">
              <a:latin typeface="Verdana" charset="0"/>
              <a:ea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10240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4A211E6B-8ABC-B741-9C39-ECB67395A198}" type="slidenum">
              <a:rPr lang="en-US" sz="1200"/>
              <a:pPr/>
              <a:t>20</a:t>
            </a:fld>
            <a:endParaRPr lang="en-US" sz="1200"/>
          </a:p>
        </p:txBody>
      </p:sp>
      <p:sp>
        <p:nvSpPr>
          <p:cNvPr id="102404" name="Rectangle 2"/>
          <p:cNvSpPr>
            <a:spLocks noGrp="1" noChangeArrowheads="1"/>
          </p:cNvSpPr>
          <p:nvPr>
            <p:ph type="title"/>
          </p:nvPr>
        </p:nvSpPr>
        <p:spPr>
          <a:xfrm>
            <a:off x="990600" y="311150"/>
            <a:ext cx="7772400" cy="495300"/>
          </a:xfrm>
        </p:spPr>
        <p:txBody>
          <a:bodyPr/>
          <a:lstStyle/>
          <a:p>
            <a:pPr eaLnBrk="1" hangingPunct="1"/>
            <a:r>
              <a:rPr lang="el-GR" sz="3400">
                <a:latin typeface="Verdana" charset="0"/>
                <a:ea typeface="ＭＳ Ｐゴシック" charset="0"/>
                <a:cs typeface="ＭＳ Ｐゴシック" charset="0"/>
              </a:rPr>
              <a:t>Αδρονικά Θερμιδόμετρα (Α-Θ)</a:t>
            </a:r>
            <a:endParaRPr lang="en-US">
              <a:latin typeface="Verdana" charset="0"/>
              <a:ea typeface="ＭＳ Ｐゴシック" charset="0"/>
              <a:cs typeface="ＭＳ Ｐゴシック" charset="0"/>
            </a:endParaRPr>
          </a:p>
        </p:txBody>
      </p:sp>
      <p:sp>
        <p:nvSpPr>
          <p:cNvPr id="61443" name="Rectangle 3"/>
          <p:cNvSpPr>
            <a:spLocks noGrp="1" noChangeArrowheads="1"/>
          </p:cNvSpPr>
          <p:nvPr>
            <p:ph type="body" idx="1"/>
          </p:nvPr>
        </p:nvSpPr>
        <p:spPr>
          <a:xfrm>
            <a:off x="381000" y="1019175"/>
            <a:ext cx="8763000" cy="1676400"/>
          </a:xfrm>
        </p:spPr>
        <p:txBody>
          <a:bodyPr/>
          <a:lstStyle/>
          <a:p>
            <a:pPr eaLnBrk="1" hangingPunct="1">
              <a:lnSpc>
                <a:spcPct val="90000"/>
              </a:lnSpc>
            </a:pPr>
            <a:r>
              <a:rPr lang="el-GR" sz="2000">
                <a:latin typeface="Verdana" charset="0"/>
                <a:ea typeface="ＭＳ Ｐゴシック" charset="0"/>
                <a:cs typeface="ＭＳ Ｐゴシック" charset="0"/>
              </a:rPr>
              <a:t>Τα Αδρονικά σωματίδια</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πρωτόνια</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νετρόνια</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πιόνια</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μπορούν</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να διέρχονται</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από τα ηλεκτρομαγνητικά θερμιδόμετρα (Η-ΜΘ)</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Μπορούν</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επίσης</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να αλληλεπιδρούν</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μέσω</a:t>
            </a:r>
            <a:r>
              <a:rPr lang="en-US" sz="2000">
                <a:latin typeface="Verdana" charset="0"/>
                <a:ea typeface="ＭＳ Ｐゴシック" charset="0"/>
                <a:cs typeface="ＭＳ Ｐゴシック" charset="0"/>
              </a:rPr>
              <a:t> </a:t>
            </a:r>
            <a:r>
              <a:rPr lang="el-GR" sz="2000" b="1">
                <a:solidFill>
                  <a:srgbClr val="FF0066"/>
                </a:solidFill>
                <a:latin typeface="Verdana" charset="0"/>
                <a:ea typeface="ＭＳ Ｐゴシック" charset="0"/>
                <a:cs typeface="ＭＳ Ｐゴシック" charset="0"/>
              </a:rPr>
              <a:t>πυρηνικών αντιδράσεων</a:t>
            </a:r>
            <a:r>
              <a:rPr lang="en-US" sz="2000" b="1">
                <a:solidFill>
                  <a:srgbClr val="FF0066"/>
                </a:solidFill>
                <a:latin typeface="Verdana" charset="0"/>
                <a:ea typeface="ＭＳ Ｐゴシック" charset="0"/>
                <a:cs typeface="ＭＳ Ｐゴシック" charset="0"/>
              </a:rPr>
              <a:t> </a:t>
            </a:r>
            <a:r>
              <a:rPr lang="en-US" sz="2000">
                <a:solidFill>
                  <a:srgbClr val="FF0066"/>
                </a:solidFill>
                <a:latin typeface="Verdana" charset="0"/>
                <a:ea typeface="ＭＳ Ｐゴシック" charset="0"/>
                <a:cs typeface="ＭＳ Ｐゴシック" charset="0"/>
              </a:rPr>
              <a:t>!</a:t>
            </a:r>
            <a:endParaRPr lang="en-US" sz="2000">
              <a:latin typeface="Verdana" charset="0"/>
              <a:ea typeface="ＭＳ Ｐゴシック" charset="0"/>
              <a:cs typeface="ＭＳ Ｐゴシック" charset="0"/>
            </a:endParaRPr>
          </a:p>
          <a:p>
            <a:pPr eaLnBrk="1" hangingPunct="1">
              <a:lnSpc>
                <a:spcPct val="90000"/>
              </a:lnSpc>
            </a:pPr>
            <a:r>
              <a:rPr lang="el-GR" sz="2000">
                <a:latin typeface="Verdana" charset="0"/>
                <a:ea typeface="ＭＳ Ｐゴシック" charset="0"/>
                <a:cs typeface="ＭＳ Ｐゴシック" charset="0"/>
              </a:rPr>
              <a:t>Κανόνας</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Τοποθετείται ένα θερμ. δειγματισμού</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μετά το</a:t>
            </a:r>
            <a:r>
              <a:rPr lang="en-US" sz="2000">
                <a:latin typeface="Verdana" charset="0"/>
                <a:ea typeface="ＭＳ Ｐゴシック" charset="0"/>
                <a:cs typeface="ＭＳ Ｐゴシック" charset="0"/>
              </a:rPr>
              <a:t> </a:t>
            </a:r>
            <a:r>
              <a:rPr lang="el-GR" sz="2000">
                <a:latin typeface="Verdana" charset="0"/>
                <a:ea typeface="ＭＳ Ｐゴシック" charset="0"/>
                <a:cs typeface="ＭＳ Ｐゴシック" charset="0"/>
              </a:rPr>
              <a:t>Η-ΜΘ</a:t>
            </a:r>
            <a:endParaRPr lang="en-US">
              <a:latin typeface="Verdana" charset="0"/>
              <a:ea typeface="ＭＳ Ｐゴシック" charset="0"/>
              <a:cs typeface="ＭＳ Ｐゴシック" charset="0"/>
            </a:endParaRPr>
          </a:p>
        </p:txBody>
      </p:sp>
      <p:grpSp>
        <p:nvGrpSpPr>
          <p:cNvPr id="2" name="Group 4"/>
          <p:cNvGrpSpPr>
            <a:grpSpLocks/>
          </p:cNvGrpSpPr>
          <p:nvPr/>
        </p:nvGrpSpPr>
        <p:grpSpPr bwMode="auto">
          <a:xfrm>
            <a:off x="381000" y="2590800"/>
            <a:ext cx="8763000" cy="4270375"/>
            <a:chOff x="96" y="1422"/>
            <a:chExt cx="5520" cy="2690"/>
          </a:xfrm>
        </p:grpSpPr>
        <p:pic>
          <p:nvPicPr>
            <p:cNvPr id="102407" name="Picture 5" descr="kalo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 y="1488"/>
              <a:ext cx="2688" cy="1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6" name="Text Box 6"/>
            <p:cNvSpPr txBox="1">
              <a:spLocks noChangeArrowheads="1"/>
            </p:cNvSpPr>
            <p:nvPr/>
          </p:nvSpPr>
          <p:spPr bwMode="auto">
            <a:xfrm>
              <a:off x="96" y="3840"/>
              <a:ext cx="2446" cy="213"/>
            </a:xfrm>
            <a:prstGeom prst="rect">
              <a:avLst/>
            </a:prstGeom>
            <a:solidFill>
              <a:schemeClr val="tx1"/>
            </a:solidFill>
            <a:ln w="9525">
              <a:noFill/>
              <a:miter lim="800000"/>
              <a:headEnd/>
              <a:tailEnd/>
            </a:ln>
            <a:effec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600">
                  <a:solidFill>
                    <a:schemeClr val="bg1"/>
                  </a:solidFill>
                </a:rPr>
                <a:t>Πυκνό υλικό</a:t>
              </a:r>
              <a:r>
                <a:rPr lang="en-US" sz="1600">
                  <a:solidFill>
                    <a:schemeClr val="bg1"/>
                  </a:solidFill>
                </a:rPr>
                <a:t>, </a:t>
              </a:r>
              <a:r>
                <a:rPr lang="el-GR" sz="1600">
                  <a:solidFill>
                    <a:schemeClr val="bg1"/>
                  </a:solidFill>
                </a:rPr>
                <a:t>π.χ.</a:t>
              </a:r>
              <a:r>
                <a:rPr lang="en-US" sz="1600">
                  <a:solidFill>
                    <a:schemeClr val="bg1"/>
                  </a:solidFill>
                </a:rPr>
                <a:t> </a:t>
              </a:r>
              <a:r>
                <a:rPr lang="el-GR" sz="1600">
                  <a:solidFill>
                    <a:schemeClr val="bg1"/>
                  </a:solidFill>
                </a:rPr>
                <a:t>Σίδηρος</a:t>
              </a:r>
              <a:r>
                <a:rPr lang="en-US" sz="1600">
                  <a:solidFill>
                    <a:schemeClr val="bg1"/>
                  </a:solidFill>
                </a:rPr>
                <a:t>, </a:t>
              </a:r>
              <a:r>
                <a:rPr lang="el-GR" sz="1600">
                  <a:solidFill>
                    <a:schemeClr val="bg1"/>
                  </a:solidFill>
                </a:rPr>
                <a:t>Ουράνιο</a:t>
              </a:r>
              <a:endParaRPr lang="en-US" b="1"/>
            </a:p>
          </p:txBody>
        </p:sp>
        <p:sp>
          <p:nvSpPr>
            <p:cNvPr id="102409" name="Line 7"/>
            <p:cNvSpPr>
              <a:spLocks noChangeShapeType="1"/>
            </p:cNvSpPr>
            <p:nvPr/>
          </p:nvSpPr>
          <p:spPr bwMode="auto">
            <a:xfrm flipV="1">
              <a:off x="1296" y="3360"/>
              <a:ext cx="48" cy="43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0" name="Line 8"/>
            <p:cNvSpPr>
              <a:spLocks noChangeShapeType="1"/>
            </p:cNvSpPr>
            <p:nvPr/>
          </p:nvSpPr>
          <p:spPr bwMode="auto">
            <a:xfrm flipV="1">
              <a:off x="1392" y="3360"/>
              <a:ext cx="528" cy="43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1" name="Line 9"/>
            <p:cNvSpPr>
              <a:spLocks noChangeShapeType="1"/>
            </p:cNvSpPr>
            <p:nvPr/>
          </p:nvSpPr>
          <p:spPr bwMode="auto">
            <a:xfrm flipV="1">
              <a:off x="1488" y="3360"/>
              <a:ext cx="1056" cy="42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2" name="Text Box 10"/>
            <p:cNvSpPr txBox="1">
              <a:spLocks noChangeArrowheads="1"/>
            </p:cNvSpPr>
            <p:nvPr/>
          </p:nvSpPr>
          <p:spPr bwMode="auto">
            <a:xfrm>
              <a:off x="2592" y="3744"/>
              <a:ext cx="2966" cy="36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l-GR" sz="1600">
                  <a:solidFill>
                    <a:schemeClr val="accent2"/>
                  </a:solidFill>
                </a:rPr>
                <a:t>Ανιχνευτές </a:t>
              </a:r>
              <a:r>
                <a:rPr lang="en-US" sz="1600">
                  <a:solidFill>
                    <a:schemeClr val="accent2"/>
                  </a:solidFill>
                </a:rPr>
                <a:t>, </a:t>
              </a:r>
              <a:r>
                <a:rPr lang="el-GR" sz="1600">
                  <a:solidFill>
                    <a:schemeClr val="accent2"/>
                  </a:solidFill>
                </a:rPr>
                <a:t>όπως Ανιχν. θάλαμοι αερίου</a:t>
              </a:r>
              <a:r>
                <a:rPr lang="en-US" sz="1600">
                  <a:solidFill>
                    <a:schemeClr val="accent2"/>
                  </a:solidFill>
                </a:rPr>
                <a:t>,</a:t>
              </a:r>
              <a:r>
                <a:rPr lang="el-GR" sz="1600">
                  <a:solidFill>
                    <a:schemeClr val="accent2"/>
                  </a:solidFill>
                </a:rPr>
                <a:t> </a:t>
              </a:r>
            </a:p>
            <a:p>
              <a:pPr algn="ctr"/>
              <a:r>
                <a:rPr lang="el-GR" sz="1600">
                  <a:solidFill>
                    <a:schemeClr val="accent2"/>
                  </a:solidFill>
                </a:rPr>
                <a:t>ή  Σπινθηριστές</a:t>
              </a:r>
              <a:endParaRPr lang="en-US" b="1">
                <a:solidFill>
                  <a:schemeClr val="accent2"/>
                </a:solidFill>
              </a:endParaRPr>
            </a:p>
          </p:txBody>
        </p:sp>
        <p:sp>
          <p:nvSpPr>
            <p:cNvPr id="102413" name="Line 11"/>
            <p:cNvSpPr>
              <a:spLocks noChangeShapeType="1"/>
            </p:cNvSpPr>
            <p:nvPr/>
          </p:nvSpPr>
          <p:spPr bwMode="auto">
            <a:xfrm flipH="1" flipV="1">
              <a:off x="1680" y="3216"/>
              <a:ext cx="1493" cy="494"/>
            </a:xfrm>
            <a:prstGeom prst="line">
              <a:avLst/>
            </a:prstGeom>
            <a:noFill/>
            <a:ln w="38100" cmpd="sng">
              <a:solidFill>
                <a:srgbClr val="FF00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4" name="Line 12"/>
            <p:cNvSpPr>
              <a:spLocks noChangeShapeType="1"/>
            </p:cNvSpPr>
            <p:nvPr/>
          </p:nvSpPr>
          <p:spPr bwMode="auto">
            <a:xfrm flipH="1" flipV="1">
              <a:off x="2352" y="3168"/>
              <a:ext cx="956" cy="508"/>
            </a:xfrm>
            <a:prstGeom prst="line">
              <a:avLst/>
            </a:prstGeom>
            <a:noFill/>
            <a:ln w="38100" cmpd="sng">
              <a:solidFill>
                <a:srgbClr val="FF00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02415" name="Line 13"/>
            <p:cNvSpPr>
              <a:spLocks noChangeShapeType="1"/>
            </p:cNvSpPr>
            <p:nvPr/>
          </p:nvSpPr>
          <p:spPr bwMode="auto">
            <a:xfrm flipH="1" flipV="1">
              <a:off x="2880" y="3120"/>
              <a:ext cx="596" cy="556"/>
            </a:xfrm>
            <a:prstGeom prst="line">
              <a:avLst/>
            </a:prstGeom>
            <a:noFill/>
            <a:ln w="38100" cmpd="sng">
              <a:solidFill>
                <a:srgbClr val="FF000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61454" name="Text Box 14"/>
            <p:cNvSpPr txBox="1">
              <a:spLocks noChangeArrowheads="1"/>
            </p:cNvSpPr>
            <p:nvPr/>
          </p:nvSpPr>
          <p:spPr bwMode="auto">
            <a:xfrm>
              <a:off x="4080" y="1422"/>
              <a:ext cx="1536" cy="2288"/>
            </a:xfrm>
            <a:prstGeom prst="rect">
              <a:avLst/>
            </a:prstGeom>
            <a:solidFill>
              <a:srgbClr val="0000CC"/>
            </a:solidFill>
            <a:ln w="9525">
              <a:noFill/>
              <a:miter lim="800000"/>
              <a:headEnd/>
              <a:tailEnd/>
            </a:ln>
            <a:effectLst>
              <a:outerShdw blurRad="63500" dist="107763" dir="2700000" algn="ctr" rotWithShape="0">
                <a:schemeClr val="bg2">
                  <a:alpha val="74998"/>
                </a:schemeClr>
              </a:outerShdw>
            </a:effectLst>
          </p:spPr>
          <p:txBody>
            <a:bodyPr>
              <a:spAutoFit/>
            </a:bodyPr>
            <a:lstStyle/>
            <a:p>
              <a:pPr algn="ctr">
                <a:defRPr/>
              </a:pPr>
              <a:r>
                <a:rPr lang="el-GR" sz="1600" dirty="0">
                  <a:solidFill>
                    <a:schemeClr val="bg1"/>
                  </a:solidFill>
                  <a:latin typeface="+mn-lt"/>
                  <a:ea typeface="+mn-ea"/>
                  <a:cs typeface="+mn-cs"/>
                </a:rPr>
                <a:t>Δομή </a:t>
              </a:r>
              <a:r>
                <a:rPr lang="en-US" sz="1600" dirty="0">
                  <a:solidFill>
                    <a:schemeClr val="bg1"/>
                  </a:solidFill>
                  <a:latin typeface="+mn-lt"/>
                  <a:ea typeface="+mn-ea"/>
                  <a:cs typeface="+mn-cs"/>
                </a:rPr>
                <a:t>Sandwich </a:t>
              </a:r>
              <a:r>
                <a:rPr lang="el-GR" sz="1600" dirty="0">
                  <a:solidFill>
                    <a:schemeClr val="bg1"/>
                  </a:solidFill>
                  <a:latin typeface="+mn-lt"/>
                  <a:ea typeface="+mn-ea"/>
                  <a:cs typeface="+mn-cs"/>
                </a:rPr>
                <a:t>!!</a:t>
              </a:r>
              <a:r>
                <a:rPr lang="en-US" sz="1600" dirty="0">
                  <a:solidFill>
                    <a:schemeClr val="bg1"/>
                  </a:solidFill>
                  <a:latin typeface="+mn-lt"/>
                  <a:ea typeface="+mn-ea"/>
                  <a:cs typeface="+mn-cs"/>
                </a:rPr>
                <a:t>!</a:t>
              </a:r>
            </a:p>
            <a:p>
              <a:pPr>
                <a:defRPr/>
              </a:pPr>
              <a:endParaRPr lang="en-US" sz="1600" dirty="0">
                <a:solidFill>
                  <a:schemeClr val="bg1"/>
                </a:solidFill>
                <a:latin typeface="+mn-lt"/>
                <a:ea typeface="+mn-ea"/>
                <a:cs typeface="+mn-cs"/>
              </a:endParaRPr>
            </a:p>
            <a:p>
              <a:pPr>
                <a:defRPr/>
              </a:pPr>
              <a:r>
                <a:rPr lang="el-GR" sz="1400" dirty="0">
                  <a:solidFill>
                    <a:schemeClr val="bg1"/>
                  </a:solidFill>
                  <a:latin typeface="+mn-lt"/>
                  <a:ea typeface="+mn-ea"/>
                  <a:cs typeface="+mn-cs"/>
                </a:rPr>
                <a:t>Το συνολικό ποσό σημάτων είναι </a:t>
              </a:r>
              <a:r>
                <a:rPr lang="en-US" sz="1400" dirty="0">
                  <a:solidFill>
                    <a:schemeClr val="bg1"/>
                  </a:solidFill>
                  <a:latin typeface="+mn-lt"/>
                  <a:ea typeface="+mn-ea"/>
                  <a:cs typeface="+mn-cs"/>
                </a:rPr>
                <a:t> </a:t>
              </a:r>
              <a:r>
                <a:rPr lang="el-GR" sz="1400" dirty="0">
                  <a:solidFill>
                    <a:schemeClr val="bg1"/>
                  </a:solidFill>
                  <a:latin typeface="+mn-lt"/>
                  <a:ea typeface="+mn-ea"/>
                  <a:cs typeface="+mn-cs"/>
                </a:rPr>
                <a:t>ανάλογο της προσπίπτουσας ενέργειας</a:t>
              </a:r>
              <a:endParaRPr lang="en-US" sz="1400" dirty="0">
                <a:solidFill>
                  <a:schemeClr val="bg1"/>
                </a:solidFill>
                <a:latin typeface="+mn-lt"/>
                <a:ea typeface="+mn-ea"/>
                <a:cs typeface="+mn-cs"/>
              </a:endParaRPr>
            </a:p>
            <a:p>
              <a:pPr>
                <a:defRPr/>
              </a:pPr>
              <a:endParaRPr lang="en-US" dirty="0">
                <a:solidFill>
                  <a:schemeClr val="bg1"/>
                </a:solidFill>
                <a:latin typeface="+mn-lt"/>
                <a:ea typeface="+mn-ea"/>
                <a:cs typeface="+mn-cs"/>
              </a:endParaRPr>
            </a:p>
            <a:p>
              <a:pPr>
                <a:defRPr/>
              </a:pPr>
              <a:r>
                <a:rPr lang="el-GR" sz="1600" dirty="0">
                  <a:solidFill>
                    <a:schemeClr val="bg1"/>
                  </a:solidFill>
                  <a:latin typeface="+mn-lt"/>
                  <a:ea typeface="+mn-ea"/>
                  <a:cs typeface="+mn-cs"/>
                </a:rPr>
                <a:t>Ίδια απώλεια ενέργειας με εκείνη της πυρηνικής διέγερσης</a:t>
              </a:r>
              <a:r>
                <a:rPr lang="en-US" sz="1600" dirty="0">
                  <a:solidFill>
                    <a:schemeClr val="bg1"/>
                  </a:solidFill>
                  <a:latin typeface="+mn-lt"/>
                  <a:ea typeface="+mn-ea"/>
                  <a:cs typeface="+mn-cs"/>
                </a:rPr>
                <a:t>!</a:t>
              </a:r>
            </a:p>
            <a:p>
              <a:pPr>
                <a:defRPr/>
              </a:pPr>
              <a:endParaRPr lang="en-US" sz="1600" dirty="0">
                <a:solidFill>
                  <a:schemeClr val="bg1"/>
                </a:solidFill>
                <a:latin typeface="+mn-lt"/>
                <a:ea typeface="+mn-ea"/>
                <a:cs typeface="+mn-cs"/>
              </a:endParaRPr>
            </a:p>
            <a:p>
              <a:pPr>
                <a:defRPr/>
              </a:pPr>
              <a:r>
                <a:rPr lang="el-GR" sz="1400" dirty="0">
                  <a:solidFill>
                    <a:schemeClr val="bg1"/>
                  </a:solidFill>
                  <a:latin typeface="+mn-lt"/>
                  <a:ea typeface="+mn-ea"/>
                  <a:cs typeface="+mn-cs"/>
                </a:rPr>
                <a:t>Αλλά χρειάζεται να βαθμονομηθεί με δέσμες γνωστής ενέργειας</a:t>
              </a:r>
              <a:r>
                <a:rPr lang="en-US" sz="1600" dirty="0">
                  <a:solidFill>
                    <a:schemeClr val="bg1"/>
                  </a:solidFill>
                  <a:latin typeface="+mn-lt"/>
                  <a:ea typeface="+mn-ea"/>
                  <a:cs typeface="+mn-cs"/>
                </a:rPr>
                <a:t>!</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14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10445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943889B-3E2D-EE48-81F9-286B10C3E3A0}" type="slidenum">
              <a:rPr lang="en-US" sz="1200"/>
              <a:pPr/>
              <a:t>21</a:t>
            </a:fld>
            <a:endParaRPr lang="en-US" sz="1200"/>
          </a:p>
        </p:txBody>
      </p:sp>
      <p:sp>
        <p:nvSpPr>
          <p:cNvPr id="104452" name="Rectangle 2"/>
          <p:cNvSpPr>
            <a:spLocks noGrp="1" noChangeArrowheads="1"/>
          </p:cNvSpPr>
          <p:nvPr>
            <p:ph type="title"/>
          </p:nvPr>
        </p:nvSpPr>
        <p:spPr/>
        <p:txBody>
          <a:bodyPr/>
          <a:lstStyle/>
          <a:p>
            <a:pPr eaLnBrk="1" hangingPunct="1"/>
            <a:r>
              <a:rPr lang="el-GR">
                <a:latin typeface="Verdana" charset="0"/>
                <a:ea typeface="ＭＳ Ｐゴシック" charset="0"/>
                <a:cs typeface="ＭＳ Ｐゴシック" charset="0"/>
              </a:rPr>
              <a:t>Ταυτοποίηση Σωματιδίων</a:t>
            </a:r>
            <a:endParaRPr lang="en-US">
              <a:latin typeface="Verdana" charset="0"/>
              <a:ea typeface="ＭＳ Ｐゴシック" charset="0"/>
              <a:cs typeface="ＭＳ Ｐゴシック" charset="0"/>
            </a:endParaRPr>
          </a:p>
        </p:txBody>
      </p:sp>
      <p:sp>
        <p:nvSpPr>
          <p:cNvPr id="104453" name="Rectangle 3"/>
          <p:cNvSpPr>
            <a:spLocks noGrp="1" noChangeArrowheads="1"/>
          </p:cNvSpPr>
          <p:nvPr>
            <p:ph type="body" idx="1"/>
          </p:nvPr>
        </p:nvSpPr>
        <p:spPr/>
        <p:txBody>
          <a:bodyPr/>
          <a:lstStyle/>
          <a:p>
            <a:pPr eaLnBrk="1" hangingPunct="1">
              <a:lnSpc>
                <a:spcPct val="80000"/>
              </a:lnSpc>
            </a:pPr>
            <a:r>
              <a:rPr lang="el-GR" sz="2600">
                <a:latin typeface="Verdana" charset="0"/>
                <a:ea typeface="ＭＳ Ｐゴシック" charset="0"/>
                <a:cs typeface="ＭＳ Ｐゴシック" charset="0"/>
              </a:rPr>
              <a:t>Βασικές Αρχές</a:t>
            </a:r>
            <a:r>
              <a:rPr lang="en-US" sz="2600">
                <a:latin typeface="Verdana" charset="0"/>
                <a:ea typeface="ＭＳ Ｐゴシック" charset="0"/>
                <a:cs typeface="ＭＳ Ｐゴシック" charset="0"/>
              </a:rPr>
              <a:t>:</a:t>
            </a:r>
          </a:p>
          <a:p>
            <a:pPr lvl="1" eaLnBrk="1" hangingPunct="1">
              <a:lnSpc>
                <a:spcPct val="80000"/>
              </a:lnSpc>
            </a:pPr>
            <a:r>
              <a:rPr lang="el-GR" sz="2200">
                <a:latin typeface="Verdana" charset="0"/>
                <a:ea typeface="ＭＳ Ｐゴシック" charset="0"/>
              </a:rPr>
              <a:t>μέσω</a:t>
            </a:r>
            <a:r>
              <a:rPr lang="en-US" sz="2200">
                <a:latin typeface="Verdana" charset="0"/>
                <a:ea typeface="ＭＳ Ｐゴシック" charset="0"/>
              </a:rPr>
              <a:t> </a:t>
            </a:r>
            <a:r>
              <a:rPr lang="el-GR" sz="2200">
                <a:latin typeface="Verdana" charset="0"/>
                <a:ea typeface="ＭＳ Ｐゴシック" charset="0"/>
              </a:rPr>
              <a:t>διαφορετικών</a:t>
            </a:r>
            <a:r>
              <a:rPr lang="en-US" sz="2200">
                <a:latin typeface="Verdana" charset="0"/>
                <a:ea typeface="ＭＳ Ｐゴシック" charset="0"/>
              </a:rPr>
              <a:t> </a:t>
            </a:r>
            <a:r>
              <a:rPr lang="el-GR" sz="2200">
                <a:latin typeface="Verdana" charset="0"/>
                <a:ea typeface="ＭＳ Ｐゴシック" charset="0"/>
              </a:rPr>
              <a:t>αλληλεπιδράσεων με</a:t>
            </a:r>
            <a:r>
              <a:rPr lang="en-US" sz="2200">
                <a:latin typeface="Verdana" charset="0"/>
                <a:ea typeface="ＭＳ Ｐゴシック" charset="0"/>
              </a:rPr>
              <a:t> </a:t>
            </a:r>
            <a:r>
              <a:rPr lang="el-GR" sz="2200">
                <a:latin typeface="Verdana" charset="0"/>
                <a:ea typeface="ＭＳ Ｐゴシック" charset="0"/>
              </a:rPr>
              <a:t>την ύλη</a:t>
            </a:r>
            <a:endParaRPr lang="en-US" sz="2200">
              <a:latin typeface="Verdana" charset="0"/>
              <a:ea typeface="ＭＳ Ｐゴシック" charset="0"/>
            </a:endParaRPr>
          </a:p>
          <a:p>
            <a:pPr lvl="1" eaLnBrk="1" hangingPunct="1">
              <a:lnSpc>
                <a:spcPct val="80000"/>
              </a:lnSpc>
            </a:pPr>
            <a:endParaRPr lang="en-US" sz="2200">
              <a:latin typeface="Verdana" charset="0"/>
              <a:ea typeface="ＭＳ Ｐゴシック" charset="0"/>
            </a:endParaRPr>
          </a:p>
          <a:p>
            <a:pPr lvl="1" eaLnBrk="1" hangingPunct="1">
              <a:lnSpc>
                <a:spcPct val="80000"/>
              </a:lnSpc>
            </a:pPr>
            <a:r>
              <a:rPr lang="el-GR" sz="2200">
                <a:latin typeface="Verdana" charset="0"/>
                <a:ea typeface="ＭＳ Ｐゴシック" charset="0"/>
              </a:rPr>
              <a:t>με την μέτρηση</a:t>
            </a:r>
            <a:r>
              <a:rPr lang="en-US" sz="2200">
                <a:latin typeface="Verdana" charset="0"/>
                <a:ea typeface="ＭＳ Ｐゴシック" charset="0"/>
              </a:rPr>
              <a:t> </a:t>
            </a:r>
            <a:r>
              <a:rPr lang="el-GR" sz="2200">
                <a:latin typeface="Verdana" charset="0"/>
                <a:ea typeface="ＭＳ Ｐゴシック" charset="0"/>
              </a:rPr>
              <a:t>της</a:t>
            </a:r>
            <a:r>
              <a:rPr lang="en-US" sz="2200">
                <a:latin typeface="Verdana" charset="0"/>
                <a:ea typeface="ＭＳ Ｐゴシック" charset="0"/>
              </a:rPr>
              <a:t> </a:t>
            </a:r>
            <a:r>
              <a:rPr lang="el-GR" sz="2200">
                <a:latin typeface="Verdana" charset="0"/>
                <a:ea typeface="ＭＳ Ｐゴシック" charset="0"/>
              </a:rPr>
              <a:t>μάζας</a:t>
            </a:r>
            <a:r>
              <a:rPr lang="en-US" sz="2200">
                <a:latin typeface="Verdana" charset="0"/>
                <a:ea typeface="ＭＳ Ｐゴシック" charset="0"/>
              </a:rPr>
              <a:t> </a:t>
            </a:r>
            <a:r>
              <a:rPr lang="el-GR" sz="2200">
                <a:latin typeface="Verdana" charset="0"/>
                <a:ea typeface="ＭＳ Ｐゴシック" charset="0"/>
              </a:rPr>
              <a:t>από</a:t>
            </a:r>
            <a:r>
              <a:rPr lang="en-US" sz="2200">
                <a:latin typeface="Verdana" charset="0"/>
                <a:ea typeface="ＭＳ Ｐゴシック" charset="0"/>
              </a:rPr>
              <a:t> </a:t>
            </a:r>
            <a:r>
              <a:rPr lang="el-GR" sz="2200">
                <a:latin typeface="Verdana" charset="0"/>
                <a:ea typeface="ＭＳ Ｐゴシック" charset="0"/>
              </a:rPr>
              <a:t>τα</a:t>
            </a:r>
            <a:r>
              <a:rPr lang="en-US" sz="2200">
                <a:latin typeface="Verdana" charset="0"/>
                <a:ea typeface="ＭＳ Ｐゴシック" charset="0"/>
              </a:rPr>
              <a:t> </a:t>
            </a:r>
            <a:r>
              <a:rPr lang="el-GR" sz="2200">
                <a:latin typeface="Verdana" charset="0"/>
                <a:ea typeface="ＭＳ Ｐゴシック" charset="0"/>
              </a:rPr>
              <a:t>προϊόντα διάσπασης</a:t>
            </a:r>
            <a:endParaRPr lang="en-US" sz="2200">
              <a:latin typeface="Verdana" charset="0"/>
              <a:ea typeface="ＭＳ Ｐゴシック" charset="0"/>
            </a:endParaRPr>
          </a:p>
          <a:p>
            <a:pPr lvl="1" eaLnBrk="1" hangingPunct="1">
              <a:lnSpc>
                <a:spcPct val="80000"/>
              </a:lnSpc>
            </a:pPr>
            <a:endParaRPr lang="en-US" sz="2200">
              <a:latin typeface="Verdana" charset="0"/>
              <a:ea typeface="ＭＳ Ｐゴシック" charset="0"/>
            </a:endParaRPr>
          </a:p>
          <a:p>
            <a:pPr lvl="1" eaLnBrk="1" hangingPunct="1">
              <a:lnSpc>
                <a:spcPct val="80000"/>
              </a:lnSpc>
            </a:pPr>
            <a:r>
              <a:rPr lang="el-GR" sz="2200">
                <a:latin typeface="Verdana" charset="0"/>
                <a:ea typeface="ＭＳ Ｐゴシック" charset="0"/>
              </a:rPr>
              <a:t>με την μέτρηση</a:t>
            </a:r>
            <a:r>
              <a:rPr lang="en-US" sz="2200">
                <a:latin typeface="Verdana" charset="0"/>
                <a:ea typeface="ＭＳ Ｐゴシック" charset="0"/>
              </a:rPr>
              <a:t> </a:t>
            </a:r>
            <a:r>
              <a:rPr lang="el-GR" sz="2200">
                <a:latin typeface="Verdana" charset="0"/>
                <a:ea typeface="ＭＳ Ｐゴシック" charset="0"/>
              </a:rPr>
              <a:t>της</a:t>
            </a:r>
            <a:r>
              <a:rPr lang="en-US" sz="2200">
                <a:latin typeface="Verdana" charset="0"/>
                <a:ea typeface="ＭＳ Ｐゴシック" charset="0"/>
              </a:rPr>
              <a:t> </a:t>
            </a:r>
            <a:r>
              <a:rPr lang="el-GR" sz="2200">
                <a:latin typeface="Verdana" charset="0"/>
                <a:ea typeface="ＭＳ Ｐゴシック" charset="0"/>
              </a:rPr>
              <a:t>ταχύτητας</a:t>
            </a:r>
            <a:r>
              <a:rPr lang="en-US" sz="2200">
                <a:latin typeface="Verdana" charset="0"/>
                <a:ea typeface="ＭＳ Ｐゴシック" charset="0"/>
              </a:rPr>
              <a:t> </a:t>
            </a:r>
            <a:r>
              <a:rPr lang="el-GR" sz="2200">
                <a:latin typeface="Verdana" charset="0"/>
                <a:ea typeface="ＭＳ Ｐゴシック" charset="0"/>
              </a:rPr>
              <a:t>και</a:t>
            </a:r>
            <a:r>
              <a:rPr lang="en-US" sz="2200">
                <a:latin typeface="Verdana" charset="0"/>
                <a:ea typeface="ＭＳ Ｐゴシック" charset="0"/>
              </a:rPr>
              <a:t> </a:t>
            </a:r>
            <a:r>
              <a:rPr lang="el-GR" sz="2200" b="1">
                <a:solidFill>
                  <a:srgbClr val="FF0066"/>
                </a:solidFill>
                <a:latin typeface="Verdana" charset="0"/>
                <a:ea typeface="ＭＳ Ｐゴシック" charset="0"/>
              </a:rPr>
              <a:t>ανεξάρτητα</a:t>
            </a:r>
            <a:r>
              <a:rPr lang="en-US" sz="2200" b="1">
                <a:solidFill>
                  <a:srgbClr val="FF0066"/>
                </a:solidFill>
                <a:latin typeface="Verdana" charset="0"/>
                <a:ea typeface="ＭＳ Ｐゴシック" charset="0"/>
              </a:rPr>
              <a:t> (!)</a:t>
            </a:r>
            <a:r>
              <a:rPr lang="en-US" sz="2200">
                <a:latin typeface="Verdana" charset="0"/>
                <a:ea typeface="ＭＳ Ｐゴシック" charset="0"/>
              </a:rPr>
              <a:t> </a:t>
            </a:r>
            <a:r>
              <a:rPr lang="el-GR" sz="2200">
                <a:latin typeface="Verdana" charset="0"/>
                <a:ea typeface="ＭＳ Ｐゴシック" charset="0"/>
              </a:rPr>
              <a:t>της ορμής</a:t>
            </a:r>
            <a:endParaRPr lang="en-US" sz="2200">
              <a:latin typeface="Verdana" charset="0"/>
              <a:ea typeface="ＭＳ Ｐゴシック" charset="0"/>
            </a:endParaRPr>
          </a:p>
          <a:p>
            <a:pPr lvl="1" eaLnBrk="1" hangingPunct="1">
              <a:lnSpc>
                <a:spcPct val="80000"/>
              </a:lnSpc>
            </a:pPr>
            <a:endParaRPr lang="en-US" sz="2200">
              <a:latin typeface="Verdana" charset="0"/>
              <a:ea typeface="ＭＳ Ｐゴシック" charset="0"/>
            </a:endParaRPr>
          </a:p>
          <a:p>
            <a:pPr lvl="1" eaLnBrk="1" hangingPunct="1">
              <a:lnSpc>
                <a:spcPct val="80000"/>
              </a:lnSpc>
            </a:pPr>
            <a:r>
              <a:rPr lang="el-GR" sz="2200">
                <a:latin typeface="Verdana" charset="0"/>
                <a:ea typeface="ＭＳ Ｐゴシック" charset="0"/>
              </a:rPr>
              <a:t>Μετρήσεις</a:t>
            </a:r>
            <a:r>
              <a:rPr lang="en-US" sz="2200">
                <a:latin typeface="Verdana" charset="0"/>
                <a:ea typeface="ＭＳ Ｐゴシック" charset="0"/>
              </a:rPr>
              <a:t> </a:t>
            </a:r>
            <a:r>
              <a:rPr lang="el-GR" sz="2200" b="1">
                <a:solidFill>
                  <a:schemeClr val="accent2"/>
                </a:solidFill>
                <a:latin typeface="Verdana" charset="0"/>
                <a:ea typeface="ＭＳ Ｐゴシック" charset="0"/>
              </a:rPr>
              <a:t>που σχετίζονται</a:t>
            </a:r>
            <a:r>
              <a:rPr lang="en-US" sz="2200" b="1">
                <a:solidFill>
                  <a:schemeClr val="accent2"/>
                </a:solidFill>
                <a:latin typeface="Verdana" charset="0"/>
                <a:ea typeface="ＭＳ Ｐゴシック" charset="0"/>
              </a:rPr>
              <a:t> </a:t>
            </a:r>
            <a:r>
              <a:rPr lang="el-GR" sz="2200" b="1">
                <a:solidFill>
                  <a:schemeClr val="accent2"/>
                </a:solidFill>
                <a:latin typeface="Verdana" charset="0"/>
                <a:ea typeface="ＭＳ Ｐゴシック" charset="0"/>
              </a:rPr>
              <a:t>με την</a:t>
            </a:r>
            <a:r>
              <a:rPr lang="en-US" sz="2200" b="1">
                <a:solidFill>
                  <a:schemeClr val="accent2"/>
                </a:solidFill>
                <a:latin typeface="Verdana" charset="0"/>
                <a:ea typeface="ＭＳ Ｐゴシック" charset="0"/>
              </a:rPr>
              <a:t> </a:t>
            </a:r>
            <a:r>
              <a:rPr lang="el-GR" sz="2200" b="1">
                <a:solidFill>
                  <a:schemeClr val="accent2"/>
                </a:solidFill>
                <a:latin typeface="Verdana" charset="0"/>
                <a:ea typeface="ＭＳ Ｐゴシック" charset="0"/>
              </a:rPr>
              <a:t>ταχήτητα</a:t>
            </a:r>
            <a:r>
              <a:rPr lang="el-GR" sz="2200">
                <a:latin typeface="Verdana" charset="0"/>
                <a:ea typeface="ＭＳ Ｐゴシック" charset="0"/>
              </a:rPr>
              <a:t>:</a:t>
            </a:r>
            <a:endParaRPr lang="en-US" sz="2200">
              <a:latin typeface="Verdana" charset="0"/>
              <a:ea typeface="ＭＳ Ｐゴシック" charset="0"/>
            </a:endParaRPr>
          </a:p>
          <a:p>
            <a:pPr lvl="2" eaLnBrk="1" hangingPunct="1">
              <a:lnSpc>
                <a:spcPct val="80000"/>
              </a:lnSpc>
            </a:pPr>
            <a:endParaRPr lang="en-US" sz="2100">
              <a:latin typeface="Verdana" charset="0"/>
              <a:ea typeface="ＭＳ Ｐゴシック" charset="0"/>
            </a:endParaRPr>
          </a:p>
          <a:p>
            <a:pPr lvl="2" eaLnBrk="1" hangingPunct="1">
              <a:lnSpc>
                <a:spcPct val="80000"/>
              </a:lnSpc>
            </a:pPr>
            <a:r>
              <a:rPr lang="el-GR" sz="2100">
                <a:latin typeface="Verdana" charset="0"/>
                <a:ea typeface="ＭＳ Ｐゴシック" charset="0"/>
              </a:rPr>
              <a:t>Μέση απώλεια ενέργειας</a:t>
            </a:r>
            <a:r>
              <a:rPr lang="en-US" sz="2100">
                <a:latin typeface="Verdana" charset="0"/>
                <a:ea typeface="ＭＳ Ｐゴシック" charset="0"/>
              </a:rPr>
              <a:t> </a:t>
            </a:r>
          </a:p>
          <a:p>
            <a:pPr lvl="2" eaLnBrk="1" hangingPunct="1">
              <a:lnSpc>
                <a:spcPct val="80000"/>
              </a:lnSpc>
            </a:pPr>
            <a:endParaRPr lang="en-US" sz="2100">
              <a:latin typeface="Verdana" charset="0"/>
              <a:ea typeface="ＭＳ Ｐゴシック" charset="0"/>
            </a:endParaRPr>
          </a:p>
          <a:p>
            <a:pPr lvl="2" eaLnBrk="1" hangingPunct="1">
              <a:lnSpc>
                <a:spcPct val="80000"/>
              </a:lnSpc>
            </a:pPr>
            <a:r>
              <a:rPr lang="el-GR" sz="2100">
                <a:latin typeface="Verdana" charset="0"/>
                <a:ea typeface="ＭＳ Ｐゴシック" charset="0"/>
              </a:rPr>
              <a:t>Ακτινοβολία </a:t>
            </a:r>
            <a:r>
              <a:rPr lang="en-US" sz="2100">
                <a:latin typeface="Verdana" charset="0"/>
                <a:ea typeface="ＭＳ Ｐゴシック" charset="0"/>
              </a:rPr>
              <a:t>Cherenkov</a:t>
            </a:r>
          </a:p>
          <a:p>
            <a:pPr eaLnBrk="1" hangingPunct="1">
              <a:lnSpc>
                <a:spcPct val="80000"/>
              </a:lnSpc>
            </a:pPr>
            <a:endParaRPr lang="en-US" sz="2100">
              <a:latin typeface="Verdana"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2"/>
          <p:cNvSpPr>
            <a:spLocks noGrp="1"/>
          </p:cNvSpPr>
          <p:nvPr>
            <p:ph type="ftr" sz="quarter" idx="11"/>
          </p:nvPr>
        </p:nvSpPr>
        <p:spPr/>
        <p:txBody>
          <a:bodyPr/>
          <a:lstStyle/>
          <a:p>
            <a:pPr>
              <a:defRPr/>
            </a:pPr>
            <a:r>
              <a:rPr lang="el-GR" smtClean="0"/>
              <a:t>Ανιχνευτές Σωματιδίων, 09-15 Αυγούστου 2014</a:t>
            </a:r>
            <a:endParaRPr lang="en-US"/>
          </a:p>
        </p:txBody>
      </p:sp>
      <p:sp>
        <p:nvSpPr>
          <p:cNvPr id="8"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15CE93EA-A683-E944-A1E5-98B8A81862FD}" type="slidenum">
              <a:rPr lang="en-US" sz="1400">
                <a:latin typeface="Arial" charset="0"/>
              </a:rPr>
              <a:pPr/>
              <a:t>22</a:t>
            </a:fld>
            <a:endParaRPr lang="en-US" sz="1400">
              <a:latin typeface="Arial" charset="0"/>
            </a:endParaRPr>
          </a:p>
        </p:txBody>
      </p:sp>
      <p:pic>
        <p:nvPicPr>
          <p:cNvPr id="135172" name="Picture 2"/>
          <p:cNvPicPr>
            <a:picLocks noChangeAspect="1" noChangeArrowheads="1"/>
          </p:cNvPicPr>
          <p:nvPr/>
        </p:nvPicPr>
        <p:blipFill>
          <a:blip r:embed="rId3">
            <a:extLst>
              <a:ext uri="{28A0092B-C50C-407E-A947-70E740481C1C}">
                <a14:useLocalDpi xmlns:a14="http://schemas.microsoft.com/office/drawing/2010/main" val="0"/>
              </a:ext>
            </a:extLst>
          </a:blip>
          <a:srcRect t="3391" r="2881"/>
          <a:stretch>
            <a:fillRect/>
          </a:stretch>
        </p:blipFill>
        <p:spPr bwMode="auto">
          <a:xfrm>
            <a:off x="2520950" y="61913"/>
            <a:ext cx="6597650" cy="678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5173" name="Picture 3"/>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174" name="Text Box 4"/>
          <p:cNvSpPr txBox="1">
            <a:spLocks noChangeArrowheads="1"/>
          </p:cNvSpPr>
          <p:nvPr/>
        </p:nvSpPr>
        <p:spPr bwMode="auto">
          <a:xfrm>
            <a:off x="36512" y="93662"/>
            <a:ext cx="2859087"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dirty="0">
                <a:solidFill>
                  <a:srgbClr val="FF3300"/>
                </a:solidFill>
                <a:latin typeface="Comic Sans MS" charset="0"/>
              </a:rPr>
              <a:t>Ταυτοποίηση Σωματίδίων</a:t>
            </a:r>
            <a:r>
              <a:rPr lang="en-US" sz="1800" dirty="0">
                <a:solidFill>
                  <a:srgbClr val="FF3300"/>
                </a:solidFill>
                <a:latin typeface="Comic Sans MS" charset="0"/>
              </a:rPr>
              <a:t> </a:t>
            </a:r>
          </a:p>
          <a:p>
            <a:r>
              <a:rPr lang="el-GR" sz="1800" dirty="0">
                <a:solidFill>
                  <a:srgbClr val="FF3300"/>
                </a:solidFill>
                <a:latin typeface="Comic Sans MS" charset="0"/>
              </a:rPr>
              <a:t>με</a:t>
            </a:r>
            <a:r>
              <a:rPr lang="en-US" sz="1800" dirty="0">
                <a:solidFill>
                  <a:srgbClr val="FF3300"/>
                </a:solidFill>
                <a:latin typeface="Comic Sans MS" charset="0"/>
              </a:rPr>
              <a:t> </a:t>
            </a:r>
          </a:p>
          <a:p>
            <a:r>
              <a:rPr lang="en-US" sz="1800" dirty="0">
                <a:solidFill>
                  <a:srgbClr val="FF3300"/>
                </a:solidFill>
                <a:latin typeface="Comic Sans MS" charset="0"/>
              </a:rPr>
              <a:t>	DELPHI </a:t>
            </a:r>
          </a:p>
          <a:p>
            <a:r>
              <a:rPr lang="en-US" sz="1800" u="sng" dirty="0">
                <a:solidFill>
                  <a:srgbClr val="FF3300"/>
                </a:solidFill>
                <a:latin typeface="Comic Sans MS" charset="0"/>
              </a:rPr>
              <a:t>	</a:t>
            </a:r>
            <a:endParaRPr lang="el-GR" sz="1800" u="sng" dirty="0" smtClean="0">
              <a:solidFill>
                <a:srgbClr val="FF3300"/>
              </a:solidFill>
              <a:latin typeface="Comic Sans MS" charset="0"/>
            </a:endParaRPr>
          </a:p>
          <a:p>
            <a:r>
              <a:rPr lang="el-GR" sz="1800" u="sng" dirty="0">
                <a:solidFill>
                  <a:srgbClr val="FF3300"/>
                </a:solidFill>
                <a:latin typeface="Comic Sans MS" charset="0"/>
              </a:rPr>
              <a:t> </a:t>
            </a:r>
            <a:r>
              <a:rPr lang="el-GR" sz="1800" u="sng" dirty="0" smtClean="0">
                <a:solidFill>
                  <a:srgbClr val="FF3300"/>
                </a:solidFill>
                <a:latin typeface="Comic Sans MS" charset="0"/>
              </a:rPr>
              <a:t>               </a:t>
            </a:r>
            <a:r>
              <a:rPr lang="en-US" sz="1800" u="sng" dirty="0" smtClean="0">
                <a:solidFill>
                  <a:srgbClr val="FF3300"/>
                </a:solidFill>
                <a:latin typeface="Comic Sans MS" charset="0"/>
              </a:rPr>
              <a:t>TPC</a:t>
            </a:r>
            <a:endParaRPr lang="en-US" sz="1800" u="sng" dirty="0">
              <a:solidFill>
                <a:srgbClr val="FF3300"/>
              </a:solidFill>
              <a:latin typeface="Comic Sans MS" charset="0"/>
            </a:endParaRPr>
          </a:p>
          <a:p>
            <a:r>
              <a:rPr lang="el-GR" sz="1800" dirty="0">
                <a:solidFill>
                  <a:srgbClr val="FF3300"/>
                </a:solidFill>
                <a:latin typeface="Comic Sans MS" charset="0"/>
              </a:rPr>
              <a:t>και</a:t>
            </a:r>
            <a:endParaRPr lang="en-US" sz="1800" dirty="0">
              <a:solidFill>
                <a:srgbClr val="FF3300"/>
              </a:solidFill>
              <a:latin typeface="Comic Sans MS" charset="0"/>
            </a:endParaRPr>
          </a:p>
          <a:p>
            <a:r>
              <a:rPr lang="en-US" sz="1800" u="sng" dirty="0">
                <a:solidFill>
                  <a:srgbClr val="FF3300"/>
                </a:solidFill>
                <a:latin typeface="Comic Sans MS" charset="0"/>
              </a:rPr>
              <a:t>	</a:t>
            </a:r>
            <a:r>
              <a:rPr lang="en-US" sz="1800" u="sng" dirty="0" err="1">
                <a:solidFill>
                  <a:srgbClr val="FF3300"/>
                </a:solidFill>
                <a:latin typeface="Comic Sans MS" charset="0"/>
              </a:rPr>
              <a:t>RICHes</a:t>
            </a:r>
            <a:endParaRPr lang="en-US" sz="1800" u="sng" dirty="0">
              <a:solidFill>
                <a:srgbClr val="FF3300"/>
              </a:solidFill>
              <a:latin typeface="Comic Sans MS" charset="0"/>
            </a:endParaRPr>
          </a:p>
        </p:txBody>
      </p:sp>
      <p:sp>
        <p:nvSpPr>
          <p:cNvPr id="135175" name="Text Box 5"/>
          <p:cNvSpPr txBox="1">
            <a:spLocks noChangeArrowheads="1"/>
          </p:cNvSpPr>
          <p:nvPr/>
        </p:nvSpPr>
        <p:spPr bwMode="auto">
          <a:xfrm>
            <a:off x="34925" y="2781300"/>
            <a:ext cx="2592388" cy="11604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800">
                <a:latin typeface="Times" charset="0"/>
              </a:rPr>
              <a:t>Για δεδομένα</a:t>
            </a:r>
            <a:r>
              <a:rPr lang="en-US" sz="1800">
                <a:latin typeface="Times" charset="0"/>
              </a:rPr>
              <a:t>:</a:t>
            </a:r>
          </a:p>
          <a:p>
            <a:r>
              <a:rPr lang="en-US" sz="1800">
                <a:solidFill>
                  <a:schemeClr val="accent2"/>
                </a:solidFill>
                <a:latin typeface="Times" charset="0"/>
              </a:rPr>
              <a:t>	p</a:t>
            </a:r>
            <a:r>
              <a:rPr lang="en-US" sz="1600">
                <a:solidFill>
                  <a:schemeClr val="accent2"/>
                </a:solidFill>
                <a:latin typeface="Times" charset="0"/>
              </a:rPr>
              <a:t> </a:t>
            </a:r>
            <a:r>
              <a:rPr lang="el-GR" sz="1600">
                <a:solidFill>
                  <a:schemeClr val="accent2"/>
                </a:solidFill>
                <a:latin typeface="Times" charset="0"/>
              </a:rPr>
              <a:t>από</a:t>
            </a:r>
            <a:r>
              <a:rPr lang="en-US" sz="1600">
                <a:solidFill>
                  <a:schemeClr val="accent2"/>
                </a:solidFill>
                <a:latin typeface="Times" charset="0"/>
              </a:rPr>
              <a:t> </a:t>
            </a:r>
            <a:r>
              <a:rPr lang="en-US" sz="1600">
                <a:solidFill>
                  <a:schemeClr val="accent2"/>
                </a:solidFill>
                <a:latin typeface="Symbol" charset="0"/>
              </a:rPr>
              <a:t>L 	</a:t>
            </a:r>
          </a:p>
          <a:p>
            <a:r>
              <a:rPr lang="en-US" sz="1600">
                <a:solidFill>
                  <a:srgbClr val="008000"/>
                </a:solidFill>
                <a:latin typeface="Times" charset="0"/>
              </a:rPr>
              <a:t>	K </a:t>
            </a:r>
            <a:r>
              <a:rPr lang="el-GR" sz="1600">
                <a:solidFill>
                  <a:srgbClr val="008000"/>
                </a:solidFill>
                <a:latin typeface="Times" charset="0"/>
              </a:rPr>
              <a:t>από</a:t>
            </a:r>
            <a:r>
              <a:rPr lang="en-US" sz="1600">
                <a:solidFill>
                  <a:srgbClr val="008000"/>
                </a:solidFill>
                <a:latin typeface="Symbol" charset="0"/>
              </a:rPr>
              <a:t> F </a:t>
            </a:r>
            <a:r>
              <a:rPr lang="en-US" sz="1600">
                <a:solidFill>
                  <a:srgbClr val="008000"/>
                </a:solidFill>
                <a:latin typeface="Times" charset="0"/>
              </a:rPr>
              <a:t> D</a:t>
            </a:r>
            <a:r>
              <a:rPr lang="en-US" sz="1800" baseline="30000">
                <a:solidFill>
                  <a:srgbClr val="008000"/>
                </a:solidFill>
                <a:latin typeface="Times" charset="0"/>
              </a:rPr>
              <a:t>*</a:t>
            </a:r>
          </a:p>
          <a:p>
            <a:r>
              <a:rPr lang="en-US" sz="1800">
                <a:solidFill>
                  <a:srgbClr val="FF5050"/>
                </a:solidFill>
                <a:latin typeface="Symbol" charset="0"/>
              </a:rPr>
              <a:t>	p</a:t>
            </a:r>
            <a:r>
              <a:rPr lang="en-US" sz="1600">
                <a:solidFill>
                  <a:srgbClr val="FF5050"/>
                </a:solidFill>
                <a:latin typeface="Times" charset="0"/>
              </a:rPr>
              <a:t> </a:t>
            </a:r>
            <a:r>
              <a:rPr lang="el-GR" sz="1600">
                <a:solidFill>
                  <a:srgbClr val="FF5050"/>
                </a:solidFill>
                <a:latin typeface="Times" charset="0"/>
              </a:rPr>
              <a:t>από</a:t>
            </a:r>
            <a:r>
              <a:rPr lang="en-US" sz="1600">
                <a:solidFill>
                  <a:srgbClr val="FF5050"/>
                </a:solidFill>
                <a:latin typeface="Times" charset="0"/>
              </a:rPr>
              <a:t> K</a:t>
            </a:r>
            <a:r>
              <a:rPr lang="en-US" sz="1800" baseline="30000">
                <a:solidFill>
                  <a:srgbClr val="FF5050"/>
                </a:solidFill>
                <a:latin typeface="Times" charset="0"/>
              </a:rPr>
              <a:t>o</a:t>
            </a:r>
            <a:endParaRPr lang="en-US" sz="1600">
              <a:latin typeface="Times" charset="0"/>
            </a:endParaRPr>
          </a:p>
        </p:txBody>
      </p:sp>
      <p:sp>
        <p:nvSpPr>
          <p:cNvPr id="135176" name="Rectangle 6"/>
          <p:cNvSpPr>
            <a:spLocks noChangeArrowheads="1"/>
          </p:cNvSpPr>
          <p:nvPr/>
        </p:nvSpPr>
        <p:spPr bwMode="auto">
          <a:xfrm>
            <a:off x="107950" y="6381750"/>
            <a:ext cx="29305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p>
            <a:r>
              <a:rPr lang="en-US" sz="1000">
                <a:latin typeface="Times New Roman" charset="0"/>
              </a:rPr>
              <a:t>http://delphiwww.cern.ch/delfigs/export/pubdet4.html</a:t>
            </a:r>
          </a:p>
          <a:p>
            <a:r>
              <a:rPr lang="en-US" sz="1000">
                <a:latin typeface="Times New Roman" charset="0"/>
              </a:rPr>
              <a:t>DELPHI, NIM A: 378(1996)57</a:t>
            </a:r>
          </a:p>
        </p:txBody>
      </p:sp>
    </p:spTree>
    <p:extLst>
      <p:ext uri="{BB962C8B-B14F-4D97-AF65-F5344CB8AC3E}">
        <p14:creationId xmlns:p14="http://schemas.microsoft.com/office/powerpoint/2010/main" val="139172609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10649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FBC96522-0F19-D040-A461-054E144AC7C9}" type="slidenum">
              <a:rPr lang="en-US" sz="1200"/>
              <a:pPr/>
              <a:t>23</a:t>
            </a:fld>
            <a:endParaRPr lang="en-US" sz="1200"/>
          </a:p>
        </p:txBody>
      </p:sp>
      <p:sp>
        <p:nvSpPr>
          <p:cNvPr id="106500" name="Rectangle 2"/>
          <p:cNvSpPr>
            <a:spLocks noGrp="1" noChangeArrowheads="1"/>
          </p:cNvSpPr>
          <p:nvPr>
            <p:ph type="title"/>
          </p:nvPr>
        </p:nvSpPr>
        <p:spPr>
          <a:xfrm>
            <a:off x="228600" y="0"/>
            <a:ext cx="8610600" cy="685800"/>
          </a:xfrm>
        </p:spPr>
        <p:txBody>
          <a:bodyPr/>
          <a:lstStyle/>
          <a:p>
            <a:pPr eaLnBrk="1" hangingPunct="1"/>
            <a:r>
              <a:rPr lang="el-GR" sz="2800">
                <a:latin typeface="Verdana" charset="0"/>
                <a:ea typeface="ＭＳ Ｐゴシック" charset="0"/>
                <a:cs typeface="ＭＳ Ｐゴシック" charset="0"/>
              </a:rPr>
              <a:t>Μέση Απώλεια Ενέργειας </a:t>
            </a:r>
            <a:endParaRPr lang="en-US" sz="2800">
              <a:latin typeface="Verdana" charset="0"/>
              <a:ea typeface="ＭＳ Ｐゴシック" charset="0"/>
              <a:cs typeface="ＭＳ Ｐゴシック" charset="0"/>
            </a:endParaRPr>
          </a:p>
        </p:txBody>
      </p:sp>
      <p:sp>
        <p:nvSpPr>
          <p:cNvPr id="66563" name="Rectangle 3"/>
          <p:cNvSpPr>
            <a:spLocks noGrp="1" noChangeArrowheads="1"/>
          </p:cNvSpPr>
          <p:nvPr>
            <p:ph type="body" idx="1"/>
          </p:nvPr>
        </p:nvSpPr>
        <p:spPr/>
        <p:txBody>
          <a:bodyPr/>
          <a:lstStyle/>
          <a:p>
            <a:pPr eaLnBrk="1" hangingPunct="1"/>
            <a:r>
              <a:rPr lang="el-GR" sz="1600">
                <a:latin typeface="Verdana" charset="0"/>
                <a:ea typeface="ＭＳ Ｐゴシック" charset="0"/>
                <a:cs typeface="ＭＳ Ｐゴシック" charset="0"/>
              </a:rPr>
              <a:t>Τα σωματίδια που</a:t>
            </a:r>
            <a:r>
              <a:rPr lang="en-US" sz="1600">
                <a:latin typeface="Verdana" charset="0"/>
                <a:ea typeface="ＭＳ Ｐゴシック" charset="0"/>
                <a:cs typeface="ＭＳ Ｐゴシック" charset="0"/>
              </a:rPr>
              <a:t> </a:t>
            </a:r>
            <a:r>
              <a:rPr lang="el-GR" sz="1600">
                <a:latin typeface="Verdana" charset="0"/>
                <a:ea typeface="ＭＳ Ｐゴシック" charset="0"/>
                <a:cs typeface="ＭＳ Ｐゴシック" charset="0"/>
              </a:rPr>
              <a:t>διέρχονται από ένα αέριο χάνουν ενέργεια</a:t>
            </a:r>
            <a:r>
              <a:rPr lang="en-US" sz="1600">
                <a:latin typeface="Verdana" charset="0"/>
                <a:ea typeface="ＭＳ Ｐゴシック" charset="0"/>
                <a:cs typeface="ＭＳ Ｐゴシック" charset="0"/>
              </a:rPr>
              <a:t>, </a:t>
            </a:r>
            <a:r>
              <a:rPr lang="el-GR" sz="1600">
                <a:latin typeface="Verdana" charset="0"/>
                <a:ea typeface="ＭＳ Ｐゴシック" charset="0"/>
                <a:cs typeface="ＭＳ Ｐゴシック" charset="0"/>
              </a:rPr>
              <a:t>π</a:t>
            </a:r>
            <a:r>
              <a:rPr lang="en-US" sz="1600">
                <a:latin typeface="Verdana" charset="0"/>
                <a:ea typeface="ＭＳ Ｐゴシック" charset="0"/>
                <a:cs typeface="ＭＳ Ｐゴシック" charset="0"/>
              </a:rPr>
              <a:t>.</a:t>
            </a:r>
            <a:r>
              <a:rPr lang="el-GR" sz="1600">
                <a:latin typeface="Verdana" charset="0"/>
                <a:ea typeface="ＭＳ Ｐゴシック" charset="0"/>
                <a:cs typeface="ＭＳ Ｐゴシック" charset="0"/>
              </a:rPr>
              <a:t>χ</a:t>
            </a:r>
            <a:r>
              <a:rPr lang="en-US" sz="1600">
                <a:latin typeface="Verdana" charset="0"/>
                <a:ea typeface="ＭＳ Ｐゴシック" charset="0"/>
                <a:cs typeface="ＭＳ Ｐゴシック" charset="0"/>
              </a:rPr>
              <a:t>. </a:t>
            </a:r>
            <a:r>
              <a:rPr lang="el-GR" sz="1600" b="1">
                <a:latin typeface="Verdana" charset="0"/>
                <a:ea typeface="ＭＳ Ｐゴシック" charset="0"/>
                <a:cs typeface="ＭＳ Ｐゴシック" charset="0"/>
              </a:rPr>
              <a:t>μέσω ιοντισμού</a:t>
            </a:r>
            <a:r>
              <a:rPr lang="en-US" sz="1600" b="1">
                <a:latin typeface="Verdana" charset="0"/>
                <a:ea typeface="ＭＳ Ｐゴシック" charset="0"/>
                <a:cs typeface="ＭＳ Ｐゴシック" charset="0"/>
              </a:rPr>
              <a:t>:</a:t>
            </a:r>
            <a:endParaRPr lang="en-US" sz="1600">
              <a:solidFill>
                <a:schemeClr val="tx2"/>
              </a:solidFill>
              <a:latin typeface="Tahoma" charset="0"/>
              <a:ea typeface="ＭＳ Ｐゴシック" charset="0"/>
              <a:cs typeface="ＭＳ Ｐゴシック" charset="0"/>
              <a:sym typeface="Symbol" charset="0"/>
            </a:endParaRPr>
          </a:p>
          <a:p>
            <a:pPr lvl="1" eaLnBrk="1" hangingPunct="1">
              <a:buFont typeface="Wingdings" charset="0"/>
              <a:buNone/>
            </a:pPr>
            <a:endParaRPr lang="en-US" sz="1700">
              <a:solidFill>
                <a:schemeClr val="tx2"/>
              </a:solidFill>
              <a:latin typeface="Tahoma" charset="0"/>
              <a:ea typeface="ＭＳ Ｐゴシック" charset="0"/>
              <a:sym typeface="Symbol" charset="0"/>
            </a:endParaRPr>
          </a:p>
          <a:p>
            <a:pPr lvl="1" eaLnBrk="1" hangingPunct="1">
              <a:buFont typeface="Wingdings" charset="0"/>
              <a:buNone/>
            </a:pPr>
            <a:r>
              <a:rPr lang="en-US" sz="1800">
                <a:solidFill>
                  <a:schemeClr val="tx2"/>
                </a:solidFill>
                <a:latin typeface="Verdana" charset="0"/>
                <a:ea typeface="ＭＳ Ｐゴシック" charset="0"/>
                <a:sym typeface="Symbol" charset="0"/>
              </a:rPr>
              <a:t>E</a:t>
            </a:r>
            <a:r>
              <a:rPr lang="en-US" sz="1800" baseline="-25000">
                <a:solidFill>
                  <a:schemeClr val="tx2"/>
                </a:solidFill>
                <a:latin typeface="Verdana" charset="0"/>
                <a:ea typeface="ＭＳ Ｐゴシック" charset="0"/>
                <a:sym typeface="Symbol" charset="0"/>
              </a:rPr>
              <a:t>lost </a:t>
            </a:r>
            <a:r>
              <a:rPr lang="el-GR" sz="1800">
                <a:solidFill>
                  <a:schemeClr val="tx2"/>
                </a:solidFill>
                <a:latin typeface="Verdana" charset="0"/>
                <a:ea typeface="ＭＳ Ｐゴシック" charset="0"/>
                <a:sym typeface="Symbol" charset="0"/>
              </a:rPr>
              <a:t>~</a:t>
            </a:r>
            <a:r>
              <a:rPr lang="en-US" sz="1800">
                <a:latin typeface="Verdana" charset="0"/>
                <a:ea typeface="ＭＳ Ｐゴシック" charset="0"/>
              </a:rPr>
              <a:t> </a:t>
            </a:r>
            <a:r>
              <a:rPr lang="el-GR" sz="1800">
                <a:latin typeface="Verdana" charset="0"/>
                <a:ea typeface="ＭＳ Ｐゴシック" charset="0"/>
              </a:rPr>
              <a:t>ποσό ιοντισμού</a:t>
            </a:r>
            <a:r>
              <a:rPr lang="en-US" sz="1800">
                <a:latin typeface="Verdana" charset="0"/>
                <a:ea typeface="ＭＳ Ｐゴシック" charset="0"/>
              </a:rPr>
              <a:t> </a:t>
            </a:r>
            <a:r>
              <a:rPr lang="el-GR" sz="1800">
                <a:solidFill>
                  <a:schemeClr val="tx2"/>
                </a:solidFill>
                <a:latin typeface="Verdana" charset="0"/>
                <a:ea typeface="ＭＳ Ｐゴシック" charset="0"/>
                <a:sym typeface="Symbol" charset="0"/>
              </a:rPr>
              <a:t>~</a:t>
            </a:r>
            <a:r>
              <a:rPr lang="en-US" sz="1800">
                <a:solidFill>
                  <a:schemeClr val="tx2"/>
                </a:solidFill>
                <a:latin typeface="Verdana" charset="0"/>
                <a:ea typeface="ＭＳ Ｐゴシック" charset="0"/>
                <a:sym typeface="Symbol" charset="0"/>
              </a:rPr>
              <a:t> </a:t>
            </a:r>
            <a:r>
              <a:rPr lang="el-GR" sz="1800">
                <a:solidFill>
                  <a:schemeClr val="tx2"/>
                </a:solidFill>
                <a:latin typeface="Verdana" charset="0"/>
                <a:ea typeface="ＭＳ Ｐゴシック" charset="0"/>
                <a:sym typeface="Symbol" charset="0"/>
              </a:rPr>
              <a:t>μέγεθος σημάτων στα</a:t>
            </a:r>
            <a:r>
              <a:rPr lang="en-US" sz="1800">
                <a:solidFill>
                  <a:schemeClr val="tx2"/>
                </a:solidFill>
                <a:latin typeface="Verdana" charset="0"/>
                <a:ea typeface="ＭＳ Ｐゴシック" charset="0"/>
                <a:sym typeface="Symbol" charset="0"/>
              </a:rPr>
              <a:t> </a:t>
            </a:r>
            <a:r>
              <a:rPr lang="el-GR" sz="1800">
                <a:solidFill>
                  <a:schemeClr val="tx2"/>
                </a:solidFill>
                <a:latin typeface="Verdana" charset="0"/>
                <a:ea typeface="ＭＳ Ｐゴシック" charset="0"/>
                <a:sym typeface="Symbol" charset="0"/>
              </a:rPr>
              <a:t>ανοδικά σύρματα</a:t>
            </a:r>
            <a:r>
              <a:rPr lang="en-US" sz="1800">
                <a:latin typeface="Verdana" charset="0"/>
                <a:ea typeface="ＭＳ Ｐゴシック" charset="0"/>
              </a:rPr>
              <a:t> </a:t>
            </a:r>
          </a:p>
          <a:p>
            <a:pPr eaLnBrk="1" hangingPunct="1"/>
            <a:endParaRPr lang="en-US">
              <a:latin typeface="Verdana" charset="0"/>
              <a:ea typeface="ＭＳ Ｐゴシック" charset="0"/>
              <a:cs typeface="ＭＳ Ｐゴシック" charset="0"/>
            </a:endParaRPr>
          </a:p>
        </p:txBody>
      </p:sp>
      <p:sp>
        <p:nvSpPr>
          <p:cNvPr id="66565" name="Text Box 5"/>
          <p:cNvSpPr txBox="1">
            <a:spLocks noChangeArrowheads="1"/>
          </p:cNvSpPr>
          <p:nvPr/>
        </p:nvSpPr>
        <p:spPr bwMode="auto">
          <a:xfrm>
            <a:off x="2057400" y="1524000"/>
            <a:ext cx="6248400" cy="461963"/>
          </a:xfrm>
          <a:prstGeom prst="rect">
            <a:avLst/>
          </a:prstGeom>
          <a:solidFill>
            <a:srgbClr val="FFFF66"/>
          </a:solidFill>
          <a:ln w="9525">
            <a:noFill/>
            <a:miter lim="800000"/>
            <a:headEnd/>
            <a:tailEnd/>
          </a:ln>
          <a:effectLst>
            <a:outerShdw blurRad="63500" dist="107763" dir="2700000" algn="ctr" rotWithShape="0">
              <a:schemeClr val="bg2">
                <a:alpha val="74998"/>
              </a:schemeClr>
            </a:outerShdw>
          </a:effec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800">
                <a:sym typeface="Symbol" charset="0"/>
              </a:rPr>
              <a:t>E</a:t>
            </a:r>
            <a:r>
              <a:rPr lang="el-GR" sz="1800" baseline="-25000">
                <a:sym typeface="Symbol" charset="0"/>
              </a:rPr>
              <a:t>απώλ.</a:t>
            </a:r>
            <a:r>
              <a:rPr lang="en-US" baseline="-25000">
                <a:sym typeface="Symbol" charset="0"/>
              </a:rPr>
              <a:t> </a:t>
            </a:r>
            <a:r>
              <a:rPr lang="en-US">
                <a:sym typeface="Symbol" charset="0"/>
              </a:rPr>
              <a:t>/ </a:t>
            </a:r>
            <a:r>
              <a:rPr lang="el-GR" sz="1800">
                <a:sym typeface="Symbol" charset="0"/>
              </a:rPr>
              <a:t>Μήκος Διαδρομής</a:t>
            </a:r>
            <a:r>
              <a:rPr lang="en-US" sz="1800">
                <a:sym typeface="Symbol" charset="0"/>
              </a:rPr>
              <a:t>  </a:t>
            </a:r>
            <a:r>
              <a:rPr lang="el-GR" sz="1800">
                <a:sym typeface="Symbol" charset="0"/>
              </a:rPr>
              <a:t>~</a:t>
            </a:r>
            <a:r>
              <a:rPr lang="en-US" sz="1800">
                <a:sym typeface="Symbol" charset="0"/>
              </a:rPr>
              <a:t> </a:t>
            </a:r>
            <a:r>
              <a:rPr lang="el-GR" sz="1800">
                <a:sym typeface="Symbol" charset="0"/>
              </a:rPr>
              <a:t>Ταχύτητα Σωμ. ~</a:t>
            </a:r>
            <a:r>
              <a:rPr lang="en-US" sz="1800">
                <a:sym typeface="Symbol" charset="0"/>
              </a:rPr>
              <a:t> v/c )</a:t>
            </a:r>
          </a:p>
        </p:txBody>
      </p:sp>
      <p:sp>
        <p:nvSpPr>
          <p:cNvPr id="66568" name="Text Box 8"/>
          <p:cNvSpPr txBox="1">
            <a:spLocks noChangeArrowheads="1"/>
          </p:cNvSpPr>
          <p:nvPr/>
        </p:nvSpPr>
        <p:spPr bwMode="auto">
          <a:xfrm>
            <a:off x="5410200" y="3124200"/>
            <a:ext cx="3200400" cy="1631950"/>
          </a:xfrm>
          <a:prstGeom prst="rect">
            <a:avLst/>
          </a:prstGeom>
          <a:solidFill>
            <a:srgbClr val="0000CC"/>
          </a:solidFill>
          <a:ln w="9525">
            <a:noFill/>
            <a:miter lim="800000"/>
            <a:headEnd/>
            <a:tailEnd/>
          </a:ln>
          <a:effectLst>
            <a:outerShdw blurRad="63500" dist="107763" dir="18900000" algn="ctr" rotWithShape="0">
              <a:schemeClr val="bg2">
                <a:alpha val="74998"/>
              </a:schemeClr>
            </a:outerShdw>
          </a:effec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2000">
                <a:solidFill>
                  <a:schemeClr val="bg1"/>
                </a:solidFill>
              </a:rPr>
              <a:t>Η σχεδίαση</a:t>
            </a:r>
            <a:r>
              <a:rPr lang="en-US" sz="2000">
                <a:solidFill>
                  <a:schemeClr val="bg1"/>
                </a:solidFill>
              </a:rPr>
              <a:t> </a:t>
            </a:r>
            <a:r>
              <a:rPr lang="el-GR" sz="2000">
                <a:solidFill>
                  <a:schemeClr val="bg1"/>
                </a:solidFill>
              </a:rPr>
              <a:t>ως προς</a:t>
            </a:r>
            <a:r>
              <a:rPr lang="en-US" sz="2000">
                <a:solidFill>
                  <a:schemeClr val="bg1"/>
                </a:solidFill>
              </a:rPr>
              <a:t> </a:t>
            </a:r>
            <a:r>
              <a:rPr lang="el-GR" sz="2000">
                <a:solidFill>
                  <a:schemeClr val="bg1"/>
                </a:solidFill>
              </a:rPr>
              <a:t>ταχύτητα (</a:t>
            </a:r>
            <a:r>
              <a:rPr lang="en-US" sz="2000" b="1">
                <a:solidFill>
                  <a:schemeClr val="bg1"/>
                </a:solidFill>
              </a:rPr>
              <a:t>v</a:t>
            </a:r>
            <a:r>
              <a:rPr lang="el-GR" sz="2000">
                <a:solidFill>
                  <a:schemeClr val="bg1"/>
                </a:solidFill>
              </a:rPr>
              <a:t>)</a:t>
            </a:r>
            <a:r>
              <a:rPr lang="en-US" sz="2000">
                <a:solidFill>
                  <a:schemeClr val="bg1"/>
                </a:solidFill>
              </a:rPr>
              <a:t> </a:t>
            </a:r>
            <a:r>
              <a:rPr lang="el-GR" sz="2000">
                <a:solidFill>
                  <a:schemeClr val="bg1"/>
                </a:solidFill>
              </a:rPr>
              <a:t>και</a:t>
            </a:r>
            <a:r>
              <a:rPr lang="en-US" sz="2000">
                <a:solidFill>
                  <a:schemeClr val="bg1"/>
                </a:solidFill>
              </a:rPr>
              <a:t> </a:t>
            </a:r>
            <a:r>
              <a:rPr lang="el-GR" sz="2000" b="1">
                <a:solidFill>
                  <a:schemeClr val="bg1"/>
                </a:solidFill>
              </a:rPr>
              <a:t>όχι </a:t>
            </a:r>
            <a:r>
              <a:rPr lang="el-GR" sz="2000">
                <a:solidFill>
                  <a:schemeClr val="bg1"/>
                </a:solidFill>
              </a:rPr>
              <a:t>ως προς</a:t>
            </a:r>
            <a:r>
              <a:rPr lang="en-US" sz="2000">
                <a:solidFill>
                  <a:schemeClr val="bg1"/>
                </a:solidFill>
              </a:rPr>
              <a:t> </a:t>
            </a:r>
            <a:r>
              <a:rPr lang="el-GR" sz="2000">
                <a:solidFill>
                  <a:schemeClr val="bg1"/>
                </a:solidFill>
              </a:rPr>
              <a:t>ορμή (</a:t>
            </a:r>
            <a:r>
              <a:rPr lang="en-US" sz="2000" b="1">
                <a:solidFill>
                  <a:schemeClr val="bg1"/>
                </a:solidFill>
              </a:rPr>
              <a:t>p</a:t>
            </a:r>
            <a:r>
              <a:rPr lang="el-GR" sz="2000">
                <a:solidFill>
                  <a:schemeClr val="bg1"/>
                </a:solidFill>
              </a:rPr>
              <a:t>)</a:t>
            </a:r>
            <a:r>
              <a:rPr lang="en-US" sz="2000">
                <a:solidFill>
                  <a:schemeClr val="bg1"/>
                </a:solidFill>
              </a:rPr>
              <a:t> </a:t>
            </a:r>
            <a:r>
              <a:rPr lang="el-GR" sz="2000">
                <a:solidFill>
                  <a:schemeClr val="bg1"/>
                </a:solidFill>
              </a:rPr>
              <a:t>θα έδινε ΟΛΕΣ τις ζώνες πάνω στη ίδια θέση</a:t>
            </a:r>
            <a:r>
              <a:rPr lang="en-US" sz="2000">
                <a:solidFill>
                  <a:schemeClr val="bg1"/>
                </a:solidFill>
              </a:rPr>
              <a:t>!</a:t>
            </a:r>
            <a:endParaRPr lang="en-US" b="1">
              <a:solidFill>
                <a:schemeClr val="bg1"/>
              </a:solidFill>
            </a:endParaRPr>
          </a:p>
        </p:txBody>
      </p:sp>
      <p:pic>
        <p:nvPicPr>
          <p:cNvPr id="106504" name="Picture 3" descr="dedx_delph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38400"/>
            <a:ext cx="4878388"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6563">
                                            <p:txEl>
                                              <p:pRg st="2" end="2"/>
                                            </p:txEl>
                                          </p:spTgt>
                                        </p:tgtEl>
                                        <p:attrNameLst>
                                          <p:attrName>style.visibility</p:attrName>
                                        </p:attrNameLst>
                                      </p:cBhvr>
                                      <p:to>
                                        <p:strVal val="visible"/>
                                      </p:to>
                                    </p:set>
                                    <p:animEffect transition="in" filter="fade">
                                      <p:cBhvr>
                                        <p:cTn id="7" dur="500"/>
                                        <p:tgtEl>
                                          <p:spTgt spid="6656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665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P spid="66568"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Date Placeholder 2"/>
          <p:cNvSpPr txBox="1">
            <a:spLocks noGrp="1"/>
          </p:cNvSpPr>
          <p:nvPr/>
        </p:nvSpPr>
        <p:spPr bwMode="auto">
          <a:xfrm>
            <a:off x="8078788" y="6643688"/>
            <a:ext cx="106521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800">
                <a:solidFill>
                  <a:schemeClr val="bg2"/>
                </a:solidFill>
              </a:rPr>
              <a:t>PLC 20J. Schukraft</a:t>
            </a:r>
          </a:p>
        </p:txBody>
      </p:sp>
      <p:sp>
        <p:nvSpPr>
          <p:cNvPr id="108547" name="Slide Number Placeholder 3"/>
          <p:cNvSpPr txBox="1">
            <a:spLocks noGrp="1"/>
          </p:cNvSpPr>
          <p:nvPr/>
        </p:nvSpPr>
        <p:spPr bwMode="auto">
          <a:xfrm>
            <a:off x="0" y="6705600"/>
            <a:ext cx="6858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BCD340D-1194-4C46-B0DB-6ED43AC31753}" type="slidenum">
              <a:rPr lang="en-US" sz="1000">
                <a:latin typeface="Times New Roman" charset="0"/>
              </a:rPr>
              <a:pPr/>
              <a:t>24</a:t>
            </a:fld>
            <a:endParaRPr lang="en-US" sz="1000">
              <a:latin typeface="Times New Roman" charset="0"/>
            </a:endParaRPr>
          </a:p>
        </p:txBody>
      </p:sp>
      <p:pic>
        <p:nvPicPr>
          <p:cNvPr id="108548" name="Picture 2" descr="dEdx_7TeV"/>
          <p:cNvPicPr>
            <a:picLocks noChangeAspect="1" noChangeArrowheads="1"/>
          </p:cNvPicPr>
          <p:nvPr/>
        </p:nvPicPr>
        <p:blipFill>
          <a:blip r:embed="rId2">
            <a:extLst>
              <a:ext uri="{28A0092B-C50C-407E-A947-70E740481C1C}">
                <a14:useLocalDpi xmlns:a14="http://schemas.microsoft.com/office/drawing/2010/main" val="0"/>
              </a:ext>
            </a:extLst>
          </a:blip>
          <a:srcRect l="12482" t="7881" r="9509" b="4124"/>
          <a:stretch>
            <a:fillRect/>
          </a:stretch>
        </p:blipFill>
        <p:spPr bwMode="auto">
          <a:xfrm>
            <a:off x="2608263" y="0"/>
            <a:ext cx="6535737" cy="395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9507" name="Rectangle 3"/>
          <p:cNvSpPr>
            <a:spLocks noGrp="1" noChangeArrowheads="1"/>
          </p:cNvSpPr>
          <p:nvPr>
            <p:ph type="title" idx="4294967295"/>
          </p:nvPr>
        </p:nvSpPr>
        <p:spPr>
          <a:xfrm>
            <a:off x="0" y="0"/>
            <a:ext cx="2241550" cy="1079500"/>
          </a:xfrm>
        </p:spPr>
        <p:txBody>
          <a:bodyPr/>
          <a:lstStyle/>
          <a:p>
            <a:pPr eaLnBrk="1" hangingPunct="1"/>
            <a:r>
              <a:rPr lang="el-GR" sz="2400">
                <a:effectLst>
                  <a:outerShdw blurRad="38100" dist="38100" dir="2700000" algn="tl">
                    <a:srgbClr val="DDDDDD"/>
                  </a:outerShdw>
                </a:effectLst>
                <a:latin typeface="Verdana" charset="0"/>
                <a:ea typeface="ＭＳ Ｐゴシック" charset="0"/>
                <a:cs typeface="ＭＳ Ｐゴシック" charset="0"/>
              </a:rPr>
              <a:t/>
            </a:r>
            <a:br>
              <a:rPr lang="el-GR" sz="2400">
                <a:effectLst>
                  <a:outerShdw blurRad="38100" dist="38100" dir="2700000" algn="tl">
                    <a:srgbClr val="DDDDDD"/>
                  </a:outerShdw>
                </a:effectLst>
                <a:latin typeface="Verdana" charset="0"/>
                <a:ea typeface="ＭＳ Ｐゴシック" charset="0"/>
                <a:cs typeface="ＭＳ Ｐゴシック" charset="0"/>
              </a:rPr>
            </a:br>
            <a:r>
              <a:rPr lang="en-US" sz="2400">
                <a:effectLst>
                  <a:outerShdw blurRad="38100" dist="38100" dir="2700000" algn="tl">
                    <a:srgbClr val="DDDDDD"/>
                  </a:outerShdw>
                </a:effectLst>
                <a:latin typeface="Verdana" charset="0"/>
                <a:ea typeface="ＭＳ Ｐゴシック" charset="0"/>
                <a:cs typeface="ＭＳ Ｐゴシック" charset="0"/>
              </a:rPr>
              <a:t>ALICE: PID </a:t>
            </a:r>
            <a:br>
              <a:rPr lang="en-US" sz="2400">
                <a:effectLst>
                  <a:outerShdw blurRad="38100" dist="38100" dir="2700000" algn="tl">
                    <a:srgbClr val="DDDDDD"/>
                  </a:outerShdw>
                </a:effectLst>
                <a:latin typeface="Verdana" charset="0"/>
                <a:ea typeface="ＭＳ Ｐゴシック" charset="0"/>
                <a:cs typeface="ＭＳ Ｐゴシック" charset="0"/>
              </a:rPr>
            </a:br>
            <a:r>
              <a:rPr lang="en-US" sz="2400">
                <a:effectLst>
                  <a:outerShdw blurRad="38100" dist="38100" dir="2700000" algn="tl">
                    <a:srgbClr val="DDDDDD"/>
                  </a:outerShdw>
                </a:effectLst>
                <a:latin typeface="Verdana" charset="0"/>
                <a:ea typeface="ＭＳ Ｐゴシック" charset="0"/>
                <a:cs typeface="ＭＳ Ｐゴシック" charset="0"/>
              </a:rPr>
              <a:t>detectors</a:t>
            </a:r>
          </a:p>
        </p:txBody>
      </p:sp>
      <p:pic>
        <p:nvPicPr>
          <p:cNvPr id="108550" name="Picture 4" descr="dEdx_7TeV"/>
          <p:cNvPicPr>
            <a:picLocks noChangeAspect="1" noChangeArrowheads="1"/>
          </p:cNvPicPr>
          <p:nvPr/>
        </p:nvPicPr>
        <p:blipFill>
          <a:blip r:embed="rId2">
            <a:extLst>
              <a:ext uri="{28A0092B-C50C-407E-A947-70E740481C1C}">
                <a14:useLocalDpi xmlns:a14="http://schemas.microsoft.com/office/drawing/2010/main" val="0"/>
              </a:ext>
            </a:extLst>
          </a:blip>
          <a:srcRect l="2214" t="21300" r="93494" b="31300"/>
          <a:stretch>
            <a:fillRect/>
          </a:stretch>
        </p:blipFill>
        <p:spPr bwMode="auto">
          <a:xfrm>
            <a:off x="2292350" y="493713"/>
            <a:ext cx="360363"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51" name="Oval 5"/>
          <p:cNvSpPr>
            <a:spLocks noChangeArrowheads="1"/>
          </p:cNvSpPr>
          <p:nvPr/>
        </p:nvSpPr>
        <p:spPr bwMode="auto">
          <a:xfrm rot="-802302">
            <a:off x="6880225" y="153988"/>
            <a:ext cx="271463" cy="1466850"/>
          </a:xfrm>
          <a:prstGeom prst="ellipse">
            <a:avLst/>
          </a:prstGeom>
          <a:noFill/>
          <a:ln w="28575">
            <a:solidFill>
              <a:srgbClr val="FF0066"/>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8552" name="Oval 6"/>
          <p:cNvSpPr>
            <a:spLocks noChangeArrowheads="1"/>
          </p:cNvSpPr>
          <p:nvPr/>
        </p:nvSpPr>
        <p:spPr bwMode="auto">
          <a:xfrm>
            <a:off x="5249863" y="1065213"/>
            <a:ext cx="377825" cy="357187"/>
          </a:xfrm>
          <a:prstGeom prst="ellipse">
            <a:avLst/>
          </a:prstGeom>
          <a:noFill/>
          <a:ln w="28575">
            <a:solidFill>
              <a:srgbClr val="FF0066"/>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8553" name="Text Box 42"/>
          <p:cNvSpPr txBox="1">
            <a:spLocks noChangeArrowheads="1"/>
          </p:cNvSpPr>
          <p:nvPr/>
        </p:nvSpPr>
        <p:spPr bwMode="auto">
          <a:xfrm>
            <a:off x="3384550" y="419100"/>
            <a:ext cx="1539875" cy="930275"/>
          </a:xfrm>
          <a:prstGeom prst="rect">
            <a:avLst/>
          </a:prstGeom>
          <a:solidFill>
            <a:srgbClr val="FFFF99"/>
          </a:solidFill>
          <a:ln w="12700">
            <a:solidFill>
              <a:schemeClr val="tx1"/>
            </a:solidFill>
            <a:miter lim="800000"/>
            <a:headEnd/>
            <a:tailEnd/>
          </a:ln>
        </p:spPr>
        <p:txBody>
          <a:bodyPr lIns="92075" tIns="46038" rIns="92075" bIns="46038">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800"/>
              <a:t>TPC dE/dx </a:t>
            </a:r>
          </a:p>
          <a:p>
            <a:pPr algn="ctr"/>
            <a:r>
              <a:rPr lang="en-US" sz="1800">
                <a:latin typeface="Symbol" charset="0"/>
              </a:rPr>
              <a:t/>
            </a:r>
            <a:br>
              <a:rPr lang="en-US" sz="1800">
                <a:latin typeface="Symbol" charset="0"/>
              </a:rPr>
            </a:br>
            <a:r>
              <a:rPr lang="en-US" sz="1800">
                <a:latin typeface="Symbol" charset="0"/>
              </a:rPr>
              <a:t>s</a:t>
            </a:r>
            <a:r>
              <a:rPr lang="en-US" sz="1800"/>
              <a:t> ≈5-6%</a:t>
            </a:r>
          </a:p>
        </p:txBody>
      </p:sp>
      <p:pic>
        <p:nvPicPr>
          <p:cNvPr id="108554" name="Picture 11" descr="Alice_betaVsMomemtum_pass6_TOF_Performance.png"/>
          <p:cNvPicPr>
            <a:picLocks noChangeAspect="1" noChangeArrowheads="1"/>
          </p:cNvPicPr>
          <p:nvPr/>
        </p:nvPicPr>
        <p:blipFill>
          <a:blip r:embed="rId3">
            <a:extLst>
              <a:ext uri="{28A0092B-C50C-407E-A947-70E740481C1C}">
                <a14:useLocalDpi xmlns:a14="http://schemas.microsoft.com/office/drawing/2010/main" val="0"/>
              </a:ext>
            </a:extLst>
          </a:blip>
          <a:srcRect t="1932" r="12506" b="2472"/>
          <a:stretch>
            <a:fillRect/>
          </a:stretch>
        </p:blipFill>
        <p:spPr bwMode="auto">
          <a:xfrm>
            <a:off x="4441825" y="3976688"/>
            <a:ext cx="4702175" cy="288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55" name="Picture 2" descr="C:\Users\federico.CERN\AppData\Local\Microsoft\Windows\Temporary Internet Files\Content.Outlook\U7V2X3WP\dedxlog4 (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548063"/>
            <a:ext cx="4273550" cy="330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56" name="Text Box 42"/>
          <p:cNvSpPr txBox="1">
            <a:spLocks noChangeArrowheads="1"/>
          </p:cNvSpPr>
          <p:nvPr/>
        </p:nvSpPr>
        <p:spPr bwMode="auto">
          <a:xfrm>
            <a:off x="1951038" y="3921125"/>
            <a:ext cx="1833562" cy="619125"/>
          </a:xfrm>
          <a:prstGeom prst="rect">
            <a:avLst/>
          </a:prstGeom>
          <a:solidFill>
            <a:srgbClr val="FFFF99"/>
          </a:solidFill>
          <a:ln w="12700">
            <a:solidFill>
              <a:schemeClr val="tx1"/>
            </a:solidFill>
            <a:miter lim="800000"/>
            <a:headEnd/>
            <a:tailEnd/>
          </a:ln>
        </p:spPr>
        <p:txBody>
          <a:bodyPr lIns="92075" tIns="46038" rIns="92075" bIns="46038">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800"/>
              <a:t>Vertex detector</a:t>
            </a:r>
          </a:p>
          <a:p>
            <a:pPr algn="ctr"/>
            <a:r>
              <a:rPr lang="en-US" sz="1800"/>
              <a:t>p</a:t>
            </a:r>
            <a:r>
              <a:rPr lang="en-US" sz="1800" baseline="-25000"/>
              <a:t>T</a:t>
            </a:r>
            <a:r>
              <a:rPr lang="en-US" sz="1800"/>
              <a:t>(min)&lt;100MeV</a:t>
            </a:r>
          </a:p>
        </p:txBody>
      </p:sp>
      <p:sp>
        <p:nvSpPr>
          <p:cNvPr id="108557" name="Text Box 42"/>
          <p:cNvSpPr txBox="1">
            <a:spLocks noChangeArrowheads="1"/>
          </p:cNvSpPr>
          <p:nvPr/>
        </p:nvSpPr>
        <p:spPr bwMode="auto">
          <a:xfrm>
            <a:off x="7070725" y="5481638"/>
            <a:ext cx="1812925" cy="912812"/>
          </a:xfrm>
          <a:prstGeom prst="rect">
            <a:avLst/>
          </a:prstGeom>
          <a:solidFill>
            <a:srgbClr val="FFFF99"/>
          </a:solidFill>
          <a:ln w="12700">
            <a:solidFill>
              <a:schemeClr val="tx1"/>
            </a:solidFill>
            <a:miter lim="800000"/>
            <a:headEnd/>
            <a:tailEnd/>
          </a:ln>
        </p:spPr>
        <p:txBody>
          <a:bodyPr lIns="92075" tIns="46038" rIns="92075" bIns="46038">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en-US" sz="1800"/>
              <a:t>TOF </a:t>
            </a:r>
          </a:p>
          <a:p>
            <a:pPr algn="ctr"/>
            <a:r>
              <a:rPr lang="en-US" sz="1800"/>
              <a:t>150k channels!</a:t>
            </a:r>
          </a:p>
          <a:p>
            <a:pPr algn="ctr"/>
            <a:r>
              <a:rPr lang="en-US" sz="1800">
                <a:latin typeface="Symbol" charset="0"/>
              </a:rPr>
              <a:t>s</a:t>
            </a:r>
            <a:r>
              <a:rPr lang="en-US" sz="1800"/>
              <a:t> ≈ 90 ps</a:t>
            </a:r>
          </a:p>
        </p:txBody>
      </p:sp>
      <p:sp>
        <p:nvSpPr>
          <p:cNvPr id="108558" name="Text Box 15"/>
          <p:cNvSpPr txBox="1">
            <a:spLocks noChangeArrowheads="1"/>
          </p:cNvSpPr>
          <p:nvPr/>
        </p:nvSpPr>
        <p:spPr bwMode="auto">
          <a:xfrm>
            <a:off x="7861300" y="2112963"/>
            <a:ext cx="9985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000"/>
              <a:t>No vertex cut !</a:t>
            </a:r>
          </a:p>
        </p:txBody>
      </p:sp>
      <p:sp>
        <p:nvSpPr>
          <p:cNvPr id="2" name="Footer Placeholder 1"/>
          <p:cNvSpPr>
            <a:spLocks noGrp="1"/>
          </p:cNvSpPr>
          <p:nvPr>
            <p:ph type="ftr" sz="quarter" idx="11"/>
          </p:nvPr>
        </p:nvSpPr>
        <p:spPr/>
        <p:txBody>
          <a:bodyPr/>
          <a:lstStyle/>
          <a:p>
            <a:pPr>
              <a:defRPr/>
            </a:pPr>
            <a:r>
              <a:rPr lang="el-GR" smtClean="0"/>
              <a:t>Ανιχνευτές Σωματιδίων, 09-15 Αυγούστου 2014</a:t>
            </a:r>
            <a:endParaRPr lang="en-US"/>
          </a:p>
        </p:txBody>
      </p:sp>
      <p:sp>
        <p:nvSpPr>
          <p:cNvPr id="3" name="Slide Number Placeholder 2"/>
          <p:cNvSpPr>
            <a:spLocks noGrp="1"/>
          </p:cNvSpPr>
          <p:nvPr>
            <p:ph type="sldNum" sz="quarter" idx="12"/>
          </p:nvPr>
        </p:nvSpPr>
        <p:spPr/>
        <p:txBody>
          <a:bodyPr/>
          <a:lstStyle/>
          <a:p>
            <a:fld id="{6D1B4904-5F83-F948-B59A-846A6AEB574F}" type="slidenum">
              <a:rPr lang="en-US" smtClean="0"/>
              <a:pPr/>
              <a:t>24</a:t>
            </a:fld>
            <a:endParaRPr lang="en-US"/>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ChangeArrowheads="1"/>
          </p:cNvSpPr>
          <p:nvPr/>
        </p:nvSpPr>
        <p:spPr bwMode="auto">
          <a:xfrm>
            <a:off x="152400" y="762000"/>
            <a:ext cx="6248400" cy="4572000"/>
          </a:xfrm>
          <a:prstGeom prst="rect">
            <a:avLst/>
          </a:prstGeom>
          <a:solidFill>
            <a:srgbClr val="000090"/>
          </a:solidFill>
          <a:ln w="9525">
            <a:solidFill>
              <a:schemeClr val="tx1"/>
            </a:solidFill>
            <a:round/>
            <a:headEnd/>
            <a:tailEnd/>
          </a:ln>
        </p:spPr>
        <p:txBody>
          <a:bodyPr/>
          <a:lstStyle/>
          <a:p>
            <a:endParaRPr lang="en-US"/>
          </a:p>
        </p:txBody>
      </p:sp>
      <p:pic>
        <p:nvPicPr>
          <p:cNvPr id="109571" name="Picture 20" descr="lumi.png"/>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838200"/>
            <a:ext cx="6324600" cy="45456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9700" name="Slide Number Placeholder 4"/>
          <p:cNvSpPr>
            <a:spLocks noGrp="1"/>
          </p:cNvSpPr>
          <p:nvPr>
            <p:ph type="sldNum" sz="quarter" idx="12"/>
          </p:nvPr>
        </p:nvSpPr>
        <p:spPr>
          <a:xfrm>
            <a:off x="3124200" y="6245225"/>
            <a:ext cx="2895600" cy="476250"/>
          </a:xfrm>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fld id="{C2516904-0636-8A42-808D-CBE235196FAC}" type="slidenum">
              <a:rPr lang="en-US" sz="1400">
                <a:latin typeface="Arial" charset="0"/>
              </a:rPr>
              <a:pPr algn="ctr"/>
              <a:t>25</a:t>
            </a:fld>
            <a:endParaRPr lang="en-US" sz="1400">
              <a:latin typeface="Arial" charset="0"/>
            </a:endParaRPr>
          </a:p>
        </p:txBody>
      </p:sp>
      <p:sp>
        <p:nvSpPr>
          <p:cNvPr id="109574" name="TextBox 6"/>
          <p:cNvSpPr txBox="1">
            <a:spLocks noChangeArrowheads="1"/>
          </p:cNvSpPr>
          <p:nvPr/>
        </p:nvSpPr>
        <p:spPr bwMode="auto">
          <a:xfrm>
            <a:off x="3562" y="5791200"/>
            <a:ext cx="6959600" cy="400050"/>
          </a:xfrm>
          <a:prstGeom prst="rect">
            <a:avLst/>
          </a:prstGeom>
          <a:solidFill>
            <a:srgbClr val="CC0000"/>
          </a:solidFill>
          <a:ln w="9525">
            <a:solidFill>
              <a:srgbClr val="000000"/>
            </a:solidFill>
            <a:miter lim="800000"/>
            <a:headEnd/>
            <a:tailEnd/>
          </a:ln>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a:solidFill>
                  <a:schemeClr val="bg1"/>
                </a:solidFill>
              </a:rPr>
              <a:t>Overall data taking efficiency (with full detector on): </a:t>
            </a:r>
            <a:r>
              <a:rPr lang="en-US" sz="2000">
                <a:solidFill>
                  <a:schemeClr val="bg1"/>
                </a:solidFill>
              </a:rPr>
              <a:t>95% </a:t>
            </a:r>
          </a:p>
        </p:txBody>
      </p:sp>
      <p:sp>
        <p:nvSpPr>
          <p:cNvPr id="109575" name="TextBox 16"/>
          <p:cNvSpPr txBox="1">
            <a:spLocks noChangeArrowheads="1"/>
          </p:cNvSpPr>
          <p:nvPr/>
        </p:nvSpPr>
        <p:spPr bwMode="auto">
          <a:xfrm>
            <a:off x="2808288" y="1479550"/>
            <a:ext cx="1373187" cy="29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300"/>
              <a:t>(stable beams)</a:t>
            </a:r>
          </a:p>
        </p:txBody>
      </p:sp>
      <p:sp>
        <p:nvSpPr>
          <p:cNvPr id="109576" name="TextBox 5"/>
          <p:cNvSpPr txBox="1">
            <a:spLocks noChangeArrowheads="1"/>
          </p:cNvSpPr>
          <p:nvPr/>
        </p:nvSpPr>
        <p:spPr bwMode="auto">
          <a:xfrm>
            <a:off x="106363" y="69850"/>
            <a:ext cx="5151437" cy="615950"/>
          </a:xfrm>
          <a:prstGeom prst="rect">
            <a:avLst/>
          </a:prstGeom>
          <a:solidFill>
            <a:srgbClr val="FFCC66"/>
          </a:solidFill>
          <a:ln w="9525">
            <a:solidFill>
              <a:srgbClr val="000000"/>
            </a:solidFill>
            <a:miter lim="800000"/>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900" dirty="0"/>
              <a:t>Integrated luminosity </a:t>
            </a:r>
            <a:r>
              <a:rPr lang="en-US" sz="1900" dirty="0" err="1"/>
              <a:t>vs</a:t>
            </a:r>
            <a:r>
              <a:rPr lang="en-US" sz="1900" dirty="0"/>
              <a:t> time</a:t>
            </a:r>
          </a:p>
          <a:p>
            <a:r>
              <a:rPr lang="en-US" sz="1500" dirty="0"/>
              <a:t>(from first √s =7 </a:t>
            </a:r>
            <a:r>
              <a:rPr lang="en-US" sz="1500" dirty="0" err="1"/>
              <a:t>TeV</a:t>
            </a:r>
            <a:r>
              <a:rPr lang="en-US" sz="1500" dirty="0"/>
              <a:t> collisions on 30 March </a:t>
            </a:r>
            <a:r>
              <a:rPr lang="el-GR" sz="1500" dirty="0" smtClean="0"/>
              <a:t>2010</a:t>
            </a:r>
            <a:endParaRPr lang="en-US" sz="1500" dirty="0"/>
          </a:p>
        </p:txBody>
      </p:sp>
      <p:sp>
        <p:nvSpPr>
          <p:cNvPr id="30731" name="TextBox 19"/>
          <p:cNvSpPr txBox="1">
            <a:spLocks noChangeArrowheads="1"/>
          </p:cNvSpPr>
          <p:nvPr/>
        </p:nvSpPr>
        <p:spPr bwMode="auto">
          <a:xfrm>
            <a:off x="6553200" y="4429125"/>
            <a:ext cx="2438400" cy="523875"/>
          </a:xfrm>
          <a:prstGeom prst="rect">
            <a:avLst/>
          </a:prstGeom>
          <a:solidFill>
            <a:schemeClr val="bg1">
              <a:lumMod val="95000"/>
            </a:schemeClr>
          </a:solidFill>
          <a:ln w="9525">
            <a:solidFill>
              <a:srgbClr val="CC3300"/>
            </a:solidFill>
            <a:miter lim="800000"/>
            <a:headEnd/>
            <a:tailEnd/>
          </a:ln>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a:t>Peak luminosity in ATLAS </a:t>
            </a:r>
          </a:p>
          <a:p>
            <a:r>
              <a:rPr lang="en-US" sz="1400"/>
              <a:t>L~1.6 x 10</a:t>
            </a:r>
            <a:r>
              <a:rPr lang="en-US" sz="1400" baseline="30000"/>
              <a:t>30 </a:t>
            </a:r>
            <a:r>
              <a:rPr lang="en-US" sz="1400"/>
              <a:t>cm</a:t>
            </a:r>
            <a:r>
              <a:rPr lang="en-US" sz="1400" baseline="30000"/>
              <a:t>-2 </a:t>
            </a:r>
            <a:r>
              <a:rPr lang="en-US" sz="1400"/>
              <a:t>s</a:t>
            </a:r>
            <a:r>
              <a:rPr lang="en-US" sz="1400" baseline="30000"/>
              <a:t>-1</a:t>
            </a:r>
            <a:endParaRPr lang="en-US" sz="1400"/>
          </a:p>
        </p:txBody>
      </p:sp>
      <p:sp>
        <p:nvSpPr>
          <p:cNvPr id="109578" name="TextBox 9"/>
          <p:cNvSpPr txBox="1">
            <a:spLocks noChangeArrowheads="1"/>
          </p:cNvSpPr>
          <p:nvPr/>
        </p:nvSpPr>
        <p:spPr bwMode="auto">
          <a:xfrm>
            <a:off x="5715000" y="2743200"/>
            <a:ext cx="3429000" cy="1246188"/>
          </a:xfrm>
          <a:prstGeom prst="rect">
            <a:avLst/>
          </a:prstGeom>
          <a:solidFill>
            <a:srgbClr val="CCCC99"/>
          </a:solidFill>
          <a:ln w="28575">
            <a:solidFill>
              <a:srgbClr val="CC0000"/>
            </a:solidFill>
            <a:round/>
            <a:headEnd/>
            <a:tailEnd/>
          </a:ln>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500"/>
              <a:t>Luminosity detectors calibrated</a:t>
            </a:r>
          </a:p>
          <a:p>
            <a:r>
              <a:rPr lang="en-US" sz="1500"/>
              <a:t>with van der Meer scans. </a:t>
            </a:r>
          </a:p>
          <a:p>
            <a:r>
              <a:rPr lang="en-US" sz="1500"/>
              <a:t>Luminosity known today to 11% </a:t>
            </a:r>
          </a:p>
          <a:p>
            <a:r>
              <a:rPr lang="en-US" sz="1500"/>
              <a:t>(error dominated by knowledge </a:t>
            </a:r>
          </a:p>
          <a:p>
            <a:r>
              <a:rPr lang="en-US" sz="1500"/>
              <a:t>of </a:t>
            </a:r>
            <a:r>
              <a:rPr lang="en-US" sz="1500">
                <a:sym typeface="Wingdings" charset="0"/>
              </a:rPr>
              <a:t>beam currents)</a:t>
            </a:r>
            <a:endParaRPr lang="en-US" sz="1500"/>
          </a:p>
        </p:txBody>
      </p:sp>
      <p:grpSp>
        <p:nvGrpSpPr>
          <p:cNvPr id="2" name="Group 34"/>
          <p:cNvGrpSpPr>
            <a:grpSpLocks/>
          </p:cNvGrpSpPr>
          <p:nvPr/>
        </p:nvGrpSpPr>
        <p:grpSpPr bwMode="auto">
          <a:xfrm>
            <a:off x="1120775" y="3048000"/>
            <a:ext cx="1241425" cy="1495425"/>
            <a:chOff x="1120200" y="3075801"/>
            <a:chExt cx="1242000" cy="1496199"/>
          </a:xfrm>
        </p:grpSpPr>
        <p:cxnSp>
          <p:nvCxnSpPr>
            <p:cNvPr id="109592" name="Straight Arrow Connector 35"/>
            <p:cNvCxnSpPr>
              <a:cxnSpLocks noChangeShapeType="1"/>
            </p:cNvCxnSpPr>
            <p:nvPr/>
          </p:nvCxnSpPr>
          <p:spPr bwMode="auto">
            <a:xfrm rot="5400000">
              <a:off x="1044000" y="4114800"/>
              <a:ext cx="533400" cy="381000"/>
            </a:xfrm>
            <a:prstGeom prst="straightConnector1">
              <a:avLst/>
            </a:prstGeom>
            <a:noFill/>
            <a:ln w="28575">
              <a:solidFill>
                <a:srgbClr val="000090"/>
              </a:solidFill>
              <a:round/>
              <a:headEnd/>
              <a:tailEnd type="arrow" w="med" len="med"/>
            </a:ln>
            <a:extLst>
              <a:ext uri="{909E8E84-426E-40dd-AFC4-6F175D3DCCD1}">
                <a14:hiddenFill xmlns:a14="http://schemas.microsoft.com/office/drawing/2010/main">
                  <a:noFill/>
                </a14:hiddenFill>
              </a:ext>
            </a:extLst>
          </p:spPr>
        </p:cxnSp>
        <p:pic>
          <p:nvPicPr>
            <p:cNvPr id="109593" name="Picture 6" descr="wmunu.png"/>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15708" y="3276600"/>
              <a:ext cx="1146492" cy="846772"/>
            </a:xfrm>
            <a:prstGeom prst="rect">
              <a:avLst/>
            </a:prstGeom>
            <a:noFill/>
            <a:ln w="19050">
              <a:solidFill>
                <a:srgbClr val="000090"/>
              </a:solidFill>
              <a:round/>
              <a:headEnd/>
              <a:tailEnd/>
            </a:ln>
            <a:extLst>
              <a:ext uri="{909E8E84-426E-40dd-AFC4-6F175D3DCCD1}">
                <a14:hiddenFill xmlns:a14="http://schemas.microsoft.com/office/drawing/2010/main">
                  <a:solidFill>
                    <a:srgbClr val="FFFFFF"/>
                  </a:solidFill>
                </a14:hiddenFill>
              </a:ext>
            </a:extLst>
          </p:spPr>
        </p:pic>
        <p:sp>
          <p:nvSpPr>
            <p:cNvPr id="109594" name="TextBox 11"/>
            <p:cNvSpPr txBox="1">
              <a:spLocks noChangeArrowheads="1"/>
            </p:cNvSpPr>
            <p:nvPr/>
          </p:nvSpPr>
          <p:spPr bwMode="auto">
            <a:xfrm>
              <a:off x="1526267" y="3075801"/>
              <a:ext cx="651572" cy="323165"/>
            </a:xfrm>
            <a:prstGeom prst="rect">
              <a:avLst/>
            </a:prstGeom>
            <a:solidFill>
              <a:schemeClr val="bg1"/>
            </a:solidFill>
            <a:ln w="9525">
              <a:solidFill>
                <a:srgbClr val="00009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500">
                  <a:solidFill>
                    <a:srgbClr val="CC0000"/>
                  </a:solidFill>
                </a:rPr>
                <a:t>1</a:t>
              </a:r>
              <a:r>
                <a:rPr lang="en-US" sz="1500" baseline="30000">
                  <a:solidFill>
                    <a:srgbClr val="CC0000"/>
                  </a:solidFill>
                </a:rPr>
                <a:t>st</a:t>
              </a:r>
              <a:r>
                <a:rPr lang="en-US" sz="1500">
                  <a:solidFill>
                    <a:srgbClr val="CC0000"/>
                  </a:solidFill>
                </a:rPr>
                <a:t> W</a:t>
              </a:r>
              <a:r>
                <a:rPr lang="en-US" sz="1500"/>
                <a:t> </a:t>
              </a:r>
            </a:p>
          </p:txBody>
        </p:sp>
      </p:grpSp>
      <p:grpSp>
        <p:nvGrpSpPr>
          <p:cNvPr id="3" name="Group 42"/>
          <p:cNvGrpSpPr>
            <a:grpSpLocks/>
          </p:cNvGrpSpPr>
          <p:nvPr/>
        </p:nvGrpSpPr>
        <p:grpSpPr bwMode="auto">
          <a:xfrm>
            <a:off x="3314700" y="2209800"/>
            <a:ext cx="1589088" cy="2209800"/>
            <a:chOff x="3314100" y="2209800"/>
            <a:chExt cx="1589074" cy="2209800"/>
          </a:xfrm>
        </p:grpSpPr>
        <p:cxnSp>
          <p:nvCxnSpPr>
            <p:cNvPr id="109589" name="Straight Arrow Connector 43"/>
            <p:cNvCxnSpPr>
              <a:cxnSpLocks noChangeShapeType="1"/>
            </p:cNvCxnSpPr>
            <p:nvPr/>
          </p:nvCxnSpPr>
          <p:spPr bwMode="auto">
            <a:xfrm rot="5400000">
              <a:off x="3276000" y="3238500"/>
              <a:ext cx="1219200" cy="1143000"/>
            </a:xfrm>
            <a:prstGeom prst="straightConnector1">
              <a:avLst/>
            </a:prstGeom>
            <a:noFill/>
            <a:ln w="28575">
              <a:solidFill>
                <a:srgbClr val="000090"/>
              </a:solidFill>
              <a:round/>
              <a:headEnd/>
              <a:tailEnd type="arrow" w="med" len="med"/>
            </a:ln>
            <a:extLst>
              <a:ext uri="{909E8E84-426E-40dd-AFC4-6F175D3DCCD1}">
                <a14:hiddenFill xmlns:a14="http://schemas.microsoft.com/office/drawing/2010/main">
                  <a:noFill/>
                </a14:hiddenFill>
              </a:ext>
            </a:extLst>
          </p:spPr>
        </p:cxnSp>
        <p:pic>
          <p:nvPicPr>
            <p:cNvPr id="109590" name="Picture 44" descr="top.png"/>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733799" y="2667000"/>
              <a:ext cx="1133250" cy="756000"/>
            </a:xfrm>
            <a:prstGeom prst="rect">
              <a:avLst/>
            </a:prstGeom>
            <a:noFill/>
            <a:ln w="19050">
              <a:solidFill>
                <a:srgbClr val="000090"/>
              </a:solidFill>
              <a:round/>
              <a:headEnd/>
              <a:tailEnd/>
            </a:ln>
            <a:extLst>
              <a:ext uri="{909E8E84-426E-40dd-AFC4-6F175D3DCCD1}">
                <a14:hiddenFill xmlns:a14="http://schemas.microsoft.com/office/drawing/2010/main">
                  <a:solidFill>
                    <a:srgbClr val="FFFFFF"/>
                  </a:solidFill>
                </a14:hiddenFill>
              </a:ext>
            </a:extLst>
          </p:spPr>
        </p:pic>
        <p:sp>
          <p:nvSpPr>
            <p:cNvPr id="109591" name="TextBox 19"/>
            <p:cNvSpPr txBox="1">
              <a:spLocks noChangeArrowheads="1"/>
            </p:cNvSpPr>
            <p:nvPr/>
          </p:nvSpPr>
          <p:spPr bwMode="auto">
            <a:xfrm>
              <a:off x="3657167" y="2209800"/>
              <a:ext cx="1246007" cy="523220"/>
            </a:xfrm>
            <a:prstGeom prst="rect">
              <a:avLst/>
            </a:prstGeom>
            <a:solidFill>
              <a:schemeClr val="bg1"/>
            </a:solidFill>
            <a:ln w="9525">
              <a:solidFill>
                <a:srgbClr val="00009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a:solidFill>
                    <a:srgbClr val="CC0000"/>
                  </a:solidFill>
                </a:rPr>
                <a:t>1</a:t>
              </a:r>
              <a:r>
                <a:rPr lang="en-US" sz="1400" baseline="30000">
                  <a:solidFill>
                    <a:srgbClr val="CC0000"/>
                  </a:solidFill>
                </a:rPr>
                <a:t>st</a:t>
              </a:r>
              <a:r>
                <a:rPr lang="en-US" sz="1400">
                  <a:solidFill>
                    <a:srgbClr val="CC0000"/>
                  </a:solidFill>
                </a:rPr>
                <a:t> top-quark </a:t>
              </a:r>
            </a:p>
            <a:p>
              <a:r>
                <a:rPr lang="en-US" sz="1400">
                  <a:solidFill>
                    <a:srgbClr val="CC0000"/>
                  </a:solidFill>
                </a:rPr>
                <a:t>candidate  </a:t>
              </a:r>
            </a:p>
          </p:txBody>
        </p:sp>
      </p:grpSp>
      <p:grpSp>
        <p:nvGrpSpPr>
          <p:cNvPr id="4" name="Group 38"/>
          <p:cNvGrpSpPr>
            <a:grpSpLocks/>
          </p:cNvGrpSpPr>
          <p:nvPr/>
        </p:nvGrpSpPr>
        <p:grpSpPr bwMode="auto">
          <a:xfrm>
            <a:off x="2514600" y="3200400"/>
            <a:ext cx="1152525" cy="1322388"/>
            <a:chOff x="2514600" y="3200400"/>
            <a:chExt cx="1152144" cy="1322294"/>
          </a:xfrm>
        </p:grpSpPr>
        <p:cxnSp>
          <p:nvCxnSpPr>
            <p:cNvPr id="109586" name="Straight Arrow Connector 39"/>
            <p:cNvCxnSpPr>
              <a:cxnSpLocks noChangeShapeType="1"/>
            </p:cNvCxnSpPr>
            <p:nvPr/>
          </p:nvCxnSpPr>
          <p:spPr bwMode="auto">
            <a:xfrm rot="5400000">
              <a:off x="2399506" y="4255200"/>
              <a:ext cx="534194" cy="794"/>
            </a:xfrm>
            <a:prstGeom prst="straightConnector1">
              <a:avLst/>
            </a:prstGeom>
            <a:noFill/>
            <a:ln w="28575">
              <a:solidFill>
                <a:srgbClr val="000090"/>
              </a:solidFill>
              <a:round/>
              <a:headEnd/>
              <a:tailEnd type="arrow" w="med" len="med"/>
            </a:ln>
            <a:extLst>
              <a:ext uri="{909E8E84-426E-40dd-AFC4-6F175D3DCCD1}">
                <a14:hiddenFill xmlns:a14="http://schemas.microsoft.com/office/drawing/2010/main">
                  <a:noFill/>
                </a14:hiddenFill>
              </a:ext>
            </a:extLst>
          </p:spPr>
        </p:cxnSp>
        <p:pic>
          <p:nvPicPr>
            <p:cNvPr id="109587" name="Picture 5" descr="zee.png"/>
            <p:cNvPicPr preferRelativeResize="0">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3429000"/>
              <a:ext cx="1152144" cy="677640"/>
            </a:xfrm>
            <a:prstGeom prst="rect">
              <a:avLst/>
            </a:prstGeom>
            <a:noFill/>
            <a:ln w="19050">
              <a:solidFill>
                <a:srgbClr val="000090"/>
              </a:solidFill>
              <a:round/>
              <a:headEnd/>
              <a:tailEnd/>
            </a:ln>
            <a:extLst>
              <a:ext uri="{909E8E84-426E-40dd-AFC4-6F175D3DCCD1}">
                <a14:hiddenFill xmlns:a14="http://schemas.microsoft.com/office/drawing/2010/main">
                  <a:solidFill>
                    <a:srgbClr val="FFFFFF"/>
                  </a:solidFill>
                </a14:hiddenFill>
              </a:ext>
            </a:extLst>
          </p:spPr>
        </p:pic>
        <p:sp>
          <p:nvSpPr>
            <p:cNvPr id="109588" name="TextBox 19"/>
            <p:cNvSpPr txBox="1">
              <a:spLocks noChangeArrowheads="1"/>
            </p:cNvSpPr>
            <p:nvPr/>
          </p:nvSpPr>
          <p:spPr bwMode="auto">
            <a:xfrm>
              <a:off x="2743200" y="3200400"/>
              <a:ext cx="584978" cy="323165"/>
            </a:xfrm>
            <a:prstGeom prst="rect">
              <a:avLst/>
            </a:prstGeom>
            <a:solidFill>
              <a:schemeClr val="bg1"/>
            </a:solidFill>
            <a:ln w="9525">
              <a:solidFill>
                <a:srgbClr val="00009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500">
                  <a:solidFill>
                    <a:srgbClr val="CC0000"/>
                  </a:solidFill>
                </a:rPr>
                <a:t>1</a:t>
              </a:r>
              <a:r>
                <a:rPr lang="en-US" sz="1500" baseline="30000">
                  <a:solidFill>
                    <a:srgbClr val="CC0000"/>
                  </a:solidFill>
                </a:rPr>
                <a:t>st</a:t>
              </a:r>
              <a:r>
                <a:rPr lang="en-US" sz="1500">
                  <a:solidFill>
                    <a:srgbClr val="CC0000"/>
                  </a:solidFill>
                </a:rPr>
                <a:t> Z </a:t>
              </a:r>
            </a:p>
          </p:txBody>
        </p:sp>
      </p:grpSp>
      <p:grpSp>
        <p:nvGrpSpPr>
          <p:cNvPr id="5" name="Group 29"/>
          <p:cNvGrpSpPr>
            <a:grpSpLocks/>
          </p:cNvGrpSpPr>
          <p:nvPr/>
        </p:nvGrpSpPr>
        <p:grpSpPr bwMode="auto">
          <a:xfrm>
            <a:off x="4953000" y="1228725"/>
            <a:ext cx="1782763" cy="3267075"/>
            <a:chOff x="4953000" y="1229380"/>
            <a:chExt cx="1783000" cy="3266420"/>
          </a:xfrm>
        </p:grpSpPr>
        <p:pic>
          <p:nvPicPr>
            <p:cNvPr id="109583" name="Picture 24" descr="ev1.png"/>
            <p:cNvPicPr preferRelativeResize="0">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1600200"/>
              <a:ext cx="822960" cy="822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84" name="TextBox 19"/>
            <p:cNvSpPr txBox="1">
              <a:spLocks noChangeArrowheads="1"/>
            </p:cNvSpPr>
            <p:nvPr/>
          </p:nvSpPr>
          <p:spPr bwMode="auto">
            <a:xfrm>
              <a:off x="5327366" y="1229380"/>
              <a:ext cx="1408634" cy="523220"/>
            </a:xfrm>
            <a:prstGeom prst="rect">
              <a:avLst/>
            </a:prstGeom>
            <a:solidFill>
              <a:schemeClr val="bg1"/>
            </a:solidFill>
            <a:ln w="9525">
              <a:solidFill>
                <a:srgbClr val="00009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a:solidFill>
                    <a:srgbClr val="CC0000"/>
                  </a:solidFill>
                </a:rPr>
                <a:t>2.55 TeV mass  </a:t>
              </a:r>
            </a:p>
            <a:p>
              <a:r>
                <a:rPr lang="en-US" sz="1400">
                  <a:solidFill>
                    <a:srgbClr val="CC0000"/>
                  </a:solidFill>
                </a:rPr>
                <a:t>di-jet event</a:t>
              </a:r>
            </a:p>
          </p:txBody>
        </p:sp>
        <p:cxnSp>
          <p:nvCxnSpPr>
            <p:cNvPr id="109585" name="Straight Arrow Connector 28"/>
            <p:cNvCxnSpPr>
              <a:cxnSpLocks noChangeShapeType="1"/>
            </p:cNvCxnSpPr>
            <p:nvPr/>
          </p:nvCxnSpPr>
          <p:spPr bwMode="auto">
            <a:xfrm rot="5400000">
              <a:off x="4305300" y="3009900"/>
              <a:ext cx="2133600" cy="838200"/>
            </a:xfrm>
            <a:prstGeom prst="straightConnector1">
              <a:avLst/>
            </a:prstGeom>
            <a:noFill/>
            <a:ln w="28575">
              <a:solidFill>
                <a:srgbClr val="000090"/>
              </a:solidFill>
              <a:round/>
              <a:headEnd/>
              <a:tailEnd type="arrow" w="med" len="med"/>
            </a:ln>
            <a:extLst>
              <a:ext uri="{909E8E84-426E-40dd-AFC4-6F175D3DCCD1}">
                <a14:hiddenFill xmlns:a14="http://schemas.microsoft.com/office/drawing/2010/main">
                  <a:noFill/>
                </a14:hiddenFill>
              </a:ext>
            </a:extLst>
          </p:spPr>
        </p:cxnSp>
      </p:grpSp>
      <p:sp>
        <p:nvSpPr>
          <p:cNvPr id="6" name="Footer Placeholder 5"/>
          <p:cNvSpPr>
            <a:spLocks noGrp="1"/>
          </p:cNvSpPr>
          <p:nvPr>
            <p:ph type="ftr" sz="quarter" idx="11"/>
          </p:nvPr>
        </p:nvSpPr>
        <p:spPr>
          <a:xfrm>
            <a:off x="2590800" y="6347381"/>
            <a:ext cx="4572000" cy="476250"/>
          </a:xfrm>
        </p:spPr>
        <p:txBody>
          <a:bodyPr/>
          <a:lstStyle/>
          <a:p>
            <a:pPr>
              <a:defRPr/>
            </a:pPr>
            <a:r>
              <a:rPr lang="el-GR" dirty="0" smtClean="0"/>
              <a:t>Ανιχνευτές Σωματιδίων, 09-15 Αυγούστου 2014</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nodeType="afterGroup">
                            <p:stCondLst>
                              <p:cond delay="500"/>
                            </p:stCondLst>
                            <p:childTnLst>
                              <p:par>
                                <p:cTn id="9" presetID="14"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nodeType="afterGroup">
                            <p:stCondLst>
                              <p:cond delay="1000"/>
                            </p:stCondLst>
                            <p:childTnLst>
                              <p:par>
                                <p:cTn id="13" presetID="14" presetClass="entr" presetSubtype="1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par>
                          <p:cTn id="16" fill="hold" nodeType="afterGroup">
                            <p:stCondLst>
                              <p:cond delay="1500"/>
                            </p:stCondLst>
                            <p:childTnLst>
                              <p:par>
                                <p:cTn id="17" presetID="14"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5" descr="4-vtx.png"/>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 y="1054100"/>
            <a:ext cx="8961438" cy="5270500"/>
          </a:xfrm>
          <a:prstGeom prst="rect">
            <a:avLst/>
          </a:prstGeom>
          <a:noFill/>
          <a:ln w="28575">
            <a:solidFill>
              <a:srgbClr val="CC0000"/>
            </a:solidFill>
            <a:miter lim="800000"/>
            <a:headEnd/>
            <a:tailEnd/>
          </a:ln>
          <a:extLst>
            <a:ext uri="{909E8E84-426E-40dd-AFC4-6F175D3DCCD1}">
              <a14:hiddenFill xmlns:a14="http://schemas.microsoft.com/office/drawing/2010/main">
                <a:solidFill>
                  <a:srgbClr val="FFFFFF"/>
                </a:solidFill>
              </a14:hiddenFill>
            </a:ext>
          </a:extLst>
        </p:spPr>
      </p:pic>
      <p:sp>
        <p:nvSpPr>
          <p:cNvPr id="111619" name="TextBox 4"/>
          <p:cNvSpPr txBox="1">
            <a:spLocks noChangeArrowheads="1"/>
          </p:cNvSpPr>
          <p:nvPr/>
        </p:nvSpPr>
        <p:spPr bwMode="auto">
          <a:xfrm>
            <a:off x="76200" y="6324600"/>
            <a:ext cx="9144000" cy="615553"/>
          </a:xfrm>
          <a:prstGeom prst="rect">
            <a:avLst/>
          </a:prstGeom>
          <a:solidFill>
            <a:srgbClr val="CCFF99"/>
          </a:solidFill>
          <a:ln w="19050">
            <a:solidFill>
              <a:srgbClr val="CC0000"/>
            </a:solidFill>
            <a:round/>
            <a:headEnd/>
            <a:tailEnd/>
          </a:ln>
        </p:spPr>
        <p:txBody>
          <a:bodyPr wrap="squar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dirty="0"/>
              <a:t>~ 10-45 tracks with </a:t>
            </a:r>
            <a:r>
              <a:rPr lang="en-US" sz="1800" dirty="0" err="1"/>
              <a:t>p</a:t>
            </a:r>
            <a:r>
              <a:rPr lang="en-US" sz="1800" baseline="-25000" dirty="0" err="1"/>
              <a:t>T</a:t>
            </a:r>
            <a:r>
              <a:rPr lang="en-US" sz="1800" dirty="0"/>
              <a:t> &gt;150 MeV per vertex</a:t>
            </a:r>
          </a:p>
          <a:p>
            <a:r>
              <a:rPr lang="en-US" sz="1600" dirty="0"/>
              <a:t>Vertex z-positions : −3.2, −2.3, 0.5, 1.9 cm </a:t>
            </a:r>
            <a:r>
              <a:rPr lang="en-US" sz="1500" dirty="0"/>
              <a:t>(vertex resolution </a:t>
            </a:r>
            <a:r>
              <a:rPr lang="en-US" sz="1500" dirty="0">
                <a:cs typeface="Lucida Grande" charset="0"/>
              </a:rPr>
              <a:t>better </a:t>
            </a:r>
            <a:r>
              <a:rPr lang="en-US" sz="1500" dirty="0" smtClean="0">
                <a:cs typeface="Lucida Grande" charset="0"/>
              </a:rPr>
              <a:t>than~</a:t>
            </a:r>
            <a:r>
              <a:rPr lang="en-US" sz="1500" dirty="0">
                <a:cs typeface="Lucida Grande" charset="0"/>
              </a:rPr>
              <a:t>200 </a:t>
            </a:r>
            <a:r>
              <a:rPr lang="en-US" sz="1500" dirty="0" err="1">
                <a:cs typeface="Lucida Grande" charset="0"/>
              </a:rPr>
              <a:t>μm</a:t>
            </a:r>
            <a:r>
              <a:rPr lang="en-US" sz="1500" dirty="0">
                <a:cs typeface="Lucida Grande" charset="0"/>
              </a:rPr>
              <a:t>)</a:t>
            </a:r>
          </a:p>
        </p:txBody>
      </p:sp>
      <p:sp>
        <p:nvSpPr>
          <p:cNvPr id="111620" name="TextBox 4"/>
          <p:cNvSpPr txBox="1">
            <a:spLocks noChangeArrowheads="1"/>
          </p:cNvSpPr>
          <p:nvPr/>
        </p:nvSpPr>
        <p:spPr bwMode="auto">
          <a:xfrm>
            <a:off x="304800" y="1154113"/>
            <a:ext cx="6197600" cy="369887"/>
          </a:xfrm>
          <a:prstGeom prst="rect">
            <a:avLst/>
          </a:prstGeom>
          <a:solidFill>
            <a:srgbClr val="CCFF99"/>
          </a:solidFill>
          <a:ln w="19050">
            <a:solidFill>
              <a:srgbClr val="CC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a:t>Event with 4 pp interactions in the same bunch-crossing</a:t>
            </a:r>
          </a:p>
        </p:txBody>
      </p:sp>
      <p:sp>
        <p:nvSpPr>
          <p:cNvPr id="111621" name="TextBox 19"/>
          <p:cNvSpPr txBox="1">
            <a:spLocks noChangeArrowheads="1"/>
          </p:cNvSpPr>
          <p:nvPr/>
        </p:nvSpPr>
        <p:spPr bwMode="auto">
          <a:xfrm>
            <a:off x="228600" y="76200"/>
            <a:ext cx="8458200" cy="923925"/>
          </a:xfrm>
          <a:prstGeom prst="rect">
            <a:avLst/>
          </a:prstGeom>
          <a:solidFill>
            <a:srgbClr val="FFFFCC"/>
          </a:solidFill>
          <a:ln w="9525">
            <a:solidFill>
              <a:srgbClr val="000000"/>
            </a:solidFill>
            <a:miter lim="800000"/>
            <a:headEnd/>
            <a:tailEnd/>
          </a:ln>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a:t>Max peak luminosity:  L~1.6 x 10</a:t>
            </a:r>
            <a:r>
              <a:rPr lang="en-US" sz="1800" baseline="30000"/>
              <a:t>30 </a:t>
            </a:r>
            <a:r>
              <a:rPr lang="en-US" sz="1800"/>
              <a:t>cm</a:t>
            </a:r>
            <a:r>
              <a:rPr lang="en-US" sz="1800" baseline="30000"/>
              <a:t>-2</a:t>
            </a:r>
            <a:r>
              <a:rPr lang="en-US" sz="1800"/>
              <a:t>s</a:t>
            </a:r>
            <a:r>
              <a:rPr lang="en-US" sz="1800" baseline="30000"/>
              <a:t>-1</a:t>
            </a:r>
            <a:endParaRPr lang="en-US" sz="1800"/>
          </a:p>
          <a:p>
            <a:pPr>
              <a:buFont typeface="Wingdings" charset="0"/>
              <a:buChar char="à"/>
            </a:pPr>
            <a:r>
              <a:rPr lang="en-US" sz="1800"/>
              <a:t> </a:t>
            </a:r>
            <a:r>
              <a:rPr lang="en-US" sz="1700"/>
              <a:t>average number of pp interactions per bunch-crossing: up to 1.3 </a:t>
            </a:r>
          </a:p>
          <a:p>
            <a:pPr>
              <a:buFont typeface="Wingdings" charset="0"/>
              <a:buChar char="à"/>
            </a:pPr>
            <a:r>
              <a:rPr lang="en-US" sz="1700">
                <a:sym typeface="Wingdings" charset="0"/>
              </a:rPr>
              <a:t> </a:t>
            </a:r>
            <a:r>
              <a:rPr lang="ja-JP" altLang="en-US" sz="1800">
                <a:solidFill>
                  <a:srgbClr val="CC3300"/>
                </a:solidFill>
                <a:sym typeface="Wingdings" charset="0"/>
              </a:rPr>
              <a:t>“</a:t>
            </a:r>
            <a:r>
              <a:rPr lang="en-US" sz="1800">
                <a:solidFill>
                  <a:srgbClr val="CC3300"/>
                </a:solidFill>
              </a:rPr>
              <a:t>pile-up</a:t>
            </a:r>
            <a:r>
              <a:rPr lang="ja-JP" altLang="en-US" sz="1800">
                <a:solidFill>
                  <a:srgbClr val="CC3300"/>
                </a:solidFill>
              </a:rPr>
              <a:t>”</a:t>
            </a:r>
            <a:r>
              <a:rPr lang="en-US" sz="1800">
                <a:solidFill>
                  <a:srgbClr val="CC3300"/>
                </a:solidFill>
              </a:rPr>
              <a:t> </a:t>
            </a:r>
            <a:r>
              <a:rPr lang="en-US" sz="1800"/>
              <a:t>(~40% of the events have &gt; 1 pp interaction per crossing)</a:t>
            </a:r>
          </a:p>
        </p:txBody>
      </p:sp>
      <p:sp>
        <p:nvSpPr>
          <p:cNvPr id="3" name="Slide Number Placeholder 2"/>
          <p:cNvSpPr>
            <a:spLocks noGrp="1"/>
          </p:cNvSpPr>
          <p:nvPr>
            <p:ph type="sldNum" sz="quarter" idx="12"/>
          </p:nvPr>
        </p:nvSpPr>
        <p:spPr/>
        <p:txBody>
          <a:bodyPr/>
          <a:lstStyle/>
          <a:p>
            <a:fld id="{3C635D3A-7247-9443-A141-84F38ACB56F2}" type="slidenum">
              <a:rPr lang="en-US" smtClean="0"/>
              <a:pPr/>
              <a:t>26</a:t>
            </a:fld>
            <a:endParaRPr lang="en-US"/>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pile-upvs time saturday night.pdf"/>
          <p:cNvPicPr>
            <a:picLocks noChangeAspect="1"/>
          </p:cNvPicPr>
          <p:nvPr/>
        </p:nvPicPr>
        <p:blipFill rotWithShape="1">
          <a:blip r:embed="rId3">
            <a:extLst>
              <a:ext uri="{28A0092B-C50C-407E-A947-70E740481C1C}">
                <a14:useLocalDpi xmlns:a14="http://schemas.microsoft.com/office/drawing/2010/main" val="0"/>
              </a:ext>
            </a:extLst>
          </a:blip>
          <a:srcRect r="11921"/>
          <a:stretch/>
        </p:blipFill>
        <p:spPr>
          <a:xfrm>
            <a:off x="5607832" y="4005065"/>
            <a:ext cx="3500672" cy="2852936"/>
          </a:xfrm>
          <a:prstGeom prst="rect">
            <a:avLst/>
          </a:prstGeom>
        </p:spPr>
      </p:pic>
      <p:pic>
        <p:nvPicPr>
          <p:cNvPr id="6" name="Picture 5" descr="mu_2011.png"/>
          <p:cNvPicPr>
            <a:picLocks noChangeAspect="1"/>
          </p:cNvPicPr>
          <p:nvPr/>
        </p:nvPicPr>
        <p:blipFill rotWithShape="1">
          <a:blip r:embed="rId4">
            <a:extLst>
              <a:ext uri="{28A0092B-C50C-407E-A947-70E740481C1C}">
                <a14:useLocalDpi xmlns:a14="http://schemas.microsoft.com/office/drawing/2010/main" val="0"/>
              </a:ext>
            </a:extLst>
          </a:blip>
          <a:srcRect l="750"/>
          <a:stretch/>
        </p:blipFill>
        <p:spPr>
          <a:xfrm>
            <a:off x="0" y="3356993"/>
            <a:ext cx="4834455" cy="3501008"/>
          </a:xfrm>
          <a:prstGeom prst="rect">
            <a:avLst/>
          </a:prstGeom>
        </p:spPr>
      </p:pic>
      <p:pic>
        <p:nvPicPr>
          <p:cNvPr id="5" name="Picture 4" descr="zpileup_20vtx_sept201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92079" y="0"/>
            <a:ext cx="3817259" cy="3817259"/>
          </a:xfrm>
          <a:prstGeom prst="rect">
            <a:avLst/>
          </a:prstGeom>
        </p:spPr>
      </p:pic>
      <p:sp>
        <p:nvSpPr>
          <p:cNvPr id="10241" name="Title 6"/>
          <p:cNvSpPr>
            <a:spLocks noGrp="1"/>
          </p:cNvSpPr>
          <p:nvPr>
            <p:ph type="title"/>
          </p:nvPr>
        </p:nvSpPr>
        <p:spPr>
          <a:xfrm>
            <a:off x="228600" y="-152400"/>
            <a:ext cx="5063480" cy="609600"/>
          </a:xfrm>
          <a:noFill/>
          <a:ln>
            <a:noFill/>
          </a:ln>
          <a:extLst>
            <a:ext uri="{909E8E84-426E-40dd-AFC4-6F175D3DCCD1}">
              <a14:hiddenFill xmlns:a14="http://schemas.microsoft.com/office/drawing/2010/main">
                <a:solidFill>
                  <a:srgbClr val="FFFFFF"/>
                </a:solidFill>
              </a14:hiddenFill>
            </a:ext>
          </a:extLst>
        </p:spPr>
        <p:txBody>
          <a:bodyPr anchor="t"/>
          <a:lstStyle/>
          <a:p>
            <a:pPr>
              <a:defRPr/>
            </a:pPr>
            <a:r>
              <a:rPr lang="de-DE" dirty="0" smtClean="0">
                <a:ea typeface="ＭＳ Ｐゴシック" charset="0"/>
                <a:cs typeface="ＭＳ Ｐゴシック" charset="0"/>
              </a:rPr>
              <a:t> </a:t>
            </a:r>
            <a:r>
              <a:rPr lang="de-DE" sz="2400" b="1" dirty="0" smtClean="0">
                <a:latin typeface="Verdana"/>
                <a:ea typeface="ＭＳ Ｐゴシック" charset="0"/>
                <a:cs typeface="Verdana"/>
              </a:rPr>
              <a:t>Pile-up</a:t>
            </a:r>
            <a:r>
              <a:rPr lang="de-DE" sz="2400" b="1" dirty="0">
                <a:latin typeface="Verdana"/>
                <a:ea typeface="ＭＳ Ｐゴシック" charset="0"/>
                <a:cs typeface="Verdana"/>
              </a:rPr>
              <a:t> </a:t>
            </a:r>
            <a:r>
              <a:rPr lang="de-DE" sz="2400" b="1" dirty="0" smtClean="0">
                <a:latin typeface="Verdana"/>
                <a:ea typeface="ＭＳ Ｐゴシック" charset="0"/>
                <a:cs typeface="Verdana"/>
              </a:rPr>
              <a:t>challenge 2011</a:t>
            </a:r>
            <a:endParaRPr lang="de-DE" sz="2400" b="1" dirty="0">
              <a:latin typeface="Verdana"/>
              <a:ea typeface="ＭＳ Ｐゴシック" charset="0"/>
              <a:cs typeface="Verdana"/>
            </a:endParaRPr>
          </a:p>
        </p:txBody>
      </p:sp>
      <p:sp>
        <p:nvSpPr>
          <p:cNvPr id="23555" name="Rectangle 4"/>
          <p:cNvSpPr>
            <a:spLocks noChangeArrowheads="1"/>
          </p:cNvSpPr>
          <p:nvPr/>
        </p:nvSpPr>
        <p:spPr bwMode="auto">
          <a:xfrm>
            <a:off x="107504" y="620688"/>
            <a:ext cx="5112568" cy="2142125"/>
          </a:xfrm>
          <a:prstGeom prst="rect">
            <a:avLst/>
          </a:prstGeom>
          <a:solidFill>
            <a:srgbClr val="C2FFF0"/>
          </a:solidFill>
          <a:ln>
            <a:noFill/>
          </a:ln>
          <a:extLst/>
        </p:spPr>
        <p:txBody>
          <a:bodyPr wrap="square">
            <a:spAutoFit/>
          </a:bodyPr>
          <a:lstStyle/>
          <a:p>
            <a:pPr marL="285750" indent="-285750">
              <a:buFontTx/>
              <a:buChar char="-"/>
              <a:defRPr/>
            </a:pPr>
            <a:r>
              <a:rPr lang="en-US" dirty="0" smtClean="0">
                <a:latin typeface="Verdana"/>
                <a:cs typeface="Verdana"/>
                <a:sym typeface="Wingdings" charset="0"/>
              </a:rPr>
              <a:t>~x2 lower than </a:t>
            </a:r>
            <a:r>
              <a:rPr lang="en-US" dirty="0">
                <a:latin typeface="Verdana"/>
                <a:cs typeface="Verdana"/>
                <a:sym typeface="Wingdings" charset="0"/>
              </a:rPr>
              <a:t>LHC </a:t>
            </a:r>
            <a:r>
              <a:rPr lang="en-US" dirty="0" smtClean="0">
                <a:latin typeface="Verdana"/>
                <a:cs typeface="Verdana"/>
                <a:sym typeface="Wingdings" charset="0"/>
              </a:rPr>
              <a:t>design </a:t>
            </a:r>
            <a:endParaRPr lang="en-US" dirty="0" smtClean="0">
              <a:solidFill>
                <a:schemeClr val="accent2"/>
              </a:solidFill>
              <a:effectLst>
                <a:outerShdw blurRad="38100" dist="38100" dir="2700000" algn="tl">
                  <a:srgbClr val="DDDDDD"/>
                </a:outerShdw>
              </a:effectLst>
              <a:latin typeface="Verdana"/>
              <a:cs typeface="Verdana"/>
            </a:endParaRPr>
          </a:p>
          <a:p>
            <a:pPr marL="285750" indent="-285750">
              <a:buFontTx/>
              <a:buChar char="-"/>
              <a:defRPr/>
            </a:pPr>
            <a:r>
              <a:rPr lang="en-US" dirty="0" smtClean="0">
                <a:solidFill>
                  <a:schemeClr val="accent2"/>
                </a:solidFill>
                <a:effectLst>
                  <a:outerShdw blurRad="38100" dist="38100" dir="2700000" algn="tl">
                    <a:srgbClr val="DDDDDD"/>
                  </a:outerShdw>
                </a:effectLst>
                <a:latin typeface="Verdana"/>
                <a:cs typeface="Verdana"/>
              </a:rPr>
              <a:t>2011 </a:t>
            </a:r>
            <a:r>
              <a:rPr lang="en-US" dirty="0" smtClean="0">
                <a:solidFill>
                  <a:schemeClr val="accent2"/>
                </a:solidFill>
                <a:latin typeface="Verdana"/>
                <a:cs typeface="Verdana"/>
                <a:sym typeface="Wingdings" charset="0"/>
              </a:rPr>
              <a:t>&lt;</a:t>
            </a:r>
            <a:r>
              <a:rPr lang="en-US" dirty="0">
                <a:solidFill>
                  <a:schemeClr val="accent2"/>
                </a:solidFill>
                <a:latin typeface="Verdana"/>
                <a:cs typeface="Verdana"/>
                <a:sym typeface="Wingdings" charset="0"/>
              </a:rPr>
              <a:t>pile-up&gt; </a:t>
            </a:r>
            <a:r>
              <a:rPr lang="en-US" dirty="0" smtClean="0">
                <a:solidFill>
                  <a:schemeClr val="accent2"/>
                </a:solidFill>
                <a:latin typeface="Verdana"/>
                <a:cs typeface="Verdana"/>
                <a:sym typeface="Wingdings" charset="0"/>
              </a:rPr>
              <a:t>=12 (up to 22 max)</a:t>
            </a:r>
          </a:p>
          <a:p>
            <a:pPr marL="285750" indent="-285750">
              <a:buFontTx/>
              <a:buChar char="-"/>
              <a:defRPr/>
            </a:pPr>
            <a:r>
              <a:rPr lang="en-US" dirty="0" smtClean="0">
                <a:latin typeface="Verdana"/>
                <a:cs typeface="Verdana"/>
              </a:rPr>
              <a:t>In September increasedx1.5 (</a:t>
            </a:r>
            <a:r>
              <a:rPr lang="en-US" dirty="0">
                <a:latin typeface="Verdana"/>
                <a:cs typeface="Verdana"/>
              </a:rPr>
              <a:t>β*=</a:t>
            </a:r>
            <a:r>
              <a:rPr lang="en-US" dirty="0" smtClean="0">
                <a:latin typeface="Verdana"/>
                <a:cs typeface="Verdana"/>
              </a:rPr>
              <a:t>1.5m</a:t>
            </a:r>
            <a:r>
              <a:rPr lang="en-US" dirty="0" smtClean="0">
                <a:latin typeface="Verdana"/>
                <a:cs typeface="Verdana"/>
                <a:sym typeface="Wingdings"/>
              </a:rPr>
              <a:t>1m)</a:t>
            </a:r>
            <a:endParaRPr lang="en-US" dirty="0" smtClean="0">
              <a:solidFill>
                <a:schemeClr val="accent2"/>
              </a:solidFill>
              <a:latin typeface="Verdana"/>
              <a:cs typeface="Verdana"/>
              <a:sym typeface="Wingdings" charset="0"/>
            </a:endParaRPr>
          </a:p>
          <a:p>
            <a:pPr marL="285750" indent="-285750">
              <a:buFontTx/>
              <a:buChar char="-"/>
              <a:defRPr/>
            </a:pPr>
            <a:r>
              <a:rPr lang="en-US" dirty="0" smtClean="0">
                <a:solidFill>
                  <a:schemeClr val="accent2"/>
                </a:solidFill>
                <a:latin typeface="Verdana"/>
                <a:cs typeface="Verdana"/>
                <a:sym typeface="Wingdings" charset="0"/>
              </a:rPr>
              <a:t>2010 </a:t>
            </a:r>
            <a:r>
              <a:rPr lang="en-US" dirty="0">
                <a:solidFill>
                  <a:schemeClr val="accent2"/>
                </a:solidFill>
                <a:latin typeface="Verdana"/>
                <a:cs typeface="Verdana"/>
                <a:sym typeface="Wingdings" charset="0"/>
              </a:rPr>
              <a:t>&lt;pile-up&gt; =</a:t>
            </a:r>
            <a:r>
              <a:rPr lang="en-US" dirty="0" smtClean="0">
                <a:solidFill>
                  <a:schemeClr val="accent2"/>
                </a:solidFill>
                <a:latin typeface="Verdana"/>
                <a:cs typeface="Verdana"/>
                <a:sym typeface="Wingdings" charset="0"/>
              </a:rPr>
              <a:t>1.3  </a:t>
            </a:r>
          </a:p>
          <a:p>
            <a:pPr marL="285750" lvl="0" indent="-285750" defTabSz="457200">
              <a:spcBef>
                <a:spcPct val="20000"/>
              </a:spcBef>
              <a:buFontTx/>
              <a:buChar char="-"/>
              <a:defRPr/>
            </a:pPr>
            <a:r>
              <a:rPr lang="en-US" dirty="0" smtClean="0">
                <a:solidFill>
                  <a:srgbClr val="000000"/>
                </a:solidFill>
                <a:latin typeface="Verdana"/>
                <a:ea typeface="ＭＳ Ｐゴシック" pitchFamily="-112" charset="-128"/>
                <a:cs typeface="Verdana"/>
              </a:rPr>
              <a:t>A potential issue for: Lepton </a:t>
            </a:r>
            <a:r>
              <a:rPr lang="en-US" dirty="0">
                <a:solidFill>
                  <a:srgbClr val="000000"/>
                </a:solidFill>
                <a:latin typeface="Verdana"/>
                <a:ea typeface="ＭＳ Ｐゴシック" pitchFamily="-112" charset="-128"/>
                <a:cs typeface="Verdana"/>
              </a:rPr>
              <a:t>Isolation, Vertexing, CPU time/event </a:t>
            </a:r>
            <a:r>
              <a:rPr lang="en-US" dirty="0" smtClean="0">
                <a:solidFill>
                  <a:srgbClr val="000000"/>
                </a:solidFill>
                <a:latin typeface="Verdana"/>
                <a:ea typeface="ＭＳ Ｐゴシック" pitchFamily="-112" charset="-128"/>
                <a:cs typeface="Verdana"/>
              </a:rPr>
              <a:t>size, </a:t>
            </a:r>
            <a:r>
              <a:rPr lang="en-US" dirty="0" smtClean="0">
                <a:solidFill>
                  <a:srgbClr val="FF0000"/>
                </a:solidFill>
                <a:latin typeface="Verdana"/>
                <a:ea typeface="ＭＳ Ｐゴシック" pitchFamily="-112" charset="-128"/>
                <a:cs typeface="Verdana"/>
              </a:rPr>
              <a:t>t,</a:t>
            </a:r>
            <a:r>
              <a:rPr lang="en-US" dirty="0" smtClean="0">
                <a:solidFill>
                  <a:srgbClr val="000000"/>
                </a:solidFill>
                <a:latin typeface="Verdana"/>
                <a:ea typeface="ＭＳ Ｐゴシック" pitchFamily="-112" charset="-128"/>
                <a:cs typeface="Verdana"/>
              </a:rPr>
              <a:t> </a:t>
            </a:r>
            <a:r>
              <a:rPr lang="en-US" dirty="0" smtClean="0">
                <a:solidFill>
                  <a:srgbClr val="FF0000"/>
                </a:solidFill>
                <a:latin typeface="Verdana"/>
                <a:ea typeface="ＭＳ Ｐゴシック" pitchFamily="-112" charset="-128"/>
                <a:cs typeface="Verdana"/>
              </a:rPr>
              <a:t>Jet Energy Scale/resolution</a:t>
            </a:r>
            <a:r>
              <a:rPr lang="en-US" dirty="0">
                <a:solidFill>
                  <a:srgbClr val="FF0000"/>
                </a:solidFill>
                <a:latin typeface="Verdana"/>
                <a:ea typeface="ＭＳ Ｐゴシック" pitchFamily="-112" charset="-128"/>
                <a:cs typeface="Verdana"/>
              </a:rPr>
              <a:t>,</a:t>
            </a:r>
            <a:r>
              <a:rPr lang="en-US" dirty="0">
                <a:solidFill>
                  <a:srgbClr val="000000"/>
                </a:solidFill>
                <a:latin typeface="Verdana"/>
                <a:ea typeface="ＭＳ Ｐゴシック" pitchFamily="-112" charset="-128"/>
                <a:cs typeface="Verdana"/>
              </a:rPr>
              <a:t> </a:t>
            </a:r>
            <a:r>
              <a:rPr lang="en-US" dirty="0" smtClean="0">
                <a:solidFill>
                  <a:srgbClr val="FF0000"/>
                </a:solidFill>
                <a:latin typeface="Verdana"/>
                <a:ea typeface="ＭＳ Ｐゴシック" pitchFamily="-112" charset="-128"/>
                <a:cs typeface="Verdana"/>
              </a:rPr>
              <a:t>E</a:t>
            </a:r>
            <a:r>
              <a:rPr lang="en-US" sz="2000" baseline="-25000" dirty="0" smtClean="0">
                <a:solidFill>
                  <a:srgbClr val="FF0000"/>
                </a:solidFill>
                <a:latin typeface="Verdana"/>
                <a:ea typeface="ＭＳ Ｐゴシック" pitchFamily="-112" charset="-128"/>
                <a:cs typeface="Verdana"/>
              </a:rPr>
              <a:t>T</a:t>
            </a:r>
            <a:r>
              <a:rPr lang="en-US" baseline="-25000" dirty="0" smtClean="0">
                <a:solidFill>
                  <a:srgbClr val="FF0000"/>
                </a:solidFill>
                <a:latin typeface="Verdana"/>
                <a:ea typeface="ＭＳ Ｐゴシック" pitchFamily="-112" charset="-128"/>
                <a:cs typeface="Verdana"/>
              </a:rPr>
              <a:t>miss</a:t>
            </a:r>
            <a:r>
              <a:rPr lang="en-US" dirty="0">
                <a:solidFill>
                  <a:srgbClr val="FF0000"/>
                </a:solidFill>
                <a:latin typeface="Verdana"/>
                <a:ea typeface="ＭＳ Ｐゴシック" pitchFamily="-112" charset="-128"/>
                <a:cs typeface="Verdana"/>
              </a:rPr>
              <a:t>.</a:t>
            </a:r>
            <a:endParaRPr lang="en-US" dirty="0">
              <a:solidFill>
                <a:schemeClr val="accent2"/>
              </a:solidFill>
              <a:latin typeface="Verdana"/>
              <a:cs typeface="Verdana"/>
              <a:sym typeface="Wingdings" charset="0"/>
            </a:endParaRPr>
          </a:p>
          <a:p>
            <a:pPr>
              <a:defRPr/>
            </a:pPr>
            <a:r>
              <a:rPr lang="en-US" sz="1800" dirty="0" smtClean="0">
                <a:sym typeface="Wingdings" charset="0"/>
              </a:rPr>
              <a:t> </a:t>
            </a:r>
            <a:endParaRPr lang="en-US" sz="1800" dirty="0">
              <a:sym typeface="Wingdings" charset="0"/>
            </a:endParaRPr>
          </a:p>
        </p:txBody>
      </p:sp>
      <p:sp>
        <p:nvSpPr>
          <p:cNvPr id="11" name="Rectangle 10"/>
          <p:cNvSpPr/>
          <p:nvPr/>
        </p:nvSpPr>
        <p:spPr>
          <a:xfrm>
            <a:off x="7740353" y="4149081"/>
            <a:ext cx="864096" cy="369332"/>
          </a:xfrm>
          <a:prstGeom prst="rect">
            <a:avLst/>
          </a:prstGeom>
          <a:ln>
            <a:noFill/>
          </a:ln>
        </p:spPr>
        <p:txBody>
          <a:bodyPr wrap="square">
            <a:spAutoFit/>
          </a:bodyPr>
          <a:lstStyle/>
          <a:p>
            <a:pPr>
              <a:defRPr/>
            </a:pPr>
            <a:r>
              <a:rPr lang="en-US" sz="1800" b="1" dirty="0" smtClean="0">
                <a:solidFill>
                  <a:srgbClr val="FF3300"/>
                </a:solidFill>
                <a:effectLst>
                  <a:outerShdw blurRad="38100" dist="38100" dir="2700000" algn="tl">
                    <a:srgbClr val="DDDDDD"/>
                  </a:outerShdw>
                </a:effectLst>
                <a:latin typeface="+mj-lt"/>
                <a:cs typeface="Arial" charset="0"/>
              </a:rPr>
              <a:t> 2011</a:t>
            </a:r>
            <a:endParaRPr lang="en-US" sz="1800" b="1" dirty="0">
              <a:solidFill>
                <a:srgbClr val="FF3300"/>
              </a:solidFill>
              <a:effectLst>
                <a:outerShdw blurRad="38100" dist="38100" dir="2700000" algn="tl">
                  <a:srgbClr val="DDDDDD"/>
                </a:outerShdw>
              </a:effectLst>
              <a:latin typeface="+mj-lt"/>
              <a:cs typeface="Arial" charset="0"/>
            </a:endParaRPr>
          </a:p>
        </p:txBody>
      </p:sp>
      <p:sp>
        <p:nvSpPr>
          <p:cNvPr id="13" name="Rectangle 12"/>
          <p:cNvSpPr/>
          <p:nvPr/>
        </p:nvSpPr>
        <p:spPr>
          <a:xfrm>
            <a:off x="1691680" y="3933056"/>
            <a:ext cx="684212" cy="339725"/>
          </a:xfrm>
          <a:prstGeom prst="rect">
            <a:avLst/>
          </a:prstGeom>
        </p:spPr>
        <p:txBody>
          <a:bodyPr wrap="none">
            <a:spAutoFit/>
          </a:bodyPr>
          <a:lstStyle/>
          <a:p>
            <a:pPr>
              <a:defRPr/>
            </a:pPr>
            <a:r>
              <a:rPr lang="en-US" b="1" dirty="0">
                <a:solidFill>
                  <a:srgbClr val="FF3300"/>
                </a:solidFill>
                <a:effectLst>
                  <a:outerShdw blurRad="38100" dist="38100" dir="2700000" algn="tl">
                    <a:srgbClr val="DDDDDD"/>
                  </a:outerShdw>
                </a:effectLst>
                <a:cs typeface="Arial" charset="0"/>
              </a:rPr>
              <a:t>2011 </a:t>
            </a:r>
            <a:endParaRPr lang="en-US" dirty="0"/>
          </a:p>
        </p:txBody>
      </p:sp>
      <p:sp>
        <p:nvSpPr>
          <p:cNvPr id="3" name="Rectangle 2"/>
          <p:cNvSpPr/>
          <p:nvPr/>
        </p:nvSpPr>
        <p:spPr>
          <a:xfrm>
            <a:off x="827584" y="3933056"/>
            <a:ext cx="958616" cy="400110"/>
          </a:xfrm>
          <a:prstGeom prst="rect">
            <a:avLst/>
          </a:prstGeom>
          <a:solidFill>
            <a:schemeClr val="bg1"/>
          </a:solidFill>
        </p:spPr>
        <p:txBody>
          <a:bodyPr wrap="none">
            <a:spAutoFit/>
          </a:bodyPr>
          <a:lstStyle/>
          <a:p>
            <a:r>
              <a:rPr lang="en-US" b="1" dirty="0" smtClean="0">
                <a:solidFill>
                  <a:srgbClr val="FF3300"/>
                </a:solidFill>
                <a:effectLst>
                  <a:outerShdw blurRad="38100" dist="38100" dir="2700000" algn="tl">
                    <a:srgbClr val="DDDDDD"/>
                  </a:outerShdw>
                </a:effectLst>
                <a:cs typeface="Arial" charset="0"/>
              </a:rPr>
              <a:t>&lt;</a:t>
            </a:r>
            <a:r>
              <a:rPr lang="en-US" sz="2000" b="1" dirty="0" smtClean="0">
                <a:solidFill>
                  <a:srgbClr val="FF3300"/>
                </a:solidFill>
                <a:effectLst>
                  <a:outerShdw blurRad="38100" dist="38100" dir="2700000" algn="tl">
                    <a:srgbClr val="DDDDDD"/>
                  </a:outerShdw>
                </a:effectLst>
                <a:latin typeface="Symbol"/>
                <a:cs typeface="Arial" charset="0"/>
              </a:rPr>
              <a:t>m</a:t>
            </a:r>
            <a:r>
              <a:rPr lang="en-US" b="1" dirty="0" smtClean="0">
                <a:solidFill>
                  <a:srgbClr val="FF3300"/>
                </a:solidFill>
                <a:effectLst>
                  <a:outerShdw blurRad="38100" dist="38100" dir="2700000" algn="tl">
                    <a:srgbClr val="DDDDDD"/>
                  </a:outerShdw>
                </a:effectLst>
                <a:cs typeface="Arial" charset="0"/>
              </a:rPr>
              <a:t>&gt;=12</a:t>
            </a:r>
            <a:endParaRPr lang="en-US" dirty="0"/>
          </a:p>
        </p:txBody>
      </p:sp>
      <p:sp>
        <p:nvSpPr>
          <p:cNvPr id="2" name="Rectangle 1"/>
          <p:cNvSpPr/>
          <p:nvPr/>
        </p:nvSpPr>
        <p:spPr>
          <a:xfrm>
            <a:off x="5388619" y="0"/>
            <a:ext cx="3744417" cy="338554"/>
          </a:xfrm>
          <a:prstGeom prst="rect">
            <a:avLst/>
          </a:prstGeom>
          <a:solidFill>
            <a:srgbClr val="FFDF4C"/>
          </a:solidFill>
        </p:spPr>
        <p:txBody>
          <a:bodyPr wrap="square">
            <a:spAutoFit/>
          </a:bodyPr>
          <a:lstStyle/>
          <a:p>
            <a:pPr algn="ctr">
              <a:defRPr/>
            </a:pPr>
            <a:r>
              <a:rPr lang="en-US" b="1" dirty="0" smtClean="0">
                <a:solidFill>
                  <a:schemeClr val="accent2">
                    <a:lumMod val="75000"/>
                  </a:schemeClr>
                </a:solidFill>
              </a:rPr>
              <a:t> </a:t>
            </a:r>
            <a:r>
              <a:rPr lang="en-US" sz="1200" b="1" dirty="0" smtClean="0">
                <a:solidFill>
                  <a:schemeClr val="accent2">
                    <a:lumMod val="75000"/>
                  </a:schemeClr>
                </a:solidFill>
                <a:latin typeface="Verdana"/>
                <a:cs typeface="Verdana"/>
              </a:rPr>
              <a:t>Z-&gt;mm with </a:t>
            </a:r>
            <a:r>
              <a:rPr lang="en-US" sz="1200" b="1" dirty="0" smtClean="0">
                <a:solidFill>
                  <a:srgbClr val="FF0000"/>
                </a:solidFill>
                <a:latin typeface="Verdana"/>
                <a:cs typeface="Verdana"/>
              </a:rPr>
              <a:t>20</a:t>
            </a:r>
            <a:r>
              <a:rPr lang="en-US" sz="1200" b="1" dirty="0" smtClean="0">
                <a:solidFill>
                  <a:schemeClr val="accent2">
                    <a:lumMod val="75000"/>
                  </a:schemeClr>
                </a:solidFill>
                <a:latin typeface="Verdana"/>
                <a:cs typeface="Verdana"/>
              </a:rPr>
              <a:t> reconstructed vertices</a:t>
            </a:r>
            <a:endParaRPr lang="en-US" sz="1200" b="1" dirty="0">
              <a:solidFill>
                <a:schemeClr val="accent2">
                  <a:lumMod val="75000"/>
                </a:schemeClr>
              </a:solidFill>
              <a:latin typeface="Verdana"/>
              <a:cs typeface="Verdana"/>
            </a:endParaRPr>
          </a:p>
        </p:txBody>
      </p:sp>
      <p:sp>
        <p:nvSpPr>
          <p:cNvPr id="7" name="TextBox 6"/>
          <p:cNvSpPr txBox="1"/>
          <p:nvPr/>
        </p:nvSpPr>
        <p:spPr>
          <a:xfrm>
            <a:off x="1259632" y="3212976"/>
            <a:ext cx="2736304" cy="338554"/>
          </a:xfrm>
          <a:prstGeom prst="rect">
            <a:avLst/>
          </a:prstGeom>
          <a:noFill/>
        </p:spPr>
        <p:txBody>
          <a:bodyPr wrap="square" rtlCol="0">
            <a:spAutoFit/>
          </a:bodyPr>
          <a:lstStyle/>
          <a:p>
            <a:r>
              <a:rPr lang="en-US" b="1" dirty="0" smtClean="0">
                <a:solidFill>
                  <a:srgbClr val="0000FF"/>
                </a:solidFill>
              </a:rPr>
              <a:t>       </a:t>
            </a:r>
            <a:r>
              <a:rPr lang="en-US" b="1" dirty="0" smtClean="0">
                <a:solidFill>
                  <a:srgbClr val="0000FF"/>
                </a:solidFill>
                <a:latin typeface="Verdana"/>
                <a:cs typeface="Verdana"/>
              </a:rPr>
              <a:t>2011 &lt;pile-up&gt;</a:t>
            </a:r>
            <a:endParaRPr lang="en-US" b="1" dirty="0">
              <a:solidFill>
                <a:srgbClr val="0000FF"/>
              </a:solidFill>
              <a:latin typeface="Verdana"/>
              <a:cs typeface="Verdana"/>
            </a:endParaRPr>
          </a:p>
        </p:txBody>
      </p:sp>
      <p:sp>
        <p:nvSpPr>
          <p:cNvPr id="9" name="Rectangle 8"/>
          <p:cNvSpPr/>
          <p:nvPr/>
        </p:nvSpPr>
        <p:spPr>
          <a:xfrm>
            <a:off x="4499992" y="5229200"/>
            <a:ext cx="1258202" cy="307777"/>
          </a:xfrm>
          <a:prstGeom prst="rect">
            <a:avLst/>
          </a:prstGeom>
        </p:spPr>
        <p:txBody>
          <a:bodyPr wrap="none">
            <a:spAutoFit/>
          </a:bodyPr>
          <a:lstStyle/>
          <a:p>
            <a:r>
              <a:rPr lang="en-US" sz="1400" b="1" dirty="0">
                <a:solidFill>
                  <a:srgbClr val="3366FF"/>
                </a:solidFill>
              </a:rPr>
              <a:t>Until August</a:t>
            </a:r>
          </a:p>
        </p:txBody>
      </p:sp>
      <p:sp>
        <p:nvSpPr>
          <p:cNvPr id="10" name="Rectangle 9"/>
          <p:cNvSpPr/>
          <p:nvPr/>
        </p:nvSpPr>
        <p:spPr>
          <a:xfrm>
            <a:off x="4283968" y="4509120"/>
            <a:ext cx="1385315" cy="307777"/>
          </a:xfrm>
          <a:prstGeom prst="rect">
            <a:avLst/>
          </a:prstGeom>
        </p:spPr>
        <p:txBody>
          <a:bodyPr wrap="none">
            <a:spAutoFit/>
          </a:bodyPr>
          <a:lstStyle/>
          <a:p>
            <a:r>
              <a:rPr lang="en-US" sz="1400" dirty="0" smtClean="0">
                <a:solidFill>
                  <a:srgbClr val="FF0000"/>
                </a:solidFill>
              </a:rPr>
              <a:t>     September</a:t>
            </a:r>
            <a:endParaRPr lang="en-US" sz="1400" dirty="0">
              <a:solidFill>
                <a:srgbClr val="FF0000"/>
              </a:solidFill>
            </a:endParaRPr>
          </a:p>
        </p:txBody>
      </p:sp>
      <p:cxnSp>
        <p:nvCxnSpPr>
          <p:cNvPr id="14" name="Straight Arrow Connector 13"/>
          <p:cNvCxnSpPr/>
          <p:nvPr/>
        </p:nvCxnSpPr>
        <p:spPr bwMode="auto">
          <a:xfrm flipV="1">
            <a:off x="3491880" y="4725144"/>
            <a:ext cx="1008112" cy="216025"/>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cxnSp>
        <p:nvCxnSpPr>
          <p:cNvPr id="18" name="Straight Arrow Connector 17"/>
          <p:cNvCxnSpPr/>
          <p:nvPr/>
        </p:nvCxnSpPr>
        <p:spPr bwMode="auto">
          <a:xfrm flipV="1">
            <a:off x="3203848" y="5445224"/>
            <a:ext cx="1296144" cy="432048"/>
          </a:xfrm>
          <a:prstGeom prst="straightConnector1">
            <a:avLst/>
          </a:prstGeom>
          <a:solidFill>
            <a:schemeClr val="accent1"/>
          </a:solidFill>
          <a:ln w="9525" cap="flat" cmpd="sng" algn="ctr">
            <a:solidFill>
              <a:schemeClr val="accent2"/>
            </a:solidFill>
            <a:prstDash val="solid"/>
            <a:round/>
            <a:headEnd type="none" w="med" len="med"/>
            <a:tailEnd type="arrow"/>
          </a:ln>
          <a:effectLst/>
        </p:spPr>
      </p:cxnSp>
      <p:sp>
        <p:nvSpPr>
          <p:cNvPr id="19" name="Rectangle 18"/>
          <p:cNvSpPr/>
          <p:nvPr/>
        </p:nvSpPr>
        <p:spPr>
          <a:xfrm>
            <a:off x="5796136" y="3861048"/>
            <a:ext cx="3339376" cy="338554"/>
          </a:xfrm>
          <a:prstGeom prst="rect">
            <a:avLst/>
          </a:prstGeom>
        </p:spPr>
        <p:txBody>
          <a:bodyPr wrap="none">
            <a:spAutoFit/>
          </a:bodyPr>
          <a:lstStyle/>
          <a:p>
            <a:r>
              <a:rPr lang="en-US" b="1" dirty="0" smtClean="0">
                <a:solidFill>
                  <a:srgbClr val="0000FF"/>
                </a:solidFill>
              </a:rPr>
              <a:t> </a:t>
            </a:r>
            <a:r>
              <a:rPr lang="en-US" sz="1400" b="1" dirty="0" smtClean="0">
                <a:solidFill>
                  <a:srgbClr val="0000FF"/>
                </a:solidFill>
                <a:latin typeface="Verdana"/>
                <a:cs typeface="Verdana"/>
              </a:rPr>
              <a:t>Peak average Interactions/BX</a:t>
            </a:r>
            <a:endParaRPr lang="en-US" sz="1400" b="1" dirty="0">
              <a:solidFill>
                <a:srgbClr val="0000FF"/>
              </a:solidFill>
              <a:latin typeface="Verdana"/>
              <a:cs typeface="Verdana"/>
            </a:endParaRPr>
          </a:p>
        </p:txBody>
      </p:sp>
      <p:sp>
        <p:nvSpPr>
          <p:cNvPr id="17" name="Footer Placeholder 1"/>
          <p:cNvSpPr txBox="1">
            <a:spLocks/>
          </p:cNvSpPr>
          <p:nvPr/>
        </p:nvSpPr>
        <p:spPr>
          <a:xfrm>
            <a:off x="-9996" y="6478736"/>
            <a:ext cx="1269628" cy="381000"/>
          </a:xfrm>
          <a:prstGeom prst="rect">
            <a:avLst/>
          </a:prstGeom>
        </p:spPr>
        <p:txBody>
          <a:bodyPr/>
          <a:lstStyle>
            <a:defPPr>
              <a:defRPr lang="en-US"/>
            </a:defPPr>
            <a:lvl1pPr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1pPr>
            <a:lvl2pPr marL="457200"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2pPr>
            <a:lvl3pPr marL="914400"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3pPr>
            <a:lvl4pPr marL="1371600"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4pPr>
            <a:lvl5pPr marL="1828800" algn="l" rtl="0" eaLnBrk="0" fontAlgn="base" hangingPunct="0">
              <a:spcBef>
                <a:spcPct val="0"/>
              </a:spcBef>
              <a:spcAft>
                <a:spcPct val="0"/>
              </a:spcAft>
              <a:defRPr sz="1600" kern="1200">
                <a:solidFill>
                  <a:schemeClr val="tx1"/>
                </a:solidFill>
                <a:latin typeface="Comic Sans MS" charset="0"/>
                <a:ea typeface="ＭＳ Ｐゴシック" charset="0"/>
                <a:cs typeface="ＭＳ Ｐゴシック" charset="0"/>
              </a:defRPr>
            </a:lvl5pPr>
            <a:lvl6pPr marL="2286000" algn="l" defTabSz="457200" rtl="0" eaLnBrk="1" latinLnBrk="0" hangingPunct="1">
              <a:defRPr sz="1600" kern="1200">
                <a:solidFill>
                  <a:schemeClr val="tx1"/>
                </a:solidFill>
                <a:latin typeface="Comic Sans MS" charset="0"/>
                <a:ea typeface="ＭＳ Ｐゴシック" charset="0"/>
                <a:cs typeface="ＭＳ Ｐゴシック" charset="0"/>
              </a:defRPr>
            </a:lvl6pPr>
            <a:lvl7pPr marL="2743200" algn="l" defTabSz="457200" rtl="0" eaLnBrk="1" latinLnBrk="0" hangingPunct="1">
              <a:defRPr sz="1600" kern="1200">
                <a:solidFill>
                  <a:schemeClr val="tx1"/>
                </a:solidFill>
                <a:latin typeface="Comic Sans MS" charset="0"/>
                <a:ea typeface="ＭＳ Ｐゴシック" charset="0"/>
                <a:cs typeface="ＭＳ Ｐゴシック" charset="0"/>
              </a:defRPr>
            </a:lvl7pPr>
            <a:lvl8pPr marL="3200400" algn="l" defTabSz="457200" rtl="0" eaLnBrk="1" latinLnBrk="0" hangingPunct="1">
              <a:defRPr sz="1600" kern="1200">
                <a:solidFill>
                  <a:schemeClr val="tx1"/>
                </a:solidFill>
                <a:latin typeface="Comic Sans MS" charset="0"/>
                <a:ea typeface="ＭＳ Ｐゴシック" charset="0"/>
                <a:cs typeface="ＭＳ Ｐゴシック" charset="0"/>
              </a:defRPr>
            </a:lvl8pPr>
            <a:lvl9pPr marL="3657600" algn="l" defTabSz="457200" rtl="0" eaLnBrk="1" latinLnBrk="0" hangingPunct="1">
              <a:defRPr sz="1600" kern="1200">
                <a:solidFill>
                  <a:schemeClr val="tx1"/>
                </a:solidFill>
                <a:latin typeface="Comic Sans MS" charset="0"/>
                <a:ea typeface="ＭＳ Ｐゴシック" charset="0"/>
                <a:cs typeface="ＭＳ Ｐゴシック" charset="0"/>
              </a:defRPr>
            </a:lvl9pPr>
          </a:lstStyle>
          <a:p>
            <a:pPr>
              <a:defRPr/>
            </a:pPr>
            <a:r>
              <a:rPr lang="fr-FR" sz="1100" dirty="0" smtClean="0">
                <a:latin typeface="Verdana"/>
                <a:cs typeface="Verdana"/>
              </a:rPr>
              <a:t>EN Gazis/12 Jun 2012</a:t>
            </a:r>
            <a:endParaRPr lang="en-US" sz="1100" dirty="0">
              <a:latin typeface="Verdana"/>
              <a:cs typeface="Verdana"/>
            </a:endParaRPr>
          </a:p>
        </p:txBody>
      </p:sp>
      <p:sp>
        <p:nvSpPr>
          <p:cNvPr id="20" name="TextBox 19"/>
          <p:cNvSpPr txBox="1"/>
          <p:nvPr/>
        </p:nvSpPr>
        <p:spPr>
          <a:xfrm>
            <a:off x="7740352" y="6494046"/>
            <a:ext cx="539552" cy="338554"/>
          </a:xfrm>
          <a:prstGeom prst="rect">
            <a:avLst/>
          </a:prstGeom>
          <a:noFill/>
        </p:spPr>
        <p:txBody>
          <a:bodyPr wrap="square" rtlCol="0">
            <a:spAutoFit/>
          </a:bodyPr>
          <a:lstStyle/>
          <a:p>
            <a:pPr algn="ctr"/>
            <a:r>
              <a:rPr lang="en-US" dirty="0" smtClean="0"/>
              <a:t>16</a:t>
            </a:r>
            <a:endParaRPr lang="en-US" dirty="0"/>
          </a:p>
        </p:txBody>
      </p:sp>
      <p:pic>
        <p:nvPicPr>
          <p:cNvPr id="21" name="Picture 6" descr="gpyrforos"/>
          <p:cNvPicPr>
            <a:picLocks noChangeAspect="1" noChangeArrowheads="1"/>
          </p:cNvPicPr>
          <p:nvPr/>
        </p:nvPicPr>
        <p:blipFill>
          <a:blip r:embed="rId6"/>
          <a:srcRect/>
          <a:stretch>
            <a:fillRect/>
          </a:stretch>
        </p:blipFill>
        <p:spPr bwMode="auto">
          <a:xfrm>
            <a:off x="0" y="27856"/>
            <a:ext cx="539552" cy="539552"/>
          </a:xfrm>
          <a:prstGeom prst="rect">
            <a:avLst/>
          </a:prstGeom>
          <a:solidFill>
            <a:schemeClr val="accent2"/>
          </a:solidFill>
          <a:ln w="28575">
            <a:solidFill>
              <a:srgbClr val="008000"/>
            </a:solidFill>
            <a:miter lim="800000"/>
            <a:headEnd/>
            <a:tailEnd/>
          </a:ln>
        </p:spPr>
      </p:pic>
    </p:spTree>
    <p:extLst>
      <p:ext uri="{BB962C8B-B14F-4D97-AF65-F5344CB8AC3E}">
        <p14:creationId xmlns:p14="http://schemas.microsoft.com/office/powerpoint/2010/main" val="126186709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9" descr="wtau.png"/>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7963" y="887413"/>
            <a:ext cx="8555037" cy="5894387"/>
          </a:xfrm>
          <a:prstGeom prst="rect">
            <a:avLst/>
          </a:prstGeom>
          <a:solidFill>
            <a:srgbClr val="FFFF00"/>
          </a:solidFill>
          <a:ln w="28575">
            <a:solidFill>
              <a:srgbClr val="CC3300"/>
            </a:solidFill>
            <a:round/>
            <a:headEnd/>
            <a:tailEnd/>
          </a:ln>
        </p:spPr>
      </p:pic>
      <p:sp>
        <p:nvSpPr>
          <p:cNvPr id="65539" name="Slide Number Placeholder 4"/>
          <p:cNvSpPr>
            <a:spLocks noGrp="1"/>
          </p:cNvSpPr>
          <p:nvPr>
            <p:ph type="sldNum" sz="quarter" idx="12"/>
          </p:nvPr>
        </p:nvSpPr>
        <p:spPr>
          <a:xfrm>
            <a:off x="3124200" y="6245225"/>
            <a:ext cx="2895600" cy="476250"/>
          </a:xfrm>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fld id="{91CD8DB8-6969-5642-8478-20BB982883FE}" type="slidenum">
              <a:rPr lang="en-US" sz="1400">
                <a:latin typeface="Arial" charset="0"/>
              </a:rPr>
              <a:pPr algn="ctr"/>
              <a:t>28</a:t>
            </a:fld>
            <a:endParaRPr lang="en-US" sz="1400">
              <a:latin typeface="Arial" charset="0"/>
            </a:endParaRPr>
          </a:p>
        </p:txBody>
      </p:sp>
      <p:sp>
        <p:nvSpPr>
          <p:cNvPr id="112644" name="TextBox 5"/>
          <p:cNvSpPr txBox="1">
            <a:spLocks noChangeArrowheads="1"/>
          </p:cNvSpPr>
          <p:nvPr/>
        </p:nvSpPr>
        <p:spPr bwMode="auto">
          <a:xfrm>
            <a:off x="4419600" y="5943600"/>
            <a:ext cx="4660900" cy="830263"/>
          </a:xfrm>
          <a:prstGeom prst="rect">
            <a:avLst/>
          </a:prstGeom>
          <a:solidFill>
            <a:srgbClr val="F2F2F2"/>
          </a:solidFill>
          <a:ln w="38100">
            <a:solidFill>
              <a:srgbClr val="CC3300"/>
            </a:solidFill>
            <a:round/>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a:t>1-prong </a:t>
            </a:r>
            <a:r>
              <a:rPr lang="en-US" sz="1800">
                <a:latin typeface="Lucida Grande" charset="0"/>
                <a:cs typeface="Lucida Grande" charset="0"/>
              </a:rPr>
              <a:t>τ</a:t>
            </a:r>
            <a:r>
              <a:rPr lang="en-US" sz="1800">
                <a:ea typeface="Lucida Grande" charset="0"/>
                <a:cs typeface="Lucida Grande" charset="0"/>
              </a:rPr>
              <a:t>-candidate</a:t>
            </a:r>
          </a:p>
          <a:p>
            <a:r>
              <a:rPr lang="en-US" sz="1800">
                <a:ea typeface="Lucida Grande" charset="0"/>
                <a:cs typeface="Lucida Grande" charset="0"/>
              </a:rPr>
              <a:t>Passes tight </a:t>
            </a:r>
            <a:r>
              <a:rPr lang="en-US" sz="1800">
                <a:latin typeface="Lucida Grande" charset="0"/>
                <a:cs typeface="Lucida Grande" charset="0"/>
              </a:rPr>
              <a:t>τ</a:t>
            </a:r>
            <a:r>
              <a:rPr lang="en-US" sz="1800">
                <a:ea typeface="Lucida Grande" charset="0"/>
                <a:cs typeface="Lucida Grande" charset="0"/>
              </a:rPr>
              <a:t>-selection cuts, fails loose e cuts</a:t>
            </a:r>
          </a:p>
          <a:p>
            <a:r>
              <a:rPr lang="en-US" sz="1800">
                <a:ea typeface="Lucida Grande" charset="0"/>
                <a:cs typeface="Lucida Grande" charset="0"/>
              </a:rPr>
              <a:t>Second hardest track: p</a:t>
            </a:r>
            <a:r>
              <a:rPr lang="en-US" sz="1800" baseline="-25000">
                <a:ea typeface="Lucida Grande" charset="0"/>
                <a:cs typeface="Lucida Grande" charset="0"/>
              </a:rPr>
              <a:t>T</a:t>
            </a:r>
            <a:r>
              <a:rPr lang="en-US" sz="1800">
                <a:ea typeface="Lucida Grande" charset="0"/>
                <a:cs typeface="Lucida Grande" charset="0"/>
              </a:rPr>
              <a:t> ~ 3 GeV</a:t>
            </a:r>
            <a:endParaRPr lang="en-US" sz="1800" baseline="30000">
              <a:ea typeface="Lucida Grande" charset="0"/>
              <a:cs typeface="Lucida Grande" charset="0"/>
            </a:endParaRPr>
          </a:p>
        </p:txBody>
      </p:sp>
      <p:sp>
        <p:nvSpPr>
          <p:cNvPr id="112645" name="TextBox 7"/>
          <p:cNvSpPr txBox="1">
            <a:spLocks noChangeArrowheads="1"/>
          </p:cNvSpPr>
          <p:nvPr/>
        </p:nvSpPr>
        <p:spPr bwMode="auto">
          <a:xfrm>
            <a:off x="228600" y="133350"/>
            <a:ext cx="2374900" cy="400050"/>
          </a:xfrm>
          <a:prstGeom prst="rect">
            <a:avLst/>
          </a:prstGeom>
          <a:solidFill>
            <a:srgbClr val="FFFFCC"/>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2000"/>
              <a:t>W </a:t>
            </a:r>
            <a:r>
              <a:rPr lang="en-US" sz="2000">
                <a:sym typeface="Wingdings" charset="0"/>
              </a:rPr>
              <a:t> </a:t>
            </a:r>
            <a:r>
              <a:rPr lang="en-US" sz="2000">
                <a:latin typeface="Lucida Grande" charset="0"/>
                <a:cs typeface="Lucida Grande" charset="0"/>
                <a:sym typeface="Wingdings" charset="0"/>
              </a:rPr>
              <a:t>τν</a:t>
            </a:r>
            <a:r>
              <a:rPr lang="en-US" sz="2000">
                <a:ea typeface="Lucida Grande" charset="0"/>
                <a:cs typeface="Lucida Grande" charset="0"/>
                <a:sym typeface="Wingdings" charset="0"/>
              </a:rPr>
              <a:t> candidate</a:t>
            </a:r>
            <a:endParaRPr lang="en-US" sz="2000">
              <a:ea typeface="Lucida Grande" charset="0"/>
              <a:cs typeface="Lucida Grande" charset="0"/>
            </a:endParaRPr>
          </a:p>
        </p:txBody>
      </p:sp>
      <p:sp>
        <p:nvSpPr>
          <p:cNvPr id="112646" name="TextBox 8"/>
          <p:cNvSpPr txBox="1">
            <a:spLocks noChangeArrowheads="1"/>
          </p:cNvSpPr>
          <p:nvPr/>
        </p:nvSpPr>
        <p:spPr bwMode="auto">
          <a:xfrm>
            <a:off x="3505200" y="53975"/>
            <a:ext cx="5245100" cy="784225"/>
          </a:xfrm>
          <a:prstGeom prst="rect">
            <a:avLst/>
          </a:prstGeom>
          <a:solidFill>
            <a:srgbClr val="FFFFCC"/>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500"/>
              <a:t>W </a:t>
            </a:r>
            <a:r>
              <a:rPr lang="en-US" sz="1500">
                <a:sym typeface="Wingdings" charset="0"/>
              </a:rPr>
              <a:t> </a:t>
            </a:r>
            <a:r>
              <a:rPr lang="en-US" sz="1500">
                <a:latin typeface="Lucida Grande" charset="0"/>
                <a:cs typeface="Lucida Grande" charset="0"/>
                <a:sym typeface="Wingdings" charset="0"/>
              </a:rPr>
              <a:t>τν</a:t>
            </a:r>
            <a:r>
              <a:rPr lang="en-US" sz="1500">
                <a:ea typeface="Lucida Grande" charset="0"/>
                <a:cs typeface="Lucida Grande" charset="0"/>
                <a:sym typeface="Wingdings" charset="0"/>
              </a:rPr>
              <a:t> signal more difficult to observe due to softer </a:t>
            </a:r>
          </a:p>
          <a:p>
            <a:r>
              <a:rPr lang="en-US" sz="1500">
                <a:ea typeface="Lucida Grande" charset="0"/>
                <a:cs typeface="Lucida Grande" charset="0"/>
                <a:sym typeface="Wingdings" charset="0"/>
              </a:rPr>
              <a:t>spectrum and larger backgrounds (jets, W e</a:t>
            </a:r>
            <a:r>
              <a:rPr lang="en-US" sz="1500">
                <a:latin typeface="Lucida Grande" charset="0"/>
                <a:cs typeface="Lucida Grande" charset="0"/>
                <a:sym typeface="Wingdings" charset="0"/>
              </a:rPr>
              <a:t>ν</a:t>
            </a:r>
            <a:r>
              <a:rPr lang="en-US" sz="1500">
                <a:ea typeface="Lucida Grande" charset="0"/>
                <a:cs typeface="Lucida Grande" charset="0"/>
                <a:sym typeface="Wingdings" charset="0"/>
              </a:rPr>
              <a:t>, Z </a:t>
            </a:r>
            <a:r>
              <a:rPr lang="en-US" sz="1500">
                <a:latin typeface="Lucida Grande" charset="0"/>
                <a:cs typeface="Lucida Grande" charset="0"/>
                <a:sym typeface="Wingdings" charset="0"/>
              </a:rPr>
              <a:t>ττ)</a:t>
            </a:r>
            <a:r>
              <a:rPr lang="en-US" sz="1500">
                <a:ea typeface="Lucida Grande" charset="0"/>
                <a:cs typeface="Lucida Grande" charset="0"/>
                <a:sym typeface="Wingdings" charset="0"/>
              </a:rPr>
              <a:t>:</a:t>
            </a:r>
          </a:p>
          <a:p>
            <a:r>
              <a:rPr lang="en-US" sz="1500">
                <a:ea typeface="Lucida Grande" charset="0"/>
                <a:cs typeface="Lucida Grande" charset="0"/>
                <a:sym typeface="Wingdings" charset="0"/>
              </a:rPr>
              <a:t>signal efficiency &lt; 1%, S/B ~ 7</a:t>
            </a:r>
            <a:endParaRPr lang="en-US" sz="1500">
              <a:ea typeface="Lucida Grande" charset="0"/>
              <a:cs typeface="Lucida Grande" charset="0"/>
            </a:endParaRPr>
          </a:p>
        </p:txBody>
      </p:sp>
      <p:sp>
        <p:nvSpPr>
          <p:cNvPr id="2" name="Footer Placeholder 1"/>
          <p:cNvSpPr>
            <a:spLocks noGrp="1"/>
          </p:cNvSpPr>
          <p:nvPr>
            <p:ph type="ftr" sz="quarter" idx="11"/>
          </p:nvPr>
        </p:nvSpPr>
        <p:spPr/>
        <p:txBody>
          <a:bodyPr/>
          <a:lstStyle/>
          <a:p>
            <a:pPr>
              <a:defRPr/>
            </a:pPr>
            <a:r>
              <a:rPr lang="el-GR" smtClean="0"/>
              <a:t>Ανιχνευτές Σωματιδίων, 09-15 Αυγούστου 2014</a:t>
            </a:r>
            <a:endParaRPr lang="en-US"/>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4"/>
          <p:cNvSpPr>
            <a:spLocks noGrp="1"/>
          </p:cNvSpPr>
          <p:nvPr>
            <p:ph type="sldNum" sz="quarter" idx="12"/>
          </p:nvPr>
        </p:nvSpPr>
        <p:spPr>
          <a:xfrm>
            <a:off x="3124200" y="6245225"/>
            <a:ext cx="2895600" cy="476250"/>
          </a:xfrm>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fld id="{E8E5A48A-E0E0-2E40-8CDA-2D1EDCCF84F2}" type="slidenum">
              <a:rPr lang="en-US" sz="1400">
                <a:latin typeface="Arial" charset="0"/>
              </a:rPr>
              <a:pPr algn="ctr"/>
              <a:t>29</a:t>
            </a:fld>
            <a:endParaRPr lang="en-US" sz="1400">
              <a:latin typeface="Arial" charset="0"/>
            </a:endParaRPr>
          </a:p>
        </p:txBody>
      </p:sp>
      <p:sp>
        <p:nvSpPr>
          <p:cNvPr id="113667" name="TextBox 7"/>
          <p:cNvSpPr txBox="1">
            <a:spLocks noChangeArrowheads="1"/>
          </p:cNvSpPr>
          <p:nvPr/>
        </p:nvSpPr>
        <p:spPr bwMode="auto">
          <a:xfrm>
            <a:off x="152400" y="76200"/>
            <a:ext cx="5749925" cy="461963"/>
          </a:xfrm>
          <a:prstGeom prst="rect">
            <a:avLst/>
          </a:prstGeom>
          <a:solidFill>
            <a:srgbClr val="00FF66"/>
          </a:solidFill>
          <a:ln w="9525">
            <a:solidFill>
              <a:schemeClr val="tx1"/>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a:t>Searches for excited quarks: q*</a:t>
            </a:r>
            <a:r>
              <a:rPr lang="en-US">
                <a:sym typeface="Wingdings" charset="0"/>
              </a:rPr>
              <a:t> jj</a:t>
            </a:r>
            <a:endParaRPr lang="en-US"/>
          </a:p>
        </p:txBody>
      </p:sp>
      <p:sp>
        <p:nvSpPr>
          <p:cNvPr id="113668" name="TextBox 11"/>
          <p:cNvSpPr txBox="1">
            <a:spLocks noChangeArrowheads="1"/>
          </p:cNvSpPr>
          <p:nvPr/>
        </p:nvSpPr>
        <p:spPr bwMode="auto">
          <a:xfrm>
            <a:off x="6019800" y="152400"/>
            <a:ext cx="2863850" cy="338138"/>
          </a:xfrm>
          <a:prstGeom prst="rect">
            <a:avLst/>
          </a:prstGeom>
          <a:solidFill>
            <a:srgbClr val="FFFFCC"/>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600"/>
              <a:t>Full data sample analysed</a:t>
            </a:r>
          </a:p>
        </p:txBody>
      </p:sp>
      <p:sp>
        <p:nvSpPr>
          <p:cNvPr id="113669" name="TextBox 13"/>
          <p:cNvSpPr txBox="1">
            <a:spLocks noChangeArrowheads="1"/>
          </p:cNvSpPr>
          <p:nvPr/>
        </p:nvSpPr>
        <p:spPr bwMode="auto">
          <a:xfrm>
            <a:off x="196850" y="609600"/>
            <a:ext cx="6457950"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a:t>Looked for di-jet resonance in the measured M(jj) distribution</a:t>
            </a:r>
          </a:p>
          <a:p>
            <a:r>
              <a:rPr lang="en-US" sz="1500">
                <a:sym typeface="Wingdings" charset="0"/>
              </a:rPr>
              <a:t> s</a:t>
            </a:r>
            <a:r>
              <a:rPr lang="en-US" sz="1500"/>
              <a:t>pectrum compatible with a smooth monotonic function </a:t>
            </a:r>
            <a:r>
              <a:rPr lang="en-US" sz="1500">
                <a:sym typeface="Wingdings" charset="0"/>
              </a:rPr>
              <a:t> no bumps</a:t>
            </a:r>
          </a:p>
        </p:txBody>
      </p:sp>
      <p:sp>
        <p:nvSpPr>
          <p:cNvPr id="113670" name="TextBox 14"/>
          <p:cNvSpPr txBox="1">
            <a:spLocks noChangeArrowheads="1"/>
          </p:cNvSpPr>
          <p:nvPr/>
        </p:nvSpPr>
        <p:spPr bwMode="auto">
          <a:xfrm>
            <a:off x="76200" y="5965825"/>
            <a:ext cx="9067800" cy="846138"/>
          </a:xfrm>
          <a:prstGeom prst="rect">
            <a:avLst/>
          </a:prstGeom>
          <a:solidFill>
            <a:srgbClr val="FFFFCC"/>
          </a:solidFill>
          <a:ln w="9525">
            <a:solidFill>
              <a:srgbClr val="000000"/>
            </a:solidFill>
            <a:miter lim="800000"/>
            <a:headEnd/>
            <a:tailEnd/>
          </a:ln>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buFont typeface="Wingdings" charset="0"/>
              <a:buChar char="q"/>
            </a:pPr>
            <a:r>
              <a:rPr lang="en-US" sz="1800"/>
              <a:t> </a:t>
            </a:r>
            <a:r>
              <a:rPr lang="en-US" sz="1600"/>
              <a:t>Experimental systematic uncertainties included:</a:t>
            </a:r>
            <a:r>
              <a:rPr lang="en-US" sz="1800"/>
              <a:t> </a:t>
            </a:r>
            <a:r>
              <a:rPr lang="en-US" sz="1300"/>
              <a:t>luminosity, JES (dominant), background fit, ..</a:t>
            </a:r>
          </a:p>
          <a:p>
            <a:pPr>
              <a:buFont typeface="Wingdings" charset="0"/>
              <a:buChar char="q"/>
            </a:pPr>
            <a:r>
              <a:rPr lang="en-US" sz="1800"/>
              <a:t> </a:t>
            </a:r>
            <a:r>
              <a:rPr lang="en-US" sz="1600"/>
              <a:t>Impact of different PDF sets studied </a:t>
            </a:r>
            <a:r>
              <a:rPr lang="en-US" sz="1600">
                <a:sym typeface="Wingdings" charset="0"/>
              </a:rPr>
              <a:t> </a:t>
            </a:r>
            <a:r>
              <a:rPr lang="en-US" sz="1600"/>
              <a:t>with</a:t>
            </a:r>
            <a:r>
              <a:rPr lang="en-US" sz="1600">
                <a:solidFill>
                  <a:srgbClr val="CC00CC"/>
                </a:solidFill>
              </a:rPr>
              <a:t> CTEQ6L1: 0.4 &lt; M (q*) &lt; 1.18 TeV  </a:t>
            </a:r>
          </a:p>
        </p:txBody>
      </p:sp>
      <p:sp>
        <p:nvSpPr>
          <p:cNvPr id="113671" name="TextBox 22"/>
          <p:cNvSpPr txBox="1">
            <a:spLocks noChangeArrowheads="1"/>
          </p:cNvSpPr>
          <p:nvPr/>
        </p:nvSpPr>
        <p:spPr bwMode="auto">
          <a:xfrm>
            <a:off x="762000" y="1295400"/>
            <a:ext cx="5334000" cy="354013"/>
          </a:xfrm>
          <a:prstGeom prst="rect">
            <a:avLst/>
          </a:prstGeom>
          <a:solidFill>
            <a:srgbClr val="CC3300"/>
          </a:solidFill>
          <a:ln w="9525">
            <a:solidFill>
              <a:srgbClr val="000000"/>
            </a:solidFill>
            <a:miter lim="800000"/>
            <a:headEnd/>
            <a:tailEnd/>
          </a:ln>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700">
                <a:solidFill>
                  <a:schemeClr val="bg1"/>
                </a:solidFill>
              </a:rPr>
              <a:t>0.4 &lt; M (q*) &lt; 1.29 TeV excluded at 95% C.L.  </a:t>
            </a:r>
          </a:p>
        </p:txBody>
      </p:sp>
      <p:sp>
        <p:nvSpPr>
          <p:cNvPr id="24" name="TextBox 23"/>
          <p:cNvSpPr txBox="1"/>
          <p:nvPr/>
        </p:nvSpPr>
        <p:spPr>
          <a:xfrm>
            <a:off x="6248400" y="1219200"/>
            <a:ext cx="2608263" cy="492125"/>
          </a:xfrm>
          <a:prstGeom prst="rect">
            <a:avLst/>
          </a:prstGeom>
          <a:solidFill>
            <a:schemeClr val="bg1">
              <a:lumMod val="95000"/>
            </a:schemeClr>
          </a:solidFill>
          <a:ln>
            <a:solidFill>
              <a:schemeClr val="tx1"/>
            </a:solidFill>
          </a:ln>
        </p:spPr>
        <p:txBody>
          <a:bodyPr wrap="none">
            <a:spAutoFit/>
          </a:bodyPr>
          <a:lstStyle/>
          <a:p>
            <a:pPr>
              <a:defRPr/>
            </a:pPr>
            <a:r>
              <a:rPr lang="en-US" sz="1300" dirty="0">
                <a:ea typeface="+mn-ea"/>
                <a:cs typeface="+mn-cs"/>
              </a:rPr>
              <a:t>Latest published limit:</a:t>
            </a:r>
          </a:p>
          <a:p>
            <a:pPr>
              <a:defRPr/>
            </a:pPr>
            <a:r>
              <a:rPr lang="en-US" sz="1300" dirty="0">
                <a:ea typeface="+mn-ea"/>
                <a:cs typeface="+mn-cs"/>
              </a:rPr>
              <a:t>CDF: </a:t>
            </a:r>
            <a:r>
              <a:rPr lang="en-US" sz="1200" dirty="0">
                <a:ea typeface="+mn-ea"/>
                <a:cs typeface="+mn-cs"/>
              </a:rPr>
              <a:t>260 &lt; M (</a:t>
            </a:r>
            <a:r>
              <a:rPr lang="en-US" sz="1200" dirty="0" err="1">
                <a:ea typeface="+mn-ea"/>
                <a:cs typeface="+mn-cs"/>
              </a:rPr>
              <a:t>q</a:t>
            </a:r>
            <a:r>
              <a:rPr lang="en-US" sz="1200" dirty="0">
                <a:ea typeface="+mn-ea"/>
                <a:cs typeface="+mn-cs"/>
              </a:rPr>
              <a:t>*) &lt; 870 </a:t>
            </a:r>
            <a:r>
              <a:rPr lang="en-US" sz="1200" dirty="0" err="1">
                <a:ea typeface="+mn-ea"/>
                <a:cs typeface="+mn-cs"/>
              </a:rPr>
              <a:t>GeV</a:t>
            </a:r>
            <a:endParaRPr lang="en-US" sz="1200" dirty="0">
              <a:ea typeface="+mn-ea"/>
              <a:cs typeface="+mn-cs"/>
            </a:endParaRPr>
          </a:p>
        </p:txBody>
      </p:sp>
      <p:sp>
        <p:nvSpPr>
          <p:cNvPr id="113673" name="Right Arrow 24"/>
          <p:cNvSpPr>
            <a:spLocks noChangeAspect="1"/>
          </p:cNvSpPr>
          <p:nvPr/>
        </p:nvSpPr>
        <p:spPr bwMode="auto">
          <a:xfrm>
            <a:off x="304800" y="1382713"/>
            <a:ext cx="439738" cy="217487"/>
          </a:xfrm>
          <a:prstGeom prst="rightArrow">
            <a:avLst>
              <a:gd name="adj1" fmla="val 50000"/>
              <a:gd name="adj2" fmla="val 50080"/>
            </a:avLst>
          </a:prstGeom>
          <a:solidFill>
            <a:schemeClr val="tx1"/>
          </a:solidFill>
          <a:ln w="9525">
            <a:solidFill>
              <a:schemeClr val="tx1"/>
            </a:solidFill>
            <a:round/>
            <a:headEnd/>
            <a:tailEnd/>
          </a:ln>
        </p:spPr>
        <p:txBody>
          <a:bodyPr/>
          <a:lstStyle/>
          <a:p>
            <a:endParaRPr lang="en-US"/>
          </a:p>
        </p:txBody>
      </p:sp>
      <p:grpSp>
        <p:nvGrpSpPr>
          <p:cNvPr id="113674" name="Group 26"/>
          <p:cNvGrpSpPr>
            <a:grpSpLocks/>
          </p:cNvGrpSpPr>
          <p:nvPr/>
        </p:nvGrpSpPr>
        <p:grpSpPr bwMode="auto">
          <a:xfrm>
            <a:off x="250825" y="1828800"/>
            <a:ext cx="8131175" cy="3990975"/>
            <a:chOff x="250176" y="1828800"/>
            <a:chExt cx="8131824" cy="3991356"/>
          </a:xfrm>
        </p:grpSpPr>
        <p:grpSp>
          <p:nvGrpSpPr>
            <p:cNvPr id="113675" name="Group 11"/>
            <p:cNvGrpSpPr>
              <a:grpSpLocks noChangeAspect="1"/>
            </p:cNvGrpSpPr>
            <p:nvPr/>
          </p:nvGrpSpPr>
          <p:grpSpPr bwMode="auto">
            <a:xfrm>
              <a:off x="251460" y="1828800"/>
              <a:ext cx="8130540" cy="3991356"/>
              <a:chOff x="152400" y="1143000"/>
              <a:chExt cx="8382000" cy="4114800"/>
            </a:xfrm>
          </p:grpSpPr>
          <p:sp>
            <p:nvSpPr>
              <p:cNvPr id="113679" name="Rectangle 10"/>
              <p:cNvSpPr>
                <a:spLocks noChangeArrowheads="1"/>
              </p:cNvSpPr>
              <p:nvPr/>
            </p:nvSpPr>
            <p:spPr bwMode="auto">
              <a:xfrm>
                <a:off x="152400" y="1143000"/>
                <a:ext cx="8382000" cy="4114800"/>
              </a:xfrm>
              <a:prstGeom prst="rect">
                <a:avLst/>
              </a:prstGeom>
              <a:solidFill>
                <a:srgbClr val="800000"/>
              </a:solidFill>
              <a:ln w="9525">
                <a:solidFill>
                  <a:schemeClr val="tx1"/>
                </a:solidFill>
                <a:round/>
                <a:headEnd/>
                <a:tailEnd/>
              </a:ln>
            </p:spPr>
            <p:txBody>
              <a:bodyPr/>
              <a:lstStyle/>
              <a:p>
                <a:endParaRPr lang="en-US"/>
              </a:p>
            </p:txBody>
          </p:sp>
          <p:pic>
            <p:nvPicPr>
              <p:cNvPr id="113680" name="Picture 8" descr="massrec.png"/>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5897" y="1243584"/>
                <a:ext cx="3945103" cy="378561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13681" name="Picture 9" descr="limits.png"/>
              <p:cNvPicPr preferRelativeResize="0">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252919"/>
                <a:ext cx="4011718" cy="381395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cxnSp>
          <p:nvCxnSpPr>
            <p:cNvPr id="113676" name="Straight Arrow Connector 20"/>
            <p:cNvCxnSpPr>
              <a:cxnSpLocks noChangeShapeType="1"/>
            </p:cNvCxnSpPr>
            <p:nvPr/>
          </p:nvCxnSpPr>
          <p:spPr bwMode="auto">
            <a:xfrm rot="16200000" flipH="1">
              <a:off x="7049988" y="4456212"/>
              <a:ext cx="530423" cy="0"/>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113677" name="TextBox 25"/>
            <p:cNvSpPr txBox="1">
              <a:spLocks noChangeArrowheads="1"/>
            </p:cNvSpPr>
            <p:nvPr/>
          </p:nvSpPr>
          <p:spPr bwMode="auto">
            <a:xfrm>
              <a:off x="250176" y="5334000"/>
              <a:ext cx="1541380" cy="461709"/>
            </a:xfrm>
            <a:prstGeom prst="rect">
              <a:avLst/>
            </a:prstGeom>
            <a:solidFill>
              <a:srgbClr val="CCCCCC"/>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200"/>
                <a:t>q* model simulated </a:t>
              </a:r>
            </a:p>
            <a:p>
              <a:r>
                <a:rPr lang="en-US" sz="1200"/>
                <a:t>with Geant4</a:t>
              </a:r>
            </a:p>
          </p:txBody>
        </p:sp>
        <p:sp>
          <p:nvSpPr>
            <p:cNvPr id="113678" name="TextBox 16"/>
            <p:cNvSpPr txBox="1">
              <a:spLocks noChangeArrowheads="1"/>
            </p:cNvSpPr>
            <p:nvPr/>
          </p:nvSpPr>
          <p:spPr bwMode="auto">
            <a:xfrm>
              <a:off x="6852197" y="3959423"/>
              <a:ext cx="920154" cy="307806"/>
            </a:xfrm>
            <a:prstGeom prst="rect">
              <a:avLst/>
            </a:prstGeom>
            <a:solidFill>
              <a:srgbClr val="00CCFF"/>
            </a:solidFill>
            <a:ln w="9525">
              <a:solidFill>
                <a:srgbClr val="000000"/>
              </a:solidFill>
              <a:miter lim="800000"/>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a:t>1.29 TeV</a:t>
              </a:r>
            </a:p>
          </p:txBody>
        </p:sp>
      </p:grpSp>
      <p:sp>
        <p:nvSpPr>
          <p:cNvPr id="2" name="Footer Placeholder 1"/>
          <p:cNvSpPr>
            <a:spLocks noGrp="1"/>
          </p:cNvSpPr>
          <p:nvPr>
            <p:ph type="ftr" sz="quarter" idx="11"/>
          </p:nvPr>
        </p:nvSpPr>
        <p:spPr/>
        <p:txBody>
          <a:bodyPr/>
          <a:lstStyle/>
          <a:p>
            <a:pPr>
              <a:defRPr/>
            </a:pPr>
            <a:r>
              <a:rPr lang="el-GR" smtClean="0"/>
              <a:t>Ανιχνευτές Σωματιδίων, 09-15 Αυγούστου 2014</a:t>
            </a:r>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1"/>
          </p:nvPr>
        </p:nvSpPr>
        <p:spPr/>
        <p:txBody>
          <a:bodyPr/>
          <a:lstStyle/>
          <a:p>
            <a:pPr>
              <a:defRPr/>
            </a:pPr>
            <a:r>
              <a:rPr lang="el-GR" smtClean="0"/>
              <a:t>Ανιχνευτές Σωματιδίων, 09-15 Αυγούστου 2014</a:t>
            </a:r>
            <a:endParaRPr lang="en-US"/>
          </a:p>
        </p:txBody>
      </p:sp>
      <p:sp>
        <p:nvSpPr>
          <p:cNvPr id="5" name="Slide Number Placeholder 4"/>
          <p:cNvSpPr>
            <a:spLocks noGrp="1"/>
          </p:cNvSpPr>
          <p:nvPr>
            <p:ph type="sldNum" sz="quarter" idx="12"/>
          </p:nvPr>
        </p:nvSpPr>
        <p:spPr/>
        <p:txBody>
          <a:bodyPr/>
          <a:lstStyle/>
          <a:p>
            <a:fld id="{659DEFEF-9D92-584A-A348-0FF66CEB94AE}" type="slidenum">
              <a:rPr lang="en-US" smtClean="0"/>
              <a:pPr/>
              <a:t>3</a:t>
            </a:fld>
            <a:endParaRPr lang="en-US"/>
          </a:p>
        </p:txBody>
      </p:sp>
      <p:pic>
        <p:nvPicPr>
          <p:cNvPr id="6" name="Picture 5" descr="Screen Shot 2014-08-09 at 12.23.0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9144000" cy="6324599"/>
          </a:xfrm>
          <a:prstGeom prst="rect">
            <a:avLst/>
          </a:prstGeom>
        </p:spPr>
      </p:pic>
    </p:spTree>
    <p:extLst>
      <p:ext uri="{BB962C8B-B14F-4D97-AF65-F5344CB8AC3E}">
        <p14:creationId xmlns:p14="http://schemas.microsoft.com/office/powerpoint/2010/main" val="28926833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691" name="Text Box 4"/>
          <p:cNvSpPr txBox="1">
            <a:spLocks noChangeArrowheads="1"/>
          </p:cNvSpPr>
          <p:nvPr/>
        </p:nvSpPr>
        <p:spPr bwMode="auto">
          <a:xfrm>
            <a:off x="561975" y="603250"/>
            <a:ext cx="8512175" cy="113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3400" b="1">
                <a:solidFill>
                  <a:srgbClr val="FFFF00"/>
                </a:solidFill>
                <a:latin typeface="Arial" charset="0"/>
              </a:rPr>
              <a:t>The </a:t>
            </a:r>
            <a:r>
              <a:rPr lang="ja-JP" altLang="en-US" sz="3400" b="1">
                <a:solidFill>
                  <a:srgbClr val="FFFF00"/>
                </a:solidFill>
                <a:latin typeface="Arial" charset="0"/>
              </a:rPr>
              <a:t>“</a:t>
            </a:r>
            <a:r>
              <a:rPr lang="en-US" sz="3400" b="1">
                <a:solidFill>
                  <a:srgbClr val="FFFF00"/>
                </a:solidFill>
                <a:latin typeface="Arial" charset="0"/>
              </a:rPr>
              <a:t>golden</a:t>
            </a:r>
            <a:r>
              <a:rPr lang="ja-JP" altLang="en-US" sz="3400" b="1">
                <a:solidFill>
                  <a:srgbClr val="FFFF00"/>
                </a:solidFill>
                <a:latin typeface="Arial" charset="0"/>
              </a:rPr>
              <a:t>”</a:t>
            </a:r>
            <a:r>
              <a:rPr lang="en-US" sz="3400" b="1">
                <a:solidFill>
                  <a:srgbClr val="FFFF00"/>
                </a:solidFill>
                <a:latin typeface="Arial" charset="0"/>
              </a:rPr>
              <a:t> </a:t>
            </a:r>
            <a:r>
              <a:rPr lang="en-US" sz="3400" b="1">
                <a:solidFill>
                  <a:srgbClr val="FFFF00"/>
                </a:solidFill>
                <a:latin typeface="Symbol" charset="0"/>
                <a:cs typeface="Symbol" charset="0"/>
              </a:rPr>
              <a:t>mm</a:t>
            </a:r>
            <a:r>
              <a:rPr lang="en-US" sz="3400" b="1">
                <a:solidFill>
                  <a:srgbClr val="FFFF00"/>
                </a:solidFill>
                <a:latin typeface="Arial" charset="0"/>
                <a:ea typeface="Symbol" charset="0"/>
                <a:cs typeface="Symbol" charset="0"/>
              </a:rPr>
              <a:t>+jets candidate July 18</a:t>
            </a:r>
          </a:p>
        </p:txBody>
      </p:sp>
      <p:sp>
        <p:nvSpPr>
          <p:cNvPr id="2" name="Footer Placeholder 1"/>
          <p:cNvSpPr>
            <a:spLocks noGrp="1"/>
          </p:cNvSpPr>
          <p:nvPr>
            <p:ph type="ftr" sz="quarter" idx="11"/>
          </p:nvPr>
        </p:nvSpPr>
        <p:spPr/>
        <p:txBody>
          <a:bodyPr/>
          <a:lstStyle/>
          <a:p>
            <a:pPr>
              <a:defRPr/>
            </a:pPr>
            <a:r>
              <a:rPr lang="el-GR" smtClean="0"/>
              <a:t>Ανιχνευτές Σωματιδίων, 09-15 Αυγούστου 2014</a:t>
            </a:r>
            <a:endParaRPr lang="en-US"/>
          </a:p>
        </p:txBody>
      </p:sp>
      <p:sp>
        <p:nvSpPr>
          <p:cNvPr id="3" name="Slide Number Placeholder 2"/>
          <p:cNvSpPr>
            <a:spLocks noGrp="1"/>
          </p:cNvSpPr>
          <p:nvPr>
            <p:ph type="sldNum" sz="quarter" idx="12"/>
          </p:nvPr>
        </p:nvSpPr>
        <p:spPr/>
        <p:txBody>
          <a:bodyPr/>
          <a:lstStyle/>
          <a:p>
            <a:fld id="{7BFAAA31-8CE5-F74B-A80D-A802A5B82331}" type="slidenum">
              <a:rPr lang="en-US" smtClean="0"/>
              <a:pPr/>
              <a:t>30</a:t>
            </a:fld>
            <a:endParaRPr lang="en-US"/>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914400" y="228600"/>
            <a:ext cx="8153400" cy="533400"/>
          </a:xfrm>
          <a:ln w="28575">
            <a:solidFill>
              <a:schemeClr val="bg1"/>
            </a:solidFill>
          </a:ln>
        </p:spPr>
        <p:txBody>
          <a:bodyPr/>
          <a:lstStyle/>
          <a:p>
            <a:pPr algn="ctr"/>
            <a:r>
              <a:rPr lang="en-US" sz="3600" dirty="0" smtClean="0"/>
              <a:t>The SM re-discovered at the LHC!!</a:t>
            </a:r>
            <a:endParaRPr lang="en-US" sz="3600" dirty="0"/>
          </a:p>
        </p:txBody>
      </p:sp>
      <p:pic>
        <p:nvPicPr>
          <p:cNvPr id="13" name="Picture 73" descr="gpyrforos"/>
          <p:cNvPicPr>
            <a:picLocks noChangeAspect="1" noChangeArrowheads="1"/>
          </p:cNvPicPr>
          <p:nvPr/>
        </p:nvPicPr>
        <p:blipFill>
          <a:blip r:embed="rId3"/>
          <a:srcRect/>
          <a:stretch>
            <a:fillRect/>
          </a:stretch>
        </p:blipFill>
        <p:spPr bwMode="auto">
          <a:xfrm>
            <a:off x="0" y="0"/>
            <a:ext cx="584200" cy="584200"/>
          </a:xfrm>
          <a:prstGeom prst="rect">
            <a:avLst/>
          </a:prstGeom>
          <a:solidFill>
            <a:schemeClr val="accent2"/>
          </a:solidFill>
          <a:ln w="28575">
            <a:solidFill>
              <a:srgbClr val="008000"/>
            </a:solidFill>
            <a:miter lim="800000"/>
            <a:headEnd/>
            <a:tailEnd/>
          </a:ln>
        </p:spPr>
      </p:pic>
      <p:pic>
        <p:nvPicPr>
          <p:cNvPr id="9" name="Picture 8" descr="3.LHC_PHYSICS_2010_small.bmp"/>
          <p:cNvPicPr>
            <a:picLocks noChangeAspect="1"/>
          </p:cNvPicPr>
          <p:nvPr/>
        </p:nvPicPr>
        <p:blipFill>
          <a:blip r:embed="rId4"/>
          <a:stretch>
            <a:fillRect/>
          </a:stretch>
        </p:blipFill>
        <p:spPr>
          <a:xfrm>
            <a:off x="-1" y="920749"/>
            <a:ext cx="7416801" cy="5647065"/>
          </a:xfrm>
          <a:prstGeom prst="rect">
            <a:avLst/>
          </a:prstGeom>
        </p:spPr>
      </p:pic>
      <p:sp>
        <p:nvSpPr>
          <p:cNvPr id="15" name="TextBox 14"/>
          <p:cNvSpPr txBox="1"/>
          <p:nvPr/>
        </p:nvSpPr>
        <p:spPr>
          <a:xfrm>
            <a:off x="7480300" y="1104900"/>
            <a:ext cx="1473200" cy="2062103"/>
          </a:xfrm>
          <a:prstGeom prst="rect">
            <a:avLst/>
          </a:prstGeom>
          <a:noFill/>
          <a:ln w="28575" cap="flat" cmpd="sng" algn="ctr">
            <a:solidFill>
              <a:srgbClr val="000090"/>
            </a:solidFill>
            <a:prstDash val="solid"/>
            <a:round/>
            <a:headEnd type="none" w="med" len="med"/>
            <a:tailEnd type="none" w="med" len="med"/>
          </a:ln>
        </p:spPr>
        <p:txBody>
          <a:bodyPr wrap="square" rtlCol="0">
            <a:spAutoFit/>
          </a:bodyPr>
          <a:lstStyle/>
          <a:p>
            <a:endParaRPr lang="en-US" sz="1800" dirty="0" smtClean="0"/>
          </a:p>
          <a:p>
            <a:r>
              <a:rPr lang="el-GR" sz="1400" dirty="0" smtClean="0">
                <a:solidFill>
                  <a:srgbClr val="0000FF"/>
                </a:solidFill>
              </a:rPr>
              <a:t>Φ         1970</a:t>
            </a:r>
            <a:endParaRPr lang="en-US" sz="1400" dirty="0" smtClean="0">
              <a:solidFill>
                <a:srgbClr val="0000FF"/>
              </a:solidFill>
            </a:endParaRPr>
          </a:p>
          <a:p>
            <a:r>
              <a:rPr lang="en-US" sz="1400" dirty="0" smtClean="0">
                <a:solidFill>
                  <a:srgbClr val="0000FF"/>
                </a:solidFill>
              </a:rPr>
              <a:t>J/</a:t>
            </a:r>
            <a:r>
              <a:rPr lang="el-GR" sz="1400" dirty="0" smtClean="0">
                <a:solidFill>
                  <a:srgbClr val="0000FF"/>
                </a:solidFill>
              </a:rPr>
              <a:t>ψ       1974</a:t>
            </a:r>
            <a:endParaRPr lang="en-US" sz="1400" dirty="0" smtClean="0">
              <a:solidFill>
                <a:srgbClr val="0000FF"/>
              </a:solidFill>
            </a:endParaRPr>
          </a:p>
          <a:p>
            <a:r>
              <a:rPr lang="en-US" sz="1400" dirty="0" smtClean="0">
                <a:solidFill>
                  <a:srgbClr val="0000FF"/>
                </a:solidFill>
              </a:rPr>
              <a:t>Y          1977</a:t>
            </a:r>
            <a:endParaRPr lang="el-GR" sz="1400" dirty="0" smtClean="0">
              <a:solidFill>
                <a:srgbClr val="0000FF"/>
              </a:solidFill>
            </a:endParaRPr>
          </a:p>
          <a:p>
            <a:r>
              <a:rPr lang="el-GR" sz="1400" dirty="0" smtClean="0">
                <a:solidFill>
                  <a:srgbClr val="0000FF"/>
                </a:solidFill>
              </a:rPr>
              <a:t>Ζ          1984</a:t>
            </a:r>
            <a:endParaRPr lang="en-US" sz="1400" dirty="0" smtClean="0">
              <a:solidFill>
                <a:srgbClr val="0000FF"/>
              </a:solidFill>
            </a:endParaRPr>
          </a:p>
          <a:p>
            <a:endParaRPr lang="en-US" sz="1800" dirty="0" smtClean="0"/>
          </a:p>
          <a:p>
            <a:r>
              <a:rPr lang="en-US" sz="1800" dirty="0" smtClean="0">
                <a:solidFill>
                  <a:srgbClr val="FF0000"/>
                </a:solidFill>
              </a:rPr>
              <a:t>Higgs   201</a:t>
            </a:r>
            <a:r>
              <a:rPr lang="el-GR" sz="1800" dirty="0" smtClean="0">
                <a:solidFill>
                  <a:srgbClr val="FF0000"/>
                </a:solidFill>
              </a:rPr>
              <a:t>2!!</a:t>
            </a:r>
            <a:endParaRPr lang="en-US" sz="1800" dirty="0">
              <a:solidFill>
                <a:srgbClr val="FF0000"/>
              </a:solidFill>
            </a:endParaRPr>
          </a:p>
        </p:txBody>
      </p:sp>
      <p:pic>
        <p:nvPicPr>
          <p:cNvPr id="17" name="Picture 16" descr="0.EUXI2.BMP"/>
          <p:cNvPicPr>
            <a:picLocks noChangeAspect="1"/>
          </p:cNvPicPr>
          <p:nvPr/>
        </p:nvPicPr>
        <p:blipFill>
          <a:blip r:embed="rId5"/>
          <a:stretch>
            <a:fillRect/>
          </a:stretch>
        </p:blipFill>
        <p:spPr>
          <a:xfrm>
            <a:off x="7311505" y="3733800"/>
            <a:ext cx="1832495" cy="1898650"/>
          </a:xfrm>
          <a:prstGeom prst="rect">
            <a:avLst/>
          </a:prstGeom>
        </p:spPr>
      </p:pic>
      <p:sp>
        <p:nvSpPr>
          <p:cNvPr id="2" name="Footer Placeholder 1"/>
          <p:cNvSpPr>
            <a:spLocks noGrp="1"/>
          </p:cNvSpPr>
          <p:nvPr>
            <p:ph type="ftr" sz="quarter" idx="11"/>
          </p:nvPr>
        </p:nvSpPr>
        <p:spPr/>
        <p:txBody>
          <a:bodyPr/>
          <a:lstStyle/>
          <a:p>
            <a:r>
              <a:rPr lang="hr-HR" smtClean="0"/>
              <a:t>EN Gazis/NTUA</a:t>
            </a:r>
            <a:endParaRPr lang="en-US"/>
          </a:p>
        </p:txBody>
      </p:sp>
      <p:sp>
        <p:nvSpPr>
          <p:cNvPr id="3" name="Slide Number Placeholder 2"/>
          <p:cNvSpPr>
            <a:spLocks noGrp="1"/>
          </p:cNvSpPr>
          <p:nvPr>
            <p:ph type="sldNum" sz="quarter" idx="12"/>
          </p:nvPr>
        </p:nvSpPr>
        <p:spPr/>
        <p:txBody>
          <a:bodyPr/>
          <a:lstStyle/>
          <a:p>
            <a:fld id="{65A2514D-DF65-6242-8753-195438503931}" type="slidenum">
              <a:rPr lang="en-US" smtClean="0"/>
              <a:pPr/>
              <a:t>31</a:t>
            </a:fld>
            <a:endParaRPr lang="en-US"/>
          </a:p>
        </p:txBody>
      </p:sp>
    </p:spTree>
    <p:extLst>
      <p:ext uri="{BB962C8B-B14F-4D97-AF65-F5344CB8AC3E}">
        <p14:creationId xmlns:p14="http://schemas.microsoft.com/office/powerpoint/2010/main" val="6727649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200" smtClean="0"/>
              <a:t>Ανιχνευτές Σωματιδίων, 09-15 Αυγούστου 2014</a:t>
            </a:r>
            <a:endParaRPr lang="en-US" sz="1200"/>
          </a:p>
        </p:txBody>
      </p:sp>
      <p:sp>
        <p:nvSpPr>
          <p:cNvPr id="3072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047A3694-8604-394A-9FC8-3F3F50D6D13F}" type="slidenum">
              <a:rPr lang="en-US" sz="1200"/>
              <a:pPr/>
              <a:t>32</a:t>
            </a:fld>
            <a:endParaRPr lang="en-US" sz="1200"/>
          </a:p>
        </p:txBody>
      </p:sp>
      <p:sp>
        <p:nvSpPr>
          <p:cNvPr id="30724" name="Rectangle 2"/>
          <p:cNvSpPr>
            <a:spLocks noGrp="1" noChangeArrowheads="1"/>
          </p:cNvSpPr>
          <p:nvPr>
            <p:ph type="title"/>
          </p:nvPr>
        </p:nvSpPr>
        <p:spPr>
          <a:xfrm>
            <a:off x="228600" y="457200"/>
            <a:ext cx="8610600" cy="533400"/>
          </a:xfrm>
        </p:spPr>
        <p:txBody>
          <a:bodyPr/>
          <a:lstStyle/>
          <a:p>
            <a:pPr marL="0" indent="0" eaLnBrk="1" hangingPunct="1"/>
            <a:r>
              <a:rPr lang="el-GR" sz="3200" dirty="0" smtClean="0">
                <a:latin typeface="Verdana" charset="0"/>
                <a:ea typeface="ＭＳ Ｐゴシック" charset="0"/>
                <a:cs typeface="ＭＳ Ｐゴシック" charset="0"/>
              </a:rPr>
              <a:t>Εισαγωγή</a:t>
            </a:r>
            <a:r>
              <a:rPr lang="en-US" sz="3200" dirty="0" smtClean="0">
                <a:latin typeface="Verdana" charset="0"/>
                <a:ea typeface="ＭＳ Ｐゴシック" charset="0"/>
                <a:cs typeface="ＭＳ Ｐゴシック" charset="0"/>
              </a:rPr>
              <a:t> </a:t>
            </a:r>
            <a:r>
              <a:rPr lang="el-GR" sz="3200" dirty="0" smtClean="0">
                <a:latin typeface="Verdana" charset="0"/>
                <a:ea typeface="ＭＳ Ｐゴシック" charset="0"/>
                <a:cs typeface="ＭＳ Ｐゴシック" charset="0"/>
              </a:rPr>
              <a:t>και</a:t>
            </a:r>
            <a:r>
              <a:rPr lang="en-US" sz="3200" dirty="0" smtClean="0">
                <a:latin typeface="Verdana" charset="0"/>
                <a:ea typeface="ＭＳ Ｐゴシック" charset="0"/>
                <a:cs typeface="ＭＳ Ｐゴシック" charset="0"/>
              </a:rPr>
              <a:t> </a:t>
            </a:r>
            <a:r>
              <a:rPr lang="el-GR" sz="3200" dirty="0" smtClean="0">
                <a:latin typeface="Verdana" charset="0"/>
                <a:ea typeface="ＭＳ Ｐゴシック" charset="0"/>
                <a:cs typeface="ＭＳ Ｐゴシック" charset="0"/>
              </a:rPr>
              <a:t>Αντικείμενο Μελέτης</a:t>
            </a:r>
            <a:endParaRPr lang="en-US" sz="3200" dirty="0">
              <a:latin typeface="Verdana" charset="0"/>
              <a:ea typeface="ＭＳ Ｐゴシック" charset="0"/>
              <a:cs typeface="ＭＳ Ｐゴシック" charset="0"/>
            </a:endParaRPr>
          </a:p>
        </p:txBody>
      </p:sp>
      <p:pic>
        <p:nvPicPr>
          <p:cNvPr id="2" name="Picture 1" descr="moderndetectors.bmp"/>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rot="19048214">
            <a:off x="-108016" y="2804337"/>
            <a:ext cx="8851583" cy="1200328"/>
          </a:xfrm>
          <a:prstGeom prst="rect">
            <a:avLst/>
          </a:prstGeom>
          <a:noFill/>
        </p:spPr>
        <p:txBody>
          <a:bodyPr wrap="square" rtlCol="0">
            <a:spAutoFit/>
          </a:bodyPr>
          <a:lstStyle/>
          <a:p>
            <a:pPr algn="ctr"/>
            <a:r>
              <a:rPr lang="el-GR" sz="2400" b="1" dirty="0" smtClean="0">
                <a:solidFill>
                  <a:srgbClr val="0000FF"/>
                </a:solidFill>
              </a:rPr>
              <a:t>ΑΝΑΓΝΩΡΙΖΕΤΕ ΚΑΠΟΙΟ ΙΣΤΟΓΡΑΜΜΑ Η ΚΑΤΙ ΑΛΛΟ ΣΕ ΑΥΤΗ ΤΗ ΔΙΑΦΑΝΕΙΑ ΜΕ ΤΗΝ ΠΡΩΤΗ ΜΑΤΙΑ??</a:t>
            </a:r>
            <a:endParaRPr lang="en-US" sz="2400" b="1" dirty="0">
              <a:solidFill>
                <a:srgbClr val="0000FF"/>
              </a:solidFill>
            </a:endParaRPr>
          </a:p>
        </p:txBody>
      </p:sp>
    </p:spTree>
    <p:extLst>
      <p:ext uri="{BB962C8B-B14F-4D97-AF65-F5344CB8AC3E}">
        <p14:creationId xmlns:p14="http://schemas.microsoft.com/office/powerpoint/2010/main" val="5715322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l-GR" smtClean="0"/>
              <a:t>Ανιχνευτές Σωματιδίων, 09-15 Αυγούστου 2014</a:t>
            </a:r>
            <a:endParaRPr lang="en-US"/>
          </a:p>
        </p:txBody>
      </p:sp>
      <p:sp>
        <p:nvSpPr>
          <p:cNvPr id="3" name="Slide Number Placeholder 2"/>
          <p:cNvSpPr>
            <a:spLocks noGrp="1"/>
          </p:cNvSpPr>
          <p:nvPr>
            <p:ph type="sldNum" sz="quarter" idx="12"/>
          </p:nvPr>
        </p:nvSpPr>
        <p:spPr/>
        <p:txBody>
          <a:bodyPr/>
          <a:lstStyle/>
          <a:p>
            <a:fld id="{7BFAAA31-8CE5-F74B-A80D-A802A5B82331}" type="slidenum">
              <a:rPr lang="en-US" smtClean="0"/>
              <a:pPr/>
              <a:t>33</a:t>
            </a:fld>
            <a:endParaRPr lang="en-US"/>
          </a:p>
        </p:txBody>
      </p:sp>
      <p:pic>
        <p:nvPicPr>
          <p:cNvPr id="4" name="Picture 3" descr="Screen Shot 2014-08-09 at 12.13.5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0"/>
            <a:ext cx="8981642" cy="6858000"/>
          </a:xfrm>
          <a:prstGeom prst="rect">
            <a:avLst/>
          </a:prstGeom>
        </p:spPr>
      </p:pic>
      <p:sp>
        <p:nvSpPr>
          <p:cNvPr id="5" name="TextBox 4"/>
          <p:cNvSpPr txBox="1"/>
          <p:nvPr/>
        </p:nvSpPr>
        <p:spPr>
          <a:xfrm>
            <a:off x="3276600" y="5105400"/>
            <a:ext cx="1676400" cy="584776"/>
          </a:xfrm>
          <a:prstGeom prst="rect">
            <a:avLst/>
          </a:prstGeom>
          <a:noFill/>
          <a:ln>
            <a:solidFill>
              <a:srgbClr val="FF0000"/>
            </a:solidFill>
          </a:ln>
        </p:spPr>
        <p:txBody>
          <a:bodyPr wrap="square" rtlCol="0">
            <a:spAutoFit/>
          </a:bodyPr>
          <a:lstStyle/>
          <a:p>
            <a:pPr algn="ctr"/>
            <a:r>
              <a:rPr lang="en-US" sz="3200" b="1" dirty="0" smtClean="0">
                <a:solidFill>
                  <a:srgbClr val="009900"/>
                </a:solidFill>
              </a:rPr>
              <a:t>2009</a:t>
            </a:r>
            <a:endParaRPr lang="en-US" sz="3200" b="1" dirty="0">
              <a:solidFill>
                <a:srgbClr val="009900"/>
              </a:solidFill>
            </a:endParaRPr>
          </a:p>
        </p:txBody>
      </p:sp>
    </p:spTree>
    <p:extLst>
      <p:ext uri="{BB962C8B-B14F-4D97-AF65-F5344CB8AC3E}">
        <p14:creationId xmlns:p14="http://schemas.microsoft.com/office/powerpoint/2010/main" val="215606833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7230509" y="188641"/>
            <a:ext cx="1913493" cy="497381"/>
            <a:chOff x="7230507" y="188640"/>
            <a:chExt cx="1913493" cy="497381"/>
          </a:xfrm>
        </p:grpSpPr>
        <p:cxnSp>
          <p:nvCxnSpPr>
            <p:cNvPr id="83" name="Straight Arrow Connector 82"/>
            <p:cNvCxnSpPr/>
            <p:nvPr/>
          </p:nvCxnSpPr>
          <p:spPr>
            <a:xfrm flipH="1" flipV="1">
              <a:off x="7230507" y="188640"/>
              <a:ext cx="1913493" cy="1860"/>
            </a:xfrm>
            <a:prstGeom prst="straightConnector1">
              <a:avLst/>
            </a:prstGeom>
            <a:ln w="57150">
              <a:solidFill>
                <a:schemeClr val="tx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sp>
          <p:nvSpPr>
            <p:cNvPr id="84" name="TextBox 83"/>
            <p:cNvSpPr txBox="1"/>
            <p:nvPr/>
          </p:nvSpPr>
          <p:spPr>
            <a:xfrm>
              <a:off x="7835373" y="285911"/>
              <a:ext cx="1066944" cy="400110"/>
            </a:xfrm>
            <a:prstGeom prst="rect">
              <a:avLst/>
            </a:prstGeom>
            <a:noFill/>
          </p:spPr>
          <p:txBody>
            <a:bodyPr wrap="none" rtlCol="0">
              <a:spAutoFit/>
            </a:bodyPr>
            <a:lstStyle/>
            <a:p>
              <a:r>
                <a:rPr lang="en-GB" sz="2000" b="1" dirty="0">
                  <a:solidFill>
                    <a:schemeClr val="tx2">
                      <a:lumMod val="60000"/>
                      <a:lumOff val="40000"/>
                    </a:schemeClr>
                  </a:solidFill>
                </a:rPr>
                <a:t>4.0 </a:t>
              </a:r>
              <a:r>
                <a:rPr lang="en-GB" sz="2000" b="1" dirty="0" err="1">
                  <a:solidFill>
                    <a:schemeClr val="tx2">
                      <a:lumMod val="60000"/>
                      <a:lumOff val="40000"/>
                    </a:schemeClr>
                  </a:solidFill>
                </a:rPr>
                <a:t>TeV</a:t>
              </a:r>
              <a:endParaRPr lang="en-GB" sz="2000" b="1" dirty="0">
                <a:solidFill>
                  <a:schemeClr val="tx2">
                    <a:lumMod val="60000"/>
                    <a:lumOff val="40000"/>
                  </a:schemeClr>
                </a:solidFill>
              </a:endParaRPr>
            </a:p>
          </p:txBody>
        </p:sp>
      </p:grpSp>
      <p:grpSp>
        <p:nvGrpSpPr>
          <p:cNvPr id="31" name="Group 30"/>
          <p:cNvGrpSpPr/>
          <p:nvPr/>
        </p:nvGrpSpPr>
        <p:grpSpPr>
          <a:xfrm>
            <a:off x="3200400" y="188641"/>
            <a:ext cx="4061798" cy="497381"/>
            <a:chOff x="3200400" y="188640"/>
            <a:chExt cx="4061798" cy="497381"/>
          </a:xfrm>
        </p:grpSpPr>
        <p:cxnSp>
          <p:nvCxnSpPr>
            <p:cNvPr id="5" name="Straight Arrow Connector 4"/>
            <p:cNvCxnSpPr/>
            <p:nvPr/>
          </p:nvCxnSpPr>
          <p:spPr>
            <a:xfrm flipV="1">
              <a:off x="3200400" y="188640"/>
              <a:ext cx="4061798" cy="1860"/>
            </a:xfrm>
            <a:prstGeom prst="straightConnector1">
              <a:avLst/>
            </a:prstGeom>
            <a:ln w="57150">
              <a:solidFill>
                <a:schemeClr val="tx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4458040" y="285911"/>
              <a:ext cx="1066944" cy="400110"/>
            </a:xfrm>
            <a:prstGeom prst="rect">
              <a:avLst/>
            </a:prstGeom>
            <a:noFill/>
          </p:spPr>
          <p:txBody>
            <a:bodyPr wrap="none" rtlCol="0">
              <a:spAutoFit/>
            </a:bodyPr>
            <a:lstStyle/>
            <a:p>
              <a:r>
                <a:rPr lang="en-GB" sz="2000" b="1" dirty="0">
                  <a:solidFill>
                    <a:schemeClr val="tx2">
                      <a:lumMod val="60000"/>
                      <a:lumOff val="40000"/>
                    </a:schemeClr>
                  </a:solidFill>
                </a:rPr>
                <a:t>3.5 </a:t>
              </a:r>
              <a:r>
                <a:rPr lang="en-GB" sz="2000" b="1" dirty="0" err="1">
                  <a:solidFill>
                    <a:schemeClr val="tx2">
                      <a:lumMod val="60000"/>
                      <a:lumOff val="40000"/>
                    </a:schemeClr>
                  </a:solidFill>
                </a:rPr>
                <a:t>TeV</a:t>
              </a:r>
              <a:endParaRPr lang="en-GB" sz="2000" b="1" dirty="0">
                <a:solidFill>
                  <a:schemeClr val="tx2">
                    <a:lumMod val="60000"/>
                    <a:lumOff val="40000"/>
                  </a:schemeClr>
                </a:solidFill>
              </a:endParaRPr>
            </a:p>
          </p:txBody>
        </p:sp>
      </p:grpSp>
      <p:grpSp>
        <p:nvGrpSpPr>
          <p:cNvPr id="18" name="Group 17"/>
          <p:cNvGrpSpPr/>
          <p:nvPr/>
        </p:nvGrpSpPr>
        <p:grpSpPr>
          <a:xfrm>
            <a:off x="3340100" y="3454403"/>
            <a:ext cx="1143000" cy="842575"/>
            <a:chOff x="4495800" y="3429000"/>
            <a:chExt cx="1143000" cy="842575"/>
          </a:xfrm>
        </p:grpSpPr>
        <p:sp>
          <p:nvSpPr>
            <p:cNvPr id="38" name="TextBox 37"/>
            <p:cNvSpPr txBox="1"/>
            <p:nvPr/>
          </p:nvSpPr>
          <p:spPr>
            <a:xfrm>
              <a:off x="4495800" y="3429000"/>
              <a:ext cx="1143000" cy="569387"/>
            </a:xfrm>
            <a:prstGeom prst="rect">
              <a:avLst/>
            </a:prstGeom>
            <a:noFill/>
          </p:spPr>
          <p:txBody>
            <a:bodyPr wrap="square" rtlCol="0">
              <a:spAutoFit/>
            </a:bodyPr>
            <a:lstStyle/>
            <a:p>
              <a:r>
                <a:rPr lang="en-US" sz="1100" b="1" dirty="0"/>
                <a:t>April 2010</a:t>
              </a:r>
            </a:p>
            <a:p>
              <a:r>
                <a:rPr lang="en-US" sz="1000" dirty="0"/>
                <a:t>Squeeze to </a:t>
              </a:r>
              <a:br>
                <a:rPr lang="en-US" sz="1000" dirty="0"/>
              </a:br>
              <a:r>
                <a:rPr lang="en-US" sz="1000" dirty="0"/>
                <a:t>3.5 m</a:t>
              </a:r>
            </a:p>
          </p:txBody>
        </p:sp>
        <p:cxnSp>
          <p:nvCxnSpPr>
            <p:cNvPr id="39" name="Straight Connector 38"/>
            <p:cNvCxnSpPr/>
            <p:nvPr/>
          </p:nvCxnSpPr>
          <p:spPr>
            <a:xfrm>
              <a:off x="5562600" y="3657600"/>
              <a:ext cx="0" cy="613975"/>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6781801" y="3276600"/>
            <a:ext cx="1196002" cy="990600"/>
            <a:chOff x="6781800" y="3276600"/>
            <a:chExt cx="1196002" cy="990600"/>
          </a:xfrm>
        </p:grpSpPr>
        <p:cxnSp>
          <p:nvCxnSpPr>
            <p:cNvPr id="76" name="Straight Connector 75"/>
            <p:cNvCxnSpPr/>
            <p:nvPr/>
          </p:nvCxnSpPr>
          <p:spPr>
            <a:xfrm>
              <a:off x="7467600" y="3657600"/>
              <a:ext cx="0" cy="609600"/>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6781800" y="3276600"/>
              <a:ext cx="1196002" cy="415498"/>
            </a:xfrm>
            <a:prstGeom prst="rect">
              <a:avLst/>
            </a:prstGeom>
            <a:noFill/>
          </p:spPr>
          <p:txBody>
            <a:bodyPr wrap="square" rtlCol="0">
              <a:spAutoFit/>
            </a:bodyPr>
            <a:lstStyle/>
            <a:p>
              <a:r>
                <a:rPr lang="en-US" sz="1100" b="1" dirty="0"/>
                <a:t>6 June, 2012</a:t>
              </a:r>
            </a:p>
            <a:p>
              <a:r>
                <a:rPr lang="en-US" sz="1000" dirty="0"/>
                <a:t>6.8e</a:t>
              </a:r>
              <a:r>
                <a:rPr lang="en-US" sz="1000" baseline="30000" dirty="0"/>
                <a:t>33</a:t>
              </a:r>
            </a:p>
          </p:txBody>
        </p:sp>
      </p:grpSp>
      <p:grpSp>
        <p:nvGrpSpPr>
          <p:cNvPr id="78" name="Group 77"/>
          <p:cNvGrpSpPr/>
          <p:nvPr/>
        </p:nvGrpSpPr>
        <p:grpSpPr>
          <a:xfrm>
            <a:off x="762000" y="1676401"/>
            <a:ext cx="2246232" cy="2571750"/>
            <a:chOff x="762000" y="1676400"/>
            <a:chExt cx="2246232" cy="2571750"/>
          </a:xfrm>
        </p:grpSpPr>
        <p:cxnSp>
          <p:nvCxnSpPr>
            <p:cNvPr id="64" name="Straight Connector 63"/>
            <p:cNvCxnSpPr/>
            <p:nvPr/>
          </p:nvCxnSpPr>
          <p:spPr>
            <a:xfrm>
              <a:off x="838200" y="2819400"/>
              <a:ext cx="0" cy="1428750"/>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219200" y="2696523"/>
              <a:ext cx="1524000" cy="630942"/>
            </a:xfrm>
            <a:prstGeom prst="rect">
              <a:avLst/>
            </a:prstGeom>
            <a:noFill/>
          </p:spPr>
          <p:txBody>
            <a:bodyPr wrap="square" rtlCol="0">
              <a:spAutoFit/>
            </a:bodyPr>
            <a:lstStyle/>
            <a:p>
              <a:r>
                <a:rPr lang="en-US" sz="1200" b="1" dirty="0"/>
                <a:t>September 10, 2008</a:t>
              </a:r>
            </a:p>
            <a:p>
              <a:r>
                <a:rPr lang="en-US" sz="1100" dirty="0"/>
                <a:t>First beams around </a:t>
              </a:r>
            </a:p>
          </p:txBody>
        </p:sp>
        <p:pic>
          <p:nvPicPr>
            <p:cNvPr id="67" name="Picture 7" descr="attach_reader?attach_id=1025394&amp;height=150">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2000" y="1676400"/>
              <a:ext cx="2246232"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 name="Group 15"/>
          <p:cNvGrpSpPr/>
          <p:nvPr/>
        </p:nvGrpSpPr>
        <p:grpSpPr>
          <a:xfrm>
            <a:off x="125105" y="4149081"/>
            <a:ext cx="2445812" cy="2156972"/>
            <a:chOff x="152400" y="4422035"/>
            <a:chExt cx="2445812" cy="2156972"/>
          </a:xfrm>
        </p:grpSpPr>
        <p:cxnSp>
          <p:nvCxnSpPr>
            <p:cNvPr id="44" name="Straight Connector 43"/>
            <p:cNvCxnSpPr/>
            <p:nvPr/>
          </p:nvCxnSpPr>
          <p:spPr>
            <a:xfrm>
              <a:off x="990600" y="4422035"/>
              <a:ext cx="0" cy="457200"/>
            </a:xfrm>
            <a:prstGeom prst="line">
              <a:avLst/>
            </a:prstGeom>
            <a:ln w="15875">
              <a:solidFill>
                <a:schemeClr val="tx1">
                  <a:lumMod val="85000"/>
                  <a:lumOff val="15000"/>
                </a:schemeClr>
              </a:solidFill>
              <a:tailEnd type="ova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1226612" y="4763125"/>
              <a:ext cx="1371600" cy="1815882"/>
            </a:xfrm>
            <a:prstGeom prst="rect">
              <a:avLst/>
            </a:prstGeom>
            <a:noFill/>
          </p:spPr>
          <p:txBody>
            <a:bodyPr wrap="square" rtlCol="0">
              <a:spAutoFit/>
            </a:bodyPr>
            <a:lstStyle/>
            <a:p>
              <a:r>
                <a:rPr lang="en-US" sz="1400" b="1" dirty="0">
                  <a:solidFill>
                    <a:srgbClr val="FF0000"/>
                  </a:solidFill>
                </a:rPr>
                <a:t>September 19, 2008</a:t>
              </a:r>
            </a:p>
            <a:p>
              <a:r>
                <a:rPr lang="en-US" sz="1200" dirty="0">
                  <a:solidFill>
                    <a:srgbClr val="FF0000"/>
                  </a:solidFill>
                </a:rPr>
                <a:t>Disaster </a:t>
              </a:r>
              <a:br>
                <a:rPr lang="en-US" sz="1200" dirty="0">
                  <a:solidFill>
                    <a:srgbClr val="FF0000"/>
                  </a:solidFill>
                </a:rPr>
              </a:br>
              <a:r>
                <a:rPr lang="en-GB" sz="1200" dirty="0"/>
                <a:t>Accidental release of 600MJ stored in one sector of LHC dipole magnets</a:t>
              </a:r>
              <a:endParaRPr lang="en-US" sz="1200" dirty="0">
                <a:solidFill>
                  <a:srgbClr val="FF0000"/>
                </a:solidFill>
              </a:endParaRPr>
            </a:p>
          </p:txBody>
        </p:sp>
        <p:pic>
          <p:nvPicPr>
            <p:cNvPr id="71"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52400" y="5007921"/>
              <a:ext cx="1070713"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0" name="Group 79"/>
          <p:cNvGrpSpPr/>
          <p:nvPr/>
        </p:nvGrpSpPr>
        <p:grpSpPr>
          <a:xfrm>
            <a:off x="381000" y="34970"/>
            <a:ext cx="3168650" cy="4231046"/>
            <a:chOff x="381000" y="34970"/>
            <a:chExt cx="3168650" cy="4231046"/>
          </a:xfrm>
        </p:grpSpPr>
        <p:cxnSp>
          <p:nvCxnSpPr>
            <p:cNvPr id="33" name="Straight Connector 32"/>
            <p:cNvCxnSpPr/>
            <p:nvPr/>
          </p:nvCxnSpPr>
          <p:spPr>
            <a:xfrm>
              <a:off x="381000" y="685800"/>
              <a:ext cx="0" cy="3580216"/>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grpSp>
          <p:nvGrpSpPr>
            <p:cNvPr id="77" name="Group 76"/>
            <p:cNvGrpSpPr/>
            <p:nvPr/>
          </p:nvGrpSpPr>
          <p:grpSpPr>
            <a:xfrm>
              <a:off x="609600" y="34970"/>
              <a:ext cx="2940050" cy="1219200"/>
              <a:chOff x="609600" y="34970"/>
              <a:chExt cx="2940050" cy="1219200"/>
            </a:xfrm>
          </p:grpSpPr>
          <p:sp>
            <p:nvSpPr>
              <p:cNvPr id="34" name="TextBox 33"/>
              <p:cNvSpPr txBox="1"/>
              <p:nvPr/>
            </p:nvSpPr>
            <p:spPr>
              <a:xfrm>
                <a:off x="609600" y="304800"/>
                <a:ext cx="1351894" cy="415498"/>
              </a:xfrm>
              <a:prstGeom prst="rect">
                <a:avLst/>
              </a:prstGeom>
              <a:noFill/>
            </p:spPr>
            <p:txBody>
              <a:bodyPr wrap="square" rtlCol="0">
                <a:spAutoFit/>
              </a:bodyPr>
              <a:lstStyle/>
              <a:p>
                <a:r>
                  <a:rPr lang="en-US" sz="1100" b="1" dirty="0"/>
                  <a:t>August 2008</a:t>
                </a:r>
              </a:p>
              <a:p>
                <a:r>
                  <a:rPr lang="en-US" sz="1000" dirty="0"/>
                  <a:t>First injection test</a:t>
                </a:r>
              </a:p>
            </p:txBody>
          </p:sp>
          <p:pic>
            <p:nvPicPr>
              <p:cNvPr id="74" name="Picture 73" descr="Screen shot 2009-11-25 at 9.20.42 PM.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52600" y="34970"/>
                <a:ext cx="1797050" cy="1219200"/>
              </a:xfrm>
              <a:prstGeom prst="rect">
                <a:avLst/>
              </a:prstGeom>
            </p:spPr>
          </p:pic>
        </p:grpSp>
      </p:grpSp>
      <p:grpSp>
        <p:nvGrpSpPr>
          <p:cNvPr id="22" name="Group 21"/>
          <p:cNvGrpSpPr/>
          <p:nvPr/>
        </p:nvGrpSpPr>
        <p:grpSpPr>
          <a:xfrm>
            <a:off x="5562600" y="685801"/>
            <a:ext cx="1699598" cy="3562350"/>
            <a:chOff x="7444402" y="685800"/>
            <a:chExt cx="1699598" cy="3562350"/>
          </a:xfrm>
        </p:grpSpPr>
        <p:cxnSp>
          <p:nvCxnSpPr>
            <p:cNvPr id="55" name="Straight Connector 54"/>
            <p:cNvCxnSpPr/>
            <p:nvPr/>
          </p:nvCxnSpPr>
          <p:spPr>
            <a:xfrm>
              <a:off x="8458200" y="2819400"/>
              <a:ext cx="0" cy="1428750"/>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8077200" y="1981200"/>
              <a:ext cx="990600" cy="1046440"/>
            </a:xfrm>
            <a:prstGeom prst="rect">
              <a:avLst/>
            </a:prstGeom>
            <a:noFill/>
          </p:spPr>
          <p:txBody>
            <a:bodyPr wrap="square" rtlCol="0">
              <a:spAutoFit/>
            </a:bodyPr>
            <a:lstStyle/>
            <a:p>
              <a:r>
                <a:rPr lang="en-US" sz="1100" b="1" dirty="0"/>
                <a:t>August, 2011</a:t>
              </a:r>
            </a:p>
            <a:p>
              <a:r>
                <a:rPr lang="en-US" sz="1000" dirty="0"/>
                <a:t>2.3e33, 2.6 fb</a:t>
              </a:r>
              <a:r>
                <a:rPr lang="en-US" sz="1000" baseline="30000" dirty="0"/>
                <a:t>-1</a:t>
              </a:r>
            </a:p>
            <a:p>
              <a:r>
                <a:rPr lang="en-US" sz="1000" dirty="0"/>
                <a:t>1380 bunches</a:t>
              </a:r>
            </a:p>
          </p:txBody>
        </p:sp>
        <p:pic>
          <p:nvPicPr>
            <p:cNvPr id="8" name="Picture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444402" y="685800"/>
              <a:ext cx="1699598" cy="1308100"/>
            </a:xfrm>
            <a:prstGeom prst="rect">
              <a:avLst/>
            </a:prstGeom>
          </p:spPr>
        </p:pic>
      </p:grpSp>
      <p:grpSp>
        <p:nvGrpSpPr>
          <p:cNvPr id="19" name="Group 18"/>
          <p:cNvGrpSpPr/>
          <p:nvPr/>
        </p:nvGrpSpPr>
        <p:grpSpPr>
          <a:xfrm>
            <a:off x="4114801" y="1981203"/>
            <a:ext cx="1151599" cy="2290375"/>
            <a:chOff x="5638800" y="1981200"/>
            <a:chExt cx="1151599" cy="2290375"/>
          </a:xfrm>
        </p:grpSpPr>
        <p:cxnSp>
          <p:nvCxnSpPr>
            <p:cNvPr id="43" name="Straight Connector 42"/>
            <p:cNvCxnSpPr/>
            <p:nvPr/>
          </p:nvCxnSpPr>
          <p:spPr>
            <a:xfrm>
              <a:off x="6477000" y="3352800"/>
              <a:ext cx="0" cy="918775"/>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5638800" y="2971800"/>
              <a:ext cx="1143000" cy="892552"/>
            </a:xfrm>
            <a:prstGeom prst="rect">
              <a:avLst/>
            </a:prstGeom>
            <a:noFill/>
          </p:spPr>
          <p:txBody>
            <a:bodyPr wrap="square" rtlCol="0">
              <a:spAutoFit/>
            </a:bodyPr>
            <a:lstStyle/>
            <a:p>
              <a:r>
                <a:rPr lang="en-US" sz="1100" b="1" dirty="0"/>
                <a:t>October 14 2010</a:t>
              </a:r>
            </a:p>
            <a:p>
              <a:r>
                <a:rPr lang="en-US" sz="1000" dirty="0"/>
                <a:t>1e32</a:t>
              </a:r>
            </a:p>
            <a:p>
              <a:r>
                <a:rPr lang="en-US" sz="1000" dirty="0"/>
                <a:t>248 bunches</a:t>
              </a:r>
            </a:p>
            <a:p>
              <a:endParaRPr lang="en-US" sz="1000" dirty="0"/>
            </a:p>
          </p:txBody>
        </p:sp>
        <p:pic>
          <p:nvPicPr>
            <p:cNvPr id="10" name="Picture 9" descr="Screen shot 2011-09-01 at 8.24.05 AM.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791200" y="1981200"/>
              <a:ext cx="999199" cy="992974"/>
            </a:xfrm>
            <a:prstGeom prst="rect">
              <a:avLst/>
            </a:prstGeom>
          </p:spPr>
        </p:pic>
      </p:grpSp>
      <p:grpSp>
        <p:nvGrpSpPr>
          <p:cNvPr id="20" name="Group 19"/>
          <p:cNvGrpSpPr/>
          <p:nvPr/>
        </p:nvGrpSpPr>
        <p:grpSpPr>
          <a:xfrm>
            <a:off x="5001906" y="4299045"/>
            <a:ext cx="1654629" cy="1562100"/>
            <a:chOff x="6858000" y="4572000"/>
            <a:chExt cx="1654629" cy="1562100"/>
          </a:xfrm>
        </p:grpSpPr>
        <p:cxnSp>
          <p:nvCxnSpPr>
            <p:cNvPr id="63" name="Straight Connector 62"/>
            <p:cNvCxnSpPr/>
            <p:nvPr/>
          </p:nvCxnSpPr>
          <p:spPr>
            <a:xfrm>
              <a:off x="6858000" y="4572000"/>
              <a:ext cx="0" cy="457200"/>
            </a:xfrm>
            <a:prstGeom prst="line">
              <a:avLst/>
            </a:prstGeom>
            <a:ln w="15875">
              <a:solidFill>
                <a:schemeClr val="tx1">
                  <a:lumMod val="85000"/>
                  <a:lumOff val="15000"/>
                </a:schemeClr>
              </a:solidFill>
              <a:tailEnd type="ova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6934200" y="4648200"/>
              <a:ext cx="1295400" cy="430887"/>
            </a:xfrm>
            <a:prstGeom prst="rect">
              <a:avLst/>
            </a:prstGeom>
            <a:noFill/>
          </p:spPr>
          <p:txBody>
            <a:bodyPr wrap="square" rtlCol="0">
              <a:spAutoFit/>
            </a:bodyPr>
            <a:lstStyle/>
            <a:p>
              <a:r>
                <a:rPr lang="en-US" sz="1100" b="1" dirty="0"/>
                <a:t>November 2010</a:t>
              </a:r>
            </a:p>
            <a:p>
              <a:r>
                <a:rPr lang="en-US" sz="1100" dirty="0"/>
                <a:t>Ions</a:t>
              </a:r>
            </a:p>
          </p:txBody>
        </p:sp>
        <p:pic>
          <p:nvPicPr>
            <p:cNvPr id="11" name="Picture 10"/>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934200" y="5029200"/>
              <a:ext cx="1578429" cy="1104900"/>
            </a:xfrm>
            <a:prstGeom prst="rect">
              <a:avLst/>
            </a:prstGeom>
          </p:spPr>
        </p:pic>
      </p:grpSp>
      <p:grpSp>
        <p:nvGrpSpPr>
          <p:cNvPr id="14" name="Group 13"/>
          <p:cNvGrpSpPr/>
          <p:nvPr/>
        </p:nvGrpSpPr>
        <p:grpSpPr>
          <a:xfrm>
            <a:off x="2549858" y="4067033"/>
            <a:ext cx="1544074" cy="2120900"/>
            <a:chOff x="3657600" y="4572000"/>
            <a:chExt cx="1544074" cy="2120900"/>
          </a:xfrm>
        </p:grpSpPr>
        <p:cxnSp>
          <p:nvCxnSpPr>
            <p:cNvPr id="59" name="Straight Connector 58"/>
            <p:cNvCxnSpPr/>
            <p:nvPr/>
          </p:nvCxnSpPr>
          <p:spPr>
            <a:xfrm>
              <a:off x="5172727" y="4572000"/>
              <a:ext cx="0" cy="714375"/>
            </a:xfrm>
            <a:prstGeom prst="line">
              <a:avLst/>
            </a:prstGeom>
            <a:ln w="15875">
              <a:solidFill>
                <a:schemeClr val="tx1">
                  <a:lumMod val="85000"/>
                  <a:lumOff val="15000"/>
                </a:schemeClr>
              </a:solidFill>
              <a:tailEnd type="oval"/>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4038600" y="4876800"/>
              <a:ext cx="1163074" cy="738664"/>
            </a:xfrm>
            <a:prstGeom prst="rect">
              <a:avLst/>
            </a:prstGeom>
            <a:noFill/>
          </p:spPr>
          <p:txBody>
            <a:bodyPr wrap="square" rtlCol="0">
              <a:spAutoFit/>
            </a:bodyPr>
            <a:lstStyle/>
            <a:p>
              <a:r>
                <a:rPr lang="en-US" sz="1100" b="1" dirty="0"/>
                <a:t>March 30, 2010</a:t>
              </a:r>
            </a:p>
            <a:p>
              <a:r>
                <a:rPr lang="en-US" sz="1000" dirty="0"/>
                <a:t>First collisions at 3.5 TeV</a:t>
              </a:r>
            </a:p>
          </p:txBody>
        </p:sp>
        <p:pic>
          <p:nvPicPr>
            <p:cNvPr id="13" name="Picture 12" descr="Screen shot 2011-09-01 at 10.12.37 AM.pn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657600" y="5410200"/>
              <a:ext cx="1539955" cy="1282700"/>
            </a:xfrm>
            <a:prstGeom prst="rect">
              <a:avLst/>
            </a:prstGeom>
          </p:spPr>
        </p:pic>
      </p:grpSp>
      <p:grpSp>
        <p:nvGrpSpPr>
          <p:cNvPr id="21" name="Group 20"/>
          <p:cNvGrpSpPr/>
          <p:nvPr/>
        </p:nvGrpSpPr>
        <p:grpSpPr>
          <a:xfrm>
            <a:off x="5410200" y="2819403"/>
            <a:ext cx="1143000" cy="1452175"/>
            <a:chOff x="7086600" y="2819400"/>
            <a:chExt cx="1143000" cy="1452175"/>
          </a:xfrm>
        </p:grpSpPr>
        <p:sp>
          <p:nvSpPr>
            <p:cNvPr id="15" name="Rectangle 14"/>
            <p:cNvSpPr/>
            <p:nvPr/>
          </p:nvSpPr>
          <p:spPr>
            <a:xfrm>
              <a:off x="7162800" y="3276600"/>
              <a:ext cx="990600" cy="304800"/>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2"/>
                  </a:solidFill>
                </a:rPr>
                <a:t>1380</a:t>
              </a:r>
              <a:endParaRPr lang="en-US" dirty="0">
                <a:solidFill>
                  <a:schemeClr val="tx2"/>
                </a:solidFill>
              </a:endParaRPr>
            </a:p>
          </p:txBody>
        </p:sp>
        <p:cxnSp>
          <p:nvCxnSpPr>
            <p:cNvPr id="68" name="Straight Connector 67"/>
            <p:cNvCxnSpPr/>
            <p:nvPr/>
          </p:nvCxnSpPr>
          <p:spPr>
            <a:xfrm>
              <a:off x="7848600" y="3657600"/>
              <a:ext cx="0" cy="613975"/>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7086600" y="2819400"/>
              <a:ext cx="1143000" cy="415498"/>
            </a:xfrm>
            <a:prstGeom prst="rect">
              <a:avLst/>
            </a:prstGeom>
            <a:noFill/>
          </p:spPr>
          <p:txBody>
            <a:bodyPr wrap="square" rtlCol="0">
              <a:spAutoFit/>
            </a:bodyPr>
            <a:lstStyle/>
            <a:p>
              <a:r>
                <a:rPr lang="en-US" sz="1100" b="1" dirty="0"/>
                <a:t>June 28 2011</a:t>
              </a:r>
            </a:p>
            <a:p>
              <a:r>
                <a:rPr lang="en-US" sz="1000" dirty="0"/>
                <a:t>1380 bunches</a:t>
              </a:r>
            </a:p>
          </p:txBody>
        </p:sp>
      </p:grpSp>
      <p:grpSp>
        <p:nvGrpSpPr>
          <p:cNvPr id="17" name="Group 16"/>
          <p:cNvGrpSpPr/>
          <p:nvPr/>
        </p:nvGrpSpPr>
        <p:grpSpPr>
          <a:xfrm>
            <a:off x="2895602" y="914400"/>
            <a:ext cx="1650117" cy="3333750"/>
            <a:chOff x="4038600" y="914400"/>
            <a:chExt cx="1650117" cy="3333750"/>
          </a:xfrm>
        </p:grpSpPr>
        <p:cxnSp>
          <p:nvCxnSpPr>
            <p:cNvPr id="41" name="Straight Connector 40"/>
            <p:cNvCxnSpPr>
              <a:stCxn id="42" idx="1"/>
            </p:cNvCxnSpPr>
            <p:nvPr/>
          </p:nvCxnSpPr>
          <p:spPr>
            <a:xfrm>
              <a:off x="4267200" y="2349788"/>
              <a:ext cx="0" cy="1898362"/>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267200" y="2057400"/>
              <a:ext cx="1370972" cy="584776"/>
            </a:xfrm>
            <a:prstGeom prst="rect">
              <a:avLst/>
            </a:prstGeom>
            <a:noFill/>
          </p:spPr>
          <p:txBody>
            <a:bodyPr wrap="square" rtlCol="0">
              <a:spAutoFit/>
            </a:bodyPr>
            <a:lstStyle/>
            <a:p>
              <a:r>
                <a:rPr lang="en-US" sz="1100" b="1" dirty="0"/>
                <a:t>November 29,  2009</a:t>
              </a:r>
            </a:p>
            <a:p>
              <a:r>
                <a:rPr lang="en-US" sz="1000" dirty="0"/>
                <a:t>Beam back</a:t>
              </a:r>
            </a:p>
          </p:txBody>
        </p:sp>
        <p:pic>
          <p:nvPicPr>
            <p:cNvPr id="73" name="Picture 2" descr="http://mediaarchive.cern.ch/MediaArchive/Photo/Public/2009/0911187/0911187_94/0911187_94-A4-at-144-dpi.jp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038600" y="914400"/>
              <a:ext cx="1650117"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 name="Group 24"/>
          <p:cNvGrpSpPr/>
          <p:nvPr/>
        </p:nvGrpSpPr>
        <p:grpSpPr>
          <a:xfrm>
            <a:off x="7135504" y="4299047"/>
            <a:ext cx="1196002" cy="1483787"/>
            <a:chOff x="7162800" y="4572000"/>
            <a:chExt cx="1196002" cy="1483787"/>
          </a:xfrm>
        </p:grpSpPr>
        <p:cxnSp>
          <p:nvCxnSpPr>
            <p:cNvPr id="70" name="Straight Connector 69"/>
            <p:cNvCxnSpPr/>
            <p:nvPr/>
          </p:nvCxnSpPr>
          <p:spPr>
            <a:xfrm flipV="1">
              <a:off x="7620000" y="4572000"/>
              <a:ext cx="0" cy="838200"/>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7162800" y="5486400"/>
              <a:ext cx="1196002" cy="569387"/>
            </a:xfrm>
            <a:prstGeom prst="rect">
              <a:avLst/>
            </a:prstGeom>
            <a:noFill/>
          </p:spPr>
          <p:txBody>
            <a:bodyPr wrap="square" rtlCol="0">
              <a:spAutoFit/>
            </a:bodyPr>
            <a:lstStyle/>
            <a:p>
              <a:r>
                <a:rPr lang="en-US" sz="1100" b="1" dirty="0"/>
                <a:t>18 June, 2012</a:t>
              </a:r>
            </a:p>
            <a:p>
              <a:r>
                <a:rPr lang="en-US" sz="1000" dirty="0"/>
                <a:t>6.6 fb</a:t>
              </a:r>
              <a:r>
                <a:rPr lang="en-US" sz="1000" baseline="30000" dirty="0"/>
                <a:t>-1</a:t>
              </a:r>
            </a:p>
            <a:p>
              <a:r>
                <a:rPr lang="en-US" sz="1000" dirty="0"/>
                <a:t>to ATLAS &amp; CMS</a:t>
              </a:r>
            </a:p>
          </p:txBody>
        </p:sp>
      </p:grpSp>
      <p:sp>
        <p:nvSpPr>
          <p:cNvPr id="75" name="Title 51"/>
          <p:cNvSpPr txBox="1">
            <a:spLocks/>
          </p:cNvSpPr>
          <p:nvPr/>
        </p:nvSpPr>
        <p:spPr>
          <a:xfrm>
            <a:off x="4287185" y="6105837"/>
            <a:ext cx="3305521" cy="764779"/>
          </a:xfrm>
          <a:prstGeom prst="rect">
            <a:avLst/>
          </a:prstGeom>
        </p:spPr>
        <p:txBody>
          <a:bodyPr lIns="91432" tIns="45716" rIns="91432" bIns="45716">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dirty="0">
                <a:solidFill>
                  <a:schemeClr val="bg1"/>
                </a:solidFill>
              </a:rPr>
              <a:t>LHC Timeline</a:t>
            </a:r>
          </a:p>
        </p:txBody>
      </p:sp>
      <p:grpSp>
        <p:nvGrpSpPr>
          <p:cNvPr id="3" name="Group 2"/>
          <p:cNvGrpSpPr/>
          <p:nvPr/>
        </p:nvGrpSpPr>
        <p:grpSpPr>
          <a:xfrm>
            <a:off x="5434887" y="-1880"/>
            <a:ext cx="3709114" cy="4286250"/>
            <a:chOff x="5462148" y="-19050"/>
            <a:chExt cx="3709114" cy="4286250"/>
          </a:xfrm>
        </p:grpSpPr>
        <p:cxnSp>
          <p:nvCxnSpPr>
            <p:cNvPr id="81" name="Straight Connector 80"/>
            <p:cNvCxnSpPr/>
            <p:nvPr/>
          </p:nvCxnSpPr>
          <p:spPr>
            <a:xfrm>
              <a:off x="8153400" y="3124200"/>
              <a:ext cx="0" cy="1143000"/>
            </a:xfrm>
            <a:prstGeom prst="line">
              <a:avLst/>
            </a:prstGeom>
            <a:ln w="15875">
              <a:solidFill>
                <a:schemeClr val="tx1">
                  <a:lumMod val="85000"/>
                  <a:lumOff val="15000"/>
                </a:schemeClr>
              </a:solidFill>
              <a:headEnd type="oval"/>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7772400" y="2514600"/>
              <a:ext cx="1196002" cy="630942"/>
            </a:xfrm>
            <a:prstGeom prst="rect">
              <a:avLst/>
            </a:prstGeom>
            <a:noFill/>
          </p:spPr>
          <p:txBody>
            <a:bodyPr wrap="square" rtlCol="0">
              <a:spAutoFit/>
            </a:bodyPr>
            <a:lstStyle/>
            <a:p>
              <a:r>
                <a:rPr lang="en-US" sz="1100" b="1" dirty="0"/>
                <a:t>4 July, 2012</a:t>
              </a:r>
            </a:p>
            <a:p>
              <a:r>
                <a:rPr lang="en-US" sz="1200" b="1" dirty="0"/>
                <a:t>Higgs discovery</a:t>
              </a:r>
            </a:p>
          </p:txBody>
        </p:sp>
        <p:pic>
          <p:nvPicPr>
            <p:cNvPr id="2050" name="Picture 2" descr="95713837-A9F9-46D1-890E-05AF853C188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62148" y="-19050"/>
              <a:ext cx="3709114" cy="2491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 name="Group 1"/>
          <p:cNvGrpSpPr/>
          <p:nvPr/>
        </p:nvGrpSpPr>
        <p:grpSpPr>
          <a:xfrm>
            <a:off x="6358" y="4026915"/>
            <a:ext cx="9144000" cy="313335"/>
            <a:chOff x="0" y="4261642"/>
            <a:chExt cx="9144000" cy="313335"/>
          </a:xfrm>
        </p:grpSpPr>
        <p:sp>
          <p:nvSpPr>
            <p:cNvPr id="46" name="Rectangle 45"/>
            <p:cNvSpPr/>
            <p:nvPr/>
          </p:nvSpPr>
          <p:spPr>
            <a:xfrm>
              <a:off x="0" y="4261642"/>
              <a:ext cx="9144000" cy="3048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7" name="Straight Connector 46"/>
            <p:cNvCxnSpPr/>
            <p:nvPr/>
          </p:nvCxnSpPr>
          <p:spPr>
            <a:xfrm>
              <a:off x="1600200" y="4267200"/>
              <a:ext cx="0" cy="304800"/>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3276600" y="4267200"/>
              <a:ext cx="0" cy="304800"/>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5257800" y="4267200"/>
              <a:ext cx="0" cy="304800"/>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228600" y="4267200"/>
              <a:ext cx="1027630" cy="307777"/>
            </a:xfrm>
            <a:prstGeom prst="rect">
              <a:avLst/>
            </a:prstGeom>
            <a:noFill/>
          </p:spPr>
          <p:txBody>
            <a:bodyPr wrap="square" rtlCol="0">
              <a:spAutoFit/>
            </a:bodyPr>
            <a:lstStyle/>
            <a:p>
              <a:pPr algn="r"/>
              <a:r>
                <a:rPr lang="en-US" sz="1400" dirty="0">
                  <a:solidFill>
                    <a:schemeClr val="bg1">
                      <a:lumMod val="85000"/>
                    </a:schemeClr>
                  </a:solidFill>
                </a:rPr>
                <a:t>2008</a:t>
              </a:r>
            </a:p>
          </p:txBody>
        </p:sp>
        <p:sp>
          <p:nvSpPr>
            <p:cNvPr id="51" name="TextBox 50"/>
            <p:cNvSpPr txBox="1"/>
            <p:nvPr/>
          </p:nvSpPr>
          <p:spPr>
            <a:xfrm>
              <a:off x="1752600" y="4267200"/>
              <a:ext cx="1027630" cy="307777"/>
            </a:xfrm>
            <a:prstGeom prst="rect">
              <a:avLst/>
            </a:prstGeom>
            <a:noFill/>
          </p:spPr>
          <p:txBody>
            <a:bodyPr wrap="square" rtlCol="0">
              <a:spAutoFit/>
            </a:bodyPr>
            <a:lstStyle/>
            <a:p>
              <a:pPr algn="r"/>
              <a:r>
                <a:rPr lang="en-US" sz="1400" dirty="0">
                  <a:solidFill>
                    <a:schemeClr val="bg1">
                      <a:lumMod val="85000"/>
                    </a:schemeClr>
                  </a:solidFill>
                </a:rPr>
                <a:t>2009</a:t>
              </a:r>
            </a:p>
          </p:txBody>
        </p:sp>
        <p:sp>
          <p:nvSpPr>
            <p:cNvPr id="52" name="TextBox 51"/>
            <p:cNvSpPr txBox="1"/>
            <p:nvPr/>
          </p:nvSpPr>
          <p:spPr>
            <a:xfrm>
              <a:off x="3581400" y="4267200"/>
              <a:ext cx="1027630" cy="307777"/>
            </a:xfrm>
            <a:prstGeom prst="rect">
              <a:avLst/>
            </a:prstGeom>
            <a:noFill/>
          </p:spPr>
          <p:txBody>
            <a:bodyPr wrap="square" rtlCol="0">
              <a:spAutoFit/>
            </a:bodyPr>
            <a:lstStyle/>
            <a:p>
              <a:pPr algn="r"/>
              <a:r>
                <a:rPr lang="en-US" sz="1400" dirty="0">
                  <a:solidFill>
                    <a:schemeClr val="bg1">
                      <a:lumMod val="85000"/>
                    </a:schemeClr>
                  </a:solidFill>
                </a:rPr>
                <a:t>2010</a:t>
              </a:r>
            </a:p>
          </p:txBody>
        </p:sp>
        <p:sp>
          <p:nvSpPr>
            <p:cNvPr id="53" name="TextBox 52"/>
            <p:cNvSpPr txBox="1"/>
            <p:nvPr/>
          </p:nvSpPr>
          <p:spPr>
            <a:xfrm>
              <a:off x="5410200" y="4267200"/>
              <a:ext cx="1027630" cy="307777"/>
            </a:xfrm>
            <a:prstGeom prst="rect">
              <a:avLst/>
            </a:prstGeom>
            <a:noFill/>
          </p:spPr>
          <p:txBody>
            <a:bodyPr wrap="square" rtlCol="0">
              <a:spAutoFit/>
            </a:bodyPr>
            <a:lstStyle/>
            <a:p>
              <a:pPr algn="r"/>
              <a:r>
                <a:rPr lang="en-US" sz="1400" dirty="0">
                  <a:solidFill>
                    <a:schemeClr val="bg1">
                      <a:lumMod val="85000"/>
                    </a:schemeClr>
                  </a:solidFill>
                </a:rPr>
                <a:t>2011</a:t>
              </a:r>
            </a:p>
          </p:txBody>
        </p:sp>
        <p:cxnSp>
          <p:nvCxnSpPr>
            <p:cNvPr id="54" name="Straight Connector 53"/>
            <p:cNvCxnSpPr/>
            <p:nvPr/>
          </p:nvCxnSpPr>
          <p:spPr>
            <a:xfrm>
              <a:off x="7010400" y="4267200"/>
              <a:ext cx="0" cy="304800"/>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7315200" y="4267200"/>
              <a:ext cx="1027630" cy="307777"/>
            </a:xfrm>
            <a:prstGeom prst="rect">
              <a:avLst/>
            </a:prstGeom>
            <a:noFill/>
          </p:spPr>
          <p:txBody>
            <a:bodyPr wrap="square" rtlCol="0">
              <a:spAutoFit/>
            </a:bodyPr>
            <a:lstStyle/>
            <a:p>
              <a:pPr algn="r"/>
              <a:r>
                <a:rPr lang="en-US" sz="1400" dirty="0">
                  <a:solidFill>
                    <a:schemeClr val="bg1">
                      <a:lumMod val="85000"/>
                    </a:schemeClr>
                  </a:solidFill>
                </a:rPr>
                <a:t>2012</a:t>
              </a:r>
            </a:p>
          </p:txBody>
        </p:sp>
      </p:grpSp>
    </p:spTree>
    <p:extLst>
      <p:ext uri="{BB962C8B-B14F-4D97-AF65-F5344CB8AC3E}">
        <p14:creationId xmlns:p14="http://schemas.microsoft.com/office/powerpoint/2010/main" val="18025637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par>
                          <p:cTn id="27" fill="hold">
                            <p:stCondLst>
                              <p:cond delay="0"/>
                            </p:stCondLst>
                            <p:childTnLst>
                              <p:par>
                                <p:cTn id="28" presetID="2" presetClass="entr" presetSubtype="4" fill="hold"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ppt_x"/>
                                          </p:val>
                                        </p:tav>
                                        <p:tav tm="100000">
                                          <p:val>
                                            <p:strVal val="#ppt_x"/>
                                          </p:val>
                                        </p:tav>
                                      </p:tavLst>
                                    </p:anim>
                                    <p:anim calcmode="lin" valueType="num">
                                      <p:cBhvr additive="base">
                                        <p:cTn id="31" dur="500" fill="hold"/>
                                        <p:tgtEl>
                                          <p:spTgt spid="24"/>
                                        </p:tgtEl>
                                        <p:attrNameLst>
                                          <p:attrName>ppt_y</p:attrName>
                                        </p:attrNameLst>
                                      </p:cBhvr>
                                      <p:tavLst>
                                        <p:tav tm="0">
                                          <p:val>
                                            <p:strVal val="1+#ppt_h/2"/>
                                          </p:val>
                                        </p:tav>
                                        <p:tav tm="100000">
                                          <p:val>
                                            <p:strVal val="#ppt_y"/>
                                          </p:val>
                                        </p:tav>
                                      </p:tavLst>
                                    </p:anim>
                                  </p:childTnLst>
                                </p:cTn>
                              </p:par>
                            </p:childTnLst>
                          </p:cTn>
                        </p:par>
                        <p:par>
                          <p:cTn id="32" fill="hold">
                            <p:stCondLst>
                              <p:cond delay="500"/>
                            </p:stCondLst>
                            <p:childTnLst>
                              <p:par>
                                <p:cTn id="33" presetID="2" presetClass="entr" presetSubtype="4"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ppt_x"/>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ppt_x"/>
                                          </p:val>
                                        </p:tav>
                                        <p:tav tm="100000">
                                          <p:val>
                                            <p:strVal val="#ppt_x"/>
                                          </p:val>
                                        </p:tav>
                                      </p:tavLst>
                                    </p:anim>
                                    <p:anim calcmode="lin" valueType="num">
                                      <p:cBhvr additive="base">
                                        <p:cTn id="4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normAutofit/>
          </a:bodyPr>
          <a:lstStyle/>
          <a:p>
            <a:r>
              <a:rPr lang="en-US" sz="4800" dirty="0" err="1"/>
              <a:t>pp</a:t>
            </a:r>
            <a:r>
              <a:rPr lang="en-US" sz="4800" dirty="0"/>
              <a:t> </a:t>
            </a:r>
            <a:r>
              <a:rPr lang="en-US" sz="4800" dirty="0">
                <a:sym typeface="Wingdings"/>
              </a:rPr>
              <a:t> H  </a:t>
            </a:r>
            <a:r>
              <a:rPr lang="en-US" sz="4800" dirty="0" err="1">
                <a:latin typeface="Symbol" charset="2"/>
                <a:cs typeface="Symbol" charset="2"/>
                <a:sym typeface="Wingdings"/>
              </a:rPr>
              <a:t>gg</a:t>
            </a:r>
            <a:endParaRPr lang="en-US" dirty="0"/>
          </a:p>
        </p:txBody>
      </p:sp>
      <p:pic>
        <p:nvPicPr>
          <p:cNvPr id="6" name="Picture 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7505" y="1988840"/>
            <a:ext cx="4197229" cy="388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https://cdsweb.cern.ch/record/1459463/files/Fig3-MassFactSoBWeightedMass.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51834" y="1562820"/>
            <a:ext cx="4284662" cy="4962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6074716" y="1342512"/>
            <a:ext cx="1855045" cy="646331"/>
          </a:xfrm>
          <a:prstGeom prst="rect">
            <a:avLst/>
          </a:prstGeom>
          <a:noFill/>
        </p:spPr>
        <p:txBody>
          <a:bodyPr wrap="none" lIns="91432" tIns="45716" rIns="91432" bIns="45716" rtlCol="0">
            <a:spAutoFit/>
          </a:bodyPr>
          <a:lstStyle/>
          <a:p>
            <a:pPr algn="ctr"/>
            <a:r>
              <a:rPr lang="es-ES" dirty="0" err="1" smtClean="0">
                <a:solidFill>
                  <a:prstClr val="black"/>
                </a:solidFill>
                <a:latin typeface="Gill Sans Light"/>
                <a:cs typeface="Gill Sans Light"/>
              </a:rPr>
              <a:t>Dots</a:t>
            </a:r>
            <a:r>
              <a:rPr lang="es-ES" dirty="0" smtClean="0">
                <a:solidFill>
                  <a:prstClr val="black"/>
                </a:solidFill>
                <a:latin typeface="Gill Sans Light"/>
                <a:cs typeface="Gill Sans Light"/>
              </a:rPr>
              <a:t> = Datos </a:t>
            </a:r>
          </a:p>
          <a:p>
            <a:pPr algn="ctr"/>
            <a:r>
              <a:rPr lang="es-ES" dirty="0" err="1" smtClean="0">
                <a:solidFill>
                  <a:srgbClr val="FF0000"/>
                </a:solidFill>
                <a:latin typeface="Gill Sans Light"/>
                <a:cs typeface="Gill Sans Light"/>
              </a:rPr>
              <a:t>Lines</a:t>
            </a:r>
            <a:r>
              <a:rPr lang="es-ES" dirty="0" smtClean="0">
                <a:solidFill>
                  <a:srgbClr val="FF0000"/>
                </a:solidFill>
                <a:latin typeface="Gill Sans Light"/>
                <a:cs typeface="Gill Sans Light"/>
              </a:rPr>
              <a:t> = </a:t>
            </a:r>
            <a:r>
              <a:rPr lang="es-ES" dirty="0" err="1" smtClean="0">
                <a:solidFill>
                  <a:srgbClr val="FF0000"/>
                </a:solidFill>
                <a:latin typeface="Gill Sans Light"/>
                <a:cs typeface="Gill Sans Light"/>
              </a:rPr>
              <a:t>Simulation</a:t>
            </a:r>
            <a:endParaRPr lang="es-ES" dirty="0">
              <a:solidFill>
                <a:srgbClr val="FF0000"/>
              </a:solidFill>
              <a:latin typeface="Gill Sans Light"/>
              <a:cs typeface="Gill Sans Light"/>
            </a:endParaRPr>
          </a:p>
        </p:txBody>
      </p:sp>
    </p:spTree>
    <p:extLst>
      <p:ext uri="{BB962C8B-B14F-4D97-AF65-F5344CB8AC3E}">
        <p14:creationId xmlns:p14="http://schemas.microsoft.com/office/powerpoint/2010/main" val="239191123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2"/>
          <p:cNvSpPr>
            <a:spLocks noGrp="1"/>
          </p:cNvSpPr>
          <p:nvPr>
            <p:ph type="ftr" sz="quarter" idx="11"/>
          </p:nvPr>
        </p:nvSpPr>
        <p:spPr>
          <a:xfrm>
            <a:off x="2362200" y="6245225"/>
            <a:ext cx="4953000" cy="476250"/>
          </a:xfrm>
        </p:spPr>
        <p:txBody>
          <a:bodyPr/>
          <a:lstStyle/>
          <a:p>
            <a:pPr>
              <a:defRPr/>
            </a:pPr>
            <a:r>
              <a:rPr lang="el-GR" smtClean="0"/>
              <a:t>Ανιχνευτές Σωματιδίων, 09-15 Αυγούστου 2014</a:t>
            </a:r>
            <a:endParaRPr lang="en-US"/>
          </a:p>
        </p:txBody>
      </p:sp>
      <p:sp>
        <p:nvSpPr>
          <p:cNvPr id="9" name="Slide Number Placeholder 3"/>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E6C1ED4-8973-7C4E-A2F1-F2C6E6C7ED9E}" type="slidenum">
              <a:rPr lang="en-US" sz="1400">
                <a:latin typeface="Arial" charset="0"/>
              </a:rPr>
              <a:pPr/>
              <a:t>36</a:t>
            </a:fld>
            <a:endParaRPr lang="en-US" sz="1400">
              <a:latin typeface="Arial" charset="0"/>
            </a:endParaRPr>
          </a:p>
        </p:txBody>
      </p:sp>
      <p:pic>
        <p:nvPicPr>
          <p:cNvPr id="116740" name="Picture 2"/>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6741" name="Text Box 3"/>
          <p:cNvSpPr txBox="1">
            <a:spLocks noChangeArrowheads="1"/>
          </p:cNvSpPr>
          <p:nvPr/>
        </p:nvSpPr>
        <p:spPr bwMode="auto">
          <a:xfrm>
            <a:off x="3581400" y="1295400"/>
            <a:ext cx="20605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800" b="1" u="sng">
                <a:latin typeface="Comic Sans MS" charset="0"/>
              </a:rPr>
              <a:t>BACKUP SLIDES</a:t>
            </a:r>
            <a:endParaRPr lang="en-GB" sz="1800">
              <a:latin typeface="Comic Sans MS" charset="0"/>
            </a:endParaRPr>
          </a:p>
          <a:p>
            <a:endParaRPr lang="en-GB" sz="1800" b="1" u="sng">
              <a:latin typeface="Comic Sans MS" charset="0"/>
            </a:endParaRPr>
          </a:p>
        </p:txBody>
      </p:sp>
    </p:spTree>
    <p:extLst>
      <p:ext uri="{BB962C8B-B14F-4D97-AF65-F5344CB8AC3E}">
        <p14:creationId xmlns:p14="http://schemas.microsoft.com/office/powerpoint/2010/main" val="80506904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7" name="Picture 5" descr="ATLAS.map.png"/>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200" y="219075"/>
            <a:ext cx="9701213" cy="675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Slide Number Placeholder 2"/>
          <p:cNvSpPr>
            <a:spLocks noGrp="1"/>
          </p:cNvSpPr>
          <p:nvPr>
            <p:ph type="sldNum" sz="quarter" idx="12"/>
          </p:nvPr>
        </p:nvSpPr>
        <p:spPr>
          <a:xfrm>
            <a:off x="3124200" y="6245225"/>
            <a:ext cx="2895600" cy="476250"/>
          </a:xfrm>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fld id="{9FFBB8F1-5F53-874D-BD2A-C341CAD92EE4}" type="slidenum">
              <a:rPr lang="en-US" sz="1400">
                <a:latin typeface="Arial" charset="0"/>
              </a:rPr>
              <a:pPr algn="ctr"/>
              <a:t>37</a:t>
            </a:fld>
            <a:endParaRPr lang="en-US" sz="1400">
              <a:latin typeface="Arial" charset="0"/>
            </a:endParaRPr>
          </a:p>
        </p:txBody>
      </p:sp>
      <p:sp>
        <p:nvSpPr>
          <p:cNvPr id="118789" name="Text Box 3"/>
          <p:cNvSpPr txBox="1">
            <a:spLocks noChangeArrowheads="1"/>
          </p:cNvSpPr>
          <p:nvPr/>
        </p:nvSpPr>
        <p:spPr bwMode="auto">
          <a:xfrm>
            <a:off x="1143000" y="152400"/>
            <a:ext cx="6172200" cy="461963"/>
          </a:xfrm>
          <a:prstGeom prst="rect">
            <a:avLst/>
          </a:prstGeom>
          <a:solidFill>
            <a:srgbClr val="CC3300"/>
          </a:solidFill>
          <a:ln w="12700">
            <a:solidFill>
              <a:schemeClr val="tx1"/>
            </a:solidFill>
            <a:miter lim="800000"/>
            <a:headEnd/>
            <a:tailEnd/>
          </a:ln>
        </p:spPr>
        <p:txBody>
          <a:bodyPr>
            <a:spAutoFit/>
          </a:bodyPr>
          <a:lstStyle>
            <a:lvl1pPr marL="342900" indent="-342900">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en-US">
                <a:solidFill>
                  <a:schemeClr val="bg1"/>
                </a:solidFill>
                <a:cs typeface="Arial" charset="0"/>
              </a:rPr>
              <a:t>Age distribution of the ATLAS population </a:t>
            </a:r>
          </a:p>
        </p:txBody>
      </p:sp>
      <p:sp>
        <p:nvSpPr>
          <p:cNvPr id="118790" name="Rectangle 7"/>
          <p:cNvSpPr>
            <a:spLocks noChangeArrowheads="1"/>
          </p:cNvSpPr>
          <p:nvPr/>
        </p:nvSpPr>
        <p:spPr bwMode="auto">
          <a:xfrm>
            <a:off x="7162800" y="4876800"/>
            <a:ext cx="1981200" cy="1920875"/>
          </a:xfrm>
          <a:prstGeom prst="rect">
            <a:avLst/>
          </a:prstGeom>
          <a:solidFill>
            <a:srgbClr val="3366FF"/>
          </a:solidFill>
          <a:ln w="9525">
            <a:solidFill>
              <a:schemeClr val="tx1"/>
            </a:solidFill>
            <a:round/>
            <a:headEnd/>
            <a:tailEnd/>
          </a:ln>
        </p:spPr>
        <p:txBody>
          <a:bodyPr/>
          <a:lstStyle/>
          <a:p>
            <a:endParaRPr lang="en-US"/>
          </a:p>
        </p:txBody>
      </p:sp>
      <p:pic>
        <p:nvPicPr>
          <p:cNvPr id="118791" name="Picture 6" descr="mighty_Atlas.gif"/>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321550" y="4876800"/>
            <a:ext cx="1746250" cy="191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7"/>
          <p:cNvGrpSpPr>
            <a:grpSpLocks/>
          </p:cNvGrpSpPr>
          <p:nvPr/>
        </p:nvGrpSpPr>
        <p:grpSpPr bwMode="auto">
          <a:xfrm>
            <a:off x="381000" y="1066800"/>
            <a:ext cx="8610600" cy="5334000"/>
            <a:chOff x="304800" y="838200"/>
            <a:chExt cx="8610600" cy="5334000"/>
          </a:xfrm>
        </p:grpSpPr>
        <p:sp>
          <p:nvSpPr>
            <p:cNvPr id="118794" name="Rectangle 5"/>
            <p:cNvSpPr>
              <a:spLocks noChangeArrowheads="1"/>
            </p:cNvSpPr>
            <p:nvPr/>
          </p:nvSpPr>
          <p:spPr bwMode="auto">
            <a:xfrm>
              <a:off x="304800" y="838200"/>
              <a:ext cx="8610600" cy="5334000"/>
            </a:xfrm>
            <a:prstGeom prst="rect">
              <a:avLst/>
            </a:prstGeom>
            <a:solidFill>
              <a:srgbClr val="FFFFCC"/>
            </a:solidFill>
            <a:ln w="9525">
              <a:solidFill>
                <a:schemeClr val="tx1"/>
              </a:solidFill>
              <a:round/>
              <a:headEnd/>
              <a:tailEnd/>
            </a:ln>
          </p:spPr>
          <p:txBody>
            <a:bodyPr/>
            <a:lstStyle/>
            <a:p>
              <a:endParaRPr lang="en-US"/>
            </a:p>
          </p:txBody>
        </p:sp>
        <p:graphicFrame>
          <p:nvGraphicFramePr>
            <p:cNvPr id="118786" name="Chart 1"/>
            <p:cNvGraphicFramePr>
              <a:graphicFrameLocks/>
            </p:cNvGraphicFramePr>
            <p:nvPr/>
          </p:nvGraphicFramePr>
          <p:xfrm>
            <a:off x="533400" y="969963"/>
            <a:ext cx="8258175" cy="5126037"/>
          </p:xfrm>
          <a:graphic>
            <a:graphicData uri="http://schemas.openxmlformats.org/presentationml/2006/ole">
              <mc:AlternateContent xmlns:mc="http://schemas.openxmlformats.org/markup-compatibility/2006">
                <mc:Choice xmlns:v="urn:schemas-microsoft-com:vml" Requires="v">
                  <p:oleObj spid="_x0000_s166915" name="Worksheet" r:id="rId6" imgW="7848600" imgH="4876800" progId="Excel.Sheet.8">
                    <p:embed/>
                  </p:oleObj>
                </mc:Choice>
                <mc:Fallback>
                  <p:oleObj name="Worksheet" r:id="rId6" imgW="7848600" imgH="4876800" progId="Excel.Sheet.8">
                    <p:embed/>
                    <p:pic>
                      <p:nvPicPr>
                        <p:cNvPr id="0" name=""/>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 y="969963"/>
                          <a:ext cx="8258175" cy="5126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8795" name="TextBox 1"/>
            <p:cNvSpPr txBox="1">
              <a:spLocks noChangeArrowheads="1"/>
            </p:cNvSpPr>
            <p:nvPr/>
          </p:nvSpPr>
          <p:spPr bwMode="auto">
            <a:xfrm>
              <a:off x="3989388" y="1371600"/>
              <a:ext cx="3173412" cy="990600"/>
            </a:xfrm>
            <a:prstGeom prst="rect">
              <a:avLst/>
            </a:prstGeom>
            <a:solidFill>
              <a:srgbClr val="FFFFFF"/>
            </a:solidFill>
            <a:ln w="9525">
              <a:solidFill>
                <a:srgbClr val="000000"/>
              </a:solidFill>
              <a:miter lim="800000"/>
              <a:headEnd/>
              <a:tailEnd/>
            </a:ln>
          </p:spPr>
          <p:txBody>
            <a:bodyPr wrap="none"/>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400" b="1">
                  <a:solidFill>
                    <a:srgbClr val="002060"/>
                  </a:solidFill>
                  <a:latin typeface="Times New Roman" charset="0"/>
                </a:rPr>
                <a:t>All	2690	(&lt; 35 y    47.2%)</a:t>
              </a:r>
            </a:p>
            <a:p>
              <a:r>
                <a:rPr lang="en-US" sz="1400" b="1">
                  <a:solidFill>
                    <a:srgbClr val="002060"/>
                  </a:solidFill>
                  <a:latin typeface="Times New Roman" charset="0"/>
                </a:rPr>
                <a:t>Male	81.8%	(&lt; 35 y    44.0%)</a:t>
              </a:r>
            </a:p>
            <a:p>
              <a:r>
                <a:rPr lang="en-US" sz="1400" b="1">
                  <a:solidFill>
                    <a:srgbClr val="002060"/>
                  </a:solidFill>
                  <a:latin typeface="Times New Roman" charset="0"/>
                </a:rPr>
                <a:t>Female	18.2%	(&lt; 35 y    61.3%)</a:t>
              </a:r>
            </a:p>
            <a:p>
              <a:r>
                <a:rPr lang="en-US" sz="1400" b="1">
                  <a:solidFill>
                    <a:srgbClr val="002060"/>
                  </a:solidFill>
                  <a:latin typeface="Times New Roman" charset="0"/>
                </a:rPr>
                <a:t>(Status 1.1.2010)</a:t>
              </a:r>
            </a:p>
          </p:txBody>
        </p:sp>
      </p:grpSp>
      <p:sp>
        <p:nvSpPr>
          <p:cNvPr id="11" name="TextBox 10"/>
          <p:cNvSpPr txBox="1">
            <a:spLocks noChangeArrowheads="1"/>
          </p:cNvSpPr>
          <p:nvPr/>
        </p:nvSpPr>
        <p:spPr bwMode="auto">
          <a:xfrm>
            <a:off x="3868738" y="2819400"/>
            <a:ext cx="3217862" cy="354013"/>
          </a:xfrm>
          <a:prstGeom prst="rect">
            <a:avLst/>
          </a:prstGeom>
          <a:solidFill>
            <a:srgbClr val="FFFFCC"/>
          </a:solidFill>
          <a:ln w="12700">
            <a:solidFill>
              <a:schemeClr val="tx1"/>
            </a:solidFill>
            <a:round/>
            <a:headEnd/>
            <a:tailEnd/>
          </a:ln>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US" sz="1700"/>
              <a:t>More than 1000 PhD students</a:t>
            </a:r>
          </a:p>
        </p:txBody>
      </p:sp>
      <p:sp>
        <p:nvSpPr>
          <p:cNvPr id="3" name="Footer Placeholder 2"/>
          <p:cNvSpPr>
            <a:spLocks noGrp="1"/>
          </p:cNvSpPr>
          <p:nvPr>
            <p:ph type="ftr" sz="quarter" idx="11"/>
          </p:nvPr>
        </p:nvSpPr>
        <p:spPr/>
        <p:txBody>
          <a:bodyPr/>
          <a:lstStyle/>
          <a:p>
            <a:pPr>
              <a:defRPr/>
            </a:pPr>
            <a:r>
              <a:rPr lang="el-GR" smtClean="0"/>
              <a:t>Ανιχνευτές Σωματιδίων, 09-15 Αυγούστου 2014</a:t>
            </a:r>
            <a:endParaRPr lang="en-US"/>
          </a:p>
        </p:txBody>
      </p:sp>
    </p:spTree>
    <p:extLst>
      <p:ext uri="{BB962C8B-B14F-4D97-AF65-F5344CB8AC3E}">
        <p14:creationId xmlns:p14="http://schemas.microsoft.com/office/powerpoint/2010/main" val="42788086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oter Placeholder 4"/>
          <p:cNvSpPr>
            <a:spLocks noGrp="1"/>
          </p:cNvSpPr>
          <p:nvPr>
            <p:ph type="ftr" sz="quarter" idx="11"/>
          </p:nvPr>
        </p:nvSpPr>
        <p:spPr>
          <a:xfrm>
            <a:off x="2286000" y="6245225"/>
            <a:ext cx="4191000" cy="476250"/>
          </a:xfrm>
        </p:spPr>
        <p:txBody>
          <a:bodyPr/>
          <a:lstStyle/>
          <a:p>
            <a:pPr>
              <a:defRPr/>
            </a:pPr>
            <a:r>
              <a:rPr lang="el-GR" smtClean="0"/>
              <a:t>Ανιχνευτές Σωματιδίων, 09-15 Αυγούστου 2014</a:t>
            </a:r>
            <a:endParaRPr lang="en-US"/>
          </a:p>
        </p:txBody>
      </p:sp>
      <p:sp>
        <p:nvSpPr>
          <p:cNvPr id="70659" name="Slide Number Placeholder 5"/>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305931D1-40F5-A248-B916-E3F8F5C8DECD}" type="slidenum">
              <a:rPr lang="en-US" sz="1400">
                <a:latin typeface="Arial" charset="0"/>
              </a:rPr>
              <a:pPr/>
              <a:t>38</a:t>
            </a:fld>
            <a:endParaRPr lang="en-US" sz="1400">
              <a:latin typeface="Arial" charset="0"/>
            </a:endParaRPr>
          </a:p>
        </p:txBody>
      </p:sp>
      <p:sp>
        <p:nvSpPr>
          <p:cNvPr id="120836" name="Rectangle 2"/>
          <p:cNvSpPr>
            <a:spLocks noGrp="1" noChangeArrowheads="1"/>
          </p:cNvSpPr>
          <p:nvPr>
            <p:ph type="title"/>
          </p:nvPr>
        </p:nvSpPr>
        <p:spPr/>
        <p:txBody>
          <a:bodyPr/>
          <a:lstStyle/>
          <a:p>
            <a:pPr eaLnBrk="1" hangingPunct="1"/>
            <a:r>
              <a:rPr lang="el-GR">
                <a:latin typeface="Arial" charset="0"/>
                <a:ea typeface="ＭＳ Ｐゴシック" charset="0"/>
                <a:cs typeface="ＭＳ Ｐゴシック" charset="0"/>
              </a:rPr>
              <a:t>Υποδομή ενός πειράματος</a:t>
            </a:r>
            <a:endParaRPr lang="en-US">
              <a:latin typeface="Arial" charset="0"/>
              <a:ea typeface="ＭＳ Ｐゴシック" charset="0"/>
              <a:cs typeface="ＭＳ Ｐゴシック" charset="0"/>
            </a:endParaRPr>
          </a:p>
        </p:txBody>
      </p:sp>
      <p:sp>
        <p:nvSpPr>
          <p:cNvPr id="120837" name="Rectangle 3"/>
          <p:cNvSpPr>
            <a:spLocks noGrp="1" noChangeArrowheads="1"/>
          </p:cNvSpPr>
          <p:nvPr>
            <p:ph type="body" idx="1"/>
          </p:nvPr>
        </p:nvSpPr>
        <p:spPr/>
        <p:txBody>
          <a:bodyPr/>
          <a:lstStyle/>
          <a:p>
            <a:pPr eaLnBrk="1" hangingPunct="1"/>
            <a:endParaRPr lang="en-US">
              <a:latin typeface="Arial" charset="0"/>
              <a:ea typeface="ＭＳ Ｐゴシック" charset="0"/>
              <a:cs typeface="ＭＳ Ｐゴシック" charset="0"/>
            </a:endParaRPr>
          </a:p>
          <a:p>
            <a:pPr eaLnBrk="1" hangingPunct="1"/>
            <a:r>
              <a:rPr lang="el-GR">
                <a:latin typeface="Arial" charset="0"/>
                <a:ea typeface="ＭＳ Ｐゴシック" charset="0"/>
                <a:cs typeface="ＭＳ Ｐゴシック" charset="0"/>
              </a:rPr>
              <a:t>Τα πειράματα ΔΕΝ είναι μόνο ανιχνευτές</a:t>
            </a:r>
            <a:endParaRPr lang="en-US">
              <a:latin typeface="Arial" charset="0"/>
              <a:ea typeface="ＭＳ Ｐゴシック" charset="0"/>
              <a:cs typeface="ＭＳ Ｐゴシック" charset="0"/>
            </a:endParaRPr>
          </a:p>
          <a:p>
            <a:pPr eaLnBrk="1" hangingPunct="1"/>
            <a:endParaRPr lang="en-US">
              <a:latin typeface="Arial" charset="0"/>
              <a:ea typeface="ＭＳ Ｐゴシック" charset="0"/>
              <a:cs typeface="ＭＳ Ｐゴシック" charset="0"/>
            </a:endParaRPr>
          </a:p>
          <a:p>
            <a:pPr eaLnBrk="1" hangingPunct="1"/>
            <a:r>
              <a:rPr lang="el-GR">
                <a:latin typeface="Arial" charset="0"/>
                <a:ea typeface="ＭＳ Ｐゴシック" charset="0"/>
                <a:cs typeface="ＭＳ Ｐゴシック" charset="0"/>
              </a:rPr>
              <a:t>Χρειάζονται:</a:t>
            </a:r>
            <a:endParaRPr lang="en-US">
              <a:latin typeface="Arial" charset="0"/>
              <a:ea typeface="ＭＳ Ｐゴシック" charset="0"/>
              <a:cs typeface="ＭＳ Ｐゴシック" charset="0"/>
            </a:endParaRPr>
          </a:p>
          <a:p>
            <a:pPr lvl="1" eaLnBrk="1" hangingPunct="1"/>
            <a:r>
              <a:rPr lang="el-GR">
                <a:latin typeface="Arial" charset="0"/>
                <a:ea typeface="ＭＳ Ｐゴシック" charset="0"/>
              </a:rPr>
              <a:t>Σύστημα αυτομάτου ελέγχου των ανιχνευτών</a:t>
            </a:r>
            <a:endParaRPr lang="en-US">
              <a:latin typeface="Arial" charset="0"/>
              <a:ea typeface="ＭＳ Ｐゴシック" charset="0"/>
            </a:endParaRPr>
          </a:p>
          <a:p>
            <a:pPr lvl="1" eaLnBrk="1" hangingPunct="1"/>
            <a:r>
              <a:rPr lang="el-GR">
                <a:latin typeface="Arial" charset="0"/>
                <a:ea typeface="ＭＳ Ｐゴシック" charset="0"/>
              </a:rPr>
              <a:t>Λήψη δεδομένων ΕΚΤΟΣ και παρακολούθηση</a:t>
            </a:r>
            <a:endParaRPr lang="en-US">
              <a:latin typeface="Arial" charset="0"/>
              <a:ea typeface="ＭＳ Ｐゴシック" charset="0"/>
            </a:endParaRPr>
          </a:p>
          <a:p>
            <a:pPr lvl="1" eaLnBrk="1" hangingPunct="1"/>
            <a:r>
              <a:rPr lang="el-GR">
                <a:latin typeface="Arial" charset="0"/>
                <a:ea typeface="ＭＳ Ｐゴシック" charset="0"/>
              </a:rPr>
              <a:t>Ανάλυση των δεδομένων που κατεγράφησαν</a:t>
            </a:r>
            <a:endParaRPr lang="en-US">
              <a:latin typeface="Arial" charset="0"/>
              <a:ea typeface="ＭＳ Ｐゴシック" charset="0"/>
            </a:endParaRPr>
          </a:p>
          <a:p>
            <a:pPr lvl="1" eaLnBrk="1" hangingPunct="1"/>
            <a:r>
              <a:rPr lang="en-US">
                <a:latin typeface="Arial" charset="0"/>
                <a:ea typeface="ＭＳ Ｐゴシック" charset="0"/>
              </a:rPr>
              <a:t>…</a:t>
            </a:r>
          </a:p>
        </p:txBody>
      </p:sp>
    </p:spTree>
    <p:extLst>
      <p:ext uri="{BB962C8B-B14F-4D97-AF65-F5344CB8AC3E}">
        <p14:creationId xmlns:p14="http://schemas.microsoft.com/office/powerpoint/2010/main" val="2120709119"/>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3"/>
          <p:cNvSpPr>
            <a:spLocks noGrp="1"/>
          </p:cNvSpPr>
          <p:nvPr>
            <p:ph type="ftr" sz="quarter" idx="11"/>
          </p:nvPr>
        </p:nvSpPr>
        <p:spPr/>
        <p:txBody>
          <a:bodyPr/>
          <a:lstStyle/>
          <a:p>
            <a:pPr>
              <a:defRPr/>
            </a:pPr>
            <a:r>
              <a:rPr lang="el-GR" smtClean="0"/>
              <a:t>Ανιχνευτές Σωματιδίων, 09-15 Αυγούστου 2014</a:t>
            </a:r>
            <a:endParaRPr lang="en-US"/>
          </a:p>
        </p:txBody>
      </p:sp>
      <p:sp>
        <p:nvSpPr>
          <p:cNvPr id="15" name="Slide Number Placeholder 4"/>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264FD9EC-DB43-7940-A09F-6192461A2819}" type="slidenum">
              <a:rPr lang="en-US" sz="1400">
                <a:latin typeface="Arial" charset="0"/>
              </a:rPr>
              <a:pPr/>
              <a:t>39</a:t>
            </a:fld>
            <a:endParaRPr lang="en-US" sz="1400">
              <a:latin typeface="Arial" charset="0"/>
            </a:endParaRPr>
          </a:p>
        </p:txBody>
      </p:sp>
      <p:sp>
        <p:nvSpPr>
          <p:cNvPr id="122884" name="Rectangle 2"/>
          <p:cNvSpPr>
            <a:spLocks noGrp="1" noChangeArrowheads="1"/>
          </p:cNvSpPr>
          <p:nvPr>
            <p:ph type="title"/>
          </p:nvPr>
        </p:nvSpPr>
        <p:spPr>
          <a:xfrm>
            <a:off x="0" y="0"/>
            <a:ext cx="8686800" cy="1143000"/>
          </a:xfrm>
        </p:spPr>
        <p:txBody>
          <a:bodyPr/>
          <a:lstStyle/>
          <a:p>
            <a:pPr eaLnBrk="1" hangingPunct="1"/>
            <a:r>
              <a:rPr lang="en-US">
                <a:latin typeface="Arial" charset="0"/>
                <a:ea typeface="ＭＳ Ｐゴシック" charset="0"/>
                <a:cs typeface="ＭＳ Ｐゴシック" charset="0"/>
              </a:rPr>
              <a:t>ATLAS: </a:t>
            </a:r>
            <a:r>
              <a:rPr lang="el-GR">
                <a:latin typeface="Arial" charset="0"/>
                <a:ea typeface="ＭＳ Ｐゴシック" charset="0"/>
                <a:cs typeface="ＭＳ Ｐゴシック" charset="0"/>
              </a:rPr>
              <a:t>εγκατάσταση υποδομής</a:t>
            </a:r>
            <a:r>
              <a:rPr lang="en-US">
                <a:latin typeface="Arial" charset="0"/>
                <a:ea typeface="ＭＳ Ｐゴシック" charset="0"/>
                <a:cs typeface="ＭＳ Ｐゴシック" charset="0"/>
              </a:rPr>
              <a:t> </a:t>
            </a:r>
          </a:p>
        </p:txBody>
      </p:sp>
      <p:sp>
        <p:nvSpPr>
          <p:cNvPr id="122885" name="Text Box 3"/>
          <p:cNvSpPr txBox="1">
            <a:spLocks noChangeArrowheads="1"/>
          </p:cNvSpPr>
          <p:nvPr/>
        </p:nvSpPr>
        <p:spPr bwMode="auto">
          <a:xfrm>
            <a:off x="1295400" y="1066800"/>
            <a:ext cx="2692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400" b="1">
                <a:solidFill>
                  <a:srgbClr val="008000"/>
                </a:solidFill>
                <a:latin typeface="Arial" charset="0"/>
              </a:rPr>
              <a:t>Πλήρης κρυογενικός σταθμός</a:t>
            </a:r>
            <a:endParaRPr lang="en-US" sz="1400" b="1">
              <a:solidFill>
                <a:srgbClr val="008000"/>
              </a:solidFill>
              <a:latin typeface="Arial" charset="0"/>
            </a:endParaRPr>
          </a:p>
        </p:txBody>
      </p:sp>
      <p:pic>
        <p:nvPicPr>
          <p:cNvPr id="122886" name="Picture 4" descr="LHCU31~1"/>
          <p:cNvPicPr>
            <a:picLocks noChangeAspect="1" noChangeArrowheads="1"/>
          </p:cNvPicPr>
          <p:nvPr/>
        </p:nvPicPr>
        <p:blipFill>
          <a:blip r:embed="rId3">
            <a:extLst>
              <a:ext uri="{28A0092B-C50C-407E-A947-70E740481C1C}">
                <a14:useLocalDpi xmlns:a14="http://schemas.microsoft.com/office/drawing/2010/main" val="0"/>
              </a:ext>
            </a:extLst>
          </a:blip>
          <a:srcRect l="40038" t="1183"/>
          <a:stretch>
            <a:fillRect/>
          </a:stretch>
        </p:blipFill>
        <p:spPr bwMode="auto">
          <a:xfrm>
            <a:off x="5697538" y="1524000"/>
            <a:ext cx="2824162"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87" name="Line 5"/>
          <p:cNvSpPr>
            <a:spLocks noChangeShapeType="1"/>
          </p:cNvSpPr>
          <p:nvPr/>
        </p:nvSpPr>
        <p:spPr bwMode="auto">
          <a:xfrm flipH="1" flipV="1">
            <a:off x="6611938" y="3810000"/>
            <a:ext cx="69850" cy="6858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a:lstStyle/>
          <a:p>
            <a:endParaRPr lang="en-US"/>
          </a:p>
        </p:txBody>
      </p:sp>
      <p:sp>
        <p:nvSpPr>
          <p:cNvPr id="122888" name="Line 6"/>
          <p:cNvSpPr>
            <a:spLocks noChangeShapeType="1"/>
          </p:cNvSpPr>
          <p:nvPr/>
        </p:nvSpPr>
        <p:spPr bwMode="auto">
          <a:xfrm flipV="1">
            <a:off x="3938588" y="2209800"/>
            <a:ext cx="2251075" cy="0"/>
          </a:xfrm>
          <a:prstGeom prst="line">
            <a:avLst/>
          </a:prstGeom>
          <a:noFill/>
          <a:ln w="28575">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a:lstStyle/>
          <a:p>
            <a:endParaRPr lang="en-US"/>
          </a:p>
        </p:txBody>
      </p:sp>
      <p:sp>
        <p:nvSpPr>
          <p:cNvPr id="122889" name="Line 7"/>
          <p:cNvSpPr>
            <a:spLocks noChangeShapeType="1"/>
          </p:cNvSpPr>
          <p:nvPr/>
        </p:nvSpPr>
        <p:spPr bwMode="auto">
          <a:xfrm>
            <a:off x="4713288" y="3429000"/>
            <a:ext cx="2601912" cy="228600"/>
          </a:xfrm>
          <a:prstGeom prst="line">
            <a:avLst/>
          </a:prstGeom>
          <a:noFill/>
          <a:ln w="3175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a:lstStyle/>
          <a:p>
            <a:endParaRPr lang="en-US"/>
          </a:p>
        </p:txBody>
      </p:sp>
      <p:pic>
        <p:nvPicPr>
          <p:cNvPr id="122890" name="Picture 9" descr="Imag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1447800"/>
            <a:ext cx="2392363"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91" name="Picture 10" descr="DSC0309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4400550"/>
            <a:ext cx="3024188"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92" name="Picture 11" descr="feb0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2425" y="3313113"/>
            <a:ext cx="4360863" cy="354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93" name="Text Box 12"/>
          <p:cNvSpPr txBox="1">
            <a:spLocks noChangeArrowheads="1"/>
          </p:cNvSpPr>
          <p:nvPr/>
        </p:nvSpPr>
        <p:spPr bwMode="auto">
          <a:xfrm>
            <a:off x="-85725" y="6110288"/>
            <a:ext cx="171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lang="en-US" sz="2000">
              <a:latin typeface="Times New Roman" charset="0"/>
            </a:endParaRPr>
          </a:p>
        </p:txBody>
      </p:sp>
      <p:sp>
        <p:nvSpPr>
          <p:cNvPr id="122894" name="Text Box 13"/>
          <p:cNvSpPr txBox="1">
            <a:spLocks noChangeArrowheads="1"/>
          </p:cNvSpPr>
          <p:nvPr/>
        </p:nvSpPr>
        <p:spPr bwMode="auto">
          <a:xfrm>
            <a:off x="211138" y="6553200"/>
            <a:ext cx="4354512" cy="3048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l-GR" sz="1400" b="1">
                <a:solidFill>
                  <a:srgbClr val="008000"/>
                </a:solidFill>
                <a:latin typeface="Arial" charset="0"/>
              </a:rPr>
              <a:t>Υπόγεια κοιλότητα υποδοχής του ανιχνευτή</a:t>
            </a:r>
            <a:r>
              <a:rPr lang="en-US" sz="1400" b="1">
                <a:solidFill>
                  <a:srgbClr val="008000"/>
                </a:solidFill>
                <a:latin typeface="Arial" charset="0"/>
              </a:rPr>
              <a:t> 2003</a:t>
            </a:r>
          </a:p>
        </p:txBody>
      </p:sp>
    </p:spTree>
    <p:extLst>
      <p:ext uri="{BB962C8B-B14F-4D97-AF65-F5344CB8AC3E}">
        <p14:creationId xmlns:p14="http://schemas.microsoft.com/office/powerpoint/2010/main" val="3131549561"/>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solidFill>
                  <a:prstClr val="black"/>
                </a:solidFill>
              </a:rPr>
              <a:t>Mar Capeans</a:t>
            </a:r>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rPr>
              <a:t>10/7/2014</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4</a:t>
            </a:fld>
            <a:endParaRPr lang="en-US" sz="1400">
              <a:solidFill>
                <a:prstClr val="black"/>
              </a:solidFill>
            </a:endParaRPr>
          </a:p>
        </p:txBody>
      </p:sp>
      <p:pic>
        <p:nvPicPr>
          <p:cNvPr id="9" name="Picture 8" descr="ATLAS.jpg"/>
          <p:cNvPicPr>
            <a:picLocks noChangeAspect="1"/>
          </p:cNvPicPr>
          <p:nvPr/>
        </p:nvPicPr>
        <p:blipFill>
          <a:blip r:embed="rId2"/>
          <a:stretch>
            <a:fillRect/>
          </a:stretch>
        </p:blipFill>
        <p:spPr>
          <a:xfrm>
            <a:off x="56810" y="764705"/>
            <a:ext cx="9123703" cy="5864026"/>
          </a:xfrm>
          <a:prstGeom prst="rect">
            <a:avLst/>
          </a:prstGeom>
        </p:spPr>
      </p:pic>
      <p:sp>
        <p:nvSpPr>
          <p:cNvPr id="2" name="Title 1"/>
          <p:cNvSpPr>
            <a:spLocks noGrp="1"/>
          </p:cNvSpPr>
          <p:nvPr>
            <p:ph type="title"/>
          </p:nvPr>
        </p:nvSpPr>
        <p:spPr>
          <a:xfrm>
            <a:off x="457200" y="33339"/>
            <a:ext cx="8229600" cy="1143000"/>
          </a:xfrm>
        </p:spPr>
        <p:txBody>
          <a:bodyPr/>
          <a:lstStyle/>
          <a:p>
            <a:r>
              <a:rPr lang="en-US" dirty="0">
                <a:solidFill>
                  <a:schemeClr val="accent2"/>
                </a:solidFill>
                <a:latin typeface="AmericanTypewriter"/>
              </a:rPr>
              <a:t>• </a:t>
            </a:r>
            <a:r>
              <a:rPr lang="en-US" dirty="0" smtClean="0"/>
              <a:t>ATLAS Detector </a:t>
            </a:r>
            <a:r>
              <a:rPr lang="en-US" dirty="0">
                <a:solidFill>
                  <a:schemeClr val="accent2"/>
                </a:solidFill>
                <a:latin typeface="AmericanTypewriter"/>
              </a:rPr>
              <a:t>•</a:t>
            </a:r>
            <a:endParaRPr lang="en-US" dirty="0"/>
          </a:p>
        </p:txBody>
      </p:sp>
      <p:sp>
        <p:nvSpPr>
          <p:cNvPr id="3" name="Oval 2"/>
          <p:cNvSpPr/>
          <p:nvPr/>
        </p:nvSpPr>
        <p:spPr bwMode="auto">
          <a:xfrm>
            <a:off x="5334000" y="5181600"/>
            <a:ext cx="228600" cy="381000"/>
          </a:xfrm>
          <a:prstGeom prst="ellipse">
            <a:avLst/>
          </a:prstGeom>
          <a:noFill/>
          <a:ln w="2857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Verdana" charset="0"/>
            </a:endParaRPr>
          </a:p>
        </p:txBody>
      </p:sp>
      <p:sp>
        <p:nvSpPr>
          <p:cNvPr id="8" name="Oval 7"/>
          <p:cNvSpPr/>
          <p:nvPr/>
        </p:nvSpPr>
        <p:spPr bwMode="auto">
          <a:xfrm>
            <a:off x="6553200" y="4876800"/>
            <a:ext cx="228600" cy="381000"/>
          </a:xfrm>
          <a:prstGeom prst="ellipse">
            <a:avLst/>
          </a:prstGeom>
          <a:noFill/>
          <a:ln w="2857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Verdana" charset="0"/>
            </a:endParaRPr>
          </a:p>
        </p:txBody>
      </p:sp>
      <p:sp>
        <p:nvSpPr>
          <p:cNvPr id="10" name="Oval 9"/>
          <p:cNvSpPr/>
          <p:nvPr/>
        </p:nvSpPr>
        <p:spPr bwMode="auto">
          <a:xfrm>
            <a:off x="2667000" y="3200400"/>
            <a:ext cx="228600" cy="381000"/>
          </a:xfrm>
          <a:prstGeom prst="ellipse">
            <a:avLst/>
          </a:prstGeom>
          <a:noFill/>
          <a:ln w="2857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Verdana" charset="0"/>
            </a:endParaRPr>
          </a:p>
        </p:txBody>
      </p:sp>
    </p:spTree>
    <p:extLst>
      <p:ext uri="{BB962C8B-B14F-4D97-AF65-F5344CB8AC3E}">
        <p14:creationId xmlns:p14="http://schemas.microsoft.com/office/powerpoint/2010/main" val="17902148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2" name="Footer Placeholder 3"/>
          <p:cNvSpPr>
            <a:spLocks noGrp="1"/>
          </p:cNvSpPr>
          <p:nvPr>
            <p:ph type="ftr" sz="quarter" idx="11"/>
          </p:nvPr>
        </p:nvSpPr>
        <p:spPr/>
        <p:txBody>
          <a:bodyPr/>
          <a:lstStyle/>
          <a:p>
            <a:pPr>
              <a:defRPr/>
            </a:pPr>
            <a:r>
              <a:rPr lang="el-GR" smtClean="0"/>
              <a:t>Ανιχνευτές Σωματιδίων, 09-15 Αυγούστου 2014</a:t>
            </a:r>
            <a:endParaRPr lang="en-US"/>
          </a:p>
        </p:txBody>
      </p:sp>
      <p:sp>
        <p:nvSpPr>
          <p:cNvPr id="1653" name="Slide Number Placeholder 4"/>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80A65FFF-1273-DD4A-B999-D85E09771371}" type="slidenum">
              <a:rPr lang="en-US" sz="1400">
                <a:latin typeface="Arial" charset="0"/>
              </a:rPr>
              <a:pPr/>
              <a:t>40</a:t>
            </a:fld>
            <a:endParaRPr lang="en-US" sz="1400">
              <a:latin typeface="Arial" charset="0"/>
            </a:endParaRPr>
          </a:p>
        </p:txBody>
      </p:sp>
      <p:sp>
        <p:nvSpPr>
          <p:cNvPr id="122882" name="Text Box 2"/>
          <p:cNvSpPr txBox="1">
            <a:spLocks noChangeArrowheads="1"/>
          </p:cNvSpPr>
          <p:nvPr/>
        </p:nvSpPr>
        <p:spPr bwMode="auto">
          <a:xfrm>
            <a:off x="1970088" y="3170238"/>
            <a:ext cx="2192337" cy="3028950"/>
          </a:xfrm>
          <a:prstGeom prst="rect">
            <a:avLst/>
          </a:prstGeom>
          <a:gradFill rotWithShape="0">
            <a:gsLst>
              <a:gs pos="0">
                <a:srgbClr val="99CCFF">
                  <a:gamma/>
                  <a:shade val="46275"/>
                  <a:invGamma/>
                  <a:alpha val="39999"/>
                </a:srgbClr>
              </a:gs>
              <a:gs pos="50000">
                <a:srgbClr val="99CCFF">
                  <a:alpha val="80000"/>
                </a:srgbClr>
              </a:gs>
              <a:gs pos="100000">
                <a:srgbClr val="99CCFF">
                  <a:gamma/>
                  <a:shade val="46275"/>
                  <a:invGamma/>
                  <a:alpha val="39999"/>
                </a:srgbClr>
              </a:gs>
            </a:gsLst>
            <a:lin ang="5400000" scaled="1"/>
          </a:gradFill>
          <a:ln w="28575" cap="sq">
            <a:noFill/>
            <a:miter lim="800000"/>
            <a:headEnd/>
            <a:tailEnd/>
          </a:ln>
          <a:effectLst/>
        </p:spPr>
        <p:txBody>
          <a:bodyPr anchor="ct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kumimoji="1" lang="en-US" sz="1600" b="1">
              <a:latin typeface="Comic Sans MS" charset="0"/>
            </a:endParaRPr>
          </a:p>
          <a:p>
            <a:endParaRPr kumimoji="1" lang="en-US" sz="1600" b="1">
              <a:latin typeface="Comic Sans MS" charset="0"/>
            </a:endParaRPr>
          </a:p>
          <a:p>
            <a:r>
              <a:rPr kumimoji="1" lang="en-US" sz="1600" b="1">
                <a:latin typeface="Comic Sans MS" charset="0"/>
              </a:rPr>
              <a:t>H</a:t>
            </a:r>
          </a:p>
          <a:p>
            <a:endParaRPr kumimoji="1" lang="en-US" sz="1600" b="1">
              <a:latin typeface="Comic Sans MS" charset="0"/>
            </a:endParaRPr>
          </a:p>
          <a:p>
            <a:r>
              <a:rPr kumimoji="1" lang="en-US" sz="1600" b="1">
                <a:latin typeface="Comic Sans MS" charset="0"/>
              </a:rPr>
              <a:t>L</a:t>
            </a:r>
          </a:p>
          <a:p>
            <a:endParaRPr kumimoji="1" lang="en-US" sz="1600" b="1">
              <a:latin typeface="Comic Sans MS" charset="0"/>
            </a:endParaRPr>
          </a:p>
          <a:p>
            <a:r>
              <a:rPr kumimoji="1" lang="en-US" sz="1600" b="1">
                <a:latin typeface="Comic Sans MS" charset="0"/>
              </a:rPr>
              <a:t>T</a:t>
            </a:r>
          </a:p>
          <a:p>
            <a:endParaRPr kumimoji="1" lang="en-US" sz="1600" b="1">
              <a:latin typeface="Comic Sans MS" charset="0"/>
            </a:endParaRPr>
          </a:p>
          <a:p>
            <a:endParaRPr kumimoji="1" lang="en-US" sz="1600" b="1">
              <a:latin typeface="Comic Sans MS" charset="0"/>
            </a:endParaRPr>
          </a:p>
          <a:p>
            <a:endParaRPr kumimoji="1" lang="en-US" sz="1600" b="1">
              <a:latin typeface="Comic Sans MS" charset="0"/>
            </a:endParaRPr>
          </a:p>
        </p:txBody>
      </p:sp>
      <p:sp>
        <p:nvSpPr>
          <p:cNvPr id="122883" name="Text Box 3"/>
          <p:cNvSpPr txBox="1">
            <a:spLocks noChangeArrowheads="1"/>
          </p:cNvSpPr>
          <p:nvPr/>
        </p:nvSpPr>
        <p:spPr bwMode="auto">
          <a:xfrm>
            <a:off x="5229225" y="3194050"/>
            <a:ext cx="2192338" cy="3044825"/>
          </a:xfrm>
          <a:prstGeom prst="rect">
            <a:avLst/>
          </a:prstGeom>
          <a:gradFill rotWithShape="0">
            <a:gsLst>
              <a:gs pos="0">
                <a:srgbClr val="99CCFF">
                  <a:gamma/>
                  <a:shade val="46275"/>
                  <a:invGamma/>
                  <a:alpha val="39999"/>
                </a:srgbClr>
              </a:gs>
              <a:gs pos="50000">
                <a:srgbClr val="99CCFF">
                  <a:alpha val="80000"/>
                </a:srgbClr>
              </a:gs>
              <a:gs pos="100000">
                <a:srgbClr val="99CCFF">
                  <a:gamma/>
                  <a:shade val="46275"/>
                  <a:invGamma/>
                  <a:alpha val="39999"/>
                </a:srgbClr>
              </a:gs>
            </a:gsLst>
            <a:lin ang="5400000" scaled="1"/>
          </a:gradFill>
          <a:ln w="28575" cap="sq">
            <a:noFill/>
            <a:miter lim="800000"/>
            <a:headEnd/>
            <a:tailEnd/>
          </a:ln>
          <a:effectLst/>
        </p:spPr>
        <p:txBody>
          <a:bodyPr anchor="ct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endParaRPr kumimoji="1" lang="en-US" sz="1200" b="1">
              <a:latin typeface="Comic Sans MS" charset="0"/>
            </a:endParaRPr>
          </a:p>
          <a:p>
            <a:pPr algn="r"/>
            <a:endParaRPr kumimoji="1" lang="en-US" sz="1200" b="1">
              <a:latin typeface="Comic Sans MS" charset="0"/>
            </a:endParaRPr>
          </a:p>
          <a:p>
            <a:pPr algn="r"/>
            <a:r>
              <a:rPr kumimoji="1" lang="en-US" sz="1400" b="1">
                <a:latin typeface="Comic Sans MS" charset="0"/>
              </a:rPr>
              <a:t>D</a:t>
            </a:r>
          </a:p>
          <a:p>
            <a:pPr algn="r"/>
            <a:r>
              <a:rPr kumimoji="1" lang="en-US" sz="1400" b="1">
                <a:latin typeface="Comic Sans MS" charset="0"/>
              </a:rPr>
              <a:t>A</a:t>
            </a:r>
          </a:p>
          <a:p>
            <a:pPr algn="r"/>
            <a:r>
              <a:rPr kumimoji="1" lang="en-US" sz="1400" b="1">
                <a:latin typeface="Comic Sans MS" charset="0"/>
              </a:rPr>
              <a:t>T</a:t>
            </a:r>
          </a:p>
          <a:p>
            <a:pPr algn="r"/>
            <a:r>
              <a:rPr kumimoji="1" lang="en-US" sz="1400" b="1">
                <a:latin typeface="Comic Sans MS" charset="0"/>
              </a:rPr>
              <a:t>A</a:t>
            </a:r>
          </a:p>
          <a:p>
            <a:pPr algn="r"/>
            <a:r>
              <a:rPr kumimoji="1" lang="en-US" sz="1400" b="1">
                <a:latin typeface="Comic Sans MS" charset="0"/>
              </a:rPr>
              <a:t>F</a:t>
            </a:r>
          </a:p>
          <a:p>
            <a:pPr algn="r"/>
            <a:r>
              <a:rPr kumimoji="1" lang="en-US" sz="1400" b="1">
                <a:latin typeface="Comic Sans MS" charset="0"/>
              </a:rPr>
              <a:t>L</a:t>
            </a:r>
          </a:p>
          <a:p>
            <a:pPr algn="r"/>
            <a:r>
              <a:rPr kumimoji="1" lang="en-US" sz="1400" b="1">
                <a:latin typeface="Comic Sans MS" charset="0"/>
              </a:rPr>
              <a:t>O</a:t>
            </a:r>
          </a:p>
          <a:p>
            <a:pPr algn="r"/>
            <a:r>
              <a:rPr kumimoji="1" lang="en-US" sz="1400" b="1">
                <a:latin typeface="Comic Sans MS" charset="0"/>
              </a:rPr>
              <a:t>W</a:t>
            </a:r>
          </a:p>
          <a:p>
            <a:pPr algn="r"/>
            <a:endParaRPr kumimoji="1" lang="en-US" sz="1400" b="1">
              <a:latin typeface="Comic Sans MS" charset="0"/>
            </a:endParaRPr>
          </a:p>
          <a:p>
            <a:pPr algn="r"/>
            <a:endParaRPr kumimoji="1" lang="en-US" sz="1400" b="1">
              <a:latin typeface="Comic Sans MS" charset="0"/>
            </a:endParaRPr>
          </a:p>
        </p:txBody>
      </p:sp>
      <p:sp>
        <p:nvSpPr>
          <p:cNvPr id="124938" name="Line 4"/>
          <p:cNvSpPr>
            <a:spLocks noChangeShapeType="1"/>
          </p:cNvSpPr>
          <p:nvPr/>
        </p:nvSpPr>
        <p:spPr bwMode="auto">
          <a:xfrm>
            <a:off x="4773613" y="1038225"/>
            <a:ext cx="0" cy="5545138"/>
          </a:xfrm>
          <a:prstGeom prst="line">
            <a:avLst/>
          </a:prstGeom>
          <a:noFill/>
          <a:ln w="3175" cap="sq">
            <a:solidFill>
              <a:srgbClr val="060275"/>
            </a:solidFill>
            <a:round/>
            <a:headEnd/>
            <a:tailEnd/>
          </a:ln>
          <a:extLst>
            <a:ext uri="{909E8E84-426E-40dd-AFC4-6F175D3DCCD1}">
              <a14:hiddenFill xmlns:a14="http://schemas.microsoft.com/office/drawing/2010/main">
                <a:noFill/>
              </a14:hiddenFill>
            </a:ext>
          </a:extLst>
        </p:spPr>
        <p:txBody>
          <a:bodyPr anchor="ctr">
            <a:spAutoFit/>
          </a:bodyPr>
          <a:lstStyle/>
          <a:p>
            <a:endParaRPr lang="en-US"/>
          </a:p>
        </p:txBody>
      </p:sp>
      <p:grpSp>
        <p:nvGrpSpPr>
          <p:cNvPr id="2" name="Group 5"/>
          <p:cNvGrpSpPr>
            <a:grpSpLocks/>
          </p:cNvGrpSpPr>
          <p:nvPr/>
        </p:nvGrpSpPr>
        <p:grpSpPr bwMode="auto">
          <a:xfrm>
            <a:off x="61913" y="1454150"/>
            <a:ext cx="892175" cy="4930775"/>
            <a:chOff x="42" y="764"/>
            <a:chExt cx="609" cy="3106"/>
          </a:xfrm>
        </p:grpSpPr>
        <p:sp>
          <p:nvSpPr>
            <p:cNvPr id="138873" name="Text Box 6"/>
            <p:cNvSpPr txBox="1">
              <a:spLocks noChangeArrowheads="1"/>
            </p:cNvSpPr>
            <p:nvPr/>
          </p:nvSpPr>
          <p:spPr bwMode="auto">
            <a:xfrm>
              <a:off x="45" y="764"/>
              <a:ext cx="528" cy="173"/>
            </a:xfrm>
            <a:prstGeom prst="rect">
              <a:avLst/>
            </a:prstGeom>
            <a:solidFill>
              <a:schemeClr val="bg1"/>
            </a:solidFill>
            <a:ln>
              <a:noFill/>
            </a:ln>
            <a:extLs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40 MHz</a:t>
              </a:r>
            </a:p>
          </p:txBody>
        </p:sp>
        <p:sp>
          <p:nvSpPr>
            <p:cNvPr id="138874" name="Text Box 7"/>
            <p:cNvSpPr txBox="1">
              <a:spLocks noChangeArrowheads="1"/>
            </p:cNvSpPr>
            <p:nvPr/>
          </p:nvSpPr>
          <p:spPr bwMode="auto">
            <a:xfrm>
              <a:off x="46" y="1467"/>
              <a:ext cx="492" cy="173"/>
            </a:xfrm>
            <a:prstGeom prst="rect">
              <a:avLst/>
            </a:prstGeom>
            <a:solidFill>
              <a:schemeClr val="bg1"/>
            </a:solidFill>
            <a:ln>
              <a:noFill/>
            </a:ln>
            <a:extLs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75 kHz</a:t>
              </a:r>
            </a:p>
          </p:txBody>
        </p:sp>
        <p:sp>
          <p:nvSpPr>
            <p:cNvPr id="138875" name="Text Box 8"/>
            <p:cNvSpPr txBox="1">
              <a:spLocks noChangeArrowheads="1"/>
            </p:cNvSpPr>
            <p:nvPr/>
          </p:nvSpPr>
          <p:spPr bwMode="auto">
            <a:xfrm>
              <a:off x="68" y="2499"/>
              <a:ext cx="492" cy="173"/>
            </a:xfrm>
            <a:prstGeom prst="rect">
              <a:avLst/>
            </a:prstGeom>
            <a:solidFill>
              <a:schemeClr val="bg1"/>
            </a:solidFill>
            <a:ln>
              <a:noFill/>
            </a:ln>
            <a:extLs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~2 kHz</a:t>
              </a:r>
            </a:p>
          </p:txBody>
        </p:sp>
        <p:sp>
          <p:nvSpPr>
            <p:cNvPr id="138876" name="Text Box 9"/>
            <p:cNvSpPr txBox="1">
              <a:spLocks noChangeArrowheads="1"/>
            </p:cNvSpPr>
            <p:nvPr/>
          </p:nvSpPr>
          <p:spPr bwMode="auto">
            <a:xfrm>
              <a:off x="42" y="3697"/>
              <a:ext cx="609" cy="173"/>
            </a:xfrm>
            <a:prstGeom prst="rect">
              <a:avLst/>
            </a:prstGeom>
            <a:solidFill>
              <a:schemeClr val="bg1"/>
            </a:solidFill>
            <a:ln>
              <a:noFill/>
            </a:ln>
            <a:extLs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 200 Hz</a:t>
              </a:r>
            </a:p>
          </p:txBody>
        </p:sp>
      </p:grpSp>
      <p:grpSp>
        <p:nvGrpSpPr>
          <p:cNvPr id="3" name="Group 10"/>
          <p:cNvGrpSpPr>
            <a:grpSpLocks/>
          </p:cNvGrpSpPr>
          <p:nvPr/>
        </p:nvGrpSpPr>
        <p:grpSpPr bwMode="auto">
          <a:xfrm>
            <a:off x="7900988" y="2646363"/>
            <a:ext cx="1050925" cy="3738562"/>
            <a:chOff x="5538" y="1539"/>
            <a:chExt cx="717" cy="2355"/>
          </a:xfrm>
        </p:grpSpPr>
        <p:sp>
          <p:nvSpPr>
            <p:cNvPr id="138870" name="Text Box 11"/>
            <p:cNvSpPr txBox="1">
              <a:spLocks noChangeArrowheads="1"/>
            </p:cNvSpPr>
            <p:nvPr/>
          </p:nvSpPr>
          <p:spPr bwMode="auto">
            <a:xfrm>
              <a:off x="5668" y="1539"/>
              <a:ext cx="55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120 GB/s</a:t>
              </a:r>
            </a:p>
          </p:txBody>
        </p:sp>
        <p:sp>
          <p:nvSpPr>
            <p:cNvPr id="138871" name="Text Box 12"/>
            <p:cNvSpPr txBox="1">
              <a:spLocks noChangeArrowheads="1"/>
            </p:cNvSpPr>
            <p:nvPr/>
          </p:nvSpPr>
          <p:spPr bwMode="auto">
            <a:xfrm>
              <a:off x="5538" y="3721"/>
              <a:ext cx="67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 300 MB/s</a:t>
              </a:r>
            </a:p>
          </p:txBody>
        </p:sp>
        <p:sp>
          <p:nvSpPr>
            <p:cNvPr id="138872" name="Text Box 13"/>
            <p:cNvSpPr txBox="1">
              <a:spLocks noChangeArrowheads="1"/>
            </p:cNvSpPr>
            <p:nvPr/>
          </p:nvSpPr>
          <p:spPr bwMode="auto">
            <a:xfrm>
              <a:off x="5639" y="2383"/>
              <a:ext cx="61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FF000C"/>
                  </a:solidFill>
                  <a:latin typeface="Comic Sans MS" charset="0"/>
                </a:rPr>
                <a:t>~2+4 GB/s</a:t>
              </a:r>
            </a:p>
          </p:txBody>
        </p:sp>
      </p:grpSp>
      <p:grpSp>
        <p:nvGrpSpPr>
          <p:cNvPr id="4" name="Group 14"/>
          <p:cNvGrpSpPr>
            <a:grpSpLocks/>
          </p:cNvGrpSpPr>
          <p:nvPr/>
        </p:nvGrpSpPr>
        <p:grpSpPr bwMode="auto">
          <a:xfrm>
            <a:off x="7464425" y="4267200"/>
            <a:ext cx="1679575" cy="998538"/>
            <a:chOff x="5049" y="2680"/>
            <a:chExt cx="1145" cy="629"/>
          </a:xfrm>
        </p:grpSpPr>
        <p:sp>
          <p:nvSpPr>
            <p:cNvPr id="138866" name="Text Box 15"/>
            <p:cNvSpPr txBox="1">
              <a:spLocks noChangeArrowheads="1"/>
            </p:cNvSpPr>
            <p:nvPr/>
          </p:nvSpPr>
          <p:spPr bwMode="auto">
            <a:xfrm>
              <a:off x="5049" y="2798"/>
              <a:ext cx="114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200" b="1">
                  <a:solidFill>
                    <a:srgbClr val="4B4B4B"/>
                  </a:solidFill>
                  <a:latin typeface="Comic Sans MS" charset="0"/>
                </a:rPr>
                <a:t>Event Building N/work</a:t>
              </a:r>
              <a:endParaRPr kumimoji="1" lang="en-US" sz="1200" b="1" u="sng">
                <a:solidFill>
                  <a:srgbClr val="060275"/>
                </a:solidFill>
                <a:latin typeface="Comic Sans MS" charset="0"/>
              </a:endParaRPr>
            </a:p>
          </p:txBody>
        </p:sp>
        <p:sp>
          <p:nvSpPr>
            <p:cNvPr id="138867" name="Text Box 16"/>
            <p:cNvSpPr txBox="1">
              <a:spLocks noChangeArrowheads="1"/>
            </p:cNvSpPr>
            <p:nvPr/>
          </p:nvSpPr>
          <p:spPr bwMode="auto">
            <a:xfrm>
              <a:off x="5049" y="2680"/>
              <a:ext cx="96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200" b="1">
                  <a:solidFill>
                    <a:srgbClr val="4B4B4B"/>
                  </a:solidFill>
                  <a:latin typeface="Comic Sans MS" charset="0"/>
                </a:rPr>
                <a:t>Dataflow Manager</a:t>
              </a:r>
              <a:endParaRPr kumimoji="1" lang="en-US" sz="1200" b="1" u="sng">
                <a:solidFill>
                  <a:srgbClr val="060275"/>
                </a:solidFill>
                <a:latin typeface="Comic Sans MS" charset="0"/>
              </a:endParaRPr>
            </a:p>
          </p:txBody>
        </p:sp>
        <p:sp>
          <p:nvSpPr>
            <p:cNvPr id="138868" name="Text Box 17"/>
            <p:cNvSpPr txBox="1">
              <a:spLocks noChangeArrowheads="1"/>
            </p:cNvSpPr>
            <p:nvPr/>
          </p:nvSpPr>
          <p:spPr bwMode="auto">
            <a:xfrm>
              <a:off x="5049" y="2989"/>
              <a:ext cx="87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Sub-Farm Input</a:t>
              </a:r>
              <a:endParaRPr kumimoji="1" lang="en-US" sz="1200" b="1" u="sng">
                <a:solidFill>
                  <a:srgbClr val="060275"/>
                </a:solidFill>
                <a:latin typeface="Comic Sans MS" charset="0"/>
              </a:endParaRPr>
            </a:p>
          </p:txBody>
        </p:sp>
        <p:sp>
          <p:nvSpPr>
            <p:cNvPr id="138869" name="Text Box 18"/>
            <p:cNvSpPr txBox="1">
              <a:spLocks noChangeArrowheads="1"/>
            </p:cNvSpPr>
            <p:nvPr/>
          </p:nvSpPr>
          <p:spPr bwMode="auto">
            <a:xfrm>
              <a:off x="5049" y="3136"/>
              <a:ext cx="73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Event Builder</a:t>
              </a:r>
              <a:endParaRPr kumimoji="1" lang="en-US" sz="1200" b="1" u="sng">
                <a:solidFill>
                  <a:srgbClr val="060275"/>
                </a:solidFill>
                <a:latin typeface="Comic Sans MS" charset="0"/>
              </a:endParaRPr>
            </a:p>
          </p:txBody>
        </p:sp>
      </p:grpSp>
      <p:grpSp>
        <p:nvGrpSpPr>
          <p:cNvPr id="5" name="Group 19"/>
          <p:cNvGrpSpPr>
            <a:grpSpLocks/>
          </p:cNvGrpSpPr>
          <p:nvPr/>
        </p:nvGrpSpPr>
        <p:grpSpPr bwMode="auto">
          <a:xfrm>
            <a:off x="3124200" y="4148138"/>
            <a:ext cx="3898900" cy="1311275"/>
            <a:chOff x="2140" y="2453"/>
            <a:chExt cx="2661" cy="826"/>
          </a:xfrm>
        </p:grpSpPr>
        <p:sp>
          <p:nvSpPr>
            <p:cNvPr id="138592" name="Text Box 20"/>
            <p:cNvSpPr txBox="1">
              <a:spLocks noChangeArrowheads="1"/>
            </p:cNvSpPr>
            <p:nvPr/>
          </p:nvSpPr>
          <p:spPr bwMode="auto">
            <a:xfrm>
              <a:off x="3644" y="2691"/>
              <a:ext cx="1157" cy="588"/>
            </a:xfrm>
            <a:prstGeom prst="rect">
              <a:avLst/>
            </a:prstGeom>
            <a:solidFill>
              <a:srgbClr val="DCDCE2"/>
            </a:solidFill>
            <a:ln w="6350" cap="sq">
              <a:solidFill>
                <a:schemeClr val="accent2"/>
              </a:solidFill>
              <a:miter lim="800000"/>
              <a:headEnd/>
              <a:tailEnd/>
            </a:ln>
          </p:spPr>
          <p:txBody>
            <a:bodyPr anchor="b"/>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kumimoji="1" lang="en-US" sz="1400" b="1">
                <a:latin typeface="Comic Sans MS" charset="0"/>
              </a:endParaRPr>
            </a:p>
            <a:p>
              <a:endParaRPr kumimoji="1" lang="en-US" sz="1800" b="1">
                <a:latin typeface="Comic Sans MS" charset="0"/>
              </a:endParaRPr>
            </a:p>
            <a:p>
              <a:r>
                <a:rPr kumimoji="1" lang="en-US" sz="1600" b="1">
                  <a:latin typeface="Comic Sans MS" charset="0"/>
                </a:rPr>
                <a:t>	     </a:t>
              </a:r>
              <a:r>
                <a:rPr kumimoji="1" lang="en-US" sz="1400" b="1">
                  <a:latin typeface="Comic Sans MS" charset="0"/>
                </a:rPr>
                <a:t>EB</a:t>
              </a:r>
              <a:endParaRPr kumimoji="1" lang="en-US" sz="1800" b="1">
                <a:latin typeface="Comic Sans MS" charset="0"/>
              </a:endParaRPr>
            </a:p>
          </p:txBody>
        </p:sp>
        <p:cxnSp>
          <p:nvCxnSpPr>
            <p:cNvPr id="138593" name="AutoShape 21"/>
            <p:cNvCxnSpPr>
              <a:cxnSpLocks noChangeShapeType="1"/>
            </p:cNvCxnSpPr>
            <p:nvPr/>
          </p:nvCxnSpPr>
          <p:spPr bwMode="auto">
            <a:xfrm rot="16200000" flipH="1">
              <a:off x="4138" y="2539"/>
              <a:ext cx="341" cy="170"/>
            </a:xfrm>
            <a:prstGeom prst="bentConnector3">
              <a:avLst>
                <a:gd name="adj1" fmla="val 49852"/>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38594" name="Rectangle 22"/>
            <p:cNvSpPr>
              <a:spLocks noChangeArrowheads="1"/>
            </p:cNvSpPr>
            <p:nvPr/>
          </p:nvSpPr>
          <p:spPr bwMode="auto">
            <a:xfrm>
              <a:off x="4086" y="2598"/>
              <a:ext cx="267" cy="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95" name="Rectangle 23"/>
            <p:cNvSpPr>
              <a:spLocks noChangeArrowheads="1"/>
            </p:cNvSpPr>
            <p:nvPr/>
          </p:nvSpPr>
          <p:spPr bwMode="auto">
            <a:xfrm>
              <a:off x="4045" y="3100"/>
              <a:ext cx="236"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38596" name="Group 24"/>
            <p:cNvGrpSpPr>
              <a:grpSpLocks/>
            </p:cNvGrpSpPr>
            <p:nvPr/>
          </p:nvGrpSpPr>
          <p:grpSpPr bwMode="auto">
            <a:xfrm>
              <a:off x="3728" y="3012"/>
              <a:ext cx="984" cy="99"/>
              <a:chOff x="3680" y="2972"/>
              <a:chExt cx="984" cy="99"/>
            </a:xfrm>
          </p:grpSpPr>
          <p:sp>
            <p:nvSpPr>
              <p:cNvPr id="138864" name="Rectangle 25"/>
              <p:cNvSpPr>
                <a:spLocks noChangeArrowheads="1"/>
              </p:cNvSpPr>
              <p:nvPr/>
            </p:nvSpPr>
            <p:spPr bwMode="auto">
              <a:xfrm>
                <a:off x="3680" y="2972"/>
                <a:ext cx="984" cy="97"/>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sp>
            <p:nvSpPr>
              <p:cNvPr id="138865" name="Rectangle 26"/>
              <p:cNvSpPr>
                <a:spLocks noChangeArrowheads="1"/>
              </p:cNvSpPr>
              <p:nvPr/>
            </p:nvSpPr>
            <p:spPr bwMode="auto">
              <a:xfrm>
                <a:off x="4106" y="2975"/>
                <a:ext cx="14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SFI</a:t>
                </a:r>
                <a:endParaRPr lang="en-US" sz="1000">
                  <a:latin typeface="Comic Sans MS" charset="0"/>
                </a:endParaRPr>
              </a:p>
            </p:txBody>
          </p:sp>
        </p:grpSp>
        <p:grpSp>
          <p:nvGrpSpPr>
            <p:cNvPr id="138597" name="Group 27"/>
            <p:cNvGrpSpPr>
              <a:grpSpLocks/>
            </p:cNvGrpSpPr>
            <p:nvPr/>
          </p:nvGrpSpPr>
          <p:grpSpPr bwMode="auto">
            <a:xfrm>
              <a:off x="4164" y="2764"/>
              <a:ext cx="572" cy="155"/>
              <a:chOff x="3884" y="2692"/>
              <a:chExt cx="572" cy="155"/>
            </a:xfrm>
          </p:grpSpPr>
          <p:sp>
            <p:nvSpPr>
              <p:cNvPr id="138862" name="Oval 28"/>
              <p:cNvSpPr>
                <a:spLocks noChangeArrowheads="1"/>
              </p:cNvSpPr>
              <p:nvPr/>
            </p:nvSpPr>
            <p:spPr bwMode="auto">
              <a:xfrm>
                <a:off x="3884" y="2708"/>
                <a:ext cx="572" cy="119"/>
              </a:xfrm>
              <a:prstGeom prst="ellipse">
                <a:avLst/>
              </a:prstGeom>
              <a:gradFill rotWithShape="0">
                <a:gsLst>
                  <a:gs pos="0">
                    <a:srgbClr val="707036"/>
                  </a:gs>
                  <a:gs pos="50000">
                    <a:srgbClr val="F2F274"/>
                  </a:gs>
                  <a:gs pos="100000">
                    <a:srgbClr val="707036"/>
                  </a:gs>
                </a:gsLst>
                <a:lin ang="5400000" scaled="1"/>
              </a:gradFill>
              <a:ln w="9525">
                <a:solidFill>
                  <a:schemeClr val="tx1"/>
                </a:solidFill>
                <a:round/>
                <a:headEnd/>
                <a:tailEnd/>
              </a:ln>
            </p:spPr>
            <p:txBody>
              <a:bodyPr anchor="ctr">
                <a:spAutoFit/>
              </a:bodyPr>
              <a:lstStyle/>
              <a:p>
                <a:endParaRPr lang="en-US"/>
              </a:p>
            </p:txBody>
          </p:sp>
          <p:sp>
            <p:nvSpPr>
              <p:cNvPr id="138863" name="Text Box 29"/>
              <p:cNvSpPr txBox="1">
                <a:spLocks noChangeArrowheads="1"/>
              </p:cNvSpPr>
              <p:nvPr/>
            </p:nvSpPr>
            <p:spPr bwMode="auto">
              <a:xfrm>
                <a:off x="4014" y="2692"/>
                <a:ext cx="34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r>
                  <a:rPr lang="en-US" sz="1000" b="1">
                    <a:latin typeface="Comic Sans MS" charset="0"/>
                  </a:rPr>
                  <a:t>EBN</a:t>
                </a:r>
              </a:p>
            </p:txBody>
          </p:sp>
        </p:grpSp>
        <p:grpSp>
          <p:nvGrpSpPr>
            <p:cNvPr id="138598" name="Group 30"/>
            <p:cNvGrpSpPr>
              <a:grpSpLocks/>
            </p:cNvGrpSpPr>
            <p:nvPr/>
          </p:nvGrpSpPr>
          <p:grpSpPr bwMode="auto">
            <a:xfrm>
              <a:off x="3704" y="2744"/>
              <a:ext cx="329" cy="174"/>
              <a:chOff x="2344" y="2944"/>
              <a:chExt cx="361" cy="206"/>
            </a:xfrm>
          </p:grpSpPr>
          <p:grpSp>
            <p:nvGrpSpPr>
              <p:cNvPr id="138603" name="Group 31"/>
              <p:cNvGrpSpPr>
                <a:grpSpLocks/>
              </p:cNvGrpSpPr>
              <p:nvPr/>
            </p:nvGrpSpPr>
            <p:grpSpPr bwMode="auto">
              <a:xfrm>
                <a:off x="2344" y="2944"/>
                <a:ext cx="361" cy="206"/>
                <a:chOff x="2566" y="2274"/>
                <a:chExt cx="333" cy="206"/>
              </a:xfrm>
            </p:grpSpPr>
            <p:grpSp>
              <p:nvGrpSpPr>
                <p:cNvPr id="138605" name="Group 32"/>
                <p:cNvGrpSpPr>
                  <a:grpSpLocks/>
                </p:cNvGrpSpPr>
                <p:nvPr/>
              </p:nvGrpSpPr>
              <p:grpSpPr bwMode="auto">
                <a:xfrm>
                  <a:off x="2566" y="2274"/>
                  <a:ext cx="333" cy="206"/>
                  <a:chOff x="2566" y="2274"/>
                  <a:chExt cx="333" cy="206"/>
                </a:xfrm>
              </p:grpSpPr>
              <p:grpSp>
                <p:nvGrpSpPr>
                  <p:cNvPr id="138607" name="Group 33"/>
                  <p:cNvGrpSpPr>
                    <a:grpSpLocks/>
                  </p:cNvGrpSpPr>
                  <p:nvPr/>
                </p:nvGrpSpPr>
                <p:grpSpPr bwMode="auto">
                  <a:xfrm>
                    <a:off x="2566" y="2274"/>
                    <a:ext cx="333" cy="206"/>
                    <a:chOff x="2566" y="2274"/>
                    <a:chExt cx="333" cy="206"/>
                  </a:xfrm>
                </p:grpSpPr>
                <p:sp>
                  <p:nvSpPr>
                    <p:cNvPr id="138662" name="Rectangle 34"/>
                    <p:cNvSpPr>
                      <a:spLocks noChangeArrowheads="1"/>
                    </p:cNvSpPr>
                    <p:nvPr/>
                  </p:nvSpPr>
                  <p:spPr bwMode="auto">
                    <a:xfrm>
                      <a:off x="2566" y="2274"/>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3" name="Rectangle 35"/>
                    <p:cNvSpPr>
                      <a:spLocks noChangeArrowheads="1"/>
                    </p:cNvSpPr>
                    <p:nvPr/>
                  </p:nvSpPr>
                  <p:spPr bwMode="auto">
                    <a:xfrm>
                      <a:off x="2566" y="2276"/>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4" name="Rectangle 36"/>
                    <p:cNvSpPr>
                      <a:spLocks noChangeArrowheads="1"/>
                    </p:cNvSpPr>
                    <p:nvPr/>
                  </p:nvSpPr>
                  <p:spPr bwMode="auto">
                    <a:xfrm>
                      <a:off x="2566" y="2277"/>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5" name="Rectangle 37"/>
                    <p:cNvSpPr>
                      <a:spLocks noChangeArrowheads="1"/>
                    </p:cNvSpPr>
                    <p:nvPr/>
                  </p:nvSpPr>
                  <p:spPr bwMode="auto">
                    <a:xfrm>
                      <a:off x="2566" y="2279"/>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6" name="Rectangle 38"/>
                    <p:cNvSpPr>
                      <a:spLocks noChangeArrowheads="1"/>
                    </p:cNvSpPr>
                    <p:nvPr/>
                  </p:nvSpPr>
                  <p:spPr bwMode="auto">
                    <a:xfrm>
                      <a:off x="2566" y="2281"/>
                      <a:ext cx="333"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7" name="Rectangle 39"/>
                    <p:cNvSpPr>
                      <a:spLocks noChangeArrowheads="1"/>
                    </p:cNvSpPr>
                    <p:nvPr/>
                  </p:nvSpPr>
                  <p:spPr bwMode="auto">
                    <a:xfrm>
                      <a:off x="2566" y="228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8" name="Rectangle 40"/>
                    <p:cNvSpPr>
                      <a:spLocks noChangeArrowheads="1"/>
                    </p:cNvSpPr>
                    <p:nvPr/>
                  </p:nvSpPr>
                  <p:spPr bwMode="auto">
                    <a:xfrm>
                      <a:off x="2566" y="2284"/>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9" name="Rectangle 41"/>
                    <p:cNvSpPr>
                      <a:spLocks noChangeArrowheads="1"/>
                    </p:cNvSpPr>
                    <p:nvPr/>
                  </p:nvSpPr>
                  <p:spPr bwMode="auto">
                    <a:xfrm>
                      <a:off x="2566" y="2285"/>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0" name="Rectangle 42"/>
                    <p:cNvSpPr>
                      <a:spLocks noChangeArrowheads="1"/>
                    </p:cNvSpPr>
                    <p:nvPr/>
                  </p:nvSpPr>
                  <p:spPr bwMode="auto">
                    <a:xfrm>
                      <a:off x="2566" y="228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1" name="Rectangle 43"/>
                    <p:cNvSpPr>
                      <a:spLocks noChangeArrowheads="1"/>
                    </p:cNvSpPr>
                    <p:nvPr/>
                  </p:nvSpPr>
                  <p:spPr bwMode="auto">
                    <a:xfrm>
                      <a:off x="2566" y="2289"/>
                      <a:ext cx="333"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2" name="Rectangle 44"/>
                    <p:cNvSpPr>
                      <a:spLocks noChangeArrowheads="1"/>
                    </p:cNvSpPr>
                    <p:nvPr/>
                  </p:nvSpPr>
                  <p:spPr bwMode="auto">
                    <a:xfrm>
                      <a:off x="2566" y="2290"/>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3" name="Rectangle 45"/>
                    <p:cNvSpPr>
                      <a:spLocks noChangeArrowheads="1"/>
                    </p:cNvSpPr>
                    <p:nvPr/>
                  </p:nvSpPr>
                  <p:spPr bwMode="auto">
                    <a:xfrm>
                      <a:off x="2566" y="2292"/>
                      <a:ext cx="333" cy="2"/>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4" name="Rectangle 46"/>
                    <p:cNvSpPr>
                      <a:spLocks noChangeArrowheads="1"/>
                    </p:cNvSpPr>
                    <p:nvPr/>
                  </p:nvSpPr>
                  <p:spPr bwMode="auto">
                    <a:xfrm>
                      <a:off x="2566" y="2294"/>
                      <a:ext cx="333" cy="1"/>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5" name="Rectangle 47"/>
                    <p:cNvSpPr>
                      <a:spLocks noChangeArrowheads="1"/>
                    </p:cNvSpPr>
                    <p:nvPr/>
                  </p:nvSpPr>
                  <p:spPr bwMode="auto">
                    <a:xfrm>
                      <a:off x="2566" y="2295"/>
                      <a:ext cx="333"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6" name="Rectangle 48"/>
                    <p:cNvSpPr>
                      <a:spLocks noChangeArrowheads="1"/>
                    </p:cNvSpPr>
                    <p:nvPr/>
                  </p:nvSpPr>
                  <p:spPr bwMode="auto">
                    <a:xfrm>
                      <a:off x="2566" y="2297"/>
                      <a:ext cx="333"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7" name="Rectangle 49"/>
                    <p:cNvSpPr>
                      <a:spLocks noChangeArrowheads="1"/>
                    </p:cNvSpPr>
                    <p:nvPr/>
                  </p:nvSpPr>
                  <p:spPr bwMode="auto">
                    <a:xfrm>
                      <a:off x="2566" y="2298"/>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8" name="Rectangle 50"/>
                    <p:cNvSpPr>
                      <a:spLocks noChangeArrowheads="1"/>
                    </p:cNvSpPr>
                    <p:nvPr/>
                  </p:nvSpPr>
                  <p:spPr bwMode="auto">
                    <a:xfrm>
                      <a:off x="2566" y="2300"/>
                      <a:ext cx="333" cy="2"/>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79" name="Rectangle 51"/>
                    <p:cNvSpPr>
                      <a:spLocks noChangeArrowheads="1"/>
                    </p:cNvSpPr>
                    <p:nvPr/>
                  </p:nvSpPr>
                  <p:spPr bwMode="auto">
                    <a:xfrm>
                      <a:off x="2566" y="2302"/>
                      <a:ext cx="333" cy="1"/>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0" name="Rectangle 52"/>
                    <p:cNvSpPr>
                      <a:spLocks noChangeArrowheads="1"/>
                    </p:cNvSpPr>
                    <p:nvPr/>
                  </p:nvSpPr>
                  <p:spPr bwMode="auto">
                    <a:xfrm>
                      <a:off x="2566" y="2303"/>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1" name="Rectangle 53"/>
                    <p:cNvSpPr>
                      <a:spLocks noChangeArrowheads="1"/>
                    </p:cNvSpPr>
                    <p:nvPr/>
                  </p:nvSpPr>
                  <p:spPr bwMode="auto">
                    <a:xfrm>
                      <a:off x="2566" y="2305"/>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2" name="Rectangle 54"/>
                    <p:cNvSpPr>
                      <a:spLocks noChangeArrowheads="1"/>
                    </p:cNvSpPr>
                    <p:nvPr/>
                  </p:nvSpPr>
                  <p:spPr bwMode="auto">
                    <a:xfrm>
                      <a:off x="2566" y="230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3" name="Rectangle 55"/>
                    <p:cNvSpPr>
                      <a:spLocks noChangeArrowheads="1"/>
                    </p:cNvSpPr>
                    <p:nvPr/>
                  </p:nvSpPr>
                  <p:spPr bwMode="auto">
                    <a:xfrm>
                      <a:off x="2566" y="2308"/>
                      <a:ext cx="333"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4" name="Rectangle 56"/>
                    <p:cNvSpPr>
                      <a:spLocks noChangeArrowheads="1"/>
                    </p:cNvSpPr>
                    <p:nvPr/>
                  </p:nvSpPr>
                  <p:spPr bwMode="auto">
                    <a:xfrm>
                      <a:off x="2566" y="2310"/>
                      <a:ext cx="333"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5" name="Rectangle 57"/>
                    <p:cNvSpPr>
                      <a:spLocks noChangeArrowheads="1"/>
                    </p:cNvSpPr>
                    <p:nvPr/>
                  </p:nvSpPr>
                  <p:spPr bwMode="auto">
                    <a:xfrm>
                      <a:off x="2566" y="231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6" name="Rectangle 58"/>
                    <p:cNvSpPr>
                      <a:spLocks noChangeArrowheads="1"/>
                    </p:cNvSpPr>
                    <p:nvPr/>
                  </p:nvSpPr>
                  <p:spPr bwMode="auto">
                    <a:xfrm>
                      <a:off x="2566" y="2313"/>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7" name="Rectangle 59"/>
                    <p:cNvSpPr>
                      <a:spLocks noChangeArrowheads="1"/>
                    </p:cNvSpPr>
                    <p:nvPr/>
                  </p:nvSpPr>
                  <p:spPr bwMode="auto">
                    <a:xfrm>
                      <a:off x="2566" y="2314"/>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8" name="Rectangle 60"/>
                    <p:cNvSpPr>
                      <a:spLocks noChangeArrowheads="1"/>
                    </p:cNvSpPr>
                    <p:nvPr/>
                  </p:nvSpPr>
                  <p:spPr bwMode="auto">
                    <a:xfrm>
                      <a:off x="2566" y="2316"/>
                      <a:ext cx="333"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89" name="Rectangle 61"/>
                    <p:cNvSpPr>
                      <a:spLocks noChangeArrowheads="1"/>
                    </p:cNvSpPr>
                    <p:nvPr/>
                  </p:nvSpPr>
                  <p:spPr bwMode="auto">
                    <a:xfrm>
                      <a:off x="2566" y="2318"/>
                      <a:ext cx="333"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0" name="Rectangle 62"/>
                    <p:cNvSpPr>
                      <a:spLocks noChangeArrowheads="1"/>
                    </p:cNvSpPr>
                    <p:nvPr/>
                  </p:nvSpPr>
                  <p:spPr bwMode="auto">
                    <a:xfrm>
                      <a:off x="2566" y="2319"/>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1" name="Rectangle 63"/>
                    <p:cNvSpPr>
                      <a:spLocks noChangeArrowheads="1"/>
                    </p:cNvSpPr>
                    <p:nvPr/>
                  </p:nvSpPr>
                  <p:spPr bwMode="auto">
                    <a:xfrm>
                      <a:off x="2566" y="2321"/>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2" name="Rectangle 64"/>
                    <p:cNvSpPr>
                      <a:spLocks noChangeArrowheads="1"/>
                    </p:cNvSpPr>
                    <p:nvPr/>
                  </p:nvSpPr>
                  <p:spPr bwMode="auto">
                    <a:xfrm>
                      <a:off x="2566" y="2322"/>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3" name="Rectangle 65"/>
                    <p:cNvSpPr>
                      <a:spLocks noChangeArrowheads="1"/>
                    </p:cNvSpPr>
                    <p:nvPr/>
                  </p:nvSpPr>
                  <p:spPr bwMode="auto">
                    <a:xfrm>
                      <a:off x="2566" y="2324"/>
                      <a:ext cx="333"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4" name="Rectangle 66"/>
                    <p:cNvSpPr>
                      <a:spLocks noChangeArrowheads="1"/>
                    </p:cNvSpPr>
                    <p:nvPr/>
                  </p:nvSpPr>
                  <p:spPr bwMode="auto">
                    <a:xfrm>
                      <a:off x="2566" y="2327"/>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5" name="Rectangle 67"/>
                    <p:cNvSpPr>
                      <a:spLocks noChangeArrowheads="1"/>
                    </p:cNvSpPr>
                    <p:nvPr/>
                  </p:nvSpPr>
                  <p:spPr bwMode="auto">
                    <a:xfrm>
                      <a:off x="2566" y="2329"/>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6" name="Rectangle 68"/>
                    <p:cNvSpPr>
                      <a:spLocks noChangeArrowheads="1"/>
                    </p:cNvSpPr>
                    <p:nvPr/>
                  </p:nvSpPr>
                  <p:spPr bwMode="auto">
                    <a:xfrm>
                      <a:off x="2566" y="2330"/>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7" name="Rectangle 69"/>
                    <p:cNvSpPr>
                      <a:spLocks noChangeArrowheads="1"/>
                    </p:cNvSpPr>
                    <p:nvPr/>
                  </p:nvSpPr>
                  <p:spPr bwMode="auto">
                    <a:xfrm>
                      <a:off x="2566" y="2332"/>
                      <a:ext cx="333"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8" name="Rectangle 70"/>
                    <p:cNvSpPr>
                      <a:spLocks noChangeArrowheads="1"/>
                    </p:cNvSpPr>
                    <p:nvPr/>
                  </p:nvSpPr>
                  <p:spPr bwMode="auto">
                    <a:xfrm>
                      <a:off x="2566" y="2334"/>
                      <a:ext cx="333"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99" name="Rectangle 71"/>
                    <p:cNvSpPr>
                      <a:spLocks noChangeArrowheads="1"/>
                    </p:cNvSpPr>
                    <p:nvPr/>
                  </p:nvSpPr>
                  <p:spPr bwMode="auto">
                    <a:xfrm>
                      <a:off x="2566" y="2335"/>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0" name="Rectangle 72"/>
                    <p:cNvSpPr>
                      <a:spLocks noChangeArrowheads="1"/>
                    </p:cNvSpPr>
                    <p:nvPr/>
                  </p:nvSpPr>
                  <p:spPr bwMode="auto">
                    <a:xfrm>
                      <a:off x="2566" y="2337"/>
                      <a:ext cx="333" cy="2"/>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1" name="Rectangle 73"/>
                    <p:cNvSpPr>
                      <a:spLocks noChangeArrowheads="1"/>
                    </p:cNvSpPr>
                    <p:nvPr/>
                  </p:nvSpPr>
                  <p:spPr bwMode="auto">
                    <a:xfrm>
                      <a:off x="2566" y="2339"/>
                      <a:ext cx="333" cy="1"/>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2" name="Rectangle 74"/>
                    <p:cNvSpPr>
                      <a:spLocks noChangeArrowheads="1"/>
                    </p:cNvSpPr>
                    <p:nvPr/>
                  </p:nvSpPr>
                  <p:spPr bwMode="auto">
                    <a:xfrm>
                      <a:off x="2566" y="2340"/>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3" name="Rectangle 75"/>
                    <p:cNvSpPr>
                      <a:spLocks noChangeArrowheads="1"/>
                    </p:cNvSpPr>
                    <p:nvPr/>
                  </p:nvSpPr>
                  <p:spPr bwMode="auto">
                    <a:xfrm>
                      <a:off x="2566" y="2342"/>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4" name="Rectangle 76"/>
                    <p:cNvSpPr>
                      <a:spLocks noChangeArrowheads="1"/>
                    </p:cNvSpPr>
                    <p:nvPr/>
                  </p:nvSpPr>
                  <p:spPr bwMode="auto">
                    <a:xfrm>
                      <a:off x="2566" y="2343"/>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5" name="Rectangle 77"/>
                    <p:cNvSpPr>
                      <a:spLocks noChangeArrowheads="1"/>
                    </p:cNvSpPr>
                    <p:nvPr/>
                  </p:nvSpPr>
                  <p:spPr bwMode="auto">
                    <a:xfrm>
                      <a:off x="2566" y="2345"/>
                      <a:ext cx="333"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6" name="Rectangle 78"/>
                    <p:cNvSpPr>
                      <a:spLocks noChangeArrowheads="1"/>
                    </p:cNvSpPr>
                    <p:nvPr/>
                  </p:nvSpPr>
                  <p:spPr bwMode="auto">
                    <a:xfrm>
                      <a:off x="2566" y="2347"/>
                      <a:ext cx="333"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7" name="Rectangle 79"/>
                    <p:cNvSpPr>
                      <a:spLocks noChangeArrowheads="1"/>
                    </p:cNvSpPr>
                    <p:nvPr/>
                  </p:nvSpPr>
                  <p:spPr bwMode="auto">
                    <a:xfrm>
                      <a:off x="2566" y="2348"/>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8" name="Rectangle 80"/>
                    <p:cNvSpPr>
                      <a:spLocks noChangeArrowheads="1"/>
                    </p:cNvSpPr>
                    <p:nvPr/>
                  </p:nvSpPr>
                  <p:spPr bwMode="auto">
                    <a:xfrm>
                      <a:off x="2566" y="2350"/>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09" name="Rectangle 81"/>
                    <p:cNvSpPr>
                      <a:spLocks noChangeArrowheads="1"/>
                    </p:cNvSpPr>
                    <p:nvPr/>
                  </p:nvSpPr>
                  <p:spPr bwMode="auto">
                    <a:xfrm>
                      <a:off x="2566" y="235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0" name="Rectangle 82"/>
                    <p:cNvSpPr>
                      <a:spLocks noChangeArrowheads="1"/>
                    </p:cNvSpPr>
                    <p:nvPr/>
                  </p:nvSpPr>
                  <p:spPr bwMode="auto">
                    <a:xfrm>
                      <a:off x="2566" y="2353"/>
                      <a:ext cx="333"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1" name="Rectangle 83"/>
                    <p:cNvSpPr>
                      <a:spLocks noChangeArrowheads="1"/>
                    </p:cNvSpPr>
                    <p:nvPr/>
                  </p:nvSpPr>
                  <p:spPr bwMode="auto">
                    <a:xfrm>
                      <a:off x="2566" y="2355"/>
                      <a:ext cx="333"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2" name="Rectangle 84"/>
                    <p:cNvSpPr>
                      <a:spLocks noChangeArrowheads="1"/>
                    </p:cNvSpPr>
                    <p:nvPr/>
                  </p:nvSpPr>
                  <p:spPr bwMode="auto">
                    <a:xfrm>
                      <a:off x="2566" y="235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3" name="Rectangle 85"/>
                    <p:cNvSpPr>
                      <a:spLocks noChangeArrowheads="1"/>
                    </p:cNvSpPr>
                    <p:nvPr/>
                  </p:nvSpPr>
                  <p:spPr bwMode="auto">
                    <a:xfrm>
                      <a:off x="2566" y="2358"/>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4" name="Rectangle 86"/>
                    <p:cNvSpPr>
                      <a:spLocks noChangeArrowheads="1"/>
                    </p:cNvSpPr>
                    <p:nvPr/>
                  </p:nvSpPr>
                  <p:spPr bwMode="auto">
                    <a:xfrm>
                      <a:off x="2566" y="2359"/>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5" name="Rectangle 87"/>
                    <p:cNvSpPr>
                      <a:spLocks noChangeArrowheads="1"/>
                    </p:cNvSpPr>
                    <p:nvPr/>
                  </p:nvSpPr>
                  <p:spPr bwMode="auto">
                    <a:xfrm>
                      <a:off x="2566" y="2361"/>
                      <a:ext cx="333"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6" name="Rectangle 88"/>
                    <p:cNvSpPr>
                      <a:spLocks noChangeArrowheads="1"/>
                    </p:cNvSpPr>
                    <p:nvPr/>
                  </p:nvSpPr>
                  <p:spPr bwMode="auto">
                    <a:xfrm>
                      <a:off x="2566" y="2363"/>
                      <a:ext cx="333"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7" name="Rectangle 89"/>
                    <p:cNvSpPr>
                      <a:spLocks noChangeArrowheads="1"/>
                    </p:cNvSpPr>
                    <p:nvPr/>
                  </p:nvSpPr>
                  <p:spPr bwMode="auto">
                    <a:xfrm>
                      <a:off x="2566" y="2364"/>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8" name="Rectangle 90"/>
                    <p:cNvSpPr>
                      <a:spLocks noChangeArrowheads="1"/>
                    </p:cNvSpPr>
                    <p:nvPr/>
                  </p:nvSpPr>
                  <p:spPr bwMode="auto">
                    <a:xfrm>
                      <a:off x="2566" y="2366"/>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19" name="Rectangle 91"/>
                    <p:cNvSpPr>
                      <a:spLocks noChangeArrowheads="1"/>
                    </p:cNvSpPr>
                    <p:nvPr/>
                  </p:nvSpPr>
                  <p:spPr bwMode="auto">
                    <a:xfrm>
                      <a:off x="2566" y="2367"/>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0" name="Rectangle 92"/>
                    <p:cNvSpPr>
                      <a:spLocks noChangeArrowheads="1"/>
                    </p:cNvSpPr>
                    <p:nvPr/>
                  </p:nvSpPr>
                  <p:spPr bwMode="auto">
                    <a:xfrm>
                      <a:off x="2566" y="2369"/>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1" name="Rectangle 93"/>
                    <p:cNvSpPr>
                      <a:spLocks noChangeArrowheads="1"/>
                    </p:cNvSpPr>
                    <p:nvPr/>
                  </p:nvSpPr>
                  <p:spPr bwMode="auto">
                    <a:xfrm>
                      <a:off x="2566" y="2371"/>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2" name="Rectangle 94"/>
                    <p:cNvSpPr>
                      <a:spLocks noChangeArrowheads="1"/>
                    </p:cNvSpPr>
                    <p:nvPr/>
                  </p:nvSpPr>
                  <p:spPr bwMode="auto">
                    <a:xfrm>
                      <a:off x="2566" y="2372"/>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3" name="Rectangle 95"/>
                    <p:cNvSpPr>
                      <a:spLocks noChangeArrowheads="1"/>
                    </p:cNvSpPr>
                    <p:nvPr/>
                  </p:nvSpPr>
                  <p:spPr bwMode="auto">
                    <a:xfrm>
                      <a:off x="2566" y="2374"/>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4" name="Rectangle 96"/>
                    <p:cNvSpPr>
                      <a:spLocks noChangeArrowheads="1"/>
                    </p:cNvSpPr>
                    <p:nvPr/>
                  </p:nvSpPr>
                  <p:spPr bwMode="auto">
                    <a:xfrm>
                      <a:off x="2566" y="2376"/>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5" name="Rectangle 97"/>
                    <p:cNvSpPr>
                      <a:spLocks noChangeArrowheads="1"/>
                    </p:cNvSpPr>
                    <p:nvPr/>
                  </p:nvSpPr>
                  <p:spPr bwMode="auto">
                    <a:xfrm>
                      <a:off x="2566" y="2377"/>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6" name="Rectangle 98"/>
                    <p:cNvSpPr>
                      <a:spLocks noChangeArrowheads="1"/>
                    </p:cNvSpPr>
                    <p:nvPr/>
                  </p:nvSpPr>
                  <p:spPr bwMode="auto">
                    <a:xfrm>
                      <a:off x="2566" y="2379"/>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7" name="Rectangle 99"/>
                    <p:cNvSpPr>
                      <a:spLocks noChangeArrowheads="1"/>
                    </p:cNvSpPr>
                    <p:nvPr/>
                  </p:nvSpPr>
                  <p:spPr bwMode="auto">
                    <a:xfrm>
                      <a:off x="2566" y="2380"/>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8" name="Rectangle 100"/>
                    <p:cNvSpPr>
                      <a:spLocks noChangeArrowheads="1"/>
                    </p:cNvSpPr>
                    <p:nvPr/>
                  </p:nvSpPr>
                  <p:spPr bwMode="auto">
                    <a:xfrm>
                      <a:off x="2566" y="2382"/>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29" name="Rectangle 101"/>
                    <p:cNvSpPr>
                      <a:spLocks noChangeArrowheads="1"/>
                    </p:cNvSpPr>
                    <p:nvPr/>
                  </p:nvSpPr>
                  <p:spPr bwMode="auto">
                    <a:xfrm>
                      <a:off x="2566" y="2384"/>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0" name="Rectangle 102"/>
                    <p:cNvSpPr>
                      <a:spLocks noChangeArrowheads="1"/>
                    </p:cNvSpPr>
                    <p:nvPr/>
                  </p:nvSpPr>
                  <p:spPr bwMode="auto">
                    <a:xfrm>
                      <a:off x="2566" y="2385"/>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1" name="Rectangle 103"/>
                    <p:cNvSpPr>
                      <a:spLocks noChangeArrowheads="1"/>
                    </p:cNvSpPr>
                    <p:nvPr/>
                  </p:nvSpPr>
                  <p:spPr bwMode="auto">
                    <a:xfrm>
                      <a:off x="2566" y="2387"/>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2" name="Rectangle 104"/>
                    <p:cNvSpPr>
                      <a:spLocks noChangeArrowheads="1"/>
                    </p:cNvSpPr>
                    <p:nvPr/>
                  </p:nvSpPr>
                  <p:spPr bwMode="auto">
                    <a:xfrm>
                      <a:off x="2566" y="2388"/>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3" name="Rectangle 105"/>
                    <p:cNvSpPr>
                      <a:spLocks noChangeArrowheads="1"/>
                    </p:cNvSpPr>
                    <p:nvPr/>
                  </p:nvSpPr>
                  <p:spPr bwMode="auto">
                    <a:xfrm>
                      <a:off x="2566" y="2390"/>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4" name="Rectangle 106"/>
                    <p:cNvSpPr>
                      <a:spLocks noChangeArrowheads="1"/>
                    </p:cNvSpPr>
                    <p:nvPr/>
                  </p:nvSpPr>
                  <p:spPr bwMode="auto">
                    <a:xfrm>
                      <a:off x="2566" y="2392"/>
                      <a:ext cx="333"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5" name="Rectangle 107"/>
                    <p:cNvSpPr>
                      <a:spLocks noChangeArrowheads="1"/>
                    </p:cNvSpPr>
                    <p:nvPr/>
                  </p:nvSpPr>
                  <p:spPr bwMode="auto">
                    <a:xfrm>
                      <a:off x="2566" y="2393"/>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6" name="Rectangle 108"/>
                    <p:cNvSpPr>
                      <a:spLocks noChangeArrowheads="1"/>
                    </p:cNvSpPr>
                    <p:nvPr/>
                  </p:nvSpPr>
                  <p:spPr bwMode="auto">
                    <a:xfrm>
                      <a:off x="2566" y="2395"/>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7" name="Rectangle 109"/>
                    <p:cNvSpPr>
                      <a:spLocks noChangeArrowheads="1"/>
                    </p:cNvSpPr>
                    <p:nvPr/>
                  </p:nvSpPr>
                  <p:spPr bwMode="auto">
                    <a:xfrm>
                      <a:off x="2566" y="239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8" name="Rectangle 110"/>
                    <p:cNvSpPr>
                      <a:spLocks noChangeArrowheads="1"/>
                    </p:cNvSpPr>
                    <p:nvPr/>
                  </p:nvSpPr>
                  <p:spPr bwMode="auto">
                    <a:xfrm>
                      <a:off x="2566" y="2398"/>
                      <a:ext cx="333"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39" name="Rectangle 111"/>
                    <p:cNvSpPr>
                      <a:spLocks noChangeArrowheads="1"/>
                    </p:cNvSpPr>
                    <p:nvPr/>
                  </p:nvSpPr>
                  <p:spPr bwMode="auto">
                    <a:xfrm>
                      <a:off x="2566" y="2400"/>
                      <a:ext cx="333"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0" name="Rectangle 112"/>
                    <p:cNvSpPr>
                      <a:spLocks noChangeArrowheads="1"/>
                    </p:cNvSpPr>
                    <p:nvPr/>
                  </p:nvSpPr>
                  <p:spPr bwMode="auto">
                    <a:xfrm>
                      <a:off x="2566" y="240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1" name="Rectangle 113"/>
                    <p:cNvSpPr>
                      <a:spLocks noChangeArrowheads="1"/>
                    </p:cNvSpPr>
                    <p:nvPr/>
                  </p:nvSpPr>
                  <p:spPr bwMode="auto">
                    <a:xfrm>
                      <a:off x="2566" y="2403"/>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2" name="Rectangle 114"/>
                    <p:cNvSpPr>
                      <a:spLocks noChangeArrowheads="1"/>
                    </p:cNvSpPr>
                    <p:nvPr/>
                  </p:nvSpPr>
                  <p:spPr bwMode="auto">
                    <a:xfrm>
                      <a:off x="2566" y="2404"/>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3" name="Rectangle 115"/>
                    <p:cNvSpPr>
                      <a:spLocks noChangeArrowheads="1"/>
                    </p:cNvSpPr>
                    <p:nvPr/>
                  </p:nvSpPr>
                  <p:spPr bwMode="auto">
                    <a:xfrm>
                      <a:off x="2566" y="2406"/>
                      <a:ext cx="333"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4" name="Rectangle 116"/>
                    <p:cNvSpPr>
                      <a:spLocks noChangeArrowheads="1"/>
                    </p:cNvSpPr>
                    <p:nvPr/>
                  </p:nvSpPr>
                  <p:spPr bwMode="auto">
                    <a:xfrm>
                      <a:off x="2566" y="2408"/>
                      <a:ext cx="333"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5" name="Rectangle 117"/>
                    <p:cNvSpPr>
                      <a:spLocks noChangeArrowheads="1"/>
                    </p:cNvSpPr>
                    <p:nvPr/>
                  </p:nvSpPr>
                  <p:spPr bwMode="auto">
                    <a:xfrm>
                      <a:off x="2566" y="2409"/>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6" name="Rectangle 118"/>
                    <p:cNvSpPr>
                      <a:spLocks noChangeArrowheads="1"/>
                    </p:cNvSpPr>
                    <p:nvPr/>
                  </p:nvSpPr>
                  <p:spPr bwMode="auto">
                    <a:xfrm>
                      <a:off x="2566" y="2411"/>
                      <a:ext cx="333" cy="2"/>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7" name="Rectangle 119"/>
                    <p:cNvSpPr>
                      <a:spLocks noChangeArrowheads="1"/>
                    </p:cNvSpPr>
                    <p:nvPr/>
                  </p:nvSpPr>
                  <p:spPr bwMode="auto">
                    <a:xfrm>
                      <a:off x="2566" y="2413"/>
                      <a:ext cx="333" cy="1"/>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8" name="Rectangle 120"/>
                    <p:cNvSpPr>
                      <a:spLocks noChangeArrowheads="1"/>
                    </p:cNvSpPr>
                    <p:nvPr/>
                  </p:nvSpPr>
                  <p:spPr bwMode="auto">
                    <a:xfrm>
                      <a:off x="2566" y="2414"/>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49" name="Rectangle 121"/>
                    <p:cNvSpPr>
                      <a:spLocks noChangeArrowheads="1"/>
                    </p:cNvSpPr>
                    <p:nvPr/>
                  </p:nvSpPr>
                  <p:spPr bwMode="auto">
                    <a:xfrm>
                      <a:off x="2566" y="2416"/>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0" name="Rectangle 122"/>
                    <p:cNvSpPr>
                      <a:spLocks noChangeArrowheads="1"/>
                    </p:cNvSpPr>
                    <p:nvPr/>
                  </p:nvSpPr>
                  <p:spPr bwMode="auto">
                    <a:xfrm>
                      <a:off x="2566" y="2417"/>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1" name="Rectangle 123"/>
                    <p:cNvSpPr>
                      <a:spLocks noChangeArrowheads="1"/>
                    </p:cNvSpPr>
                    <p:nvPr/>
                  </p:nvSpPr>
                  <p:spPr bwMode="auto">
                    <a:xfrm>
                      <a:off x="2566" y="2419"/>
                      <a:ext cx="333"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2" name="Rectangle 124"/>
                    <p:cNvSpPr>
                      <a:spLocks noChangeArrowheads="1"/>
                    </p:cNvSpPr>
                    <p:nvPr/>
                  </p:nvSpPr>
                  <p:spPr bwMode="auto">
                    <a:xfrm>
                      <a:off x="2566" y="2421"/>
                      <a:ext cx="333"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3" name="Rectangle 125"/>
                    <p:cNvSpPr>
                      <a:spLocks noChangeArrowheads="1"/>
                    </p:cNvSpPr>
                    <p:nvPr/>
                  </p:nvSpPr>
                  <p:spPr bwMode="auto">
                    <a:xfrm>
                      <a:off x="2566" y="2422"/>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4" name="Rectangle 126"/>
                    <p:cNvSpPr>
                      <a:spLocks noChangeArrowheads="1"/>
                    </p:cNvSpPr>
                    <p:nvPr/>
                  </p:nvSpPr>
                  <p:spPr bwMode="auto">
                    <a:xfrm>
                      <a:off x="2566" y="2424"/>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5" name="Rectangle 127"/>
                    <p:cNvSpPr>
                      <a:spLocks noChangeArrowheads="1"/>
                    </p:cNvSpPr>
                    <p:nvPr/>
                  </p:nvSpPr>
                  <p:spPr bwMode="auto">
                    <a:xfrm>
                      <a:off x="2566" y="2425"/>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6" name="Rectangle 128"/>
                    <p:cNvSpPr>
                      <a:spLocks noChangeArrowheads="1"/>
                    </p:cNvSpPr>
                    <p:nvPr/>
                  </p:nvSpPr>
                  <p:spPr bwMode="auto">
                    <a:xfrm>
                      <a:off x="2566" y="2427"/>
                      <a:ext cx="333"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7" name="Rectangle 129"/>
                    <p:cNvSpPr>
                      <a:spLocks noChangeArrowheads="1"/>
                    </p:cNvSpPr>
                    <p:nvPr/>
                  </p:nvSpPr>
                  <p:spPr bwMode="auto">
                    <a:xfrm>
                      <a:off x="2566" y="2430"/>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8" name="Rectangle 130"/>
                    <p:cNvSpPr>
                      <a:spLocks noChangeArrowheads="1"/>
                    </p:cNvSpPr>
                    <p:nvPr/>
                  </p:nvSpPr>
                  <p:spPr bwMode="auto">
                    <a:xfrm>
                      <a:off x="2566" y="2432"/>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59" name="Rectangle 131"/>
                    <p:cNvSpPr>
                      <a:spLocks noChangeArrowheads="1"/>
                    </p:cNvSpPr>
                    <p:nvPr/>
                  </p:nvSpPr>
                  <p:spPr bwMode="auto">
                    <a:xfrm>
                      <a:off x="2566" y="2433"/>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0" name="Rectangle 132"/>
                    <p:cNvSpPr>
                      <a:spLocks noChangeArrowheads="1"/>
                    </p:cNvSpPr>
                    <p:nvPr/>
                  </p:nvSpPr>
                  <p:spPr bwMode="auto">
                    <a:xfrm>
                      <a:off x="2566" y="2435"/>
                      <a:ext cx="333"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1" name="Rectangle 133"/>
                    <p:cNvSpPr>
                      <a:spLocks noChangeArrowheads="1"/>
                    </p:cNvSpPr>
                    <p:nvPr/>
                  </p:nvSpPr>
                  <p:spPr bwMode="auto">
                    <a:xfrm>
                      <a:off x="2566" y="2437"/>
                      <a:ext cx="333"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2" name="Rectangle 134"/>
                    <p:cNvSpPr>
                      <a:spLocks noChangeArrowheads="1"/>
                    </p:cNvSpPr>
                    <p:nvPr/>
                  </p:nvSpPr>
                  <p:spPr bwMode="auto">
                    <a:xfrm>
                      <a:off x="2566" y="2438"/>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3" name="Rectangle 135"/>
                    <p:cNvSpPr>
                      <a:spLocks noChangeArrowheads="1"/>
                    </p:cNvSpPr>
                    <p:nvPr/>
                  </p:nvSpPr>
                  <p:spPr bwMode="auto">
                    <a:xfrm>
                      <a:off x="2566" y="2440"/>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4" name="Rectangle 136"/>
                    <p:cNvSpPr>
                      <a:spLocks noChangeArrowheads="1"/>
                    </p:cNvSpPr>
                    <p:nvPr/>
                  </p:nvSpPr>
                  <p:spPr bwMode="auto">
                    <a:xfrm>
                      <a:off x="2566" y="244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5" name="Rectangle 137"/>
                    <p:cNvSpPr>
                      <a:spLocks noChangeArrowheads="1"/>
                    </p:cNvSpPr>
                    <p:nvPr/>
                  </p:nvSpPr>
                  <p:spPr bwMode="auto">
                    <a:xfrm>
                      <a:off x="2566" y="2443"/>
                      <a:ext cx="333"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6" name="Rectangle 138"/>
                    <p:cNvSpPr>
                      <a:spLocks noChangeArrowheads="1"/>
                    </p:cNvSpPr>
                    <p:nvPr/>
                  </p:nvSpPr>
                  <p:spPr bwMode="auto">
                    <a:xfrm>
                      <a:off x="2566" y="2445"/>
                      <a:ext cx="333"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7" name="Rectangle 139"/>
                    <p:cNvSpPr>
                      <a:spLocks noChangeArrowheads="1"/>
                    </p:cNvSpPr>
                    <p:nvPr/>
                  </p:nvSpPr>
                  <p:spPr bwMode="auto">
                    <a:xfrm>
                      <a:off x="2566" y="244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8" name="Rectangle 140"/>
                    <p:cNvSpPr>
                      <a:spLocks noChangeArrowheads="1"/>
                    </p:cNvSpPr>
                    <p:nvPr/>
                  </p:nvSpPr>
                  <p:spPr bwMode="auto">
                    <a:xfrm>
                      <a:off x="2566" y="2448"/>
                      <a:ext cx="333" cy="2"/>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69" name="Rectangle 141"/>
                    <p:cNvSpPr>
                      <a:spLocks noChangeArrowheads="1"/>
                    </p:cNvSpPr>
                    <p:nvPr/>
                  </p:nvSpPr>
                  <p:spPr bwMode="auto">
                    <a:xfrm>
                      <a:off x="2566" y="2450"/>
                      <a:ext cx="333" cy="1"/>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0" name="Rectangle 142"/>
                    <p:cNvSpPr>
                      <a:spLocks noChangeArrowheads="1"/>
                    </p:cNvSpPr>
                    <p:nvPr/>
                  </p:nvSpPr>
                  <p:spPr bwMode="auto">
                    <a:xfrm>
                      <a:off x="2566" y="245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1" name="Rectangle 143"/>
                    <p:cNvSpPr>
                      <a:spLocks noChangeArrowheads="1"/>
                    </p:cNvSpPr>
                    <p:nvPr/>
                  </p:nvSpPr>
                  <p:spPr bwMode="auto">
                    <a:xfrm>
                      <a:off x="2566" y="2453"/>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2" name="Rectangle 144"/>
                    <p:cNvSpPr>
                      <a:spLocks noChangeArrowheads="1"/>
                    </p:cNvSpPr>
                    <p:nvPr/>
                  </p:nvSpPr>
                  <p:spPr bwMode="auto">
                    <a:xfrm>
                      <a:off x="2566" y="2454"/>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3" name="Rectangle 145"/>
                    <p:cNvSpPr>
                      <a:spLocks noChangeArrowheads="1"/>
                    </p:cNvSpPr>
                    <p:nvPr/>
                  </p:nvSpPr>
                  <p:spPr bwMode="auto">
                    <a:xfrm>
                      <a:off x="2566" y="2456"/>
                      <a:ext cx="333"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4" name="Rectangle 146"/>
                    <p:cNvSpPr>
                      <a:spLocks noChangeArrowheads="1"/>
                    </p:cNvSpPr>
                    <p:nvPr/>
                  </p:nvSpPr>
                  <p:spPr bwMode="auto">
                    <a:xfrm>
                      <a:off x="2566" y="2458"/>
                      <a:ext cx="333"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5" name="Rectangle 147"/>
                    <p:cNvSpPr>
                      <a:spLocks noChangeArrowheads="1"/>
                    </p:cNvSpPr>
                    <p:nvPr/>
                  </p:nvSpPr>
                  <p:spPr bwMode="auto">
                    <a:xfrm>
                      <a:off x="2566" y="2459"/>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6" name="Rectangle 148"/>
                    <p:cNvSpPr>
                      <a:spLocks noChangeArrowheads="1"/>
                    </p:cNvSpPr>
                    <p:nvPr/>
                  </p:nvSpPr>
                  <p:spPr bwMode="auto">
                    <a:xfrm>
                      <a:off x="2566" y="2461"/>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7" name="Rectangle 149"/>
                    <p:cNvSpPr>
                      <a:spLocks noChangeArrowheads="1"/>
                    </p:cNvSpPr>
                    <p:nvPr/>
                  </p:nvSpPr>
                  <p:spPr bwMode="auto">
                    <a:xfrm>
                      <a:off x="2566" y="2462"/>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8" name="Rectangle 150"/>
                    <p:cNvSpPr>
                      <a:spLocks noChangeArrowheads="1"/>
                    </p:cNvSpPr>
                    <p:nvPr/>
                  </p:nvSpPr>
                  <p:spPr bwMode="auto">
                    <a:xfrm>
                      <a:off x="2566" y="2464"/>
                      <a:ext cx="333"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79" name="Rectangle 151"/>
                    <p:cNvSpPr>
                      <a:spLocks noChangeArrowheads="1"/>
                    </p:cNvSpPr>
                    <p:nvPr/>
                  </p:nvSpPr>
                  <p:spPr bwMode="auto">
                    <a:xfrm>
                      <a:off x="2566" y="2466"/>
                      <a:ext cx="333"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0" name="Rectangle 152"/>
                    <p:cNvSpPr>
                      <a:spLocks noChangeArrowheads="1"/>
                    </p:cNvSpPr>
                    <p:nvPr/>
                  </p:nvSpPr>
                  <p:spPr bwMode="auto">
                    <a:xfrm>
                      <a:off x="2566" y="246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1" name="Rectangle 153"/>
                    <p:cNvSpPr>
                      <a:spLocks noChangeArrowheads="1"/>
                    </p:cNvSpPr>
                    <p:nvPr/>
                  </p:nvSpPr>
                  <p:spPr bwMode="auto">
                    <a:xfrm>
                      <a:off x="2566" y="2469"/>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2" name="Rectangle 154"/>
                    <p:cNvSpPr>
                      <a:spLocks noChangeArrowheads="1"/>
                    </p:cNvSpPr>
                    <p:nvPr/>
                  </p:nvSpPr>
                  <p:spPr bwMode="auto">
                    <a:xfrm>
                      <a:off x="2566" y="2470"/>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3" name="Rectangle 155"/>
                    <p:cNvSpPr>
                      <a:spLocks noChangeArrowheads="1"/>
                    </p:cNvSpPr>
                    <p:nvPr/>
                  </p:nvSpPr>
                  <p:spPr bwMode="auto">
                    <a:xfrm>
                      <a:off x="2566" y="247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4" name="Rectangle 156"/>
                    <p:cNvSpPr>
                      <a:spLocks noChangeArrowheads="1"/>
                    </p:cNvSpPr>
                    <p:nvPr/>
                  </p:nvSpPr>
                  <p:spPr bwMode="auto">
                    <a:xfrm>
                      <a:off x="2566" y="2474"/>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5" name="Rectangle 157"/>
                    <p:cNvSpPr>
                      <a:spLocks noChangeArrowheads="1"/>
                    </p:cNvSpPr>
                    <p:nvPr/>
                  </p:nvSpPr>
                  <p:spPr bwMode="auto">
                    <a:xfrm>
                      <a:off x="2566" y="2475"/>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6" name="Rectangle 158"/>
                    <p:cNvSpPr>
                      <a:spLocks noChangeArrowheads="1"/>
                    </p:cNvSpPr>
                    <p:nvPr/>
                  </p:nvSpPr>
                  <p:spPr bwMode="auto">
                    <a:xfrm>
                      <a:off x="2566" y="2477"/>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7" name="Rectangle 159"/>
                    <p:cNvSpPr>
                      <a:spLocks noChangeArrowheads="1"/>
                    </p:cNvSpPr>
                    <p:nvPr/>
                  </p:nvSpPr>
                  <p:spPr bwMode="auto">
                    <a:xfrm>
                      <a:off x="2566" y="2478"/>
                      <a:ext cx="333"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88" name="Freeform 160"/>
                    <p:cNvSpPr>
                      <a:spLocks/>
                    </p:cNvSpPr>
                    <p:nvPr/>
                  </p:nvSpPr>
                  <p:spPr bwMode="auto">
                    <a:xfrm>
                      <a:off x="2566" y="2274"/>
                      <a:ext cx="330" cy="203"/>
                    </a:xfrm>
                    <a:custGeom>
                      <a:avLst/>
                      <a:gdLst>
                        <a:gd name="T0" fmla="*/ 36 w 330"/>
                        <a:gd name="T1" fmla="*/ 0 h 203"/>
                        <a:gd name="T2" fmla="*/ 22 w 330"/>
                        <a:gd name="T3" fmla="*/ 3 h 203"/>
                        <a:gd name="T4" fmla="*/ 10 w 330"/>
                        <a:gd name="T5" fmla="*/ 10 h 203"/>
                        <a:gd name="T6" fmla="*/ 4 w 330"/>
                        <a:gd name="T7" fmla="*/ 21 h 203"/>
                        <a:gd name="T8" fmla="*/ 0 w 330"/>
                        <a:gd name="T9" fmla="*/ 34 h 203"/>
                        <a:gd name="T10" fmla="*/ 0 w 330"/>
                        <a:gd name="T11" fmla="*/ 169 h 203"/>
                        <a:gd name="T12" fmla="*/ 4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7 w 330"/>
                        <a:gd name="T27" fmla="*/ 182 h 203"/>
                        <a:gd name="T28" fmla="*/ 330 w 330"/>
                        <a:gd name="T29" fmla="*/ 169 h 203"/>
                        <a:gd name="T30" fmla="*/ 330 w 330"/>
                        <a:gd name="T31" fmla="*/ 34 h 203"/>
                        <a:gd name="T32" fmla="*/ 327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4" y="21"/>
                          </a:lnTo>
                          <a:lnTo>
                            <a:pt x="0" y="34"/>
                          </a:lnTo>
                          <a:lnTo>
                            <a:pt x="0" y="169"/>
                          </a:lnTo>
                          <a:lnTo>
                            <a:pt x="4" y="182"/>
                          </a:lnTo>
                          <a:lnTo>
                            <a:pt x="10" y="193"/>
                          </a:lnTo>
                          <a:lnTo>
                            <a:pt x="22" y="200"/>
                          </a:lnTo>
                          <a:lnTo>
                            <a:pt x="36" y="203"/>
                          </a:lnTo>
                          <a:lnTo>
                            <a:pt x="294" y="203"/>
                          </a:lnTo>
                          <a:lnTo>
                            <a:pt x="308" y="200"/>
                          </a:lnTo>
                          <a:lnTo>
                            <a:pt x="320" y="193"/>
                          </a:lnTo>
                          <a:lnTo>
                            <a:pt x="327" y="182"/>
                          </a:lnTo>
                          <a:lnTo>
                            <a:pt x="330" y="169"/>
                          </a:lnTo>
                          <a:lnTo>
                            <a:pt x="330" y="34"/>
                          </a:lnTo>
                          <a:lnTo>
                            <a:pt x="327" y="21"/>
                          </a:lnTo>
                          <a:lnTo>
                            <a:pt x="320" y="10"/>
                          </a:lnTo>
                          <a:lnTo>
                            <a:pt x="308" y="3"/>
                          </a:lnTo>
                          <a:lnTo>
                            <a:pt x="294" y="0"/>
                          </a:lnTo>
                          <a:lnTo>
                            <a:pt x="36" y="0"/>
                          </a:lnTo>
                          <a:close/>
                        </a:path>
                      </a:pathLst>
                    </a:custGeom>
                    <a:solidFill>
                      <a:srgbClr val="FFEBD7"/>
                    </a:solidFill>
                    <a:ln w="0">
                      <a:solidFill>
                        <a:srgbClr val="FFFFFF"/>
                      </a:solidFill>
                      <a:round/>
                      <a:headEnd/>
                      <a:tailEnd/>
                    </a:ln>
                  </p:spPr>
                  <p:txBody>
                    <a:bodyPr/>
                    <a:lstStyle/>
                    <a:p>
                      <a:endParaRPr lang="en-US"/>
                    </a:p>
                  </p:txBody>
                </p:sp>
                <p:sp>
                  <p:nvSpPr>
                    <p:cNvPr id="138789" name="Freeform 161"/>
                    <p:cNvSpPr>
                      <a:spLocks/>
                    </p:cNvSpPr>
                    <p:nvPr/>
                  </p:nvSpPr>
                  <p:spPr bwMode="auto">
                    <a:xfrm>
                      <a:off x="2566" y="2274"/>
                      <a:ext cx="330" cy="203"/>
                    </a:xfrm>
                    <a:custGeom>
                      <a:avLst/>
                      <a:gdLst>
                        <a:gd name="T0" fmla="*/ 36 w 330"/>
                        <a:gd name="T1" fmla="*/ 0 h 203"/>
                        <a:gd name="T2" fmla="*/ 22 w 330"/>
                        <a:gd name="T3" fmla="*/ 3 h 203"/>
                        <a:gd name="T4" fmla="*/ 10 w 330"/>
                        <a:gd name="T5" fmla="*/ 10 h 203"/>
                        <a:gd name="T6" fmla="*/ 4 w 330"/>
                        <a:gd name="T7" fmla="*/ 21 h 203"/>
                        <a:gd name="T8" fmla="*/ 0 w 330"/>
                        <a:gd name="T9" fmla="*/ 34 h 203"/>
                        <a:gd name="T10" fmla="*/ 0 w 330"/>
                        <a:gd name="T11" fmla="*/ 169 h 203"/>
                        <a:gd name="T12" fmla="*/ 4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7 w 330"/>
                        <a:gd name="T27" fmla="*/ 182 h 203"/>
                        <a:gd name="T28" fmla="*/ 330 w 330"/>
                        <a:gd name="T29" fmla="*/ 169 h 203"/>
                        <a:gd name="T30" fmla="*/ 330 w 330"/>
                        <a:gd name="T31" fmla="*/ 34 h 203"/>
                        <a:gd name="T32" fmla="*/ 327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4" y="21"/>
                          </a:lnTo>
                          <a:lnTo>
                            <a:pt x="0" y="34"/>
                          </a:lnTo>
                          <a:lnTo>
                            <a:pt x="0" y="169"/>
                          </a:lnTo>
                          <a:lnTo>
                            <a:pt x="4" y="182"/>
                          </a:lnTo>
                          <a:lnTo>
                            <a:pt x="10" y="193"/>
                          </a:lnTo>
                          <a:lnTo>
                            <a:pt x="22" y="200"/>
                          </a:lnTo>
                          <a:lnTo>
                            <a:pt x="36" y="203"/>
                          </a:lnTo>
                          <a:lnTo>
                            <a:pt x="294" y="203"/>
                          </a:lnTo>
                          <a:lnTo>
                            <a:pt x="308" y="200"/>
                          </a:lnTo>
                          <a:lnTo>
                            <a:pt x="320" y="193"/>
                          </a:lnTo>
                          <a:lnTo>
                            <a:pt x="327" y="182"/>
                          </a:lnTo>
                          <a:lnTo>
                            <a:pt x="330" y="169"/>
                          </a:lnTo>
                          <a:lnTo>
                            <a:pt x="330" y="34"/>
                          </a:lnTo>
                          <a:lnTo>
                            <a:pt x="327" y="21"/>
                          </a:lnTo>
                          <a:lnTo>
                            <a:pt x="320" y="10"/>
                          </a:lnTo>
                          <a:lnTo>
                            <a:pt x="308" y="3"/>
                          </a:lnTo>
                          <a:lnTo>
                            <a:pt x="294" y="0"/>
                          </a:lnTo>
                          <a:lnTo>
                            <a:pt x="3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8790" name="Rectangle 162"/>
                    <p:cNvSpPr>
                      <a:spLocks noChangeArrowheads="1"/>
                    </p:cNvSpPr>
                    <p:nvPr/>
                  </p:nvSpPr>
                  <p:spPr bwMode="auto">
                    <a:xfrm>
                      <a:off x="2566" y="2274"/>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1" name="Rectangle 163"/>
                    <p:cNvSpPr>
                      <a:spLocks noChangeArrowheads="1"/>
                    </p:cNvSpPr>
                    <p:nvPr/>
                  </p:nvSpPr>
                  <p:spPr bwMode="auto">
                    <a:xfrm>
                      <a:off x="2566" y="2276"/>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2" name="Rectangle 164"/>
                    <p:cNvSpPr>
                      <a:spLocks noChangeArrowheads="1"/>
                    </p:cNvSpPr>
                    <p:nvPr/>
                  </p:nvSpPr>
                  <p:spPr bwMode="auto">
                    <a:xfrm>
                      <a:off x="2566" y="2277"/>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3" name="Rectangle 165"/>
                    <p:cNvSpPr>
                      <a:spLocks noChangeArrowheads="1"/>
                    </p:cNvSpPr>
                    <p:nvPr/>
                  </p:nvSpPr>
                  <p:spPr bwMode="auto">
                    <a:xfrm>
                      <a:off x="2566" y="2279"/>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4" name="Rectangle 166"/>
                    <p:cNvSpPr>
                      <a:spLocks noChangeArrowheads="1"/>
                    </p:cNvSpPr>
                    <p:nvPr/>
                  </p:nvSpPr>
                  <p:spPr bwMode="auto">
                    <a:xfrm>
                      <a:off x="2566" y="2281"/>
                      <a:ext cx="333"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5" name="Rectangle 167"/>
                    <p:cNvSpPr>
                      <a:spLocks noChangeArrowheads="1"/>
                    </p:cNvSpPr>
                    <p:nvPr/>
                  </p:nvSpPr>
                  <p:spPr bwMode="auto">
                    <a:xfrm>
                      <a:off x="2566" y="228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6" name="Rectangle 168"/>
                    <p:cNvSpPr>
                      <a:spLocks noChangeArrowheads="1"/>
                    </p:cNvSpPr>
                    <p:nvPr/>
                  </p:nvSpPr>
                  <p:spPr bwMode="auto">
                    <a:xfrm>
                      <a:off x="2566" y="2284"/>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7" name="Rectangle 169"/>
                    <p:cNvSpPr>
                      <a:spLocks noChangeArrowheads="1"/>
                    </p:cNvSpPr>
                    <p:nvPr/>
                  </p:nvSpPr>
                  <p:spPr bwMode="auto">
                    <a:xfrm>
                      <a:off x="2566" y="2285"/>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8" name="Rectangle 170"/>
                    <p:cNvSpPr>
                      <a:spLocks noChangeArrowheads="1"/>
                    </p:cNvSpPr>
                    <p:nvPr/>
                  </p:nvSpPr>
                  <p:spPr bwMode="auto">
                    <a:xfrm>
                      <a:off x="2566" y="228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799" name="Rectangle 171"/>
                    <p:cNvSpPr>
                      <a:spLocks noChangeArrowheads="1"/>
                    </p:cNvSpPr>
                    <p:nvPr/>
                  </p:nvSpPr>
                  <p:spPr bwMode="auto">
                    <a:xfrm>
                      <a:off x="2566" y="2289"/>
                      <a:ext cx="333"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0" name="Rectangle 172"/>
                    <p:cNvSpPr>
                      <a:spLocks noChangeArrowheads="1"/>
                    </p:cNvSpPr>
                    <p:nvPr/>
                  </p:nvSpPr>
                  <p:spPr bwMode="auto">
                    <a:xfrm>
                      <a:off x="2566" y="2290"/>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1" name="Rectangle 173"/>
                    <p:cNvSpPr>
                      <a:spLocks noChangeArrowheads="1"/>
                    </p:cNvSpPr>
                    <p:nvPr/>
                  </p:nvSpPr>
                  <p:spPr bwMode="auto">
                    <a:xfrm>
                      <a:off x="2566" y="2292"/>
                      <a:ext cx="333" cy="2"/>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2" name="Rectangle 174"/>
                    <p:cNvSpPr>
                      <a:spLocks noChangeArrowheads="1"/>
                    </p:cNvSpPr>
                    <p:nvPr/>
                  </p:nvSpPr>
                  <p:spPr bwMode="auto">
                    <a:xfrm>
                      <a:off x="2566" y="2294"/>
                      <a:ext cx="333" cy="1"/>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3" name="Rectangle 175"/>
                    <p:cNvSpPr>
                      <a:spLocks noChangeArrowheads="1"/>
                    </p:cNvSpPr>
                    <p:nvPr/>
                  </p:nvSpPr>
                  <p:spPr bwMode="auto">
                    <a:xfrm>
                      <a:off x="2566" y="2295"/>
                      <a:ext cx="333"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4" name="Rectangle 176"/>
                    <p:cNvSpPr>
                      <a:spLocks noChangeArrowheads="1"/>
                    </p:cNvSpPr>
                    <p:nvPr/>
                  </p:nvSpPr>
                  <p:spPr bwMode="auto">
                    <a:xfrm>
                      <a:off x="2566" y="2297"/>
                      <a:ext cx="333"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5" name="Rectangle 177"/>
                    <p:cNvSpPr>
                      <a:spLocks noChangeArrowheads="1"/>
                    </p:cNvSpPr>
                    <p:nvPr/>
                  </p:nvSpPr>
                  <p:spPr bwMode="auto">
                    <a:xfrm>
                      <a:off x="2566" y="2298"/>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6" name="Rectangle 178"/>
                    <p:cNvSpPr>
                      <a:spLocks noChangeArrowheads="1"/>
                    </p:cNvSpPr>
                    <p:nvPr/>
                  </p:nvSpPr>
                  <p:spPr bwMode="auto">
                    <a:xfrm>
                      <a:off x="2566" y="2300"/>
                      <a:ext cx="333" cy="2"/>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7" name="Rectangle 179"/>
                    <p:cNvSpPr>
                      <a:spLocks noChangeArrowheads="1"/>
                    </p:cNvSpPr>
                    <p:nvPr/>
                  </p:nvSpPr>
                  <p:spPr bwMode="auto">
                    <a:xfrm>
                      <a:off x="2566" y="2302"/>
                      <a:ext cx="333" cy="1"/>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8" name="Rectangle 180"/>
                    <p:cNvSpPr>
                      <a:spLocks noChangeArrowheads="1"/>
                    </p:cNvSpPr>
                    <p:nvPr/>
                  </p:nvSpPr>
                  <p:spPr bwMode="auto">
                    <a:xfrm>
                      <a:off x="2566" y="2303"/>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09" name="Rectangle 181"/>
                    <p:cNvSpPr>
                      <a:spLocks noChangeArrowheads="1"/>
                    </p:cNvSpPr>
                    <p:nvPr/>
                  </p:nvSpPr>
                  <p:spPr bwMode="auto">
                    <a:xfrm>
                      <a:off x="2566" y="2305"/>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0" name="Rectangle 182"/>
                    <p:cNvSpPr>
                      <a:spLocks noChangeArrowheads="1"/>
                    </p:cNvSpPr>
                    <p:nvPr/>
                  </p:nvSpPr>
                  <p:spPr bwMode="auto">
                    <a:xfrm>
                      <a:off x="2566" y="230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1" name="Rectangle 183"/>
                    <p:cNvSpPr>
                      <a:spLocks noChangeArrowheads="1"/>
                    </p:cNvSpPr>
                    <p:nvPr/>
                  </p:nvSpPr>
                  <p:spPr bwMode="auto">
                    <a:xfrm>
                      <a:off x="2566" y="2308"/>
                      <a:ext cx="333"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2" name="Rectangle 184"/>
                    <p:cNvSpPr>
                      <a:spLocks noChangeArrowheads="1"/>
                    </p:cNvSpPr>
                    <p:nvPr/>
                  </p:nvSpPr>
                  <p:spPr bwMode="auto">
                    <a:xfrm>
                      <a:off x="2566" y="2310"/>
                      <a:ext cx="333"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3" name="Rectangle 185"/>
                    <p:cNvSpPr>
                      <a:spLocks noChangeArrowheads="1"/>
                    </p:cNvSpPr>
                    <p:nvPr/>
                  </p:nvSpPr>
                  <p:spPr bwMode="auto">
                    <a:xfrm>
                      <a:off x="2566" y="231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4" name="Rectangle 186"/>
                    <p:cNvSpPr>
                      <a:spLocks noChangeArrowheads="1"/>
                    </p:cNvSpPr>
                    <p:nvPr/>
                  </p:nvSpPr>
                  <p:spPr bwMode="auto">
                    <a:xfrm>
                      <a:off x="2566" y="2313"/>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5" name="Rectangle 187"/>
                    <p:cNvSpPr>
                      <a:spLocks noChangeArrowheads="1"/>
                    </p:cNvSpPr>
                    <p:nvPr/>
                  </p:nvSpPr>
                  <p:spPr bwMode="auto">
                    <a:xfrm>
                      <a:off x="2566" y="2314"/>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6" name="Rectangle 188"/>
                    <p:cNvSpPr>
                      <a:spLocks noChangeArrowheads="1"/>
                    </p:cNvSpPr>
                    <p:nvPr/>
                  </p:nvSpPr>
                  <p:spPr bwMode="auto">
                    <a:xfrm>
                      <a:off x="2566" y="2316"/>
                      <a:ext cx="333"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7" name="Rectangle 189"/>
                    <p:cNvSpPr>
                      <a:spLocks noChangeArrowheads="1"/>
                    </p:cNvSpPr>
                    <p:nvPr/>
                  </p:nvSpPr>
                  <p:spPr bwMode="auto">
                    <a:xfrm>
                      <a:off x="2566" y="2318"/>
                      <a:ext cx="333"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8" name="Rectangle 190"/>
                    <p:cNvSpPr>
                      <a:spLocks noChangeArrowheads="1"/>
                    </p:cNvSpPr>
                    <p:nvPr/>
                  </p:nvSpPr>
                  <p:spPr bwMode="auto">
                    <a:xfrm>
                      <a:off x="2566" y="2319"/>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19" name="Rectangle 191"/>
                    <p:cNvSpPr>
                      <a:spLocks noChangeArrowheads="1"/>
                    </p:cNvSpPr>
                    <p:nvPr/>
                  </p:nvSpPr>
                  <p:spPr bwMode="auto">
                    <a:xfrm>
                      <a:off x="2566" y="2321"/>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0" name="Rectangle 192"/>
                    <p:cNvSpPr>
                      <a:spLocks noChangeArrowheads="1"/>
                    </p:cNvSpPr>
                    <p:nvPr/>
                  </p:nvSpPr>
                  <p:spPr bwMode="auto">
                    <a:xfrm>
                      <a:off x="2566" y="2322"/>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1" name="Rectangle 193"/>
                    <p:cNvSpPr>
                      <a:spLocks noChangeArrowheads="1"/>
                    </p:cNvSpPr>
                    <p:nvPr/>
                  </p:nvSpPr>
                  <p:spPr bwMode="auto">
                    <a:xfrm>
                      <a:off x="2566" y="2324"/>
                      <a:ext cx="333"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2" name="Rectangle 194"/>
                    <p:cNvSpPr>
                      <a:spLocks noChangeArrowheads="1"/>
                    </p:cNvSpPr>
                    <p:nvPr/>
                  </p:nvSpPr>
                  <p:spPr bwMode="auto">
                    <a:xfrm>
                      <a:off x="2566" y="2327"/>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3" name="Rectangle 195"/>
                    <p:cNvSpPr>
                      <a:spLocks noChangeArrowheads="1"/>
                    </p:cNvSpPr>
                    <p:nvPr/>
                  </p:nvSpPr>
                  <p:spPr bwMode="auto">
                    <a:xfrm>
                      <a:off x="2566" y="2329"/>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4" name="Rectangle 196"/>
                    <p:cNvSpPr>
                      <a:spLocks noChangeArrowheads="1"/>
                    </p:cNvSpPr>
                    <p:nvPr/>
                  </p:nvSpPr>
                  <p:spPr bwMode="auto">
                    <a:xfrm>
                      <a:off x="2566" y="2330"/>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5" name="Rectangle 197"/>
                    <p:cNvSpPr>
                      <a:spLocks noChangeArrowheads="1"/>
                    </p:cNvSpPr>
                    <p:nvPr/>
                  </p:nvSpPr>
                  <p:spPr bwMode="auto">
                    <a:xfrm>
                      <a:off x="2566" y="2332"/>
                      <a:ext cx="333"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6" name="Rectangle 198"/>
                    <p:cNvSpPr>
                      <a:spLocks noChangeArrowheads="1"/>
                    </p:cNvSpPr>
                    <p:nvPr/>
                  </p:nvSpPr>
                  <p:spPr bwMode="auto">
                    <a:xfrm>
                      <a:off x="2566" y="2334"/>
                      <a:ext cx="333"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7" name="Rectangle 199"/>
                    <p:cNvSpPr>
                      <a:spLocks noChangeArrowheads="1"/>
                    </p:cNvSpPr>
                    <p:nvPr/>
                  </p:nvSpPr>
                  <p:spPr bwMode="auto">
                    <a:xfrm>
                      <a:off x="2566" y="2335"/>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8" name="Rectangle 200"/>
                    <p:cNvSpPr>
                      <a:spLocks noChangeArrowheads="1"/>
                    </p:cNvSpPr>
                    <p:nvPr/>
                  </p:nvSpPr>
                  <p:spPr bwMode="auto">
                    <a:xfrm>
                      <a:off x="2566" y="2337"/>
                      <a:ext cx="333" cy="2"/>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29" name="Rectangle 201"/>
                    <p:cNvSpPr>
                      <a:spLocks noChangeArrowheads="1"/>
                    </p:cNvSpPr>
                    <p:nvPr/>
                  </p:nvSpPr>
                  <p:spPr bwMode="auto">
                    <a:xfrm>
                      <a:off x="2566" y="2339"/>
                      <a:ext cx="333" cy="1"/>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0" name="Rectangle 202"/>
                    <p:cNvSpPr>
                      <a:spLocks noChangeArrowheads="1"/>
                    </p:cNvSpPr>
                    <p:nvPr/>
                  </p:nvSpPr>
                  <p:spPr bwMode="auto">
                    <a:xfrm>
                      <a:off x="2566" y="2340"/>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1" name="Rectangle 203"/>
                    <p:cNvSpPr>
                      <a:spLocks noChangeArrowheads="1"/>
                    </p:cNvSpPr>
                    <p:nvPr/>
                  </p:nvSpPr>
                  <p:spPr bwMode="auto">
                    <a:xfrm>
                      <a:off x="2566" y="2342"/>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2" name="Rectangle 204"/>
                    <p:cNvSpPr>
                      <a:spLocks noChangeArrowheads="1"/>
                    </p:cNvSpPr>
                    <p:nvPr/>
                  </p:nvSpPr>
                  <p:spPr bwMode="auto">
                    <a:xfrm>
                      <a:off x="2566" y="2343"/>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3" name="Rectangle 205"/>
                    <p:cNvSpPr>
                      <a:spLocks noChangeArrowheads="1"/>
                    </p:cNvSpPr>
                    <p:nvPr/>
                  </p:nvSpPr>
                  <p:spPr bwMode="auto">
                    <a:xfrm>
                      <a:off x="2566" y="2345"/>
                      <a:ext cx="333"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4" name="Rectangle 206"/>
                    <p:cNvSpPr>
                      <a:spLocks noChangeArrowheads="1"/>
                    </p:cNvSpPr>
                    <p:nvPr/>
                  </p:nvSpPr>
                  <p:spPr bwMode="auto">
                    <a:xfrm>
                      <a:off x="2566" y="2347"/>
                      <a:ext cx="333"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5" name="Rectangle 207"/>
                    <p:cNvSpPr>
                      <a:spLocks noChangeArrowheads="1"/>
                    </p:cNvSpPr>
                    <p:nvPr/>
                  </p:nvSpPr>
                  <p:spPr bwMode="auto">
                    <a:xfrm>
                      <a:off x="2566" y="2348"/>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6" name="Rectangle 208"/>
                    <p:cNvSpPr>
                      <a:spLocks noChangeArrowheads="1"/>
                    </p:cNvSpPr>
                    <p:nvPr/>
                  </p:nvSpPr>
                  <p:spPr bwMode="auto">
                    <a:xfrm>
                      <a:off x="2566" y="2350"/>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7" name="Rectangle 209"/>
                    <p:cNvSpPr>
                      <a:spLocks noChangeArrowheads="1"/>
                    </p:cNvSpPr>
                    <p:nvPr/>
                  </p:nvSpPr>
                  <p:spPr bwMode="auto">
                    <a:xfrm>
                      <a:off x="2566" y="235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8" name="Rectangle 210"/>
                    <p:cNvSpPr>
                      <a:spLocks noChangeArrowheads="1"/>
                    </p:cNvSpPr>
                    <p:nvPr/>
                  </p:nvSpPr>
                  <p:spPr bwMode="auto">
                    <a:xfrm>
                      <a:off x="2566" y="2353"/>
                      <a:ext cx="333"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39" name="Rectangle 211"/>
                    <p:cNvSpPr>
                      <a:spLocks noChangeArrowheads="1"/>
                    </p:cNvSpPr>
                    <p:nvPr/>
                  </p:nvSpPr>
                  <p:spPr bwMode="auto">
                    <a:xfrm>
                      <a:off x="2566" y="2355"/>
                      <a:ext cx="333"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0" name="Rectangle 212"/>
                    <p:cNvSpPr>
                      <a:spLocks noChangeArrowheads="1"/>
                    </p:cNvSpPr>
                    <p:nvPr/>
                  </p:nvSpPr>
                  <p:spPr bwMode="auto">
                    <a:xfrm>
                      <a:off x="2566" y="235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1" name="Rectangle 213"/>
                    <p:cNvSpPr>
                      <a:spLocks noChangeArrowheads="1"/>
                    </p:cNvSpPr>
                    <p:nvPr/>
                  </p:nvSpPr>
                  <p:spPr bwMode="auto">
                    <a:xfrm>
                      <a:off x="2566" y="2358"/>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2" name="Rectangle 214"/>
                    <p:cNvSpPr>
                      <a:spLocks noChangeArrowheads="1"/>
                    </p:cNvSpPr>
                    <p:nvPr/>
                  </p:nvSpPr>
                  <p:spPr bwMode="auto">
                    <a:xfrm>
                      <a:off x="2566" y="2359"/>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3" name="Rectangle 215"/>
                    <p:cNvSpPr>
                      <a:spLocks noChangeArrowheads="1"/>
                    </p:cNvSpPr>
                    <p:nvPr/>
                  </p:nvSpPr>
                  <p:spPr bwMode="auto">
                    <a:xfrm>
                      <a:off x="2566" y="2361"/>
                      <a:ext cx="333"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4" name="Rectangle 216"/>
                    <p:cNvSpPr>
                      <a:spLocks noChangeArrowheads="1"/>
                    </p:cNvSpPr>
                    <p:nvPr/>
                  </p:nvSpPr>
                  <p:spPr bwMode="auto">
                    <a:xfrm>
                      <a:off x="2566" y="2363"/>
                      <a:ext cx="333"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5" name="Rectangle 217"/>
                    <p:cNvSpPr>
                      <a:spLocks noChangeArrowheads="1"/>
                    </p:cNvSpPr>
                    <p:nvPr/>
                  </p:nvSpPr>
                  <p:spPr bwMode="auto">
                    <a:xfrm>
                      <a:off x="2566" y="2364"/>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6" name="Rectangle 218"/>
                    <p:cNvSpPr>
                      <a:spLocks noChangeArrowheads="1"/>
                    </p:cNvSpPr>
                    <p:nvPr/>
                  </p:nvSpPr>
                  <p:spPr bwMode="auto">
                    <a:xfrm>
                      <a:off x="2566" y="2366"/>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7" name="Rectangle 219"/>
                    <p:cNvSpPr>
                      <a:spLocks noChangeArrowheads="1"/>
                    </p:cNvSpPr>
                    <p:nvPr/>
                  </p:nvSpPr>
                  <p:spPr bwMode="auto">
                    <a:xfrm>
                      <a:off x="2566" y="2367"/>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8" name="Rectangle 220"/>
                    <p:cNvSpPr>
                      <a:spLocks noChangeArrowheads="1"/>
                    </p:cNvSpPr>
                    <p:nvPr/>
                  </p:nvSpPr>
                  <p:spPr bwMode="auto">
                    <a:xfrm>
                      <a:off x="2566" y="2369"/>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49" name="Rectangle 221"/>
                    <p:cNvSpPr>
                      <a:spLocks noChangeArrowheads="1"/>
                    </p:cNvSpPr>
                    <p:nvPr/>
                  </p:nvSpPr>
                  <p:spPr bwMode="auto">
                    <a:xfrm>
                      <a:off x="2566" y="2371"/>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0" name="Rectangle 222"/>
                    <p:cNvSpPr>
                      <a:spLocks noChangeArrowheads="1"/>
                    </p:cNvSpPr>
                    <p:nvPr/>
                  </p:nvSpPr>
                  <p:spPr bwMode="auto">
                    <a:xfrm>
                      <a:off x="2566" y="2372"/>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1" name="Rectangle 223"/>
                    <p:cNvSpPr>
                      <a:spLocks noChangeArrowheads="1"/>
                    </p:cNvSpPr>
                    <p:nvPr/>
                  </p:nvSpPr>
                  <p:spPr bwMode="auto">
                    <a:xfrm>
                      <a:off x="2566" y="2374"/>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2" name="Rectangle 224"/>
                    <p:cNvSpPr>
                      <a:spLocks noChangeArrowheads="1"/>
                    </p:cNvSpPr>
                    <p:nvPr/>
                  </p:nvSpPr>
                  <p:spPr bwMode="auto">
                    <a:xfrm>
                      <a:off x="2566" y="2376"/>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3" name="Rectangle 225"/>
                    <p:cNvSpPr>
                      <a:spLocks noChangeArrowheads="1"/>
                    </p:cNvSpPr>
                    <p:nvPr/>
                  </p:nvSpPr>
                  <p:spPr bwMode="auto">
                    <a:xfrm>
                      <a:off x="2566" y="2377"/>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4" name="Rectangle 226"/>
                    <p:cNvSpPr>
                      <a:spLocks noChangeArrowheads="1"/>
                    </p:cNvSpPr>
                    <p:nvPr/>
                  </p:nvSpPr>
                  <p:spPr bwMode="auto">
                    <a:xfrm>
                      <a:off x="2566" y="2379"/>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5" name="Rectangle 227"/>
                    <p:cNvSpPr>
                      <a:spLocks noChangeArrowheads="1"/>
                    </p:cNvSpPr>
                    <p:nvPr/>
                  </p:nvSpPr>
                  <p:spPr bwMode="auto">
                    <a:xfrm>
                      <a:off x="2566" y="2380"/>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6" name="Rectangle 228"/>
                    <p:cNvSpPr>
                      <a:spLocks noChangeArrowheads="1"/>
                    </p:cNvSpPr>
                    <p:nvPr/>
                  </p:nvSpPr>
                  <p:spPr bwMode="auto">
                    <a:xfrm>
                      <a:off x="2566" y="2382"/>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7" name="Rectangle 229"/>
                    <p:cNvSpPr>
                      <a:spLocks noChangeArrowheads="1"/>
                    </p:cNvSpPr>
                    <p:nvPr/>
                  </p:nvSpPr>
                  <p:spPr bwMode="auto">
                    <a:xfrm>
                      <a:off x="2566" y="2384"/>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8" name="Rectangle 230"/>
                    <p:cNvSpPr>
                      <a:spLocks noChangeArrowheads="1"/>
                    </p:cNvSpPr>
                    <p:nvPr/>
                  </p:nvSpPr>
                  <p:spPr bwMode="auto">
                    <a:xfrm>
                      <a:off x="2566" y="2385"/>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59" name="Rectangle 231"/>
                    <p:cNvSpPr>
                      <a:spLocks noChangeArrowheads="1"/>
                    </p:cNvSpPr>
                    <p:nvPr/>
                  </p:nvSpPr>
                  <p:spPr bwMode="auto">
                    <a:xfrm>
                      <a:off x="2566" y="2387"/>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60" name="Rectangle 232"/>
                    <p:cNvSpPr>
                      <a:spLocks noChangeArrowheads="1"/>
                    </p:cNvSpPr>
                    <p:nvPr/>
                  </p:nvSpPr>
                  <p:spPr bwMode="auto">
                    <a:xfrm>
                      <a:off x="2566" y="2388"/>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861" name="Rectangle 233"/>
                    <p:cNvSpPr>
                      <a:spLocks noChangeArrowheads="1"/>
                    </p:cNvSpPr>
                    <p:nvPr/>
                  </p:nvSpPr>
                  <p:spPr bwMode="auto">
                    <a:xfrm>
                      <a:off x="2566" y="2390"/>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38608" name="Rectangle 234"/>
                  <p:cNvSpPr>
                    <a:spLocks noChangeArrowheads="1"/>
                  </p:cNvSpPr>
                  <p:nvPr/>
                </p:nvSpPr>
                <p:spPr bwMode="auto">
                  <a:xfrm>
                    <a:off x="2566" y="2392"/>
                    <a:ext cx="333"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09" name="Rectangle 235"/>
                  <p:cNvSpPr>
                    <a:spLocks noChangeArrowheads="1"/>
                  </p:cNvSpPr>
                  <p:nvPr/>
                </p:nvSpPr>
                <p:spPr bwMode="auto">
                  <a:xfrm>
                    <a:off x="2566" y="2393"/>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0" name="Rectangle 236"/>
                  <p:cNvSpPr>
                    <a:spLocks noChangeArrowheads="1"/>
                  </p:cNvSpPr>
                  <p:nvPr/>
                </p:nvSpPr>
                <p:spPr bwMode="auto">
                  <a:xfrm>
                    <a:off x="2566" y="2395"/>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1" name="Rectangle 237"/>
                  <p:cNvSpPr>
                    <a:spLocks noChangeArrowheads="1"/>
                  </p:cNvSpPr>
                  <p:nvPr/>
                </p:nvSpPr>
                <p:spPr bwMode="auto">
                  <a:xfrm>
                    <a:off x="2566" y="239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2" name="Rectangle 238"/>
                  <p:cNvSpPr>
                    <a:spLocks noChangeArrowheads="1"/>
                  </p:cNvSpPr>
                  <p:nvPr/>
                </p:nvSpPr>
                <p:spPr bwMode="auto">
                  <a:xfrm>
                    <a:off x="2566" y="2398"/>
                    <a:ext cx="333"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3" name="Rectangle 239"/>
                  <p:cNvSpPr>
                    <a:spLocks noChangeArrowheads="1"/>
                  </p:cNvSpPr>
                  <p:nvPr/>
                </p:nvSpPr>
                <p:spPr bwMode="auto">
                  <a:xfrm>
                    <a:off x="2566" y="2400"/>
                    <a:ext cx="333"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4" name="Rectangle 240"/>
                  <p:cNvSpPr>
                    <a:spLocks noChangeArrowheads="1"/>
                  </p:cNvSpPr>
                  <p:nvPr/>
                </p:nvSpPr>
                <p:spPr bwMode="auto">
                  <a:xfrm>
                    <a:off x="2566" y="240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5" name="Rectangle 241"/>
                  <p:cNvSpPr>
                    <a:spLocks noChangeArrowheads="1"/>
                  </p:cNvSpPr>
                  <p:nvPr/>
                </p:nvSpPr>
                <p:spPr bwMode="auto">
                  <a:xfrm>
                    <a:off x="2566" y="2403"/>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6" name="Rectangle 242"/>
                  <p:cNvSpPr>
                    <a:spLocks noChangeArrowheads="1"/>
                  </p:cNvSpPr>
                  <p:nvPr/>
                </p:nvSpPr>
                <p:spPr bwMode="auto">
                  <a:xfrm>
                    <a:off x="2566" y="2404"/>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7" name="Rectangle 243"/>
                  <p:cNvSpPr>
                    <a:spLocks noChangeArrowheads="1"/>
                  </p:cNvSpPr>
                  <p:nvPr/>
                </p:nvSpPr>
                <p:spPr bwMode="auto">
                  <a:xfrm>
                    <a:off x="2566" y="2406"/>
                    <a:ext cx="333"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8" name="Rectangle 244"/>
                  <p:cNvSpPr>
                    <a:spLocks noChangeArrowheads="1"/>
                  </p:cNvSpPr>
                  <p:nvPr/>
                </p:nvSpPr>
                <p:spPr bwMode="auto">
                  <a:xfrm>
                    <a:off x="2566" y="2408"/>
                    <a:ext cx="333"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19" name="Rectangle 245"/>
                  <p:cNvSpPr>
                    <a:spLocks noChangeArrowheads="1"/>
                  </p:cNvSpPr>
                  <p:nvPr/>
                </p:nvSpPr>
                <p:spPr bwMode="auto">
                  <a:xfrm>
                    <a:off x="2566" y="2409"/>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0" name="Rectangle 246"/>
                  <p:cNvSpPr>
                    <a:spLocks noChangeArrowheads="1"/>
                  </p:cNvSpPr>
                  <p:nvPr/>
                </p:nvSpPr>
                <p:spPr bwMode="auto">
                  <a:xfrm>
                    <a:off x="2566" y="2411"/>
                    <a:ext cx="333" cy="2"/>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1" name="Rectangle 247"/>
                  <p:cNvSpPr>
                    <a:spLocks noChangeArrowheads="1"/>
                  </p:cNvSpPr>
                  <p:nvPr/>
                </p:nvSpPr>
                <p:spPr bwMode="auto">
                  <a:xfrm>
                    <a:off x="2566" y="2413"/>
                    <a:ext cx="333" cy="1"/>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2" name="Rectangle 248"/>
                  <p:cNvSpPr>
                    <a:spLocks noChangeArrowheads="1"/>
                  </p:cNvSpPr>
                  <p:nvPr/>
                </p:nvSpPr>
                <p:spPr bwMode="auto">
                  <a:xfrm>
                    <a:off x="2566" y="2414"/>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3" name="Rectangle 249"/>
                  <p:cNvSpPr>
                    <a:spLocks noChangeArrowheads="1"/>
                  </p:cNvSpPr>
                  <p:nvPr/>
                </p:nvSpPr>
                <p:spPr bwMode="auto">
                  <a:xfrm>
                    <a:off x="2566" y="2416"/>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4" name="Rectangle 250"/>
                  <p:cNvSpPr>
                    <a:spLocks noChangeArrowheads="1"/>
                  </p:cNvSpPr>
                  <p:nvPr/>
                </p:nvSpPr>
                <p:spPr bwMode="auto">
                  <a:xfrm>
                    <a:off x="2566" y="2417"/>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5" name="Rectangle 251"/>
                  <p:cNvSpPr>
                    <a:spLocks noChangeArrowheads="1"/>
                  </p:cNvSpPr>
                  <p:nvPr/>
                </p:nvSpPr>
                <p:spPr bwMode="auto">
                  <a:xfrm>
                    <a:off x="2566" y="2419"/>
                    <a:ext cx="333"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6" name="Rectangle 252"/>
                  <p:cNvSpPr>
                    <a:spLocks noChangeArrowheads="1"/>
                  </p:cNvSpPr>
                  <p:nvPr/>
                </p:nvSpPr>
                <p:spPr bwMode="auto">
                  <a:xfrm>
                    <a:off x="2566" y="2421"/>
                    <a:ext cx="333"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7" name="Rectangle 253"/>
                  <p:cNvSpPr>
                    <a:spLocks noChangeArrowheads="1"/>
                  </p:cNvSpPr>
                  <p:nvPr/>
                </p:nvSpPr>
                <p:spPr bwMode="auto">
                  <a:xfrm>
                    <a:off x="2566" y="2422"/>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8" name="Rectangle 254"/>
                  <p:cNvSpPr>
                    <a:spLocks noChangeArrowheads="1"/>
                  </p:cNvSpPr>
                  <p:nvPr/>
                </p:nvSpPr>
                <p:spPr bwMode="auto">
                  <a:xfrm>
                    <a:off x="2566" y="2424"/>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29" name="Rectangle 255"/>
                  <p:cNvSpPr>
                    <a:spLocks noChangeArrowheads="1"/>
                  </p:cNvSpPr>
                  <p:nvPr/>
                </p:nvSpPr>
                <p:spPr bwMode="auto">
                  <a:xfrm>
                    <a:off x="2566" y="2425"/>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0" name="Rectangle 256"/>
                  <p:cNvSpPr>
                    <a:spLocks noChangeArrowheads="1"/>
                  </p:cNvSpPr>
                  <p:nvPr/>
                </p:nvSpPr>
                <p:spPr bwMode="auto">
                  <a:xfrm>
                    <a:off x="2566" y="2427"/>
                    <a:ext cx="333"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1" name="Rectangle 257"/>
                  <p:cNvSpPr>
                    <a:spLocks noChangeArrowheads="1"/>
                  </p:cNvSpPr>
                  <p:nvPr/>
                </p:nvSpPr>
                <p:spPr bwMode="auto">
                  <a:xfrm>
                    <a:off x="2566" y="2430"/>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2" name="Rectangle 258"/>
                  <p:cNvSpPr>
                    <a:spLocks noChangeArrowheads="1"/>
                  </p:cNvSpPr>
                  <p:nvPr/>
                </p:nvSpPr>
                <p:spPr bwMode="auto">
                  <a:xfrm>
                    <a:off x="2566" y="2432"/>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3" name="Rectangle 259"/>
                  <p:cNvSpPr>
                    <a:spLocks noChangeArrowheads="1"/>
                  </p:cNvSpPr>
                  <p:nvPr/>
                </p:nvSpPr>
                <p:spPr bwMode="auto">
                  <a:xfrm>
                    <a:off x="2566" y="2433"/>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4" name="Rectangle 260"/>
                  <p:cNvSpPr>
                    <a:spLocks noChangeArrowheads="1"/>
                  </p:cNvSpPr>
                  <p:nvPr/>
                </p:nvSpPr>
                <p:spPr bwMode="auto">
                  <a:xfrm>
                    <a:off x="2566" y="2435"/>
                    <a:ext cx="333"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5" name="Rectangle 261"/>
                  <p:cNvSpPr>
                    <a:spLocks noChangeArrowheads="1"/>
                  </p:cNvSpPr>
                  <p:nvPr/>
                </p:nvSpPr>
                <p:spPr bwMode="auto">
                  <a:xfrm>
                    <a:off x="2566" y="2437"/>
                    <a:ext cx="333"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6" name="Rectangle 262"/>
                  <p:cNvSpPr>
                    <a:spLocks noChangeArrowheads="1"/>
                  </p:cNvSpPr>
                  <p:nvPr/>
                </p:nvSpPr>
                <p:spPr bwMode="auto">
                  <a:xfrm>
                    <a:off x="2566" y="2438"/>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7" name="Rectangle 263"/>
                  <p:cNvSpPr>
                    <a:spLocks noChangeArrowheads="1"/>
                  </p:cNvSpPr>
                  <p:nvPr/>
                </p:nvSpPr>
                <p:spPr bwMode="auto">
                  <a:xfrm>
                    <a:off x="2566" y="2440"/>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8" name="Rectangle 264"/>
                  <p:cNvSpPr>
                    <a:spLocks noChangeArrowheads="1"/>
                  </p:cNvSpPr>
                  <p:nvPr/>
                </p:nvSpPr>
                <p:spPr bwMode="auto">
                  <a:xfrm>
                    <a:off x="2566" y="244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39" name="Rectangle 265"/>
                  <p:cNvSpPr>
                    <a:spLocks noChangeArrowheads="1"/>
                  </p:cNvSpPr>
                  <p:nvPr/>
                </p:nvSpPr>
                <p:spPr bwMode="auto">
                  <a:xfrm>
                    <a:off x="2566" y="2443"/>
                    <a:ext cx="333"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0" name="Rectangle 266"/>
                  <p:cNvSpPr>
                    <a:spLocks noChangeArrowheads="1"/>
                  </p:cNvSpPr>
                  <p:nvPr/>
                </p:nvSpPr>
                <p:spPr bwMode="auto">
                  <a:xfrm>
                    <a:off x="2566" y="2445"/>
                    <a:ext cx="333"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1" name="Rectangle 267"/>
                  <p:cNvSpPr>
                    <a:spLocks noChangeArrowheads="1"/>
                  </p:cNvSpPr>
                  <p:nvPr/>
                </p:nvSpPr>
                <p:spPr bwMode="auto">
                  <a:xfrm>
                    <a:off x="2566" y="244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2" name="Rectangle 268"/>
                  <p:cNvSpPr>
                    <a:spLocks noChangeArrowheads="1"/>
                  </p:cNvSpPr>
                  <p:nvPr/>
                </p:nvSpPr>
                <p:spPr bwMode="auto">
                  <a:xfrm>
                    <a:off x="2566" y="2448"/>
                    <a:ext cx="333" cy="2"/>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3" name="Rectangle 269"/>
                  <p:cNvSpPr>
                    <a:spLocks noChangeArrowheads="1"/>
                  </p:cNvSpPr>
                  <p:nvPr/>
                </p:nvSpPr>
                <p:spPr bwMode="auto">
                  <a:xfrm>
                    <a:off x="2566" y="2450"/>
                    <a:ext cx="333" cy="1"/>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4" name="Rectangle 270"/>
                  <p:cNvSpPr>
                    <a:spLocks noChangeArrowheads="1"/>
                  </p:cNvSpPr>
                  <p:nvPr/>
                </p:nvSpPr>
                <p:spPr bwMode="auto">
                  <a:xfrm>
                    <a:off x="2566" y="245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5" name="Rectangle 271"/>
                  <p:cNvSpPr>
                    <a:spLocks noChangeArrowheads="1"/>
                  </p:cNvSpPr>
                  <p:nvPr/>
                </p:nvSpPr>
                <p:spPr bwMode="auto">
                  <a:xfrm>
                    <a:off x="2566" y="2453"/>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6" name="Rectangle 272"/>
                  <p:cNvSpPr>
                    <a:spLocks noChangeArrowheads="1"/>
                  </p:cNvSpPr>
                  <p:nvPr/>
                </p:nvSpPr>
                <p:spPr bwMode="auto">
                  <a:xfrm>
                    <a:off x="2566" y="2454"/>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7" name="Rectangle 273"/>
                  <p:cNvSpPr>
                    <a:spLocks noChangeArrowheads="1"/>
                  </p:cNvSpPr>
                  <p:nvPr/>
                </p:nvSpPr>
                <p:spPr bwMode="auto">
                  <a:xfrm>
                    <a:off x="2566" y="2456"/>
                    <a:ext cx="333"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8" name="Rectangle 274"/>
                  <p:cNvSpPr>
                    <a:spLocks noChangeArrowheads="1"/>
                  </p:cNvSpPr>
                  <p:nvPr/>
                </p:nvSpPr>
                <p:spPr bwMode="auto">
                  <a:xfrm>
                    <a:off x="2566" y="2458"/>
                    <a:ext cx="333"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49" name="Rectangle 275"/>
                  <p:cNvSpPr>
                    <a:spLocks noChangeArrowheads="1"/>
                  </p:cNvSpPr>
                  <p:nvPr/>
                </p:nvSpPr>
                <p:spPr bwMode="auto">
                  <a:xfrm>
                    <a:off x="2566" y="2459"/>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0" name="Rectangle 276"/>
                  <p:cNvSpPr>
                    <a:spLocks noChangeArrowheads="1"/>
                  </p:cNvSpPr>
                  <p:nvPr/>
                </p:nvSpPr>
                <p:spPr bwMode="auto">
                  <a:xfrm>
                    <a:off x="2566" y="2461"/>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1" name="Rectangle 277"/>
                  <p:cNvSpPr>
                    <a:spLocks noChangeArrowheads="1"/>
                  </p:cNvSpPr>
                  <p:nvPr/>
                </p:nvSpPr>
                <p:spPr bwMode="auto">
                  <a:xfrm>
                    <a:off x="2566" y="2462"/>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2" name="Rectangle 278"/>
                  <p:cNvSpPr>
                    <a:spLocks noChangeArrowheads="1"/>
                  </p:cNvSpPr>
                  <p:nvPr/>
                </p:nvSpPr>
                <p:spPr bwMode="auto">
                  <a:xfrm>
                    <a:off x="2566" y="2464"/>
                    <a:ext cx="333"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3" name="Rectangle 279"/>
                  <p:cNvSpPr>
                    <a:spLocks noChangeArrowheads="1"/>
                  </p:cNvSpPr>
                  <p:nvPr/>
                </p:nvSpPr>
                <p:spPr bwMode="auto">
                  <a:xfrm>
                    <a:off x="2566" y="2466"/>
                    <a:ext cx="333"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4" name="Rectangle 280"/>
                  <p:cNvSpPr>
                    <a:spLocks noChangeArrowheads="1"/>
                  </p:cNvSpPr>
                  <p:nvPr/>
                </p:nvSpPr>
                <p:spPr bwMode="auto">
                  <a:xfrm>
                    <a:off x="2566" y="246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5" name="Rectangle 281"/>
                  <p:cNvSpPr>
                    <a:spLocks noChangeArrowheads="1"/>
                  </p:cNvSpPr>
                  <p:nvPr/>
                </p:nvSpPr>
                <p:spPr bwMode="auto">
                  <a:xfrm>
                    <a:off x="2566" y="2469"/>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6" name="Rectangle 282"/>
                  <p:cNvSpPr>
                    <a:spLocks noChangeArrowheads="1"/>
                  </p:cNvSpPr>
                  <p:nvPr/>
                </p:nvSpPr>
                <p:spPr bwMode="auto">
                  <a:xfrm>
                    <a:off x="2566" y="2470"/>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7" name="Rectangle 283"/>
                  <p:cNvSpPr>
                    <a:spLocks noChangeArrowheads="1"/>
                  </p:cNvSpPr>
                  <p:nvPr/>
                </p:nvSpPr>
                <p:spPr bwMode="auto">
                  <a:xfrm>
                    <a:off x="2566" y="247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8" name="Rectangle 284"/>
                  <p:cNvSpPr>
                    <a:spLocks noChangeArrowheads="1"/>
                  </p:cNvSpPr>
                  <p:nvPr/>
                </p:nvSpPr>
                <p:spPr bwMode="auto">
                  <a:xfrm>
                    <a:off x="2566" y="2474"/>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59" name="Rectangle 285"/>
                  <p:cNvSpPr>
                    <a:spLocks noChangeArrowheads="1"/>
                  </p:cNvSpPr>
                  <p:nvPr/>
                </p:nvSpPr>
                <p:spPr bwMode="auto">
                  <a:xfrm>
                    <a:off x="2566" y="2475"/>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0" name="Rectangle 286"/>
                  <p:cNvSpPr>
                    <a:spLocks noChangeArrowheads="1"/>
                  </p:cNvSpPr>
                  <p:nvPr/>
                </p:nvSpPr>
                <p:spPr bwMode="auto">
                  <a:xfrm>
                    <a:off x="2566" y="2477"/>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661" name="Rectangle 287"/>
                  <p:cNvSpPr>
                    <a:spLocks noChangeArrowheads="1"/>
                  </p:cNvSpPr>
                  <p:nvPr/>
                </p:nvSpPr>
                <p:spPr bwMode="auto">
                  <a:xfrm>
                    <a:off x="2566" y="2478"/>
                    <a:ext cx="333"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38606" name="Freeform 288"/>
                <p:cNvSpPr>
                  <a:spLocks/>
                </p:cNvSpPr>
                <p:nvPr/>
              </p:nvSpPr>
              <p:spPr bwMode="auto">
                <a:xfrm>
                  <a:off x="2566" y="2274"/>
                  <a:ext cx="330" cy="203"/>
                </a:xfrm>
                <a:custGeom>
                  <a:avLst/>
                  <a:gdLst>
                    <a:gd name="T0" fmla="*/ 36 w 330"/>
                    <a:gd name="T1" fmla="*/ 0 h 203"/>
                    <a:gd name="T2" fmla="*/ 22 w 330"/>
                    <a:gd name="T3" fmla="*/ 3 h 203"/>
                    <a:gd name="T4" fmla="*/ 10 w 330"/>
                    <a:gd name="T5" fmla="*/ 10 h 203"/>
                    <a:gd name="T6" fmla="*/ 4 w 330"/>
                    <a:gd name="T7" fmla="*/ 21 h 203"/>
                    <a:gd name="T8" fmla="*/ 0 w 330"/>
                    <a:gd name="T9" fmla="*/ 34 h 203"/>
                    <a:gd name="T10" fmla="*/ 0 w 330"/>
                    <a:gd name="T11" fmla="*/ 169 h 203"/>
                    <a:gd name="T12" fmla="*/ 4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7 w 330"/>
                    <a:gd name="T27" fmla="*/ 182 h 203"/>
                    <a:gd name="T28" fmla="*/ 330 w 330"/>
                    <a:gd name="T29" fmla="*/ 169 h 203"/>
                    <a:gd name="T30" fmla="*/ 330 w 330"/>
                    <a:gd name="T31" fmla="*/ 34 h 203"/>
                    <a:gd name="T32" fmla="*/ 327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4" y="21"/>
                      </a:lnTo>
                      <a:lnTo>
                        <a:pt x="0" y="34"/>
                      </a:lnTo>
                      <a:lnTo>
                        <a:pt x="0" y="169"/>
                      </a:lnTo>
                      <a:lnTo>
                        <a:pt x="4" y="182"/>
                      </a:lnTo>
                      <a:lnTo>
                        <a:pt x="10" y="193"/>
                      </a:lnTo>
                      <a:lnTo>
                        <a:pt x="22" y="200"/>
                      </a:lnTo>
                      <a:lnTo>
                        <a:pt x="36" y="203"/>
                      </a:lnTo>
                      <a:lnTo>
                        <a:pt x="294" y="203"/>
                      </a:lnTo>
                      <a:lnTo>
                        <a:pt x="308" y="200"/>
                      </a:lnTo>
                      <a:lnTo>
                        <a:pt x="320" y="193"/>
                      </a:lnTo>
                      <a:lnTo>
                        <a:pt x="327" y="182"/>
                      </a:lnTo>
                      <a:lnTo>
                        <a:pt x="330" y="169"/>
                      </a:lnTo>
                      <a:lnTo>
                        <a:pt x="330" y="34"/>
                      </a:lnTo>
                      <a:lnTo>
                        <a:pt x="327" y="21"/>
                      </a:lnTo>
                      <a:lnTo>
                        <a:pt x="320" y="10"/>
                      </a:lnTo>
                      <a:lnTo>
                        <a:pt x="308" y="3"/>
                      </a:lnTo>
                      <a:lnTo>
                        <a:pt x="294" y="0"/>
                      </a:lnTo>
                      <a:lnTo>
                        <a:pt x="36" y="0"/>
                      </a:lnTo>
                      <a:close/>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38604" name="Rectangle 289"/>
              <p:cNvSpPr>
                <a:spLocks noChangeArrowheads="1"/>
              </p:cNvSpPr>
              <p:nvPr/>
            </p:nvSpPr>
            <p:spPr bwMode="auto">
              <a:xfrm>
                <a:off x="2430" y="3001"/>
                <a:ext cx="19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DFM</a:t>
                </a:r>
                <a:endParaRPr lang="en-US" sz="1000">
                  <a:latin typeface="Comic Sans MS" charset="0"/>
                </a:endParaRPr>
              </a:p>
            </p:txBody>
          </p:sp>
        </p:grpSp>
        <p:cxnSp>
          <p:nvCxnSpPr>
            <p:cNvPr id="138599" name="AutoShape 290"/>
            <p:cNvCxnSpPr>
              <a:cxnSpLocks noChangeShapeType="1"/>
              <a:stCxn id="124973" idx="2"/>
              <a:endCxn id="138606" idx="4"/>
            </p:cNvCxnSpPr>
            <p:nvPr/>
          </p:nvCxnSpPr>
          <p:spPr bwMode="auto">
            <a:xfrm rot="16200000" flipH="1">
              <a:off x="2864" y="1934"/>
              <a:ext cx="115" cy="1564"/>
            </a:xfrm>
            <a:prstGeom prst="bentConnector2">
              <a:avLst/>
            </a:prstGeom>
            <a:noFill/>
            <a:ln w="3175"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38600" name="Text Box 291"/>
            <p:cNvSpPr txBox="1">
              <a:spLocks noChangeArrowheads="1"/>
            </p:cNvSpPr>
            <p:nvPr/>
          </p:nvSpPr>
          <p:spPr bwMode="auto">
            <a:xfrm>
              <a:off x="2794" y="2654"/>
              <a:ext cx="83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Lvl2 acc = ~2 kHz</a:t>
              </a:r>
            </a:p>
          </p:txBody>
        </p:sp>
        <p:sp>
          <p:nvSpPr>
            <p:cNvPr id="138601" name="Line 292"/>
            <p:cNvSpPr>
              <a:spLocks noChangeShapeType="1"/>
            </p:cNvSpPr>
            <p:nvPr/>
          </p:nvSpPr>
          <p:spPr bwMode="auto">
            <a:xfrm>
              <a:off x="4024" y="2832"/>
              <a:ext cx="152" cy="0"/>
            </a:xfrm>
            <a:prstGeom prst="line">
              <a:avLst/>
            </a:prstGeom>
            <a:noFill/>
            <a:ln w="9525">
              <a:solidFill>
                <a:srgbClr val="FF220A"/>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138602" name="Line 293"/>
            <p:cNvSpPr>
              <a:spLocks noChangeShapeType="1"/>
            </p:cNvSpPr>
            <p:nvPr/>
          </p:nvSpPr>
          <p:spPr bwMode="auto">
            <a:xfrm>
              <a:off x="4440" y="2912"/>
              <a:ext cx="0" cy="128"/>
            </a:xfrm>
            <a:prstGeom prst="line">
              <a:avLst/>
            </a:prstGeom>
            <a:noFill/>
            <a:ln w="28575" cap="sq">
              <a:solidFill>
                <a:srgbClr val="FF220A"/>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grpSp>
      <p:grpSp>
        <p:nvGrpSpPr>
          <p:cNvPr id="12" name="Group 294"/>
          <p:cNvGrpSpPr>
            <a:grpSpLocks/>
          </p:cNvGrpSpPr>
          <p:nvPr/>
        </p:nvGrpSpPr>
        <p:grpSpPr bwMode="auto">
          <a:xfrm>
            <a:off x="993775" y="5314950"/>
            <a:ext cx="7935913" cy="842963"/>
            <a:chOff x="686" y="3188"/>
            <a:chExt cx="5416" cy="531"/>
          </a:xfrm>
        </p:grpSpPr>
        <p:sp>
          <p:nvSpPr>
            <p:cNvPr id="138589" name="Text Box 295"/>
            <p:cNvSpPr txBox="1">
              <a:spLocks noChangeArrowheads="1"/>
            </p:cNvSpPr>
            <p:nvPr/>
          </p:nvSpPr>
          <p:spPr bwMode="auto">
            <a:xfrm>
              <a:off x="5049" y="3312"/>
              <a:ext cx="105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Event Filter N/work</a:t>
              </a:r>
              <a:endParaRPr kumimoji="1" lang="en-US" sz="1200" b="1" u="sng">
                <a:solidFill>
                  <a:srgbClr val="060275"/>
                </a:solidFill>
                <a:latin typeface="Comic Sans MS" charset="0"/>
              </a:endParaRPr>
            </a:p>
          </p:txBody>
        </p:sp>
        <p:sp>
          <p:nvSpPr>
            <p:cNvPr id="138590" name="Text Box 296"/>
            <p:cNvSpPr txBox="1">
              <a:spLocks noChangeArrowheads="1"/>
            </p:cNvSpPr>
            <p:nvPr/>
          </p:nvSpPr>
          <p:spPr bwMode="auto">
            <a:xfrm>
              <a:off x="5049" y="3546"/>
              <a:ext cx="941"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Sub-Farm Output</a:t>
              </a:r>
              <a:endParaRPr kumimoji="1" lang="en-US" sz="1200" b="1" u="sng">
                <a:solidFill>
                  <a:srgbClr val="060275"/>
                </a:solidFill>
                <a:latin typeface="Comic Sans MS" charset="0"/>
              </a:endParaRPr>
            </a:p>
          </p:txBody>
        </p:sp>
        <p:sp>
          <p:nvSpPr>
            <p:cNvPr id="138591" name="Text Box 297"/>
            <p:cNvSpPr txBox="1">
              <a:spLocks noChangeArrowheads="1"/>
            </p:cNvSpPr>
            <p:nvPr/>
          </p:nvSpPr>
          <p:spPr bwMode="auto">
            <a:xfrm>
              <a:off x="686" y="3188"/>
              <a:ext cx="67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200" b="1">
                  <a:solidFill>
                    <a:srgbClr val="4B4B4B"/>
                  </a:solidFill>
                  <a:latin typeface="Comic Sans MS" charset="0"/>
                </a:rPr>
                <a:t>Event Filter</a:t>
              </a:r>
            </a:p>
            <a:p>
              <a:pPr algn="r"/>
              <a:r>
                <a:rPr kumimoji="1" lang="en-US" sz="1200" b="1">
                  <a:solidFill>
                    <a:srgbClr val="4B4B4B"/>
                  </a:solidFill>
                  <a:latin typeface="Comic Sans MS" charset="0"/>
                </a:rPr>
                <a:t>Processors</a:t>
              </a:r>
              <a:endParaRPr kumimoji="1" lang="en-US" sz="1200" b="1" u="sng">
                <a:solidFill>
                  <a:srgbClr val="060275"/>
                </a:solidFill>
                <a:latin typeface="Comic Sans MS" charset="0"/>
              </a:endParaRPr>
            </a:p>
          </p:txBody>
        </p:sp>
      </p:grpSp>
      <p:grpSp>
        <p:nvGrpSpPr>
          <p:cNvPr id="13" name="Group 298"/>
          <p:cNvGrpSpPr>
            <a:grpSpLocks/>
          </p:cNvGrpSpPr>
          <p:nvPr/>
        </p:nvGrpSpPr>
        <p:grpSpPr bwMode="auto">
          <a:xfrm>
            <a:off x="2262188" y="4856163"/>
            <a:ext cx="4889500" cy="2001837"/>
            <a:chOff x="1552" y="2899"/>
            <a:chExt cx="3336" cy="1261"/>
          </a:xfrm>
        </p:grpSpPr>
        <p:grpSp>
          <p:nvGrpSpPr>
            <p:cNvPr id="125789" name="Group 299"/>
            <p:cNvGrpSpPr>
              <a:grpSpLocks/>
            </p:cNvGrpSpPr>
            <p:nvPr/>
          </p:nvGrpSpPr>
          <p:grpSpPr bwMode="auto">
            <a:xfrm>
              <a:off x="3932" y="3328"/>
              <a:ext cx="572" cy="155"/>
              <a:chOff x="3884" y="3168"/>
              <a:chExt cx="572" cy="155"/>
            </a:xfrm>
          </p:grpSpPr>
          <p:sp>
            <p:nvSpPr>
              <p:cNvPr id="138587" name="Oval 300"/>
              <p:cNvSpPr>
                <a:spLocks noChangeArrowheads="1"/>
              </p:cNvSpPr>
              <p:nvPr/>
            </p:nvSpPr>
            <p:spPr bwMode="auto">
              <a:xfrm>
                <a:off x="3884" y="3184"/>
                <a:ext cx="572" cy="119"/>
              </a:xfrm>
              <a:prstGeom prst="ellipse">
                <a:avLst/>
              </a:prstGeom>
              <a:gradFill rotWithShape="0">
                <a:gsLst>
                  <a:gs pos="0">
                    <a:srgbClr val="707036"/>
                  </a:gs>
                  <a:gs pos="50000">
                    <a:srgbClr val="F2F274"/>
                  </a:gs>
                  <a:gs pos="100000">
                    <a:srgbClr val="707036"/>
                  </a:gs>
                </a:gsLst>
                <a:lin ang="5400000" scaled="1"/>
              </a:gradFill>
              <a:ln w="9525">
                <a:solidFill>
                  <a:schemeClr val="tx1"/>
                </a:solidFill>
                <a:round/>
                <a:headEnd/>
                <a:tailEnd/>
              </a:ln>
            </p:spPr>
            <p:txBody>
              <a:bodyPr anchor="ctr">
                <a:spAutoFit/>
              </a:bodyPr>
              <a:lstStyle/>
              <a:p>
                <a:endParaRPr lang="en-US"/>
              </a:p>
            </p:txBody>
          </p:sp>
          <p:sp>
            <p:nvSpPr>
              <p:cNvPr id="138588" name="Text Box 301"/>
              <p:cNvSpPr txBox="1">
                <a:spLocks noChangeArrowheads="1"/>
              </p:cNvSpPr>
              <p:nvPr/>
            </p:nvSpPr>
            <p:spPr bwMode="auto">
              <a:xfrm>
                <a:off x="4006" y="3168"/>
                <a:ext cx="34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r>
                  <a:rPr lang="en-US" sz="1000" b="1">
                    <a:latin typeface="Comic Sans MS" charset="0"/>
                  </a:rPr>
                  <a:t>EFN</a:t>
                </a:r>
              </a:p>
            </p:txBody>
          </p:sp>
        </p:grpSp>
        <p:cxnSp>
          <p:nvCxnSpPr>
            <p:cNvPr id="125790" name="AutoShape 302"/>
            <p:cNvCxnSpPr>
              <a:cxnSpLocks noChangeShapeType="1"/>
            </p:cNvCxnSpPr>
            <p:nvPr/>
          </p:nvCxnSpPr>
          <p:spPr bwMode="auto">
            <a:xfrm rot="16200000" flipH="1">
              <a:off x="4121" y="3231"/>
              <a:ext cx="208" cy="2"/>
            </a:xfrm>
            <a:prstGeom prst="bentConnector3">
              <a:avLst>
                <a:gd name="adj1" fmla="val 50000"/>
              </a:avLst>
            </a:prstGeom>
            <a:noFill/>
            <a:ln w="25400" cap="sq">
              <a:solidFill>
                <a:srgbClr val="FF220A"/>
              </a:solidFill>
              <a:miter lim="800000"/>
              <a:headEnd/>
              <a:tailEnd type="triangle" w="med" len="med"/>
            </a:ln>
            <a:extLst>
              <a:ext uri="{909E8E84-426E-40dd-AFC4-6F175D3DCCD1}">
                <a14:hiddenFill xmlns:a14="http://schemas.microsoft.com/office/drawing/2010/main">
                  <a:noFill/>
                </a14:hiddenFill>
              </a:ext>
            </a:extLst>
          </p:spPr>
        </p:cxnSp>
        <p:grpSp>
          <p:nvGrpSpPr>
            <p:cNvPr id="125791" name="Group 303"/>
            <p:cNvGrpSpPr>
              <a:grpSpLocks/>
            </p:cNvGrpSpPr>
            <p:nvPr/>
          </p:nvGrpSpPr>
          <p:grpSpPr bwMode="auto">
            <a:xfrm>
              <a:off x="1552" y="2899"/>
              <a:ext cx="3336" cy="1261"/>
              <a:chOff x="1552" y="2899"/>
              <a:chExt cx="3336" cy="1261"/>
            </a:xfrm>
          </p:grpSpPr>
          <p:grpSp>
            <p:nvGrpSpPr>
              <p:cNvPr id="125792" name="Group 304"/>
              <p:cNvGrpSpPr>
                <a:grpSpLocks/>
              </p:cNvGrpSpPr>
              <p:nvPr/>
            </p:nvGrpSpPr>
            <p:grpSpPr bwMode="auto">
              <a:xfrm>
                <a:off x="3728" y="3599"/>
                <a:ext cx="984" cy="107"/>
                <a:chOff x="3680" y="3447"/>
                <a:chExt cx="984" cy="107"/>
              </a:xfrm>
            </p:grpSpPr>
            <p:grpSp>
              <p:nvGrpSpPr>
                <p:cNvPr id="138511" name="Group 305"/>
                <p:cNvGrpSpPr>
                  <a:grpSpLocks/>
                </p:cNvGrpSpPr>
                <p:nvPr/>
              </p:nvGrpSpPr>
              <p:grpSpPr bwMode="auto">
                <a:xfrm>
                  <a:off x="3680" y="3447"/>
                  <a:ext cx="984" cy="97"/>
                  <a:chOff x="3393" y="3172"/>
                  <a:chExt cx="908" cy="117"/>
                </a:xfrm>
              </p:grpSpPr>
              <p:grpSp>
                <p:nvGrpSpPr>
                  <p:cNvPr id="138513" name="Group 306"/>
                  <p:cNvGrpSpPr>
                    <a:grpSpLocks/>
                  </p:cNvGrpSpPr>
                  <p:nvPr/>
                </p:nvGrpSpPr>
                <p:grpSpPr bwMode="auto">
                  <a:xfrm>
                    <a:off x="3393" y="3172"/>
                    <a:ext cx="906" cy="115"/>
                    <a:chOff x="3393" y="3172"/>
                    <a:chExt cx="906" cy="115"/>
                  </a:xfrm>
                </p:grpSpPr>
                <p:sp>
                  <p:nvSpPr>
                    <p:cNvPr id="138515" name="Rectangle 307"/>
                    <p:cNvSpPr>
                      <a:spLocks noChangeArrowheads="1"/>
                    </p:cNvSpPr>
                    <p:nvPr/>
                  </p:nvSpPr>
                  <p:spPr bwMode="auto">
                    <a:xfrm>
                      <a:off x="3393" y="317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6" name="Rectangle 308"/>
                    <p:cNvSpPr>
                      <a:spLocks noChangeArrowheads="1"/>
                    </p:cNvSpPr>
                    <p:nvPr/>
                  </p:nvSpPr>
                  <p:spPr bwMode="auto">
                    <a:xfrm>
                      <a:off x="3393" y="317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7" name="Rectangle 309"/>
                    <p:cNvSpPr>
                      <a:spLocks noChangeArrowheads="1"/>
                    </p:cNvSpPr>
                    <p:nvPr/>
                  </p:nvSpPr>
                  <p:spPr bwMode="auto">
                    <a:xfrm>
                      <a:off x="3393" y="317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8" name="Rectangle 310"/>
                    <p:cNvSpPr>
                      <a:spLocks noChangeArrowheads="1"/>
                    </p:cNvSpPr>
                    <p:nvPr/>
                  </p:nvSpPr>
                  <p:spPr bwMode="auto">
                    <a:xfrm>
                      <a:off x="3393" y="31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9" name="Rectangle 311"/>
                    <p:cNvSpPr>
                      <a:spLocks noChangeArrowheads="1"/>
                    </p:cNvSpPr>
                    <p:nvPr/>
                  </p:nvSpPr>
                  <p:spPr bwMode="auto">
                    <a:xfrm>
                      <a:off x="3393" y="317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0" name="Rectangle 312"/>
                    <p:cNvSpPr>
                      <a:spLocks noChangeArrowheads="1"/>
                    </p:cNvSpPr>
                    <p:nvPr/>
                  </p:nvSpPr>
                  <p:spPr bwMode="auto">
                    <a:xfrm>
                      <a:off x="3393" y="318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1" name="Rectangle 313"/>
                    <p:cNvSpPr>
                      <a:spLocks noChangeArrowheads="1"/>
                    </p:cNvSpPr>
                    <p:nvPr/>
                  </p:nvSpPr>
                  <p:spPr bwMode="auto">
                    <a:xfrm>
                      <a:off x="3393" y="318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2" name="Rectangle 314"/>
                    <p:cNvSpPr>
                      <a:spLocks noChangeArrowheads="1"/>
                    </p:cNvSpPr>
                    <p:nvPr/>
                  </p:nvSpPr>
                  <p:spPr bwMode="auto">
                    <a:xfrm>
                      <a:off x="3393" y="318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3" name="Rectangle 315"/>
                    <p:cNvSpPr>
                      <a:spLocks noChangeArrowheads="1"/>
                    </p:cNvSpPr>
                    <p:nvPr/>
                  </p:nvSpPr>
                  <p:spPr bwMode="auto">
                    <a:xfrm>
                      <a:off x="3393" y="318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4" name="Rectangle 316"/>
                    <p:cNvSpPr>
                      <a:spLocks noChangeArrowheads="1"/>
                    </p:cNvSpPr>
                    <p:nvPr/>
                  </p:nvSpPr>
                  <p:spPr bwMode="auto">
                    <a:xfrm>
                      <a:off x="3393" y="318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5" name="Rectangle 317"/>
                    <p:cNvSpPr>
                      <a:spLocks noChangeArrowheads="1"/>
                    </p:cNvSpPr>
                    <p:nvPr/>
                  </p:nvSpPr>
                  <p:spPr bwMode="auto">
                    <a:xfrm>
                      <a:off x="3393" y="318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6" name="Rectangle 318"/>
                    <p:cNvSpPr>
                      <a:spLocks noChangeArrowheads="1"/>
                    </p:cNvSpPr>
                    <p:nvPr/>
                  </p:nvSpPr>
                  <p:spPr bwMode="auto">
                    <a:xfrm>
                      <a:off x="3393" y="318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7" name="Rectangle 319"/>
                    <p:cNvSpPr>
                      <a:spLocks noChangeArrowheads="1"/>
                    </p:cNvSpPr>
                    <p:nvPr/>
                  </p:nvSpPr>
                  <p:spPr bwMode="auto">
                    <a:xfrm>
                      <a:off x="3393" y="319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8" name="Rectangle 320"/>
                    <p:cNvSpPr>
                      <a:spLocks noChangeArrowheads="1"/>
                    </p:cNvSpPr>
                    <p:nvPr/>
                  </p:nvSpPr>
                  <p:spPr bwMode="auto">
                    <a:xfrm>
                      <a:off x="3393" y="319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9" name="Rectangle 321"/>
                    <p:cNvSpPr>
                      <a:spLocks noChangeArrowheads="1"/>
                    </p:cNvSpPr>
                    <p:nvPr/>
                  </p:nvSpPr>
                  <p:spPr bwMode="auto">
                    <a:xfrm>
                      <a:off x="3393" y="319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0" name="Rectangle 322"/>
                    <p:cNvSpPr>
                      <a:spLocks noChangeArrowheads="1"/>
                    </p:cNvSpPr>
                    <p:nvPr/>
                  </p:nvSpPr>
                  <p:spPr bwMode="auto">
                    <a:xfrm>
                      <a:off x="3393" y="319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1" name="Rectangle 323"/>
                    <p:cNvSpPr>
                      <a:spLocks noChangeArrowheads="1"/>
                    </p:cNvSpPr>
                    <p:nvPr/>
                  </p:nvSpPr>
                  <p:spPr bwMode="auto">
                    <a:xfrm>
                      <a:off x="3393" y="319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2" name="Rectangle 324"/>
                    <p:cNvSpPr>
                      <a:spLocks noChangeArrowheads="1"/>
                    </p:cNvSpPr>
                    <p:nvPr/>
                  </p:nvSpPr>
                  <p:spPr bwMode="auto">
                    <a:xfrm>
                      <a:off x="3393" y="319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3" name="Rectangle 325"/>
                    <p:cNvSpPr>
                      <a:spLocks noChangeArrowheads="1"/>
                    </p:cNvSpPr>
                    <p:nvPr/>
                  </p:nvSpPr>
                  <p:spPr bwMode="auto">
                    <a:xfrm>
                      <a:off x="3393" y="320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4" name="Rectangle 326"/>
                    <p:cNvSpPr>
                      <a:spLocks noChangeArrowheads="1"/>
                    </p:cNvSpPr>
                    <p:nvPr/>
                  </p:nvSpPr>
                  <p:spPr bwMode="auto">
                    <a:xfrm>
                      <a:off x="3393" y="320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5" name="Rectangle 327"/>
                    <p:cNvSpPr>
                      <a:spLocks noChangeArrowheads="1"/>
                    </p:cNvSpPr>
                    <p:nvPr/>
                  </p:nvSpPr>
                  <p:spPr bwMode="auto">
                    <a:xfrm>
                      <a:off x="3393" y="320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6" name="Rectangle 328"/>
                    <p:cNvSpPr>
                      <a:spLocks noChangeArrowheads="1"/>
                    </p:cNvSpPr>
                    <p:nvPr/>
                  </p:nvSpPr>
                  <p:spPr bwMode="auto">
                    <a:xfrm>
                      <a:off x="3393" y="32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7" name="Rectangle 329"/>
                    <p:cNvSpPr>
                      <a:spLocks noChangeArrowheads="1"/>
                    </p:cNvSpPr>
                    <p:nvPr/>
                  </p:nvSpPr>
                  <p:spPr bwMode="auto">
                    <a:xfrm>
                      <a:off x="3393" y="320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8" name="Rectangle 330"/>
                    <p:cNvSpPr>
                      <a:spLocks noChangeArrowheads="1"/>
                    </p:cNvSpPr>
                    <p:nvPr/>
                  </p:nvSpPr>
                  <p:spPr bwMode="auto">
                    <a:xfrm>
                      <a:off x="3393" y="320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9" name="Rectangle 331"/>
                    <p:cNvSpPr>
                      <a:spLocks noChangeArrowheads="1"/>
                    </p:cNvSpPr>
                    <p:nvPr/>
                  </p:nvSpPr>
                  <p:spPr bwMode="auto">
                    <a:xfrm>
                      <a:off x="3393" y="321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0" name="Rectangle 332"/>
                    <p:cNvSpPr>
                      <a:spLocks noChangeArrowheads="1"/>
                    </p:cNvSpPr>
                    <p:nvPr/>
                  </p:nvSpPr>
                  <p:spPr bwMode="auto">
                    <a:xfrm>
                      <a:off x="3393" y="321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1" name="Rectangle 333"/>
                    <p:cNvSpPr>
                      <a:spLocks noChangeArrowheads="1"/>
                    </p:cNvSpPr>
                    <p:nvPr/>
                  </p:nvSpPr>
                  <p:spPr bwMode="auto">
                    <a:xfrm>
                      <a:off x="3393" y="32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2" name="Rectangle 334"/>
                    <p:cNvSpPr>
                      <a:spLocks noChangeArrowheads="1"/>
                    </p:cNvSpPr>
                    <p:nvPr/>
                  </p:nvSpPr>
                  <p:spPr bwMode="auto">
                    <a:xfrm>
                      <a:off x="3393" y="321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3" name="Rectangle 335"/>
                    <p:cNvSpPr>
                      <a:spLocks noChangeArrowheads="1"/>
                    </p:cNvSpPr>
                    <p:nvPr/>
                  </p:nvSpPr>
                  <p:spPr bwMode="auto">
                    <a:xfrm>
                      <a:off x="3393" y="321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4" name="Rectangle 336"/>
                    <p:cNvSpPr>
                      <a:spLocks noChangeArrowheads="1"/>
                    </p:cNvSpPr>
                    <p:nvPr/>
                  </p:nvSpPr>
                  <p:spPr bwMode="auto">
                    <a:xfrm>
                      <a:off x="3393" y="321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5" name="Rectangle 337"/>
                    <p:cNvSpPr>
                      <a:spLocks noChangeArrowheads="1"/>
                    </p:cNvSpPr>
                    <p:nvPr/>
                  </p:nvSpPr>
                  <p:spPr bwMode="auto">
                    <a:xfrm>
                      <a:off x="3393" y="322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6" name="Rectangle 338"/>
                    <p:cNvSpPr>
                      <a:spLocks noChangeArrowheads="1"/>
                    </p:cNvSpPr>
                    <p:nvPr/>
                  </p:nvSpPr>
                  <p:spPr bwMode="auto">
                    <a:xfrm>
                      <a:off x="3393" y="322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7" name="Rectangle 339"/>
                    <p:cNvSpPr>
                      <a:spLocks noChangeArrowheads="1"/>
                    </p:cNvSpPr>
                    <p:nvPr/>
                  </p:nvSpPr>
                  <p:spPr bwMode="auto">
                    <a:xfrm>
                      <a:off x="3393" y="322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8" name="Rectangle 340"/>
                    <p:cNvSpPr>
                      <a:spLocks noChangeArrowheads="1"/>
                    </p:cNvSpPr>
                    <p:nvPr/>
                  </p:nvSpPr>
                  <p:spPr bwMode="auto">
                    <a:xfrm>
                      <a:off x="3393" y="322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49" name="Rectangle 341"/>
                    <p:cNvSpPr>
                      <a:spLocks noChangeArrowheads="1"/>
                    </p:cNvSpPr>
                    <p:nvPr/>
                  </p:nvSpPr>
                  <p:spPr bwMode="auto">
                    <a:xfrm>
                      <a:off x="3393" y="322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0" name="Rectangle 342"/>
                    <p:cNvSpPr>
                      <a:spLocks noChangeArrowheads="1"/>
                    </p:cNvSpPr>
                    <p:nvPr/>
                  </p:nvSpPr>
                  <p:spPr bwMode="auto">
                    <a:xfrm>
                      <a:off x="3393" y="322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1" name="Rectangle 343"/>
                    <p:cNvSpPr>
                      <a:spLocks noChangeArrowheads="1"/>
                    </p:cNvSpPr>
                    <p:nvPr/>
                  </p:nvSpPr>
                  <p:spPr bwMode="auto">
                    <a:xfrm>
                      <a:off x="3393" y="323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2" name="Rectangle 344"/>
                    <p:cNvSpPr>
                      <a:spLocks noChangeArrowheads="1"/>
                    </p:cNvSpPr>
                    <p:nvPr/>
                  </p:nvSpPr>
                  <p:spPr bwMode="auto">
                    <a:xfrm>
                      <a:off x="3393" y="323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3" name="Rectangle 345"/>
                    <p:cNvSpPr>
                      <a:spLocks noChangeArrowheads="1"/>
                    </p:cNvSpPr>
                    <p:nvPr/>
                  </p:nvSpPr>
                  <p:spPr bwMode="auto">
                    <a:xfrm>
                      <a:off x="3393" y="323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4" name="Rectangle 346"/>
                    <p:cNvSpPr>
                      <a:spLocks noChangeArrowheads="1"/>
                    </p:cNvSpPr>
                    <p:nvPr/>
                  </p:nvSpPr>
                  <p:spPr bwMode="auto">
                    <a:xfrm>
                      <a:off x="3393" y="323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5" name="Rectangle 347"/>
                    <p:cNvSpPr>
                      <a:spLocks noChangeArrowheads="1"/>
                    </p:cNvSpPr>
                    <p:nvPr/>
                  </p:nvSpPr>
                  <p:spPr bwMode="auto">
                    <a:xfrm>
                      <a:off x="3393" y="323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6" name="Rectangle 348"/>
                    <p:cNvSpPr>
                      <a:spLocks noChangeArrowheads="1"/>
                    </p:cNvSpPr>
                    <p:nvPr/>
                  </p:nvSpPr>
                  <p:spPr bwMode="auto">
                    <a:xfrm>
                      <a:off x="3393" y="323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7" name="Rectangle 349"/>
                    <p:cNvSpPr>
                      <a:spLocks noChangeArrowheads="1"/>
                    </p:cNvSpPr>
                    <p:nvPr/>
                  </p:nvSpPr>
                  <p:spPr bwMode="auto">
                    <a:xfrm>
                      <a:off x="3393" y="323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8" name="Rectangle 350"/>
                    <p:cNvSpPr>
                      <a:spLocks noChangeArrowheads="1"/>
                    </p:cNvSpPr>
                    <p:nvPr/>
                  </p:nvSpPr>
                  <p:spPr bwMode="auto">
                    <a:xfrm>
                      <a:off x="3393" y="324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59" name="Rectangle 351"/>
                    <p:cNvSpPr>
                      <a:spLocks noChangeArrowheads="1"/>
                    </p:cNvSpPr>
                    <p:nvPr/>
                  </p:nvSpPr>
                  <p:spPr bwMode="auto">
                    <a:xfrm>
                      <a:off x="3393" y="324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0" name="Rectangle 352"/>
                    <p:cNvSpPr>
                      <a:spLocks noChangeArrowheads="1"/>
                    </p:cNvSpPr>
                    <p:nvPr/>
                  </p:nvSpPr>
                  <p:spPr bwMode="auto">
                    <a:xfrm>
                      <a:off x="3393" y="324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1" name="Rectangle 353"/>
                    <p:cNvSpPr>
                      <a:spLocks noChangeArrowheads="1"/>
                    </p:cNvSpPr>
                    <p:nvPr/>
                  </p:nvSpPr>
                  <p:spPr bwMode="auto">
                    <a:xfrm>
                      <a:off x="3393" y="324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2" name="Rectangle 354"/>
                    <p:cNvSpPr>
                      <a:spLocks noChangeArrowheads="1"/>
                    </p:cNvSpPr>
                    <p:nvPr/>
                  </p:nvSpPr>
                  <p:spPr bwMode="auto">
                    <a:xfrm>
                      <a:off x="3393" y="324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3" name="Rectangle 355"/>
                    <p:cNvSpPr>
                      <a:spLocks noChangeArrowheads="1"/>
                    </p:cNvSpPr>
                    <p:nvPr/>
                  </p:nvSpPr>
                  <p:spPr bwMode="auto">
                    <a:xfrm>
                      <a:off x="3393" y="324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4" name="Rectangle 356"/>
                    <p:cNvSpPr>
                      <a:spLocks noChangeArrowheads="1"/>
                    </p:cNvSpPr>
                    <p:nvPr/>
                  </p:nvSpPr>
                  <p:spPr bwMode="auto">
                    <a:xfrm>
                      <a:off x="3393" y="325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5" name="Rectangle 357"/>
                    <p:cNvSpPr>
                      <a:spLocks noChangeArrowheads="1"/>
                    </p:cNvSpPr>
                    <p:nvPr/>
                  </p:nvSpPr>
                  <p:spPr bwMode="auto">
                    <a:xfrm>
                      <a:off x="3393" y="325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6" name="Rectangle 358"/>
                    <p:cNvSpPr>
                      <a:spLocks noChangeArrowheads="1"/>
                    </p:cNvSpPr>
                    <p:nvPr/>
                  </p:nvSpPr>
                  <p:spPr bwMode="auto">
                    <a:xfrm>
                      <a:off x="3393" y="325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7" name="Rectangle 359"/>
                    <p:cNvSpPr>
                      <a:spLocks noChangeArrowheads="1"/>
                    </p:cNvSpPr>
                    <p:nvPr/>
                  </p:nvSpPr>
                  <p:spPr bwMode="auto">
                    <a:xfrm>
                      <a:off x="3393" y="325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8" name="Rectangle 360"/>
                    <p:cNvSpPr>
                      <a:spLocks noChangeArrowheads="1"/>
                    </p:cNvSpPr>
                    <p:nvPr/>
                  </p:nvSpPr>
                  <p:spPr bwMode="auto">
                    <a:xfrm>
                      <a:off x="3393" y="325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69" name="Rectangle 361"/>
                    <p:cNvSpPr>
                      <a:spLocks noChangeArrowheads="1"/>
                    </p:cNvSpPr>
                    <p:nvPr/>
                  </p:nvSpPr>
                  <p:spPr bwMode="auto">
                    <a:xfrm>
                      <a:off x="3393" y="325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0" name="Rectangle 362"/>
                    <p:cNvSpPr>
                      <a:spLocks noChangeArrowheads="1"/>
                    </p:cNvSpPr>
                    <p:nvPr/>
                  </p:nvSpPr>
                  <p:spPr bwMode="auto">
                    <a:xfrm>
                      <a:off x="3393" y="326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1" name="Rectangle 363"/>
                    <p:cNvSpPr>
                      <a:spLocks noChangeArrowheads="1"/>
                    </p:cNvSpPr>
                    <p:nvPr/>
                  </p:nvSpPr>
                  <p:spPr bwMode="auto">
                    <a:xfrm>
                      <a:off x="3393" y="326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2" name="Rectangle 364"/>
                    <p:cNvSpPr>
                      <a:spLocks noChangeArrowheads="1"/>
                    </p:cNvSpPr>
                    <p:nvPr/>
                  </p:nvSpPr>
                  <p:spPr bwMode="auto">
                    <a:xfrm>
                      <a:off x="3393" y="326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3" name="Rectangle 365"/>
                    <p:cNvSpPr>
                      <a:spLocks noChangeArrowheads="1"/>
                    </p:cNvSpPr>
                    <p:nvPr/>
                  </p:nvSpPr>
                  <p:spPr bwMode="auto">
                    <a:xfrm>
                      <a:off x="3393" y="326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4" name="Rectangle 366"/>
                    <p:cNvSpPr>
                      <a:spLocks noChangeArrowheads="1"/>
                    </p:cNvSpPr>
                    <p:nvPr/>
                  </p:nvSpPr>
                  <p:spPr bwMode="auto">
                    <a:xfrm>
                      <a:off x="3393" y="326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5" name="Rectangle 367"/>
                    <p:cNvSpPr>
                      <a:spLocks noChangeArrowheads="1"/>
                    </p:cNvSpPr>
                    <p:nvPr/>
                  </p:nvSpPr>
                  <p:spPr bwMode="auto">
                    <a:xfrm>
                      <a:off x="3393" y="326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6" name="Rectangle 368"/>
                    <p:cNvSpPr>
                      <a:spLocks noChangeArrowheads="1"/>
                    </p:cNvSpPr>
                    <p:nvPr/>
                  </p:nvSpPr>
                  <p:spPr bwMode="auto">
                    <a:xfrm>
                      <a:off x="3393" y="327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7" name="Rectangle 369"/>
                    <p:cNvSpPr>
                      <a:spLocks noChangeArrowheads="1"/>
                    </p:cNvSpPr>
                    <p:nvPr/>
                  </p:nvSpPr>
                  <p:spPr bwMode="auto">
                    <a:xfrm>
                      <a:off x="3393" y="327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8" name="Rectangle 370"/>
                    <p:cNvSpPr>
                      <a:spLocks noChangeArrowheads="1"/>
                    </p:cNvSpPr>
                    <p:nvPr/>
                  </p:nvSpPr>
                  <p:spPr bwMode="auto">
                    <a:xfrm>
                      <a:off x="3393" y="327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79" name="Rectangle 371"/>
                    <p:cNvSpPr>
                      <a:spLocks noChangeArrowheads="1"/>
                    </p:cNvSpPr>
                    <p:nvPr/>
                  </p:nvSpPr>
                  <p:spPr bwMode="auto">
                    <a:xfrm>
                      <a:off x="3393" y="327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0" name="Rectangle 372"/>
                    <p:cNvSpPr>
                      <a:spLocks noChangeArrowheads="1"/>
                    </p:cNvSpPr>
                    <p:nvPr/>
                  </p:nvSpPr>
                  <p:spPr bwMode="auto">
                    <a:xfrm>
                      <a:off x="3393" y="32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1" name="Rectangle 373"/>
                    <p:cNvSpPr>
                      <a:spLocks noChangeArrowheads="1"/>
                    </p:cNvSpPr>
                    <p:nvPr/>
                  </p:nvSpPr>
                  <p:spPr bwMode="auto">
                    <a:xfrm>
                      <a:off x="3393" y="327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2" name="Rectangle 374"/>
                    <p:cNvSpPr>
                      <a:spLocks noChangeArrowheads="1"/>
                    </p:cNvSpPr>
                    <p:nvPr/>
                  </p:nvSpPr>
                  <p:spPr bwMode="auto">
                    <a:xfrm>
                      <a:off x="3393" y="327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3" name="Rectangle 375"/>
                    <p:cNvSpPr>
                      <a:spLocks noChangeArrowheads="1"/>
                    </p:cNvSpPr>
                    <p:nvPr/>
                  </p:nvSpPr>
                  <p:spPr bwMode="auto">
                    <a:xfrm>
                      <a:off x="3393" y="328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4" name="Rectangle 376"/>
                    <p:cNvSpPr>
                      <a:spLocks noChangeArrowheads="1"/>
                    </p:cNvSpPr>
                    <p:nvPr/>
                  </p:nvSpPr>
                  <p:spPr bwMode="auto">
                    <a:xfrm>
                      <a:off x="3393" y="328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5" name="Rectangle 377"/>
                    <p:cNvSpPr>
                      <a:spLocks noChangeArrowheads="1"/>
                    </p:cNvSpPr>
                    <p:nvPr/>
                  </p:nvSpPr>
                  <p:spPr bwMode="auto">
                    <a:xfrm>
                      <a:off x="3393" y="328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86" name="Rectangle 378"/>
                    <p:cNvSpPr>
                      <a:spLocks noChangeArrowheads="1"/>
                    </p:cNvSpPr>
                    <p:nvPr/>
                  </p:nvSpPr>
                  <p:spPr bwMode="auto">
                    <a:xfrm>
                      <a:off x="3393" y="328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38514" name="Rectangle 379"/>
                  <p:cNvSpPr>
                    <a:spLocks noChangeArrowheads="1"/>
                  </p:cNvSpPr>
                  <p:nvPr/>
                </p:nvSpPr>
                <p:spPr bwMode="auto">
                  <a:xfrm>
                    <a:off x="3393" y="3172"/>
                    <a:ext cx="908" cy="117"/>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grpSp>
            <p:sp>
              <p:nvSpPr>
                <p:cNvPr id="138512" name="Rectangle 380"/>
                <p:cNvSpPr>
                  <a:spLocks noChangeArrowheads="1"/>
                </p:cNvSpPr>
                <p:nvPr/>
              </p:nvSpPr>
              <p:spPr bwMode="auto">
                <a:xfrm>
                  <a:off x="4100" y="3458"/>
                  <a:ext cx="16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SFO</a:t>
                  </a:r>
                  <a:endParaRPr lang="en-US" sz="1000">
                    <a:latin typeface="Comic Sans MS" charset="0"/>
                  </a:endParaRPr>
                </a:p>
              </p:txBody>
            </p:sp>
          </p:grpSp>
          <p:sp>
            <p:nvSpPr>
              <p:cNvPr id="125793" name="Text Box 381"/>
              <p:cNvSpPr txBox="1">
                <a:spLocks noChangeArrowheads="1"/>
              </p:cNvSpPr>
              <p:nvPr/>
            </p:nvSpPr>
            <p:spPr bwMode="auto">
              <a:xfrm>
                <a:off x="1552" y="2968"/>
                <a:ext cx="1191" cy="637"/>
              </a:xfrm>
              <a:prstGeom prst="rect">
                <a:avLst/>
              </a:prstGeom>
              <a:solidFill>
                <a:srgbClr val="DCDCE2"/>
              </a:solidFill>
              <a:ln w="6350" cap="sq">
                <a:solidFill>
                  <a:schemeClr val="accent2"/>
                </a:solidFill>
                <a:miter lim="800000"/>
                <a:headEnd/>
                <a:tailEnd/>
              </a:ln>
            </p:spPr>
            <p:txBody>
              <a:bodyPr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400" b="1">
                    <a:latin typeface="Comic Sans MS" charset="0"/>
                  </a:rPr>
                  <a:t>Event Filter</a:t>
                </a:r>
              </a:p>
              <a:p>
                <a:endParaRPr kumimoji="1" lang="en-US" sz="1400" b="1">
                  <a:latin typeface="Comic Sans MS" charset="0"/>
                </a:endParaRPr>
              </a:p>
              <a:p>
                <a:endParaRPr kumimoji="1" lang="en-US" sz="1400" b="1">
                  <a:latin typeface="Comic Sans MS" charset="0"/>
                </a:endParaRPr>
              </a:p>
              <a:p>
                <a:endParaRPr kumimoji="1" lang="en-US" sz="1800" b="1">
                  <a:latin typeface="Comic Sans MS" charset="0"/>
                </a:endParaRPr>
              </a:p>
            </p:txBody>
          </p:sp>
          <p:cxnSp>
            <p:nvCxnSpPr>
              <p:cNvPr id="125794" name="AutoShape 382"/>
              <p:cNvCxnSpPr>
                <a:cxnSpLocks noChangeShapeType="1"/>
                <a:stCxn id="138587" idx="2"/>
                <a:endCxn id="125793" idx="0"/>
              </p:cNvCxnSpPr>
              <p:nvPr/>
            </p:nvCxnSpPr>
            <p:spPr bwMode="auto">
              <a:xfrm rot="10800000">
                <a:off x="2148" y="2968"/>
                <a:ext cx="1784" cy="436"/>
              </a:xfrm>
              <a:prstGeom prst="bentConnector4">
                <a:avLst>
                  <a:gd name="adj1" fmla="val 33296"/>
                  <a:gd name="adj2" fmla="val 133028"/>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grpSp>
            <p:nvGrpSpPr>
              <p:cNvPr id="125795" name="Group 383"/>
              <p:cNvGrpSpPr>
                <a:grpSpLocks/>
              </p:cNvGrpSpPr>
              <p:nvPr/>
            </p:nvGrpSpPr>
            <p:grpSpPr bwMode="auto">
              <a:xfrm>
                <a:off x="1612" y="3120"/>
                <a:ext cx="857" cy="455"/>
                <a:chOff x="1612" y="2992"/>
                <a:chExt cx="857" cy="455"/>
              </a:xfrm>
            </p:grpSpPr>
            <p:grpSp>
              <p:nvGrpSpPr>
                <p:cNvPr id="138499" name="Group 384"/>
                <p:cNvGrpSpPr>
                  <a:grpSpLocks/>
                </p:cNvGrpSpPr>
                <p:nvPr/>
              </p:nvGrpSpPr>
              <p:grpSpPr bwMode="auto">
                <a:xfrm>
                  <a:off x="1612" y="2992"/>
                  <a:ext cx="569" cy="167"/>
                  <a:chOff x="1620" y="3288"/>
                  <a:chExt cx="289" cy="159"/>
                </a:xfrm>
              </p:grpSpPr>
              <p:sp>
                <p:nvSpPr>
                  <p:cNvPr id="138509" name="Rectangle 385"/>
                  <p:cNvSpPr>
                    <a:spLocks noChangeArrowheads="1"/>
                  </p:cNvSpPr>
                  <p:nvPr/>
                </p:nvSpPr>
                <p:spPr bwMode="auto">
                  <a:xfrm>
                    <a:off x="1620" y="328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38510" name="Rectangle 386"/>
                  <p:cNvSpPr>
                    <a:spLocks noChangeArrowheads="1"/>
                  </p:cNvSpPr>
                  <p:nvPr/>
                </p:nvSpPr>
                <p:spPr bwMode="auto">
                  <a:xfrm>
                    <a:off x="1730" y="3321"/>
                    <a:ext cx="72"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EFP</a:t>
                    </a:r>
                    <a:endParaRPr lang="en-US" sz="1000">
                      <a:latin typeface="Comic Sans MS" charset="0"/>
                    </a:endParaRPr>
                  </a:p>
                </p:txBody>
              </p:sp>
            </p:grpSp>
            <p:grpSp>
              <p:nvGrpSpPr>
                <p:cNvPr id="138500" name="Group 387"/>
                <p:cNvGrpSpPr>
                  <a:grpSpLocks/>
                </p:cNvGrpSpPr>
                <p:nvPr/>
              </p:nvGrpSpPr>
              <p:grpSpPr bwMode="auto">
                <a:xfrm>
                  <a:off x="1708" y="3088"/>
                  <a:ext cx="569" cy="167"/>
                  <a:chOff x="1620" y="3288"/>
                  <a:chExt cx="289" cy="159"/>
                </a:xfrm>
              </p:grpSpPr>
              <p:sp>
                <p:nvSpPr>
                  <p:cNvPr id="138507" name="Rectangle 388"/>
                  <p:cNvSpPr>
                    <a:spLocks noChangeArrowheads="1"/>
                  </p:cNvSpPr>
                  <p:nvPr/>
                </p:nvSpPr>
                <p:spPr bwMode="auto">
                  <a:xfrm>
                    <a:off x="1620" y="328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38508" name="Rectangle 389"/>
                  <p:cNvSpPr>
                    <a:spLocks noChangeArrowheads="1"/>
                  </p:cNvSpPr>
                  <p:nvPr/>
                </p:nvSpPr>
                <p:spPr bwMode="auto">
                  <a:xfrm>
                    <a:off x="1730" y="3321"/>
                    <a:ext cx="72"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EFP</a:t>
                    </a:r>
                    <a:endParaRPr lang="en-US" sz="1000">
                      <a:latin typeface="Comic Sans MS" charset="0"/>
                    </a:endParaRPr>
                  </a:p>
                </p:txBody>
              </p:sp>
            </p:grpSp>
            <p:grpSp>
              <p:nvGrpSpPr>
                <p:cNvPr id="138501" name="Group 390"/>
                <p:cNvGrpSpPr>
                  <a:grpSpLocks/>
                </p:cNvGrpSpPr>
                <p:nvPr/>
              </p:nvGrpSpPr>
              <p:grpSpPr bwMode="auto">
                <a:xfrm>
                  <a:off x="1804" y="3184"/>
                  <a:ext cx="569" cy="167"/>
                  <a:chOff x="1620" y="3288"/>
                  <a:chExt cx="289" cy="159"/>
                </a:xfrm>
              </p:grpSpPr>
              <p:sp>
                <p:nvSpPr>
                  <p:cNvPr id="138505" name="Rectangle 391"/>
                  <p:cNvSpPr>
                    <a:spLocks noChangeArrowheads="1"/>
                  </p:cNvSpPr>
                  <p:nvPr/>
                </p:nvSpPr>
                <p:spPr bwMode="auto">
                  <a:xfrm>
                    <a:off x="1620" y="328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38506" name="Rectangle 392"/>
                  <p:cNvSpPr>
                    <a:spLocks noChangeArrowheads="1"/>
                  </p:cNvSpPr>
                  <p:nvPr/>
                </p:nvSpPr>
                <p:spPr bwMode="auto">
                  <a:xfrm>
                    <a:off x="1730" y="3321"/>
                    <a:ext cx="72"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EFP</a:t>
                    </a:r>
                    <a:endParaRPr lang="en-US" sz="1000">
                      <a:latin typeface="Comic Sans MS" charset="0"/>
                    </a:endParaRPr>
                  </a:p>
                </p:txBody>
              </p:sp>
            </p:grpSp>
            <p:grpSp>
              <p:nvGrpSpPr>
                <p:cNvPr id="138502" name="Group 393"/>
                <p:cNvGrpSpPr>
                  <a:grpSpLocks/>
                </p:cNvGrpSpPr>
                <p:nvPr/>
              </p:nvGrpSpPr>
              <p:grpSpPr bwMode="auto">
                <a:xfrm>
                  <a:off x="1900" y="3280"/>
                  <a:ext cx="569" cy="167"/>
                  <a:chOff x="1620" y="3288"/>
                  <a:chExt cx="289" cy="159"/>
                </a:xfrm>
              </p:grpSpPr>
              <p:sp>
                <p:nvSpPr>
                  <p:cNvPr id="138503" name="Rectangle 394"/>
                  <p:cNvSpPr>
                    <a:spLocks noChangeArrowheads="1"/>
                  </p:cNvSpPr>
                  <p:nvPr/>
                </p:nvSpPr>
                <p:spPr bwMode="auto">
                  <a:xfrm>
                    <a:off x="1620" y="328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38504" name="Rectangle 395"/>
                  <p:cNvSpPr>
                    <a:spLocks noChangeArrowheads="1"/>
                  </p:cNvSpPr>
                  <p:nvPr/>
                </p:nvSpPr>
                <p:spPr bwMode="auto">
                  <a:xfrm>
                    <a:off x="1730" y="3321"/>
                    <a:ext cx="72" cy="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EFP</a:t>
                    </a:r>
                    <a:endParaRPr lang="en-US" sz="1000">
                      <a:latin typeface="Comic Sans MS" charset="0"/>
                    </a:endParaRPr>
                  </a:p>
                </p:txBody>
              </p:sp>
            </p:grpSp>
          </p:grpSp>
          <p:cxnSp>
            <p:nvCxnSpPr>
              <p:cNvPr id="125796" name="AutoShape 396"/>
              <p:cNvCxnSpPr>
                <a:cxnSpLocks noChangeShapeType="1"/>
              </p:cNvCxnSpPr>
              <p:nvPr/>
            </p:nvCxnSpPr>
            <p:spPr bwMode="auto">
              <a:xfrm>
                <a:off x="2783" y="3319"/>
                <a:ext cx="1233" cy="127"/>
              </a:xfrm>
              <a:prstGeom prst="bentConnector4">
                <a:avLst>
                  <a:gd name="adj1" fmla="val 23194"/>
                  <a:gd name="adj2" fmla="val 107088"/>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grpSp>
            <p:nvGrpSpPr>
              <p:cNvPr id="125797" name="Group 397"/>
              <p:cNvGrpSpPr>
                <a:grpSpLocks/>
              </p:cNvGrpSpPr>
              <p:nvPr/>
            </p:nvGrpSpPr>
            <p:grpSpPr bwMode="auto">
              <a:xfrm>
                <a:off x="4617" y="3838"/>
                <a:ext cx="271" cy="322"/>
                <a:chOff x="4258" y="3403"/>
                <a:chExt cx="250" cy="322"/>
              </a:xfrm>
            </p:grpSpPr>
            <p:grpSp>
              <p:nvGrpSpPr>
                <p:cNvPr id="125803" name="Group 398"/>
                <p:cNvGrpSpPr>
                  <a:grpSpLocks/>
                </p:cNvGrpSpPr>
                <p:nvPr/>
              </p:nvGrpSpPr>
              <p:grpSpPr bwMode="auto">
                <a:xfrm>
                  <a:off x="4258" y="3403"/>
                  <a:ext cx="250" cy="322"/>
                  <a:chOff x="4258" y="3403"/>
                  <a:chExt cx="250" cy="322"/>
                </a:xfrm>
              </p:grpSpPr>
              <p:grpSp>
                <p:nvGrpSpPr>
                  <p:cNvPr id="125807" name="Group 399"/>
                  <p:cNvGrpSpPr>
                    <a:grpSpLocks/>
                  </p:cNvGrpSpPr>
                  <p:nvPr/>
                </p:nvGrpSpPr>
                <p:grpSpPr bwMode="auto">
                  <a:xfrm>
                    <a:off x="4258" y="3403"/>
                    <a:ext cx="250" cy="322"/>
                    <a:chOff x="4258" y="3403"/>
                    <a:chExt cx="250" cy="322"/>
                  </a:xfrm>
                </p:grpSpPr>
                <p:sp>
                  <p:nvSpPr>
                    <p:cNvPr id="138299" name="Rectangle 400"/>
                    <p:cNvSpPr>
                      <a:spLocks noChangeArrowheads="1"/>
                    </p:cNvSpPr>
                    <p:nvPr/>
                  </p:nvSpPr>
                  <p:spPr bwMode="auto">
                    <a:xfrm>
                      <a:off x="4258" y="3403"/>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0" name="Rectangle 401"/>
                    <p:cNvSpPr>
                      <a:spLocks noChangeArrowheads="1"/>
                    </p:cNvSpPr>
                    <p:nvPr/>
                  </p:nvSpPr>
                  <p:spPr bwMode="auto">
                    <a:xfrm>
                      <a:off x="4258" y="3405"/>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1" name="Rectangle 402"/>
                    <p:cNvSpPr>
                      <a:spLocks noChangeArrowheads="1"/>
                    </p:cNvSpPr>
                    <p:nvPr/>
                  </p:nvSpPr>
                  <p:spPr bwMode="auto">
                    <a:xfrm>
                      <a:off x="4258" y="3406"/>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2" name="Rectangle 403"/>
                    <p:cNvSpPr>
                      <a:spLocks noChangeArrowheads="1"/>
                    </p:cNvSpPr>
                    <p:nvPr/>
                  </p:nvSpPr>
                  <p:spPr bwMode="auto">
                    <a:xfrm>
                      <a:off x="4258" y="3408"/>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3" name="Rectangle 404"/>
                    <p:cNvSpPr>
                      <a:spLocks noChangeArrowheads="1"/>
                    </p:cNvSpPr>
                    <p:nvPr/>
                  </p:nvSpPr>
                  <p:spPr bwMode="auto">
                    <a:xfrm>
                      <a:off x="4258" y="3410"/>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4" name="Rectangle 405"/>
                    <p:cNvSpPr>
                      <a:spLocks noChangeArrowheads="1"/>
                    </p:cNvSpPr>
                    <p:nvPr/>
                  </p:nvSpPr>
                  <p:spPr bwMode="auto">
                    <a:xfrm>
                      <a:off x="4258" y="3411"/>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5" name="Rectangle 406"/>
                    <p:cNvSpPr>
                      <a:spLocks noChangeArrowheads="1"/>
                    </p:cNvSpPr>
                    <p:nvPr/>
                  </p:nvSpPr>
                  <p:spPr bwMode="auto">
                    <a:xfrm>
                      <a:off x="4258" y="3413"/>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6" name="Rectangle 407"/>
                    <p:cNvSpPr>
                      <a:spLocks noChangeArrowheads="1"/>
                    </p:cNvSpPr>
                    <p:nvPr/>
                  </p:nvSpPr>
                  <p:spPr bwMode="auto">
                    <a:xfrm>
                      <a:off x="4258" y="3415"/>
                      <a:ext cx="250" cy="1"/>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7" name="Rectangle 408"/>
                    <p:cNvSpPr>
                      <a:spLocks noChangeArrowheads="1"/>
                    </p:cNvSpPr>
                    <p:nvPr/>
                  </p:nvSpPr>
                  <p:spPr bwMode="auto">
                    <a:xfrm>
                      <a:off x="4258" y="3416"/>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8" name="Rectangle 409"/>
                    <p:cNvSpPr>
                      <a:spLocks noChangeArrowheads="1"/>
                    </p:cNvSpPr>
                    <p:nvPr/>
                  </p:nvSpPr>
                  <p:spPr bwMode="auto">
                    <a:xfrm>
                      <a:off x="4258" y="3418"/>
                      <a:ext cx="250" cy="1"/>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09" name="Rectangle 410"/>
                    <p:cNvSpPr>
                      <a:spLocks noChangeArrowheads="1"/>
                    </p:cNvSpPr>
                    <p:nvPr/>
                  </p:nvSpPr>
                  <p:spPr bwMode="auto">
                    <a:xfrm>
                      <a:off x="4258" y="3419"/>
                      <a:ext cx="250" cy="2"/>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0" name="Rectangle 411"/>
                    <p:cNvSpPr>
                      <a:spLocks noChangeArrowheads="1"/>
                    </p:cNvSpPr>
                    <p:nvPr/>
                  </p:nvSpPr>
                  <p:spPr bwMode="auto">
                    <a:xfrm>
                      <a:off x="4258" y="3421"/>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1" name="Rectangle 412"/>
                    <p:cNvSpPr>
                      <a:spLocks noChangeArrowheads="1"/>
                    </p:cNvSpPr>
                    <p:nvPr/>
                  </p:nvSpPr>
                  <p:spPr bwMode="auto">
                    <a:xfrm>
                      <a:off x="4258" y="3423"/>
                      <a:ext cx="250" cy="1"/>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2" name="Rectangle 413"/>
                    <p:cNvSpPr>
                      <a:spLocks noChangeArrowheads="1"/>
                    </p:cNvSpPr>
                    <p:nvPr/>
                  </p:nvSpPr>
                  <p:spPr bwMode="auto">
                    <a:xfrm>
                      <a:off x="4258" y="3424"/>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3" name="Rectangle 414"/>
                    <p:cNvSpPr>
                      <a:spLocks noChangeArrowheads="1"/>
                    </p:cNvSpPr>
                    <p:nvPr/>
                  </p:nvSpPr>
                  <p:spPr bwMode="auto">
                    <a:xfrm>
                      <a:off x="4258" y="3426"/>
                      <a:ext cx="250" cy="1"/>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4" name="Rectangle 415"/>
                    <p:cNvSpPr>
                      <a:spLocks noChangeArrowheads="1"/>
                    </p:cNvSpPr>
                    <p:nvPr/>
                  </p:nvSpPr>
                  <p:spPr bwMode="auto">
                    <a:xfrm>
                      <a:off x="4258" y="3427"/>
                      <a:ext cx="250" cy="2"/>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5" name="Rectangle 416"/>
                    <p:cNvSpPr>
                      <a:spLocks noChangeArrowheads="1"/>
                    </p:cNvSpPr>
                    <p:nvPr/>
                  </p:nvSpPr>
                  <p:spPr bwMode="auto">
                    <a:xfrm>
                      <a:off x="4258" y="3429"/>
                      <a:ext cx="250" cy="2"/>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6" name="Rectangle 417"/>
                    <p:cNvSpPr>
                      <a:spLocks noChangeArrowheads="1"/>
                    </p:cNvSpPr>
                    <p:nvPr/>
                  </p:nvSpPr>
                  <p:spPr bwMode="auto">
                    <a:xfrm>
                      <a:off x="4258" y="3431"/>
                      <a:ext cx="250" cy="1"/>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7" name="Rectangle 418"/>
                    <p:cNvSpPr>
                      <a:spLocks noChangeArrowheads="1"/>
                    </p:cNvSpPr>
                    <p:nvPr/>
                  </p:nvSpPr>
                  <p:spPr bwMode="auto">
                    <a:xfrm>
                      <a:off x="4258" y="3432"/>
                      <a:ext cx="250" cy="2"/>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8" name="Rectangle 419"/>
                    <p:cNvSpPr>
                      <a:spLocks noChangeArrowheads="1"/>
                    </p:cNvSpPr>
                    <p:nvPr/>
                  </p:nvSpPr>
                  <p:spPr bwMode="auto">
                    <a:xfrm>
                      <a:off x="4258" y="3434"/>
                      <a:ext cx="250" cy="1"/>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19" name="Rectangle 420"/>
                    <p:cNvSpPr>
                      <a:spLocks noChangeArrowheads="1"/>
                    </p:cNvSpPr>
                    <p:nvPr/>
                  </p:nvSpPr>
                  <p:spPr bwMode="auto">
                    <a:xfrm>
                      <a:off x="4258" y="3435"/>
                      <a:ext cx="250" cy="2"/>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0" name="Rectangle 421"/>
                    <p:cNvSpPr>
                      <a:spLocks noChangeArrowheads="1"/>
                    </p:cNvSpPr>
                    <p:nvPr/>
                  </p:nvSpPr>
                  <p:spPr bwMode="auto">
                    <a:xfrm>
                      <a:off x="4258" y="3437"/>
                      <a:ext cx="250" cy="2"/>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1" name="Rectangle 422"/>
                    <p:cNvSpPr>
                      <a:spLocks noChangeArrowheads="1"/>
                    </p:cNvSpPr>
                    <p:nvPr/>
                  </p:nvSpPr>
                  <p:spPr bwMode="auto">
                    <a:xfrm>
                      <a:off x="4258" y="3439"/>
                      <a:ext cx="250" cy="1"/>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2" name="Rectangle 423"/>
                    <p:cNvSpPr>
                      <a:spLocks noChangeArrowheads="1"/>
                    </p:cNvSpPr>
                    <p:nvPr/>
                  </p:nvSpPr>
                  <p:spPr bwMode="auto">
                    <a:xfrm>
                      <a:off x="4258" y="3440"/>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3" name="Rectangle 424"/>
                    <p:cNvSpPr>
                      <a:spLocks noChangeArrowheads="1"/>
                    </p:cNvSpPr>
                    <p:nvPr/>
                  </p:nvSpPr>
                  <p:spPr bwMode="auto">
                    <a:xfrm>
                      <a:off x="4258" y="3442"/>
                      <a:ext cx="250" cy="1"/>
                    </a:xfrm>
                    <a:prstGeom prst="rect">
                      <a:avLst/>
                    </a:prstGeom>
                    <a:solidFill>
                      <a:srgbClr val="B5B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4" name="Rectangle 425"/>
                    <p:cNvSpPr>
                      <a:spLocks noChangeArrowheads="1"/>
                    </p:cNvSpPr>
                    <p:nvPr/>
                  </p:nvSpPr>
                  <p:spPr bwMode="auto">
                    <a:xfrm>
                      <a:off x="4258" y="3443"/>
                      <a:ext cx="250" cy="2"/>
                    </a:xfrm>
                    <a:prstGeom prst="rect">
                      <a:avLst/>
                    </a:prstGeom>
                    <a:solidFill>
                      <a:srgbClr val="B4B4B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5" name="Rectangle 426"/>
                    <p:cNvSpPr>
                      <a:spLocks noChangeArrowheads="1"/>
                    </p:cNvSpPr>
                    <p:nvPr/>
                  </p:nvSpPr>
                  <p:spPr bwMode="auto">
                    <a:xfrm>
                      <a:off x="4258" y="3445"/>
                      <a:ext cx="25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6" name="Rectangle 427"/>
                    <p:cNvSpPr>
                      <a:spLocks noChangeArrowheads="1"/>
                    </p:cNvSpPr>
                    <p:nvPr/>
                  </p:nvSpPr>
                  <p:spPr bwMode="auto">
                    <a:xfrm>
                      <a:off x="4258" y="3447"/>
                      <a:ext cx="250"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7" name="Rectangle 428"/>
                    <p:cNvSpPr>
                      <a:spLocks noChangeArrowheads="1"/>
                    </p:cNvSpPr>
                    <p:nvPr/>
                  </p:nvSpPr>
                  <p:spPr bwMode="auto">
                    <a:xfrm>
                      <a:off x="4258" y="3448"/>
                      <a:ext cx="250" cy="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8" name="Rectangle 429"/>
                    <p:cNvSpPr>
                      <a:spLocks noChangeArrowheads="1"/>
                    </p:cNvSpPr>
                    <p:nvPr/>
                  </p:nvSpPr>
                  <p:spPr bwMode="auto">
                    <a:xfrm>
                      <a:off x="4258" y="3450"/>
                      <a:ext cx="250" cy="2"/>
                    </a:xfrm>
                    <a:prstGeom prst="rect">
                      <a:avLst/>
                    </a:prstGeom>
                    <a:solidFill>
                      <a:srgbClr val="B1B1B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29" name="Rectangle 430"/>
                    <p:cNvSpPr>
                      <a:spLocks noChangeArrowheads="1"/>
                    </p:cNvSpPr>
                    <p:nvPr/>
                  </p:nvSpPr>
                  <p:spPr bwMode="auto">
                    <a:xfrm>
                      <a:off x="4258" y="3452"/>
                      <a:ext cx="250" cy="1"/>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0" name="Rectangle 431"/>
                    <p:cNvSpPr>
                      <a:spLocks noChangeArrowheads="1"/>
                    </p:cNvSpPr>
                    <p:nvPr/>
                  </p:nvSpPr>
                  <p:spPr bwMode="auto">
                    <a:xfrm>
                      <a:off x="4258" y="3453"/>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1" name="Rectangle 432"/>
                    <p:cNvSpPr>
                      <a:spLocks noChangeArrowheads="1"/>
                    </p:cNvSpPr>
                    <p:nvPr/>
                  </p:nvSpPr>
                  <p:spPr bwMode="auto">
                    <a:xfrm>
                      <a:off x="4258" y="3455"/>
                      <a:ext cx="250" cy="1"/>
                    </a:xfrm>
                    <a:prstGeom prst="rect">
                      <a:avLst/>
                    </a:prstGeom>
                    <a:solidFill>
                      <a:srgbClr val="ADAD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2" name="Rectangle 433"/>
                    <p:cNvSpPr>
                      <a:spLocks noChangeArrowheads="1"/>
                    </p:cNvSpPr>
                    <p:nvPr/>
                  </p:nvSpPr>
                  <p:spPr bwMode="auto">
                    <a:xfrm>
                      <a:off x="4258" y="3456"/>
                      <a:ext cx="250" cy="2"/>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3" name="Rectangle 434"/>
                    <p:cNvSpPr>
                      <a:spLocks noChangeArrowheads="1"/>
                    </p:cNvSpPr>
                    <p:nvPr/>
                  </p:nvSpPr>
                  <p:spPr bwMode="auto">
                    <a:xfrm>
                      <a:off x="4258" y="3458"/>
                      <a:ext cx="250" cy="2"/>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4" name="Rectangle 435"/>
                    <p:cNvSpPr>
                      <a:spLocks noChangeArrowheads="1"/>
                    </p:cNvSpPr>
                    <p:nvPr/>
                  </p:nvSpPr>
                  <p:spPr bwMode="auto">
                    <a:xfrm>
                      <a:off x="4258" y="3460"/>
                      <a:ext cx="250" cy="1"/>
                    </a:xfrm>
                    <a:prstGeom prst="rect">
                      <a:avLst/>
                    </a:prstGeom>
                    <a:solidFill>
                      <a:srgbClr val="AAAA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5" name="Rectangle 436"/>
                    <p:cNvSpPr>
                      <a:spLocks noChangeArrowheads="1"/>
                    </p:cNvSpPr>
                    <p:nvPr/>
                  </p:nvSpPr>
                  <p:spPr bwMode="auto">
                    <a:xfrm>
                      <a:off x="4258" y="3461"/>
                      <a:ext cx="250" cy="2"/>
                    </a:xfrm>
                    <a:prstGeom prst="rect">
                      <a:avLst/>
                    </a:prstGeom>
                    <a:solidFill>
                      <a:srgbClr val="A9A9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6" name="Rectangle 437"/>
                    <p:cNvSpPr>
                      <a:spLocks noChangeArrowheads="1"/>
                    </p:cNvSpPr>
                    <p:nvPr/>
                  </p:nvSpPr>
                  <p:spPr bwMode="auto">
                    <a:xfrm>
                      <a:off x="4258" y="3463"/>
                      <a:ext cx="250" cy="1"/>
                    </a:xfrm>
                    <a:prstGeom prst="rect">
                      <a:avLst/>
                    </a:prstGeom>
                    <a:solidFill>
                      <a:srgbClr val="A7A7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7" name="Rectangle 438"/>
                    <p:cNvSpPr>
                      <a:spLocks noChangeArrowheads="1"/>
                    </p:cNvSpPr>
                    <p:nvPr/>
                  </p:nvSpPr>
                  <p:spPr bwMode="auto">
                    <a:xfrm>
                      <a:off x="4258" y="3464"/>
                      <a:ext cx="250" cy="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8" name="Rectangle 439"/>
                    <p:cNvSpPr>
                      <a:spLocks noChangeArrowheads="1"/>
                    </p:cNvSpPr>
                    <p:nvPr/>
                  </p:nvSpPr>
                  <p:spPr bwMode="auto">
                    <a:xfrm>
                      <a:off x="4258" y="3466"/>
                      <a:ext cx="250" cy="2"/>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39" name="Rectangle 440"/>
                    <p:cNvSpPr>
                      <a:spLocks noChangeArrowheads="1"/>
                    </p:cNvSpPr>
                    <p:nvPr/>
                  </p:nvSpPr>
                  <p:spPr bwMode="auto">
                    <a:xfrm>
                      <a:off x="4258" y="3468"/>
                      <a:ext cx="250" cy="1"/>
                    </a:xfrm>
                    <a:prstGeom prst="rect">
                      <a:avLst/>
                    </a:prstGeom>
                    <a:solidFill>
                      <a:srgbClr val="A4A4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0" name="Rectangle 441"/>
                    <p:cNvSpPr>
                      <a:spLocks noChangeArrowheads="1"/>
                    </p:cNvSpPr>
                    <p:nvPr/>
                  </p:nvSpPr>
                  <p:spPr bwMode="auto">
                    <a:xfrm>
                      <a:off x="4258" y="3469"/>
                      <a:ext cx="250" cy="2"/>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1" name="Rectangle 442"/>
                    <p:cNvSpPr>
                      <a:spLocks noChangeArrowheads="1"/>
                    </p:cNvSpPr>
                    <p:nvPr/>
                  </p:nvSpPr>
                  <p:spPr bwMode="auto">
                    <a:xfrm>
                      <a:off x="4258" y="3471"/>
                      <a:ext cx="250" cy="1"/>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2" name="Rectangle 443"/>
                    <p:cNvSpPr>
                      <a:spLocks noChangeArrowheads="1"/>
                    </p:cNvSpPr>
                    <p:nvPr/>
                  </p:nvSpPr>
                  <p:spPr bwMode="auto">
                    <a:xfrm>
                      <a:off x="4258" y="3472"/>
                      <a:ext cx="250" cy="2"/>
                    </a:xfrm>
                    <a:prstGeom prst="rect">
                      <a:avLst/>
                    </a:prstGeom>
                    <a:solidFill>
                      <a:srgbClr val="9F9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3" name="Rectangle 444"/>
                    <p:cNvSpPr>
                      <a:spLocks noChangeArrowheads="1"/>
                    </p:cNvSpPr>
                    <p:nvPr/>
                  </p:nvSpPr>
                  <p:spPr bwMode="auto">
                    <a:xfrm>
                      <a:off x="4258" y="3474"/>
                      <a:ext cx="250" cy="2"/>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4" name="Rectangle 445"/>
                    <p:cNvSpPr>
                      <a:spLocks noChangeArrowheads="1"/>
                    </p:cNvSpPr>
                    <p:nvPr/>
                  </p:nvSpPr>
                  <p:spPr bwMode="auto">
                    <a:xfrm>
                      <a:off x="4258" y="3476"/>
                      <a:ext cx="250" cy="1"/>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5" name="Rectangle 446"/>
                    <p:cNvSpPr>
                      <a:spLocks noChangeArrowheads="1"/>
                    </p:cNvSpPr>
                    <p:nvPr/>
                  </p:nvSpPr>
                  <p:spPr bwMode="auto">
                    <a:xfrm>
                      <a:off x="4258" y="3477"/>
                      <a:ext cx="250" cy="2"/>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6" name="Rectangle 447"/>
                    <p:cNvSpPr>
                      <a:spLocks noChangeArrowheads="1"/>
                    </p:cNvSpPr>
                    <p:nvPr/>
                  </p:nvSpPr>
                  <p:spPr bwMode="auto">
                    <a:xfrm>
                      <a:off x="4258" y="3479"/>
                      <a:ext cx="250" cy="1"/>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7" name="Rectangle 448"/>
                    <p:cNvSpPr>
                      <a:spLocks noChangeArrowheads="1"/>
                    </p:cNvSpPr>
                    <p:nvPr/>
                  </p:nvSpPr>
                  <p:spPr bwMode="auto">
                    <a:xfrm>
                      <a:off x="4258" y="3480"/>
                      <a:ext cx="250" cy="2"/>
                    </a:xfrm>
                    <a:prstGeom prst="rect">
                      <a:avLst/>
                    </a:prstGeom>
                    <a:solidFill>
                      <a:srgbClr val="97979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8" name="Rectangle 449"/>
                    <p:cNvSpPr>
                      <a:spLocks noChangeArrowheads="1"/>
                    </p:cNvSpPr>
                    <p:nvPr/>
                  </p:nvSpPr>
                  <p:spPr bwMode="auto">
                    <a:xfrm>
                      <a:off x="4258" y="3482"/>
                      <a:ext cx="250" cy="2"/>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49" name="Rectangle 450"/>
                    <p:cNvSpPr>
                      <a:spLocks noChangeArrowheads="1"/>
                    </p:cNvSpPr>
                    <p:nvPr/>
                  </p:nvSpPr>
                  <p:spPr bwMode="auto">
                    <a:xfrm>
                      <a:off x="4258" y="3484"/>
                      <a:ext cx="250" cy="1"/>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0" name="Rectangle 451"/>
                    <p:cNvSpPr>
                      <a:spLocks noChangeArrowheads="1"/>
                    </p:cNvSpPr>
                    <p:nvPr/>
                  </p:nvSpPr>
                  <p:spPr bwMode="auto">
                    <a:xfrm>
                      <a:off x="4258" y="3485"/>
                      <a:ext cx="250" cy="2"/>
                    </a:xfrm>
                    <a:prstGeom prst="rect">
                      <a:avLst/>
                    </a:prstGeom>
                    <a:solidFill>
                      <a:srgbClr val="9393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1" name="Rectangle 452"/>
                    <p:cNvSpPr>
                      <a:spLocks noChangeArrowheads="1"/>
                    </p:cNvSpPr>
                    <p:nvPr/>
                  </p:nvSpPr>
                  <p:spPr bwMode="auto">
                    <a:xfrm>
                      <a:off x="4258" y="3487"/>
                      <a:ext cx="250" cy="1"/>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2" name="Rectangle 453"/>
                    <p:cNvSpPr>
                      <a:spLocks noChangeArrowheads="1"/>
                    </p:cNvSpPr>
                    <p:nvPr/>
                  </p:nvSpPr>
                  <p:spPr bwMode="auto">
                    <a:xfrm>
                      <a:off x="4258" y="3488"/>
                      <a:ext cx="250" cy="2"/>
                    </a:xfrm>
                    <a:prstGeom prst="rect">
                      <a:avLst/>
                    </a:prstGeom>
                    <a:solidFill>
                      <a:srgbClr val="9090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3" name="Rectangle 454"/>
                    <p:cNvSpPr>
                      <a:spLocks noChangeArrowheads="1"/>
                    </p:cNvSpPr>
                    <p:nvPr/>
                  </p:nvSpPr>
                  <p:spPr bwMode="auto">
                    <a:xfrm>
                      <a:off x="4258" y="3490"/>
                      <a:ext cx="250" cy="2"/>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4" name="Rectangle 455"/>
                    <p:cNvSpPr>
                      <a:spLocks noChangeArrowheads="1"/>
                    </p:cNvSpPr>
                    <p:nvPr/>
                  </p:nvSpPr>
                  <p:spPr bwMode="auto">
                    <a:xfrm>
                      <a:off x="4258" y="3492"/>
                      <a:ext cx="250" cy="1"/>
                    </a:xfrm>
                    <a:prstGeom prst="rect">
                      <a:avLst/>
                    </a:prstGeom>
                    <a:solidFill>
                      <a:srgbClr val="8C8C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5" name="Rectangle 456"/>
                    <p:cNvSpPr>
                      <a:spLocks noChangeArrowheads="1"/>
                    </p:cNvSpPr>
                    <p:nvPr/>
                  </p:nvSpPr>
                  <p:spPr bwMode="auto">
                    <a:xfrm>
                      <a:off x="4258" y="3493"/>
                      <a:ext cx="250" cy="2"/>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6" name="Rectangle 457"/>
                    <p:cNvSpPr>
                      <a:spLocks noChangeArrowheads="1"/>
                    </p:cNvSpPr>
                    <p:nvPr/>
                  </p:nvSpPr>
                  <p:spPr bwMode="auto">
                    <a:xfrm>
                      <a:off x="4258" y="3495"/>
                      <a:ext cx="250" cy="2"/>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7" name="Rectangle 458"/>
                    <p:cNvSpPr>
                      <a:spLocks noChangeArrowheads="1"/>
                    </p:cNvSpPr>
                    <p:nvPr/>
                  </p:nvSpPr>
                  <p:spPr bwMode="auto">
                    <a:xfrm>
                      <a:off x="4258" y="3497"/>
                      <a:ext cx="250" cy="1"/>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8" name="Rectangle 459"/>
                    <p:cNvSpPr>
                      <a:spLocks noChangeArrowheads="1"/>
                    </p:cNvSpPr>
                    <p:nvPr/>
                  </p:nvSpPr>
                  <p:spPr bwMode="auto">
                    <a:xfrm>
                      <a:off x="4258" y="3498"/>
                      <a:ext cx="250" cy="2"/>
                    </a:xfrm>
                    <a:prstGeom prst="rect">
                      <a:avLst/>
                    </a:prstGeom>
                    <a:solidFill>
                      <a:srgbClr val="85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59" name="Rectangle 460"/>
                    <p:cNvSpPr>
                      <a:spLocks noChangeArrowheads="1"/>
                    </p:cNvSpPr>
                    <p:nvPr/>
                  </p:nvSpPr>
                  <p:spPr bwMode="auto">
                    <a:xfrm>
                      <a:off x="4258" y="3500"/>
                      <a:ext cx="250" cy="1"/>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0" name="Rectangle 461"/>
                    <p:cNvSpPr>
                      <a:spLocks noChangeArrowheads="1"/>
                    </p:cNvSpPr>
                    <p:nvPr/>
                  </p:nvSpPr>
                  <p:spPr bwMode="auto">
                    <a:xfrm>
                      <a:off x="4258" y="3501"/>
                      <a:ext cx="250" cy="2"/>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1" name="Rectangle 462"/>
                    <p:cNvSpPr>
                      <a:spLocks noChangeArrowheads="1"/>
                    </p:cNvSpPr>
                    <p:nvPr/>
                  </p:nvSpPr>
                  <p:spPr bwMode="auto">
                    <a:xfrm>
                      <a:off x="4258" y="3503"/>
                      <a:ext cx="250" cy="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2" name="Rectangle 463"/>
                    <p:cNvSpPr>
                      <a:spLocks noChangeArrowheads="1"/>
                    </p:cNvSpPr>
                    <p:nvPr/>
                  </p:nvSpPr>
                  <p:spPr bwMode="auto">
                    <a:xfrm>
                      <a:off x="4258" y="3505"/>
                      <a:ext cx="250" cy="1"/>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3" name="Rectangle 464"/>
                    <p:cNvSpPr>
                      <a:spLocks noChangeArrowheads="1"/>
                    </p:cNvSpPr>
                    <p:nvPr/>
                  </p:nvSpPr>
                  <p:spPr bwMode="auto">
                    <a:xfrm>
                      <a:off x="4258" y="3506"/>
                      <a:ext cx="250" cy="2"/>
                    </a:xfrm>
                    <a:prstGeom prst="rect">
                      <a:avLst/>
                    </a:prstGeom>
                    <a:solidFill>
                      <a:srgbClr val="7D7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4" name="Rectangle 465"/>
                    <p:cNvSpPr>
                      <a:spLocks noChangeArrowheads="1"/>
                    </p:cNvSpPr>
                    <p:nvPr/>
                  </p:nvSpPr>
                  <p:spPr bwMode="auto">
                    <a:xfrm>
                      <a:off x="4258" y="3508"/>
                      <a:ext cx="250" cy="1"/>
                    </a:xfrm>
                    <a:prstGeom prst="rect">
                      <a:avLst/>
                    </a:prstGeom>
                    <a:solidFill>
                      <a:srgbClr val="7B7B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5" name="Rectangle 466"/>
                    <p:cNvSpPr>
                      <a:spLocks noChangeArrowheads="1"/>
                    </p:cNvSpPr>
                    <p:nvPr/>
                  </p:nvSpPr>
                  <p:spPr bwMode="auto">
                    <a:xfrm>
                      <a:off x="4258" y="3509"/>
                      <a:ext cx="250" cy="2"/>
                    </a:xfrm>
                    <a:prstGeom prst="rect">
                      <a:avLst/>
                    </a:prstGeom>
                    <a:solidFill>
                      <a:srgbClr val="7A7A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6" name="Rectangle 467"/>
                    <p:cNvSpPr>
                      <a:spLocks noChangeArrowheads="1"/>
                    </p:cNvSpPr>
                    <p:nvPr/>
                  </p:nvSpPr>
                  <p:spPr bwMode="auto">
                    <a:xfrm>
                      <a:off x="4258" y="3511"/>
                      <a:ext cx="250" cy="2"/>
                    </a:xfrm>
                    <a:prstGeom prst="rect">
                      <a:avLst/>
                    </a:prstGeom>
                    <a:solidFill>
                      <a:srgbClr val="787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7" name="Rectangle 468"/>
                    <p:cNvSpPr>
                      <a:spLocks noChangeArrowheads="1"/>
                    </p:cNvSpPr>
                    <p:nvPr/>
                  </p:nvSpPr>
                  <p:spPr bwMode="auto">
                    <a:xfrm>
                      <a:off x="4258" y="3513"/>
                      <a:ext cx="250" cy="1"/>
                    </a:xfrm>
                    <a:prstGeom prst="rect">
                      <a:avLst/>
                    </a:prstGeom>
                    <a:solidFill>
                      <a:srgbClr val="76767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8" name="Rectangle 469"/>
                    <p:cNvSpPr>
                      <a:spLocks noChangeArrowheads="1"/>
                    </p:cNvSpPr>
                    <p:nvPr/>
                  </p:nvSpPr>
                  <p:spPr bwMode="auto">
                    <a:xfrm>
                      <a:off x="4258" y="3514"/>
                      <a:ext cx="250" cy="2"/>
                    </a:xfrm>
                    <a:prstGeom prst="rect">
                      <a:avLst/>
                    </a:prstGeom>
                    <a:solidFill>
                      <a:srgbClr val="7575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69" name="Rectangle 470"/>
                    <p:cNvSpPr>
                      <a:spLocks noChangeArrowheads="1"/>
                    </p:cNvSpPr>
                    <p:nvPr/>
                  </p:nvSpPr>
                  <p:spPr bwMode="auto">
                    <a:xfrm>
                      <a:off x="4258" y="3516"/>
                      <a:ext cx="250" cy="1"/>
                    </a:xfrm>
                    <a:prstGeom prst="rect">
                      <a:avLst/>
                    </a:prstGeom>
                    <a:solidFill>
                      <a:srgbClr val="7373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0" name="Rectangle 471"/>
                    <p:cNvSpPr>
                      <a:spLocks noChangeArrowheads="1"/>
                    </p:cNvSpPr>
                    <p:nvPr/>
                  </p:nvSpPr>
                  <p:spPr bwMode="auto">
                    <a:xfrm>
                      <a:off x="4258" y="3517"/>
                      <a:ext cx="250" cy="2"/>
                    </a:xfrm>
                    <a:prstGeom prst="rect">
                      <a:avLst/>
                    </a:prstGeom>
                    <a:solidFill>
                      <a:srgbClr val="727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1" name="Rectangle 472"/>
                    <p:cNvSpPr>
                      <a:spLocks noChangeArrowheads="1"/>
                    </p:cNvSpPr>
                    <p:nvPr/>
                  </p:nvSpPr>
                  <p:spPr bwMode="auto">
                    <a:xfrm>
                      <a:off x="4258" y="3519"/>
                      <a:ext cx="250" cy="2"/>
                    </a:xfrm>
                    <a:prstGeom prst="rect">
                      <a:avLst/>
                    </a:prstGeom>
                    <a:solidFill>
                      <a:srgbClr val="7171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2" name="Rectangle 473"/>
                    <p:cNvSpPr>
                      <a:spLocks noChangeArrowheads="1"/>
                    </p:cNvSpPr>
                    <p:nvPr/>
                  </p:nvSpPr>
                  <p:spPr bwMode="auto">
                    <a:xfrm>
                      <a:off x="4258" y="3521"/>
                      <a:ext cx="250" cy="1"/>
                    </a:xfrm>
                    <a:prstGeom prst="rect">
                      <a:avLst/>
                    </a:prstGeom>
                    <a:solidFill>
                      <a:srgbClr val="6F6F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3" name="Rectangle 474"/>
                    <p:cNvSpPr>
                      <a:spLocks noChangeArrowheads="1"/>
                    </p:cNvSpPr>
                    <p:nvPr/>
                  </p:nvSpPr>
                  <p:spPr bwMode="auto">
                    <a:xfrm>
                      <a:off x="4258" y="3522"/>
                      <a:ext cx="250" cy="2"/>
                    </a:xfrm>
                    <a:prstGeom prst="rect">
                      <a:avLst/>
                    </a:prstGeom>
                    <a:solidFill>
                      <a:srgbClr val="6E6E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4" name="Rectangle 475"/>
                    <p:cNvSpPr>
                      <a:spLocks noChangeArrowheads="1"/>
                    </p:cNvSpPr>
                    <p:nvPr/>
                  </p:nvSpPr>
                  <p:spPr bwMode="auto">
                    <a:xfrm>
                      <a:off x="4258" y="3524"/>
                      <a:ext cx="250" cy="1"/>
                    </a:xfrm>
                    <a:prstGeom prst="rect">
                      <a:avLst/>
                    </a:prstGeom>
                    <a:solidFill>
                      <a:srgbClr val="6C6C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5" name="Rectangle 476"/>
                    <p:cNvSpPr>
                      <a:spLocks noChangeArrowheads="1"/>
                    </p:cNvSpPr>
                    <p:nvPr/>
                  </p:nvSpPr>
                  <p:spPr bwMode="auto">
                    <a:xfrm>
                      <a:off x="4258" y="3525"/>
                      <a:ext cx="250" cy="2"/>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6" name="Rectangle 477"/>
                    <p:cNvSpPr>
                      <a:spLocks noChangeArrowheads="1"/>
                    </p:cNvSpPr>
                    <p:nvPr/>
                  </p:nvSpPr>
                  <p:spPr bwMode="auto">
                    <a:xfrm>
                      <a:off x="4258" y="3527"/>
                      <a:ext cx="250" cy="2"/>
                    </a:xfrm>
                    <a:prstGeom prst="rect">
                      <a:avLst/>
                    </a:prstGeom>
                    <a:solidFill>
                      <a:srgbClr val="6A6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7" name="Rectangle 478"/>
                    <p:cNvSpPr>
                      <a:spLocks noChangeArrowheads="1"/>
                    </p:cNvSpPr>
                    <p:nvPr/>
                  </p:nvSpPr>
                  <p:spPr bwMode="auto">
                    <a:xfrm>
                      <a:off x="4258" y="3529"/>
                      <a:ext cx="250" cy="1"/>
                    </a:xfrm>
                    <a:prstGeom prst="rect">
                      <a:avLst/>
                    </a:prstGeom>
                    <a:solidFill>
                      <a:srgbClr val="6969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8" name="Rectangle 479"/>
                    <p:cNvSpPr>
                      <a:spLocks noChangeArrowheads="1"/>
                    </p:cNvSpPr>
                    <p:nvPr/>
                  </p:nvSpPr>
                  <p:spPr bwMode="auto">
                    <a:xfrm>
                      <a:off x="4258" y="3530"/>
                      <a:ext cx="250" cy="2"/>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79" name="Rectangle 480"/>
                    <p:cNvSpPr>
                      <a:spLocks noChangeArrowheads="1"/>
                    </p:cNvSpPr>
                    <p:nvPr/>
                  </p:nvSpPr>
                  <p:spPr bwMode="auto">
                    <a:xfrm>
                      <a:off x="4258" y="3532"/>
                      <a:ext cx="250" cy="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0" name="Rectangle 481"/>
                    <p:cNvSpPr>
                      <a:spLocks noChangeArrowheads="1"/>
                    </p:cNvSpPr>
                    <p:nvPr/>
                  </p:nvSpPr>
                  <p:spPr bwMode="auto">
                    <a:xfrm>
                      <a:off x="4258" y="3534"/>
                      <a:ext cx="250" cy="1"/>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1" name="Rectangle 482"/>
                    <p:cNvSpPr>
                      <a:spLocks noChangeArrowheads="1"/>
                    </p:cNvSpPr>
                    <p:nvPr/>
                  </p:nvSpPr>
                  <p:spPr bwMode="auto">
                    <a:xfrm>
                      <a:off x="4258" y="3535"/>
                      <a:ext cx="250" cy="2"/>
                    </a:xfrm>
                    <a:prstGeom prst="rect">
                      <a:avLst/>
                    </a:prstGeom>
                    <a:solidFill>
                      <a:srgbClr val="6464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2" name="Rectangle 483"/>
                    <p:cNvSpPr>
                      <a:spLocks noChangeArrowheads="1"/>
                    </p:cNvSpPr>
                    <p:nvPr/>
                  </p:nvSpPr>
                  <p:spPr bwMode="auto">
                    <a:xfrm>
                      <a:off x="4258" y="3537"/>
                      <a:ext cx="250" cy="1"/>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3" name="Rectangle 484"/>
                    <p:cNvSpPr>
                      <a:spLocks noChangeArrowheads="1"/>
                    </p:cNvSpPr>
                    <p:nvPr/>
                  </p:nvSpPr>
                  <p:spPr bwMode="auto">
                    <a:xfrm>
                      <a:off x="4258" y="3538"/>
                      <a:ext cx="250" cy="2"/>
                    </a:xfrm>
                    <a:prstGeom prst="rect">
                      <a:avLst/>
                    </a:prstGeom>
                    <a:solidFill>
                      <a:srgbClr val="6262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4" name="Rectangle 485"/>
                    <p:cNvSpPr>
                      <a:spLocks noChangeArrowheads="1"/>
                    </p:cNvSpPr>
                    <p:nvPr/>
                  </p:nvSpPr>
                  <p:spPr bwMode="auto">
                    <a:xfrm>
                      <a:off x="4258" y="3540"/>
                      <a:ext cx="250" cy="2"/>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5" name="Rectangle 486"/>
                    <p:cNvSpPr>
                      <a:spLocks noChangeArrowheads="1"/>
                    </p:cNvSpPr>
                    <p:nvPr/>
                  </p:nvSpPr>
                  <p:spPr bwMode="auto">
                    <a:xfrm>
                      <a:off x="4258" y="3542"/>
                      <a:ext cx="250" cy="1"/>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6" name="Rectangle 487"/>
                    <p:cNvSpPr>
                      <a:spLocks noChangeArrowheads="1"/>
                    </p:cNvSpPr>
                    <p:nvPr/>
                  </p:nvSpPr>
                  <p:spPr bwMode="auto">
                    <a:xfrm>
                      <a:off x="4258" y="3543"/>
                      <a:ext cx="250" cy="2"/>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7" name="Rectangle 488"/>
                    <p:cNvSpPr>
                      <a:spLocks noChangeArrowheads="1"/>
                    </p:cNvSpPr>
                    <p:nvPr/>
                  </p:nvSpPr>
                  <p:spPr bwMode="auto">
                    <a:xfrm>
                      <a:off x="4258" y="3545"/>
                      <a:ext cx="250" cy="1"/>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8" name="Rectangle 489"/>
                    <p:cNvSpPr>
                      <a:spLocks noChangeArrowheads="1"/>
                    </p:cNvSpPr>
                    <p:nvPr/>
                  </p:nvSpPr>
                  <p:spPr bwMode="auto">
                    <a:xfrm>
                      <a:off x="4258" y="3546"/>
                      <a:ext cx="250" cy="2"/>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89" name="Rectangle 490"/>
                    <p:cNvSpPr>
                      <a:spLocks noChangeArrowheads="1"/>
                    </p:cNvSpPr>
                    <p:nvPr/>
                  </p:nvSpPr>
                  <p:spPr bwMode="auto">
                    <a:xfrm>
                      <a:off x="4258" y="3548"/>
                      <a:ext cx="250" cy="2"/>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0" name="Rectangle 491"/>
                    <p:cNvSpPr>
                      <a:spLocks noChangeArrowheads="1"/>
                    </p:cNvSpPr>
                    <p:nvPr/>
                  </p:nvSpPr>
                  <p:spPr bwMode="auto">
                    <a:xfrm>
                      <a:off x="4258" y="3550"/>
                      <a:ext cx="250" cy="1"/>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1" name="Rectangle 492"/>
                    <p:cNvSpPr>
                      <a:spLocks noChangeArrowheads="1"/>
                    </p:cNvSpPr>
                    <p:nvPr/>
                  </p:nvSpPr>
                  <p:spPr bwMode="auto">
                    <a:xfrm>
                      <a:off x="4258" y="3551"/>
                      <a:ext cx="250" cy="2"/>
                    </a:xfrm>
                    <a:prstGeom prst="rect">
                      <a:avLst/>
                    </a:prstGeom>
                    <a:solidFill>
                      <a:srgbClr val="5C5C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2" name="Rectangle 493"/>
                    <p:cNvSpPr>
                      <a:spLocks noChangeArrowheads="1"/>
                    </p:cNvSpPr>
                    <p:nvPr/>
                  </p:nvSpPr>
                  <p:spPr bwMode="auto">
                    <a:xfrm>
                      <a:off x="4258" y="3553"/>
                      <a:ext cx="250" cy="1"/>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3" name="Rectangle 494"/>
                    <p:cNvSpPr>
                      <a:spLocks noChangeArrowheads="1"/>
                    </p:cNvSpPr>
                    <p:nvPr/>
                  </p:nvSpPr>
                  <p:spPr bwMode="auto">
                    <a:xfrm>
                      <a:off x="4258" y="3554"/>
                      <a:ext cx="250" cy="2"/>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4" name="Rectangle 495"/>
                    <p:cNvSpPr>
                      <a:spLocks noChangeArrowheads="1"/>
                    </p:cNvSpPr>
                    <p:nvPr/>
                  </p:nvSpPr>
                  <p:spPr bwMode="auto">
                    <a:xfrm>
                      <a:off x="4258" y="3556"/>
                      <a:ext cx="250" cy="2"/>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5" name="Rectangle 496"/>
                    <p:cNvSpPr>
                      <a:spLocks noChangeArrowheads="1"/>
                    </p:cNvSpPr>
                    <p:nvPr/>
                  </p:nvSpPr>
                  <p:spPr bwMode="auto">
                    <a:xfrm>
                      <a:off x="4258" y="3558"/>
                      <a:ext cx="250" cy="1"/>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6" name="Rectangle 497"/>
                    <p:cNvSpPr>
                      <a:spLocks noChangeArrowheads="1"/>
                    </p:cNvSpPr>
                    <p:nvPr/>
                  </p:nvSpPr>
                  <p:spPr bwMode="auto">
                    <a:xfrm>
                      <a:off x="4258" y="3559"/>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7" name="Rectangle 498"/>
                    <p:cNvSpPr>
                      <a:spLocks noChangeArrowheads="1"/>
                    </p:cNvSpPr>
                    <p:nvPr/>
                  </p:nvSpPr>
                  <p:spPr bwMode="auto">
                    <a:xfrm>
                      <a:off x="4258" y="3561"/>
                      <a:ext cx="250" cy="1"/>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8" name="Rectangle 499"/>
                    <p:cNvSpPr>
                      <a:spLocks noChangeArrowheads="1"/>
                    </p:cNvSpPr>
                    <p:nvPr/>
                  </p:nvSpPr>
                  <p:spPr bwMode="auto">
                    <a:xfrm>
                      <a:off x="4258" y="3562"/>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399" name="Rectangle 500"/>
                    <p:cNvSpPr>
                      <a:spLocks noChangeArrowheads="1"/>
                    </p:cNvSpPr>
                    <p:nvPr/>
                  </p:nvSpPr>
                  <p:spPr bwMode="auto">
                    <a:xfrm>
                      <a:off x="4258" y="3564"/>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0" name="Rectangle 501"/>
                    <p:cNvSpPr>
                      <a:spLocks noChangeArrowheads="1"/>
                    </p:cNvSpPr>
                    <p:nvPr/>
                  </p:nvSpPr>
                  <p:spPr bwMode="auto">
                    <a:xfrm>
                      <a:off x="4258" y="3566"/>
                      <a:ext cx="250" cy="1"/>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1" name="Rectangle 502"/>
                    <p:cNvSpPr>
                      <a:spLocks noChangeArrowheads="1"/>
                    </p:cNvSpPr>
                    <p:nvPr/>
                  </p:nvSpPr>
                  <p:spPr bwMode="auto">
                    <a:xfrm>
                      <a:off x="4258" y="3567"/>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2" name="Rectangle 503"/>
                    <p:cNvSpPr>
                      <a:spLocks noChangeArrowheads="1"/>
                    </p:cNvSpPr>
                    <p:nvPr/>
                  </p:nvSpPr>
                  <p:spPr bwMode="auto">
                    <a:xfrm>
                      <a:off x="4258" y="3569"/>
                      <a:ext cx="250" cy="2"/>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3" name="Rectangle 504"/>
                    <p:cNvSpPr>
                      <a:spLocks noChangeArrowheads="1"/>
                    </p:cNvSpPr>
                    <p:nvPr/>
                  </p:nvSpPr>
                  <p:spPr bwMode="auto">
                    <a:xfrm>
                      <a:off x="4258" y="3571"/>
                      <a:ext cx="250" cy="1"/>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4" name="Rectangle 505"/>
                    <p:cNvSpPr>
                      <a:spLocks noChangeArrowheads="1"/>
                    </p:cNvSpPr>
                    <p:nvPr/>
                  </p:nvSpPr>
                  <p:spPr bwMode="auto">
                    <a:xfrm>
                      <a:off x="4258" y="3572"/>
                      <a:ext cx="250" cy="2"/>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5" name="Rectangle 506"/>
                    <p:cNvSpPr>
                      <a:spLocks noChangeArrowheads="1"/>
                    </p:cNvSpPr>
                    <p:nvPr/>
                  </p:nvSpPr>
                  <p:spPr bwMode="auto">
                    <a:xfrm>
                      <a:off x="4258" y="3574"/>
                      <a:ext cx="250" cy="1"/>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6" name="Rectangle 507"/>
                    <p:cNvSpPr>
                      <a:spLocks noChangeArrowheads="1"/>
                    </p:cNvSpPr>
                    <p:nvPr/>
                  </p:nvSpPr>
                  <p:spPr bwMode="auto">
                    <a:xfrm>
                      <a:off x="4258" y="3575"/>
                      <a:ext cx="250" cy="2"/>
                    </a:xfrm>
                    <a:prstGeom prst="rect">
                      <a:avLst/>
                    </a:prstGeom>
                    <a:solidFill>
                      <a:srgbClr val="5C5C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7" name="Rectangle 508"/>
                    <p:cNvSpPr>
                      <a:spLocks noChangeArrowheads="1"/>
                    </p:cNvSpPr>
                    <p:nvPr/>
                  </p:nvSpPr>
                  <p:spPr bwMode="auto">
                    <a:xfrm>
                      <a:off x="4258" y="3577"/>
                      <a:ext cx="250" cy="2"/>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8" name="Rectangle 509"/>
                    <p:cNvSpPr>
                      <a:spLocks noChangeArrowheads="1"/>
                    </p:cNvSpPr>
                    <p:nvPr/>
                  </p:nvSpPr>
                  <p:spPr bwMode="auto">
                    <a:xfrm>
                      <a:off x="4258" y="3579"/>
                      <a:ext cx="250" cy="1"/>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09" name="Rectangle 510"/>
                    <p:cNvSpPr>
                      <a:spLocks noChangeArrowheads="1"/>
                    </p:cNvSpPr>
                    <p:nvPr/>
                  </p:nvSpPr>
                  <p:spPr bwMode="auto">
                    <a:xfrm>
                      <a:off x="4258" y="3580"/>
                      <a:ext cx="250" cy="2"/>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0" name="Rectangle 511"/>
                    <p:cNvSpPr>
                      <a:spLocks noChangeArrowheads="1"/>
                    </p:cNvSpPr>
                    <p:nvPr/>
                  </p:nvSpPr>
                  <p:spPr bwMode="auto">
                    <a:xfrm>
                      <a:off x="4258" y="3582"/>
                      <a:ext cx="250" cy="1"/>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1" name="Rectangle 512"/>
                    <p:cNvSpPr>
                      <a:spLocks noChangeArrowheads="1"/>
                    </p:cNvSpPr>
                    <p:nvPr/>
                  </p:nvSpPr>
                  <p:spPr bwMode="auto">
                    <a:xfrm>
                      <a:off x="4258" y="3583"/>
                      <a:ext cx="250" cy="2"/>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2" name="Rectangle 513"/>
                    <p:cNvSpPr>
                      <a:spLocks noChangeArrowheads="1"/>
                    </p:cNvSpPr>
                    <p:nvPr/>
                  </p:nvSpPr>
                  <p:spPr bwMode="auto">
                    <a:xfrm>
                      <a:off x="4258" y="3585"/>
                      <a:ext cx="250" cy="2"/>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3" name="Rectangle 514"/>
                    <p:cNvSpPr>
                      <a:spLocks noChangeArrowheads="1"/>
                    </p:cNvSpPr>
                    <p:nvPr/>
                  </p:nvSpPr>
                  <p:spPr bwMode="auto">
                    <a:xfrm>
                      <a:off x="4258" y="3587"/>
                      <a:ext cx="250" cy="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4" name="Rectangle 515"/>
                    <p:cNvSpPr>
                      <a:spLocks noChangeArrowheads="1"/>
                    </p:cNvSpPr>
                    <p:nvPr/>
                  </p:nvSpPr>
                  <p:spPr bwMode="auto">
                    <a:xfrm>
                      <a:off x="4258" y="3588"/>
                      <a:ext cx="250" cy="2"/>
                    </a:xfrm>
                    <a:prstGeom prst="rect">
                      <a:avLst/>
                    </a:prstGeom>
                    <a:solidFill>
                      <a:srgbClr val="6262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5" name="Rectangle 516"/>
                    <p:cNvSpPr>
                      <a:spLocks noChangeArrowheads="1"/>
                    </p:cNvSpPr>
                    <p:nvPr/>
                  </p:nvSpPr>
                  <p:spPr bwMode="auto">
                    <a:xfrm>
                      <a:off x="4258" y="3590"/>
                      <a:ext cx="250" cy="1"/>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6" name="Rectangle 517"/>
                    <p:cNvSpPr>
                      <a:spLocks noChangeArrowheads="1"/>
                    </p:cNvSpPr>
                    <p:nvPr/>
                  </p:nvSpPr>
                  <p:spPr bwMode="auto">
                    <a:xfrm>
                      <a:off x="4258" y="3591"/>
                      <a:ext cx="250" cy="2"/>
                    </a:xfrm>
                    <a:prstGeom prst="rect">
                      <a:avLst/>
                    </a:prstGeom>
                    <a:solidFill>
                      <a:srgbClr val="6464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7" name="Rectangle 518"/>
                    <p:cNvSpPr>
                      <a:spLocks noChangeArrowheads="1"/>
                    </p:cNvSpPr>
                    <p:nvPr/>
                  </p:nvSpPr>
                  <p:spPr bwMode="auto">
                    <a:xfrm>
                      <a:off x="4258" y="3593"/>
                      <a:ext cx="250" cy="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8" name="Rectangle 519"/>
                    <p:cNvSpPr>
                      <a:spLocks noChangeArrowheads="1"/>
                    </p:cNvSpPr>
                    <p:nvPr/>
                  </p:nvSpPr>
                  <p:spPr bwMode="auto">
                    <a:xfrm>
                      <a:off x="4258" y="3595"/>
                      <a:ext cx="250" cy="1"/>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19" name="Rectangle 520"/>
                    <p:cNvSpPr>
                      <a:spLocks noChangeArrowheads="1"/>
                    </p:cNvSpPr>
                    <p:nvPr/>
                  </p:nvSpPr>
                  <p:spPr bwMode="auto">
                    <a:xfrm>
                      <a:off x="4258" y="3596"/>
                      <a:ext cx="250" cy="2"/>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0" name="Rectangle 521"/>
                    <p:cNvSpPr>
                      <a:spLocks noChangeArrowheads="1"/>
                    </p:cNvSpPr>
                    <p:nvPr/>
                  </p:nvSpPr>
                  <p:spPr bwMode="auto">
                    <a:xfrm>
                      <a:off x="4258" y="3598"/>
                      <a:ext cx="250" cy="1"/>
                    </a:xfrm>
                    <a:prstGeom prst="rect">
                      <a:avLst/>
                    </a:prstGeom>
                    <a:solidFill>
                      <a:srgbClr val="6969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1" name="Rectangle 522"/>
                    <p:cNvSpPr>
                      <a:spLocks noChangeArrowheads="1"/>
                    </p:cNvSpPr>
                    <p:nvPr/>
                  </p:nvSpPr>
                  <p:spPr bwMode="auto">
                    <a:xfrm>
                      <a:off x="4258" y="3599"/>
                      <a:ext cx="250" cy="2"/>
                    </a:xfrm>
                    <a:prstGeom prst="rect">
                      <a:avLst/>
                    </a:prstGeom>
                    <a:solidFill>
                      <a:srgbClr val="6A6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2" name="Rectangle 523"/>
                    <p:cNvSpPr>
                      <a:spLocks noChangeArrowheads="1"/>
                    </p:cNvSpPr>
                    <p:nvPr/>
                  </p:nvSpPr>
                  <p:spPr bwMode="auto">
                    <a:xfrm>
                      <a:off x="4258" y="3601"/>
                      <a:ext cx="250" cy="2"/>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3" name="Rectangle 524"/>
                    <p:cNvSpPr>
                      <a:spLocks noChangeArrowheads="1"/>
                    </p:cNvSpPr>
                    <p:nvPr/>
                  </p:nvSpPr>
                  <p:spPr bwMode="auto">
                    <a:xfrm>
                      <a:off x="4258" y="3603"/>
                      <a:ext cx="250" cy="1"/>
                    </a:xfrm>
                    <a:prstGeom prst="rect">
                      <a:avLst/>
                    </a:prstGeom>
                    <a:solidFill>
                      <a:srgbClr val="6C6C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4" name="Rectangle 525"/>
                    <p:cNvSpPr>
                      <a:spLocks noChangeArrowheads="1"/>
                    </p:cNvSpPr>
                    <p:nvPr/>
                  </p:nvSpPr>
                  <p:spPr bwMode="auto">
                    <a:xfrm>
                      <a:off x="4258" y="3604"/>
                      <a:ext cx="250" cy="2"/>
                    </a:xfrm>
                    <a:prstGeom prst="rect">
                      <a:avLst/>
                    </a:prstGeom>
                    <a:solidFill>
                      <a:srgbClr val="6E6E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5" name="Rectangle 526"/>
                    <p:cNvSpPr>
                      <a:spLocks noChangeArrowheads="1"/>
                    </p:cNvSpPr>
                    <p:nvPr/>
                  </p:nvSpPr>
                  <p:spPr bwMode="auto">
                    <a:xfrm>
                      <a:off x="4258" y="3606"/>
                      <a:ext cx="250" cy="2"/>
                    </a:xfrm>
                    <a:prstGeom prst="rect">
                      <a:avLst/>
                    </a:prstGeom>
                    <a:solidFill>
                      <a:srgbClr val="6F6F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6" name="Rectangle 527"/>
                    <p:cNvSpPr>
                      <a:spLocks noChangeArrowheads="1"/>
                    </p:cNvSpPr>
                    <p:nvPr/>
                  </p:nvSpPr>
                  <p:spPr bwMode="auto">
                    <a:xfrm>
                      <a:off x="4258" y="3608"/>
                      <a:ext cx="250" cy="1"/>
                    </a:xfrm>
                    <a:prstGeom prst="rect">
                      <a:avLst/>
                    </a:prstGeom>
                    <a:solidFill>
                      <a:srgbClr val="7171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7" name="Rectangle 528"/>
                    <p:cNvSpPr>
                      <a:spLocks noChangeArrowheads="1"/>
                    </p:cNvSpPr>
                    <p:nvPr/>
                  </p:nvSpPr>
                  <p:spPr bwMode="auto">
                    <a:xfrm>
                      <a:off x="4258" y="3609"/>
                      <a:ext cx="250" cy="2"/>
                    </a:xfrm>
                    <a:prstGeom prst="rect">
                      <a:avLst/>
                    </a:prstGeom>
                    <a:solidFill>
                      <a:srgbClr val="727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8" name="Rectangle 529"/>
                    <p:cNvSpPr>
                      <a:spLocks noChangeArrowheads="1"/>
                    </p:cNvSpPr>
                    <p:nvPr/>
                  </p:nvSpPr>
                  <p:spPr bwMode="auto">
                    <a:xfrm>
                      <a:off x="4258" y="3611"/>
                      <a:ext cx="250" cy="1"/>
                    </a:xfrm>
                    <a:prstGeom prst="rect">
                      <a:avLst/>
                    </a:prstGeom>
                    <a:solidFill>
                      <a:srgbClr val="7373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29" name="Rectangle 530"/>
                    <p:cNvSpPr>
                      <a:spLocks noChangeArrowheads="1"/>
                    </p:cNvSpPr>
                    <p:nvPr/>
                  </p:nvSpPr>
                  <p:spPr bwMode="auto">
                    <a:xfrm>
                      <a:off x="4258" y="3612"/>
                      <a:ext cx="250" cy="2"/>
                    </a:xfrm>
                    <a:prstGeom prst="rect">
                      <a:avLst/>
                    </a:prstGeom>
                    <a:solidFill>
                      <a:srgbClr val="7575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0" name="Rectangle 531"/>
                    <p:cNvSpPr>
                      <a:spLocks noChangeArrowheads="1"/>
                    </p:cNvSpPr>
                    <p:nvPr/>
                  </p:nvSpPr>
                  <p:spPr bwMode="auto">
                    <a:xfrm>
                      <a:off x="4258" y="3614"/>
                      <a:ext cx="250" cy="2"/>
                    </a:xfrm>
                    <a:prstGeom prst="rect">
                      <a:avLst/>
                    </a:prstGeom>
                    <a:solidFill>
                      <a:srgbClr val="76767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1" name="Rectangle 532"/>
                    <p:cNvSpPr>
                      <a:spLocks noChangeArrowheads="1"/>
                    </p:cNvSpPr>
                    <p:nvPr/>
                  </p:nvSpPr>
                  <p:spPr bwMode="auto">
                    <a:xfrm>
                      <a:off x="4258" y="3616"/>
                      <a:ext cx="250" cy="1"/>
                    </a:xfrm>
                    <a:prstGeom prst="rect">
                      <a:avLst/>
                    </a:prstGeom>
                    <a:solidFill>
                      <a:srgbClr val="787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2" name="Rectangle 533"/>
                    <p:cNvSpPr>
                      <a:spLocks noChangeArrowheads="1"/>
                    </p:cNvSpPr>
                    <p:nvPr/>
                  </p:nvSpPr>
                  <p:spPr bwMode="auto">
                    <a:xfrm>
                      <a:off x="4258" y="3617"/>
                      <a:ext cx="250" cy="2"/>
                    </a:xfrm>
                    <a:prstGeom prst="rect">
                      <a:avLst/>
                    </a:prstGeom>
                    <a:solidFill>
                      <a:srgbClr val="7A7A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3" name="Rectangle 534"/>
                    <p:cNvSpPr>
                      <a:spLocks noChangeArrowheads="1"/>
                    </p:cNvSpPr>
                    <p:nvPr/>
                  </p:nvSpPr>
                  <p:spPr bwMode="auto">
                    <a:xfrm>
                      <a:off x="4258" y="3619"/>
                      <a:ext cx="250" cy="1"/>
                    </a:xfrm>
                    <a:prstGeom prst="rect">
                      <a:avLst/>
                    </a:prstGeom>
                    <a:solidFill>
                      <a:srgbClr val="7B7B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4" name="Rectangle 535"/>
                    <p:cNvSpPr>
                      <a:spLocks noChangeArrowheads="1"/>
                    </p:cNvSpPr>
                    <p:nvPr/>
                  </p:nvSpPr>
                  <p:spPr bwMode="auto">
                    <a:xfrm>
                      <a:off x="4258" y="3620"/>
                      <a:ext cx="250" cy="2"/>
                    </a:xfrm>
                    <a:prstGeom prst="rect">
                      <a:avLst/>
                    </a:prstGeom>
                    <a:solidFill>
                      <a:srgbClr val="7D7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5" name="Rectangle 536"/>
                    <p:cNvSpPr>
                      <a:spLocks noChangeArrowheads="1"/>
                    </p:cNvSpPr>
                    <p:nvPr/>
                  </p:nvSpPr>
                  <p:spPr bwMode="auto">
                    <a:xfrm>
                      <a:off x="4258" y="3622"/>
                      <a:ext cx="250" cy="2"/>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6" name="Rectangle 537"/>
                    <p:cNvSpPr>
                      <a:spLocks noChangeArrowheads="1"/>
                    </p:cNvSpPr>
                    <p:nvPr/>
                  </p:nvSpPr>
                  <p:spPr bwMode="auto">
                    <a:xfrm>
                      <a:off x="4258" y="3624"/>
                      <a:ext cx="250" cy="1"/>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7" name="Rectangle 538"/>
                    <p:cNvSpPr>
                      <a:spLocks noChangeArrowheads="1"/>
                    </p:cNvSpPr>
                    <p:nvPr/>
                  </p:nvSpPr>
                  <p:spPr bwMode="auto">
                    <a:xfrm>
                      <a:off x="4258" y="3625"/>
                      <a:ext cx="250" cy="2"/>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8" name="Rectangle 539"/>
                    <p:cNvSpPr>
                      <a:spLocks noChangeArrowheads="1"/>
                    </p:cNvSpPr>
                    <p:nvPr/>
                  </p:nvSpPr>
                  <p:spPr bwMode="auto">
                    <a:xfrm>
                      <a:off x="4258" y="3627"/>
                      <a:ext cx="250" cy="1"/>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39" name="Rectangle 540"/>
                    <p:cNvSpPr>
                      <a:spLocks noChangeArrowheads="1"/>
                    </p:cNvSpPr>
                    <p:nvPr/>
                  </p:nvSpPr>
                  <p:spPr bwMode="auto">
                    <a:xfrm>
                      <a:off x="4258" y="3628"/>
                      <a:ext cx="250" cy="2"/>
                    </a:xfrm>
                    <a:prstGeom prst="rect">
                      <a:avLst/>
                    </a:prstGeom>
                    <a:solidFill>
                      <a:srgbClr val="85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0" name="Rectangle 541"/>
                    <p:cNvSpPr>
                      <a:spLocks noChangeArrowheads="1"/>
                    </p:cNvSpPr>
                    <p:nvPr/>
                  </p:nvSpPr>
                  <p:spPr bwMode="auto">
                    <a:xfrm>
                      <a:off x="4258" y="3630"/>
                      <a:ext cx="250" cy="2"/>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1" name="Rectangle 542"/>
                    <p:cNvSpPr>
                      <a:spLocks noChangeArrowheads="1"/>
                    </p:cNvSpPr>
                    <p:nvPr/>
                  </p:nvSpPr>
                  <p:spPr bwMode="auto">
                    <a:xfrm>
                      <a:off x="4258" y="3632"/>
                      <a:ext cx="250" cy="1"/>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2" name="Rectangle 543"/>
                    <p:cNvSpPr>
                      <a:spLocks noChangeArrowheads="1"/>
                    </p:cNvSpPr>
                    <p:nvPr/>
                  </p:nvSpPr>
                  <p:spPr bwMode="auto">
                    <a:xfrm>
                      <a:off x="4258" y="3633"/>
                      <a:ext cx="250" cy="2"/>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3" name="Rectangle 544"/>
                    <p:cNvSpPr>
                      <a:spLocks noChangeArrowheads="1"/>
                    </p:cNvSpPr>
                    <p:nvPr/>
                  </p:nvSpPr>
                  <p:spPr bwMode="auto">
                    <a:xfrm>
                      <a:off x="4258" y="3635"/>
                      <a:ext cx="250" cy="1"/>
                    </a:xfrm>
                    <a:prstGeom prst="rect">
                      <a:avLst/>
                    </a:prstGeom>
                    <a:solidFill>
                      <a:srgbClr val="8C8C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4" name="Rectangle 545"/>
                    <p:cNvSpPr>
                      <a:spLocks noChangeArrowheads="1"/>
                    </p:cNvSpPr>
                    <p:nvPr/>
                  </p:nvSpPr>
                  <p:spPr bwMode="auto">
                    <a:xfrm>
                      <a:off x="4258" y="3636"/>
                      <a:ext cx="250" cy="2"/>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5" name="Rectangle 546"/>
                    <p:cNvSpPr>
                      <a:spLocks noChangeArrowheads="1"/>
                    </p:cNvSpPr>
                    <p:nvPr/>
                  </p:nvSpPr>
                  <p:spPr bwMode="auto">
                    <a:xfrm>
                      <a:off x="4258" y="3638"/>
                      <a:ext cx="250" cy="2"/>
                    </a:xfrm>
                    <a:prstGeom prst="rect">
                      <a:avLst/>
                    </a:prstGeom>
                    <a:solidFill>
                      <a:srgbClr val="9090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6" name="Rectangle 547"/>
                    <p:cNvSpPr>
                      <a:spLocks noChangeArrowheads="1"/>
                    </p:cNvSpPr>
                    <p:nvPr/>
                  </p:nvSpPr>
                  <p:spPr bwMode="auto">
                    <a:xfrm>
                      <a:off x="4258" y="3640"/>
                      <a:ext cx="250" cy="1"/>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7" name="Rectangle 548"/>
                    <p:cNvSpPr>
                      <a:spLocks noChangeArrowheads="1"/>
                    </p:cNvSpPr>
                    <p:nvPr/>
                  </p:nvSpPr>
                  <p:spPr bwMode="auto">
                    <a:xfrm>
                      <a:off x="4258" y="3641"/>
                      <a:ext cx="250" cy="2"/>
                    </a:xfrm>
                    <a:prstGeom prst="rect">
                      <a:avLst/>
                    </a:prstGeom>
                    <a:solidFill>
                      <a:srgbClr val="9393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8" name="Rectangle 549"/>
                    <p:cNvSpPr>
                      <a:spLocks noChangeArrowheads="1"/>
                    </p:cNvSpPr>
                    <p:nvPr/>
                  </p:nvSpPr>
                  <p:spPr bwMode="auto">
                    <a:xfrm>
                      <a:off x="4258" y="3643"/>
                      <a:ext cx="250" cy="2"/>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49" name="Rectangle 550"/>
                    <p:cNvSpPr>
                      <a:spLocks noChangeArrowheads="1"/>
                    </p:cNvSpPr>
                    <p:nvPr/>
                  </p:nvSpPr>
                  <p:spPr bwMode="auto">
                    <a:xfrm>
                      <a:off x="4258" y="3645"/>
                      <a:ext cx="250" cy="1"/>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0" name="Rectangle 551"/>
                    <p:cNvSpPr>
                      <a:spLocks noChangeArrowheads="1"/>
                    </p:cNvSpPr>
                    <p:nvPr/>
                  </p:nvSpPr>
                  <p:spPr bwMode="auto">
                    <a:xfrm>
                      <a:off x="4258" y="3646"/>
                      <a:ext cx="250" cy="2"/>
                    </a:xfrm>
                    <a:prstGeom prst="rect">
                      <a:avLst/>
                    </a:prstGeom>
                    <a:solidFill>
                      <a:srgbClr val="97979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1" name="Rectangle 552"/>
                    <p:cNvSpPr>
                      <a:spLocks noChangeArrowheads="1"/>
                    </p:cNvSpPr>
                    <p:nvPr/>
                  </p:nvSpPr>
                  <p:spPr bwMode="auto">
                    <a:xfrm>
                      <a:off x="4258" y="3648"/>
                      <a:ext cx="250" cy="1"/>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2" name="Rectangle 553"/>
                    <p:cNvSpPr>
                      <a:spLocks noChangeArrowheads="1"/>
                    </p:cNvSpPr>
                    <p:nvPr/>
                  </p:nvSpPr>
                  <p:spPr bwMode="auto">
                    <a:xfrm>
                      <a:off x="4258" y="3649"/>
                      <a:ext cx="250" cy="2"/>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3" name="Rectangle 554"/>
                    <p:cNvSpPr>
                      <a:spLocks noChangeArrowheads="1"/>
                    </p:cNvSpPr>
                    <p:nvPr/>
                  </p:nvSpPr>
                  <p:spPr bwMode="auto">
                    <a:xfrm>
                      <a:off x="4258" y="3651"/>
                      <a:ext cx="250" cy="2"/>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4" name="Rectangle 555"/>
                    <p:cNvSpPr>
                      <a:spLocks noChangeArrowheads="1"/>
                    </p:cNvSpPr>
                    <p:nvPr/>
                  </p:nvSpPr>
                  <p:spPr bwMode="auto">
                    <a:xfrm>
                      <a:off x="4258" y="3653"/>
                      <a:ext cx="250" cy="1"/>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5" name="Rectangle 556"/>
                    <p:cNvSpPr>
                      <a:spLocks noChangeArrowheads="1"/>
                    </p:cNvSpPr>
                    <p:nvPr/>
                  </p:nvSpPr>
                  <p:spPr bwMode="auto">
                    <a:xfrm>
                      <a:off x="4258" y="3654"/>
                      <a:ext cx="250" cy="2"/>
                    </a:xfrm>
                    <a:prstGeom prst="rect">
                      <a:avLst/>
                    </a:prstGeom>
                    <a:solidFill>
                      <a:srgbClr val="9F9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6" name="Rectangle 557"/>
                    <p:cNvSpPr>
                      <a:spLocks noChangeArrowheads="1"/>
                    </p:cNvSpPr>
                    <p:nvPr/>
                  </p:nvSpPr>
                  <p:spPr bwMode="auto">
                    <a:xfrm>
                      <a:off x="4258" y="3656"/>
                      <a:ext cx="250" cy="1"/>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7" name="Rectangle 558"/>
                    <p:cNvSpPr>
                      <a:spLocks noChangeArrowheads="1"/>
                    </p:cNvSpPr>
                    <p:nvPr/>
                  </p:nvSpPr>
                  <p:spPr bwMode="auto">
                    <a:xfrm>
                      <a:off x="4258" y="3657"/>
                      <a:ext cx="250" cy="2"/>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8" name="Rectangle 559"/>
                    <p:cNvSpPr>
                      <a:spLocks noChangeArrowheads="1"/>
                    </p:cNvSpPr>
                    <p:nvPr/>
                  </p:nvSpPr>
                  <p:spPr bwMode="auto">
                    <a:xfrm>
                      <a:off x="4258" y="3659"/>
                      <a:ext cx="250" cy="2"/>
                    </a:xfrm>
                    <a:prstGeom prst="rect">
                      <a:avLst/>
                    </a:prstGeom>
                    <a:solidFill>
                      <a:srgbClr val="A4A4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59" name="Rectangle 560"/>
                    <p:cNvSpPr>
                      <a:spLocks noChangeArrowheads="1"/>
                    </p:cNvSpPr>
                    <p:nvPr/>
                  </p:nvSpPr>
                  <p:spPr bwMode="auto">
                    <a:xfrm>
                      <a:off x="4258" y="3661"/>
                      <a:ext cx="250" cy="1"/>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0" name="Rectangle 561"/>
                    <p:cNvSpPr>
                      <a:spLocks noChangeArrowheads="1"/>
                    </p:cNvSpPr>
                    <p:nvPr/>
                  </p:nvSpPr>
                  <p:spPr bwMode="auto">
                    <a:xfrm>
                      <a:off x="4258" y="3662"/>
                      <a:ext cx="250" cy="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1" name="Rectangle 562"/>
                    <p:cNvSpPr>
                      <a:spLocks noChangeArrowheads="1"/>
                    </p:cNvSpPr>
                    <p:nvPr/>
                  </p:nvSpPr>
                  <p:spPr bwMode="auto">
                    <a:xfrm>
                      <a:off x="4258" y="3664"/>
                      <a:ext cx="250" cy="1"/>
                    </a:xfrm>
                    <a:prstGeom prst="rect">
                      <a:avLst/>
                    </a:prstGeom>
                    <a:solidFill>
                      <a:srgbClr val="A8A8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2" name="Rectangle 563"/>
                    <p:cNvSpPr>
                      <a:spLocks noChangeArrowheads="1"/>
                    </p:cNvSpPr>
                    <p:nvPr/>
                  </p:nvSpPr>
                  <p:spPr bwMode="auto">
                    <a:xfrm>
                      <a:off x="4258" y="3665"/>
                      <a:ext cx="250" cy="2"/>
                    </a:xfrm>
                    <a:prstGeom prst="rect">
                      <a:avLst/>
                    </a:prstGeom>
                    <a:solidFill>
                      <a:srgbClr val="A9A9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3" name="Rectangle 564"/>
                    <p:cNvSpPr>
                      <a:spLocks noChangeArrowheads="1"/>
                    </p:cNvSpPr>
                    <p:nvPr/>
                  </p:nvSpPr>
                  <p:spPr bwMode="auto">
                    <a:xfrm>
                      <a:off x="4258" y="3667"/>
                      <a:ext cx="250" cy="2"/>
                    </a:xfrm>
                    <a:prstGeom prst="rect">
                      <a:avLst/>
                    </a:prstGeom>
                    <a:solidFill>
                      <a:srgbClr val="AAAA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4" name="Rectangle 565"/>
                    <p:cNvSpPr>
                      <a:spLocks noChangeArrowheads="1"/>
                    </p:cNvSpPr>
                    <p:nvPr/>
                  </p:nvSpPr>
                  <p:spPr bwMode="auto">
                    <a:xfrm>
                      <a:off x="4258" y="3669"/>
                      <a:ext cx="250" cy="1"/>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5" name="Rectangle 566"/>
                    <p:cNvSpPr>
                      <a:spLocks noChangeArrowheads="1"/>
                    </p:cNvSpPr>
                    <p:nvPr/>
                  </p:nvSpPr>
                  <p:spPr bwMode="auto">
                    <a:xfrm>
                      <a:off x="4258" y="3670"/>
                      <a:ext cx="250" cy="2"/>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6" name="Rectangle 567"/>
                    <p:cNvSpPr>
                      <a:spLocks noChangeArrowheads="1"/>
                    </p:cNvSpPr>
                    <p:nvPr/>
                  </p:nvSpPr>
                  <p:spPr bwMode="auto">
                    <a:xfrm>
                      <a:off x="4258" y="3672"/>
                      <a:ext cx="250" cy="1"/>
                    </a:xfrm>
                    <a:prstGeom prst="rect">
                      <a:avLst/>
                    </a:prstGeom>
                    <a:solidFill>
                      <a:srgbClr val="ADAD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7" name="Rectangle 568"/>
                    <p:cNvSpPr>
                      <a:spLocks noChangeArrowheads="1"/>
                    </p:cNvSpPr>
                    <p:nvPr/>
                  </p:nvSpPr>
                  <p:spPr bwMode="auto">
                    <a:xfrm>
                      <a:off x="4258" y="3673"/>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8" name="Rectangle 569"/>
                    <p:cNvSpPr>
                      <a:spLocks noChangeArrowheads="1"/>
                    </p:cNvSpPr>
                    <p:nvPr/>
                  </p:nvSpPr>
                  <p:spPr bwMode="auto">
                    <a:xfrm>
                      <a:off x="4258" y="3675"/>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69" name="Rectangle 570"/>
                    <p:cNvSpPr>
                      <a:spLocks noChangeArrowheads="1"/>
                    </p:cNvSpPr>
                    <p:nvPr/>
                  </p:nvSpPr>
                  <p:spPr bwMode="auto">
                    <a:xfrm>
                      <a:off x="4258" y="3677"/>
                      <a:ext cx="250" cy="1"/>
                    </a:xfrm>
                    <a:prstGeom prst="rect">
                      <a:avLst/>
                    </a:prstGeom>
                    <a:solidFill>
                      <a:srgbClr val="B1B1B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0" name="Rectangle 571"/>
                    <p:cNvSpPr>
                      <a:spLocks noChangeArrowheads="1"/>
                    </p:cNvSpPr>
                    <p:nvPr/>
                  </p:nvSpPr>
                  <p:spPr bwMode="auto">
                    <a:xfrm>
                      <a:off x="4258" y="3678"/>
                      <a:ext cx="250" cy="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1" name="Rectangle 572"/>
                    <p:cNvSpPr>
                      <a:spLocks noChangeArrowheads="1"/>
                    </p:cNvSpPr>
                    <p:nvPr/>
                  </p:nvSpPr>
                  <p:spPr bwMode="auto">
                    <a:xfrm>
                      <a:off x="4258" y="3680"/>
                      <a:ext cx="250"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2" name="Rectangle 573"/>
                    <p:cNvSpPr>
                      <a:spLocks noChangeArrowheads="1"/>
                    </p:cNvSpPr>
                    <p:nvPr/>
                  </p:nvSpPr>
                  <p:spPr bwMode="auto">
                    <a:xfrm>
                      <a:off x="4258" y="3681"/>
                      <a:ext cx="25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3" name="Rectangle 574"/>
                    <p:cNvSpPr>
                      <a:spLocks noChangeArrowheads="1"/>
                    </p:cNvSpPr>
                    <p:nvPr/>
                  </p:nvSpPr>
                  <p:spPr bwMode="auto">
                    <a:xfrm>
                      <a:off x="4258" y="3683"/>
                      <a:ext cx="250" cy="2"/>
                    </a:xfrm>
                    <a:prstGeom prst="rect">
                      <a:avLst/>
                    </a:prstGeom>
                    <a:solidFill>
                      <a:srgbClr val="B4B4B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4" name="Rectangle 575"/>
                    <p:cNvSpPr>
                      <a:spLocks noChangeArrowheads="1"/>
                    </p:cNvSpPr>
                    <p:nvPr/>
                  </p:nvSpPr>
                  <p:spPr bwMode="auto">
                    <a:xfrm>
                      <a:off x="4258" y="3685"/>
                      <a:ext cx="250" cy="1"/>
                    </a:xfrm>
                    <a:prstGeom prst="rect">
                      <a:avLst/>
                    </a:prstGeom>
                    <a:solidFill>
                      <a:srgbClr val="B5B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5" name="Rectangle 576"/>
                    <p:cNvSpPr>
                      <a:spLocks noChangeArrowheads="1"/>
                    </p:cNvSpPr>
                    <p:nvPr/>
                  </p:nvSpPr>
                  <p:spPr bwMode="auto">
                    <a:xfrm>
                      <a:off x="4258" y="3686"/>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6" name="Rectangle 577"/>
                    <p:cNvSpPr>
                      <a:spLocks noChangeArrowheads="1"/>
                    </p:cNvSpPr>
                    <p:nvPr/>
                  </p:nvSpPr>
                  <p:spPr bwMode="auto">
                    <a:xfrm>
                      <a:off x="4258" y="3688"/>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7" name="Rectangle 578"/>
                    <p:cNvSpPr>
                      <a:spLocks noChangeArrowheads="1"/>
                    </p:cNvSpPr>
                    <p:nvPr/>
                  </p:nvSpPr>
                  <p:spPr bwMode="auto">
                    <a:xfrm>
                      <a:off x="4258" y="3690"/>
                      <a:ext cx="250" cy="1"/>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8" name="Rectangle 579"/>
                    <p:cNvSpPr>
                      <a:spLocks noChangeArrowheads="1"/>
                    </p:cNvSpPr>
                    <p:nvPr/>
                  </p:nvSpPr>
                  <p:spPr bwMode="auto">
                    <a:xfrm>
                      <a:off x="4258" y="3691"/>
                      <a:ext cx="250" cy="2"/>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9" name="Rectangle 580"/>
                    <p:cNvSpPr>
                      <a:spLocks noChangeArrowheads="1"/>
                    </p:cNvSpPr>
                    <p:nvPr/>
                  </p:nvSpPr>
                  <p:spPr bwMode="auto">
                    <a:xfrm>
                      <a:off x="4258" y="3693"/>
                      <a:ext cx="250" cy="1"/>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0" name="Rectangle 581"/>
                    <p:cNvSpPr>
                      <a:spLocks noChangeArrowheads="1"/>
                    </p:cNvSpPr>
                    <p:nvPr/>
                  </p:nvSpPr>
                  <p:spPr bwMode="auto">
                    <a:xfrm>
                      <a:off x="4258" y="3694"/>
                      <a:ext cx="250" cy="2"/>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1" name="Rectangle 582"/>
                    <p:cNvSpPr>
                      <a:spLocks noChangeArrowheads="1"/>
                    </p:cNvSpPr>
                    <p:nvPr/>
                  </p:nvSpPr>
                  <p:spPr bwMode="auto">
                    <a:xfrm>
                      <a:off x="4258" y="3696"/>
                      <a:ext cx="250" cy="2"/>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2" name="Rectangle 583"/>
                    <p:cNvSpPr>
                      <a:spLocks noChangeArrowheads="1"/>
                    </p:cNvSpPr>
                    <p:nvPr/>
                  </p:nvSpPr>
                  <p:spPr bwMode="auto">
                    <a:xfrm>
                      <a:off x="4258" y="3698"/>
                      <a:ext cx="250" cy="1"/>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3" name="Rectangle 584"/>
                    <p:cNvSpPr>
                      <a:spLocks noChangeArrowheads="1"/>
                    </p:cNvSpPr>
                    <p:nvPr/>
                  </p:nvSpPr>
                  <p:spPr bwMode="auto">
                    <a:xfrm>
                      <a:off x="4258" y="3699"/>
                      <a:ext cx="250" cy="2"/>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4" name="Rectangle 585"/>
                    <p:cNvSpPr>
                      <a:spLocks noChangeArrowheads="1"/>
                    </p:cNvSpPr>
                    <p:nvPr/>
                  </p:nvSpPr>
                  <p:spPr bwMode="auto">
                    <a:xfrm>
                      <a:off x="4258" y="3701"/>
                      <a:ext cx="250" cy="1"/>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5" name="Rectangle 586"/>
                    <p:cNvSpPr>
                      <a:spLocks noChangeArrowheads="1"/>
                    </p:cNvSpPr>
                    <p:nvPr/>
                  </p:nvSpPr>
                  <p:spPr bwMode="auto">
                    <a:xfrm>
                      <a:off x="4258" y="3702"/>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6" name="Rectangle 587"/>
                    <p:cNvSpPr>
                      <a:spLocks noChangeArrowheads="1"/>
                    </p:cNvSpPr>
                    <p:nvPr/>
                  </p:nvSpPr>
                  <p:spPr bwMode="auto">
                    <a:xfrm>
                      <a:off x="4258" y="3704"/>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7" name="Rectangle 588"/>
                    <p:cNvSpPr>
                      <a:spLocks noChangeArrowheads="1"/>
                    </p:cNvSpPr>
                    <p:nvPr/>
                  </p:nvSpPr>
                  <p:spPr bwMode="auto">
                    <a:xfrm>
                      <a:off x="4258" y="3706"/>
                      <a:ext cx="250" cy="1"/>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8" name="Rectangle 589"/>
                    <p:cNvSpPr>
                      <a:spLocks noChangeArrowheads="1"/>
                    </p:cNvSpPr>
                    <p:nvPr/>
                  </p:nvSpPr>
                  <p:spPr bwMode="auto">
                    <a:xfrm>
                      <a:off x="4258" y="3707"/>
                      <a:ext cx="250" cy="2"/>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9" name="Rectangle 590"/>
                    <p:cNvSpPr>
                      <a:spLocks noChangeArrowheads="1"/>
                    </p:cNvSpPr>
                    <p:nvPr/>
                  </p:nvSpPr>
                  <p:spPr bwMode="auto">
                    <a:xfrm>
                      <a:off x="4258" y="3709"/>
                      <a:ext cx="250" cy="1"/>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0" name="Rectangle 591"/>
                    <p:cNvSpPr>
                      <a:spLocks noChangeArrowheads="1"/>
                    </p:cNvSpPr>
                    <p:nvPr/>
                  </p:nvSpPr>
                  <p:spPr bwMode="auto">
                    <a:xfrm>
                      <a:off x="4258" y="3710"/>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1" name="Rectangle 592"/>
                    <p:cNvSpPr>
                      <a:spLocks noChangeArrowheads="1"/>
                    </p:cNvSpPr>
                    <p:nvPr/>
                  </p:nvSpPr>
                  <p:spPr bwMode="auto">
                    <a:xfrm>
                      <a:off x="4258" y="3712"/>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2" name="Rectangle 593"/>
                    <p:cNvSpPr>
                      <a:spLocks noChangeArrowheads="1"/>
                    </p:cNvSpPr>
                    <p:nvPr/>
                  </p:nvSpPr>
                  <p:spPr bwMode="auto">
                    <a:xfrm>
                      <a:off x="4258" y="3714"/>
                      <a:ext cx="250" cy="1"/>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3" name="Rectangle 594"/>
                    <p:cNvSpPr>
                      <a:spLocks noChangeArrowheads="1"/>
                    </p:cNvSpPr>
                    <p:nvPr/>
                  </p:nvSpPr>
                  <p:spPr bwMode="auto">
                    <a:xfrm>
                      <a:off x="4258" y="3715"/>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4" name="Rectangle 595"/>
                    <p:cNvSpPr>
                      <a:spLocks noChangeArrowheads="1"/>
                    </p:cNvSpPr>
                    <p:nvPr/>
                  </p:nvSpPr>
                  <p:spPr bwMode="auto">
                    <a:xfrm>
                      <a:off x="4258" y="3717"/>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5" name="Rectangle 596"/>
                    <p:cNvSpPr>
                      <a:spLocks noChangeArrowheads="1"/>
                    </p:cNvSpPr>
                    <p:nvPr/>
                  </p:nvSpPr>
                  <p:spPr bwMode="auto">
                    <a:xfrm>
                      <a:off x="4258" y="3718"/>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6" name="Rectangle 597"/>
                    <p:cNvSpPr>
                      <a:spLocks noChangeArrowheads="1"/>
                    </p:cNvSpPr>
                    <p:nvPr/>
                  </p:nvSpPr>
                  <p:spPr bwMode="auto">
                    <a:xfrm>
                      <a:off x="4258" y="3720"/>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7" name="Rectangle 598"/>
                    <p:cNvSpPr>
                      <a:spLocks noChangeArrowheads="1"/>
                    </p:cNvSpPr>
                    <p:nvPr/>
                  </p:nvSpPr>
                  <p:spPr bwMode="auto">
                    <a:xfrm>
                      <a:off x="4258" y="3722"/>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8" name="Rectangle 599"/>
                    <p:cNvSpPr>
                      <a:spLocks noChangeArrowheads="1"/>
                    </p:cNvSpPr>
                    <p:nvPr/>
                  </p:nvSpPr>
                  <p:spPr bwMode="auto">
                    <a:xfrm>
                      <a:off x="4258" y="3723"/>
                      <a:ext cx="250" cy="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125808" name="Group 600"/>
                  <p:cNvGrpSpPr>
                    <a:grpSpLocks/>
                  </p:cNvGrpSpPr>
                  <p:nvPr/>
                </p:nvGrpSpPr>
                <p:grpSpPr bwMode="auto">
                  <a:xfrm>
                    <a:off x="4258" y="3403"/>
                    <a:ext cx="250" cy="319"/>
                    <a:chOff x="4258" y="3403"/>
                    <a:chExt cx="250" cy="319"/>
                  </a:xfrm>
                </p:grpSpPr>
                <p:sp>
                  <p:nvSpPr>
                    <p:cNvPr id="125811" name="Freeform 601"/>
                    <p:cNvSpPr>
                      <a:spLocks/>
                    </p:cNvSpPr>
                    <p:nvPr/>
                  </p:nvSpPr>
                  <p:spPr bwMode="auto">
                    <a:xfrm>
                      <a:off x="4258" y="3403"/>
                      <a:ext cx="247" cy="319"/>
                    </a:xfrm>
                    <a:custGeom>
                      <a:avLst/>
                      <a:gdLst>
                        <a:gd name="T0" fmla="*/ 123 w 247"/>
                        <a:gd name="T1" fmla="*/ 0 h 319"/>
                        <a:gd name="T2" fmla="*/ 98 w 247"/>
                        <a:gd name="T3" fmla="*/ 2 h 319"/>
                        <a:gd name="T4" fmla="*/ 76 w 247"/>
                        <a:gd name="T5" fmla="*/ 3 h 319"/>
                        <a:gd name="T6" fmla="*/ 55 w 247"/>
                        <a:gd name="T7" fmla="*/ 7 h 319"/>
                        <a:gd name="T8" fmla="*/ 36 w 247"/>
                        <a:gd name="T9" fmla="*/ 12 h 319"/>
                        <a:gd name="T10" fmla="*/ 21 w 247"/>
                        <a:gd name="T11" fmla="*/ 18 h 319"/>
                        <a:gd name="T12" fmla="*/ 11 w 247"/>
                        <a:gd name="T13" fmla="*/ 24 h 319"/>
                        <a:gd name="T14" fmla="*/ 2 w 247"/>
                        <a:gd name="T15" fmla="*/ 32 h 319"/>
                        <a:gd name="T16" fmla="*/ 0 w 247"/>
                        <a:gd name="T17" fmla="*/ 40 h 319"/>
                        <a:gd name="T18" fmla="*/ 0 w 247"/>
                        <a:gd name="T19" fmla="*/ 278 h 319"/>
                        <a:gd name="T20" fmla="*/ 2 w 247"/>
                        <a:gd name="T21" fmla="*/ 287 h 319"/>
                        <a:gd name="T22" fmla="*/ 11 w 247"/>
                        <a:gd name="T23" fmla="*/ 295 h 319"/>
                        <a:gd name="T24" fmla="*/ 21 w 247"/>
                        <a:gd name="T25" fmla="*/ 301 h 319"/>
                        <a:gd name="T26" fmla="*/ 36 w 247"/>
                        <a:gd name="T27" fmla="*/ 307 h 319"/>
                        <a:gd name="T28" fmla="*/ 55 w 247"/>
                        <a:gd name="T29" fmla="*/ 312 h 319"/>
                        <a:gd name="T30" fmla="*/ 76 w 247"/>
                        <a:gd name="T31" fmla="*/ 315 h 319"/>
                        <a:gd name="T32" fmla="*/ 98 w 247"/>
                        <a:gd name="T33" fmla="*/ 319 h 319"/>
                        <a:gd name="T34" fmla="*/ 123 w 247"/>
                        <a:gd name="T35" fmla="*/ 319 h 319"/>
                        <a:gd name="T36" fmla="*/ 149 w 247"/>
                        <a:gd name="T37" fmla="*/ 319 h 319"/>
                        <a:gd name="T38" fmla="*/ 171 w 247"/>
                        <a:gd name="T39" fmla="*/ 315 h 319"/>
                        <a:gd name="T40" fmla="*/ 192 w 247"/>
                        <a:gd name="T41" fmla="*/ 312 h 319"/>
                        <a:gd name="T42" fmla="*/ 211 w 247"/>
                        <a:gd name="T43" fmla="*/ 307 h 319"/>
                        <a:gd name="T44" fmla="*/ 226 w 247"/>
                        <a:gd name="T45" fmla="*/ 301 h 319"/>
                        <a:gd name="T46" fmla="*/ 236 w 247"/>
                        <a:gd name="T47" fmla="*/ 295 h 319"/>
                        <a:gd name="T48" fmla="*/ 245 w 247"/>
                        <a:gd name="T49" fmla="*/ 287 h 319"/>
                        <a:gd name="T50" fmla="*/ 247 w 247"/>
                        <a:gd name="T51" fmla="*/ 278 h 319"/>
                        <a:gd name="T52" fmla="*/ 247 w 247"/>
                        <a:gd name="T53" fmla="*/ 40 h 319"/>
                        <a:gd name="T54" fmla="*/ 245 w 247"/>
                        <a:gd name="T55" fmla="*/ 32 h 319"/>
                        <a:gd name="T56" fmla="*/ 236 w 247"/>
                        <a:gd name="T57" fmla="*/ 24 h 319"/>
                        <a:gd name="T58" fmla="*/ 226 w 247"/>
                        <a:gd name="T59" fmla="*/ 18 h 319"/>
                        <a:gd name="T60" fmla="*/ 211 w 247"/>
                        <a:gd name="T61" fmla="*/ 12 h 319"/>
                        <a:gd name="T62" fmla="*/ 192 w 247"/>
                        <a:gd name="T63" fmla="*/ 7 h 319"/>
                        <a:gd name="T64" fmla="*/ 171 w 247"/>
                        <a:gd name="T65" fmla="*/ 3 h 319"/>
                        <a:gd name="T66" fmla="*/ 149 w 247"/>
                        <a:gd name="T67" fmla="*/ 2 h 319"/>
                        <a:gd name="T68" fmla="*/ 123 w 247"/>
                        <a:gd name="T69" fmla="*/ 0 h 3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7"/>
                        <a:gd name="T106" fmla="*/ 0 h 319"/>
                        <a:gd name="T107" fmla="*/ 247 w 247"/>
                        <a:gd name="T108" fmla="*/ 319 h 31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7" h="319">
                          <a:moveTo>
                            <a:pt x="123" y="0"/>
                          </a:moveTo>
                          <a:lnTo>
                            <a:pt x="98" y="2"/>
                          </a:lnTo>
                          <a:lnTo>
                            <a:pt x="76" y="3"/>
                          </a:lnTo>
                          <a:lnTo>
                            <a:pt x="55" y="7"/>
                          </a:lnTo>
                          <a:lnTo>
                            <a:pt x="36" y="12"/>
                          </a:lnTo>
                          <a:lnTo>
                            <a:pt x="21" y="18"/>
                          </a:lnTo>
                          <a:lnTo>
                            <a:pt x="11" y="24"/>
                          </a:lnTo>
                          <a:lnTo>
                            <a:pt x="2" y="32"/>
                          </a:lnTo>
                          <a:lnTo>
                            <a:pt x="0" y="40"/>
                          </a:lnTo>
                          <a:lnTo>
                            <a:pt x="0" y="278"/>
                          </a:lnTo>
                          <a:lnTo>
                            <a:pt x="2" y="287"/>
                          </a:lnTo>
                          <a:lnTo>
                            <a:pt x="11" y="295"/>
                          </a:lnTo>
                          <a:lnTo>
                            <a:pt x="21" y="301"/>
                          </a:lnTo>
                          <a:lnTo>
                            <a:pt x="36" y="307"/>
                          </a:lnTo>
                          <a:lnTo>
                            <a:pt x="55" y="312"/>
                          </a:lnTo>
                          <a:lnTo>
                            <a:pt x="76" y="315"/>
                          </a:lnTo>
                          <a:lnTo>
                            <a:pt x="98" y="319"/>
                          </a:lnTo>
                          <a:lnTo>
                            <a:pt x="123" y="319"/>
                          </a:lnTo>
                          <a:lnTo>
                            <a:pt x="149" y="319"/>
                          </a:lnTo>
                          <a:lnTo>
                            <a:pt x="171" y="315"/>
                          </a:lnTo>
                          <a:lnTo>
                            <a:pt x="192" y="312"/>
                          </a:lnTo>
                          <a:lnTo>
                            <a:pt x="211" y="307"/>
                          </a:lnTo>
                          <a:lnTo>
                            <a:pt x="226" y="301"/>
                          </a:lnTo>
                          <a:lnTo>
                            <a:pt x="236" y="295"/>
                          </a:lnTo>
                          <a:lnTo>
                            <a:pt x="245" y="287"/>
                          </a:lnTo>
                          <a:lnTo>
                            <a:pt x="247" y="278"/>
                          </a:lnTo>
                          <a:lnTo>
                            <a:pt x="247" y="40"/>
                          </a:lnTo>
                          <a:lnTo>
                            <a:pt x="245" y="32"/>
                          </a:lnTo>
                          <a:lnTo>
                            <a:pt x="236" y="24"/>
                          </a:lnTo>
                          <a:lnTo>
                            <a:pt x="226" y="18"/>
                          </a:lnTo>
                          <a:lnTo>
                            <a:pt x="211" y="12"/>
                          </a:lnTo>
                          <a:lnTo>
                            <a:pt x="192" y="7"/>
                          </a:lnTo>
                          <a:lnTo>
                            <a:pt x="171" y="3"/>
                          </a:lnTo>
                          <a:lnTo>
                            <a:pt x="149" y="2"/>
                          </a:lnTo>
                          <a:lnTo>
                            <a:pt x="123" y="0"/>
                          </a:lnTo>
                          <a:close/>
                        </a:path>
                      </a:pathLst>
                    </a:custGeom>
                    <a:solidFill>
                      <a:srgbClr val="C0C0C0"/>
                    </a:solidFill>
                    <a:ln w="0">
                      <a:solidFill>
                        <a:srgbClr val="FFFFFF"/>
                      </a:solidFill>
                      <a:round/>
                      <a:headEnd/>
                      <a:tailEnd/>
                    </a:ln>
                  </p:spPr>
                  <p:txBody>
                    <a:bodyPr/>
                    <a:lstStyle/>
                    <a:p>
                      <a:endParaRPr lang="en-US"/>
                    </a:p>
                  </p:txBody>
                </p:sp>
                <p:sp>
                  <p:nvSpPr>
                    <p:cNvPr id="125812" name="Freeform 602"/>
                    <p:cNvSpPr>
                      <a:spLocks/>
                    </p:cNvSpPr>
                    <p:nvPr/>
                  </p:nvSpPr>
                  <p:spPr bwMode="auto">
                    <a:xfrm>
                      <a:off x="4258" y="3403"/>
                      <a:ext cx="247" cy="319"/>
                    </a:xfrm>
                    <a:custGeom>
                      <a:avLst/>
                      <a:gdLst>
                        <a:gd name="T0" fmla="*/ 123 w 247"/>
                        <a:gd name="T1" fmla="*/ 0 h 319"/>
                        <a:gd name="T2" fmla="*/ 98 w 247"/>
                        <a:gd name="T3" fmla="*/ 2 h 319"/>
                        <a:gd name="T4" fmla="*/ 76 w 247"/>
                        <a:gd name="T5" fmla="*/ 3 h 319"/>
                        <a:gd name="T6" fmla="*/ 55 w 247"/>
                        <a:gd name="T7" fmla="*/ 7 h 319"/>
                        <a:gd name="T8" fmla="*/ 36 w 247"/>
                        <a:gd name="T9" fmla="*/ 12 h 319"/>
                        <a:gd name="T10" fmla="*/ 21 w 247"/>
                        <a:gd name="T11" fmla="*/ 18 h 319"/>
                        <a:gd name="T12" fmla="*/ 11 w 247"/>
                        <a:gd name="T13" fmla="*/ 24 h 319"/>
                        <a:gd name="T14" fmla="*/ 2 w 247"/>
                        <a:gd name="T15" fmla="*/ 32 h 319"/>
                        <a:gd name="T16" fmla="*/ 0 w 247"/>
                        <a:gd name="T17" fmla="*/ 40 h 319"/>
                        <a:gd name="T18" fmla="*/ 0 w 247"/>
                        <a:gd name="T19" fmla="*/ 278 h 319"/>
                        <a:gd name="T20" fmla="*/ 2 w 247"/>
                        <a:gd name="T21" fmla="*/ 287 h 319"/>
                        <a:gd name="T22" fmla="*/ 11 w 247"/>
                        <a:gd name="T23" fmla="*/ 295 h 319"/>
                        <a:gd name="T24" fmla="*/ 21 w 247"/>
                        <a:gd name="T25" fmla="*/ 301 h 319"/>
                        <a:gd name="T26" fmla="*/ 36 w 247"/>
                        <a:gd name="T27" fmla="*/ 307 h 319"/>
                        <a:gd name="T28" fmla="*/ 55 w 247"/>
                        <a:gd name="T29" fmla="*/ 312 h 319"/>
                        <a:gd name="T30" fmla="*/ 76 w 247"/>
                        <a:gd name="T31" fmla="*/ 315 h 319"/>
                        <a:gd name="T32" fmla="*/ 98 w 247"/>
                        <a:gd name="T33" fmla="*/ 319 h 319"/>
                        <a:gd name="T34" fmla="*/ 123 w 247"/>
                        <a:gd name="T35" fmla="*/ 319 h 319"/>
                        <a:gd name="T36" fmla="*/ 149 w 247"/>
                        <a:gd name="T37" fmla="*/ 319 h 319"/>
                        <a:gd name="T38" fmla="*/ 171 w 247"/>
                        <a:gd name="T39" fmla="*/ 315 h 319"/>
                        <a:gd name="T40" fmla="*/ 192 w 247"/>
                        <a:gd name="T41" fmla="*/ 312 h 319"/>
                        <a:gd name="T42" fmla="*/ 211 w 247"/>
                        <a:gd name="T43" fmla="*/ 307 h 319"/>
                        <a:gd name="T44" fmla="*/ 226 w 247"/>
                        <a:gd name="T45" fmla="*/ 301 h 319"/>
                        <a:gd name="T46" fmla="*/ 236 w 247"/>
                        <a:gd name="T47" fmla="*/ 295 h 319"/>
                        <a:gd name="T48" fmla="*/ 245 w 247"/>
                        <a:gd name="T49" fmla="*/ 287 h 319"/>
                        <a:gd name="T50" fmla="*/ 247 w 247"/>
                        <a:gd name="T51" fmla="*/ 278 h 319"/>
                        <a:gd name="T52" fmla="*/ 247 w 247"/>
                        <a:gd name="T53" fmla="*/ 40 h 319"/>
                        <a:gd name="T54" fmla="*/ 245 w 247"/>
                        <a:gd name="T55" fmla="*/ 32 h 319"/>
                        <a:gd name="T56" fmla="*/ 236 w 247"/>
                        <a:gd name="T57" fmla="*/ 24 h 319"/>
                        <a:gd name="T58" fmla="*/ 226 w 247"/>
                        <a:gd name="T59" fmla="*/ 18 h 319"/>
                        <a:gd name="T60" fmla="*/ 211 w 247"/>
                        <a:gd name="T61" fmla="*/ 12 h 319"/>
                        <a:gd name="T62" fmla="*/ 192 w 247"/>
                        <a:gd name="T63" fmla="*/ 7 h 319"/>
                        <a:gd name="T64" fmla="*/ 171 w 247"/>
                        <a:gd name="T65" fmla="*/ 3 h 319"/>
                        <a:gd name="T66" fmla="*/ 149 w 247"/>
                        <a:gd name="T67" fmla="*/ 2 h 319"/>
                        <a:gd name="T68" fmla="*/ 123 w 247"/>
                        <a:gd name="T69" fmla="*/ 0 h 3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7"/>
                        <a:gd name="T106" fmla="*/ 0 h 319"/>
                        <a:gd name="T107" fmla="*/ 247 w 247"/>
                        <a:gd name="T108" fmla="*/ 319 h 31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7" h="319">
                          <a:moveTo>
                            <a:pt x="123" y="0"/>
                          </a:moveTo>
                          <a:lnTo>
                            <a:pt x="98" y="2"/>
                          </a:lnTo>
                          <a:lnTo>
                            <a:pt x="76" y="3"/>
                          </a:lnTo>
                          <a:lnTo>
                            <a:pt x="55" y="7"/>
                          </a:lnTo>
                          <a:lnTo>
                            <a:pt x="36" y="12"/>
                          </a:lnTo>
                          <a:lnTo>
                            <a:pt x="21" y="18"/>
                          </a:lnTo>
                          <a:lnTo>
                            <a:pt x="11" y="24"/>
                          </a:lnTo>
                          <a:lnTo>
                            <a:pt x="2" y="32"/>
                          </a:lnTo>
                          <a:lnTo>
                            <a:pt x="0" y="40"/>
                          </a:lnTo>
                          <a:lnTo>
                            <a:pt x="0" y="278"/>
                          </a:lnTo>
                          <a:lnTo>
                            <a:pt x="2" y="287"/>
                          </a:lnTo>
                          <a:lnTo>
                            <a:pt x="11" y="295"/>
                          </a:lnTo>
                          <a:lnTo>
                            <a:pt x="21" y="301"/>
                          </a:lnTo>
                          <a:lnTo>
                            <a:pt x="36" y="307"/>
                          </a:lnTo>
                          <a:lnTo>
                            <a:pt x="55" y="312"/>
                          </a:lnTo>
                          <a:lnTo>
                            <a:pt x="76" y="315"/>
                          </a:lnTo>
                          <a:lnTo>
                            <a:pt x="98" y="319"/>
                          </a:lnTo>
                          <a:lnTo>
                            <a:pt x="123" y="319"/>
                          </a:lnTo>
                          <a:lnTo>
                            <a:pt x="149" y="319"/>
                          </a:lnTo>
                          <a:lnTo>
                            <a:pt x="171" y="315"/>
                          </a:lnTo>
                          <a:lnTo>
                            <a:pt x="192" y="312"/>
                          </a:lnTo>
                          <a:lnTo>
                            <a:pt x="211" y="307"/>
                          </a:lnTo>
                          <a:lnTo>
                            <a:pt x="226" y="301"/>
                          </a:lnTo>
                          <a:lnTo>
                            <a:pt x="236" y="295"/>
                          </a:lnTo>
                          <a:lnTo>
                            <a:pt x="245" y="287"/>
                          </a:lnTo>
                          <a:lnTo>
                            <a:pt x="247" y="278"/>
                          </a:lnTo>
                          <a:lnTo>
                            <a:pt x="247" y="40"/>
                          </a:lnTo>
                          <a:lnTo>
                            <a:pt x="245" y="32"/>
                          </a:lnTo>
                          <a:lnTo>
                            <a:pt x="236" y="24"/>
                          </a:lnTo>
                          <a:lnTo>
                            <a:pt x="226" y="18"/>
                          </a:lnTo>
                          <a:lnTo>
                            <a:pt x="211" y="12"/>
                          </a:lnTo>
                          <a:lnTo>
                            <a:pt x="192" y="7"/>
                          </a:lnTo>
                          <a:lnTo>
                            <a:pt x="171" y="3"/>
                          </a:lnTo>
                          <a:lnTo>
                            <a:pt x="149" y="2"/>
                          </a:lnTo>
                          <a:lnTo>
                            <a:pt x="12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5813" name="Rectangle 603"/>
                    <p:cNvSpPr>
                      <a:spLocks noChangeArrowheads="1"/>
                    </p:cNvSpPr>
                    <p:nvPr/>
                  </p:nvSpPr>
                  <p:spPr bwMode="auto">
                    <a:xfrm>
                      <a:off x="4258" y="3403"/>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4" name="Rectangle 604"/>
                    <p:cNvSpPr>
                      <a:spLocks noChangeArrowheads="1"/>
                    </p:cNvSpPr>
                    <p:nvPr/>
                  </p:nvSpPr>
                  <p:spPr bwMode="auto">
                    <a:xfrm>
                      <a:off x="4258" y="3405"/>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5" name="Rectangle 605"/>
                    <p:cNvSpPr>
                      <a:spLocks noChangeArrowheads="1"/>
                    </p:cNvSpPr>
                    <p:nvPr/>
                  </p:nvSpPr>
                  <p:spPr bwMode="auto">
                    <a:xfrm>
                      <a:off x="4258" y="3406"/>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6" name="Rectangle 606"/>
                    <p:cNvSpPr>
                      <a:spLocks noChangeArrowheads="1"/>
                    </p:cNvSpPr>
                    <p:nvPr/>
                  </p:nvSpPr>
                  <p:spPr bwMode="auto">
                    <a:xfrm>
                      <a:off x="4258" y="3408"/>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7" name="Rectangle 607"/>
                    <p:cNvSpPr>
                      <a:spLocks noChangeArrowheads="1"/>
                    </p:cNvSpPr>
                    <p:nvPr/>
                  </p:nvSpPr>
                  <p:spPr bwMode="auto">
                    <a:xfrm>
                      <a:off x="4258" y="3410"/>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8" name="Rectangle 608"/>
                    <p:cNvSpPr>
                      <a:spLocks noChangeArrowheads="1"/>
                    </p:cNvSpPr>
                    <p:nvPr/>
                  </p:nvSpPr>
                  <p:spPr bwMode="auto">
                    <a:xfrm>
                      <a:off x="4258" y="3411"/>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9" name="Rectangle 609"/>
                    <p:cNvSpPr>
                      <a:spLocks noChangeArrowheads="1"/>
                    </p:cNvSpPr>
                    <p:nvPr/>
                  </p:nvSpPr>
                  <p:spPr bwMode="auto">
                    <a:xfrm>
                      <a:off x="4258" y="3413"/>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0" name="Rectangle 610"/>
                    <p:cNvSpPr>
                      <a:spLocks noChangeArrowheads="1"/>
                    </p:cNvSpPr>
                    <p:nvPr/>
                  </p:nvSpPr>
                  <p:spPr bwMode="auto">
                    <a:xfrm>
                      <a:off x="4258" y="3415"/>
                      <a:ext cx="250" cy="1"/>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1" name="Rectangle 611"/>
                    <p:cNvSpPr>
                      <a:spLocks noChangeArrowheads="1"/>
                    </p:cNvSpPr>
                    <p:nvPr/>
                  </p:nvSpPr>
                  <p:spPr bwMode="auto">
                    <a:xfrm>
                      <a:off x="4258" y="3416"/>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2" name="Rectangle 612"/>
                    <p:cNvSpPr>
                      <a:spLocks noChangeArrowheads="1"/>
                    </p:cNvSpPr>
                    <p:nvPr/>
                  </p:nvSpPr>
                  <p:spPr bwMode="auto">
                    <a:xfrm>
                      <a:off x="4258" y="3418"/>
                      <a:ext cx="250" cy="1"/>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3" name="Rectangle 613"/>
                    <p:cNvSpPr>
                      <a:spLocks noChangeArrowheads="1"/>
                    </p:cNvSpPr>
                    <p:nvPr/>
                  </p:nvSpPr>
                  <p:spPr bwMode="auto">
                    <a:xfrm>
                      <a:off x="4258" y="3419"/>
                      <a:ext cx="250" cy="2"/>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4" name="Rectangle 614"/>
                    <p:cNvSpPr>
                      <a:spLocks noChangeArrowheads="1"/>
                    </p:cNvSpPr>
                    <p:nvPr/>
                  </p:nvSpPr>
                  <p:spPr bwMode="auto">
                    <a:xfrm>
                      <a:off x="4258" y="3421"/>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5" name="Rectangle 615"/>
                    <p:cNvSpPr>
                      <a:spLocks noChangeArrowheads="1"/>
                    </p:cNvSpPr>
                    <p:nvPr/>
                  </p:nvSpPr>
                  <p:spPr bwMode="auto">
                    <a:xfrm>
                      <a:off x="4258" y="3423"/>
                      <a:ext cx="250" cy="1"/>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6" name="Rectangle 616"/>
                    <p:cNvSpPr>
                      <a:spLocks noChangeArrowheads="1"/>
                    </p:cNvSpPr>
                    <p:nvPr/>
                  </p:nvSpPr>
                  <p:spPr bwMode="auto">
                    <a:xfrm>
                      <a:off x="4258" y="3424"/>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7" name="Rectangle 617"/>
                    <p:cNvSpPr>
                      <a:spLocks noChangeArrowheads="1"/>
                    </p:cNvSpPr>
                    <p:nvPr/>
                  </p:nvSpPr>
                  <p:spPr bwMode="auto">
                    <a:xfrm>
                      <a:off x="4258" y="3426"/>
                      <a:ext cx="250" cy="1"/>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8" name="Rectangle 618"/>
                    <p:cNvSpPr>
                      <a:spLocks noChangeArrowheads="1"/>
                    </p:cNvSpPr>
                    <p:nvPr/>
                  </p:nvSpPr>
                  <p:spPr bwMode="auto">
                    <a:xfrm>
                      <a:off x="4258" y="3427"/>
                      <a:ext cx="250" cy="2"/>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29" name="Rectangle 619"/>
                    <p:cNvSpPr>
                      <a:spLocks noChangeArrowheads="1"/>
                    </p:cNvSpPr>
                    <p:nvPr/>
                  </p:nvSpPr>
                  <p:spPr bwMode="auto">
                    <a:xfrm>
                      <a:off x="4258" y="3429"/>
                      <a:ext cx="250" cy="2"/>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0" name="Rectangle 620"/>
                    <p:cNvSpPr>
                      <a:spLocks noChangeArrowheads="1"/>
                    </p:cNvSpPr>
                    <p:nvPr/>
                  </p:nvSpPr>
                  <p:spPr bwMode="auto">
                    <a:xfrm>
                      <a:off x="4258" y="3431"/>
                      <a:ext cx="250" cy="1"/>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1" name="Rectangle 621"/>
                    <p:cNvSpPr>
                      <a:spLocks noChangeArrowheads="1"/>
                    </p:cNvSpPr>
                    <p:nvPr/>
                  </p:nvSpPr>
                  <p:spPr bwMode="auto">
                    <a:xfrm>
                      <a:off x="4258" y="3432"/>
                      <a:ext cx="250" cy="2"/>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2" name="Rectangle 622"/>
                    <p:cNvSpPr>
                      <a:spLocks noChangeArrowheads="1"/>
                    </p:cNvSpPr>
                    <p:nvPr/>
                  </p:nvSpPr>
                  <p:spPr bwMode="auto">
                    <a:xfrm>
                      <a:off x="4258" y="3434"/>
                      <a:ext cx="250" cy="1"/>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3" name="Rectangle 623"/>
                    <p:cNvSpPr>
                      <a:spLocks noChangeArrowheads="1"/>
                    </p:cNvSpPr>
                    <p:nvPr/>
                  </p:nvSpPr>
                  <p:spPr bwMode="auto">
                    <a:xfrm>
                      <a:off x="4258" y="3435"/>
                      <a:ext cx="250" cy="2"/>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4" name="Rectangle 624"/>
                    <p:cNvSpPr>
                      <a:spLocks noChangeArrowheads="1"/>
                    </p:cNvSpPr>
                    <p:nvPr/>
                  </p:nvSpPr>
                  <p:spPr bwMode="auto">
                    <a:xfrm>
                      <a:off x="4258" y="3437"/>
                      <a:ext cx="250" cy="2"/>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5" name="Rectangle 625"/>
                    <p:cNvSpPr>
                      <a:spLocks noChangeArrowheads="1"/>
                    </p:cNvSpPr>
                    <p:nvPr/>
                  </p:nvSpPr>
                  <p:spPr bwMode="auto">
                    <a:xfrm>
                      <a:off x="4258" y="3439"/>
                      <a:ext cx="250" cy="1"/>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6" name="Rectangle 626"/>
                    <p:cNvSpPr>
                      <a:spLocks noChangeArrowheads="1"/>
                    </p:cNvSpPr>
                    <p:nvPr/>
                  </p:nvSpPr>
                  <p:spPr bwMode="auto">
                    <a:xfrm>
                      <a:off x="4258" y="3440"/>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7" name="Rectangle 627"/>
                    <p:cNvSpPr>
                      <a:spLocks noChangeArrowheads="1"/>
                    </p:cNvSpPr>
                    <p:nvPr/>
                  </p:nvSpPr>
                  <p:spPr bwMode="auto">
                    <a:xfrm>
                      <a:off x="4258" y="3442"/>
                      <a:ext cx="250" cy="1"/>
                    </a:xfrm>
                    <a:prstGeom prst="rect">
                      <a:avLst/>
                    </a:prstGeom>
                    <a:solidFill>
                      <a:srgbClr val="B5B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8" name="Rectangle 628"/>
                    <p:cNvSpPr>
                      <a:spLocks noChangeArrowheads="1"/>
                    </p:cNvSpPr>
                    <p:nvPr/>
                  </p:nvSpPr>
                  <p:spPr bwMode="auto">
                    <a:xfrm>
                      <a:off x="4258" y="3443"/>
                      <a:ext cx="250" cy="2"/>
                    </a:xfrm>
                    <a:prstGeom prst="rect">
                      <a:avLst/>
                    </a:prstGeom>
                    <a:solidFill>
                      <a:srgbClr val="B4B4B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39" name="Rectangle 629"/>
                    <p:cNvSpPr>
                      <a:spLocks noChangeArrowheads="1"/>
                    </p:cNvSpPr>
                    <p:nvPr/>
                  </p:nvSpPr>
                  <p:spPr bwMode="auto">
                    <a:xfrm>
                      <a:off x="4258" y="3445"/>
                      <a:ext cx="25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0" name="Rectangle 630"/>
                    <p:cNvSpPr>
                      <a:spLocks noChangeArrowheads="1"/>
                    </p:cNvSpPr>
                    <p:nvPr/>
                  </p:nvSpPr>
                  <p:spPr bwMode="auto">
                    <a:xfrm>
                      <a:off x="4258" y="3447"/>
                      <a:ext cx="250"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1" name="Rectangle 631"/>
                    <p:cNvSpPr>
                      <a:spLocks noChangeArrowheads="1"/>
                    </p:cNvSpPr>
                    <p:nvPr/>
                  </p:nvSpPr>
                  <p:spPr bwMode="auto">
                    <a:xfrm>
                      <a:off x="4258" y="3448"/>
                      <a:ext cx="250" cy="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2" name="Rectangle 632"/>
                    <p:cNvSpPr>
                      <a:spLocks noChangeArrowheads="1"/>
                    </p:cNvSpPr>
                    <p:nvPr/>
                  </p:nvSpPr>
                  <p:spPr bwMode="auto">
                    <a:xfrm>
                      <a:off x="4258" y="3450"/>
                      <a:ext cx="250" cy="2"/>
                    </a:xfrm>
                    <a:prstGeom prst="rect">
                      <a:avLst/>
                    </a:prstGeom>
                    <a:solidFill>
                      <a:srgbClr val="B1B1B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3" name="Rectangle 633"/>
                    <p:cNvSpPr>
                      <a:spLocks noChangeArrowheads="1"/>
                    </p:cNvSpPr>
                    <p:nvPr/>
                  </p:nvSpPr>
                  <p:spPr bwMode="auto">
                    <a:xfrm>
                      <a:off x="4258" y="3452"/>
                      <a:ext cx="250" cy="1"/>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4" name="Rectangle 634"/>
                    <p:cNvSpPr>
                      <a:spLocks noChangeArrowheads="1"/>
                    </p:cNvSpPr>
                    <p:nvPr/>
                  </p:nvSpPr>
                  <p:spPr bwMode="auto">
                    <a:xfrm>
                      <a:off x="4258" y="3453"/>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5" name="Rectangle 635"/>
                    <p:cNvSpPr>
                      <a:spLocks noChangeArrowheads="1"/>
                    </p:cNvSpPr>
                    <p:nvPr/>
                  </p:nvSpPr>
                  <p:spPr bwMode="auto">
                    <a:xfrm>
                      <a:off x="4258" y="3455"/>
                      <a:ext cx="250" cy="1"/>
                    </a:xfrm>
                    <a:prstGeom prst="rect">
                      <a:avLst/>
                    </a:prstGeom>
                    <a:solidFill>
                      <a:srgbClr val="ADAD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6" name="Rectangle 636"/>
                    <p:cNvSpPr>
                      <a:spLocks noChangeArrowheads="1"/>
                    </p:cNvSpPr>
                    <p:nvPr/>
                  </p:nvSpPr>
                  <p:spPr bwMode="auto">
                    <a:xfrm>
                      <a:off x="4258" y="3456"/>
                      <a:ext cx="250" cy="2"/>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7" name="Rectangle 637"/>
                    <p:cNvSpPr>
                      <a:spLocks noChangeArrowheads="1"/>
                    </p:cNvSpPr>
                    <p:nvPr/>
                  </p:nvSpPr>
                  <p:spPr bwMode="auto">
                    <a:xfrm>
                      <a:off x="4258" y="3458"/>
                      <a:ext cx="250" cy="2"/>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8" name="Rectangle 638"/>
                    <p:cNvSpPr>
                      <a:spLocks noChangeArrowheads="1"/>
                    </p:cNvSpPr>
                    <p:nvPr/>
                  </p:nvSpPr>
                  <p:spPr bwMode="auto">
                    <a:xfrm>
                      <a:off x="4258" y="3460"/>
                      <a:ext cx="250" cy="1"/>
                    </a:xfrm>
                    <a:prstGeom prst="rect">
                      <a:avLst/>
                    </a:prstGeom>
                    <a:solidFill>
                      <a:srgbClr val="AAAA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49" name="Rectangle 639"/>
                    <p:cNvSpPr>
                      <a:spLocks noChangeArrowheads="1"/>
                    </p:cNvSpPr>
                    <p:nvPr/>
                  </p:nvSpPr>
                  <p:spPr bwMode="auto">
                    <a:xfrm>
                      <a:off x="4258" y="3461"/>
                      <a:ext cx="250" cy="2"/>
                    </a:xfrm>
                    <a:prstGeom prst="rect">
                      <a:avLst/>
                    </a:prstGeom>
                    <a:solidFill>
                      <a:srgbClr val="A9A9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0" name="Rectangle 640"/>
                    <p:cNvSpPr>
                      <a:spLocks noChangeArrowheads="1"/>
                    </p:cNvSpPr>
                    <p:nvPr/>
                  </p:nvSpPr>
                  <p:spPr bwMode="auto">
                    <a:xfrm>
                      <a:off x="4258" y="3463"/>
                      <a:ext cx="250" cy="1"/>
                    </a:xfrm>
                    <a:prstGeom prst="rect">
                      <a:avLst/>
                    </a:prstGeom>
                    <a:solidFill>
                      <a:srgbClr val="A7A7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1" name="Rectangle 641"/>
                    <p:cNvSpPr>
                      <a:spLocks noChangeArrowheads="1"/>
                    </p:cNvSpPr>
                    <p:nvPr/>
                  </p:nvSpPr>
                  <p:spPr bwMode="auto">
                    <a:xfrm>
                      <a:off x="4258" y="3464"/>
                      <a:ext cx="250" cy="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2" name="Rectangle 642"/>
                    <p:cNvSpPr>
                      <a:spLocks noChangeArrowheads="1"/>
                    </p:cNvSpPr>
                    <p:nvPr/>
                  </p:nvSpPr>
                  <p:spPr bwMode="auto">
                    <a:xfrm>
                      <a:off x="4258" y="3466"/>
                      <a:ext cx="250" cy="2"/>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3" name="Rectangle 643"/>
                    <p:cNvSpPr>
                      <a:spLocks noChangeArrowheads="1"/>
                    </p:cNvSpPr>
                    <p:nvPr/>
                  </p:nvSpPr>
                  <p:spPr bwMode="auto">
                    <a:xfrm>
                      <a:off x="4258" y="3468"/>
                      <a:ext cx="250" cy="1"/>
                    </a:xfrm>
                    <a:prstGeom prst="rect">
                      <a:avLst/>
                    </a:prstGeom>
                    <a:solidFill>
                      <a:srgbClr val="A4A4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4" name="Rectangle 644"/>
                    <p:cNvSpPr>
                      <a:spLocks noChangeArrowheads="1"/>
                    </p:cNvSpPr>
                    <p:nvPr/>
                  </p:nvSpPr>
                  <p:spPr bwMode="auto">
                    <a:xfrm>
                      <a:off x="4258" y="3469"/>
                      <a:ext cx="250" cy="2"/>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5" name="Rectangle 645"/>
                    <p:cNvSpPr>
                      <a:spLocks noChangeArrowheads="1"/>
                    </p:cNvSpPr>
                    <p:nvPr/>
                  </p:nvSpPr>
                  <p:spPr bwMode="auto">
                    <a:xfrm>
                      <a:off x="4258" y="3471"/>
                      <a:ext cx="250" cy="1"/>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6" name="Rectangle 646"/>
                    <p:cNvSpPr>
                      <a:spLocks noChangeArrowheads="1"/>
                    </p:cNvSpPr>
                    <p:nvPr/>
                  </p:nvSpPr>
                  <p:spPr bwMode="auto">
                    <a:xfrm>
                      <a:off x="4258" y="3472"/>
                      <a:ext cx="250" cy="2"/>
                    </a:xfrm>
                    <a:prstGeom prst="rect">
                      <a:avLst/>
                    </a:prstGeom>
                    <a:solidFill>
                      <a:srgbClr val="9F9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7" name="Rectangle 647"/>
                    <p:cNvSpPr>
                      <a:spLocks noChangeArrowheads="1"/>
                    </p:cNvSpPr>
                    <p:nvPr/>
                  </p:nvSpPr>
                  <p:spPr bwMode="auto">
                    <a:xfrm>
                      <a:off x="4258" y="3474"/>
                      <a:ext cx="250" cy="2"/>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8" name="Rectangle 648"/>
                    <p:cNvSpPr>
                      <a:spLocks noChangeArrowheads="1"/>
                    </p:cNvSpPr>
                    <p:nvPr/>
                  </p:nvSpPr>
                  <p:spPr bwMode="auto">
                    <a:xfrm>
                      <a:off x="4258" y="3476"/>
                      <a:ext cx="250" cy="1"/>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59" name="Rectangle 649"/>
                    <p:cNvSpPr>
                      <a:spLocks noChangeArrowheads="1"/>
                    </p:cNvSpPr>
                    <p:nvPr/>
                  </p:nvSpPr>
                  <p:spPr bwMode="auto">
                    <a:xfrm>
                      <a:off x="4258" y="3477"/>
                      <a:ext cx="250" cy="2"/>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0" name="Rectangle 650"/>
                    <p:cNvSpPr>
                      <a:spLocks noChangeArrowheads="1"/>
                    </p:cNvSpPr>
                    <p:nvPr/>
                  </p:nvSpPr>
                  <p:spPr bwMode="auto">
                    <a:xfrm>
                      <a:off x="4258" y="3479"/>
                      <a:ext cx="250" cy="1"/>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1" name="Rectangle 651"/>
                    <p:cNvSpPr>
                      <a:spLocks noChangeArrowheads="1"/>
                    </p:cNvSpPr>
                    <p:nvPr/>
                  </p:nvSpPr>
                  <p:spPr bwMode="auto">
                    <a:xfrm>
                      <a:off x="4258" y="3480"/>
                      <a:ext cx="250" cy="2"/>
                    </a:xfrm>
                    <a:prstGeom prst="rect">
                      <a:avLst/>
                    </a:prstGeom>
                    <a:solidFill>
                      <a:srgbClr val="97979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2" name="Rectangle 652"/>
                    <p:cNvSpPr>
                      <a:spLocks noChangeArrowheads="1"/>
                    </p:cNvSpPr>
                    <p:nvPr/>
                  </p:nvSpPr>
                  <p:spPr bwMode="auto">
                    <a:xfrm>
                      <a:off x="4258" y="3482"/>
                      <a:ext cx="250" cy="2"/>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3" name="Rectangle 653"/>
                    <p:cNvSpPr>
                      <a:spLocks noChangeArrowheads="1"/>
                    </p:cNvSpPr>
                    <p:nvPr/>
                  </p:nvSpPr>
                  <p:spPr bwMode="auto">
                    <a:xfrm>
                      <a:off x="4258" y="3484"/>
                      <a:ext cx="250" cy="1"/>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4" name="Rectangle 654"/>
                    <p:cNvSpPr>
                      <a:spLocks noChangeArrowheads="1"/>
                    </p:cNvSpPr>
                    <p:nvPr/>
                  </p:nvSpPr>
                  <p:spPr bwMode="auto">
                    <a:xfrm>
                      <a:off x="4258" y="3485"/>
                      <a:ext cx="250" cy="2"/>
                    </a:xfrm>
                    <a:prstGeom prst="rect">
                      <a:avLst/>
                    </a:prstGeom>
                    <a:solidFill>
                      <a:srgbClr val="9393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5" name="Rectangle 655"/>
                    <p:cNvSpPr>
                      <a:spLocks noChangeArrowheads="1"/>
                    </p:cNvSpPr>
                    <p:nvPr/>
                  </p:nvSpPr>
                  <p:spPr bwMode="auto">
                    <a:xfrm>
                      <a:off x="4258" y="3487"/>
                      <a:ext cx="250" cy="1"/>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6" name="Rectangle 656"/>
                    <p:cNvSpPr>
                      <a:spLocks noChangeArrowheads="1"/>
                    </p:cNvSpPr>
                    <p:nvPr/>
                  </p:nvSpPr>
                  <p:spPr bwMode="auto">
                    <a:xfrm>
                      <a:off x="4258" y="3488"/>
                      <a:ext cx="250" cy="2"/>
                    </a:xfrm>
                    <a:prstGeom prst="rect">
                      <a:avLst/>
                    </a:prstGeom>
                    <a:solidFill>
                      <a:srgbClr val="9090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7" name="Rectangle 657"/>
                    <p:cNvSpPr>
                      <a:spLocks noChangeArrowheads="1"/>
                    </p:cNvSpPr>
                    <p:nvPr/>
                  </p:nvSpPr>
                  <p:spPr bwMode="auto">
                    <a:xfrm>
                      <a:off x="4258" y="3490"/>
                      <a:ext cx="250" cy="2"/>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8" name="Rectangle 658"/>
                    <p:cNvSpPr>
                      <a:spLocks noChangeArrowheads="1"/>
                    </p:cNvSpPr>
                    <p:nvPr/>
                  </p:nvSpPr>
                  <p:spPr bwMode="auto">
                    <a:xfrm>
                      <a:off x="4258" y="3492"/>
                      <a:ext cx="250" cy="1"/>
                    </a:xfrm>
                    <a:prstGeom prst="rect">
                      <a:avLst/>
                    </a:prstGeom>
                    <a:solidFill>
                      <a:srgbClr val="8C8C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69" name="Rectangle 659"/>
                    <p:cNvSpPr>
                      <a:spLocks noChangeArrowheads="1"/>
                    </p:cNvSpPr>
                    <p:nvPr/>
                  </p:nvSpPr>
                  <p:spPr bwMode="auto">
                    <a:xfrm>
                      <a:off x="4258" y="3493"/>
                      <a:ext cx="250" cy="2"/>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0" name="Rectangle 660"/>
                    <p:cNvSpPr>
                      <a:spLocks noChangeArrowheads="1"/>
                    </p:cNvSpPr>
                    <p:nvPr/>
                  </p:nvSpPr>
                  <p:spPr bwMode="auto">
                    <a:xfrm>
                      <a:off x="4258" y="3495"/>
                      <a:ext cx="250" cy="2"/>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1" name="Rectangle 661"/>
                    <p:cNvSpPr>
                      <a:spLocks noChangeArrowheads="1"/>
                    </p:cNvSpPr>
                    <p:nvPr/>
                  </p:nvSpPr>
                  <p:spPr bwMode="auto">
                    <a:xfrm>
                      <a:off x="4258" y="3497"/>
                      <a:ext cx="250" cy="1"/>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2" name="Rectangle 662"/>
                    <p:cNvSpPr>
                      <a:spLocks noChangeArrowheads="1"/>
                    </p:cNvSpPr>
                    <p:nvPr/>
                  </p:nvSpPr>
                  <p:spPr bwMode="auto">
                    <a:xfrm>
                      <a:off x="4258" y="3498"/>
                      <a:ext cx="250" cy="2"/>
                    </a:xfrm>
                    <a:prstGeom prst="rect">
                      <a:avLst/>
                    </a:prstGeom>
                    <a:solidFill>
                      <a:srgbClr val="85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3" name="Rectangle 663"/>
                    <p:cNvSpPr>
                      <a:spLocks noChangeArrowheads="1"/>
                    </p:cNvSpPr>
                    <p:nvPr/>
                  </p:nvSpPr>
                  <p:spPr bwMode="auto">
                    <a:xfrm>
                      <a:off x="4258" y="3500"/>
                      <a:ext cx="250" cy="1"/>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4" name="Rectangle 664"/>
                    <p:cNvSpPr>
                      <a:spLocks noChangeArrowheads="1"/>
                    </p:cNvSpPr>
                    <p:nvPr/>
                  </p:nvSpPr>
                  <p:spPr bwMode="auto">
                    <a:xfrm>
                      <a:off x="4258" y="3501"/>
                      <a:ext cx="250" cy="2"/>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5" name="Rectangle 665"/>
                    <p:cNvSpPr>
                      <a:spLocks noChangeArrowheads="1"/>
                    </p:cNvSpPr>
                    <p:nvPr/>
                  </p:nvSpPr>
                  <p:spPr bwMode="auto">
                    <a:xfrm>
                      <a:off x="4258" y="3503"/>
                      <a:ext cx="250" cy="2"/>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6" name="Rectangle 666"/>
                    <p:cNvSpPr>
                      <a:spLocks noChangeArrowheads="1"/>
                    </p:cNvSpPr>
                    <p:nvPr/>
                  </p:nvSpPr>
                  <p:spPr bwMode="auto">
                    <a:xfrm>
                      <a:off x="4258" y="3505"/>
                      <a:ext cx="250" cy="1"/>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7" name="Rectangle 667"/>
                    <p:cNvSpPr>
                      <a:spLocks noChangeArrowheads="1"/>
                    </p:cNvSpPr>
                    <p:nvPr/>
                  </p:nvSpPr>
                  <p:spPr bwMode="auto">
                    <a:xfrm>
                      <a:off x="4258" y="3506"/>
                      <a:ext cx="250" cy="2"/>
                    </a:xfrm>
                    <a:prstGeom prst="rect">
                      <a:avLst/>
                    </a:prstGeom>
                    <a:solidFill>
                      <a:srgbClr val="7D7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8" name="Rectangle 668"/>
                    <p:cNvSpPr>
                      <a:spLocks noChangeArrowheads="1"/>
                    </p:cNvSpPr>
                    <p:nvPr/>
                  </p:nvSpPr>
                  <p:spPr bwMode="auto">
                    <a:xfrm>
                      <a:off x="4258" y="3508"/>
                      <a:ext cx="250" cy="1"/>
                    </a:xfrm>
                    <a:prstGeom prst="rect">
                      <a:avLst/>
                    </a:prstGeom>
                    <a:solidFill>
                      <a:srgbClr val="7B7B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79" name="Rectangle 669"/>
                    <p:cNvSpPr>
                      <a:spLocks noChangeArrowheads="1"/>
                    </p:cNvSpPr>
                    <p:nvPr/>
                  </p:nvSpPr>
                  <p:spPr bwMode="auto">
                    <a:xfrm>
                      <a:off x="4258" y="3509"/>
                      <a:ext cx="250" cy="2"/>
                    </a:xfrm>
                    <a:prstGeom prst="rect">
                      <a:avLst/>
                    </a:prstGeom>
                    <a:solidFill>
                      <a:srgbClr val="7A7A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0" name="Rectangle 670"/>
                    <p:cNvSpPr>
                      <a:spLocks noChangeArrowheads="1"/>
                    </p:cNvSpPr>
                    <p:nvPr/>
                  </p:nvSpPr>
                  <p:spPr bwMode="auto">
                    <a:xfrm>
                      <a:off x="4258" y="3511"/>
                      <a:ext cx="250" cy="2"/>
                    </a:xfrm>
                    <a:prstGeom prst="rect">
                      <a:avLst/>
                    </a:prstGeom>
                    <a:solidFill>
                      <a:srgbClr val="787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1" name="Rectangle 671"/>
                    <p:cNvSpPr>
                      <a:spLocks noChangeArrowheads="1"/>
                    </p:cNvSpPr>
                    <p:nvPr/>
                  </p:nvSpPr>
                  <p:spPr bwMode="auto">
                    <a:xfrm>
                      <a:off x="4258" y="3513"/>
                      <a:ext cx="250" cy="1"/>
                    </a:xfrm>
                    <a:prstGeom prst="rect">
                      <a:avLst/>
                    </a:prstGeom>
                    <a:solidFill>
                      <a:srgbClr val="76767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2" name="Rectangle 672"/>
                    <p:cNvSpPr>
                      <a:spLocks noChangeArrowheads="1"/>
                    </p:cNvSpPr>
                    <p:nvPr/>
                  </p:nvSpPr>
                  <p:spPr bwMode="auto">
                    <a:xfrm>
                      <a:off x="4258" y="3514"/>
                      <a:ext cx="250" cy="2"/>
                    </a:xfrm>
                    <a:prstGeom prst="rect">
                      <a:avLst/>
                    </a:prstGeom>
                    <a:solidFill>
                      <a:srgbClr val="7575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3" name="Rectangle 673"/>
                    <p:cNvSpPr>
                      <a:spLocks noChangeArrowheads="1"/>
                    </p:cNvSpPr>
                    <p:nvPr/>
                  </p:nvSpPr>
                  <p:spPr bwMode="auto">
                    <a:xfrm>
                      <a:off x="4258" y="3516"/>
                      <a:ext cx="250" cy="1"/>
                    </a:xfrm>
                    <a:prstGeom prst="rect">
                      <a:avLst/>
                    </a:prstGeom>
                    <a:solidFill>
                      <a:srgbClr val="7373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4" name="Rectangle 674"/>
                    <p:cNvSpPr>
                      <a:spLocks noChangeArrowheads="1"/>
                    </p:cNvSpPr>
                    <p:nvPr/>
                  </p:nvSpPr>
                  <p:spPr bwMode="auto">
                    <a:xfrm>
                      <a:off x="4258" y="3517"/>
                      <a:ext cx="250" cy="2"/>
                    </a:xfrm>
                    <a:prstGeom prst="rect">
                      <a:avLst/>
                    </a:prstGeom>
                    <a:solidFill>
                      <a:srgbClr val="727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5" name="Rectangle 675"/>
                    <p:cNvSpPr>
                      <a:spLocks noChangeArrowheads="1"/>
                    </p:cNvSpPr>
                    <p:nvPr/>
                  </p:nvSpPr>
                  <p:spPr bwMode="auto">
                    <a:xfrm>
                      <a:off x="4258" y="3519"/>
                      <a:ext cx="250" cy="2"/>
                    </a:xfrm>
                    <a:prstGeom prst="rect">
                      <a:avLst/>
                    </a:prstGeom>
                    <a:solidFill>
                      <a:srgbClr val="7171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6" name="Rectangle 676"/>
                    <p:cNvSpPr>
                      <a:spLocks noChangeArrowheads="1"/>
                    </p:cNvSpPr>
                    <p:nvPr/>
                  </p:nvSpPr>
                  <p:spPr bwMode="auto">
                    <a:xfrm>
                      <a:off x="4258" y="3521"/>
                      <a:ext cx="250" cy="1"/>
                    </a:xfrm>
                    <a:prstGeom prst="rect">
                      <a:avLst/>
                    </a:prstGeom>
                    <a:solidFill>
                      <a:srgbClr val="6F6F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7" name="Rectangle 677"/>
                    <p:cNvSpPr>
                      <a:spLocks noChangeArrowheads="1"/>
                    </p:cNvSpPr>
                    <p:nvPr/>
                  </p:nvSpPr>
                  <p:spPr bwMode="auto">
                    <a:xfrm>
                      <a:off x="4258" y="3522"/>
                      <a:ext cx="250" cy="2"/>
                    </a:xfrm>
                    <a:prstGeom prst="rect">
                      <a:avLst/>
                    </a:prstGeom>
                    <a:solidFill>
                      <a:srgbClr val="6E6E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8" name="Rectangle 678"/>
                    <p:cNvSpPr>
                      <a:spLocks noChangeArrowheads="1"/>
                    </p:cNvSpPr>
                    <p:nvPr/>
                  </p:nvSpPr>
                  <p:spPr bwMode="auto">
                    <a:xfrm>
                      <a:off x="4258" y="3524"/>
                      <a:ext cx="250" cy="1"/>
                    </a:xfrm>
                    <a:prstGeom prst="rect">
                      <a:avLst/>
                    </a:prstGeom>
                    <a:solidFill>
                      <a:srgbClr val="6C6C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89" name="Rectangle 679"/>
                    <p:cNvSpPr>
                      <a:spLocks noChangeArrowheads="1"/>
                    </p:cNvSpPr>
                    <p:nvPr/>
                  </p:nvSpPr>
                  <p:spPr bwMode="auto">
                    <a:xfrm>
                      <a:off x="4258" y="3525"/>
                      <a:ext cx="250" cy="2"/>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0" name="Rectangle 680"/>
                    <p:cNvSpPr>
                      <a:spLocks noChangeArrowheads="1"/>
                    </p:cNvSpPr>
                    <p:nvPr/>
                  </p:nvSpPr>
                  <p:spPr bwMode="auto">
                    <a:xfrm>
                      <a:off x="4258" y="3527"/>
                      <a:ext cx="250" cy="2"/>
                    </a:xfrm>
                    <a:prstGeom prst="rect">
                      <a:avLst/>
                    </a:prstGeom>
                    <a:solidFill>
                      <a:srgbClr val="6A6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1" name="Rectangle 681"/>
                    <p:cNvSpPr>
                      <a:spLocks noChangeArrowheads="1"/>
                    </p:cNvSpPr>
                    <p:nvPr/>
                  </p:nvSpPr>
                  <p:spPr bwMode="auto">
                    <a:xfrm>
                      <a:off x="4258" y="3529"/>
                      <a:ext cx="250" cy="1"/>
                    </a:xfrm>
                    <a:prstGeom prst="rect">
                      <a:avLst/>
                    </a:prstGeom>
                    <a:solidFill>
                      <a:srgbClr val="6969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2" name="Rectangle 682"/>
                    <p:cNvSpPr>
                      <a:spLocks noChangeArrowheads="1"/>
                    </p:cNvSpPr>
                    <p:nvPr/>
                  </p:nvSpPr>
                  <p:spPr bwMode="auto">
                    <a:xfrm>
                      <a:off x="4258" y="3530"/>
                      <a:ext cx="250" cy="2"/>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3" name="Rectangle 683"/>
                    <p:cNvSpPr>
                      <a:spLocks noChangeArrowheads="1"/>
                    </p:cNvSpPr>
                    <p:nvPr/>
                  </p:nvSpPr>
                  <p:spPr bwMode="auto">
                    <a:xfrm>
                      <a:off x="4258" y="3532"/>
                      <a:ext cx="250" cy="2"/>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4" name="Rectangle 684"/>
                    <p:cNvSpPr>
                      <a:spLocks noChangeArrowheads="1"/>
                    </p:cNvSpPr>
                    <p:nvPr/>
                  </p:nvSpPr>
                  <p:spPr bwMode="auto">
                    <a:xfrm>
                      <a:off x="4258" y="3534"/>
                      <a:ext cx="250" cy="1"/>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5" name="Rectangle 685"/>
                    <p:cNvSpPr>
                      <a:spLocks noChangeArrowheads="1"/>
                    </p:cNvSpPr>
                    <p:nvPr/>
                  </p:nvSpPr>
                  <p:spPr bwMode="auto">
                    <a:xfrm>
                      <a:off x="4258" y="3535"/>
                      <a:ext cx="250" cy="2"/>
                    </a:xfrm>
                    <a:prstGeom prst="rect">
                      <a:avLst/>
                    </a:prstGeom>
                    <a:solidFill>
                      <a:srgbClr val="6464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6" name="Rectangle 686"/>
                    <p:cNvSpPr>
                      <a:spLocks noChangeArrowheads="1"/>
                    </p:cNvSpPr>
                    <p:nvPr/>
                  </p:nvSpPr>
                  <p:spPr bwMode="auto">
                    <a:xfrm>
                      <a:off x="4258" y="3537"/>
                      <a:ext cx="250" cy="1"/>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7" name="Rectangle 687"/>
                    <p:cNvSpPr>
                      <a:spLocks noChangeArrowheads="1"/>
                    </p:cNvSpPr>
                    <p:nvPr/>
                  </p:nvSpPr>
                  <p:spPr bwMode="auto">
                    <a:xfrm>
                      <a:off x="4258" y="3538"/>
                      <a:ext cx="250" cy="2"/>
                    </a:xfrm>
                    <a:prstGeom prst="rect">
                      <a:avLst/>
                    </a:prstGeom>
                    <a:solidFill>
                      <a:srgbClr val="6262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8" name="Rectangle 688"/>
                    <p:cNvSpPr>
                      <a:spLocks noChangeArrowheads="1"/>
                    </p:cNvSpPr>
                    <p:nvPr/>
                  </p:nvSpPr>
                  <p:spPr bwMode="auto">
                    <a:xfrm>
                      <a:off x="4258" y="3540"/>
                      <a:ext cx="250" cy="2"/>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99" name="Rectangle 689"/>
                    <p:cNvSpPr>
                      <a:spLocks noChangeArrowheads="1"/>
                    </p:cNvSpPr>
                    <p:nvPr/>
                  </p:nvSpPr>
                  <p:spPr bwMode="auto">
                    <a:xfrm>
                      <a:off x="4258" y="3542"/>
                      <a:ext cx="250" cy="1"/>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0" name="Rectangle 690"/>
                    <p:cNvSpPr>
                      <a:spLocks noChangeArrowheads="1"/>
                    </p:cNvSpPr>
                    <p:nvPr/>
                  </p:nvSpPr>
                  <p:spPr bwMode="auto">
                    <a:xfrm>
                      <a:off x="4258" y="3543"/>
                      <a:ext cx="250" cy="2"/>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1" name="Rectangle 691"/>
                    <p:cNvSpPr>
                      <a:spLocks noChangeArrowheads="1"/>
                    </p:cNvSpPr>
                    <p:nvPr/>
                  </p:nvSpPr>
                  <p:spPr bwMode="auto">
                    <a:xfrm>
                      <a:off x="4258" y="3545"/>
                      <a:ext cx="250" cy="1"/>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2" name="Rectangle 692"/>
                    <p:cNvSpPr>
                      <a:spLocks noChangeArrowheads="1"/>
                    </p:cNvSpPr>
                    <p:nvPr/>
                  </p:nvSpPr>
                  <p:spPr bwMode="auto">
                    <a:xfrm>
                      <a:off x="4258" y="3546"/>
                      <a:ext cx="250" cy="2"/>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3" name="Rectangle 693"/>
                    <p:cNvSpPr>
                      <a:spLocks noChangeArrowheads="1"/>
                    </p:cNvSpPr>
                    <p:nvPr/>
                  </p:nvSpPr>
                  <p:spPr bwMode="auto">
                    <a:xfrm>
                      <a:off x="4258" y="3548"/>
                      <a:ext cx="250" cy="2"/>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4" name="Rectangle 694"/>
                    <p:cNvSpPr>
                      <a:spLocks noChangeArrowheads="1"/>
                    </p:cNvSpPr>
                    <p:nvPr/>
                  </p:nvSpPr>
                  <p:spPr bwMode="auto">
                    <a:xfrm>
                      <a:off x="4258" y="3550"/>
                      <a:ext cx="250" cy="1"/>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5" name="Rectangle 695"/>
                    <p:cNvSpPr>
                      <a:spLocks noChangeArrowheads="1"/>
                    </p:cNvSpPr>
                    <p:nvPr/>
                  </p:nvSpPr>
                  <p:spPr bwMode="auto">
                    <a:xfrm>
                      <a:off x="4258" y="3551"/>
                      <a:ext cx="250" cy="2"/>
                    </a:xfrm>
                    <a:prstGeom prst="rect">
                      <a:avLst/>
                    </a:prstGeom>
                    <a:solidFill>
                      <a:srgbClr val="5C5C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6" name="Rectangle 696"/>
                    <p:cNvSpPr>
                      <a:spLocks noChangeArrowheads="1"/>
                    </p:cNvSpPr>
                    <p:nvPr/>
                  </p:nvSpPr>
                  <p:spPr bwMode="auto">
                    <a:xfrm>
                      <a:off x="4258" y="3553"/>
                      <a:ext cx="250" cy="1"/>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7" name="Rectangle 697"/>
                    <p:cNvSpPr>
                      <a:spLocks noChangeArrowheads="1"/>
                    </p:cNvSpPr>
                    <p:nvPr/>
                  </p:nvSpPr>
                  <p:spPr bwMode="auto">
                    <a:xfrm>
                      <a:off x="4258" y="3554"/>
                      <a:ext cx="250" cy="2"/>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8" name="Rectangle 698"/>
                    <p:cNvSpPr>
                      <a:spLocks noChangeArrowheads="1"/>
                    </p:cNvSpPr>
                    <p:nvPr/>
                  </p:nvSpPr>
                  <p:spPr bwMode="auto">
                    <a:xfrm>
                      <a:off x="4258" y="3556"/>
                      <a:ext cx="250" cy="2"/>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09" name="Rectangle 699"/>
                    <p:cNvSpPr>
                      <a:spLocks noChangeArrowheads="1"/>
                    </p:cNvSpPr>
                    <p:nvPr/>
                  </p:nvSpPr>
                  <p:spPr bwMode="auto">
                    <a:xfrm>
                      <a:off x="4258" y="3558"/>
                      <a:ext cx="250" cy="1"/>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0" name="Rectangle 700"/>
                    <p:cNvSpPr>
                      <a:spLocks noChangeArrowheads="1"/>
                    </p:cNvSpPr>
                    <p:nvPr/>
                  </p:nvSpPr>
                  <p:spPr bwMode="auto">
                    <a:xfrm>
                      <a:off x="4258" y="3559"/>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1" name="Rectangle 701"/>
                    <p:cNvSpPr>
                      <a:spLocks noChangeArrowheads="1"/>
                    </p:cNvSpPr>
                    <p:nvPr/>
                  </p:nvSpPr>
                  <p:spPr bwMode="auto">
                    <a:xfrm>
                      <a:off x="4258" y="3561"/>
                      <a:ext cx="250" cy="1"/>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2" name="Rectangle 702"/>
                    <p:cNvSpPr>
                      <a:spLocks noChangeArrowheads="1"/>
                    </p:cNvSpPr>
                    <p:nvPr/>
                  </p:nvSpPr>
                  <p:spPr bwMode="auto">
                    <a:xfrm>
                      <a:off x="4258" y="3562"/>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3" name="Rectangle 703"/>
                    <p:cNvSpPr>
                      <a:spLocks noChangeArrowheads="1"/>
                    </p:cNvSpPr>
                    <p:nvPr/>
                  </p:nvSpPr>
                  <p:spPr bwMode="auto">
                    <a:xfrm>
                      <a:off x="4258" y="3564"/>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4" name="Rectangle 704"/>
                    <p:cNvSpPr>
                      <a:spLocks noChangeArrowheads="1"/>
                    </p:cNvSpPr>
                    <p:nvPr/>
                  </p:nvSpPr>
                  <p:spPr bwMode="auto">
                    <a:xfrm>
                      <a:off x="4258" y="3566"/>
                      <a:ext cx="250" cy="1"/>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5" name="Rectangle 705"/>
                    <p:cNvSpPr>
                      <a:spLocks noChangeArrowheads="1"/>
                    </p:cNvSpPr>
                    <p:nvPr/>
                  </p:nvSpPr>
                  <p:spPr bwMode="auto">
                    <a:xfrm>
                      <a:off x="4258" y="3567"/>
                      <a:ext cx="250" cy="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6" name="Rectangle 706"/>
                    <p:cNvSpPr>
                      <a:spLocks noChangeArrowheads="1"/>
                    </p:cNvSpPr>
                    <p:nvPr/>
                  </p:nvSpPr>
                  <p:spPr bwMode="auto">
                    <a:xfrm>
                      <a:off x="4258" y="3569"/>
                      <a:ext cx="250" cy="2"/>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7" name="Rectangle 707"/>
                    <p:cNvSpPr>
                      <a:spLocks noChangeArrowheads="1"/>
                    </p:cNvSpPr>
                    <p:nvPr/>
                  </p:nvSpPr>
                  <p:spPr bwMode="auto">
                    <a:xfrm>
                      <a:off x="4258" y="3571"/>
                      <a:ext cx="250" cy="1"/>
                    </a:xfrm>
                    <a:prstGeom prst="rect">
                      <a:avLst/>
                    </a:prstGeom>
                    <a:solidFill>
                      <a:srgbClr val="5A5A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8" name="Rectangle 708"/>
                    <p:cNvSpPr>
                      <a:spLocks noChangeArrowheads="1"/>
                    </p:cNvSpPr>
                    <p:nvPr/>
                  </p:nvSpPr>
                  <p:spPr bwMode="auto">
                    <a:xfrm>
                      <a:off x="4258" y="3572"/>
                      <a:ext cx="250" cy="2"/>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19" name="Rectangle 709"/>
                    <p:cNvSpPr>
                      <a:spLocks noChangeArrowheads="1"/>
                    </p:cNvSpPr>
                    <p:nvPr/>
                  </p:nvSpPr>
                  <p:spPr bwMode="auto">
                    <a:xfrm>
                      <a:off x="4258" y="3574"/>
                      <a:ext cx="250" cy="1"/>
                    </a:xfrm>
                    <a:prstGeom prst="rect">
                      <a:avLst/>
                    </a:prstGeom>
                    <a:solidFill>
                      <a:srgbClr val="5B5B5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0" name="Rectangle 710"/>
                    <p:cNvSpPr>
                      <a:spLocks noChangeArrowheads="1"/>
                    </p:cNvSpPr>
                    <p:nvPr/>
                  </p:nvSpPr>
                  <p:spPr bwMode="auto">
                    <a:xfrm>
                      <a:off x="4258" y="3575"/>
                      <a:ext cx="250" cy="2"/>
                    </a:xfrm>
                    <a:prstGeom prst="rect">
                      <a:avLst/>
                    </a:prstGeom>
                    <a:solidFill>
                      <a:srgbClr val="5C5C5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1" name="Rectangle 711"/>
                    <p:cNvSpPr>
                      <a:spLocks noChangeArrowheads="1"/>
                    </p:cNvSpPr>
                    <p:nvPr/>
                  </p:nvSpPr>
                  <p:spPr bwMode="auto">
                    <a:xfrm>
                      <a:off x="4258" y="3577"/>
                      <a:ext cx="250" cy="2"/>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2" name="Rectangle 712"/>
                    <p:cNvSpPr>
                      <a:spLocks noChangeArrowheads="1"/>
                    </p:cNvSpPr>
                    <p:nvPr/>
                  </p:nvSpPr>
                  <p:spPr bwMode="auto">
                    <a:xfrm>
                      <a:off x="4258" y="3579"/>
                      <a:ext cx="250" cy="1"/>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3" name="Rectangle 713"/>
                    <p:cNvSpPr>
                      <a:spLocks noChangeArrowheads="1"/>
                    </p:cNvSpPr>
                    <p:nvPr/>
                  </p:nvSpPr>
                  <p:spPr bwMode="auto">
                    <a:xfrm>
                      <a:off x="4258" y="3580"/>
                      <a:ext cx="250" cy="2"/>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4" name="Rectangle 714"/>
                    <p:cNvSpPr>
                      <a:spLocks noChangeArrowheads="1"/>
                    </p:cNvSpPr>
                    <p:nvPr/>
                  </p:nvSpPr>
                  <p:spPr bwMode="auto">
                    <a:xfrm>
                      <a:off x="4258" y="3582"/>
                      <a:ext cx="250" cy="1"/>
                    </a:xfrm>
                    <a:prstGeom prst="rect">
                      <a:avLst/>
                    </a:prstGeom>
                    <a:solidFill>
                      <a:srgbClr val="5F5F5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5" name="Rectangle 715"/>
                    <p:cNvSpPr>
                      <a:spLocks noChangeArrowheads="1"/>
                    </p:cNvSpPr>
                    <p:nvPr/>
                  </p:nvSpPr>
                  <p:spPr bwMode="auto">
                    <a:xfrm>
                      <a:off x="4258" y="3583"/>
                      <a:ext cx="250" cy="2"/>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6" name="Rectangle 716"/>
                    <p:cNvSpPr>
                      <a:spLocks noChangeArrowheads="1"/>
                    </p:cNvSpPr>
                    <p:nvPr/>
                  </p:nvSpPr>
                  <p:spPr bwMode="auto">
                    <a:xfrm>
                      <a:off x="4258" y="3585"/>
                      <a:ext cx="250" cy="2"/>
                    </a:xfrm>
                    <a:prstGeom prst="rect">
                      <a:avLst/>
                    </a:prstGeom>
                    <a:solidFill>
                      <a:srgbClr val="6060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7" name="Rectangle 717"/>
                    <p:cNvSpPr>
                      <a:spLocks noChangeArrowheads="1"/>
                    </p:cNvSpPr>
                    <p:nvPr/>
                  </p:nvSpPr>
                  <p:spPr bwMode="auto">
                    <a:xfrm>
                      <a:off x="4258" y="3587"/>
                      <a:ext cx="250" cy="1"/>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8" name="Rectangle 718"/>
                    <p:cNvSpPr>
                      <a:spLocks noChangeArrowheads="1"/>
                    </p:cNvSpPr>
                    <p:nvPr/>
                  </p:nvSpPr>
                  <p:spPr bwMode="auto">
                    <a:xfrm>
                      <a:off x="4258" y="3588"/>
                      <a:ext cx="250" cy="2"/>
                    </a:xfrm>
                    <a:prstGeom prst="rect">
                      <a:avLst/>
                    </a:prstGeom>
                    <a:solidFill>
                      <a:srgbClr val="62626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29" name="Rectangle 719"/>
                    <p:cNvSpPr>
                      <a:spLocks noChangeArrowheads="1"/>
                    </p:cNvSpPr>
                    <p:nvPr/>
                  </p:nvSpPr>
                  <p:spPr bwMode="auto">
                    <a:xfrm>
                      <a:off x="4258" y="3590"/>
                      <a:ext cx="250" cy="1"/>
                    </a:xfrm>
                    <a:prstGeom prst="rect">
                      <a:avLst/>
                    </a:prstGeom>
                    <a:solidFill>
                      <a:srgbClr val="6363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0" name="Rectangle 720"/>
                    <p:cNvSpPr>
                      <a:spLocks noChangeArrowheads="1"/>
                    </p:cNvSpPr>
                    <p:nvPr/>
                  </p:nvSpPr>
                  <p:spPr bwMode="auto">
                    <a:xfrm>
                      <a:off x="4258" y="3591"/>
                      <a:ext cx="250" cy="2"/>
                    </a:xfrm>
                    <a:prstGeom prst="rect">
                      <a:avLst/>
                    </a:prstGeom>
                    <a:solidFill>
                      <a:srgbClr val="64646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1" name="Rectangle 721"/>
                    <p:cNvSpPr>
                      <a:spLocks noChangeArrowheads="1"/>
                    </p:cNvSpPr>
                    <p:nvPr/>
                  </p:nvSpPr>
                  <p:spPr bwMode="auto">
                    <a:xfrm>
                      <a:off x="4258" y="3593"/>
                      <a:ext cx="250" cy="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2" name="Rectangle 722"/>
                    <p:cNvSpPr>
                      <a:spLocks noChangeArrowheads="1"/>
                    </p:cNvSpPr>
                    <p:nvPr/>
                  </p:nvSpPr>
                  <p:spPr bwMode="auto">
                    <a:xfrm>
                      <a:off x="4258" y="3595"/>
                      <a:ext cx="250" cy="1"/>
                    </a:xfrm>
                    <a:prstGeom prst="rect">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3" name="Rectangle 723"/>
                    <p:cNvSpPr>
                      <a:spLocks noChangeArrowheads="1"/>
                    </p:cNvSpPr>
                    <p:nvPr/>
                  </p:nvSpPr>
                  <p:spPr bwMode="auto">
                    <a:xfrm>
                      <a:off x="4258" y="3596"/>
                      <a:ext cx="250" cy="2"/>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4" name="Rectangle 724"/>
                    <p:cNvSpPr>
                      <a:spLocks noChangeArrowheads="1"/>
                    </p:cNvSpPr>
                    <p:nvPr/>
                  </p:nvSpPr>
                  <p:spPr bwMode="auto">
                    <a:xfrm>
                      <a:off x="4258" y="3598"/>
                      <a:ext cx="250" cy="1"/>
                    </a:xfrm>
                    <a:prstGeom prst="rect">
                      <a:avLst/>
                    </a:prstGeom>
                    <a:solidFill>
                      <a:srgbClr val="6969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5" name="Rectangle 725"/>
                    <p:cNvSpPr>
                      <a:spLocks noChangeArrowheads="1"/>
                    </p:cNvSpPr>
                    <p:nvPr/>
                  </p:nvSpPr>
                  <p:spPr bwMode="auto">
                    <a:xfrm>
                      <a:off x="4258" y="3599"/>
                      <a:ext cx="250" cy="2"/>
                    </a:xfrm>
                    <a:prstGeom prst="rect">
                      <a:avLst/>
                    </a:prstGeom>
                    <a:solidFill>
                      <a:srgbClr val="6A6A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6" name="Rectangle 726"/>
                    <p:cNvSpPr>
                      <a:spLocks noChangeArrowheads="1"/>
                    </p:cNvSpPr>
                    <p:nvPr/>
                  </p:nvSpPr>
                  <p:spPr bwMode="auto">
                    <a:xfrm>
                      <a:off x="4258" y="3601"/>
                      <a:ext cx="250" cy="2"/>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7" name="Rectangle 727"/>
                    <p:cNvSpPr>
                      <a:spLocks noChangeArrowheads="1"/>
                    </p:cNvSpPr>
                    <p:nvPr/>
                  </p:nvSpPr>
                  <p:spPr bwMode="auto">
                    <a:xfrm>
                      <a:off x="4258" y="3603"/>
                      <a:ext cx="250" cy="1"/>
                    </a:xfrm>
                    <a:prstGeom prst="rect">
                      <a:avLst/>
                    </a:prstGeom>
                    <a:solidFill>
                      <a:srgbClr val="6C6C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8" name="Rectangle 728"/>
                    <p:cNvSpPr>
                      <a:spLocks noChangeArrowheads="1"/>
                    </p:cNvSpPr>
                    <p:nvPr/>
                  </p:nvSpPr>
                  <p:spPr bwMode="auto">
                    <a:xfrm>
                      <a:off x="4258" y="3604"/>
                      <a:ext cx="250" cy="2"/>
                    </a:xfrm>
                    <a:prstGeom prst="rect">
                      <a:avLst/>
                    </a:prstGeom>
                    <a:solidFill>
                      <a:srgbClr val="6E6E6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39" name="Rectangle 729"/>
                    <p:cNvSpPr>
                      <a:spLocks noChangeArrowheads="1"/>
                    </p:cNvSpPr>
                    <p:nvPr/>
                  </p:nvSpPr>
                  <p:spPr bwMode="auto">
                    <a:xfrm>
                      <a:off x="4258" y="3606"/>
                      <a:ext cx="250" cy="2"/>
                    </a:xfrm>
                    <a:prstGeom prst="rect">
                      <a:avLst/>
                    </a:prstGeom>
                    <a:solidFill>
                      <a:srgbClr val="6F6F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0" name="Rectangle 730"/>
                    <p:cNvSpPr>
                      <a:spLocks noChangeArrowheads="1"/>
                    </p:cNvSpPr>
                    <p:nvPr/>
                  </p:nvSpPr>
                  <p:spPr bwMode="auto">
                    <a:xfrm>
                      <a:off x="4258" y="3608"/>
                      <a:ext cx="250" cy="1"/>
                    </a:xfrm>
                    <a:prstGeom prst="rect">
                      <a:avLst/>
                    </a:prstGeom>
                    <a:solidFill>
                      <a:srgbClr val="7171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1" name="Rectangle 731"/>
                    <p:cNvSpPr>
                      <a:spLocks noChangeArrowheads="1"/>
                    </p:cNvSpPr>
                    <p:nvPr/>
                  </p:nvSpPr>
                  <p:spPr bwMode="auto">
                    <a:xfrm>
                      <a:off x="4258" y="3609"/>
                      <a:ext cx="250" cy="2"/>
                    </a:xfrm>
                    <a:prstGeom prst="rect">
                      <a:avLst/>
                    </a:prstGeom>
                    <a:solidFill>
                      <a:srgbClr val="7272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2" name="Rectangle 732"/>
                    <p:cNvSpPr>
                      <a:spLocks noChangeArrowheads="1"/>
                    </p:cNvSpPr>
                    <p:nvPr/>
                  </p:nvSpPr>
                  <p:spPr bwMode="auto">
                    <a:xfrm>
                      <a:off x="4258" y="3611"/>
                      <a:ext cx="250" cy="1"/>
                    </a:xfrm>
                    <a:prstGeom prst="rect">
                      <a:avLst/>
                    </a:prstGeom>
                    <a:solidFill>
                      <a:srgbClr val="73737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3" name="Rectangle 733"/>
                    <p:cNvSpPr>
                      <a:spLocks noChangeArrowheads="1"/>
                    </p:cNvSpPr>
                    <p:nvPr/>
                  </p:nvSpPr>
                  <p:spPr bwMode="auto">
                    <a:xfrm>
                      <a:off x="4258" y="3612"/>
                      <a:ext cx="250" cy="2"/>
                    </a:xfrm>
                    <a:prstGeom prst="rect">
                      <a:avLst/>
                    </a:prstGeom>
                    <a:solidFill>
                      <a:srgbClr val="7575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4" name="Rectangle 734"/>
                    <p:cNvSpPr>
                      <a:spLocks noChangeArrowheads="1"/>
                    </p:cNvSpPr>
                    <p:nvPr/>
                  </p:nvSpPr>
                  <p:spPr bwMode="auto">
                    <a:xfrm>
                      <a:off x="4258" y="3614"/>
                      <a:ext cx="250" cy="2"/>
                    </a:xfrm>
                    <a:prstGeom prst="rect">
                      <a:avLst/>
                    </a:prstGeom>
                    <a:solidFill>
                      <a:srgbClr val="76767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5" name="Rectangle 735"/>
                    <p:cNvSpPr>
                      <a:spLocks noChangeArrowheads="1"/>
                    </p:cNvSpPr>
                    <p:nvPr/>
                  </p:nvSpPr>
                  <p:spPr bwMode="auto">
                    <a:xfrm>
                      <a:off x="4258" y="3616"/>
                      <a:ext cx="250" cy="1"/>
                    </a:xfrm>
                    <a:prstGeom prst="rect">
                      <a:avLst/>
                    </a:prstGeom>
                    <a:solidFill>
                      <a:srgbClr val="787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6" name="Rectangle 736"/>
                    <p:cNvSpPr>
                      <a:spLocks noChangeArrowheads="1"/>
                    </p:cNvSpPr>
                    <p:nvPr/>
                  </p:nvSpPr>
                  <p:spPr bwMode="auto">
                    <a:xfrm>
                      <a:off x="4258" y="3617"/>
                      <a:ext cx="250" cy="2"/>
                    </a:xfrm>
                    <a:prstGeom prst="rect">
                      <a:avLst/>
                    </a:prstGeom>
                    <a:solidFill>
                      <a:srgbClr val="7A7A7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7" name="Rectangle 737"/>
                    <p:cNvSpPr>
                      <a:spLocks noChangeArrowheads="1"/>
                    </p:cNvSpPr>
                    <p:nvPr/>
                  </p:nvSpPr>
                  <p:spPr bwMode="auto">
                    <a:xfrm>
                      <a:off x="4258" y="3619"/>
                      <a:ext cx="250" cy="1"/>
                    </a:xfrm>
                    <a:prstGeom prst="rect">
                      <a:avLst/>
                    </a:prstGeom>
                    <a:solidFill>
                      <a:srgbClr val="7B7B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8" name="Rectangle 738"/>
                    <p:cNvSpPr>
                      <a:spLocks noChangeArrowheads="1"/>
                    </p:cNvSpPr>
                    <p:nvPr/>
                  </p:nvSpPr>
                  <p:spPr bwMode="auto">
                    <a:xfrm>
                      <a:off x="4258" y="3620"/>
                      <a:ext cx="250" cy="2"/>
                    </a:xfrm>
                    <a:prstGeom prst="rect">
                      <a:avLst/>
                    </a:prstGeom>
                    <a:solidFill>
                      <a:srgbClr val="7D7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49" name="Rectangle 739"/>
                    <p:cNvSpPr>
                      <a:spLocks noChangeArrowheads="1"/>
                    </p:cNvSpPr>
                    <p:nvPr/>
                  </p:nvSpPr>
                  <p:spPr bwMode="auto">
                    <a:xfrm>
                      <a:off x="4258" y="3622"/>
                      <a:ext cx="250" cy="2"/>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50" name="Rectangle 740"/>
                    <p:cNvSpPr>
                      <a:spLocks noChangeArrowheads="1"/>
                    </p:cNvSpPr>
                    <p:nvPr/>
                  </p:nvSpPr>
                  <p:spPr bwMode="auto">
                    <a:xfrm>
                      <a:off x="4258" y="3624"/>
                      <a:ext cx="250" cy="1"/>
                    </a:xfrm>
                    <a:prstGeom prst="rect">
                      <a:avLst/>
                    </a:prstGeom>
                    <a:solidFill>
                      <a:srgbClr val="81818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951" name="Rectangle 741"/>
                    <p:cNvSpPr>
                      <a:spLocks noChangeArrowheads="1"/>
                    </p:cNvSpPr>
                    <p:nvPr/>
                  </p:nvSpPr>
                  <p:spPr bwMode="auto">
                    <a:xfrm>
                      <a:off x="4258" y="3625"/>
                      <a:ext cx="250" cy="2"/>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0" name="Rectangle 742"/>
                    <p:cNvSpPr>
                      <a:spLocks noChangeArrowheads="1"/>
                    </p:cNvSpPr>
                    <p:nvPr/>
                  </p:nvSpPr>
                  <p:spPr bwMode="auto">
                    <a:xfrm>
                      <a:off x="4258" y="3627"/>
                      <a:ext cx="250" cy="1"/>
                    </a:xfrm>
                    <a:prstGeom prst="rect">
                      <a:avLst/>
                    </a:prstGeom>
                    <a:solidFill>
                      <a:srgbClr val="84848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1" name="Rectangle 743"/>
                    <p:cNvSpPr>
                      <a:spLocks noChangeArrowheads="1"/>
                    </p:cNvSpPr>
                    <p:nvPr/>
                  </p:nvSpPr>
                  <p:spPr bwMode="auto">
                    <a:xfrm>
                      <a:off x="4258" y="3628"/>
                      <a:ext cx="250" cy="2"/>
                    </a:xfrm>
                    <a:prstGeom prst="rect">
                      <a:avLst/>
                    </a:prstGeom>
                    <a:solidFill>
                      <a:srgbClr val="85858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2" name="Rectangle 744"/>
                    <p:cNvSpPr>
                      <a:spLocks noChangeArrowheads="1"/>
                    </p:cNvSpPr>
                    <p:nvPr/>
                  </p:nvSpPr>
                  <p:spPr bwMode="auto">
                    <a:xfrm>
                      <a:off x="4258" y="3630"/>
                      <a:ext cx="250" cy="2"/>
                    </a:xfrm>
                    <a:prstGeom prst="rect">
                      <a:avLst/>
                    </a:prstGeom>
                    <a:solidFill>
                      <a:srgbClr val="87878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3" name="Rectangle 745"/>
                    <p:cNvSpPr>
                      <a:spLocks noChangeArrowheads="1"/>
                    </p:cNvSpPr>
                    <p:nvPr/>
                  </p:nvSpPr>
                  <p:spPr bwMode="auto">
                    <a:xfrm>
                      <a:off x="4258" y="3632"/>
                      <a:ext cx="250" cy="1"/>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4" name="Rectangle 746"/>
                    <p:cNvSpPr>
                      <a:spLocks noChangeArrowheads="1"/>
                    </p:cNvSpPr>
                    <p:nvPr/>
                  </p:nvSpPr>
                  <p:spPr bwMode="auto">
                    <a:xfrm>
                      <a:off x="4258" y="3633"/>
                      <a:ext cx="250" cy="2"/>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5" name="Rectangle 747"/>
                    <p:cNvSpPr>
                      <a:spLocks noChangeArrowheads="1"/>
                    </p:cNvSpPr>
                    <p:nvPr/>
                  </p:nvSpPr>
                  <p:spPr bwMode="auto">
                    <a:xfrm>
                      <a:off x="4258" y="3635"/>
                      <a:ext cx="250" cy="1"/>
                    </a:xfrm>
                    <a:prstGeom prst="rect">
                      <a:avLst/>
                    </a:prstGeom>
                    <a:solidFill>
                      <a:srgbClr val="8C8C8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6" name="Rectangle 748"/>
                    <p:cNvSpPr>
                      <a:spLocks noChangeArrowheads="1"/>
                    </p:cNvSpPr>
                    <p:nvPr/>
                  </p:nvSpPr>
                  <p:spPr bwMode="auto">
                    <a:xfrm>
                      <a:off x="4258" y="3636"/>
                      <a:ext cx="250" cy="2"/>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7" name="Rectangle 749"/>
                    <p:cNvSpPr>
                      <a:spLocks noChangeArrowheads="1"/>
                    </p:cNvSpPr>
                    <p:nvPr/>
                  </p:nvSpPr>
                  <p:spPr bwMode="auto">
                    <a:xfrm>
                      <a:off x="4258" y="3638"/>
                      <a:ext cx="250" cy="2"/>
                    </a:xfrm>
                    <a:prstGeom prst="rect">
                      <a:avLst/>
                    </a:prstGeom>
                    <a:solidFill>
                      <a:srgbClr val="9090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8" name="Rectangle 750"/>
                    <p:cNvSpPr>
                      <a:spLocks noChangeArrowheads="1"/>
                    </p:cNvSpPr>
                    <p:nvPr/>
                  </p:nvSpPr>
                  <p:spPr bwMode="auto">
                    <a:xfrm>
                      <a:off x="4258" y="3640"/>
                      <a:ext cx="250" cy="1"/>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49" name="Rectangle 751"/>
                    <p:cNvSpPr>
                      <a:spLocks noChangeArrowheads="1"/>
                    </p:cNvSpPr>
                    <p:nvPr/>
                  </p:nvSpPr>
                  <p:spPr bwMode="auto">
                    <a:xfrm>
                      <a:off x="4258" y="3641"/>
                      <a:ext cx="250" cy="2"/>
                    </a:xfrm>
                    <a:prstGeom prst="rect">
                      <a:avLst/>
                    </a:prstGeom>
                    <a:solidFill>
                      <a:srgbClr val="9393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0" name="Rectangle 752"/>
                    <p:cNvSpPr>
                      <a:spLocks noChangeArrowheads="1"/>
                    </p:cNvSpPr>
                    <p:nvPr/>
                  </p:nvSpPr>
                  <p:spPr bwMode="auto">
                    <a:xfrm>
                      <a:off x="4258" y="3643"/>
                      <a:ext cx="250" cy="2"/>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1" name="Rectangle 753"/>
                    <p:cNvSpPr>
                      <a:spLocks noChangeArrowheads="1"/>
                    </p:cNvSpPr>
                    <p:nvPr/>
                  </p:nvSpPr>
                  <p:spPr bwMode="auto">
                    <a:xfrm>
                      <a:off x="4258" y="3645"/>
                      <a:ext cx="250" cy="1"/>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2" name="Rectangle 754"/>
                    <p:cNvSpPr>
                      <a:spLocks noChangeArrowheads="1"/>
                    </p:cNvSpPr>
                    <p:nvPr/>
                  </p:nvSpPr>
                  <p:spPr bwMode="auto">
                    <a:xfrm>
                      <a:off x="4258" y="3646"/>
                      <a:ext cx="250" cy="2"/>
                    </a:xfrm>
                    <a:prstGeom prst="rect">
                      <a:avLst/>
                    </a:prstGeom>
                    <a:solidFill>
                      <a:srgbClr val="97979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3" name="Rectangle 755"/>
                    <p:cNvSpPr>
                      <a:spLocks noChangeArrowheads="1"/>
                    </p:cNvSpPr>
                    <p:nvPr/>
                  </p:nvSpPr>
                  <p:spPr bwMode="auto">
                    <a:xfrm>
                      <a:off x="4258" y="3648"/>
                      <a:ext cx="250" cy="1"/>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4" name="Rectangle 756"/>
                    <p:cNvSpPr>
                      <a:spLocks noChangeArrowheads="1"/>
                    </p:cNvSpPr>
                    <p:nvPr/>
                  </p:nvSpPr>
                  <p:spPr bwMode="auto">
                    <a:xfrm>
                      <a:off x="4258" y="3649"/>
                      <a:ext cx="250" cy="2"/>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5" name="Rectangle 757"/>
                    <p:cNvSpPr>
                      <a:spLocks noChangeArrowheads="1"/>
                    </p:cNvSpPr>
                    <p:nvPr/>
                  </p:nvSpPr>
                  <p:spPr bwMode="auto">
                    <a:xfrm>
                      <a:off x="4258" y="3651"/>
                      <a:ext cx="250" cy="2"/>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6" name="Rectangle 758"/>
                    <p:cNvSpPr>
                      <a:spLocks noChangeArrowheads="1"/>
                    </p:cNvSpPr>
                    <p:nvPr/>
                  </p:nvSpPr>
                  <p:spPr bwMode="auto">
                    <a:xfrm>
                      <a:off x="4258" y="3653"/>
                      <a:ext cx="250" cy="1"/>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7" name="Rectangle 759"/>
                    <p:cNvSpPr>
                      <a:spLocks noChangeArrowheads="1"/>
                    </p:cNvSpPr>
                    <p:nvPr/>
                  </p:nvSpPr>
                  <p:spPr bwMode="auto">
                    <a:xfrm>
                      <a:off x="4258" y="3654"/>
                      <a:ext cx="250" cy="2"/>
                    </a:xfrm>
                    <a:prstGeom prst="rect">
                      <a:avLst/>
                    </a:prstGeom>
                    <a:solidFill>
                      <a:srgbClr val="9F9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8" name="Rectangle 760"/>
                    <p:cNvSpPr>
                      <a:spLocks noChangeArrowheads="1"/>
                    </p:cNvSpPr>
                    <p:nvPr/>
                  </p:nvSpPr>
                  <p:spPr bwMode="auto">
                    <a:xfrm>
                      <a:off x="4258" y="3656"/>
                      <a:ext cx="250" cy="1"/>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59" name="Rectangle 761"/>
                    <p:cNvSpPr>
                      <a:spLocks noChangeArrowheads="1"/>
                    </p:cNvSpPr>
                    <p:nvPr/>
                  </p:nvSpPr>
                  <p:spPr bwMode="auto">
                    <a:xfrm>
                      <a:off x="4258" y="3657"/>
                      <a:ext cx="250" cy="2"/>
                    </a:xfrm>
                    <a:prstGeom prst="rect">
                      <a:avLst/>
                    </a:prstGeom>
                    <a:solidFill>
                      <a:srgbClr val="A2A2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0" name="Rectangle 762"/>
                    <p:cNvSpPr>
                      <a:spLocks noChangeArrowheads="1"/>
                    </p:cNvSpPr>
                    <p:nvPr/>
                  </p:nvSpPr>
                  <p:spPr bwMode="auto">
                    <a:xfrm>
                      <a:off x="4258" y="3659"/>
                      <a:ext cx="250" cy="2"/>
                    </a:xfrm>
                    <a:prstGeom prst="rect">
                      <a:avLst/>
                    </a:prstGeom>
                    <a:solidFill>
                      <a:srgbClr val="A4A4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1" name="Rectangle 763"/>
                    <p:cNvSpPr>
                      <a:spLocks noChangeArrowheads="1"/>
                    </p:cNvSpPr>
                    <p:nvPr/>
                  </p:nvSpPr>
                  <p:spPr bwMode="auto">
                    <a:xfrm>
                      <a:off x="4258" y="3661"/>
                      <a:ext cx="250" cy="1"/>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2" name="Rectangle 764"/>
                    <p:cNvSpPr>
                      <a:spLocks noChangeArrowheads="1"/>
                    </p:cNvSpPr>
                    <p:nvPr/>
                  </p:nvSpPr>
                  <p:spPr bwMode="auto">
                    <a:xfrm>
                      <a:off x="4258" y="3662"/>
                      <a:ext cx="250" cy="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3" name="Rectangle 765"/>
                    <p:cNvSpPr>
                      <a:spLocks noChangeArrowheads="1"/>
                    </p:cNvSpPr>
                    <p:nvPr/>
                  </p:nvSpPr>
                  <p:spPr bwMode="auto">
                    <a:xfrm>
                      <a:off x="4258" y="3664"/>
                      <a:ext cx="250" cy="1"/>
                    </a:xfrm>
                    <a:prstGeom prst="rect">
                      <a:avLst/>
                    </a:prstGeom>
                    <a:solidFill>
                      <a:srgbClr val="A8A8A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4" name="Rectangle 766"/>
                    <p:cNvSpPr>
                      <a:spLocks noChangeArrowheads="1"/>
                    </p:cNvSpPr>
                    <p:nvPr/>
                  </p:nvSpPr>
                  <p:spPr bwMode="auto">
                    <a:xfrm>
                      <a:off x="4258" y="3665"/>
                      <a:ext cx="250" cy="2"/>
                    </a:xfrm>
                    <a:prstGeom prst="rect">
                      <a:avLst/>
                    </a:prstGeom>
                    <a:solidFill>
                      <a:srgbClr val="A9A9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5" name="Rectangle 767"/>
                    <p:cNvSpPr>
                      <a:spLocks noChangeArrowheads="1"/>
                    </p:cNvSpPr>
                    <p:nvPr/>
                  </p:nvSpPr>
                  <p:spPr bwMode="auto">
                    <a:xfrm>
                      <a:off x="4258" y="3667"/>
                      <a:ext cx="250" cy="2"/>
                    </a:xfrm>
                    <a:prstGeom prst="rect">
                      <a:avLst/>
                    </a:prstGeom>
                    <a:solidFill>
                      <a:srgbClr val="AAAA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6" name="Rectangle 768"/>
                    <p:cNvSpPr>
                      <a:spLocks noChangeArrowheads="1"/>
                    </p:cNvSpPr>
                    <p:nvPr/>
                  </p:nvSpPr>
                  <p:spPr bwMode="auto">
                    <a:xfrm>
                      <a:off x="4258" y="3669"/>
                      <a:ext cx="250" cy="1"/>
                    </a:xfrm>
                    <a:prstGeom prst="rect">
                      <a:avLst/>
                    </a:prstGeom>
                    <a:solidFill>
                      <a:srgbClr val="ABAB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7" name="Rectangle 769"/>
                    <p:cNvSpPr>
                      <a:spLocks noChangeArrowheads="1"/>
                    </p:cNvSpPr>
                    <p:nvPr/>
                  </p:nvSpPr>
                  <p:spPr bwMode="auto">
                    <a:xfrm>
                      <a:off x="4258" y="3670"/>
                      <a:ext cx="250" cy="2"/>
                    </a:xfrm>
                    <a:prstGeom prst="rect">
                      <a:avLst/>
                    </a:prstGeom>
                    <a:solidFill>
                      <a:srgbClr val="ACAC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8" name="Rectangle 770"/>
                    <p:cNvSpPr>
                      <a:spLocks noChangeArrowheads="1"/>
                    </p:cNvSpPr>
                    <p:nvPr/>
                  </p:nvSpPr>
                  <p:spPr bwMode="auto">
                    <a:xfrm>
                      <a:off x="4258" y="3672"/>
                      <a:ext cx="250" cy="1"/>
                    </a:xfrm>
                    <a:prstGeom prst="rect">
                      <a:avLst/>
                    </a:prstGeom>
                    <a:solidFill>
                      <a:srgbClr val="ADAD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69" name="Rectangle 771"/>
                    <p:cNvSpPr>
                      <a:spLocks noChangeArrowheads="1"/>
                    </p:cNvSpPr>
                    <p:nvPr/>
                  </p:nvSpPr>
                  <p:spPr bwMode="auto">
                    <a:xfrm>
                      <a:off x="4258" y="3673"/>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0" name="Rectangle 772"/>
                    <p:cNvSpPr>
                      <a:spLocks noChangeArrowheads="1"/>
                    </p:cNvSpPr>
                    <p:nvPr/>
                  </p:nvSpPr>
                  <p:spPr bwMode="auto">
                    <a:xfrm>
                      <a:off x="4258" y="3675"/>
                      <a:ext cx="250" cy="2"/>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1" name="Rectangle 773"/>
                    <p:cNvSpPr>
                      <a:spLocks noChangeArrowheads="1"/>
                    </p:cNvSpPr>
                    <p:nvPr/>
                  </p:nvSpPr>
                  <p:spPr bwMode="auto">
                    <a:xfrm>
                      <a:off x="4258" y="3677"/>
                      <a:ext cx="250" cy="1"/>
                    </a:xfrm>
                    <a:prstGeom prst="rect">
                      <a:avLst/>
                    </a:prstGeom>
                    <a:solidFill>
                      <a:srgbClr val="B1B1B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2" name="Rectangle 774"/>
                    <p:cNvSpPr>
                      <a:spLocks noChangeArrowheads="1"/>
                    </p:cNvSpPr>
                    <p:nvPr/>
                  </p:nvSpPr>
                  <p:spPr bwMode="auto">
                    <a:xfrm>
                      <a:off x="4258" y="3678"/>
                      <a:ext cx="250" cy="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3" name="Rectangle 775"/>
                    <p:cNvSpPr>
                      <a:spLocks noChangeArrowheads="1"/>
                    </p:cNvSpPr>
                    <p:nvPr/>
                  </p:nvSpPr>
                  <p:spPr bwMode="auto">
                    <a:xfrm>
                      <a:off x="4258" y="3680"/>
                      <a:ext cx="250"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4" name="Rectangle 776"/>
                    <p:cNvSpPr>
                      <a:spLocks noChangeArrowheads="1"/>
                    </p:cNvSpPr>
                    <p:nvPr/>
                  </p:nvSpPr>
                  <p:spPr bwMode="auto">
                    <a:xfrm>
                      <a:off x="4258" y="3681"/>
                      <a:ext cx="250" cy="2"/>
                    </a:xfrm>
                    <a:prstGeom prst="rect">
                      <a:avLst/>
                    </a:prstGeom>
                    <a:solidFill>
                      <a:srgbClr val="B3B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5" name="Rectangle 777"/>
                    <p:cNvSpPr>
                      <a:spLocks noChangeArrowheads="1"/>
                    </p:cNvSpPr>
                    <p:nvPr/>
                  </p:nvSpPr>
                  <p:spPr bwMode="auto">
                    <a:xfrm>
                      <a:off x="4258" y="3683"/>
                      <a:ext cx="250" cy="2"/>
                    </a:xfrm>
                    <a:prstGeom prst="rect">
                      <a:avLst/>
                    </a:prstGeom>
                    <a:solidFill>
                      <a:srgbClr val="B4B4B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6" name="Rectangle 778"/>
                    <p:cNvSpPr>
                      <a:spLocks noChangeArrowheads="1"/>
                    </p:cNvSpPr>
                    <p:nvPr/>
                  </p:nvSpPr>
                  <p:spPr bwMode="auto">
                    <a:xfrm>
                      <a:off x="4258" y="3685"/>
                      <a:ext cx="250" cy="1"/>
                    </a:xfrm>
                    <a:prstGeom prst="rect">
                      <a:avLst/>
                    </a:prstGeom>
                    <a:solidFill>
                      <a:srgbClr val="B5B5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7" name="Rectangle 779"/>
                    <p:cNvSpPr>
                      <a:spLocks noChangeArrowheads="1"/>
                    </p:cNvSpPr>
                    <p:nvPr/>
                  </p:nvSpPr>
                  <p:spPr bwMode="auto">
                    <a:xfrm>
                      <a:off x="4258" y="3686"/>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8" name="Rectangle 780"/>
                    <p:cNvSpPr>
                      <a:spLocks noChangeArrowheads="1"/>
                    </p:cNvSpPr>
                    <p:nvPr/>
                  </p:nvSpPr>
                  <p:spPr bwMode="auto">
                    <a:xfrm>
                      <a:off x="4258" y="3688"/>
                      <a:ext cx="250" cy="2"/>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79" name="Rectangle 781"/>
                    <p:cNvSpPr>
                      <a:spLocks noChangeArrowheads="1"/>
                    </p:cNvSpPr>
                    <p:nvPr/>
                  </p:nvSpPr>
                  <p:spPr bwMode="auto">
                    <a:xfrm>
                      <a:off x="4258" y="3690"/>
                      <a:ext cx="250" cy="1"/>
                    </a:xfrm>
                    <a:prstGeom prst="rect">
                      <a:avLst/>
                    </a:prstGeom>
                    <a:solidFill>
                      <a:srgbClr val="B7B7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0" name="Rectangle 782"/>
                    <p:cNvSpPr>
                      <a:spLocks noChangeArrowheads="1"/>
                    </p:cNvSpPr>
                    <p:nvPr/>
                  </p:nvSpPr>
                  <p:spPr bwMode="auto">
                    <a:xfrm>
                      <a:off x="4258" y="3691"/>
                      <a:ext cx="250" cy="2"/>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1" name="Rectangle 783"/>
                    <p:cNvSpPr>
                      <a:spLocks noChangeArrowheads="1"/>
                    </p:cNvSpPr>
                    <p:nvPr/>
                  </p:nvSpPr>
                  <p:spPr bwMode="auto">
                    <a:xfrm>
                      <a:off x="4258" y="3693"/>
                      <a:ext cx="250" cy="1"/>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2" name="Rectangle 784"/>
                    <p:cNvSpPr>
                      <a:spLocks noChangeArrowheads="1"/>
                    </p:cNvSpPr>
                    <p:nvPr/>
                  </p:nvSpPr>
                  <p:spPr bwMode="auto">
                    <a:xfrm>
                      <a:off x="4258" y="3694"/>
                      <a:ext cx="250" cy="2"/>
                    </a:xfrm>
                    <a:prstGeom prst="rect">
                      <a:avLst/>
                    </a:prstGeom>
                    <a:solidFill>
                      <a:srgbClr val="B9B9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3" name="Rectangle 785"/>
                    <p:cNvSpPr>
                      <a:spLocks noChangeArrowheads="1"/>
                    </p:cNvSpPr>
                    <p:nvPr/>
                  </p:nvSpPr>
                  <p:spPr bwMode="auto">
                    <a:xfrm>
                      <a:off x="4258" y="3696"/>
                      <a:ext cx="250" cy="2"/>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4" name="Rectangle 786"/>
                    <p:cNvSpPr>
                      <a:spLocks noChangeArrowheads="1"/>
                    </p:cNvSpPr>
                    <p:nvPr/>
                  </p:nvSpPr>
                  <p:spPr bwMode="auto">
                    <a:xfrm>
                      <a:off x="4258" y="3698"/>
                      <a:ext cx="250" cy="1"/>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5" name="Rectangle 787"/>
                    <p:cNvSpPr>
                      <a:spLocks noChangeArrowheads="1"/>
                    </p:cNvSpPr>
                    <p:nvPr/>
                  </p:nvSpPr>
                  <p:spPr bwMode="auto">
                    <a:xfrm>
                      <a:off x="4258" y="3699"/>
                      <a:ext cx="250" cy="2"/>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6" name="Rectangle 788"/>
                    <p:cNvSpPr>
                      <a:spLocks noChangeArrowheads="1"/>
                    </p:cNvSpPr>
                    <p:nvPr/>
                  </p:nvSpPr>
                  <p:spPr bwMode="auto">
                    <a:xfrm>
                      <a:off x="4258" y="3701"/>
                      <a:ext cx="250" cy="1"/>
                    </a:xfrm>
                    <a:prstGeom prst="rect">
                      <a:avLst/>
                    </a:prstGeom>
                    <a:solidFill>
                      <a:srgbClr val="BBBBB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7" name="Rectangle 789"/>
                    <p:cNvSpPr>
                      <a:spLocks noChangeArrowheads="1"/>
                    </p:cNvSpPr>
                    <p:nvPr/>
                  </p:nvSpPr>
                  <p:spPr bwMode="auto">
                    <a:xfrm>
                      <a:off x="4258" y="3702"/>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8" name="Rectangle 790"/>
                    <p:cNvSpPr>
                      <a:spLocks noChangeArrowheads="1"/>
                    </p:cNvSpPr>
                    <p:nvPr/>
                  </p:nvSpPr>
                  <p:spPr bwMode="auto">
                    <a:xfrm>
                      <a:off x="4258" y="3704"/>
                      <a:ext cx="250" cy="2"/>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89" name="Rectangle 791"/>
                    <p:cNvSpPr>
                      <a:spLocks noChangeArrowheads="1"/>
                    </p:cNvSpPr>
                    <p:nvPr/>
                  </p:nvSpPr>
                  <p:spPr bwMode="auto">
                    <a:xfrm>
                      <a:off x="4258" y="3706"/>
                      <a:ext cx="250" cy="1"/>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0" name="Rectangle 792"/>
                    <p:cNvSpPr>
                      <a:spLocks noChangeArrowheads="1"/>
                    </p:cNvSpPr>
                    <p:nvPr/>
                  </p:nvSpPr>
                  <p:spPr bwMode="auto">
                    <a:xfrm>
                      <a:off x="4258" y="3707"/>
                      <a:ext cx="250" cy="2"/>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1" name="Rectangle 793"/>
                    <p:cNvSpPr>
                      <a:spLocks noChangeArrowheads="1"/>
                    </p:cNvSpPr>
                    <p:nvPr/>
                  </p:nvSpPr>
                  <p:spPr bwMode="auto">
                    <a:xfrm>
                      <a:off x="4258" y="3709"/>
                      <a:ext cx="250" cy="1"/>
                    </a:xfrm>
                    <a:prstGeom prst="rect">
                      <a:avLst/>
                    </a:prstGeom>
                    <a:solidFill>
                      <a:srgbClr val="BDB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2" name="Rectangle 794"/>
                    <p:cNvSpPr>
                      <a:spLocks noChangeArrowheads="1"/>
                    </p:cNvSpPr>
                    <p:nvPr/>
                  </p:nvSpPr>
                  <p:spPr bwMode="auto">
                    <a:xfrm>
                      <a:off x="4258" y="3710"/>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3" name="Rectangle 795"/>
                    <p:cNvSpPr>
                      <a:spLocks noChangeArrowheads="1"/>
                    </p:cNvSpPr>
                    <p:nvPr/>
                  </p:nvSpPr>
                  <p:spPr bwMode="auto">
                    <a:xfrm>
                      <a:off x="4258" y="3712"/>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4" name="Rectangle 796"/>
                    <p:cNvSpPr>
                      <a:spLocks noChangeArrowheads="1"/>
                    </p:cNvSpPr>
                    <p:nvPr/>
                  </p:nvSpPr>
                  <p:spPr bwMode="auto">
                    <a:xfrm>
                      <a:off x="4258" y="3714"/>
                      <a:ext cx="250" cy="1"/>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5" name="Rectangle 797"/>
                    <p:cNvSpPr>
                      <a:spLocks noChangeArrowheads="1"/>
                    </p:cNvSpPr>
                    <p:nvPr/>
                  </p:nvSpPr>
                  <p:spPr bwMode="auto">
                    <a:xfrm>
                      <a:off x="4258" y="3715"/>
                      <a:ext cx="250" cy="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6" name="Rectangle 798"/>
                    <p:cNvSpPr>
                      <a:spLocks noChangeArrowheads="1"/>
                    </p:cNvSpPr>
                    <p:nvPr/>
                  </p:nvSpPr>
                  <p:spPr bwMode="auto">
                    <a:xfrm>
                      <a:off x="4258" y="3717"/>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7" name="Rectangle 799"/>
                    <p:cNvSpPr>
                      <a:spLocks noChangeArrowheads="1"/>
                    </p:cNvSpPr>
                    <p:nvPr/>
                  </p:nvSpPr>
                  <p:spPr bwMode="auto">
                    <a:xfrm>
                      <a:off x="4258" y="3718"/>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298" name="Rectangle 800"/>
                    <p:cNvSpPr>
                      <a:spLocks noChangeArrowheads="1"/>
                    </p:cNvSpPr>
                    <p:nvPr/>
                  </p:nvSpPr>
                  <p:spPr bwMode="auto">
                    <a:xfrm>
                      <a:off x="4258" y="3720"/>
                      <a:ext cx="250" cy="2"/>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809" name="Rectangle 801"/>
                  <p:cNvSpPr>
                    <a:spLocks noChangeArrowheads="1"/>
                  </p:cNvSpPr>
                  <p:nvPr/>
                </p:nvSpPr>
                <p:spPr bwMode="auto">
                  <a:xfrm>
                    <a:off x="4258" y="3722"/>
                    <a:ext cx="250" cy="1"/>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810" name="Rectangle 802"/>
                  <p:cNvSpPr>
                    <a:spLocks noChangeArrowheads="1"/>
                  </p:cNvSpPr>
                  <p:nvPr/>
                </p:nvSpPr>
                <p:spPr bwMode="auto">
                  <a:xfrm>
                    <a:off x="4258" y="3723"/>
                    <a:ext cx="250" cy="2"/>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804" name="Freeform 803"/>
                <p:cNvSpPr>
                  <a:spLocks/>
                </p:cNvSpPr>
                <p:nvPr/>
              </p:nvSpPr>
              <p:spPr bwMode="auto">
                <a:xfrm>
                  <a:off x="4258" y="3403"/>
                  <a:ext cx="247" cy="79"/>
                </a:xfrm>
                <a:custGeom>
                  <a:avLst/>
                  <a:gdLst>
                    <a:gd name="T0" fmla="*/ 0 w 247"/>
                    <a:gd name="T1" fmla="*/ 40 h 79"/>
                    <a:gd name="T2" fmla="*/ 2 w 247"/>
                    <a:gd name="T3" fmla="*/ 49 h 79"/>
                    <a:gd name="T4" fmla="*/ 11 w 247"/>
                    <a:gd name="T5" fmla="*/ 55 h 79"/>
                    <a:gd name="T6" fmla="*/ 21 w 247"/>
                    <a:gd name="T7" fmla="*/ 61 h 79"/>
                    <a:gd name="T8" fmla="*/ 36 w 247"/>
                    <a:gd name="T9" fmla="*/ 68 h 79"/>
                    <a:gd name="T10" fmla="*/ 55 w 247"/>
                    <a:gd name="T11" fmla="*/ 73 h 79"/>
                    <a:gd name="T12" fmla="*/ 76 w 247"/>
                    <a:gd name="T13" fmla="*/ 76 h 79"/>
                    <a:gd name="T14" fmla="*/ 98 w 247"/>
                    <a:gd name="T15" fmla="*/ 79 h 79"/>
                    <a:gd name="T16" fmla="*/ 123 w 247"/>
                    <a:gd name="T17" fmla="*/ 79 h 79"/>
                    <a:gd name="T18" fmla="*/ 149 w 247"/>
                    <a:gd name="T19" fmla="*/ 79 h 79"/>
                    <a:gd name="T20" fmla="*/ 171 w 247"/>
                    <a:gd name="T21" fmla="*/ 76 h 79"/>
                    <a:gd name="T22" fmla="*/ 192 w 247"/>
                    <a:gd name="T23" fmla="*/ 73 h 79"/>
                    <a:gd name="T24" fmla="*/ 211 w 247"/>
                    <a:gd name="T25" fmla="*/ 68 h 79"/>
                    <a:gd name="T26" fmla="*/ 226 w 247"/>
                    <a:gd name="T27" fmla="*/ 61 h 79"/>
                    <a:gd name="T28" fmla="*/ 236 w 247"/>
                    <a:gd name="T29" fmla="*/ 55 h 79"/>
                    <a:gd name="T30" fmla="*/ 245 w 247"/>
                    <a:gd name="T31" fmla="*/ 49 h 79"/>
                    <a:gd name="T32" fmla="*/ 247 w 247"/>
                    <a:gd name="T33" fmla="*/ 40 h 79"/>
                    <a:gd name="T34" fmla="*/ 245 w 247"/>
                    <a:gd name="T35" fmla="*/ 32 h 79"/>
                    <a:gd name="T36" fmla="*/ 236 w 247"/>
                    <a:gd name="T37" fmla="*/ 24 h 79"/>
                    <a:gd name="T38" fmla="*/ 226 w 247"/>
                    <a:gd name="T39" fmla="*/ 18 h 79"/>
                    <a:gd name="T40" fmla="*/ 211 w 247"/>
                    <a:gd name="T41" fmla="*/ 12 h 79"/>
                    <a:gd name="T42" fmla="*/ 192 w 247"/>
                    <a:gd name="T43" fmla="*/ 7 h 79"/>
                    <a:gd name="T44" fmla="*/ 171 w 247"/>
                    <a:gd name="T45" fmla="*/ 3 h 79"/>
                    <a:gd name="T46" fmla="*/ 149 w 247"/>
                    <a:gd name="T47" fmla="*/ 2 h 79"/>
                    <a:gd name="T48" fmla="*/ 123 w 247"/>
                    <a:gd name="T49" fmla="*/ 0 h 79"/>
                    <a:gd name="T50" fmla="*/ 98 w 247"/>
                    <a:gd name="T51" fmla="*/ 2 h 79"/>
                    <a:gd name="T52" fmla="*/ 76 w 247"/>
                    <a:gd name="T53" fmla="*/ 3 h 79"/>
                    <a:gd name="T54" fmla="*/ 55 w 247"/>
                    <a:gd name="T55" fmla="*/ 7 h 79"/>
                    <a:gd name="T56" fmla="*/ 36 w 247"/>
                    <a:gd name="T57" fmla="*/ 12 h 79"/>
                    <a:gd name="T58" fmla="*/ 21 w 247"/>
                    <a:gd name="T59" fmla="*/ 18 h 79"/>
                    <a:gd name="T60" fmla="*/ 11 w 247"/>
                    <a:gd name="T61" fmla="*/ 24 h 79"/>
                    <a:gd name="T62" fmla="*/ 2 w 247"/>
                    <a:gd name="T63" fmla="*/ 32 h 79"/>
                    <a:gd name="T64" fmla="*/ 0 w 247"/>
                    <a:gd name="T65" fmla="*/ 40 h 7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7"/>
                    <a:gd name="T100" fmla="*/ 0 h 79"/>
                    <a:gd name="T101" fmla="*/ 247 w 247"/>
                    <a:gd name="T102" fmla="*/ 79 h 7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7" h="79">
                      <a:moveTo>
                        <a:pt x="0" y="40"/>
                      </a:moveTo>
                      <a:lnTo>
                        <a:pt x="2" y="49"/>
                      </a:lnTo>
                      <a:lnTo>
                        <a:pt x="11" y="55"/>
                      </a:lnTo>
                      <a:lnTo>
                        <a:pt x="21" y="61"/>
                      </a:lnTo>
                      <a:lnTo>
                        <a:pt x="36" y="68"/>
                      </a:lnTo>
                      <a:lnTo>
                        <a:pt x="55" y="73"/>
                      </a:lnTo>
                      <a:lnTo>
                        <a:pt x="76" y="76"/>
                      </a:lnTo>
                      <a:lnTo>
                        <a:pt x="98" y="79"/>
                      </a:lnTo>
                      <a:lnTo>
                        <a:pt x="123" y="79"/>
                      </a:lnTo>
                      <a:lnTo>
                        <a:pt x="149" y="79"/>
                      </a:lnTo>
                      <a:lnTo>
                        <a:pt x="171" y="76"/>
                      </a:lnTo>
                      <a:lnTo>
                        <a:pt x="192" y="73"/>
                      </a:lnTo>
                      <a:lnTo>
                        <a:pt x="211" y="68"/>
                      </a:lnTo>
                      <a:lnTo>
                        <a:pt x="226" y="61"/>
                      </a:lnTo>
                      <a:lnTo>
                        <a:pt x="236" y="55"/>
                      </a:lnTo>
                      <a:lnTo>
                        <a:pt x="245" y="49"/>
                      </a:lnTo>
                      <a:lnTo>
                        <a:pt x="247" y="40"/>
                      </a:lnTo>
                      <a:lnTo>
                        <a:pt x="245" y="32"/>
                      </a:lnTo>
                      <a:lnTo>
                        <a:pt x="236" y="24"/>
                      </a:lnTo>
                      <a:lnTo>
                        <a:pt x="226" y="18"/>
                      </a:lnTo>
                      <a:lnTo>
                        <a:pt x="211" y="12"/>
                      </a:lnTo>
                      <a:lnTo>
                        <a:pt x="192" y="7"/>
                      </a:lnTo>
                      <a:lnTo>
                        <a:pt x="171" y="3"/>
                      </a:lnTo>
                      <a:lnTo>
                        <a:pt x="149" y="2"/>
                      </a:lnTo>
                      <a:lnTo>
                        <a:pt x="123" y="0"/>
                      </a:lnTo>
                      <a:lnTo>
                        <a:pt x="98" y="2"/>
                      </a:lnTo>
                      <a:lnTo>
                        <a:pt x="76" y="3"/>
                      </a:lnTo>
                      <a:lnTo>
                        <a:pt x="55" y="7"/>
                      </a:lnTo>
                      <a:lnTo>
                        <a:pt x="36" y="12"/>
                      </a:lnTo>
                      <a:lnTo>
                        <a:pt x="21" y="18"/>
                      </a:lnTo>
                      <a:lnTo>
                        <a:pt x="11" y="24"/>
                      </a:lnTo>
                      <a:lnTo>
                        <a:pt x="2" y="32"/>
                      </a:lnTo>
                      <a:lnTo>
                        <a:pt x="0" y="40"/>
                      </a:lnTo>
                      <a:close/>
                    </a:path>
                  </a:pathLst>
                </a:custGeom>
                <a:solidFill>
                  <a:srgbClr val="CDCDC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5805" name="Freeform 804"/>
                <p:cNvSpPr>
                  <a:spLocks/>
                </p:cNvSpPr>
                <p:nvPr/>
              </p:nvSpPr>
              <p:spPr bwMode="auto">
                <a:xfrm>
                  <a:off x="4258" y="3403"/>
                  <a:ext cx="247" cy="319"/>
                </a:xfrm>
                <a:custGeom>
                  <a:avLst/>
                  <a:gdLst>
                    <a:gd name="T0" fmla="*/ 123 w 247"/>
                    <a:gd name="T1" fmla="*/ 0 h 319"/>
                    <a:gd name="T2" fmla="*/ 98 w 247"/>
                    <a:gd name="T3" fmla="*/ 2 h 319"/>
                    <a:gd name="T4" fmla="*/ 76 w 247"/>
                    <a:gd name="T5" fmla="*/ 3 h 319"/>
                    <a:gd name="T6" fmla="*/ 55 w 247"/>
                    <a:gd name="T7" fmla="*/ 7 h 319"/>
                    <a:gd name="T8" fmla="*/ 36 w 247"/>
                    <a:gd name="T9" fmla="*/ 12 h 319"/>
                    <a:gd name="T10" fmla="*/ 21 w 247"/>
                    <a:gd name="T11" fmla="*/ 18 h 319"/>
                    <a:gd name="T12" fmla="*/ 11 w 247"/>
                    <a:gd name="T13" fmla="*/ 24 h 319"/>
                    <a:gd name="T14" fmla="*/ 2 w 247"/>
                    <a:gd name="T15" fmla="*/ 32 h 319"/>
                    <a:gd name="T16" fmla="*/ 0 w 247"/>
                    <a:gd name="T17" fmla="*/ 40 h 319"/>
                    <a:gd name="T18" fmla="*/ 0 w 247"/>
                    <a:gd name="T19" fmla="*/ 278 h 319"/>
                    <a:gd name="T20" fmla="*/ 2 w 247"/>
                    <a:gd name="T21" fmla="*/ 287 h 319"/>
                    <a:gd name="T22" fmla="*/ 11 w 247"/>
                    <a:gd name="T23" fmla="*/ 295 h 319"/>
                    <a:gd name="T24" fmla="*/ 21 w 247"/>
                    <a:gd name="T25" fmla="*/ 301 h 319"/>
                    <a:gd name="T26" fmla="*/ 36 w 247"/>
                    <a:gd name="T27" fmla="*/ 307 h 319"/>
                    <a:gd name="T28" fmla="*/ 55 w 247"/>
                    <a:gd name="T29" fmla="*/ 312 h 319"/>
                    <a:gd name="T30" fmla="*/ 76 w 247"/>
                    <a:gd name="T31" fmla="*/ 315 h 319"/>
                    <a:gd name="T32" fmla="*/ 98 w 247"/>
                    <a:gd name="T33" fmla="*/ 319 h 319"/>
                    <a:gd name="T34" fmla="*/ 123 w 247"/>
                    <a:gd name="T35" fmla="*/ 319 h 319"/>
                    <a:gd name="T36" fmla="*/ 149 w 247"/>
                    <a:gd name="T37" fmla="*/ 319 h 319"/>
                    <a:gd name="T38" fmla="*/ 171 w 247"/>
                    <a:gd name="T39" fmla="*/ 315 h 319"/>
                    <a:gd name="T40" fmla="*/ 192 w 247"/>
                    <a:gd name="T41" fmla="*/ 312 h 319"/>
                    <a:gd name="T42" fmla="*/ 211 w 247"/>
                    <a:gd name="T43" fmla="*/ 307 h 319"/>
                    <a:gd name="T44" fmla="*/ 226 w 247"/>
                    <a:gd name="T45" fmla="*/ 301 h 319"/>
                    <a:gd name="T46" fmla="*/ 236 w 247"/>
                    <a:gd name="T47" fmla="*/ 295 h 319"/>
                    <a:gd name="T48" fmla="*/ 245 w 247"/>
                    <a:gd name="T49" fmla="*/ 287 h 319"/>
                    <a:gd name="T50" fmla="*/ 247 w 247"/>
                    <a:gd name="T51" fmla="*/ 278 h 319"/>
                    <a:gd name="T52" fmla="*/ 247 w 247"/>
                    <a:gd name="T53" fmla="*/ 40 h 319"/>
                    <a:gd name="T54" fmla="*/ 245 w 247"/>
                    <a:gd name="T55" fmla="*/ 32 h 319"/>
                    <a:gd name="T56" fmla="*/ 236 w 247"/>
                    <a:gd name="T57" fmla="*/ 24 h 319"/>
                    <a:gd name="T58" fmla="*/ 226 w 247"/>
                    <a:gd name="T59" fmla="*/ 18 h 319"/>
                    <a:gd name="T60" fmla="*/ 211 w 247"/>
                    <a:gd name="T61" fmla="*/ 12 h 319"/>
                    <a:gd name="T62" fmla="*/ 192 w 247"/>
                    <a:gd name="T63" fmla="*/ 7 h 319"/>
                    <a:gd name="T64" fmla="*/ 171 w 247"/>
                    <a:gd name="T65" fmla="*/ 3 h 319"/>
                    <a:gd name="T66" fmla="*/ 149 w 247"/>
                    <a:gd name="T67" fmla="*/ 2 h 319"/>
                    <a:gd name="T68" fmla="*/ 123 w 247"/>
                    <a:gd name="T69" fmla="*/ 0 h 3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7"/>
                    <a:gd name="T106" fmla="*/ 0 h 319"/>
                    <a:gd name="T107" fmla="*/ 247 w 247"/>
                    <a:gd name="T108" fmla="*/ 319 h 31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7" h="319">
                      <a:moveTo>
                        <a:pt x="123" y="0"/>
                      </a:moveTo>
                      <a:lnTo>
                        <a:pt x="98" y="2"/>
                      </a:lnTo>
                      <a:lnTo>
                        <a:pt x="76" y="3"/>
                      </a:lnTo>
                      <a:lnTo>
                        <a:pt x="55" y="7"/>
                      </a:lnTo>
                      <a:lnTo>
                        <a:pt x="36" y="12"/>
                      </a:lnTo>
                      <a:lnTo>
                        <a:pt x="21" y="18"/>
                      </a:lnTo>
                      <a:lnTo>
                        <a:pt x="11" y="24"/>
                      </a:lnTo>
                      <a:lnTo>
                        <a:pt x="2" y="32"/>
                      </a:lnTo>
                      <a:lnTo>
                        <a:pt x="0" y="40"/>
                      </a:lnTo>
                      <a:lnTo>
                        <a:pt x="0" y="278"/>
                      </a:lnTo>
                      <a:lnTo>
                        <a:pt x="2" y="287"/>
                      </a:lnTo>
                      <a:lnTo>
                        <a:pt x="11" y="295"/>
                      </a:lnTo>
                      <a:lnTo>
                        <a:pt x="21" y="301"/>
                      </a:lnTo>
                      <a:lnTo>
                        <a:pt x="36" y="307"/>
                      </a:lnTo>
                      <a:lnTo>
                        <a:pt x="55" y="312"/>
                      </a:lnTo>
                      <a:lnTo>
                        <a:pt x="76" y="315"/>
                      </a:lnTo>
                      <a:lnTo>
                        <a:pt x="98" y="319"/>
                      </a:lnTo>
                      <a:lnTo>
                        <a:pt x="123" y="319"/>
                      </a:lnTo>
                      <a:lnTo>
                        <a:pt x="149" y="319"/>
                      </a:lnTo>
                      <a:lnTo>
                        <a:pt x="171" y="315"/>
                      </a:lnTo>
                      <a:lnTo>
                        <a:pt x="192" y="312"/>
                      </a:lnTo>
                      <a:lnTo>
                        <a:pt x="211" y="307"/>
                      </a:lnTo>
                      <a:lnTo>
                        <a:pt x="226" y="301"/>
                      </a:lnTo>
                      <a:lnTo>
                        <a:pt x="236" y="295"/>
                      </a:lnTo>
                      <a:lnTo>
                        <a:pt x="245" y="287"/>
                      </a:lnTo>
                      <a:lnTo>
                        <a:pt x="247" y="278"/>
                      </a:lnTo>
                      <a:lnTo>
                        <a:pt x="247" y="40"/>
                      </a:lnTo>
                      <a:lnTo>
                        <a:pt x="245" y="32"/>
                      </a:lnTo>
                      <a:lnTo>
                        <a:pt x="236" y="24"/>
                      </a:lnTo>
                      <a:lnTo>
                        <a:pt x="226" y="18"/>
                      </a:lnTo>
                      <a:lnTo>
                        <a:pt x="211" y="12"/>
                      </a:lnTo>
                      <a:lnTo>
                        <a:pt x="192" y="7"/>
                      </a:lnTo>
                      <a:lnTo>
                        <a:pt x="171" y="3"/>
                      </a:lnTo>
                      <a:lnTo>
                        <a:pt x="149" y="2"/>
                      </a:lnTo>
                      <a:lnTo>
                        <a:pt x="123" y="0"/>
                      </a:lnTo>
                      <a:close/>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5806" name="Freeform 805"/>
                <p:cNvSpPr>
                  <a:spLocks/>
                </p:cNvSpPr>
                <p:nvPr/>
              </p:nvSpPr>
              <p:spPr bwMode="auto">
                <a:xfrm>
                  <a:off x="4258" y="3443"/>
                  <a:ext cx="247" cy="39"/>
                </a:xfrm>
                <a:custGeom>
                  <a:avLst/>
                  <a:gdLst>
                    <a:gd name="T0" fmla="*/ 0 w 247"/>
                    <a:gd name="T1" fmla="*/ 0 h 39"/>
                    <a:gd name="T2" fmla="*/ 2 w 247"/>
                    <a:gd name="T3" fmla="*/ 9 h 39"/>
                    <a:gd name="T4" fmla="*/ 11 w 247"/>
                    <a:gd name="T5" fmla="*/ 15 h 39"/>
                    <a:gd name="T6" fmla="*/ 21 w 247"/>
                    <a:gd name="T7" fmla="*/ 21 h 39"/>
                    <a:gd name="T8" fmla="*/ 36 w 247"/>
                    <a:gd name="T9" fmla="*/ 28 h 39"/>
                    <a:gd name="T10" fmla="*/ 55 w 247"/>
                    <a:gd name="T11" fmla="*/ 33 h 39"/>
                    <a:gd name="T12" fmla="*/ 76 w 247"/>
                    <a:gd name="T13" fmla="*/ 36 h 39"/>
                    <a:gd name="T14" fmla="*/ 98 w 247"/>
                    <a:gd name="T15" fmla="*/ 39 h 39"/>
                    <a:gd name="T16" fmla="*/ 123 w 247"/>
                    <a:gd name="T17" fmla="*/ 39 h 39"/>
                    <a:gd name="T18" fmla="*/ 149 w 247"/>
                    <a:gd name="T19" fmla="*/ 39 h 39"/>
                    <a:gd name="T20" fmla="*/ 171 w 247"/>
                    <a:gd name="T21" fmla="*/ 36 h 39"/>
                    <a:gd name="T22" fmla="*/ 192 w 247"/>
                    <a:gd name="T23" fmla="*/ 33 h 39"/>
                    <a:gd name="T24" fmla="*/ 211 w 247"/>
                    <a:gd name="T25" fmla="*/ 28 h 39"/>
                    <a:gd name="T26" fmla="*/ 226 w 247"/>
                    <a:gd name="T27" fmla="*/ 21 h 39"/>
                    <a:gd name="T28" fmla="*/ 236 w 247"/>
                    <a:gd name="T29" fmla="*/ 15 h 39"/>
                    <a:gd name="T30" fmla="*/ 245 w 247"/>
                    <a:gd name="T31" fmla="*/ 9 h 39"/>
                    <a:gd name="T32" fmla="*/ 247 w 247"/>
                    <a:gd name="T33" fmla="*/ 0 h 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7"/>
                    <a:gd name="T52" fmla="*/ 0 h 39"/>
                    <a:gd name="T53" fmla="*/ 247 w 247"/>
                    <a:gd name="T54" fmla="*/ 39 h 3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7" h="39">
                      <a:moveTo>
                        <a:pt x="0" y="0"/>
                      </a:moveTo>
                      <a:lnTo>
                        <a:pt x="2" y="9"/>
                      </a:lnTo>
                      <a:lnTo>
                        <a:pt x="11" y="15"/>
                      </a:lnTo>
                      <a:lnTo>
                        <a:pt x="21" y="21"/>
                      </a:lnTo>
                      <a:lnTo>
                        <a:pt x="36" y="28"/>
                      </a:lnTo>
                      <a:lnTo>
                        <a:pt x="55" y="33"/>
                      </a:lnTo>
                      <a:lnTo>
                        <a:pt x="76" y="36"/>
                      </a:lnTo>
                      <a:lnTo>
                        <a:pt x="98" y="39"/>
                      </a:lnTo>
                      <a:lnTo>
                        <a:pt x="123" y="39"/>
                      </a:lnTo>
                      <a:lnTo>
                        <a:pt x="149" y="39"/>
                      </a:lnTo>
                      <a:lnTo>
                        <a:pt x="171" y="36"/>
                      </a:lnTo>
                      <a:lnTo>
                        <a:pt x="192" y="33"/>
                      </a:lnTo>
                      <a:lnTo>
                        <a:pt x="211" y="28"/>
                      </a:lnTo>
                      <a:lnTo>
                        <a:pt x="226" y="21"/>
                      </a:lnTo>
                      <a:lnTo>
                        <a:pt x="236" y="15"/>
                      </a:lnTo>
                      <a:lnTo>
                        <a:pt x="245" y="9"/>
                      </a:lnTo>
                      <a:lnTo>
                        <a:pt x="247" y="0"/>
                      </a:lnTo>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cxnSp>
            <p:nvCxnSpPr>
              <p:cNvPr id="125798" name="AutoShape 806"/>
              <p:cNvCxnSpPr>
                <a:cxnSpLocks noChangeShapeType="1"/>
                <a:stCxn id="138512" idx="2"/>
                <a:endCxn id="125941" idx="1"/>
              </p:cNvCxnSpPr>
              <p:nvPr/>
            </p:nvCxnSpPr>
            <p:spPr bwMode="auto">
              <a:xfrm rot="16200000" flipH="1">
                <a:off x="4255" y="3683"/>
                <a:ext cx="339" cy="385"/>
              </a:xfrm>
              <a:prstGeom prst="bentConnector2">
                <a:avLst/>
              </a:prstGeom>
              <a:noFill/>
              <a:ln w="38100"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25799" name="Text Box 807"/>
              <p:cNvSpPr txBox="1">
                <a:spLocks noChangeArrowheads="1"/>
              </p:cNvSpPr>
              <p:nvPr/>
            </p:nvSpPr>
            <p:spPr bwMode="auto">
              <a:xfrm>
                <a:off x="2404" y="2899"/>
                <a:ext cx="36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02016B"/>
                    </a:solidFill>
                    <a:latin typeface="Comic Sans MS" charset="0"/>
                  </a:rPr>
                  <a:t>~ sec</a:t>
                </a:r>
              </a:p>
            </p:txBody>
          </p:sp>
          <p:cxnSp>
            <p:nvCxnSpPr>
              <p:cNvPr id="125800" name="AutoShape 808"/>
              <p:cNvCxnSpPr>
                <a:cxnSpLocks noChangeShapeType="1"/>
                <a:stCxn id="138588" idx="2"/>
                <a:endCxn id="138514" idx="0"/>
              </p:cNvCxnSpPr>
              <p:nvPr/>
            </p:nvCxnSpPr>
            <p:spPr bwMode="auto">
              <a:xfrm rot="5400000">
                <a:off x="4165" y="3538"/>
                <a:ext cx="116" cy="6"/>
              </a:xfrm>
              <a:prstGeom prst="bentConnector3">
                <a:avLst>
                  <a:gd name="adj1" fmla="val 50000"/>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25801" name="Text Box 809"/>
              <p:cNvSpPr txBox="1">
                <a:spLocks noChangeArrowheads="1"/>
              </p:cNvSpPr>
              <p:nvPr/>
            </p:nvSpPr>
            <p:spPr bwMode="auto">
              <a:xfrm rot="-5400000">
                <a:off x="3051" y="3045"/>
                <a:ext cx="43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~4 GB/s</a:t>
                </a:r>
              </a:p>
            </p:txBody>
          </p:sp>
          <p:sp>
            <p:nvSpPr>
              <p:cNvPr id="125802" name="Text Box 810"/>
              <p:cNvSpPr txBox="1">
                <a:spLocks noChangeArrowheads="1"/>
              </p:cNvSpPr>
              <p:nvPr/>
            </p:nvSpPr>
            <p:spPr bwMode="auto">
              <a:xfrm>
                <a:off x="2796" y="3440"/>
                <a:ext cx="82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EFacc = ~0.2 kHz</a:t>
                </a:r>
              </a:p>
            </p:txBody>
          </p:sp>
        </p:grpSp>
      </p:grpSp>
      <p:sp>
        <p:nvSpPr>
          <p:cNvPr id="124945" name="Text Box 811"/>
          <p:cNvSpPr txBox="1">
            <a:spLocks noChangeArrowheads="1"/>
          </p:cNvSpPr>
          <p:nvPr/>
        </p:nvSpPr>
        <p:spPr bwMode="auto">
          <a:xfrm>
            <a:off x="1474788" y="1447800"/>
            <a:ext cx="9175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800" b="1" u="sng">
                <a:solidFill>
                  <a:srgbClr val="060275"/>
                </a:solidFill>
                <a:latin typeface="Comic Sans MS" charset="0"/>
              </a:rPr>
              <a:t>Trigger</a:t>
            </a:r>
            <a:endParaRPr kumimoji="1" lang="en-US" b="1" u="sng">
              <a:solidFill>
                <a:srgbClr val="060275"/>
              </a:solidFill>
              <a:latin typeface="Comic Sans MS" charset="0"/>
            </a:endParaRPr>
          </a:p>
        </p:txBody>
      </p:sp>
      <p:sp>
        <p:nvSpPr>
          <p:cNvPr id="124946" name="Text Box 812"/>
          <p:cNvSpPr txBox="1">
            <a:spLocks noChangeArrowheads="1"/>
          </p:cNvSpPr>
          <p:nvPr/>
        </p:nvSpPr>
        <p:spPr bwMode="auto">
          <a:xfrm>
            <a:off x="7312025" y="1371600"/>
            <a:ext cx="66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800" b="1" u="sng">
                <a:solidFill>
                  <a:srgbClr val="060275"/>
                </a:solidFill>
                <a:latin typeface="Comic Sans MS" charset="0"/>
              </a:rPr>
              <a:t>DAQ</a:t>
            </a:r>
          </a:p>
        </p:txBody>
      </p:sp>
      <p:grpSp>
        <p:nvGrpSpPr>
          <p:cNvPr id="28" name="Group 813"/>
          <p:cNvGrpSpPr>
            <a:grpSpLocks/>
          </p:cNvGrpSpPr>
          <p:nvPr/>
        </p:nvGrpSpPr>
        <p:grpSpPr bwMode="auto">
          <a:xfrm>
            <a:off x="868363" y="3562350"/>
            <a:ext cx="1106487" cy="931863"/>
            <a:chOff x="601" y="2084"/>
            <a:chExt cx="755" cy="587"/>
          </a:xfrm>
        </p:grpSpPr>
        <p:sp>
          <p:nvSpPr>
            <p:cNvPr id="125787" name="Text Box 814"/>
            <p:cNvSpPr txBox="1">
              <a:spLocks noChangeArrowheads="1"/>
            </p:cNvSpPr>
            <p:nvPr/>
          </p:nvSpPr>
          <p:spPr bwMode="auto">
            <a:xfrm>
              <a:off x="601" y="2084"/>
              <a:ext cx="755"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200" b="1">
                  <a:solidFill>
                    <a:srgbClr val="4B4B4B"/>
                  </a:solidFill>
                  <a:latin typeface="Comic Sans MS" charset="0"/>
                </a:rPr>
                <a:t>RoI Builder</a:t>
              </a:r>
            </a:p>
            <a:p>
              <a:pPr algn="r"/>
              <a:r>
                <a:rPr kumimoji="1" lang="en-US" sz="1200" b="1">
                  <a:solidFill>
                    <a:srgbClr val="4B4B4B"/>
                  </a:solidFill>
                  <a:latin typeface="Comic Sans MS" charset="0"/>
                </a:rPr>
                <a:t>L2 Supervisor</a:t>
              </a:r>
            </a:p>
          </p:txBody>
        </p:sp>
        <p:sp>
          <p:nvSpPr>
            <p:cNvPr id="125788" name="Text Box 815"/>
            <p:cNvSpPr txBox="1">
              <a:spLocks noChangeArrowheads="1"/>
            </p:cNvSpPr>
            <p:nvPr/>
          </p:nvSpPr>
          <p:spPr bwMode="auto">
            <a:xfrm>
              <a:off x="655" y="2383"/>
              <a:ext cx="70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200" b="1">
                  <a:solidFill>
                    <a:srgbClr val="4B4B4B"/>
                  </a:solidFill>
                  <a:latin typeface="Comic Sans MS" charset="0"/>
                </a:rPr>
                <a:t>L2 N/work</a:t>
              </a:r>
            </a:p>
            <a:p>
              <a:pPr algn="r"/>
              <a:r>
                <a:rPr kumimoji="1" lang="en-US" sz="1200" b="1">
                  <a:solidFill>
                    <a:srgbClr val="4B4B4B"/>
                  </a:solidFill>
                  <a:latin typeface="Comic Sans MS" charset="0"/>
                </a:rPr>
                <a:t>L2 Proc Unit</a:t>
              </a:r>
              <a:endParaRPr kumimoji="1" lang="en-US" sz="1200" b="1" u="sng">
                <a:solidFill>
                  <a:srgbClr val="060275"/>
                </a:solidFill>
                <a:latin typeface="Comic Sans MS" charset="0"/>
              </a:endParaRPr>
            </a:p>
          </p:txBody>
        </p:sp>
      </p:grpSp>
      <p:grpSp>
        <p:nvGrpSpPr>
          <p:cNvPr id="29" name="Group 816"/>
          <p:cNvGrpSpPr>
            <a:grpSpLocks/>
          </p:cNvGrpSpPr>
          <p:nvPr/>
        </p:nvGrpSpPr>
        <p:grpSpPr bwMode="auto">
          <a:xfrm>
            <a:off x="7364413" y="1828800"/>
            <a:ext cx="1779587" cy="2032000"/>
            <a:chOff x="5049" y="1165"/>
            <a:chExt cx="1214" cy="1280"/>
          </a:xfrm>
        </p:grpSpPr>
        <p:grpSp>
          <p:nvGrpSpPr>
            <p:cNvPr id="125780" name="Group 817"/>
            <p:cNvGrpSpPr>
              <a:grpSpLocks/>
            </p:cNvGrpSpPr>
            <p:nvPr/>
          </p:nvGrpSpPr>
          <p:grpSpPr bwMode="auto">
            <a:xfrm>
              <a:off x="5049" y="1165"/>
              <a:ext cx="949" cy="565"/>
              <a:chOff x="5049" y="1165"/>
              <a:chExt cx="949" cy="565"/>
            </a:xfrm>
          </p:grpSpPr>
          <p:sp>
            <p:nvSpPr>
              <p:cNvPr id="125785" name="Text Box 818"/>
              <p:cNvSpPr txBox="1">
                <a:spLocks noChangeArrowheads="1"/>
              </p:cNvSpPr>
              <p:nvPr/>
            </p:nvSpPr>
            <p:spPr bwMode="auto">
              <a:xfrm>
                <a:off x="5049" y="1557"/>
                <a:ext cx="94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Read-Out Drivers</a:t>
                </a:r>
                <a:endParaRPr kumimoji="1" lang="en-US" sz="1200" b="1" u="sng">
                  <a:solidFill>
                    <a:srgbClr val="060275"/>
                  </a:solidFill>
                  <a:latin typeface="Comic Sans MS" charset="0"/>
                </a:endParaRPr>
              </a:p>
            </p:txBody>
          </p:sp>
          <p:sp>
            <p:nvSpPr>
              <p:cNvPr id="125786" name="Text Box 819"/>
              <p:cNvSpPr txBox="1">
                <a:spLocks noChangeArrowheads="1"/>
              </p:cNvSpPr>
              <p:nvPr/>
            </p:nvSpPr>
            <p:spPr bwMode="auto">
              <a:xfrm>
                <a:off x="5049" y="1165"/>
                <a:ext cx="663"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FE Pipelines</a:t>
                </a:r>
                <a:endParaRPr kumimoji="1" lang="en-US" sz="1200" b="1" u="sng">
                  <a:solidFill>
                    <a:srgbClr val="060275"/>
                  </a:solidFill>
                  <a:latin typeface="Comic Sans MS" charset="0"/>
                </a:endParaRPr>
              </a:p>
            </p:txBody>
          </p:sp>
        </p:grpSp>
        <p:grpSp>
          <p:nvGrpSpPr>
            <p:cNvPr id="125781" name="Group 820"/>
            <p:cNvGrpSpPr>
              <a:grpSpLocks/>
            </p:cNvGrpSpPr>
            <p:nvPr/>
          </p:nvGrpSpPr>
          <p:grpSpPr bwMode="auto">
            <a:xfrm>
              <a:off x="5049" y="1741"/>
              <a:ext cx="1214" cy="704"/>
              <a:chOff x="5049" y="1741"/>
              <a:chExt cx="1214" cy="704"/>
            </a:xfrm>
          </p:grpSpPr>
          <p:sp>
            <p:nvSpPr>
              <p:cNvPr id="125782" name="Text Box 821"/>
              <p:cNvSpPr txBox="1">
                <a:spLocks noChangeArrowheads="1"/>
              </p:cNvSpPr>
              <p:nvPr/>
            </p:nvSpPr>
            <p:spPr bwMode="auto">
              <a:xfrm>
                <a:off x="5049" y="2272"/>
                <a:ext cx="121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Read-Out Sub-systems</a:t>
                </a:r>
                <a:endParaRPr kumimoji="1" lang="en-US" sz="1200" b="1" u="sng">
                  <a:solidFill>
                    <a:srgbClr val="060275"/>
                  </a:solidFill>
                  <a:latin typeface="Comic Sans MS" charset="0"/>
                </a:endParaRPr>
              </a:p>
            </p:txBody>
          </p:sp>
          <p:sp>
            <p:nvSpPr>
              <p:cNvPr id="125783" name="Text Box 822"/>
              <p:cNvSpPr txBox="1">
                <a:spLocks noChangeArrowheads="1"/>
              </p:cNvSpPr>
              <p:nvPr/>
            </p:nvSpPr>
            <p:spPr bwMode="auto">
              <a:xfrm>
                <a:off x="5049" y="2021"/>
                <a:ext cx="96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Read-Out Buffers</a:t>
                </a:r>
                <a:endParaRPr kumimoji="1" lang="en-US" sz="1200" b="1" u="sng">
                  <a:solidFill>
                    <a:srgbClr val="060275"/>
                  </a:solidFill>
                  <a:latin typeface="Comic Sans MS" charset="0"/>
                </a:endParaRPr>
              </a:p>
            </p:txBody>
          </p:sp>
          <p:sp>
            <p:nvSpPr>
              <p:cNvPr id="125784" name="Text Box 823"/>
              <p:cNvSpPr txBox="1">
                <a:spLocks noChangeArrowheads="1"/>
              </p:cNvSpPr>
              <p:nvPr/>
            </p:nvSpPr>
            <p:spPr bwMode="auto">
              <a:xfrm>
                <a:off x="5049" y="1741"/>
                <a:ext cx="84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Read-Out Links</a:t>
                </a:r>
                <a:endParaRPr kumimoji="1" lang="en-US" sz="1200" b="1" u="sng">
                  <a:solidFill>
                    <a:srgbClr val="060275"/>
                  </a:solidFill>
                  <a:latin typeface="Comic Sans MS" charset="0"/>
                </a:endParaRPr>
              </a:p>
            </p:txBody>
          </p:sp>
        </p:grpSp>
      </p:grpSp>
      <p:grpSp>
        <p:nvGrpSpPr>
          <p:cNvPr id="124949" name="Group 824"/>
          <p:cNvGrpSpPr>
            <a:grpSpLocks/>
          </p:cNvGrpSpPr>
          <p:nvPr/>
        </p:nvGrpSpPr>
        <p:grpSpPr bwMode="auto">
          <a:xfrm>
            <a:off x="5327650" y="2954338"/>
            <a:ext cx="1700213" cy="1166812"/>
            <a:chOff x="3644" y="1573"/>
            <a:chExt cx="1159" cy="735"/>
          </a:xfrm>
        </p:grpSpPr>
        <p:sp>
          <p:nvSpPr>
            <p:cNvPr id="125766" name="Text Box 825"/>
            <p:cNvSpPr txBox="1">
              <a:spLocks noChangeArrowheads="1"/>
            </p:cNvSpPr>
            <p:nvPr/>
          </p:nvSpPr>
          <p:spPr bwMode="auto">
            <a:xfrm>
              <a:off x="3644" y="1844"/>
              <a:ext cx="1159" cy="464"/>
            </a:xfrm>
            <a:prstGeom prst="rect">
              <a:avLst/>
            </a:prstGeom>
            <a:solidFill>
              <a:srgbClr val="DCDCE2"/>
            </a:solidFill>
            <a:ln w="6350" cap="sq">
              <a:solidFill>
                <a:schemeClr val="accent2"/>
              </a:solidFill>
              <a:miter lim="800000"/>
              <a:headEnd/>
              <a:tailEnd/>
            </a:ln>
          </p:spPr>
          <p:txBody>
            <a:bodyPr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endParaRPr kumimoji="1" lang="en-US" sz="1400" b="1">
                <a:latin typeface="Comic Sans MS" charset="0"/>
              </a:endParaRPr>
            </a:p>
            <a:p>
              <a:endParaRPr kumimoji="1" lang="en-US" sz="1400" b="1">
                <a:latin typeface="Comic Sans MS" charset="0"/>
              </a:endParaRPr>
            </a:p>
            <a:p>
              <a:r>
                <a:rPr kumimoji="1" lang="en-US" sz="1400" b="1">
                  <a:latin typeface="Comic Sans MS" charset="0"/>
                </a:rPr>
                <a:t>	   ROS</a:t>
              </a:r>
              <a:endParaRPr kumimoji="1" lang="en-US" sz="1800" b="1">
                <a:latin typeface="Comic Sans MS" charset="0"/>
              </a:endParaRPr>
            </a:p>
          </p:txBody>
        </p:sp>
        <p:sp>
          <p:nvSpPr>
            <p:cNvPr id="125767" name="Text Box 826"/>
            <p:cNvSpPr txBox="1">
              <a:spLocks noChangeArrowheads="1"/>
            </p:cNvSpPr>
            <p:nvPr/>
          </p:nvSpPr>
          <p:spPr bwMode="auto">
            <a:xfrm>
              <a:off x="3924" y="1606"/>
              <a:ext cx="622"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120     GB/s</a:t>
              </a:r>
            </a:p>
          </p:txBody>
        </p:sp>
        <p:grpSp>
          <p:nvGrpSpPr>
            <p:cNvPr id="125768" name="Group 827"/>
            <p:cNvGrpSpPr>
              <a:grpSpLocks/>
            </p:cNvGrpSpPr>
            <p:nvPr/>
          </p:nvGrpSpPr>
          <p:grpSpPr bwMode="auto">
            <a:xfrm>
              <a:off x="3688" y="1871"/>
              <a:ext cx="232" cy="261"/>
              <a:chOff x="3688" y="1817"/>
              <a:chExt cx="232" cy="333"/>
            </a:xfrm>
          </p:grpSpPr>
          <p:sp>
            <p:nvSpPr>
              <p:cNvPr id="125778" name="Rectangle 828"/>
              <p:cNvSpPr>
                <a:spLocks noChangeArrowheads="1"/>
              </p:cNvSpPr>
              <p:nvPr/>
            </p:nvSpPr>
            <p:spPr bwMode="auto">
              <a:xfrm>
                <a:off x="3688" y="1817"/>
                <a:ext cx="232" cy="333"/>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sp>
            <p:nvSpPr>
              <p:cNvPr id="125779" name="Rectangle 829"/>
              <p:cNvSpPr>
                <a:spLocks noChangeArrowheads="1"/>
              </p:cNvSpPr>
              <p:nvPr/>
            </p:nvSpPr>
            <p:spPr bwMode="auto">
              <a:xfrm>
                <a:off x="3726" y="1934"/>
                <a:ext cx="165"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ROB</a:t>
                </a:r>
                <a:endParaRPr lang="en-US" sz="1000">
                  <a:latin typeface="Comic Sans MS" charset="0"/>
                </a:endParaRPr>
              </a:p>
            </p:txBody>
          </p:sp>
        </p:grpSp>
        <p:grpSp>
          <p:nvGrpSpPr>
            <p:cNvPr id="125769" name="Group 830"/>
            <p:cNvGrpSpPr>
              <a:grpSpLocks/>
            </p:cNvGrpSpPr>
            <p:nvPr/>
          </p:nvGrpSpPr>
          <p:grpSpPr bwMode="auto">
            <a:xfrm>
              <a:off x="4104" y="1871"/>
              <a:ext cx="232" cy="261"/>
              <a:chOff x="3688" y="1817"/>
              <a:chExt cx="232" cy="333"/>
            </a:xfrm>
          </p:grpSpPr>
          <p:sp>
            <p:nvSpPr>
              <p:cNvPr id="125776" name="Rectangle 831"/>
              <p:cNvSpPr>
                <a:spLocks noChangeArrowheads="1"/>
              </p:cNvSpPr>
              <p:nvPr/>
            </p:nvSpPr>
            <p:spPr bwMode="auto">
              <a:xfrm>
                <a:off x="3688" y="1817"/>
                <a:ext cx="232" cy="333"/>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sp>
            <p:nvSpPr>
              <p:cNvPr id="125777" name="Rectangle 832"/>
              <p:cNvSpPr>
                <a:spLocks noChangeArrowheads="1"/>
              </p:cNvSpPr>
              <p:nvPr/>
            </p:nvSpPr>
            <p:spPr bwMode="auto">
              <a:xfrm>
                <a:off x="3726" y="1934"/>
                <a:ext cx="165"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ROB</a:t>
                </a:r>
                <a:endParaRPr lang="en-US" sz="1000">
                  <a:latin typeface="Comic Sans MS" charset="0"/>
                </a:endParaRPr>
              </a:p>
            </p:txBody>
          </p:sp>
        </p:grpSp>
        <p:grpSp>
          <p:nvGrpSpPr>
            <p:cNvPr id="125770" name="Group 833"/>
            <p:cNvGrpSpPr>
              <a:grpSpLocks/>
            </p:cNvGrpSpPr>
            <p:nvPr/>
          </p:nvGrpSpPr>
          <p:grpSpPr bwMode="auto">
            <a:xfrm>
              <a:off x="4508" y="1871"/>
              <a:ext cx="232" cy="261"/>
              <a:chOff x="3688" y="1817"/>
              <a:chExt cx="232" cy="333"/>
            </a:xfrm>
          </p:grpSpPr>
          <p:sp>
            <p:nvSpPr>
              <p:cNvPr id="125774" name="Rectangle 834"/>
              <p:cNvSpPr>
                <a:spLocks noChangeArrowheads="1"/>
              </p:cNvSpPr>
              <p:nvPr/>
            </p:nvSpPr>
            <p:spPr bwMode="auto">
              <a:xfrm>
                <a:off x="3688" y="1817"/>
                <a:ext cx="232" cy="333"/>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sp>
            <p:nvSpPr>
              <p:cNvPr id="125775" name="Rectangle 835"/>
              <p:cNvSpPr>
                <a:spLocks noChangeArrowheads="1"/>
              </p:cNvSpPr>
              <p:nvPr/>
            </p:nvSpPr>
            <p:spPr bwMode="auto">
              <a:xfrm>
                <a:off x="3726" y="1934"/>
                <a:ext cx="165"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ROB</a:t>
                </a:r>
                <a:endParaRPr lang="en-US" sz="1000">
                  <a:latin typeface="Comic Sans MS" charset="0"/>
                </a:endParaRPr>
              </a:p>
            </p:txBody>
          </p:sp>
        </p:grpSp>
        <p:cxnSp>
          <p:nvCxnSpPr>
            <p:cNvPr id="125771" name="AutoShape 836"/>
            <p:cNvCxnSpPr>
              <a:cxnSpLocks noChangeShapeType="1"/>
              <a:stCxn id="125511" idx="2"/>
              <a:endCxn id="125778" idx="0"/>
            </p:cNvCxnSpPr>
            <p:nvPr/>
          </p:nvCxnSpPr>
          <p:spPr bwMode="auto">
            <a:xfrm>
              <a:off x="3796" y="1573"/>
              <a:ext cx="8" cy="298"/>
            </a:xfrm>
            <a:prstGeom prst="straightConnector1">
              <a:avLst/>
            </a:prstGeom>
            <a:noFill/>
            <a:ln w="28575" cap="sq">
              <a:solidFill>
                <a:srgbClr val="FF220A"/>
              </a:solidFill>
              <a:round/>
              <a:headEnd/>
              <a:tailEnd type="triangle" w="med" len="med"/>
            </a:ln>
            <a:extLst>
              <a:ext uri="{909E8E84-426E-40dd-AFC4-6F175D3DCCD1}">
                <a14:hiddenFill xmlns:a14="http://schemas.microsoft.com/office/drawing/2010/main">
                  <a:noFill/>
                </a14:hiddenFill>
              </a:ext>
            </a:extLst>
          </p:spPr>
        </p:cxnSp>
        <p:cxnSp>
          <p:nvCxnSpPr>
            <p:cNvPr id="125772" name="AutoShape 837"/>
            <p:cNvCxnSpPr>
              <a:cxnSpLocks noChangeShapeType="1"/>
              <a:stCxn id="125587" idx="2"/>
              <a:endCxn id="125776" idx="0"/>
            </p:cNvCxnSpPr>
            <p:nvPr/>
          </p:nvCxnSpPr>
          <p:spPr bwMode="auto">
            <a:xfrm>
              <a:off x="4212" y="1573"/>
              <a:ext cx="8" cy="298"/>
            </a:xfrm>
            <a:prstGeom prst="straightConnector1">
              <a:avLst/>
            </a:prstGeom>
            <a:noFill/>
            <a:ln w="28575" cap="sq">
              <a:solidFill>
                <a:srgbClr val="FF220A"/>
              </a:solidFill>
              <a:round/>
              <a:headEnd/>
              <a:tailEnd type="triangle" w="med" len="med"/>
            </a:ln>
            <a:extLst>
              <a:ext uri="{909E8E84-426E-40dd-AFC4-6F175D3DCCD1}">
                <a14:hiddenFill xmlns:a14="http://schemas.microsoft.com/office/drawing/2010/main">
                  <a:noFill/>
                </a14:hiddenFill>
              </a:ext>
            </a:extLst>
          </p:spPr>
        </p:cxnSp>
        <p:cxnSp>
          <p:nvCxnSpPr>
            <p:cNvPr id="125773" name="AutoShape 838"/>
            <p:cNvCxnSpPr>
              <a:cxnSpLocks noChangeShapeType="1"/>
              <a:stCxn id="125663" idx="2"/>
              <a:endCxn id="125774" idx="0"/>
            </p:cNvCxnSpPr>
            <p:nvPr/>
          </p:nvCxnSpPr>
          <p:spPr bwMode="auto">
            <a:xfrm>
              <a:off x="4620" y="1573"/>
              <a:ext cx="4" cy="298"/>
            </a:xfrm>
            <a:prstGeom prst="straightConnector1">
              <a:avLst/>
            </a:prstGeom>
            <a:noFill/>
            <a:ln w="28575" cap="sq">
              <a:solidFill>
                <a:srgbClr val="FF220A"/>
              </a:solidFill>
              <a:round/>
              <a:headEnd/>
              <a:tailEnd type="triangle" w="med" len="med"/>
            </a:ln>
            <a:extLst>
              <a:ext uri="{909E8E84-426E-40dd-AFC4-6F175D3DCCD1}">
                <a14:hiddenFill xmlns:a14="http://schemas.microsoft.com/office/drawing/2010/main">
                  <a:noFill/>
                </a14:hiddenFill>
              </a:ext>
            </a:extLst>
          </p:spPr>
        </p:cxnSp>
      </p:grpSp>
      <p:sp>
        <p:nvSpPr>
          <p:cNvPr id="123719" name="Text Box 839"/>
          <p:cNvSpPr txBox="1">
            <a:spLocks noChangeArrowheads="1"/>
          </p:cNvSpPr>
          <p:nvPr/>
        </p:nvSpPr>
        <p:spPr bwMode="auto">
          <a:xfrm>
            <a:off x="1957388" y="2052638"/>
            <a:ext cx="2120900" cy="581025"/>
          </a:xfrm>
          <a:prstGeom prst="rect">
            <a:avLst/>
          </a:prstGeom>
          <a:gradFill rotWithShape="0">
            <a:gsLst>
              <a:gs pos="0">
                <a:srgbClr val="99CCFF">
                  <a:gamma/>
                  <a:shade val="46275"/>
                  <a:invGamma/>
                  <a:alpha val="39999"/>
                </a:srgbClr>
              </a:gs>
              <a:gs pos="50000">
                <a:srgbClr val="99CCFF">
                  <a:alpha val="80000"/>
                </a:srgbClr>
              </a:gs>
              <a:gs pos="100000">
                <a:srgbClr val="99CCFF">
                  <a:gamma/>
                  <a:shade val="46275"/>
                  <a:invGamma/>
                  <a:alpha val="39999"/>
                </a:srgbClr>
              </a:gs>
            </a:gsLst>
            <a:lin ang="5400000" scaled="1"/>
          </a:gradFill>
          <a:ln w="28575" cap="sq">
            <a:noFill/>
            <a:miter lim="800000"/>
            <a:headEnd/>
            <a:tailEnd/>
          </a:ln>
          <a:effectLst/>
        </p:spPr>
        <p:txBody>
          <a:bodyPr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600" b="1">
                <a:latin typeface="Comic Sans MS" charset="0"/>
              </a:rPr>
              <a:t>LV</a:t>
            </a:r>
          </a:p>
          <a:p>
            <a:r>
              <a:rPr kumimoji="1" lang="en-US" sz="1600" b="1">
                <a:latin typeface="Comic Sans MS" charset="0"/>
              </a:rPr>
              <a:t>L1</a:t>
            </a:r>
            <a:endParaRPr kumimoji="1" lang="en-US" sz="1800" b="1">
              <a:latin typeface="Comic Sans MS" charset="0"/>
            </a:endParaRPr>
          </a:p>
        </p:txBody>
      </p:sp>
      <p:pic>
        <p:nvPicPr>
          <p:cNvPr id="124953" name="Picture 840"/>
          <p:cNvPicPr>
            <a:picLocks noChangeAspect="1" noChangeArrowheads="1"/>
          </p:cNvPicPr>
          <p:nvPr/>
        </p:nvPicPr>
        <p:blipFill>
          <a:blip r:embed="rId3">
            <a:alphaModFix amt="65000"/>
            <a:extLst>
              <a:ext uri="{28A0092B-C50C-407E-A947-70E740481C1C}">
                <a14:useLocalDpi xmlns:a14="http://schemas.microsoft.com/office/drawing/2010/main" val="0"/>
              </a:ext>
            </a:extLst>
          </a:blip>
          <a:srcRect/>
          <a:stretch>
            <a:fillRect/>
          </a:stretch>
        </p:blipFill>
        <p:spPr bwMode="auto">
          <a:xfrm>
            <a:off x="3052763" y="2068513"/>
            <a:ext cx="760412" cy="534987"/>
          </a:xfrm>
          <a:prstGeom prst="rect">
            <a:avLst/>
          </a:prstGeom>
          <a:noFill/>
          <a:ln>
            <a:noFill/>
          </a:ln>
          <a:extLst>
            <a:ext uri="{909E8E84-426E-40dd-AFC4-6F175D3DCCD1}">
              <a14:hiddenFill xmlns:a14="http://schemas.microsoft.com/office/drawing/2010/main">
                <a:solidFill>
                  <a:srgbClr val="FFFFFF">
                    <a:alpha val="64999"/>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721" name="Text Box 841"/>
          <p:cNvSpPr txBox="1">
            <a:spLocks noChangeArrowheads="1"/>
          </p:cNvSpPr>
          <p:nvPr/>
        </p:nvSpPr>
        <p:spPr bwMode="auto">
          <a:xfrm>
            <a:off x="5240338" y="2068513"/>
            <a:ext cx="2179637" cy="942975"/>
          </a:xfrm>
          <a:prstGeom prst="rect">
            <a:avLst/>
          </a:prstGeom>
          <a:gradFill rotWithShape="0">
            <a:gsLst>
              <a:gs pos="0">
                <a:srgbClr val="99CCFF">
                  <a:gamma/>
                  <a:shade val="46275"/>
                  <a:invGamma/>
                  <a:alpha val="39999"/>
                </a:srgbClr>
              </a:gs>
              <a:gs pos="50000">
                <a:srgbClr val="99CCFF">
                  <a:alpha val="80000"/>
                </a:srgbClr>
              </a:gs>
              <a:gs pos="100000">
                <a:srgbClr val="99CCFF">
                  <a:gamma/>
                  <a:shade val="46275"/>
                  <a:invGamma/>
                  <a:alpha val="39999"/>
                </a:srgbClr>
              </a:gs>
            </a:gsLst>
            <a:lin ang="5400000" scaled="1"/>
          </a:gradFill>
          <a:ln w="28575" cap="sq">
            <a:noFill/>
            <a:miter lim="800000"/>
            <a:headEnd/>
            <a:tailEnd/>
          </a:ln>
          <a:effectLst/>
        </p:spPr>
        <p:txBody>
          <a:bodyPr lIns="0"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400" b="1">
                <a:latin typeface="Comic Sans MS" charset="0"/>
              </a:rPr>
              <a:t>D</a:t>
            </a:r>
          </a:p>
          <a:p>
            <a:pPr algn="r"/>
            <a:r>
              <a:rPr kumimoji="1" lang="en-US" sz="1400" b="1">
                <a:latin typeface="Comic Sans MS" charset="0"/>
              </a:rPr>
              <a:t>E</a:t>
            </a:r>
          </a:p>
          <a:p>
            <a:pPr algn="r"/>
            <a:r>
              <a:rPr kumimoji="1" lang="en-US" sz="1400" b="1">
                <a:latin typeface="Comic Sans MS" charset="0"/>
              </a:rPr>
              <a:t>T </a:t>
            </a:r>
          </a:p>
          <a:p>
            <a:pPr algn="r"/>
            <a:r>
              <a:rPr kumimoji="1" lang="en-US" sz="1400" b="1">
                <a:latin typeface="Comic Sans MS" charset="0"/>
              </a:rPr>
              <a:t>R/O</a:t>
            </a:r>
            <a:endParaRPr kumimoji="1" lang="en-US" sz="1800" b="1">
              <a:latin typeface="Comic Sans MS" charset="0"/>
            </a:endParaRPr>
          </a:p>
        </p:txBody>
      </p:sp>
      <p:grpSp>
        <p:nvGrpSpPr>
          <p:cNvPr id="124957" name="Group 842"/>
          <p:cNvGrpSpPr>
            <a:grpSpLocks/>
          </p:cNvGrpSpPr>
          <p:nvPr/>
        </p:nvGrpSpPr>
        <p:grpSpPr bwMode="auto">
          <a:xfrm>
            <a:off x="5403850" y="1558925"/>
            <a:ext cx="1463675" cy="657225"/>
            <a:chOff x="3696" y="806"/>
            <a:chExt cx="999" cy="414"/>
          </a:xfrm>
        </p:grpSpPr>
        <p:grpSp>
          <p:nvGrpSpPr>
            <p:cNvPr id="125754" name="Group 843"/>
            <p:cNvGrpSpPr>
              <a:grpSpLocks/>
            </p:cNvGrpSpPr>
            <p:nvPr/>
          </p:nvGrpSpPr>
          <p:grpSpPr bwMode="auto">
            <a:xfrm>
              <a:off x="3696" y="806"/>
              <a:ext cx="199" cy="414"/>
              <a:chOff x="3656" y="1276"/>
              <a:chExt cx="199" cy="1448"/>
            </a:xfrm>
          </p:grpSpPr>
          <p:sp>
            <p:nvSpPr>
              <p:cNvPr id="125763" name="Line 844"/>
              <p:cNvSpPr>
                <a:spLocks noChangeShapeType="1"/>
              </p:cNvSpPr>
              <p:nvPr/>
            </p:nvSpPr>
            <p:spPr bwMode="auto">
              <a:xfrm>
                <a:off x="3656" y="1276"/>
                <a:ext cx="0" cy="144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64" name="Line 845"/>
              <p:cNvSpPr>
                <a:spLocks noChangeShapeType="1"/>
              </p:cNvSpPr>
              <p:nvPr/>
            </p:nvSpPr>
            <p:spPr bwMode="auto">
              <a:xfrm>
                <a:off x="3855" y="1277"/>
                <a:ext cx="0" cy="144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65" name="Line 846"/>
              <p:cNvSpPr>
                <a:spLocks noChangeShapeType="1"/>
              </p:cNvSpPr>
              <p:nvPr/>
            </p:nvSpPr>
            <p:spPr bwMode="auto">
              <a:xfrm>
                <a:off x="3755" y="1276"/>
                <a:ext cx="0" cy="144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5755" name="Group 847"/>
            <p:cNvGrpSpPr>
              <a:grpSpLocks/>
            </p:cNvGrpSpPr>
            <p:nvPr/>
          </p:nvGrpSpPr>
          <p:grpSpPr bwMode="auto">
            <a:xfrm>
              <a:off x="4101" y="806"/>
              <a:ext cx="199" cy="414"/>
              <a:chOff x="3656" y="1276"/>
              <a:chExt cx="199" cy="1448"/>
            </a:xfrm>
          </p:grpSpPr>
          <p:sp>
            <p:nvSpPr>
              <p:cNvPr id="125760" name="Line 848"/>
              <p:cNvSpPr>
                <a:spLocks noChangeShapeType="1"/>
              </p:cNvSpPr>
              <p:nvPr/>
            </p:nvSpPr>
            <p:spPr bwMode="auto">
              <a:xfrm>
                <a:off x="3656" y="1276"/>
                <a:ext cx="0" cy="144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61" name="Line 849"/>
              <p:cNvSpPr>
                <a:spLocks noChangeShapeType="1"/>
              </p:cNvSpPr>
              <p:nvPr/>
            </p:nvSpPr>
            <p:spPr bwMode="auto">
              <a:xfrm>
                <a:off x="3855" y="1277"/>
                <a:ext cx="0" cy="144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62" name="Line 850"/>
              <p:cNvSpPr>
                <a:spLocks noChangeShapeType="1"/>
              </p:cNvSpPr>
              <p:nvPr/>
            </p:nvSpPr>
            <p:spPr bwMode="auto">
              <a:xfrm>
                <a:off x="3755" y="1276"/>
                <a:ext cx="0" cy="144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5756" name="Group 851"/>
            <p:cNvGrpSpPr>
              <a:grpSpLocks/>
            </p:cNvGrpSpPr>
            <p:nvPr/>
          </p:nvGrpSpPr>
          <p:grpSpPr bwMode="auto">
            <a:xfrm>
              <a:off x="4496" y="806"/>
              <a:ext cx="199" cy="414"/>
              <a:chOff x="3656" y="1276"/>
              <a:chExt cx="199" cy="1448"/>
            </a:xfrm>
          </p:grpSpPr>
          <p:sp>
            <p:nvSpPr>
              <p:cNvPr id="125757" name="Line 852"/>
              <p:cNvSpPr>
                <a:spLocks noChangeShapeType="1"/>
              </p:cNvSpPr>
              <p:nvPr/>
            </p:nvSpPr>
            <p:spPr bwMode="auto">
              <a:xfrm>
                <a:off x="3656" y="1276"/>
                <a:ext cx="0" cy="144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58" name="Line 853"/>
              <p:cNvSpPr>
                <a:spLocks noChangeShapeType="1"/>
              </p:cNvSpPr>
              <p:nvPr/>
            </p:nvSpPr>
            <p:spPr bwMode="auto">
              <a:xfrm>
                <a:off x="3855" y="1277"/>
                <a:ext cx="0" cy="144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59" name="Line 854"/>
              <p:cNvSpPr>
                <a:spLocks noChangeShapeType="1"/>
              </p:cNvSpPr>
              <p:nvPr/>
            </p:nvSpPr>
            <p:spPr bwMode="auto">
              <a:xfrm>
                <a:off x="3755" y="1276"/>
                <a:ext cx="0" cy="144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4958" name="Group 855"/>
          <p:cNvGrpSpPr>
            <a:grpSpLocks/>
          </p:cNvGrpSpPr>
          <p:nvPr/>
        </p:nvGrpSpPr>
        <p:grpSpPr bwMode="auto">
          <a:xfrm>
            <a:off x="5562600" y="2312988"/>
            <a:ext cx="1200150" cy="573087"/>
            <a:chOff x="3656" y="1276"/>
            <a:chExt cx="199" cy="1448"/>
          </a:xfrm>
        </p:grpSpPr>
        <p:sp>
          <p:nvSpPr>
            <p:cNvPr id="125751" name="Line 856"/>
            <p:cNvSpPr>
              <a:spLocks noChangeShapeType="1"/>
            </p:cNvSpPr>
            <p:nvPr/>
          </p:nvSpPr>
          <p:spPr bwMode="auto">
            <a:xfrm>
              <a:off x="3656" y="1276"/>
              <a:ext cx="0" cy="1446"/>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52" name="Line 857"/>
            <p:cNvSpPr>
              <a:spLocks noChangeShapeType="1"/>
            </p:cNvSpPr>
            <p:nvPr/>
          </p:nvSpPr>
          <p:spPr bwMode="auto">
            <a:xfrm>
              <a:off x="3855" y="1277"/>
              <a:ext cx="0" cy="1445"/>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5753" name="Line 858"/>
            <p:cNvSpPr>
              <a:spLocks noChangeShapeType="1"/>
            </p:cNvSpPr>
            <p:nvPr/>
          </p:nvSpPr>
          <p:spPr bwMode="auto">
            <a:xfrm>
              <a:off x="3755" y="1276"/>
              <a:ext cx="0" cy="1448"/>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4959" name="Group 859"/>
          <p:cNvGrpSpPr>
            <a:grpSpLocks/>
          </p:cNvGrpSpPr>
          <p:nvPr/>
        </p:nvGrpSpPr>
        <p:grpSpPr bwMode="auto">
          <a:xfrm>
            <a:off x="5370513" y="2133600"/>
            <a:ext cx="1539875" cy="190500"/>
            <a:chOff x="3672" y="1056"/>
            <a:chExt cx="1052" cy="120"/>
          </a:xfrm>
        </p:grpSpPr>
        <p:sp>
          <p:nvSpPr>
            <p:cNvPr id="125748" name="Rectangle 860"/>
            <p:cNvSpPr>
              <a:spLocks noChangeArrowheads="1"/>
            </p:cNvSpPr>
            <p:nvPr/>
          </p:nvSpPr>
          <p:spPr bwMode="auto">
            <a:xfrm>
              <a:off x="3672" y="1056"/>
              <a:ext cx="244" cy="120"/>
            </a:xfrm>
            <a:prstGeom prst="rect">
              <a:avLst/>
            </a:prstGeom>
            <a:gradFill rotWithShape="0">
              <a:gsLst>
                <a:gs pos="0">
                  <a:srgbClr val="5E7647"/>
                </a:gs>
                <a:gs pos="50000">
                  <a:srgbClr val="CCFF99"/>
                </a:gs>
                <a:gs pos="100000">
                  <a:srgbClr val="5E7647"/>
                </a:gs>
              </a:gsLst>
              <a:lin ang="5400000" scaled="1"/>
            </a:gradFill>
            <a:ln w="9525">
              <a:solidFill>
                <a:schemeClr val="tx1"/>
              </a:solidFill>
              <a:miter lim="800000"/>
              <a:headEnd/>
              <a:tailEnd/>
            </a:ln>
          </p:spPr>
          <p:txBody>
            <a:bodyPr anchor="ctr">
              <a:spAutoFit/>
            </a:bodyPr>
            <a:lstStyle/>
            <a:p>
              <a:endParaRPr lang="en-US"/>
            </a:p>
          </p:txBody>
        </p:sp>
        <p:sp>
          <p:nvSpPr>
            <p:cNvPr id="125749" name="Rectangle 861"/>
            <p:cNvSpPr>
              <a:spLocks noChangeArrowheads="1"/>
            </p:cNvSpPr>
            <p:nvPr/>
          </p:nvSpPr>
          <p:spPr bwMode="auto">
            <a:xfrm>
              <a:off x="4088" y="1056"/>
              <a:ext cx="244" cy="120"/>
            </a:xfrm>
            <a:prstGeom prst="rect">
              <a:avLst/>
            </a:prstGeom>
            <a:gradFill rotWithShape="0">
              <a:gsLst>
                <a:gs pos="0">
                  <a:srgbClr val="5E7647"/>
                </a:gs>
                <a:gs pos="50000">
                  <a:srgbClr val="CCFF99"/>
                </a:gs>
                <a:gs pos="100000">
                  <a:srgbClr val="5E7647"/>
                </a:gs>
              </a:gsLst>
              <a:lin ang="5400000" scaled="1"/>
            </a:gradFill>
            <a:ln w="9525">
              <a:solidFill>
                <a:schemeClr val="tx1"/>
              </a:solidFill>
              <a:miter lim="800000"/>
              <a:headEnd/>
              <a:tailEnd/>
            </a:ln>
          </p:spPr>
          <p:txBody>
            <a:bodyPr anchor="ctr">
              <a:spAutoFit/>
            </a:bodyPr>
            <a:lstStyle/>
            <a:p>
              <a:endParaRPr lang="en-US"/>
            </a:p>
          </p:txBody>
        </p:sp>
        <p:sp>
          <p:nvSpPr>
            <p:cNvPr id="125750" name="Rectangle 862"/>
            <p:cNvSpPr>
              <a:spLocks noChangeArrowheads="1"/>
            </p:cNvSpPr>
            <p:nvPr/>
          </p:nvSpPr>
          <p:spPr bwMode="auto">
            <a:xfrm>
              <a:off x="4480" y="1056"/>
              <a:ext cx="244" cy="120"/>
            </a:xfrm>
            <a:prstGeom prst="rect">
              <a:avLst/>
            </a:prstGeom>
            <a:gradFill rotWithShape="0">
              <a:gsLst>
                <a:gs pos="0">
                  <a:srgbClr val="5E7647"/>
                </a:gs>
                <a:gs pos="50000">
                  <a:srgbClr val="CCFF99"/>
                </a:gs>
                <a:gs pos="100000">
                  <a:srgbClr val="5E7647"/>
                </a:gs>
              </a:gsLst>
              <a:lin ang="5400000" scaled="1"/>
            </a:gradFill>
            <a:ln w="9525">
              <a:solidFill>
                <a:schemeClr val="tx1"/>
              </a:solidFill>
              <a:miter lim="800000"/>
              <a:headEnd/>
              <a:tailEnd/>
            </a:ln>
          </p:spPr>
          <p:txBody>
            <a:bodyPr anchor="ctr">
              <a:spAutoFit/>
            </a:bodyPr>
            <a:lstStyle/>
            <a:p>
              <a:endParaRPr lang="en-US"/>
            </a:p>
          </p:txBody>
        </p:sp>
      </p:grpSp>
      <p:sp>
        <p:nvSpPr>
          <p:cNvPr id="124960" name="Text Box 863"/>
          <p:cNvSpPr txBox="1">
            <a:spLocks noChangeArrowheads="1"/>
          </p:cNvSpPr>
          <p:nvPr/>
        </p:nvSpPr>
        <p:spPr bwMode="auto">
          <a:xfrm rot="5400000">
            <a:off x="3598863" y="2197100"/>
            <a:ext cx="6667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02016B"/>
                </a:solidFill>
                <a:latin typeface="Comic Sans MS" charset="0"/>
              </a:rPr>
              <a:t>2.5 </a:t>
            </a:r>
            <a:r>
              <a:rPr kumimoji="1" lang="en-US" sz="1200" b="1">
                <a:solidFill>
                  <a:srgbClr val="02016B"/>
                </a:solidFill>
                <a:latin typeface="Symbol" charset="0"/>
              </a:rPr>
              <a:t>m</a:t>
            </a:r>
            <a:r>
              <a:rPr kumimoji="1" lang="en-US" sz="1200" b="1">
                <a:solidFill>
                  <a:srgbClr val="02016B"/>
                </a:solidFill>
                <a:latin typeface="Comic Sans MS" charset="0"/>
              </a:rPr>
              <a:t>s</a:t>
            </a:r>
          </a:p>
        </p:txBody>
      </p:sp>
      <p:grpSp>
        <p:nvGrpSpPr>
          <p:cNvPr id="124961" name="Group 864"/>
          <p:cNvGrpSpPr>
            <a:grpSpLocks/>
          </p:cNvGrpSpPr>
          <p:nvPr/>
        </p:nvGrpSpPr>
        <p:grpSpPr bwMode="auto">
          <a:xfrm>
            <a:off x="3019425" y="1671638"/>
            <a:ext cx="2720975" cy="361950"/>
            <a:chOff x="2068" y="765"/>
            <a:chExt cx="1857" cy="276"/>
          </a:xfrm>
        </p:grpSpPr>
        <p:cxnSp>
          <p:nvCxnSpPr>
            <p:cNvPr id="125743" name="AutoShape 865"/>
            <p:cNvCxnSpPr>
              <a:cxnSpLocks noChangeShapeType="1"/>
              <a:stCxn id="125747" idx="3"/>
            </p:cNvCxnSpPr>
            <p:nvPr/>
          </p:nvCxnSpPr>
          <p:spPr bwMode="auto">
            <a:xfrm rot="5400000">
              <a:off x="2865" y="36"/>
              <a:ext cx="208" cy="1802"/>
            </a:xfrm>
            <a:prstGeom prst="bentConnector3">
              <a:avLst>
                <a:gd name="adj1" fmla="val -11060"/>
              </a:avLst>
            </a:prstGeom>
            <a:noFill/>
            <a:ln w="28575" cap="sq">
              <a:solidFill>
                <a:srgbClr val="FF220A"/>
              </a:solidFill>
              <a:miter lim="800000"/>
              <a:headEnd/>
              <a:tailEnd type="triangle" w="med" len="med"/>
            </a:ln>
            <a:extLst>
              <a:ext uri="{909E8E84-426E-40dd-AFC4-6F175D3DCCD1}">
                <a14:hiddenFill xmlns:a14="http://schemas.microsoft.com/office/drawing/2010/main">
                  <a:noFill/>
                </a14:hiddenFill>
              </a:ext>
            </a:extLst>
          </p:spPr>
        </p:cxnSp>
        <p:grpSp>
          <p:nvGrpSpPr>
            <p:cNvPr id="125744" name="Group 866"/>
            <p:cNvGrpSpPr>
              <a:grpSpLocks/>
            </p:cNvGrpSpPr>
            <p:nvPr/>
          </p:nvGrpSpPr>
          <p:grpSpPr bwMode="auto">
            <a:xfrm>
              <a:off x="3659" y="765"/>
              <a:ext cx="266" cy="80"/>
              <a:chOff x="3659" y="965"/>
              <a:chExt cx="266" cy="80"/>
            </a:xfrm>
          </p:grpSpPr>
          <p:sp>
            <p:nvSpPr>
              <p:cNvPr id="125745" name="Oval 867"/>
              <p:cNvSpPr>
                <a:spLocks noChangeArrowheads="1"/>
              </p:cNvSpPr>
              <p:nvPr/>
            </p:nvSpPr>
            <p:spPr bwMode="auto">
              <a:xfrm>
                <a:off x="3659" y="965"/>
                <a:ext cx="64" cy="80"/>
              </a:xfrm>
              <a:prstGeom prst="ellipse">
                <a:avLst/>
              </a:prstGeom>
              <a:solidFill>
                <a:srgbClr val="FFDE02"/>
              </a:solidFill>
              <a:ln w="12700">
                <a:solidFill>
                  <a:srgbClr val="000000"/>
                </a:solidFill>
                <a:round/>
                <a:headEnd/>
                <a:tailEnd/>
              </a:ln>
            </p:spPr>
            <p:txBody>
              <a:bodyPr/>
              <a:lstStyle/>
              <a:p>
                <a:endParaRPr lang="en-US"/>
              </a:p>
            </p:txBody>
          </p:sp>
          <p:sp>
            <p:nvSpPr>
              <p:cNvPr id="125746" name="Oval 868"/>
              <p:cNvSpPr>
                <a:spLocks noChangeArrowheads="1"/>
              </p:cNvSpPr>
              <p:nvPr/>
            </p:nvSpPr>
            <p:spPr bwMode="auto">
              <a:xfrm>
                <a:off x="3765" y="965"/>
                <a:ext cx="64" cy="80"/>
              </a:xfrm>
              <a:prstGeom prst="ellipse">
                <a:avLst/>
              </a:prstGeom>
              <a:solidFill>
                <a:srgbClr val="FFDE02"/>
              </a:solidFill>
              <a:ln w="12700">
                <a:solidFill>
                  <a:srgbClr val="000000"/>
                </a:solidFill>
                <a:round/>
                <a:headEnd/>
                <a:tailEnd/>
              </a:ln>
            </p:spPr>
            <p:txBody>
              <a:bodyPr/>
              <a:lstStyle/>
              <a:p>
                <a:endParaRPr lang="en-US"/>
              </a:p>
            </p:txBody>
          </p:sp>
          <p:sp>
            <p:nvSpPr>
              <p:cNvPr id="125747" name="Oval 869"/>
              <p:cNvSpPr>
                <a:spLocks noChangeArrowheads="1"/>
              </p:cNvSpPr>
              <p:nvPr/>
            </p:nvSpPr>
            <p:spPr bwMode="auto">
              <a:xfrm>
                <a:off x="3861" y="965"/>
                <a:ext cx="64" cy="80"/>
              </a:xfrm>
              <a:prstGeom prst="ellipse">
                <a:avLst/>
              </a:prstGeom>
              <a:solidFill>
                <a:srgbClr val="FFDE02"/>
              </a:solidFill>
              <a:ln w="12700">
                <a:solidFill>
                  <a:srgbClr val="000000"/>
                </a:solidFill>
                <a:round/>
                <a:headEnd/>
                <a:tailEnd/>
              </a:ln>
            </p:spPr>
            <p:txBody>
              <a:bodyPr/>
              <a:lstStyle/>
              <a:p>
                <a:endParaRPr lang="en-US"/>
              </a:p>
            </p:txBody>
          </p:sp>
        </p:grpSp>
      </p:grpSp>
      <p:grpSp>
        <p:nvGrpSpPr>
          <p:cNvPr id="124962" name="Group 870"/>
          <p:cNvGrpSpPr>
            <a:grpSpLocks/>
          </p:cNvGrpSpPr>
          <p:nvPr/>
        </p:nvGrpSpPr>
        <p:grpSpPr bwMode="auto">
          <a:xfrm>
            <a:off x="4090988" y="2344738"/>
            <a:ext cx="2717800" cy="292100"/>
            <a:chOff x="2800" y="1189"/>
            <a:chExt cx="1854" cy="184"/>
          </a:xfrm>
        </p:grpSpPr>
        <p:cxnSp>
          <p:nvCxnSpPr>
            <p:cNvPr id="125736" name="AutoShape 871"/>
            <p:cNvCxnSpPr>
              <a:cxnSpLocks noChangeShapeType="1"/>
              <a:endCxn id="125740" idx="2"/>
            </p:cNvCxnSpPr>
            <p:nvPr/>
          </p:nvCxnSpPr>
          <p:spPr bwMode="auto">
            <a:xfrm>
              <a:off x="2800" y="1189"/>
              <a:ext cx="979" cy="144"/>
            </a:xfrm>
            <a:prstGeom prst="bentConnector3">
              <a:avLst>
                <a:gd name="adj1" fmla="val 25843"/>
              </a:avLst>
            </a:prstGeom>
            <a:noFill/>
            <a:ln w="3175" cap="sq">
              <a:solidFill>
                <a:srgbClr val="FF220A"/>
              </a:solidFill>
              <a:miter lim="800000"/>
              <a:headEnd/>
              <a:tailEnd type="triangle" w="med" len="med"/>
            </a:ln>
            <a:extLst>
              <a:ext uri="{909E8E84-426E-40dd-AFC4-6F175D3DCCD1}">
                <a14:hiddenFill xmlns:a14="http://schemas.microsoft.com/office/drawing/2010/main">
                  <a:noFill/>
                </a14:hiddenFill>
              </a:ext>
            </a:extLst>
          </p:spPr>
        </p:cxnSp>
        <p:cxnSp>
          <p:nvCxnSpPr>
            <p:cNvPr id="125737" name="AutoShape 872"/>
            <p:cNvCxnSpPr>
              <a:cxnSpLocks noChangeShapeType="1"/>
              <a:stCxn id="125741" idx="6"/>
              <a:endCxn id="125742" idx="2"/>
            </p:cNvCxnSpPr>
            <p:nvPr/>
          </p:nvCxnSpPr>
          <p:spPr bwMode="auto">
            <a:xfrm>
              <a:off x="4243" y="1333"/>
              <a:ext cx="347" cy="0"/>
            </a:xfrm>
            <a:prstGeom prst="straightConnector1">
              <a:avLst/>
            </a:prstGeom>
            <a:noFill/>
            <a:ln w="3175" cap="sq">
              <a:solidFill>
                <a:srgbClr val="FF220A"/>
              </a:solidFill>
              <a:round/>
              <a:headEnd/>
              <a:tailEnd type="triangle" w="med" len="med"/>
            </a:ln>
            <a:extLst>
              <a:ext uri="{909E8E84-426E-40dd-AFC4-6F175D3DCCD1}">
                <a14:hiddenFill xmlns:a14="http://schemas.microsoft.com/office/drawing/2010/main">
                  <a:noFill/>
                </a14:hiddenFill>
              </a:ext>
            </a:extLst>
          </p:spPr>
        </p:cxnSp>
        <p:cxnSp>
          <p:nvCxnSpPr>
            <p:cNvPr id="125738" name="AutoShape 873"/>
            <p:cNvCxnSpPr>
              <a:cxnSpLocks noChangeShapeType="1"/>
              <a:stCxn id="125740" idx="6"/>
              <a:endCxn id="125741" idx="2"/>
            </p:cNvCxnSpPr>
            <p:nvPr/>
          </p:nvCxnSpPr>
          <p:spPr bwMode="auto">
            <a:xfrm>
              <a:off x="3843" y="1333"/>
              <a:ext cx="336" cy="0"/>
            </a:xfrm>
            <a:prstGeom prst="straightConnector1">
              <a:avLst/>
            </a:prstGeom>
            <a:noFill/>
            <a:ln w="3175" cap="sq">
              <a:solidFill>
                <a:srgbClr val="FF220A"/>
              </a:solidFill>
              <a:round/>
              <a:headEnd/>
              <a:tailEnd type="triangle" w="med" len="med"/>
            </a:ln>
            <a:extLst>
              <a:ext uri="{909E8E84-426E-40dd-AFC4-6F175D3DCCD1}">
                <a14:hiddenFill xmlns:a14="http://schemas.microsoft.com/office/drawing/2010/main">
                  <a:noFill/>
                </a14:hiddenFill>
              </a:ext>
            </a:extLst>
          </p:spPr>
        </p:cxnSp>
        <p:grpSp>
          <p:nvGrpSpPr>
            <p:cNvPr id="125739" name="Group 874"/>
            <p:cNvGrpSpPr>
              <a:grpSpLocks/>
            </p:cNvGrpSpPr>
            <p:nvPr/>
          </p:nvGrpSpPr>
          <p:grpSpPr bwMode="auto">
            <a:xfrm>
              <a:off x="3779" y="1293"/>
              <a:ext cx="875" cy="80"/>
              <a:chOff x="3771" y="1717"/>
              <a:chExt cx="875" cy="80"/>
            </a:xfrm>
          </p:grpSpPr>
          <p:sp>
            <p:nvSpPr>
              <p:cNvPr id="125740" name="Oval 875"/>
              <p:cNvSpPr>
                <a:spLocks noChangeArrowheads="1"/>
              </p:cNvSpPr>
              <p:nvPr/>
            </p:nvSpPr>
            <p:spPr bwMode="auto">
              <a:xfrm>
                <a:off x="3771" y="1717"/>
                <a:ext cx="64" cy="80"/>
              </a:xfrm>
              <a:prstGeom prst="ellipse">
                <a:avLst/>
              </a:prstGeom>
              <a:solidFill>
                <a:srgbClr val="FFDE02"/>
              </a:solidFill>
              <a:ln w="12700">
                <a:solidFill>
                  <a:srgbClr val="000000"/>
                </a:solidFill>
                <a:round/>
                <a:headEnd/>
                <a:tailEnd/>
              </a:ln>
            </p:spPr>
            <p:txBody>
              <a:bodyPr/>
              <a:lstStyle/>
              <a:p>
                <a:endParaRPr lang="en-US"/>
              </a:p>
            </p:txBody>
          </p:sp>
          <p:sp>
            <p:nvSpPr>
              <p:cNvPr id="125741" name="Oval 876"/>
              <p:cNvSpPr>
                <a:spLocks noChangeArrowheads="1"/>
              </p:cNvSpPr>
              <p:nvPr/>
            </p:nvSpPr>
            <p:spPr bwMode="auto">
              <a:xfrm>
                <a:off x="4171" y="1717"/>
                <a:ext cx="64" cy="80"/>
              </a:xfrm>
              <a:prstGeom prst="ellipse">
                <a:avLst/>
              </a:prstGeom>
              <a:solidFill>
                <a:srgbClr val="FFDE02"/>
              </a:solidFill>
              <a:ln w="12700">
                <a:solidFill>
                  <a:srgbClr val="000000"/>
                </a:solidFill>
                <a:round/>
                <a:headEnd/>
                <a:tailEnd/>
              </a:ln>
            </p:spPr>
            <p:txBody>
              <a:bodyPr/>
              <a:lstStyle/>
              <a:p>
                <a:endParaRPr lang="en-US"/>
              </a:p>
            </p:txBody>
          </p:sp>
          <p:sp>
            <p:nvSpPr>
              <p:cNvPr id="125742" name="Oval 877"/>
              <p:cNvSpPr>
                <a:spLocks noChangeArrowheads="1"/>
              </p:cNvSpPr>
              <p:nvPr/>
            </p:nvSpPr>
            <p:spPr bwMode="auto">
              <a:xfrm>
                <a:off x="4582" y="1717"/>
                <a:ext cx="64" cy="80"/>
              </a:xfrm>
              <a:prstGeom prst="ellipse">
                <a:avLst/>
              </a:prstGeom>
              <a:solidFill>
                <a:srgbClr val="FFDE02"/>
              </a:solidFill>
              <a:ln w="12700">
                <a:solidFill>
                  <a:srgbClr val="000000"/>
                </a:solidFill>
                <a:round/>
                <a:headEnd/>
                <a:tailEnd/>
              </a:ln>
            </p:spPr>
            <p:txBody>
              <a:bodyPr/>
              <a:lstStyle/>
              <a:p>
                <a:endParaRPr lang="en-US"/>
              </a:p>
            </p:txBody>
          </p:sp>
        </p:grpSp>
      </p:grpSp>
      <p:sp>
        <p:nvSpPr>
          <p:cNvPr id="124963" name="Text Box 878"/>
          <p:cNvSpPr txBox="1">
            <a:spLocks noChangeArrowheads="1"/>
          </p:cNvSpPr>
          <p:nvPr/>
        </p:nvSpPr>
        <p:spPr bwMode="auto">
          <a:xfrm>
            <a:off x="5362575" y="1081088"/>
            <a:ext cx="700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Calo </a:t>
            </a:r>
            <a:br>
              <a:rPr kumimoji="1" lang="en-US" sz="1200" b="1">
                <a:solidFill>
                  <a:srgbClr val="4B4B4B"/>
                </a:solidFill>
                <a:latin typeface="Comic Sans MS" charset="0"/>
              </a:rPr>
            </a:br>
            <a:r>
              <a:rPr kumimoji="1" lang="en-US" sz="1200" b="1">
                <a:solidFill>
                  <a:srgbClr val="4B4B4B"/>
                </a:solidFill>
                <a:latin typeface="Comic Sans MS" charset="0"/>
              </a:rPr>
              <a:t>MuTrCh</a:t>
            </a:r>
            <a:endParaRPr kumimoji="1" lang="en-US" sz="1200" b="1" u="sng">
              <a:solidFill>
                <a:srgbClr val="060275"/>
              </a:solidFill>
              <a:latin typeface="Comic Sans MS" charset="0"/>
            </a:endParaRPr>
          </a:p>
        </p:txBody>
      </p:sp>
      <p:sp>
        <p:nvSpPr>
          <p:cNvPr id="124964" name="Text Box 879"/>
          <p:cNvSpPr txBox="1">
            <a:spLocks noChangeArrowheads="1"/>
          </p:cNvSpPr>
          <p:nvPr/>
        </p:nvSpPr>
        <p:spPr bwMode="auto">
          <a:xfrm>
            <a:off x="5853113" y="1290638"/>
            <a:ext cx="12906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4B4B4B"/>
                </a:solidFill>
                <a:latin typeface="Comic Sans MS" charset="0"/>
              </a:rPr>
              <a:t>Other detectors</a:t>
            </a:r>
            <a:endParaRPr kumimoji="1" lang="en-US" sz="1200" b="1" u="sng">
              <a:solidFill>
                <a:srgbClr val="060275"/>
              </a:solidFill>
              <a:latin typeface="Comic Sans MS" charset="0"/>
            </a:endParaRPr>
          </a:p>
        </p:txBody>
      </p:sp>
      <p:pic>
        <p:nvPicPr>
          <p:cNvPr id="124965" name="Picture 880"/>
          <p:cNvPicPr>
            <a:picLocks noChangeAspect="1" noChangeArrowheads="1"/>
          </p:cNvPicPr>
          <p:nvPr/>
        </p:nvPicPr>
        <p:blipFill>
          <a:blip r:embed="rId4">
            <a:alphaModFix amt="65000"/>
            <a:extLst>
              <a:ext uri="{28A0092B-C50C-407E-A947-70E740481C1C}">
                <a14:useLocalDpi xmlns:a14="http://schemas.microsoft.com/office/drawing/2010/main" val="0"/>
              </a:ext>
            </a:extLst>
          </a:blip>
          <a:srcRect/>
          <a:stretch>
            <a:fillRect/>
          </a:stretch>
        </p:blipFill>
        <p:spPr bwMode="auto">
          <a:xfrm>
            <a:off x="2333625" y="2082800"/>
            <a:ext cx="593725" cy="506413"/>
          </a:xfrm>
          <a:prstGeom prst="rect">
            <a:avLst/>
          </a:prstGeom>
          <a:noFill/>
          <a:ln>
            <a:noFill/>
          </a:ln>
          <a:extLst>
            <a:ext uri="{909E8E84-426E-40dd-AFC4-6F175D3DCCD1}">
              <a14:hiddenFill xmlns:a14="http://schemas.microsoft.com/office/drawing/2010/main">
                <a:solidFill>
                  <a:srgbClr val="FFFFFF">
                    <a:alpha val="64999"/>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966" name="Text Box 881"/>
          <p:cNvSpPr txBox="1">
            <a:spLocks noChangeArrowheads="1"/>
          </p:cNvSpPr>
          <p:nvPr/>
        </p:nvSpPr>
        <p:spPr bwMode="auto">
          <a:xfrm>
            <a:off x="4075113" y="2549525"/>
            <a:ext cx="12144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Lvl1 acc = 75 kHz</a:t>
            </a:r>
          </a:p>
        </p:txBody>
      </p:sp>
      <p:sp>
        <p:nvSpPr>
          <p:cNvPr id="124967" name="Text Box 882"/>
          <p:cNvSpPr txBox="1">
            <a:spLocks noChangeArrowheads="1"/>
          </p:cNvSpPr>
          <p:nvPr/>
        </p:nvSpPr>
        <p:spPr bwMode="auto">
          <a:xfrm>
            <a:off x="3644900" y="1470025"/>
            <a:ext cx="6207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40 MHz</a:t>
            </a:r>
          </a:p>
        </p:txBody>
      </p:sp>
      <p:grpSp>
        <p:nvGrpSpPr>
          <p:cNvPr id="124968" name="Group 883"/>
          <p:cNvGrpSpPr>
            <a:grpSpLocks/>
          </p:cNvGrpSpPr>
          <p:nvPr/>
        </p:nvGrpSpPr>
        <p:grpSpPr bwMode="auto">
          <a:xfrm>
            <a:off x="6494463" y="2755900"/>
            <a:ext cx="504825" cy="198438"/>
            <a:chOff x="4448" y="1448"/>
            <a:chExt cx="344" cy="125"/>
          </a:xfrm>
        </p:grpSpPr>
        <p:grpSp>
          <p:nvGrpSpPr>
            <p:cNvPr id="125660" name="Group 884"/>
            <p:cNvGrpSpPr>
              <a:grpSpLocks/>
            </p:cNvGrpSpPr>
            <p:nvPr/>
          </p:nvGrpSpPr>
          <p:grpSpPr bwMode="auto">
            <a:xfrm>
              <a:off x="4448" y="1448"/>
              <a:ext cx="344" cy="125"/>
              <a:chOff x="3393" y="1000"/>
              <a:chExt cx="908" cy="118"/>
            </a:xfrm>
          </p:grpSpPr>
          <p:grpSp>
            <p:nvGrpSpPr>
              <p:cNvPr id="125662" name="Group 885"/>
              <p:cNvGrpSpPr>
                <a:grpSpLocks/>
              </p:cNvGrpSpPr>
              <p:nvPr/>
            </p:nvGrpSpPr>
            <p:grpSpPr bwMode="auto">
              <a:xfrm>
                <a:off x="3393" y="1000"/>
                <a:ext cx="906" cy="116"/>
                <a:chOff x="3393" y="1000"/>
                <a:chExt cx="906" cy="116"/>
              </a:xfrm>
            </p:grpSpPr>
            <p:sp>
              <p:nvSpPr>
                <p:cNvPr id="125664" name="Rectangle 886"/>
                <p:cNvSpPr>
                  <a:spLocks noChangeArrowheads="1"/>
                </p:cNvSpPr>
                <p:nvPr/>
              </p:nvSpPr>
              <p:spPr bwMode="auto">
                <a:xfrm>
                  <a:off x="3393" y="10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5" name="Rectangle 887"/>
                <p:cNvSpPr>
                  <a:spLocks noChangeArrowheads="1"/>
                </p:cNvSpPr>
                <p:nvPr/>
              </p:nvSpPr>
              <p:spPr bwMode="auto">
                <a:xfrm>
                  <a:off x="3393" y="100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6" name="Rectangle 888"/>
                <p:cNvSpPr>
                  <a:spLocks noChangeArrowheads="1"/>
                </p:cNvSpPr>
                <p:nvPr/>
              </p:nvSpPr>
              <p:spPr bwMode="auto">
                <a:xfrm>
                  <a:off x="3393" y="100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7" name="Rectangle 889"/>
                <p:cNvSpPr>
                  <a:spLocks noChangeArrowheads="1"/>
                </p:cNvSpPr>
                <p:nvPr/>
              </p:nvSpPr>
              <p:spPr bwMode="auto">
                <a:xfrm>
                  <a:off x="3393" y="10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8" name="Rectangle 890"/>
                <p:cNvSpPr>
                  <a:spLocks noChangeArrowheads="1"/>
                </p:cNvSpPr>
                <p:nvPr/>
              </p:nvSpPr>
              <p:spPr bwMode="auto">
                <a:xfrm>
                  <a:off x="3393" y="10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69" name="Rectangle 891"/>
                <p:cNvSpPr>
                  <a:spLocks noChangeArrowheads="1"/>
                </p:cNvSpPr>
                <p:nvPr/>
              </p:nvSpPr>
              <p:spPr bwMode="auto">
                <a:xfrm>
                  <a:off x="3393" y="10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0" name="Rectangle 892"/>
                <p:cNvSpPr>
                  <a:spLocks noChangeArrowheads="1"/>
                </p:cNvSpPr>
                <p:nvPr/>
              </p:nvSpPr>
              <p:spPr bwMode="auto">
                <a:xfrm>
                  <a:off x="3393" y="101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1" name="Rectangle 893"/>
                <p:cNvSpPr>
                  <a:spLocks noChangeArrowheads="1"/>
                </p:cNvSpPr>
                <p:nvPr/>
              </p:nvSpPr>
              <p:spPr bwMode="auto">
                <a:xfrm>
                  <a:off x="3393" y="101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2" name="Rectangle 894"/>
                <p:cNvSpPr>
                  <a:spLocks noChangeArrowheads="1"/>
                </p:cNvSpPr>
                <p:nvPr/>
              </p:nvSpPr>
              <p:spPr bwMode="auto">
                <a:xfrm>
                  <a:off x="3393" y="10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3" name="Rectangle 895"/>
                <p:cNvSpPr>
                  <a:spLocks noChangeArrowheads="1"/>
                </p:cNvSpPr>
                <p:nvPr/>
              </p:nvSpPr>
              <p:spPr bwMode="auto">
                <a:xfrm>
                  <a:off x="3393" y="10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4" name="Rectangle 896"/>
                <p:cNvSpPr>
                  <a:spLocks noChangeArrowheads="1"/>
                </p:cNvSpPr>
                <p:nvPr/>
              </p:nvSpPr>
              <p:spPr bwMode="auto">
                <a:xfrm>
                  <a:off x="3393" y="101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5" name="Rectangle 897"/>
                <p:cNvSpPr>
                  <a:spLocks noChangeArrowheads="1"/>
                </p:cNvSpPr>
                <p:nvPr/>
              </p:nvSpPr>
              <p:spPr bwMode="auto">
                <a:xfrm>
                  <a:off x="3393" y="101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6" name="Rectangle 898"/>
                <p:cNvSpPr>
                  <a:spLocks noChangeArrowheads="1"/>
                </p:cNvSpPr>
                <p:nvPr/>
              </p:nvSpPr>
              <p:spPr bwMode="auto">
                <a:xfrm>
                  <a:off x="3393" y="102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7" name="Rectangle 899"/>
                <p:cNvSpPr>
                  <a:spLocks noChangeArrowheads="1"/>
                </p:cNvSpPr>
                <p:nvPr/>
              </p:nvSpPr>
              <p:spPr bwMode="auto">
                <a:xfrm>
                  <a:off x="3393" y="102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8" name="Rectangle 900"/>
                <p:cNvSpPr>
                  <a:spLocks noChangeArrowheads="1"/>
                </p:cNvSpPr>
                <p:nvPr/>
              </p:nvSpPr>
              <p:spPr bwMode="auto">
                <a:xfrm>
                  <a:off x="3393" y="102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79" name="Rectangle 901"/>
                <p:cNvSpPr>
                  <a:spLocks noChangeArrowheads="1"/>
                </p:cNvSpPr>
                <p:nvPr/>
              </p:nvSpPr>
              <p:spPr bwMode="auto">
                <a:xfrm>
                  <a:off x="3393" y="102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0" name="Rectangle 902"/>
                <p:cNvSpPr>
                  <a:spLocks noChangeArrowheads="1"/>
                </p:cNvSpPr>
                <p:nvPr/>
              </p:nvSpPr>
              <p:spPr bwMode="auto">
                <a:xfrm>
                  <a:off x="3393" y="102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1" name="Rectangle 903"/>
                <p:cNvSpPr>
                  <a:spLocks noChangeArrowheads="1"/>
                </p:cNvSpPr>
                <p:nvPr/>
              </p:nvSpPr>
              <p:spPr bwMode="auto">
                <a:xfrm>
                  <a:off x="3393" y="102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2" name="Rectangle 904"/>
                <p:cNvSpPr>
                  <a:spLocks noChangeArrowheads="1"/>
                </p:cNvSpPr>
                <p:nvPr/>
              </p:nvSpPr>
              <p:spPr bwMode="auto">
                <a:xfrm>
                  <a:off x="3393" y="102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3" name="Rectangle 905"/>
                <p:cNvSpPr>
                  <a:spLocks noChangeArrowheads="1"/>
                </p:cNvSpPr>
                <p:nvPr/>
              </p:nvSpPr>
              <p:spPr bwMode="auto">
                <a:xfrm>
                  <a:off x="3393" y="103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4" name="Rectangle 906"/>
                <p:cNvSpPr>
                  <a:spLocks noChangeArrowheads="1"/>
                </p:cNvSpPr>
                <p:nvPr/>
              </p:nvSpPr>
              <p:spPr bwMode="auto">
                <a:xfrm>
                  <a:off x="3393" y="103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5" name="Rectangle 907"/>
                <p:cNvSpPr>
                  <a:spLocks noChangeArrowheads="1"/>
                </p:cNvSpPr>
                <p:nvPr/>
              </p:nvSpPr>
              <p:spPr bwMode="auto">
                <a:xfrm>
                  <a:off x="3393" y="103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6" name="Rectangle 908"/>
                <p:cNvSpPr>
                  <a:spLocks noChangeArrowheads="1"/>
                </p:cNvSpPr>
                <p:nvPr/>
              </p:nvSpPr>
              <p:spPr bwMode="auto">
                <a:xfrm>
                  <a:off x="3393" y="103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7" name="Rectangle 909"/>
                <p:cNvSpPr>
                  <a:spLocks noChangeArrowheads="1"/>
                </p:cNvSpPr>
                <p:nvPr/>
              </p:nvSpPr>
              <p:spPr bwMode="auto">
                <a:xfrm>
                  <a:off x="3393" y="103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8" name="Rectangle 910"/>
                <p:cNvSpPr>
                  <a:spLocks noChangeArrowheads="1"/>
                </p:cNvSpPr>
                <p:nvPr/>
              </p:nvSpPr>
              <p:spPr bwMode="auto">
                <a:xfrm>
                  <a:off x="3393" y="103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89" name="Rectangle 911"/>
                <p:cNvSpPr>
                  <a:spLocks noChangeArrowheads="1"/>
                </p:cNvSpPr>
                <p:nvPr/>
              </p:nvSpPr>
              <p:spPr bwMode="auto">
                <a:xfrm>
                  <a:off x="3393" y="104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0" name="Rectangle 912"/>
                <p:cNvSpPr>
                  <a:spLocks noChangeArrowheads="1"/>
                </p:cNvSpPr>
                <p:nvPr/>
              </p:nvSpPr>
              <p:spPr bwMode="auto">
                <a:xfrm>
                  <a:off x="3393" y="104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1" name="Rectangle 913"/>
                <p:cNvSpPr>
                  <a:spLocks noChangeArrowheads="1"/>
                </p:cNvSpPr>
                <p:nvPr/>
              </p:nvSpPr>
              <p:spPr bwMode="auto">
                <a:xfrm>
                  <a:off x="3393" y="104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2" name="Rectangle 914"/>
                <p:cNvSpPr>
                  <a:spLocks noChangeArrowheads="1"/>
                </p:cNvSpPr>
                <p:nvPr/>
              </p:nvSpPr>
              <p:spPr bwMode="auto">
                <a:xfrm>
                  <a:off x="3393" y="104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3" name="Rectangle 915"/>
                <p:cNvSpPr>
                  <a:spLocks noChangeArrowheads="1"/>
                </p:cNvSpPr>
                <p:nvPr/>
              </p:nvSpPr>
              <p:spPr bwMode="auto">
                <a:xfrm>
                  <a:off x="3393" y="104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4" name="Rectangle 916"/>
                <p:cNvSpPr>
                  <a:spLocks noChangeArrowheads="1"/>
                </p:cNvSpPr>
                <p:nvPr/>
              </p:nvSpPr>
              <p:spPr bwMode="auto">
                <a:xfrm>
                  <a:off x="3393" y="104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5" name="Rectangle 917"/>
                <p:cNvSpPr>
                  <a:spLocks noChangeArrowheads="1"/>
                </p:cNvSpPr>
                <p:nvPr/>
              </p:nvSpPr>
              <p:spPr bwMode="auto">
                <a:xfrm>
                  <a:off x="3393" y="105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6" name="Rectangle 918"/>
                <p:cNvSpPr>
                  <a:spLocks noChangeArrowheads="1"/>
                </p:cNvSpPr>
                <p:nvPr/>
              </p:nvSpPr>
              <p:spPr bwMode="auto">
                <a:xfrm>
                  <a:off x="3393" y="105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7" name="Rectangle 919"/>
                <p:cNvSpPr>
                  <a:spLocks noChangeArrowheads="1"/>
                </p:cNvSpPr>
                <p:nvPr/>
              </p:nvSpPr>
              <p:spPr bwMode="auto">
                <a:xfrm>
                  <a:off x="3393" y="105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8" name="Rectangle 920"/>
                <p:cNvSpPr>
                  <a:spLocks noChangeArrowheads="1"/>
                </p:cNvSpPr>
                <p:nvPr/>
              </p:nvSpPr>
              <p:spPr bwMode="auto">
                <a:xfrm>
                  <a:off x="3393" y="105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99" name="Rectangle 921"/>
                <p:cNvSpPr>
                  <a:spLocks noChangeArrowheads="1"/>
                </p:cNvSpPr>
                <p:nvPr/>
              </p:nvSpPr>
              <p:spPr bwMode="auto">
                <a:xfrm>
                  <a:off x="3393" y="105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0" name="Rectangle 922"/>
                <p:cNvSpPr>
                  <a:spLocks noChangeArrowheads="1"/>
                </p:cNvSpPr>
                <p:nvPr/>
              </p:nvSpPr>
              <p:spPr bwMode="auto">
                <a:xfrm>
                  <a:off x="3393" y="105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1" name="Rectangle 923"/>
                <p:cNvSpPr>
                  <a:spLocks noChangeArrowheads="1"/>
                </p:cNvSpPr>
                <p:nvPr/>
              </p:nvSpPr>
              <p:spPr bwMode="auto">
                <a:xfrm>
                  <a:off x="3393" y="106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2" name="Rectangle 924"/>
                <p:cNvSpPr>
                  <a:spLocks noChangeArrowheads="1"/>
                </p:cNvSpPr>
                <p:nvPr/>
              </p:nvSpPr>
              <p:spPr bwMode="auto">
                <a:xfrm>
                  <a:off x="3393" y="106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3" name="Rectangle 925"/>
                <p:cNvSpPr>
                  <a:spLocks noChangeArrowheads="1"/>
                </p:cNvSpPr>
                <p:nvPr/>
              </p:nvSpPr>
              <p:spPr bwMode="auto">
                <a:xfrm>
                  <a:off x="3393" y="106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4" name="Rectangle 926"/>
                <p:cNvSpPr>
                  <a:spLocks noChangeArrowheads="1"/>
                </p:cNvSpPr>
                <p:nvPr/>
              </p:nvSpPr>
              <p:spPr bwMode="auto">
                <a:xfrm>
                  <a:off x="3393" y="106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5" name="Rectangle 927"/>
                <p:cNvSpPr>
                  <a:spLocks noChangeArrowheads="1"/>
                </p:cNvSpPr>
                <p:nvPr/>
              </p:nvSpPr>
              <p:spPr bwMode="auto">
                <a:xfrm>
                  <a:off x="3393" y="106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6" name="Rectangle 928"/>
                <p:cNvSpPr>
                  <a:spLocks noChangeArrowheads="1"/>
                </p:cNvSpPr>
                <p:nvPr/>
              </p:nvSpPr>
              <p:spPr bwMode="auto">
                <a:xfrm>
                  <a:off x="3393" y="106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7" name="Rectangle 929"/>
                <p:cNvSpPr>
                  <a:spLocks noChangeArrowheads="1"/>
                </p:cNvSpPr>
                <p:nvPr/>
              </p:nvSpPr>
              <p:spPr bwMode="auto">
                <a:xfrm>
                  <a:off x="3393" y="107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8" name="Rectangle 930"/>
                <p:cNvSpPr>
                  <a:spLocks noChangeArrowheads="1"/>
                </p:cNvSpPr>
                <p:nvPr/>
              </p:nvSpPr>
              <p:spPr bwMode="auto">
                <a:xfrm>
                  <a:off x="3393" y="107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09" name="Rectangle 931"/>
                <p:cNvSpPr>
                  <a:spLocks noChangeArrowheads="1"/>
                </p:cNvSpPr>
                <p:nvPr/>
              </p:nvSpPr>
              <p:spPr bwMode="auto">
                <a:xfrm>
                  <a:off x="3393" y="107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0" name="Rectangle 932"/>
                <p:cNvSpPr>
                  <a:spLocks noChangeArrowheads="1"/>
                </p:cNvSpPr>
                <p:nvPr/>
              </p:nvSpPr>
              <p:spPr bwMode="auto">
                <a:xfrm>
                  <a:off x="3393" y="107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1" name="Rectangle 933"/>
                <p:cNvSpPr>
                  <a:spLocks noChangeArrowheads="1"/>
                </p:cNvSpPr>
                <p:nvPr/>
              </p:nvSpPr>
              <p:spPr bwMode="auto">
                <a:xfrm>
                  <a:off x="3393" y="10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2" name="Rectangle 934"/>
                <p:cNvSpPr>
                  <a:spLocks noChangeArrowheads="1"/>
                </p:cNvSpPr>
                <p:nvPr/>
              </p:nvSpPr>
              <p:spPr bwMode="auto">
                <a:xfrm>
                  <a:off x="3393" y="107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3" name="Rectangle 935"/>
                <p:cNvSpPr>
                  <a:spLocks noChangeArrowheads="1"/>
                </p:cNvSpPr>
                <p:nvPr/>
              </p:nvSpPr>
              <p:spPr bwMode="auto">
                <a:xfrm>
                  <a:off x="3393" y="107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4" name="Rectangle 936"/>
                <p:cNvSpPr>
                  <a:spLocks noChangeArrowheads="1"/>
                </p:cNvSpPr>
                <p:nvPr/>
              </p:nvSpPr>
              <p:spPr bwMode="auto">
                <a:xfrm>
                  <a:off x="3393" y="108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5" name="Rectangle 937"/>
                <p:cNvSpPr>
                  <a:spLocks noChangeArrowheads="1"/>
                </p:cNvSpPr>
                <p:nvPr/>
              </p:nvSpPr>
              <p:spPr bwMode="auto">
                <a:xfrm>
                  <a:off x="3393" y="108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6" name="Rectangle 938"/>
                <p:cNvSpPr>
                  <a:spLocks noChangeArrowheads="1"/>
                </p:cNvSpPr>
                <p:nvPr/>
              </p:nvSpPr>
              <p:spPr bwMode="auto">
                <a:xfrm>
                  <a:off x="3393" y="108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7" name="Rectangle 939"/>
                <p:cNvSpPr>
                  <a:spLocks noChangeArrowheads="1"/>
                </p:cNvSpPr>
                <p:nvPr/>
              </p:nvSpPr>
              <p:spPr bwMode="auto">
                <a:xfrm>
                  <a:off x="3393" y="108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8" name="Rectangle 940"/>
                <p:cNvSpPr>
                  <a:spLocks noChangeArrowheads="1"/>
                </p:cNvSpPr>
                <p:nvPr/>
              </p:nvSpPr>
              <p:spPr bwMode="auto">
                <a:xfrm>
                  <a:off x="3393" y="108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19" name="Rectangle 941"/>
                <p:cNvSpPr>
                  <a:spLocks noChangeArrowheads="1"/>
                </p:cNvSpPr>
                <p:nvPr/>
              </p:nvSpPr>
              <p:spPr bwMode="auto">
                <a:xfrm>
                  <a:off x="3393" y="108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0" name="Rectangle 942"/>
                <p:cNvSpPr>
                  <a:spLocks noChangeArrowheads="1"/>
                </p:cNvSpPr>
                <p:nvPr/>
              </p:nvSpPr>
              <p:spPr bwMode="auto">
                <a:xfrm>
                  <a:off x="3393" y="109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1" name="Rectangle 943"/>
                <p:cNvSpPr>
                  <a:spLocks noChangeArrowheads="1"/>
                </p:cNvSpPr>
                <p:nvPr/>
              </p:nvSpPr>
              <p:spPr bwMode="auto">
                <a:xfrm>
                  <a:off x="3393" y="109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2" name="Rectangle 944"/>
                <p:cNvSpPr>
                  <a:spLocks noChangeArrowheads="1"/>
                </p:cNvSpPr>
                <p:nvPr/>
              </p:nvSpPr>
              <p:spPr bwMode="auto">
                <a:xfrm>
                  <a:off x="3393" y="109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3" name="Rectangle 945"/>
                <p:cNvSpPr>
                  <a:spLocks noChangeArrowheads="1"/>
                </p:cNvSpPr>
                <p:nvPr/>
              </p:nvSpPr>
              <p:spPr bwMode="auto">
                <a:xfrm>
                  <a:off x="3393" y="109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4" name="Rectangle 946"/>
                <p:cNvSpPr>
                  <a:spLocks noChangeArrowheads="1"/>
                </p:cNvSpPr>
                <p:nvPr/>
              </p:nvSpPr>
              <p:spPr bwMode="auto">
                <a:xfrm>
                  <a:off x="3393" y="109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5" name="Rectangle 947"/>
                <p:cNvSpPr>
                  <a:spLocks noChangeArrowheads="1"/>
                </p:cNvSpPr>
                <p:nvPr/>
              </p:nvSpPr>
              <p:spPr bwMode="auto">
                <a:xfrm>
                  <a:off x="3393" y="109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6" name="Rectangle 948"/>
                <p:cNvSpPr>
                  <a:spLocks noChangeArrowheads="1"/>
                </p:cNvSpPr>
                <p:nvPr/>
              </p:nvSpPr>
              <p:spPr bwMode="auto">
                <a:xfrm>
                  <a:off x="3393" y="11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7" name="Rectangle 949"/>
                <p:cNvSpPr>
                  <a:spLocks noChangeArrowheads="1"/>
                </p:cNvSpPr>
                <p:nvPr/>
              </p:nvSpPr>
              <p:spPr bwMode="auto">
                <a:xfrm>
                  <a:off x="3393" y="110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8" name="Rectangle 950"/>
                <p:cNvSpPr>
                  <a:spLocks noChangeArrowheads="1"/>
                </p:cNvSpPr>
                <p:nvPr/>
              </p:nvSpPr>
              <p:spPr bwMode="auto">
                <a:xfrm>
                  <a:off x="3393" y="110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29" name="Rectangle 951"/>
                <p:cNvSpPr>
                  <a:spLocks noChangeArrowheads="1"/>
                </p:cNvSpPr>
                <p:nvPr/>
              </p:nvSpPr>
              <p:spPr bwMode="auto">
                <a:xfrm>
                  <a:off x="3393" y="11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0" name="Rectangle 952"/>
                <p:cNvSpPr>
                  <a:spLocks noChangeArrowheads="1"/>
                </p:cNvSpPr>
                <p:nvPr/>
              </p:nvSpPr>
              <p:spPr bwMode="auto">
                <a:xfrm>
                  <a:off x="3393" y="11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1" name="Rectangle 953"/>
                <p:cNvSpPr>
                  <a:spLocks noChangeArrowheads="1"/>
                </p:cNvSpPr>
                <p:nvPr/>
              </p:nvSpPr>
              <p:spPr bwMode="auto">
                <a:xfrm>
                  <a:off x="3393" y="11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2" name="Rectangle 954"/>
                <p:cNvSpPr>
                  <a:spLocks noChangeArrowheads="1"/>
                </p:cNvSpPr>
                <p:nvPr/>
              </p:nvSpPr>
              <p:spPr bwMode="auto">
                <a:xfrm>
                  <a:off x="3393" y="111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3" name="Rectangle 955"/>
                <p:cNvSpPr>
                  <a:spLocks noChangeArrowheads="1"/>
                </p:cNvSpPr>
                <p:nvPr/>
              </p:nvSpPr>
              <p:spPr bwMode="auto">
                <a:xfrm>
                  <a:off x="3393" y="111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4" name="Rectangle 956"/>
                <p:cNvSpPr>
                  <a:spLocks noChangeArrowheads="1"/>
                </p:cNvSpPr>
                <p:nvPr/>
              </p:nvSpPr>
              <p:spPr bwMode="auto">
                <a:xfrm>
                  <a:off x="3393" y="11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735" name="Rectangle 957"/>
                <p:cNvSpPr>
                  <a:spLocks noChangeArrowheads="1"/>
                </p:cNvSpPr>
                <p:nvPr/>
              </p:nvSpPr>
              <p:spPr bwMode="auto">
                <a:xfrm>
                  <a:off x="3393" y="11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663" name="Rectangle 958"/>
              <p:cNvSpPr>
                <a:spLocks noChangeArrowheads="1"/>
              </p:cNvSpPr>
              <p:nvPr/>
            </p:nvSpPr>
            <p:spPr bwMode="auto">
              <a:xfrm>
                <a:off x="3393" y="1000"/>
                <a:ext cx="908" cy="118"/>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grpSp>
        <p:sp>
          <p:nvSpPr>
            <p:cNvPr id="125661" name="Rectangle 959"/>
            <p:cNvSpPr>
              <a:spLocks noChangeArrowheads="1"/>
            </p:cNvSpPr>
            <p:nvPr/>
          </p:nvSpPr>
          <p:spPr bwMode="auto">
            <a:xfrm>
              <a:off x="4541" y="1472"/>
              <a:ext cx="17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ROD</a:t>
              </a:r>
              <a:endParaRPr lang="en-US" sz="1400">
                <a:latin typeface="Comic Sans MS" charset="0"/>
              </a:endParaRPr>
            </a:p>
          </p:txBody>
        </p:sp>
      </p:grpSp>
      <p:grpSp>
        <p:nvGrpSpPr>
          <p:cNvPr id="124969" name="Group 960"/>
          <p:cNvGrpSpPr>
            <a:grpSpLocks/>
          </p:cNvGrpSpPr>
          <p:nvPr/>
        </p:nvGrpSpPr>
        <p:grpSpPr bwMode="auto">
          <a:xfrm>
            <a:off x="5895975" y="2755900"/>
            <a:ext cx="504825" cy="198438"/>
            <a:chOff x="4040" y="1448"/>
            <a:chExt cx="344" cy="125"/>
          </a:xfrm>
        </p:grpSpPr>
        <p:grpSp>
          <p:nvGrpSpPr>
            <p:cNvPr id="125584" name="Group 961"/>
            <p:cNvGrpSpPr>
              <a:grpSpLocks/>
            </p:cNvGrpSpPr>
            <p:nvPr/>
          </p:nvGrpSpPr>
          <p:grpSpPr bwMode="auto">
            <a:xfrm>
              <a:off x="4040" y="1448"/>
              <a:ext cx="344" cy="125"/>
              <a:chOff x="3393" y="1000"/>
              <a:chExt cx="908" cy="118"/>
            </a:xfrm>
          </p:grpSpPr>
          <p:grpSp>
            <p:nvGrpSpPr>
              <p:cNvPr id="125586" name="Group 962"/>
              <p:cNvGrpSpPr>
                <a:grpSpLocks/>
              </p:cNvGrpSpPr>
              <p:nvPr/>
            </p:nvGrpSpPr>
            <p:grpSpPr bwMode="auto">
              <a:xfrm>
                <a:off x="3393" y="1000"/>
                <a:ext cx="906" cy="116"/>
                <a:chOff x="3393" y="1000"/>
                <a:chExt cx="906" cy="116"/>
              </a:xfrm>
            </p:grpSpPr>
            <p:sp>
              <p:nvSpPr>
                <p:cNvPr id="125588" name="Rectangle 963"/>
                <p:cNvSpPr>
                  <a:spLocks noChangeArrowheads="1"/>
                </p:cNvSpPr>
                <p:nvPr/>
              </p:nvSpPr>
              <p:spPr bwMode="auto">
                <a:xfrm>
                  <a:off x="3393" y="10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9" name="Rectangle 964"/>
                <p:cNvSpPr>
                  <a:spLocks noChangeArrowheads="1"/>
                </p:cNvSpPr>
                <p:nvPr/>
              </p:nvSpPr>
              <p:spPr bwMode="auto">
                <a:xfrm>
                  <a:off x="3393" y="100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0" name="Rectangle 965"/>
                <p:cNvSpPr>
                  <a:spLocks noChangeArrowheads="1"/>
                </p:cNvSpPr>
                <p:nvPr/>
              </p:nvSpPr>
              <p:spPr bwMode="auto">
                <a:xfrm>
                  <a:off x="3393" y="100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1" name="Rectangle 966"/>
                <p:cNvSpPr>
                  <a:spLocks noChangeArrowheads="1"/>
                </p:cNvSpPr>
                <p:nvPr/>
              </p:nvSpPr>
              <p:spPr bwMode="auto">
                <a:xfrm>
                  <a:off x="3393" y="10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2" name="Rectangle 967"/>
                <p:cNvSpPr>
                  <a:spLocks noChangeArrowheads="1"/>
                </p:cNvSpPr>
                <p:nvPr/>
              </p:nvSpPr>
              <p:spPr bwMode="auto">
                <a:xfrm>
                  <a:off x="3393" y="10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3" name="Rectangle 968"/>
                <p:cNvSpPr>
                  <a:spLocks noChangeArrowheads="1"/>
                </p:cNvSpPr>
                <p:nvPr/>
              </p:nvSpPr>
              <p:spPr bwMode="auto">
                <a:xfrm>
                  <a:off x="3393" y="10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4" name="Rectangle 969"/>
                <p:cNvSpPr>
                  <a:spLocks noChangeArrowheads="1"/>
                </p:cNvSpPr>
                <p:nvPr/>
              </p:nvSpPr>
              <p:spPr bwMode="auto">
                <a:xfrm>
                  <a:off x="3393" y="101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5" name="Rectangle 970"/>
                <p:cNvSpPr>
                  <a:spLocks noChangeArrowheads="1"/>
                </p:cNvSpPr>
                <p:nvPr/>
              </p:nvSpPr>
              <p:spPr bwMode="auto">
                <a:xfrm>
                  <a:off x="3393" y="101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6" name="Rectangle 971"/>
                <p:cNvSpPr>
                  <a:spLocks noChangeArrowheads="1"/>
                </p:cNvSpPr>
                <p:nvPr/>
              </p:nvSpPr>
              <p:spPr bwMode="auto">
                <a:xfrm>
                  <a:off x="3393" y="10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7" name="Rectangle 972"/>
                <p:cNvSpPr>
                  <a:spLocks noChangeArrowheads="1"/>
                </p:cNvSpPr>
                <p:nvPr/>
              </p:nvSpPr>
              <p:spPr bwMode="auto">
                <a:xfrm>
                  <a:off x="3393" y="10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8" name="Rectangle 973"/>
                <p:cNvSpPr>
                  <a:spLocks noChangeArrowheads="1"/>
                </p:cNvSpPr>
                <p:nvPr/>
              </p:nvSpPr>
              <p:spPr bwMode="auto">
                <a:xfrm>
                  <a:off x="3393" y="101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99" name="Rectangle 974"/>
                <p:cNvSpPr>
                  <a:spLocks noChangeArrowheads="1"/>
                </p:cNvSpPr>
                <p:nvPr/>
              </p:nvSpPr>
              <p:spPr bwMode="auto">
                <a:xfrm>
                  <a:off x="3393" y="101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0" name="Rectangle 975"/>
                <p:cNvSpPr>
                  <a:spLocks noChangeArrowheads="1"/>
                </p:cNvSpPr>
                <p:nvPr/>
              </p:nvSpPr>
              <p:spPr bwMode="auto">
                <a:xfrm>
                  <a:off x="3393" y="102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1" name="Rectangle 976"/>
                <p:cNvSpPr>
                  <a:spLocks noChangeArrowheads="1"/>
                </p:cNvSpPr>
                <p:nvPr/>
              </p:nvSpPr>
              <p:spPr bwMode="auto">
                <a:xfrm>
                  <a:off x="3393" y="102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2" name="Rectangle 977"/>
                <p:cNvSpPr>
                  <a:spLocks noChangeArrowheads="1"/>
                </p:cNvSpPr>
                <p:nvPr/>
              </p:nvSpPr>
              <p:spPr bwMode="auto">
                <a:xfrm>
                  <a:off x="3393" y="102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3" name="Rectangle 978"/>
                <p:cNvSpPr>
                  <a:spLocks noChangeArrowheads="1"/>
                </p:cNvSpPr>
                <p:nvPr/>
              </p:nvSpPr>
              <p:spPr bwMode="auto">
                <a:xfrm>
                  <a:off x="3393" y="102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4" name="Rectangle 979"/>
                <p:cNvSpPr>
                  <a:spLocks noChangeArrowheads="1"/>
                </p:cNvSpPr>
                <p:nvPr/>
              </p:nvSpPr>
              <p:spPr bwMode="auto">
                <a:xfrm>
                  <a:off x="3393" y="102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5" name="Rectangle 980"/>
                <p:cNvSpPr>
                  <a:spLocks noChangeArrowheads="1"/>
                </p:cNvSpPr>
                <p:nvPr/>
              </p:nvSpPr>
              <p:spPr bwMode="auto">
                <a:xfrm>
                  <a:off x="3393" y="102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6" name="Rectangle 981"/>
                <p:cNvSpPr>
                  <a:spLocks noChangeArrowheads="1"/>
                </p:cNvSpPr>
                <p:nvPr/>
              </p:nvSpPr>
              <p:spPr bwMode="auto">
                <a:xfrm>
                  <a:off x="3393" y="102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7" name="Rectangle 982"/>
                <p:cNvSpPr>
                  <a:spLocks noChangeArrowheads="1"/>
                </p:cNvSpPr>
                <p:nvPr/>
              </p:nvSpPr>
              <p:spPr bwMode="auto">
                <a:xfrm>
                  <a:off x="3393" y="103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8" name="Rectangle 983"/>
                <p:cNvSpPr>
                  <a:spLocks noChangeArrowheads="1"/>
                </p:cNvSpPr>
                <p:nvPr/>
              </p:nvSpPr>
              <p:spPr bwMode="auto">
                <a:xfrm>
                  <a:off x="3393" y="103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09" name="Rectangle 984"/>
                <p:cNvSpPr>
                  <a:spLocks noChangeArrowheads="1"/>
                </p:cNvSpPr>
                <p:nvPr/>
              </p:nvSpPr>
              <p:spPr bwMode="auto">
                <a:xfrm>
                  <a:off x="3393" y="103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0" name="Rectangle 985"/>
                <p:cNvSpPr>
                  <a:spLocks noChangeArrowheads="1"/>
                </p:cNvSpPr>
                <p:nvPr/>
              </p:nvSpPr>
              <p:spPr bwMode="auto">
                <a:xfrm>
                  <a:off x="3393" y="103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1" name="Rectangle 986"/>
                <p:cNvSpPr>
                  <a:spLocks noChangeArrowheads="1"/>
                </p:cNvSpPr>
                <p:nvPr/>
              </p:nvSpPr>
              <p:spPr bwMode="auto">
                <a:xfrm>
                  <a:off x="3393" y="103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2" name="Rectangle 987"/>
                <p:cNvSpPr>
                  <a:spLocks noChangeArrowheads="1"/>
                </p:cNvSpPr>
                <p:nvPr/>
              </p:nvSpPr>
              <p:spPr bwMode="auto">
                <a:xfrm>
                  <a:off x="3393" y="103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3" name="Rectangle 988"/>
                <p:cNvSpPr>
                  <a:spLocks noChangeArrowheads="1"/>
                </p:cNvSpPr>
                <p:nvPr/>
              </p:nvSpPr>
              <p:spPr bwMode="auto">
                <a:xfrm>
                  <a:off x="3393" y="104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4" name="Rectangle 989"/>
                <p:cNvSpPr>
                  <a:spLocks noChangeArrowheads="1"/>
                </p:cNvSpPr>
                <p:nvPr/>
              </p:nvSpPr>
              <p:spPr bwMode="auto">
                <a:xfrm>
                  <a:off x="3393" y="104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5" name="Rectangle 990"/>
                <p:cNvSpPr>
                  <a:spLocks noChangeArrowheads="1"/>
                </p:cNvSpPr>
                <p:nvPr/>
              </p:nvSpPr>
              <p:spPr bwMode="auto">
                <a:xfrm>
                  <a:off x="3393" y="104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6" name="Rectangle 991"/>
                <p:cNvSpPr>
                  <a:spLocks noChangeArrowheads="1"/>
                </p:cNvSpPr>
                <p:nvPr/>
              </p:nvSpPr>
              <p:spPr bwMode="auto">
                <a:xfrm>
                  <a:off x="3393" y="104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7" name="Rectangle 992"/>
                <p:cNvSpPr>
                  <a:spLocks noChangeArrowheads="1"/>
                </p:cNvSpPr>
                <p:nvPr/>
              </p:nvSpPr>
              <p:spPr bwMode="auto">
                <a:xfrm>
                  <a:off x="3393" y="104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8" name="Rectangle 993"/>
                <p:cNvSpPr>
                  <a:spLocks noChangeArrowheads="1"/>
                </p:cNvSpPr>
                <p:nvPr/>
              </p:nvSpPr>
              <p:spPr bwMode="auto">
                <a:xfrm>
                  <a:off x="3393" y="104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19" name="Rectangle 994"/>
                <p:cNvSpPr>
                  <a:spLocks noChangeArrowheads="1"/>
                </p:cNvSpPr>
                <p:nvPr/>
              </p:nvSpPr>
              <p:spPr bwMode="auto">
                <a:xfrm>
                  <a:off x="3393" y="105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0" name="Rectangle 995"/>
                <p:cNvSpPr>
                  <a:spLocks noChangeArrowheads="1"/>
                </p:cNvSpPr>
                <p:nvPr/>
              </p:nvSpPr>
              <p:spPr bwMode="auto">
                <a:xfrm>
                  <a:off x="3393" y="105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1" name="Rectangle 996"/>
                <p:cNvSpPr>
                  <a:spLocks noChangeArrowheads="1"/>
                </p:cNvSpPr>
                <p:nvPr/>
              </p:nvSpPr>
              <p:spPr bwMode="auto">
                <a:xfrm>
                  <a:off x="3393" y="105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2" name="Rectangle 997"/>
                <p:cNvSpPr>
                  <a:spLocks noChangeArrowheads="1"/>
                </p:cNvSpPr>
                <p:nvPr/>
              </p:nvSpPr>
              <p:spPr bwMode="auto">
                <a:xfrm>
                  <a:off x="3393" y="105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3" name="Rectangle 998"/>
                <p:cNvSpPr>
                  <a:spLocks noChangeArrowheads="1"/>
                </p:cNvSpPr>
                <p:nvPr/>
              </p:nvSpPr>
              <p:spPr bwMode="auto">
                <a:xfrm>
                  <a:off x="3393" y="105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4" name="Rectangle 999"/>
                <p:cNvSpPr>
                  <a:spLocks noChangeArrowheads="1"/>
                </p:cNvSpPr>
                <p:nvPr/>
              </p:nvSpPr>
              <p:spPr bwMode="auto">
                <a:xfrm>
                  <a:off x="3393" y="105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5" name="Rectangle 1000"/>
                <p:cNvSpPr>
                  <a:spLocks noChangeArrowheads="1"/>
                </p:cNvSpPr>
                <p:nvPr/>
              </p:nvSpPr>
              <p:spPr bwMode="auto">
                <a:xfrm>
                  <a:off x="3393" y="106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6" name="Rectangle 1001"/>
                <p:cNvSpPr>
                  <a:spLocks noChangeArrowheads="1"/>
                </p:cNvSpPr>
                <p:nvPr/>
              </p:nvSpPr>
              <p:spPr bwMode="auto">
                <a:xfrm>
                  <a:off x="3393" y="106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7" name="Rectangle 1002"/>
                <p:cNvSpPr>
                  <a:spLocks noChangeArrowheads="1"/>
                </p:cNvSpPr>
                <p:nvPr/>
              </p:nvSpPr>
              <p:spPr bwMode="auto">
                <a:xfrm>
                  <a:off x="3393" y="106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8" name="Rectangle 1003"/>
                <p:cNvSpPr>
                  <a:spLocks noChangeArrowheads="1"/>
                </p:cNvSpPr>
                <p:nvPr/>
              </p:nvSpPr>
              <p:spPr bwMode="auto">
                <a:xfrm>
                  <a:off x="3393" y="106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29" name="Rectangle 1004"/>
                <p:cNvSpPr>
                  <a:spLocks noChangeArrowheads="1"/>
                </p:cNvSpPr>
                <p:nvPr/>
              </p:nvSpPr>
              <p:spPr bwMode="auto">
                <a:xfrm>
                  <a:off x="3393" y="106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0" name="Rectangle 1005"/>
                <p:cNvSpPr>
                  <a:spLocks noChangeArrowheads="1"/>
                </p:cNvSpPr>
                <p:nvPr/>
              </p:nvSpPr>
              <p:spPr bwMode="auto">
                <a:xfrm>
                  <a:off x="3393" y="106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1" name="Rectangle 1006"/>
                <p:cNvSpPr>
                  <a:spLocks noChangeArrowheads="1"/>
                </p:cNvSpPr>
                <p:nvPr/>
              </p:nvSpPr>
              <p:spPr bwMode="auto">
                <a:xfrm>
                  <a:off x="3393" y="107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2" name="Rectangle 1007"/>
                <p:cNvSpPr>
                  <a:spLocks noChangeArrowheads="1"/>
                </p:cNvSpPr>
                <p:nvPr/>
              </p:nvSpPr>
              <p:spPr bwMode="auto">
                <a:xfrm>
                  <a:off x="3393" y="107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3" name="Rectangle 1008"/>
                <p:cNvSpPr>
                  <a:spLocks noChangeArrowheads="1"/>
                </p:cNvSpPr>
                <p:nvPr/>
              </p:nvSpPr>
              <p:spPr bwMode="auto">
                <a:xfrm>
                  <a:off x="3393" y="107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4" name="Rectangle 1009"/>
                <p:cNvSpPr>
                  <a:spLocks noChangeArrowheads="1"/>
                </p:cNvSpPr>
                <p:nvPr/>
              </p:nvSpPr>
              <p:spPr bwMode="auto">
                <a:xfrm>
                  <a:off x="3393" y="107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5" name="Rectangle 1010"/>
                <p:cNvSpPr>
                  <a:spLocks noChangeArrowheads="1"/>
                </p:cNvSpPr>
                <p:nvPr/>
              </p:nvSpPr>
              <p:spPr bwMode="auto">
                <a:xfrm>
                  <a:off x="3393" y="10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6" name="Rectangle 1011"/>
                <p:cNvSpPr>
                  <a:spLocks noChangeArrowheads="1"/>
                </p:cNvSpPr>
                <p:nvPr/>
              </p:nvSpPr>
              <p:spPr bwMode="auto">
                <a:xfrm>
                  <a:off x="3393" y="107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7" name="Rectangle 1012"/>
                <p:cNvSpPr>
                  <a:spLocks noChangeArrowheads="1"/>
                </p:cNvSpPr>
                <p:nvPr/>
              </p:nvSpPr>
              <p:spPr bwMode="auto">
                <a:xfrm>
                  <a:off x="3393" y="107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8" name="Rectangle 1013"/>
                <p:cNvSpPr>
                  <a:spLocks noChangeArrowheads="1"/>
                </p:cNvSpPr>
                <p:nvPr/>
              </p:nvSpPr>
              <p:spPr bwMode="auto">
                <a:xfrm>
                  <a:off x="3393" y="108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39" name="Rectangle 1014"/>
                <p:cNvSpPr>
                  <a:spLocks noChangeArrowheads="1"/>
                </p:cNvSpPr>
                <p:nvPr/>
              </p:nvSpPr>
              <p:spPr bwMode="auto">
                <a:xfrm>
                  <a:off x="3393" y="108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0" name="Rectangle 1015"/>
                <p:cNvSpPr>
                  <a:spLocks noChangeArrowheads="1"/>
                </p:cNvSpPr>
                <p:nvPr/>
              </p:nvSpPr>
              <p:spPr bwMode="auto">
                <a:xfrm>
                  <a:off x="3393" y="108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1" name="Rectangle 1016"/>
                <p:cNvSpPr>
                  <a:spLocks noChangeArrowheads="1"/>
                </p:cNvSpPr>
                <p:nvPr/>
              </p:nvSpPr>
              <p:spPr bwMode="auto">
                <a:xfrm>
                  <a:off x="3393" y="108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2" name="Rectangle 1017"/>
                <p:cNvSpPr>
                  <a:spLocks noChangeArrowheads="1"/>
                </p:cNvSpPr>
                <p:nvPr/>
              </p:nvSpPr>
              <p:spPr bwMode="auto">
                <a:xfrm>
                  <a:off x="3393" y="108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3" name="Rectangle 1018"/>
                <p:cNvSpPr>
                  <a:spLocks noChangeArrowheads="1"/>
                </p:cNvSpPr>
                <p:nvPr/>
              </p:nvSpPr>
              <p:spPr bwMode="auto">
                <a:xfrm>
                  <a:off x="3393" y="108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4" name="Rectangle 1019"/>
                <p:cNvSpPr>
                  <a:spLocks noChangeArrowheads="1"/>
                </p:cNvSpPr>
                <p:nvPr/>
              </p:nvSpPr>
              <p:spPr bwMode="auto">
                <a:xfrm>
                  <a:off x="3393" y="109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5" name="Rectangle 1020"/>
                <p:cNvSpPr>
                  <a:spLocks noChangeArrowheads="1"/>
                </p:cNvSpPr>
                <p:nvPr/>
              </p:nvSpPr>
              <p:spPr bwMode="auto">
                <a:xfrm>
                  <a:off x="3393" y="109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6" name="Rectangle 1021"/>
                <p:cNvSpPr>
                  <a:spLocks noChangeArrowheads="1"/>
                </p:cNvSpPr>
                <p:nvPr/>
              </p:nvSpPr>
              <p:spPr bwMode="auto">
                <a:xfrm>
                  <a:off x="3393" y="109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7" name="Rectangle 1022"/>
                <p:cNvSpPr>
                  <a:spLocks noChangeArrowheads="1"/>
                </p:cNvSpPr>
                <p:nvPr/>
              </p:nvSpPr>
              <p:spPr bwMode="auto">
                <a:xfrm>
                  <a:off x="3393" y="109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8" name="Rectangle 1023"/>
                <p:cNvSpPr>
                  <a:spLocks noChangeArrowheads="1"/>
                </p:cNvSpPr>
                <p:nvPr/>
              </p:nvSpPr>
              <p:spPr bwMode="auto">
                <a:xfrm>
                  <a:off x="3393" y="109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49" name="Rectangle 1024"/>
                <p:cNvSpPr>
                  <a:spLocks noChangeArrowheads="1"/>
                </p:cNvSpPr>
                <p:nvPr/>
              </p:nvSpPr>
              <p:spPr bwMode="auto">
                <a:xfrm>
                  <a:off x="3393" y="109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0" name="Rectangle 1025"/>
                <p:cNvSpPr>
                  <a:spLocks noChangeArrowheads="1"/>
                </p:cNvSpPr>
                <p:nvPr/>
              </p:nvSpPr>
              <p:spPr bwMode="auto">
                <a:xfrm>
                  <a:off x="3393" y="11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1" name="Rectangle 1026"/>
                <p:cNvSpPr>
                  <a:spLocks noChangeArrowheads="1"/>
                </p:cNvSpPr>
                <p:nvPr/>
              </p:nvSpPr>
              <p:spPr bwMode="auto">
                <a:xfrm>
                  <a:off x="3393" y="110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2" name="Rectangle 1027"/>
                <p:cNvSpPr>
                  <a:spLocks noChangeArrowheads="1"/>
                </p:cNvSpPr>
                <p:nvPr/>
              </p:nvSpPr>
              <p:spPr bwMode="auto">
                <a:xfrm>
                  <a:off x="3393" y="110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3" name="Rectangle 1028"/>
                <p:cNvSpPr>
                  <a:spLocks noChangeArrowheads="1"/>
                </p:cNvSpPr>
                <p:nvPr/>
              </p:nvSpPr>
              <p:spPr bwMode="auto">
                <a:xfrm>
                  <a:off x="3393" y="11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4" name="Rectangle 1029"/>
                <p:cNvSpPr>
                  <a:spLocks noChangeArrowheads="1"/>
                </p:cNvSpPr>
                <p:nvPr/>
              </p:nvSpPr>
              <p:spPr bwMode="auto">
                <a:xfrm>
                  <a:off x="3393" y="11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5" name="Rectangle 1030"/>
                <p:cNvSpPr>
                  <a:spLocks noChangeArrowheads="1"/>
                </p:cNvSpPr>
                <p:nvPr/>
              </p:nvSpPr>
              <p:spPr bwMode="auto">
                <a:xfrm>
                  <a:off x="3393" y="11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6" name="Rectangle 1031"/>
                <p:cNvSpPr>
                  <a:spLocks noChangeArrowheads="1"/>
                </p:cNvSpPr>
                <p:nvPr/>
              </p:nvSpPr>
              <p:spPr bwMode="auto">
                <a:xfrm>
                  <a:off x="3393" y="111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7" name="Rectangle 1032"/>
                <p:cNvSpPr>
                  <a:spLocks noChangeArrowheads="1"/>
                </p:cNvSpPr>
                <p:nvPr/>
              </p:nvSpPr>
              <p:spPr bwMode="auto">
                <a:xfrm>
                  <a:off x="3393" y="111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8" name="Rectangle 1033"/>
                <p:cNvSpPr>
                  <a:spLocks noChangeArrowheads="1"/>
                </p:cNvSpPr>
                <p:nvPr/>
              </p:nvSpPr>
              <p:spPr bwMode="auto">
                <a:xfrm>
                  <a:off x="3393" y="11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659" name="Rectangle 1034"/>
                <p:cNvSpPr>
                  <a:spLocks noChangeArrowheads="1"/>
                </p:cNvSpPr>
                <p:nvPr/>
              </p:nvSpPr>
              <p:spPr bwMode="auto">
                <a:xfrm>
                  <a:off x="3393" y="11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587" name="Rectangle 1035"/>
              <p:cNvSpPr>
                <a:spLocks noChangeArrowheads="1"/>
              </p:cNvSpPr>
              <p:nvPr/>
            </p:nvSpPr>
            <p:spPr bwMode="auto">
              <a:xfrm>
                <a:off x="3393" y="1000"/>
                <a:ext cx="908" cy="118"/>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grpSp>
        <p:sp>
          <p:nvSpPr>
            <p:cNvPr id="125585" name="Rectangle 1036"/>
            <p:cNvSpPr>
              <a:spLocks noChangeArrowheads="1"/>
            </p:cNvSpPr>
            <p:nvPr/>
          </p:nvSpPr>
          <p:spPr bwMode="auto">
            <a:xfrm>
              <a:off x="4133" y="1472"/>
              <a:ext cx="17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ROD</a:t>
              </a:r>
              <a:endParaRPr lang="en-US" sz="1400">
                <a:latin typeface="Comic Sans MS" charset="0"/>
              </a:endParaRPr>
            </a:p>
          </p:txBody>
        </p:sp>
      </p:grpSp>
      <p:grpSp>
        <p:nvGrpSpPr>
          <p:cNvPr id="124970" name="Group 1037"/>
          <p:cNvGrpSpPr>
            <a:grpSpLocks/>
          </p:cNvGrpSpPr>
          <p:nvPr/>
        </p:nvGrpSpPr>
        <p:grpSpPr bwMode="auto">
          <a:xfrm>
            <a:off x="5286375" y="2755900"/>
            <a:ext cx="504825" cy="198438"/>
            <a:chOff x="3624" y="1448"/>
            <a:chExt cx="344" cy="125"/>
          </a:xfrm>
        </p:grpSpPr>
        <p:grpSp>
          <p:nvGrpSpPr>
            <p:cNvPr id="125508" name="Group 1038"/>
            <p:cNvGrpSpPr>
              <a:grpSpLocks/>
            </p:cNvGrpSpPr>
            <p:nvPr/>
          </p:nvGrpSpPr>
          <p:grpSpPr bwMode="auto">
            <a:xfrm>
              <a:off x="3624" y="1448"/>
              <a:ext cx="344" cy="125"/>
              <a:chOff x="3393" y="1000"/>
              <a:chExt cx="908" cy="118"/>
            </a:xfrm>
          </p:grpSpPr>
          <p:grpSp>
            <p:nvGrpSpPr>
              <p:cNvPr id="125510" name="Group 1039"/>
              <p:cNvGrpSpPr>
                <a:grpSpLocks/>
              </p:cNvGrpSpPr>
              <p:nvPr/>
            </p:nvGrpSpPr>
            <p:grpSpPr bwMode="auto">
              <a:xfrm>
                <a:off x="3393" y="1000"/>
                <a:ext cx="906" cy="116"/>
                <a:chOff x="3393" y="1000"/>
                <a:chExt cx="906" cy="116"/>
              </a:xfrm>
            </p:grpSpPr>
            <p:sp>
              <p:nvSpPr>
                <p:cNvPr id="125512" name="Rectangle 1040"/>
                <p:cNvSpPr>
                  <a:spLocks noChangeArrowheads="1"/>
                </p:cNvSpPr>
                <p:nvPr/>
              </p:nvSpPr>
              <p:spPr bwMode="auto">
                <a:xfrm>
                  <a:off x="3393" y="10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3" name="Rectangle 1041"/>
                <p:cNvSpPr>
                  <a:spLocks noChangeArrowheads="1"/>
                </p:cNvSpPr>
                <p:nvPr/>
              </p:nvSpPr>
              <p:spPr bwMode="auto">
                <a:xfrm>
                  <a:off x="3393" y="100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4" name="Rectangle 1042"/>
                <p:cNvSpPr>
                  <a:spLocks noChangeArrowheads="1"/>
                </p:cNvSpPr>
                <p:nvPr/>
              </p:nvSpPr>
              <p:spPr bwMode="auto">
                <a:xfrm>
                  <a:off x="3393" y="100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5" name="Rectangle 1043"/>
                <p:cNvSpPr>
                  <a:spLocks noChangeArrowheads="1"/>
                </p:cNvSpPr>
                <p:nvPr/>
              </p:nvSpPr>
              <p:spPr bwMode="auto">
                <a:xfrm>
                  <a:off x="3393" y="10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6" name="Rectangle 1044"/>
                <p:cNvSpPr>
                  <a:spLocks noChangeArrowheads="1"/>
                </p:cNvSpPr>
                <p:nvPr/>
              </p:nvSpPr>
              <p:spPr bwMode="auto">
                <a:xfrm>
                  <a:off x="3393" y="10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7" name="Rectangle 1045"/>
                <p:cNvSpPr>
                  <a:spLocks noChangeArrowheads="1"/>
                </p:cNvSpPr>
                <p:nvPr/>
              </p:nvSpPr>
              <p:spPr bwMode="auto">
                <a:xfrm>
                  <a:off x="3393" y="10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8" name="Rectangle 1046"/>
                <p:cNvSpPr>
                  <a:spLocks noChangeArrowheads="1"/>
                </p:cNvSpPr>
                <p:nvPr/>
              </p:nvSpPr>
              <p:spPr bwMode="auto">
                <a:xfrm>
                  <a:off x="3393" y="101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19" name="Rectangle 1047"/>
                <p:cNvSpPr>
                  <a:spLocks noChangeArrowheads="1"/>
                </p:cNvSpPr>
                <p:nvPr/>
              </p:nvSpPr>
              <p:spPr bwMode="auto">
                <a:xfrm>
                  <a:off x="3393" y="101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0" name="Rectangle 1048"/>
                <p:cNvSpPr>
                  <a:spLocks noChangeArrowheads="1"/>
                </p:cNvSpPr>
                <p:nvPr/>
              </p:nvSpPr>
              <p:spPr bwMode="auto">
                <a:xfrm>
                  <a:off x="3393" y="10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1" name="Rectangle 1049"/>
                <p:cNvSpPr>
                  <a:spLocks noChangeArrowheads="1"/>
                </p:cNvSpPr>
                <p:nvPr/>
              </p:nvSpPr>
              <p:spPr bwMode="auto">
                <a:xfrm>
                  <a:off x="3393" y="10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2" name="Rectangle 1050"/>
                <p:cNvSpPr>
                  <a:spLocks noChangeArrowheads="1"/>
                </p:cNvSpPr>
                <p:nvPr/>
              </p:nvSpPr>
              <p:spPr bwMode="auto">
                <a:xfrm>
                  <a:off x="3393" y="101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3" name="Rectangle 1051"/>
                <p:cNvSpPr>
                  <a:spLocks noChangeArrowheads="1"/>
                </p:cNvSpPr>
                <p:nvPr/>
              </p:nvSpPr>
              <p:spPr bwMode="auto">
                <a:xfrm>
                  <a:off x="3393" y="101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4" name="Rectangle 1052"/>
                <p:cNvSpPr>
                  <a:spLocks noChangeArrowheads="1"/>
                </p:cNvSpPr>
                <p:nvPr/>
              </p:nvSpPr>
              <p:spPr bwMode="auto">
                <a:xfrm>
                  <a:off x="3393" y="102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5" name="Rectangle 1053"/>
                <p:cNvSpPr>
                  <a:spLocks noChangeArrowheads="1"/>
                </p:cNvSpPr>
                <p:nvPr/>
              </p:nvSpPr>
              <p:spPr bwMode="auto">
                <a:xfrm>
                  <a:off x="3393" y="102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6" name="Rectangle 1054"/>
                <p:cNvSpPr>
                  <a:spLocks noChangeArrowheads="1"/>
                </p:cNvSpPr>
                <p:nvPr/>
              </p:nvSpPr>
              <p:spPr bwMode="auto">
                <a:xfrm>
                  <a:off x="3393" y="102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7" name="Rectangle 1055"/>
                <p:cNvSpPr>
                  <a:spLocks noChangeArrowheads="1"/>
                </p:cNvSpPr>
                <p:nvPr/>
              </p:nvSpPr>
              <p:spPr bwMode="auto">
                <a:xfrm>
                  <a:off x="3393" y="102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8" name="Rectangle 1056"/>
                <p:cNvSpPr>
                  <a:spLocks noChangeArrowheads="1"/>
                </p:cNvSpPr>
                <p:nvPr/>
              </p:nvSpPr>
              <p:spPr bwMode="auto">
                <a:xfrm>
                  <a:off x="3393" y="102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29" name="Rectangle 1057"/>
                <p:cNvSpPr>
                  <a:spLocks noChangeArrowheads="1"/>
                </p:cNvSpPr>
                <p:nvPr/>
              </p:nvSpPr>
              <p:spPr bwMode="auto">
                <a:xfrm>
                  <a:off x="3393" y="102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0" name="Rectangle 1058"/>
                <p:cNvSpPr>
                  <a:spLocks noChangeArrowheads="1"/>
                </p:cNvSpPr>
                <p:nvPr/>
              </p:nvSpPr>
              <p:spPr bwMode="auto">
                <a:xfrm>
                  <a:off x="3393" y="102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1" name="Rectangle 1059"/>
                <p:cNvSpPr>
                  <a:spLocks noChangeArrowheads="1"/>
                </p:cNvSpPr>
                <p:nvPr/>
              </p:nvSpPr>
              <p:spPr bwMode="auto">
                <a:xfrm>
                  <a:off x="3393" y="103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2" name="Rectangle 1060"/>
                <p:cNvSpPr>
                  <a:spLocks noChangeArrowheads="1"/>
                </p:cNvSpPr>
                <p:nvPr/>
              </p:nvSpPr>
              <p:spPr bwMode="auto">
                <a:xfrm>
                  <a:off x="3393" y="103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3" name="Rectangle 1061"/>
                <p:cNvSpPr>
                  <a:spLocks noChangeArrowheads="1"/>
                </p:cNvSpPr>
                <p:nvPr/>
              </p:nvSpPr>
              <p:spPr bwMode="auto">
                <a:xfrm>
                  <a:off x="3393" y="103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4" name="Rectangle 1062"/>
                <p:cNvSpPr>
                  <a:spLocks noChangeArrowheads="1"/>
                </p:cNvSpPr>
                <p:nvPr/>
              </p:nvSpPr>
              <p:spPr bwMode="auto">
                <a:xfrm>
                  <a:off x="3393" y="103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5" name="Rectangle 1063"/>
                <p:cNvSpPr>
                  <a:spLocks noChangeArrowheads="1"/>
                </p:cNvSpPr>
                <p:nvPr/>
              </p:nvSpPr>
              <p:spPr bwMode="auto">
                <a:xfrm>
                  <a:off x="3393" y="103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6" name="Rectangle 1064"/>
                <p:cNvSpPr>
                  <a:spLocks noChangeArrowheads="1"/>
                </p:cNvSpPr>
                <p:nvPr/>
              </p:nvSpPr>
              <p:spPr bwMode="auto">
                <a:xfrm>
                  <a:off x="3393" y="103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7" name="Rectangle 1065"/>
                <p:cNvSpPr>
                  <a:spLocks noChangeArrowheads="1"/>
                </p:cNvSpPr>
                <p:nvPr/>
              </p:nvSpPr>
              <p:spPr bwMode="auto">
                <a:xfrm>
                  <a:off x="3393" y="104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8" name="Rectangle 1066"/>
                <p:cNvSpPr>
                  <a:spLocks noChangeArrowheads="1"/>
                </p:cNvSpPr>
                <p:nvPr/>
              </p:nvSpPr>
              <p:spPr bwMode="auto">
                <a:xfrm>
                  <a:off x="3393" y="104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39" name="Rectangle 1067"/>
                <p:cNvSpPr>
                  <a:spLocks noChangeArrowheads="1"/>
                </p:cNvSpPr>
                <p:nvPr/>
              </p:nvSpPr>
              <p:spPr bwMode="auto">
                <a:xfrm>
                  <a:off x="3393" y="104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0" name="Rectangle 1068"/>
                <p:cNvSpPr>
                  <a:spLocks noChangeArrowheads="1"/>
                </p:cNvSpPr>
                <p:nvPr/>
              </p:nvSpPr>
              <p:spPr bwMode="auto">
                <a:xfrm>
                  <a:off x="3393" y="104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1" name="Rectangle 1069"/>
                <p:cNvSpPr>
                  <a:spLocks noChangeArrowheads="1"/>
                </p:cNvSpPr>
                <p:nvPr/>
              </p:nvSpPr>
              <p:spPr bwMode="auto">
                <a:xfrm>
                  <a:off x="3393" y="104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2" name="Rectangle 1070"/>
                <p:cNvSpPr>
                  <a:spLocks noChangeArrowheads="1"/>
                </p:cNvSpPr>
                <p:nvPr/>
              </p:nvSpPr>
              <p:spPr bwMode="auto">
                <a:xfrm>
                  <a:off x="3393" y="104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3" name="Rectangle 1071"/>
                <p:cNvSpPr>
                  <a:spLocks noChangeArrowheads="1"/>
                </p:cNvSpPr>
                <p:nvPr/>
              </p:nvSpPr>
              <p:spPr bwMode="auto">
                <a:xfrm>
                  <a:off x="3393" y="105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4" name="Rectangle 1072"/>
                <p:cNvSpPr>
                  <a:spLocks noChangeArrowheads="1"/>
                </p:cNvSpPr>
                <p:nvPr/>
              </p:nvSpPr>
              <p:spPr bwMode="auto">
                <a:xfrm>
                  <a:off x="3393" y="105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5" name="Rectangle 1073"/>
                <p:cNvSpPr>
                  <a:spLocks noChangeArrowheads="1"/>
                </p:cNvSpPr>
                <p:nvPr/>
              </p:nvSpPr>
              <p:spPr bwMode="auto">
                <a:xfrm>
                  <a:off x="3393" y="105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6" name="Rectangle 1074"/>
                <p:cNvSpPr>
                  <a:spLocks noChangeArrowheads="1"/>
                </p:cNvSpPr>
                <p:nvPr/>
              </p:nvSpPr>
              <p:spPr bwMode="auto">
                <a:xfrm>
                  <a:off x="3393" y="105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7" name="Rectangle 1075"/>
                <p:cNvSpPr>
                  <a:spLocks noChangeArrowheads="1"/>
                </p:cNvSpPr>
                <p:nvPr/>
              </p:nvSpPr>
              <p:spPr bwMode="auto">
                <a:xfrm>
                  <a:off x="3393" y="105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8" name="Rectangle 1076"/>
                <p:cNvSpPr>
                  <a:spLocks noChangeArrowheads="1"/>
                </p:cNvSpPr>
                <p:nvPr/>
              </p:nvSpPr>
              <p:spPr bwMode="auto">
                <a:xfrm>
                  <a:off x="3393" y="105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49" name="Rectangle 1077"/>
                <p:cNvSpPr>
                  <a:spLocks noChangeArrowheads="1"/>
                </p:cNvSpPr>
                <p:nvPr/>
              </p:nvSpPr>
              <p:spPr bwMode="auto">
                <a:xfrm>
                  <a:off x="3393" y="106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0" name="Rectangle 1078"/>
                <p:cNvSpPr>
                  <a:spLocks noChangeArrowheads="1"/>
                </p:cNvSpPr>
                <p:nvPr/>
              </p:nvSpPr>
              <p:spPr bwMode="auto">
                <a:xfrm>
                  <a:off x="3393" y="106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1" name="Rectangle 1079"/>
                <p:cNvSpPr>
                  <a:spLocks noChangeArrowheads="1"/>
                </p:cNvSpPr>
                <p:nvPr/>
              </p:nvSpPr>
              <p:spPr bwMode="auto">
                <a:xfrm>
                  <a:off x="3393" y="106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2" name="Rectangle 1080"/>
                <p:cNvSpPr>
                  <a:spLocks noChangeArrowheads="1"/>
                </p:cNvSpPr>
                <p:nvPr/>
              </p:nvSpPr>
              <p:spPr bwMode="auto">
                <a:xfrm>
                  <a:off x="3393" y="106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3" name="Rectangle 1081"/>
                <p:cNvSpPr>
                  <a:spLocks noChangeArrowheads="1"/>
                </p:cNvSpPr>
                <p:nvPr/>
              </p:nvSpPr>
              <p:spPr bwMode="auto">
                <a:xfrm>
                  <a:off x="3393" y="106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4" name="Rectangle 1082"/>
                <p:cNvSpPr>
                  <a:spLocks noChangeArrowheads="1"/>
                </p:cNvSpPr>
                <p:nvPr/>
              </p:nvSpPr>
              <p:spPr bwMode="auto">
                <a:xfrm>
                  <a:off x="3393" y="106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5" name="Rectangle 1083"/>
                <p:cNvSpPr>
                  <a:spLocks noChangeArrowheads="1"/>
                </p:cNvSpPr>
                <p:nvPr/>
              </p:nvSpPr>
              <p:spPr bwMode="auto">
                <a:xfrm>
                  <a:off x="3393" y="107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6" name="Rectangle 1084"/>
                <p:cNvSpPr>
                  <a:spLocks noChangeArrowheads="1"/>
                </p:cNvSpPr>
                <p:nvPr/>
              </p:nvSpPr>
              <p:spPr bwMode="auto">
                <a:xfrm>
                  <a:off x="3393" y="107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7" name="Rectangle 1085"/>
                <p:cNvSpPr>
                  <a:spLocks noChangeArrowheads="1"/>
                </p:cNvSpPr>
                <p:nvPr/>
              </p:nvSpPr>
              <p:spPr bwMode="auto">
                <a:xfrm>
                  <a:off x="3393" y="1073"/>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8" name="Rectangle 1086"/>
                <p:cNvSpPr>
                  <a:spLocks noChangeArrowheads="1"/>
                </p:cNvSpPr>
                <p:nvPr/>
              </p:nvSpPr>
              <p:spPr bwMode="auto">
                <a:xfrm>
                  <a:off x="3393" y="107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59" name="Rectangle 1087"/>
                <p:cNvSpPr>
                  <a:spLocks noChangeArrowheads="1"/>
                </p:cNvSpPr>
                <p:nvPr/>
              </p:nvSpPr>
              <p:spPr bwMode="auto">
                <a:xfrm>
                  <a:off x="3393" y="1076"/>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0" name="Rectangle 1088"/>
                <p:cNvSpPr>
                  <a:spLocks noChangeArrowheads="1"/>
                </p:cNvSpPr>
                <p:nvPr/>
              </p:nvSpPr>
              <p:spPr bwMode="auto">
                <a:xfrm>
                  <a:off x="3393" y="1078"/>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1" name="Rectangle 1089"/>
                <p:cNvSpPr>
                  <a:spLocks noChangeArrowheads="1"/>
                </p:cNvSpPr>
                <p:nvPr/>
              </p:nvSpPr>
              <p:spPr bwMode="auto">
                <a:xfrm>
                  <a:off x="3393" y="1079"/>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2" name="Rectangle 1090"/>
                <p:cNvSpPr>
                  <a:spLocks noChangeArrowheads="1"/>
                </p:cNvSpPr>
                <p:nvPr/>
              </p:nvSpPr>
              <p:spPr bwMode="auto">
                <a:xfrm>
                  <a:off x="3393" y="1081"/>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3" name="Rectangle 1091"/>
                <p:cNvSpPr>
                  <a:spLocks noChangeArrowheads="1"/>
                </p:cNvSpPr>
                <p:nvPr/>
              </p:nvSpPr>
              <p:spPr bwMode="auto">
                <a:xfrm>
                  <a:off x="3393" y="108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4" name="Rectangle 1092"/>
                <p:cNvSpPr>
                  <a:spLocks noChangeArrowheads="1"/>
                </p:cNvSpPr>
                <p:nvPr/>
              </p:nvSpPr>
              <p:spPr bwMode="auto">
                <a:xfrm>
                  <a:off x="3393" y="1084"/>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5" name="Rectangle 1093"/>
                <p:cNvSpPr>
                  <a:spLocks noChangeArrowheads="1"/>
                </p:cNvSpPr>
                <p:nvPr/>
              </p:nvSpPr>
              <p:spPr bwMode="auto">
                <a:xfrm>
                  <a:off x="3393" y="1086"/>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6" name="Rectangle 1094"/>
                <p:cNvSpPr>
                  <a:spLocks noChangeArrowheads="1"/>
                </p:cNvSpPr>
                <p:nvPr/>
              </p:nvSpPr>
              <p:spPr bwMode="auto">
                <a:xfrm>
                  <a:off x="3393" y="108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7" name="Rectangle 1095"/>
                <p:cNvSpPr>
                  <a:spLocks noChangeArrowheads="1"/>
                </p:cNvSpPr>
                <p:nvPr/>
              </p:nvSpPr>
              <p:spPr bwMode="auto">
                <a:xfrm>
                  <a:off x="3393" y="108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8" name="Rectangle 1096"/>
                <p:cNvSpPr>
                  <a:spLocks noChangeArrowheads="1"/>
                </p:cNvSpPr>
                <p:nvPr/>
              </p:nvSpPr>
              <p:spPr bwMode="auto">
                <a:xfrm>
                  <a:off x="3393" y="109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69" name="Rectangle 1097"/>
                <p:cNvSpPr>
                  <a:spLocks noChangeArrowheads="1"/>
                </p:cNvSpPr>
                <p:nvPr/>
              </p:nvSpPr>
              <p:spPr bwMode="auto">
                <a:xfrm>
                  <a:off x="3393" y="1092"/>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0" name="Rectangle 1098"/>
                <p:cNvSpPr>
                  <a:spLocks noChangeArrowheads="1"/>
                </p:cNvSpPr>
                <p:nvPr/>
              </p:nvSpPr>
              <p:spPr bwMode="auto">
                <a:xfrm>
                  <a:off x="3393" y="1094"/>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1" name="Rectangle 1099"/>
                <p:cNvSpPr>
                  <a:spLocks noChangeArrowheads="1"/>
                </p:cNvSpPr>
                <p:nvPr/>
              </p:nvSpPr>
              <p:spPr bwMode="auto">
                <a:xfrm>
                  <a:off x="3393" y="109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2" name="Rectangle 1100"/>
                <p:cNvSpPr>
                  <a:spLocks noChangeArrowheads="1"/>
                </p:cNvSpPr>
                <p:nvPr/>
              </p:nvSpPr>
              <p:spPr bwMode="auto">
                <a:xfrm>
                  <a:off x="3393" y="1097"/>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3" name="Rectangle 1101"/>
                <p:cNvSpPr>
                  <a:spLocks noChangeArrowheads="1"/>
                </p:cNvSpPr>
                <p:nvPr/>
              </p:nvSpPr>
              <p:spPr bwMode="auto">
                <a:xfrm>
                  <a:off x="3393" y="1099"/>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4" name="Rectangle 1102"/>
                <p:cNvSpPr>
                  <a:spLocks noChangeArrowheads="1"/>
                </p:cNvSpPr>
                <p:nvPr/>
              </p:nvSpPr>
              <p:spPr bwMode="auto">
                <a:xfrm>
                  <a:off x="3393" y="1100"/>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5" name="Rectangle 1103"/>
                <p:cNvSpPr>
                  <a:spLocks noChangeArrowheads="1"/>
                </p:cNvSpPr>
                <p:nvPr/>
              </p:nvSpPr>
              <p:spPr bwMode="auto">
                <a:xfrm>
                  <a:off x="3393" y="1102"/>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6" name="Rectangle 1104"/>
                <p:cNvSpPr>
                  <a:spLocks noChangeArrowheads="1"/>
                </p:cNvSpPr>
                <p:nvPr/>
              </p:nvSpPr>
              <p:spPr bwMode="auto">
                <a:xfrm>
                  <a:off x="3393" y="110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7" name="Rectangle 1105"/>
                <p:cNvSpPr>
                  <a:spLocks noChangeArrowheads="1"/>
                </p:cNvSpPr>
                <p:nvPr/>
              </p:nvSpPr>
              <p:spPr bwMode="auto">
                <a:xfrm>
                  <a:off x="3393" y="1105"/>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8" name="Rectangle 1106"/>
                <p:cNvSpPr>
                  <a:spLocks noChangeArrowheads="1"/>
                </p:cNvSpPr>
                <p:nvPr/>
              </p:nvSpPr>
              <p:spPr bwMode="auto">
                <a:xfrm>
                  <a:off x="3393" y="1107"/>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79" name="Rectangle 1107"/>
                <p:cNvSpPr>
                  <a:spLocks noChangeArrowheads="1"/>
                </p:cNvSpPr>
                <p:nvPr/>
              </p:nvSpPr>
              <p:spPr bwMode="auto">
                <a:xfrm>
                  <a:off x="3393" y="1108"/>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0" name="Rectangle 1108"/>
                <p:cNvSpPr>
                  <a:spLocks noChangeArrowheads="1"/>
                </p:cNvSpPr>
                <p:nvPr/>
              </p:nvSpPr>
              <p:spPr bwMode="auto">
                <a:xfrm>
                  <a:off x="3393" y="1110"/>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1" name="Rectangle 1109"/>
                <p:cNvSpPr>
                  <a:spLocks noChangeArrowheads="1"/>
                </p:cNvSpPr>
                <p:nvPr/>
              </p:nvSpPr>
              <p:spPr bwMode="auto">
                <a:xfrm>
                  <a:off x="3393" y="1111"/>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2" name="Rectangle 1110"/>
                <p:cNvSpPr>
                  <a:spLocks noChangeArrowheads="1"/>
                </p:cNvSpPr>
                <p:nvPr/>
              </p:nvSpPr>
              <p:spPr bwMode="auto">
                <a:xfrm>
                  <a:off x="3393" y="1113"/>
                  <a:ext cx="906" cy="2"/>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83" name="Rectangle 1111"/>
                <p:cNvSpPr>
                  <a:spLocks noChangeArrowheads="1"/>
                </p:cNvSpPr>
                <p:nvPr/>
              </p:nvSpPr>
              <p:spPr bwMode="auto">
                <a:xfrm>
                  <a:off x="3393" y="1115"/>
                  <a:ext cx="906" cy="1"/>
                </a:xfrm>
                <a:prstGeom prst="rect">
                  <a:avLst/>
                </a:prstGeom>
                <a:gradFill rotWithShape="0">
                  <a:gsLst>
                    <a:gs pos="0">
                      <a:srgbClr val="47765E"/>
                    </a:gs>
                    <a:gs pos="50000">
                      <a:srgbClr val="99FFCC"/>
                    </a:gs>
                    <a:gs pos="100000">
                      <a:srgbClr val="47765E"/>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511" name="Rectangle 1112"/>
              <p:cNvSpPr>
                <a:spLocks noChangeArrowheads="1"/>
              </p:cNvSpPr>
              <p:nvPr/>
            </p:nvSpPr>
            <p:spPr bwMode="auto">
              <a:xfrm>
                <a:off x="3393" y="1000"/>
                <a:ext cx="908" cy="118"/>
              </a:xfrm>
              <a:prstGeom prst="rect">
                <a:avLst/>
              </a:prstGeom>
              <a:gradFill rotWithShape="0">
                <a:gsLst>
                  <a:gs pos="0">
                    <a:srgbClr val="47765E"/>
                  </a:gs>
                  <a:gs pos="50000">
                    <a:srgbClr val="99FFCC"/>
                  </a:gs>
                  <a:gs pos="100000">
                    <a:srgbClr val="47765E"/>
                  </a:gs>
                </a:gsLst>
                <a:lin ang="5400000" scaled="1"/>
              </a:gradFill>
              <a:ln w="7938">
                <a:solidFill>
                  <a:srgbClr val="000000"/>
                </a:solidFill>
                <a:miter lim="800000"/>
                <a:headEnd/>
                <a:tailEnd/>
              </a:ln>
            </p:spPr>
            <p:txBody>
              <a:bodyPr/>
              <a:lstStyle/>
              <a:p>
                <a:endParaRPr lang="en-US"/>
              </a:p>
            </p:txBody>
          </p:sp>
        </p:grpSp>
        <p:sp>
          <p:nvSpPr>
            <p:cNvPr id="125509" name="Rectangle 1113"/>
            <p:cNvSpPr>
              <a:spLocks noChangeArrowheads="1"/>
            </p:cNvSpPr>
            <p:nvPr/>
          </p:nvSpPr>
          <p:spPr bwMode="auto">
            <a:xfrm>
              <a:off x="3717" y="1472"/>
              <a:ext cx="173"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ROD</a:t>
              </a:r>
              <a:endParaRPr lang="en-US" sz="1400">
                <a:latin typeface="Comic Sans MS" charset="0"/>
              </a:endParaRPr>
            </a:p>
          </p:txBody>
        </p:sp>
      </p:grpSp>
      <p:grpSp>
        <p:nvGrpSpPr>
          <p:cNvPr id="122905" name="Group 1114"/>
          <p:cNvGrpSpPr>
            <a:grpSpLocks/>
          </p:cNvGrpSpPr>
          <p:nvPr/>
        </p:nvGrpSpPr>
        <p:grpSpPr bwMode="auto">
          <a:xfrm>
            <a:off x="2251075" y="2397125"/>
            <a:ext cx="3927475" cy="2076450"/>
            <a:chOff x="1544" y="1350"/>
            <a:chExt cx="2680" cy="1308"/>
          </a:xfrm>
        </p:grpSpPr>
        <p:sp>
          <p:nvSpPr>
            <p:cNvPr id="124973" name="Text Box 1115"/>
            <p:cNvSpPr txBox="1">
              <a:spLocks noChangeArrowheads="1"/>
            </p:cNvSpPr>
            <p:nvPr/>
          </p:nvSpPr>
          <p:spPr bwMode="auto">
            <a:xfrm>
              <a:off x="1544" y="2021"/>
              <a:ext cx="1191" cy="637"/>
            </a:xfrm>
            <a:prstGeom prst="rect">
              <a:avLst/>
            </a:prstGeom>
            <a:solidFill>
              <a:srgbClr val="DCDCE2"/>
            </a:solidFill>
            <a:ln w="6350" cap="sq">
              <a:solidFill>
                <a:schemeClr val="accent2"/>
              </a:solidFill>
              <a:miter lim="800000"/>
              <a:headEnd/>
              <a:tailEnd/>
            </a:ln>
          </p:spPr>
          <p:txBody>
            <a:bodyPr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kumimoji="1" lang="en-US" sz="1400" b="1">
                  <a:latin typeface="Comic Sans MS" charset="0"/>
                </a:rPr>
                <a:t>LVL2</a:t>
              </a:r>
            </a:p>
            <a:p>
              <a:endParaRPr kumimoji="1" lang="en-US" sz="1400" b="1">
                <a:latin typeface="Comic Sans MS" charset="0"/>
              </a:endParaRPr>
            </a:p>
            <a:p>
              <a:endParaRPr kumimoji="1" lang="en-US" sz="1400" b="1">
                <a:latin typeface="Comic Sans MS" charset="0"/>
              </a:endParaRPr>
            </a:p>
            <a:p>
              <a:endParaRPr kumimoji="1" lang="en-US" sz="1800" b="1">
                <a:latin typeface="Comic Sans MS" charset="0"/>
              </a:endParaRPr>
            </a:p>
          </p:txBody>
        </p:sp>
        <p:sp>
          <p:nvSpPr>
            <p:cNvPr id="124974" name="Text Box 1116"/>
            <p:cNvSpPr txBox="1">
              <a:spLocks noChangeArrowheads="1"/>
            </p:cNvSpPr>
            <p:nvPr/>
          </p:nvSpPr>
          <p:spPr bwMode="auto">
            <a:xfrm>
              <a:off x="2273" y="1993"/>
              <a:ext cx="49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200" b="1">
                  <a:solidFill>
                    <a:srgbClr val="02016B"/>
                  </a:solidFill>
                  <a:latin typeface="Comic Sans MS" charset="0"/>
                </a:rPr>
                <a:t>~ 10 ms</a:t>
              </a:r>
            </a:p>
          </p:txBody>
        </p:sp>
        <p:cxnSp>
          <p:nvCxnSpPr>
            <p:cNvPr id="124975" name="AutoShape 1117"/>
            <p:cNvCxnSpPr>
              <a:cxnSpLocks noChangeShapeType="1"/>
              <a:stCxn id="125766" idx="2"/>
              <a:endCxn id="124973" idx="0"/>
            </p:cNvCxnSpPr>
            <p:nvPr/>
          </p:nvCxnSpPr>
          <p:spPr bwMode="auto">
            <a:xfrm rot="16200000" flipV="1">
              <a:off x="2974" y="1187"/>
              <a:ext cx="415" cy="2084"/>
            </a:xfrm>
            <a:prstGeom prst="bentConnector5">
              <a:avLst>
                <a:gd name="adj1" fmla="val -34699"/>
                <a:gd name="adj2" fmla="val 49616"/>
                <a:gd name="adj3" fmla="val 134699"/>
              </a:avLst>
            </a:prstGeom>
            <a:noFill/>
            <a:ln w="28575" cap="sq">
              <a:solidFill>
                <a:srgbClr val="FF000C"/>
              </a:solidFill>
              <a:miter lim="800000"/>
              <a:headEnd/>
              <a:tailEnd type="triangle" w="med" len="med"/>
            </a:ln>
            <a:extLst>
              <a:ext uri="{909E8E84-426E-40dd-AFC4-6F175D3DCCD1}">
                <a14:hiddenFill xmlns:a14="http://schemas.microsoft.com/office/drawing/2010/main">
                  <a:noFill/>
                </a14:hiddenFill>
              </a:ext>
            </a:extLst>
          </p:spPr>
        </p:cxnSp>
        <p:grpSp>
          <p:nvGrpSpPr>
            <p:cNvPr id="124976" name="Group 1118"/>
            <p:cNvGrpSpPr>
              <a:grpSpLocks/>
            </p:cNvGrpSpPr>
            <p:nvPr/>
          </p:nvGrpSpPr>
          <p:grpSpPr bwMode="auto">
            <a:xfrm>
              <a:off x="1736" y="2170"/>
              <a:ext cx="330" cy="160"/>
              <a:chOff x="1736" y="2034"/>
              <a:chExt cx="330" cy="160"/>
            </a:xfrm>
          </p:grpSpPr>
          <p:grpSp>
            <p:nvGrpSpPr>
              <p:cNvPr id="125249" name="Group 1119"/>
              <p:cNvGrpSpPr>
                <a:grpSpLocks/>
              </p:cNvGrpSpPr>
              <p:nvPr/>
            </p:nvGrpSpPr>
            <p:grpSpPr bwMode="auto">
              <a:xfrm>
                <a:off x="1736" y="2034"/>
                <a:ext cx="330" cy="160"/>
                <a:chOff x="2320" y="1724"/>
                <a:chExt cx="333" cy="206"/>
              </a:xfrm>
            </p:grpSpPr>
            <p:grpSp>
              <p:nvGrpSpPr>
                <p:cNvPr id="125251" name="Group 1120"/>
                <p:cNvGrpSpPr>
                  <a:grpSpLocks/>
                </p:cNvGrpSpPr>
                <p:nvPr/>
              </p:nvGrpSpPr>
              <p:grpSpPr bwMode="auto">
                <a:xfrm>
                  <a:off x="2320" y="1724"/>
                  <a:ext cx="333" cy="206"/>
                  <a:chOff x="2320" y="1724"/>
                  <a:chExt cx="333" cy="206"/>
                </a:xfrm>
              </p:grpSpPr>
              <p:grpSp>
                <p:nvGrpSpPr>
                  <p:cNvPr id="125253" name="Group 1121"/>
                  <p:cNvGrpSpPr>
                    <a:grpSpLocks/>
                  </p:cNvGrpSpPr>
                  <p:nvPr/>
                </p:nvGrpSpPr>
                <p:grpSpPr bwMode="auto">
                  <a:xfrm>
                    <a:off x="2320" y="1724"/>
                    <a:ext cx="333" cy="206"/>
                    <a:chOff x="2320" y="1724"/>
                    <a:chExt cx="333" cy="206"/>
                  </a:xfrm>
                </p:grpSpPr>
                <p:sp>
                  <p:nvSpPr>
                    <p:cNvPr id="125308" name="Rectangle 1122"/>
                    <p:cNvSpPr>
                      <a:spLocks noChangeArrowheads="1"/>
                    </p:cNvSpPr>
                    <p:nvPr/>
                  </p:nvSpPr>
                  <p:spPr bwMode="auto">
                    <a:xfrm>
                      <a:off x="2320" y="1724"/>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9" name="Rectangle 1123"/>
                    <p:cNvSpPr>
                      <a:spLocks noChangeArrowheads="1"/>
                    </p:cNvSpPr>
                    <p:nvPr/>
                  </p:nvSpPr>
                  <p:spPr bwMode="auto">
                    <a:xfrm>
                      <a:off x="2320" y="1726"/>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0" name="Rectangle 1124"/>
                    <p:cNvSpPr>
                      <a:spLocks noChangeArrowheads="1"/>
                    </p:cNvSpPr>
                    <p:nvPr/>
                  </p:nvSpPr>
                  <p:spPr bwMode="auto">
                    <a:xfrm>
                      <a:off x="2320" y="1727"/>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1" name="Rectangle 1125"/>
                    <p:cNvSpPr>
                      <a:spLocks noChangeArrowheads="1"/>
                    </p:cNvSpPr>
                    <p:nvPr/>
                  </p:nvSpPr>
                  <p:spPr bwMode="auto">
                    <a:xfrm>
                      <a:off x="2320" y="1729"/>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2" name="Rectangle 1126"/>
                    <p:cNvSpPr>
                      <a:spLocks noChangeArrowheads="1"/>
                    </p:cNvSpPr>
                    <p:nvPr/>
                  </p:nvSpPr>
                  <p:spPr bwMode="auto">
                    <a:xfrm>
                      <a:off x="2320" y="1731"/>
                      <a:ext cx="333"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3" name="Rectangle 1127"/>
                    <p:cNvSpPr>
                      <a:spLocks noChangeArrowheads="1"/>
                    </p:cNvSpPr>
                    <p:nvPr/>
                  </p:nvSpPr>
                  <p:spPr bwMode="auto">
                    <a:xfrm>
                      <a:off x="2320" y="173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4" name="Rectangle 1128"/>
                    <p:cNvSpPr>
                      <a:spLocks noChangeArrowheads="1"/>
                    </p:cNvSpPr>
                    <p:nvPr/>
                  </p:nvSpPr>
                  <p:spPr bwMode="auto">
                    <a:xfrm>
                      <a:off x="2320" y="1734"/>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5" name="Rectangle 1129"/>
                    <p:cNvSpPr>
                      <a:spLocks noChangeArrowheads="1"/>
                    </p:cNvSpPr>
                    <p:nvPr/>
                  </p:nvSpPr>
                  <p:spPr bwMode="auto">
                    <a:xfrm>
                      <a:off x="2320" y="1735"/>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6" name="Rectangle 1130"/>
                    <p:cNvSpPr>
                      <a:spLocks noChangeArrowheads="1"/>
                    </p:cNvSpPr>
                    <p:nvPr/>
                  </p:nvSpPr>
                  <p:spPr bwMode="auto">
                    <a:xfrm>
                      <a:off x="2320" y="173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7" name="Rectangle 1131"/>
                    <p:cNvSpPr>
                      <a:spLocks noChangeArrowheads="1"/>
                    </p:cNvSpPr>
                    <p:nvPr/>
                  </p:nvSpPr>
                  <p:spPr bwMode="auto">
                    <a:xfrm>
                      <a:off x="2320" y="1739"/>
                      <a:ext cx="333"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8" name="Rectangle 1132"/>
                    <p:cNvSpPr>
                      <a:spLocks noChangeArrowheads="1"/>
                    </p:cNvSpPr>
                    <p:nvPr/>
                  </p:nvSpPr>
                  <p:spPr bwMode="auto">
                    <a:xfrm>
                      <a:off x="2320" y="1740"/>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19" name="Rectangle 1133"/>
                    <p:cNvSpPr>
                      <a:spLocks noChangeArrowheads="1"/>
                    </p:cNvSpPr>
                    <p:nvPr/>
                  </p:nvSpPr>
                  <p:spPr bwMode="auto">
                    <a:xfrm>
                      <a:off x="2320" y="1742"/>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0" name="Rectangle 1134"/>
                    <p:cNvSpPr>
                      <a:spLocks noChangeArrowheads="1"/>
                    </p:cNvSpPr>
                    <p:nvPr/>
                  </p:nvSpPr>
                  <p:spPr bwMode="auto">
                    <a:xfrm>
                      <a:off x="2320" y="1743"/>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1" name="Rectangle 1135"/>
                    <p:cNvSpPr>
                      <a:spLocks noChangeArrowheads="1"/>
                    </p:cNvSpPr>
                    <p:nvPr/>
                  </p:nvSpPr>
                  <p:spPr bwMode="auto">
                    <a:xfrm>
                      <a:off x="2320" y="1745"/>
                      <a:ext cx="333"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2" name="Rectangle 1136"/>
                    <p:cNvSpPr>
                      <a:spLocks noChangeArrowheads="1"/>
                    </p:cNvSpPr>
                    <p:nvPr/>
                  </p:nvSpPr>
                  <p:spPr bwMode="auto">
                    <a:xfrm>
                      <a:off x="2320" y="1747"/>
                      <a:ext cx="333"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3" name="Rectangle 1137"/>
                    <p:cNvSpPr>
                      <a:spLocks noChangeArrowheads="1"/>
                    </p:cNvSpPr>
                    <p:nvPr/>
                  </p:nvSpPr>
                  <p:spPr bwMode="auto">
                    <a:xfrm>
                      <a:off x="2320" y="1748"/>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4" name="Rectangle 1138"/>
                    <p:cNvSpPr>
                      <a:spLocks noChangeArrowheads="1"/>
                    </p:cNvSpPr>
                    <p:nvPr/>
                  </p:nvSpPr>
                  <p:spPr bwMode="auto">
                    <a:xfrm>
                      <a:off x="2320" y="1750"/>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5" name="Rectangle 1139"/>
                    <p:cNvSpPr>
                      <a:spLocks noChangeArrowheads="1"/>
                    </p:cNvSpPr>
                    <p:nvPr/>
                  </p:nvSpPr>
                  <p:spPr bwMode="auto">
                    <a:xfrm>
                      <a:off x="2320" y="175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6" name="Rectangle 1140"/>
                    <p:cNvSpPr>
                      <a:spLocks noChangeArrowheads="1"/>
                    </p:cNvSpPr>
                    <p:nvPr/>
                  </p:nvSpPr>
                  <p:spPr bwMode="auto">
                    <a:xfrm>
                      <a:off x="2320" y="1753"/>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7" name="Rectangle 1141"/>
                    <p:cNvSpPr>
                      <a:spLocks noChangeArrowheads="1"/>
                    </p:cNvSpPr>
                    <p:nvPr/>
                  </p:nvSpPr>
                  <p:spPr bwMode="auto">
                    <a:xfrm>
                      <a:off x="2320" y="1755"/>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8" name="Rectangle 1142"/>
                    <p:cNvSpPr>
                      <a:spLocks noChangeArrowheads="1"/>
                    </p:cNvSpPr>
                    <p:nvPr/>
                  </p:nvSpPr>
                  <p:spPr bwMode="auto">
                    <a:xfrm>
                      <a:off x="2320" y="175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29" name="Rectangle 1143"/>
                    <p:cNvSpPr>
                      <a:spLocks noChangeArrowheads="1"/>
                    </p:cNvSpPr>
                    <p:nvPr/>
                  </p:nvSpPr>
                  <p:spPr bwMode="auto">
                    <a:xfrm>
                      <a:off x="2320" y="1758"/>
                      <a:ext cx="333"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0" name="Rectangle 1144"/>
                    <p:cNvSpPr>
                      <a:spLocks noChangeArrowheads="1"/>
                    </p:cNvSpPr>
                    <p:nvPr/>
                  </p:nvSpPr>
                  <p:spPr bwMode="auto">
                    <a:xfrm>
                      <a:off x="2320" y="1760"/>
                      <a:ext cx="333"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1" name="Rectangle 1145"/>
                    <p:cNvSpPr>
                      <a:spLocks noChangeArrowheads="1"/>
                    </p:cNvSpPr>
                    <p:nvPr/>
                  </p:nvSpPr>
                  <p:spPr bwMode="auto">
                    <a:xfrm>
                      <a:off x="2320" y="176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2" name="Rectangle 1146"/>
                    <p:cNvSpPr>
                      <a:spLocks noChangeArrowheads="1"/>
                    </p:cNvSpPr>
                    <p:nvPr/>
                  </p:nvSpPr>
                  <p:spPr bwMode="auto">
                    <a:xfrm>
                      <a:off x="2320" y="1763"/>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3" name="Rectangle 1147"/>
                    <p:cNvSpPr>
                      <a:spLocks noChangeArrowheads="1"/>
                    </p:cNvSpPr>
                    <p:nvPr/>
                  </p:nvSpPr>
                  <p:spPr bwMode="auto">
                    <a:xfrm>
                      <a:off x="2320" y="1764"/>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4" name="Rectangle 1148"/>
                    <p:cNvSpPr>
                      <a:spLocks noChangeArrowheads="1"/>
                    </p:cNvSpPr>
                    <p:nvPr/>
                  </p:nvSpPr>
                  <p:spPr bwMode="auto">
                    <a:xfrm>
                      <a:off x="2320" y="1766"/>
                      <a:ext cx="333"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5" name="Rectangle 1149"/>
                    <p:cNvSpPr>
                      <a:spLocks noChangeArrowheads="1"/>
                    </p:cNvSpPr>
                    <p:nvPr/>
                  </p:nvSpPr>
                  <p:spPr bwMode="auto">
                    <a:xfrm>
                      <a:off x="2320" y="1768"/>
                      <a:ext cx="333"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6" name="Rectangle 1150"/>
                    <p:cNvSpPr>
                      <a:spLocks noChangeArrowheads="1"/>
                    </p:cNvSpPr>
                    <p:nvPr/>
                  </p:nvSpPr>
                  <p:spPr bwMode="auto">
                    <a:xfrm>
                      <a:off x="2320" y="1769"/>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7" name="Rectangle 1151"/>
                    <p:cNvSpPr>
                      <a:spLocks noChangeArrowheads="1"/>
                    </p:cNvSpPr>
                    <p:nvPr/>
                  </p:nvSpPr>
                  <p:spPr bwMode="auto">
                    <a:xfrm>
                      <a:off x="2320" y="1771"/>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8" name="Rectangle 1152"/>
                    <p:cNvSpPr>
                      <a:spLocks noChangeArrowheads="1"/>
                    </p:cNvSpPr>
                    <p:nvPr/>
                  </p:nvSpPr>
                  <p:spPr bwMode="auto">
                    <a:xfrm>
                      <a:off x="2320" y="1772"/>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39" name="Rectangle 1153"/>
                    <p:cNvSpPr>
                      <a:spLocks noChangeArrowheads="1"/>
                    </p:cNvSpPr>
                    <p:nvPr/>
                  </p:nvSpPr>
                  <p:spPr bwMode="auto">
                    <a:xfrm>
                      <a:off x="2320" y="1774"/>
                      <a:ext cx="333"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0" name="Rectangle 1154"/>
                    <p:cNvSpPr>
                      <a:spLocks noChangeArrowheads="1"/>
                    </p:cNvSpPr>
                    <p:nvPr/>
                  </p:nvSpPr>
                  <p:spPr bwMode="auto">
                    <a:xfrm>
                      <a:off x="2320" y="1777"/>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1" name="Rectangle 1155"/>
                    <p:cNvSpPr>
                      <a:spLocks noChangeArrowheads="1"/>
                    </p:cNvSpPr>
                    <p:nvPr/>
                  </p:nvSpPr>
                  <p:spPr bwMode="auto">
                    <a:xfrm>
                      <a:off x="2320" y="1779"/>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2" name="Rectangle 1156"/>
                    <p:cNvSpPr>
                      <a:spLocks noChangeArrowheads="1"/>
                    </p:cNvSpPr>
                    <p:nvPr/>
                  </p:nvSpPr>
                  <p:spPr bwMode="auto">
                    <a:xfrm>
                      <a:off x="2320" y="1780"/>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3" name="Rectangle 1157"/>
                    <p:cNvSpPr>
                      <a:spLocks noChangeArrowheads="1"/>
                    </p:cNvSpPr>
                    <p:nvPr/>
                  </p:nvSpPr>
                  <p:spPr bwMode="auto">
                    <a:xfrm>
                      <a:off x="2320" y="1782"/>
                      <a:ext cx="333"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4" name="Rectangle 1158"/>
                    <p:cNvSpPr>
                      <a:spLocks noChangeArrowheads="1"/>
                    </p:cNvSpPr>
                    <p:nvPr/>
                  </p:nvSpPr>
                  <p:spPr bwMode="auto">
                    <a:xfrm>
                      <a:off x="2320" y="1784"/>
                      <a:ext cx="333"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5" name="Rectangle 1159"/>
                    <p:cNvSpPr>
                      <a:spLocks noChangeArrowheads="1"/>
                    </p:cNvSpPr>
                    <p:nvPr/>
                  </p:nvSpPr>
                  <p:spPr bwMode="auto">
                    <a:xfrm>
                      <a:off x="2320" y="1785"/>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6" name="Rectangle 1160"/>
                    <p:cNvSpPr>
                      <a:spLocks noChangeArrowheads="1"/>
                    </p:cNvSpPr>
                    <p:nvPr/>
                  </p:nvSpPr>
                  <p:spPr bwMode="auto">
                    <a:xfrm>
                      <a:off x="2320" y="1787"/>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7" name="Rectangle 1161"/>
                    <p:cNvSpPr>
                      <a:spLocks noChangeArrowheads="1"/>
                    </p:cNvSpPr>
                    <p:nvPr/>
                  </p:nvSpPr>
                  <p:spPr bwMode="auto">
                    <a:xfrm>
                      <a:off x="2320" y="1788"/>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8" name="Rectangle 1162"/>
                    <p:cNvSpPr>
                      <a:spLocks noChangeArrowheads="1"/>
                    </p:cNvSpPr>
                    <p:nvPr/>
                  </p:nvSpPr>
                  <p:spPr bwMode="auto">
                    <a:xfrm>
                      <a:off x="2320" y="1790"/>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49" name="Rectangle 1163"/>
                    <p:cNvSpPr>
                      <a:spLocks noChangeArrowheads="1"/>
                    </p:cNvSpPr>
                    <p:nvPr/>
                  </p:nvSpPr>
                  <p:spPr bwMode="auto">
                    <a:xfrm>
                      <a:off x="2320" y="1792"/>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0" name="Rectangle 1164"/>
                    <p:cNvSpPr>
                      <a:spLocks noChangeArrowheads="1"/>
                    </p:cNvSpPr>
                    <p:nvPr/>
                  </p:nvSpPr>
                  <p:spPr bwMode="auto">
                    <a:xfrm>
                      <a:off x="2320" y="1793"/>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1" name="Rectangle 1165"/>
                    <p:cNvSpPr>
                      <a:spLocks noChangeArrowheads="1"/>
                    </p:cNvSpPr>
                    <p:nvPr/>
                  </p:nvSpPr>
                  <p:spPr bwMode="auto">
                    <a:xfrm>
                      <a:off x="2320" y="1795"/>
                      <a:ext cx="333"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2" name="Rectangle 1166"/>
                    <p:cNvSpPr>
                      <a:spLocks noChangeArrowheads="1"/>
                    </p:cNvSpPr>
                    <p:nvPr/>
                  </p:nvSpPr>
                  <p:spPr bwMode="auto">
                    <a:xfrm>
                      <a:off x="2320" y="1797"/>
                      <a:ext cx="333"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3" name="Rectangle 1167"/>
                    <p:cNvSpPr>
                      <a:spLocks noChangeArrowheads="1"/>
                    </p:cNvSpPr>
                    <p:nvPr/>
                  </p:nvSpPr>
                  <p:spPr bwMode="auto">
                    <a:xfrm>
                      <a:off x="2320" y="1798"/>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4" name="Rectangle 1168"/>
                    <p:cNvSpPr>
                      <a:spLocks noChangeArrowheads="1"/>
                    </p:cNvSpPr>
                    <p:nvPr/>
                  </p:nvSpPr>
                  <p:spPr bwMode="auto">
                    <a:xfrm>
                      <a:off x="2320" y="1800"/>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5" name="Rectangle 1169"/>
                    <p:cNvSpPr>
                      <a:spLocks noChangeArrowheads="1"/>
                    </p:cNvSpPr>
                    <p:nvPr/>
                  </p:nvSpPr>
                  <p:spPr bwMode="auto">
                    <a:xfrm>
                      <a:off x="2320" y="180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6" name="Rectangle 1170"/>
                    <p:cNvSpPr>
                      <a:spLocks noChangeArrowheads="1"/>
                    </p:cNvSpPr>
                    <p:nvPr/>
                  </p:nvSpPr>
                  <p:spPr bwMode="auto">
                    <a:xfrm>
                      <a:off x="2320" y="1803"/>
                      <a:ext cx="333"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7" name="Rectangle 1171"/>
                    <p:cNvSpPr>
                      <a:spLocks noChangeArrowheads="1"/>
                    </p:cNvSpPr>
                    <p:nvPr/>
                  </p:nvSpPr>
                  <p:spPr bwMode="auto">
                    <a:xfrm>
                      <a:off x="2320" y="1805"/>
                      <a:ext cx="333"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8" name="Rectangle 1172"/>
                    <p:cNvSpPr>
                      <a:spLocks noChangeArrowheads="1"/>
                    </p:cNvSpPr>
                    <p:nvPr/>
                  </p:nvSpPr>
                  <p:spPr bwMode="auto">
                    <a:xfrm>
                      <a:off x="2320" y="180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59" name="Rectangle 1173"/>
                    <p:cNvSpPr>
                      <a:spLocks noChangeArrowheads="1"/>
                    </p:cNvSpPr>
                    <p:nvPr/>
                  </p:nvSpPr>
                  <p:spPr bwMode="auto">
                    <a:xfrm>
                      <a:off x="2320" y="1808"/>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0" name="Rectangle 1174"/>
                    <p:cNvSpPr>
                      <a:spLocks noChangeArrowheads="1"/>
                    </p:cNvSpPr>
                    <p:nvPr/>
                  </p:nvSpPr>
                  <p:spPr bwMode="auto">
                    <a:xfrm>
                      <a:off x="2320" y="1809"/>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1" name="Rectangle 1175"/>
                    <p:cNvSpPr>
                      <a:spLocks noChangeArrowheads="1"/>
                    </p:cNvSpPr>
                    <p:nvPr/>
                  </p:nvSpPr>
                  <p:spPr bwMode="auto">
                    <a:xfrm>
                      <a:off x="2320" y="1811"/>
                      <a:ext cx="333"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2" name="Rectangle 1176"/>
                    <p:cNvSpPr>
                      <a:spLocks noChangeArrowheads="1"/>
                    </p:cNvSpPr>
                    <p:nvPr/>
                  </p:nvSpPr>
                  <p:spPr bwMode="auto">
                    <a:xfrm>
                      <a:off x="2320" y="1813"/>
                      <a:ext cx="333"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3" name="Rectangle 1177"/>
                    <p:cNvSpPr>
                      <a:spLocks noChangeArrowheads="1"/>
                    </p:cNvSpPr>
                    <p:nvPr/>
                  </p:nvSpPr>
                  <p:spPr bwMode="auto">
                    <a:xfrm>
                      <a:off x="2320" y="1814"/>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4" name="Rectangle 1178"/>
                    <p:cNvSpPr>
                      <a:spLocks noChangeArrowheads="1"/>
                    </p:cNvSpPr>
                    <p:nvPr/>
                  </p:nvSpPr>
                  <p:spPr bwMode="auto">
                    <a:xfrm>
                      <a:off x="2320" y="1816"/>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5" name="Rectangle 1179"/>
                    <p:cNvSpPr>
                      <a:spLocks noChangeArrowheads="1"/>
                    </p:cNvSpPr>
                    <p:nvPr/>
                  </p:nvSpPr>
                  <p:spPr bwMode="auto">
                    <a:xfrm>
                      <a:off x="2320" y="1817"/>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6" name="Rectangle 1180"/>
                    <p:cNvSpPr>
                      <a:spLocks noChangeArrowheads="1"/>
                    </p:cNvSpPr>
                    <p:nvPr/>
                  </p:nvSpPr>
                  <p:spPr bwMode="auto">
                    <a:xfrm>
                      <a:off x="2320" y="1819"/>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7" name="Rectangle 1181"/>
                    <p:cNvSpPr>
                      <a:spLocks noChangeArrowheads="1"/>
                    </p:cNvSpPr>
                    <p:nvPr/>
                  </p:nvSpPr>
                  <p:spPr bwMode="auto">
                    <a:xfrm>
                      <a:off x="2320" y="1821"/>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8" name="Rectangle 1182"/>
                    <p:cNvSpPr>
                      <a:spLocks noChangeArrowheads="1"/>
                    </p:cNvSpPr>
                    <p:nvPr/>
                  </p:nvSpPr>
                  <p:spPr bwMode="auto">
                    <a:xfrm>
                      <a:off x="2320" y="1822"/>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69" name="Rectangle 1183"/>
                    <p:cNvSpPr>
                      <a:spLocks noChangeArrowheads="1"/>
                    </p:cNvSpPr>
                    <p:nvPr/>
                  </p:nvSpPr>
                  <p:spPr bwMode="auto">
                    <a:xfrm>
                      <a:off x="2320" y="1824"/>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0" name="Rectangle 1184"/>
                    <p:cNvSpPr>
                      <a:spLocks noChangeArrowheads="1"/>
                    </p:cNvSpPr>
                    <p:nvPr/>
                  </p:nvSpPr>
                  <p:spPr bwMode="auto">
                    <a:xfrm>
                      <a:off x="2320" y="1825"/>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1" name="Rectangle 1185"/>
                    <p:cNvSpPr>
                      <a:spLocks noChangeArrowheads="1"/>
                    </p:cNvSpPr>
                    <p:nvPr/>
                  </p:nvSpPr>
                  <p:spPr bwMode="auto">
                    <a:xfrm>
                      <a:off x="2320" y="1827"/>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2" name="Rectangle 1186"/>
                    <p:cNvSpPr>
                      <a:spLocks noChangeArrowheads="1"/>
                    </p:cNvSpPr>
                    <p:nvPr/>
                  </p:nvSpPr>
                  <p:spPr bwMode="auto">
                    <a:xfrm>
                      <a:off x="2320" y="1829"/>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3" name="Rectangle 1187"/>
                    <p:cNvSpPr>
                      <a:spLocks noChangeArrowheads="1"/>
                    </p:cNvSpPr>
                    <p:nvPr/>
                  </p:nvSpPr>
                  <p:spPr bwMode="auto">
                    <a:xfrm>
                      <a:off x="2320" y="1830"/>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4" name="Rectangle 1188"/>
                    <p:cNvSpPr>
                      <a:spLocks noChangeArrowheads="1"/>
                    </p:cNvSpPr>
                    <p:nvPr/>
                  </p:nvSpPr>
                  <p:spPr bwMode="auto">
                    <a:xfrm>
                      <a:off x="2320" y="1832"/>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5" name="Rectangle 1189"/>
                    <p:cNvSpPr>
                      <a:spLocks noChangeArrowheads="1"/>
                    </p:cNvSpPr>
                    <p:nvPr/>
                  </p:nvSpPr>
                  <p:spPr bwMode="auto">
                    <a:xfrm>
                      <a:off x="2320" y="1834"/>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6" name="Rectangle 1190"/>
                    <p:cNvSpPr>
                      <a:spLocks noChangeArrowheads="1"/>
                    </p:cNvSpPr>
                    <p:nvPr/>
                  </p:nvSpPr>
                  <p:spPr bwMode="auto">
                    <a:xfrm>
                      <a:off x="2320" y="1835"/>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7" name="Rectangle 1191"/>
                    <p:cNvSpPr>
                      <a:spLocks noChangeArrowheads="1"/>
                    </p:cNvSpPr>
                    <p:nvPr/>
                  </p:nvSpPr>
                  <p:spPr bwMode="auto">
                    <a:xfrm>
                      <a:off x="2320" y="1837"/>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8" name="Rectangle 1192"/>
                    <p:cNvSpPr>
                      <a:spLocks noChangeArrowheads="1"/>
                    </p:cNvSpPr>
                    <p:nvPr/>
                  </p:nvSpPr>
                  <p:spPr bwMode="auto">
                    <a:xfrm>
                      <a:off x="2320" y="1838"/>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79" name="Rectangle 1193"/>
                    <p:cNvSpPr>
                      <a:spLocks noChangeArrowheads="1"/>
                    </p:cNvSpPr>
                    <p:nvPr/>
                  </p:nvSpPr>
                  <p:spPr bwMode="auto">
                    <a:xfrm>
                      <a:off x="2320" y="1840"/>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0" name="Rectangle 1194"/>
                    <p:cNvSpPr>
                      <a:spLocks noChangeArrowheads="1"/>
                    </p:cNvSpPr>
                    <p:nvPr/>
                  </p:nvSpPr>
                  <p:spPr bwMode="auto">
                    <a:xfrm>
                      <a:off x="2320" y="1842"/>
                      <a:ext cx="333"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1" name="Rectangle 1195"/>
                    <p:cNvSpPr>
                      <a:spLocks noChangeArrowheads="1"/>
                    </p:cNvSpPr>
                    <p:nvPr/>
                  </p:nvSpPr>
                  <p:spPr bwMode="auto">
                    <a:xfrm>
                      <a:off x="2320" y="1843"/>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2" name="Rectangle 1196"/>
                    <p:cNvSpPr>
                      <a:spLocks noChangeArrowheads="1"/>
                    </p:cNvSpPr>
                    <p:nvPr/>
                  </p:nvSpPr>
                  <p:spPr bwMode="auto">
                    <a:xfrm>
                      <a:off x="2320" y="1845"/>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3" name="Rectangle 1197"/>
                    <p:cNvSpPr>
                      <a:spLocks noChangeArrowheads="1"/>
                    </p:cNvSpPr>
                    <p:nvPr/>
                  </p:nvSpPr>
                  <p:spPr bwMode="auto">
                    <a:xfrm>
                      <a:off x="2320" y="184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4" name="Rectangle 1198"/>
                    <p:cNvSpPr>
                      <a:spLocks noChangeArrowheads="1"/>
                    </p:cNvSpPr>
                    <p:nvPr/>
                  </p:nvSpPr>
                  <p:spPr bwMode="auto">
                    <a:xfrm>
                      <a:off x="2320" y="1848"/>
                      <a:ext cx="333"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5" name="Rectangle 1199"/>
                    <p:cNvSpPr>
                      <a:spLocks noChangeArrowheads="1"/>
                    </p:cNvSpPr>
                    <p:nvPr/>
                  </p:nvSpPr>
                  <p:spPr bwMode="auto">
                    <a:xfrm>
                      <a:off x="2320" y="1850"/>
                      <a:ext cx="333"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6" name="Rectangle 1200"/>
                    <p:cNvSpPr>
                      <a:spLocks noChangeArrowheads="1"/>
                    </p:cNvSpPr>
                    <p:nvPr/>
                  </p:nvSpPr>
                  <p:spPr bwMode="auto">
                    <a:xfrm>
                      <a:off x="2320" y="185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7" name="Rectangle 1201"/>
                    <p:cNvSpPr>
                      <a:spLocks noChangeArrowheads="1"/>
                    </p:cNvSpPr>
                    <p:nvPr/>
                  </p:nvSpPr>
                  <p:spPr bwMode="auto">
                    <a:xfrm>
                      <a:off x="2320" y="1853"/>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8" name="Rectangle 1202"/>
                    <p:cNvSpPr>
                      <a:spLocks noChangeArrowheads="1"/>
                    </p:cNvSpPr>
                    <p:nvPr/>
                  </p:nvSpPr>
                  <p:spPr bwMode="auto">
                    <a:xfrm>
                      <a:off x="2320" y="1854"/>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89" name="Rectangle 1203"/>
                    <p:cNvSpPr>
                      <a:spLocks noChangeArrowheads="1"/>
                    </p:cNvSpPr>
                    <p:nvPr/>
                  </p:nvSpPr>
                  <p:spPr bwMode="auto">
                    <a:xfrm>
                      <a:off x="2320" y="1856"/>
                      <a:ext cx="333"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0" name="Rectangle 1204"/>
                    <p:cNvSpPr>
                      <a:spLocks noChangeArrowheads="1"/>
                    </p:cNvSpPr>
                    <p:nvPr/>
                  </p:nvSpPr>
                  <p:spPr bwMode="auto">
                    <a:xfrm>
                      <a:off x="2320" y="1858"/>
                      <a:ext cx="333"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1" name="Rectangle 1205"/>
                    <p:cNvSpPr>
                      <a:spLocks noChangeArrowheads="1"/>
                    </p:cNvSpPr>
                    <p:nvPr/>
                  </p:nvSpPr>
                  <p:spPr bwMode="auto">
                    <a:xfrm>
                      <a:off x="2320" y="1859"/>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2" name="Rectangle 1206"/>
                    <p:cNvSpPr>
                      <a:spLocks noChangeArrowheads="1"/>
                    </p:cNvSpPr>
                    <p:nvPr/>
                  </p:nvSpPr>
                  <p:spPr bwMode="auto">
                    <a:xfrm>
                      <a:off x="2320" y="1861"/>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3" name="Rectangle 1207"/>
                    <p:cNvSpPr>
                      <a:spLocks noChangeArrowheads="1"/>
                    </p:cNvSpPr>
                    <p:nvPr/>
                  </p:nvSpPr>
                  <p:spPr bwMode="auto">
                    <a:xfrm>
                      <a:off x="2320" y="1862"/>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4" name="Rectangle 1208"/>
                    <p:cNvSpPr>
                      <a:spLocks noChangeArrowheads="1"/>
                    </p:cNvSpPr>
                    <p:nvPr/>
                  </p:nvSpPr>
                  <p:spPr bwMode="auto">
                    <a:xfrm>
                      <a:off x="2320" y="1864"/>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5" name="Rectangle 1209"/>
                    <p:cNvSpPr>
                      <a:spLocks noChangeArrowheads="1"/>
                    </p:cNvSpPr>
                    <p:nvPr/>
                  </p:nvSpPr>
                  <p:spPr bwMode="auto">
                    <a:xfrm>
                      <a:off x="2320" y="1866"/>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6" name="Rectangle 1210"/>
                    <p:cNvSpPr>
                      <a:spLocks noChangeArrowheads="1"/>
                    </p:cNvSpPr>
                    <p:nvPr/>
                  </p:nvSpPr>
                  <p:spPr bwMode="auto">
                    <a:xfrm>
                      <a:off x="2320" y="1867"/>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7" name="Rectangle 1211"/>
                    <p:cNvSpPr>
                      <a:spLocks noChangeArrowheads="1"/>
                    </p:cNvSpPr>
                    <p:nvPr/>
                  </p:nvSpPr>
                  <p:spPr bwMode="auto">
                    <a:xfrm>
                      <a:off x="2320" y="1869"/>
                      <a:ext cx="333"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8" name="Rectangle 1212"/>
                    <p:cNvSpPr>
                      <a:spLocks noChangeArrowheads="1"/>
                    </p:cNvSpPr>
                    <p:nvPr/>
                  </p:nvSpPr>
                  <p:spPr bwMode="auto">
                    <a:xfrm>
                      <a:off x="2320" y="1871"/>
                      <a:ext cx="333"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99" name="Rectangle 1213"/>
                    <p:cNvSpPr>
                      <a:spLocks noChangeArrowheads="1"/>
                    </p:cNvSpPr>
                    <p:nvPr/>
                  </p:nvSpPr>
                  <p:spPr bwMode="auto">
                    <a:xfrm>
                      <a:off x="2320" y="1872"/>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0" name="Rectangle 1214"/>
                    <p:cNvSpPr>
                      <a:spLocks noChangeArrowheads="1"/>
                    </p:cNvSpPr>
                    <p:nvPr/>
                  </p:nvSpPr>
                  <p:spPr bwMode="auto">
                    <a:xfrm>
                      <a:off x="2320" y="1874"/>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1" name="Rectangle 1215"/>
                    <p:cNvSpPr>
                      <a:spLocks noChangeArrowheads="1"/>
                    </p:cNvSpPr>
                    <p:nvPr/>
                  </p:nvSpPr>
                  <p:spPr bwMode="auto">
                    <a:xfrm>
                      <a:off x="2320" y="1875"/>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2" name="Rectangle 1216"/>
                    <p:cNvSpPr>
                      <a:spLocks noChangeArrowheads="1"/>
                    </p:cNvSpPr>
                    <p:nvPr/>
                  </p:nvSpPr>
                  <p:spPr bwMode="auto">
                    <a:xfrm>
                      <a:off x="2320" y="1877"/>
                      <a:ext cx="333"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3" name="Rectangle 1217"/>
                    <p:cNvSpPr>
                      <a:spLocks noChangeArrowheads="1"/>
                    </p:cNvSpPr>
                    <p:nvPr/>
                  </p:nvSpPr>
                  <p:spPr bwMode="auto">
                    <a:xfrm>
                      <a:off x="2320" y="1880"/>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4" name="Rectangle 1218"/>
                    <p:cNvSpPr>
                      <a:spLocks noChangeArrowheads="1"/>
                    </p:cNvSpPr>
                    <p:nvPr/>
                  </p:nvSpPr>
                  <p:spPr bwMode="auto">
                    <a:xfrm>
                      <a:off x="2320" y="1882"/>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5" name="Rectangle 1219"/>
                    <p:cNvSpPr>
                      <a:spLocks noChangeArrowheads="1"/>
                    </p:cNvSpPr>
                    <p:nvPr/>
                  </p:nvSpPr>
                  <p:spPr bwMode="auto">
                    <a:xfrm>
                      <a:off x="2320" y="1883"/>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6" name="Rectangle 1220"/>
                    <p:cNvSpPr>
                      <a:spLocks noChangeArrowheads="1"/>
                    </p:cNvSpPr>
                    <p:nvPr/>
                  </p:nvSpPr>
                  <p:spPr bwMode="auto">
                    <a:xfrm>
                      <a:off x="2320" y="1885"/>
                      <a:ext cx="333"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7" name="Rectangle 1221"/>
                    <p:cNvSpPr>
                      <a:spLocks noChangeArrowheads="1"/>
                    </p:cNvSpPr>
                    <p:nvPr/>
                  </p:nvSpPr>
                  <p:spPr bwMode="auto">
                    <a:xfrm>
                      <a:off x="2320" y="1887"/>
                      <a:ext cx="333"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8" name="Rectangle 1222"/>
                    <p:cNvSpPr>
                      <a:spLocks noChangeArrowheads="1"/>
                    </p:cNvSpPr>
                    <p:nvPr/>
                  </p:nvSpPr>
                  <p:spPr bwMode="auto">
                    <a:xfrm>
                      <a:off x="2320" y="1888"/>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09" name="Rectangle 1223"/>
                    <p:cNvSpPr>
                      <a:spLocks noChangeArrowheads="1"/>
                    </p:cNvSpPr>
                    <p:nvPr/>
                  </p:nvSpPr>
                  <p:spPr bwMode="auto">
                    <a:xfrm>
                      <a:off x="2320" y="1890"/>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0" name="Rectangle 1224"/>
                    <p:cNvSpPr>
                      <a:spLocks noChangeArrowheads="1"/>
                    </p:cNvSpPr>
                    <p:nvPr/>
                  </p:nvSpPr>
                  <p:spPr bwMode="auto">
                    <a:xfrm>
                      <a:off x="2320" y="189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1" name="Rectangle 1225"/>
                    <p:cNvSpPr>
                      <a:spLocks noChangeArrowheads="1"/>
                    </p:cNvSpPr>
                    <p:nvPr/>
                  </p:nvSpPr>
                  <p:spPr bwMode="auto">
                    <a:xfrm>
                      <a:off x="2320" y="1893"/>
                      <a:ext cx="333"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2" name="Rectangle 1226"/>
                    <p:cNvSpPr>
                      <a:spLocks noChangeArrowheads="1"/>
                    </p:cNvSpPr>
                    <p:nvPr/>
                  </p:nvSpPr>
                  <p:spPr bwMode="auto">
                    <a:xfrm>
                      <a:off x="2320" y="1895"/>
                      <a:ext cx="333"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3" name="Rectangle 1227"/>
                    <p:cNvSpPr>
                      <a:spLocks noChangeArrowheads="1"/>
                    </p:cNvSpPr>
                    <p:nvPr/>
                  </p:nvSpPr>
                  <p:spPr bwMode="auto">
                    <a:xfrm>
                      <a:off x="2320" y="189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4" name="Rectangle 1228"/>
                    <p:cNvSpPr>
                      <a:spLocks noChangeArrowheads="1"/>
                    </p:cNvSpPr>
                    <p:nvPr/>
                  </p:nvSpPr>
                  <p:spPr bwMode="auto">
                    <a:xfrm>
                      <a:off x="2320" y="1898"/>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5" name="Rectangle 1229"/>
                    <p:cNvSpPr>
                      <a:spLocks noChangeArrowheads="1"/>
                    </p:cNvSpPr>
                    <p:nvPr/>
                  </p:nvSpPr>
                  <p:spPr bwMode="auto">
                    <a:xfrm>
                      <a:off x="2320" y="1899"/>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6" name="Rectangle 1230"/>
                    <p:cNvSpPr>
                      <a:spLocks noChangeArrowheads="1"/>
                    </p:cNvSpPr>
                    <p:nvPr/>
                  </p:nvSpPr>
                  <p:spPr bwMode="auto">
                    <a:xfrm>
                      <a:off x="2320" y="190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7" name="Rectangle 1231"/>
                    <p:cNvSpPr>
                      <a:spLocks noChangeArrowheads="1"/>
                    </p:cNvSpPr>
                    <p:nvPr/>
                  </p:nvSpPr>
                  <p:spPr bwMode="auto">
                    <a:xfrm>
                      <a:off x="2320" y="1903"/>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8" name="Rectangle 1232"/>
                    <p:cNvSpPr>
                      <a:spLocks noChangeArrowheads="1"/>
                    </p:cNvSpPr>
                    <p:nvPr/>
                  </p:nvSpPr>
                  <p:spPr bwMode="auto">
                    <a:xfrm>
                      <a:off x="2320" y="1904"/>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19" name="Rectangle 1233"/>
                    <p:cNvSpPr>
                      <a:spLocks noChangeArrowheads="1"/>
                    </p:cNvSpPr>
                    <p:nvPr/>
                  </p:nvSpPr>
                  <p:spPr bwMode="auto">
                    <a:xfrm>
                      <a:off x="2320" y="1906"/>
                      <a:ext cx="333"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0" name="Rectangle 1234"/>
                    <p:cNvSpPr>
                      <a:spLocks noChangeArrowheads="1"/>
                    </p:cNvSpPr>
                    <p:nvPr/>
                  </p:nvSpPr>
                  <p:spPr bwMode="auto">
                    <a:xfrm>
                      <a:off x="2320" y="1908"/>
                      <a:ext cx="333"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1" name="Rectangle 1235"/>
                    <p:cNvSpPr>
                      <a:spLocks noChangeArrowheads="1"/>
                    </p:cNvSpPr>
                    <p:nvPr/>
                  </p:nvSpPr>
                  <p:spPr bwMode="auto">
                    <a:xfrm>
                      <a:off x="2320" y="1909"/>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2" name="Rectangle 1236"/>
                    <p:cNvSpPr>
                      <a:spLocks noChangeArrowheads="1"/>
                    </p:cNvSpPr>
                    <p:nvPr/>
                  </p:nvSpPr>
                  <p:spPr bwMode="auto">
                    <a:xfrm>
                      <a:off x="2320" y="1911"/>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3" name="Rectangle 1237"/>
                    <p:cNvSpPr>
                      <a:spLocks noChangeArrowheads="1"/>
                    </p:cNvSpPr>
                    <p:nvPr/>
                  </p:nvSpPr>
                  <p:spPr bwMode="auto">
                    <a:xfrm>
                      <a:off x="2320" y="1912"/>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4" name="Rectangle 1238"/>
                    <p:cNvSpPr>
                      <a:spLocks noChangeArrowheads="1"/>
                    </p:cNvSpPr>
                    <p:nvPr/>
                  </p:nvSpPr>
                  <p:spPr bwMode="auto">
                    <a:xfrm>
                      <a:off x="2320" y="1914"/>
                      <a:ext cx="333"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5" name="Rectangle 1239"/>
                    <p:cNvSpPr>
                      <a:spLocks noChangeArrowheads="1"/>
                    </p:cNvSpPr>
                    <p:nvPr/>
                  </p:nvSpPr>
                  <p:spPr bwMode="auto">
                    <a:xfrm>
                      <a:off x="2320" y="1916"/>
                      <a:ext cx="333"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6" name="Rectangle 1240"/>
                    <p:cNvSpPr>
                      <a:spLocks noChangeArrowheads="1"/>
                    </p:cNvSpPr>
                    <p:nvPr/>
                  </p:nvSpPr>
                  <p:spPr bwMode="auto">
                    <a:xfrm>
                      <a:off x="2320" y="191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7" name="Rectangle 1241"/>
                    <p:cNvSpPr>
                      <a:spLocks noChangeArrowheads="1"/>
                    </p:cNvSpPr>
                    <p:nvPr/>
                  </p:nvSpPr>
                  <p:spPr bwMode="auto">
                    <a:xfrm>
                      <a:off x="2320" y="1919"/>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8" name="Rectangle 1242"/>
                    <p:cNvSpPr>
                      <a:spLocks noChangeArrowheads="1"/>
                    </p:cNvSpPr>
                    <p:nvPr/>
                  </p:nvSpPr>
                  <p:spPr bwMode="auto">
                    <a:xfrm>
                      <a:off x="2320" y="1920"/>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29" name="Rectangle 1243"/>
                    <p:cNvSpPr>
                      <a:spLocks noChangeArrowheads="1"/>
                    </p:cNvSpPr>
                    <p:nvPr/>
                  </p:nvSpPr>
                  <p:spPr bwMode="auto">
                    <a:xfrm>
                      <a:off x="2320" y="192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0" name="Rectangle 1244"/>
                    <p:cNvSpPr>
                      <a:spLocks noChangeArrowheads="1"/>
                    </p:cNvSpPr>
                    <p:nvPr/>
                  </p:nvSpPr>
                  <p:spPr bwMode="auto">
                    <a:xfrm>
                      <a:off x="2320" y="1924"/>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1" name="Rectangle 1245"/>
                    <p:cNvSpPr>
                      <a:spLocks noChangeArrowheads="1"/>
                    </p:cNvSpPr>
                    <p:nvPr/>
                  </p:nvSpPr>
                  <p:spPr bwMode="auto">
                    <a:xfrm>
                      <a:off x="2320" y="1925"/>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2" name="Rectangle 1246"/>
                    <p:cNvSpPr>
                      <a:spLocks noChangeArrowheads="1"/>
                    </p:cNvSpPr>
                    <p:nvPr/>
                  </p:nvSpPr>
                  <p:spPr bwMode="auto">
                    <a:xfrm>
                      <a:off x="2320" y="1927"/>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3" name="Rectangle 1247"/>
                    <p:cNvSpPr>
                      <a:spLocks noChangeArrowheads="1"/>
                    </p:cNvSpPr>
                    <p:nvPr/>
                  </p:nvSpPr>
                  <p:spPr bwMode="auto">
                    <a:xfrm>
                      <a:off x="2320" y="1928"/>
                      <a:ext cx="333"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4" name="Freeform 1248"/>
                    <p:cNvSpPr>
                      <a:spLocks/>
                    </p:cNvSpPr>
                    <p:nvPr/>
                  </p:nvSpPr>
                  <p:spPr bwMode="auto">
                    <a:xfrm>
                      <a:off x="2320" y="1724"/>
                      <a:ext cx="330" cy="203"/>
                    </a:xfrm>
                    <a:custGeom>
                      <a:avLst/>
                      <a:gdLst>
                        <a:gd name="T0" fmla="*/ 36 w 330"/>
                        <a:gd name="T1" fmla="*/ 0 h 203"/>
                        <a:gd name="T2" fmla="*/ 22 w 330"/>
                        <a:gd name="T3" fmla="*/ 3 h 203"/>
                        <a:gd name="T4" fmla="*/ 10 w 330"/>
                        <a:gd name="T5" fmla="*/ 10 h 203"/>
                        <a:gd name="T6" fmla="*/ 3 w 330"/>
                        <a:gd name="T7" fmla="*/ 21 h 203"/>
                        <a:gd name="T8" fmla="*/ 0 w 330"/>
                        <a:gd name="T9" fmla="*/ 34 h 203"/>
                        <a:gd name="T10" fmla="*/ 0 w 330"/>
                        <a:gd name="T11" fmla="*/ 169 h 203"/>
                        <a:gd name="T12" fmla="*/ 3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6 w 330"/>
                        <a:gd name="T27" fmla="*/ 182 h 203"/>
                        <a:gd name="T28" fmla="*/ 330 w 330"/>
                        <a:gd name="T29" fmla="*/ 169 h 203"/>
                        <a:gd name="T30" fmla="*/ 330 w 330"/>
                        <a:gd name="T31" fmla="*/ 34 h 203"/>
                        <a:gd name="T32" fmla="*/ 326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3" y="21"/>
                          </a:lnTo>
                          <a:lnTo>
                            <a:pt x="0" y="34"/>
                          </a:lnTo>
                          <a:lnTo>
                            <a:pt x="0" y="169"/>
                          </a:lnTo>
                          <a:lnTo>
                            <a:pt x="3" y="182"/>
                          </a:lnTo>
                          <a:lnTo>
                            <a:pt x="10" y="193"/>
                          </a:lnTo>
                          <a:lnTo>
                            <a:pt x="22" y="200"/>
                          </a:lnTo>
                          <a:lnTo>
                            <a:pt x="36" y="203"/>
                          </a:lnTo>
                          <a:lnTo>
                            <a:pt x="294" y="203"/>
                          </a:lnTo>
                          <a:lnTo>
                            <a:pt x="308" y="200"/>
                          </a:lnTo>
                          <a:lnTo>
                            <a:pt x="320" y="193"/>
                          </a:lnTo>
                          <a:lnTo>
                            <a:pt x="326" y="182"/>
                          </a:lnTo>
                          <a:lnTo>
                            <a:pt x="330" y="169"/>
                          </a:lnTo>
                          <a:lnTo>
                            <a:pt x="330" y="34"/>
                          </a:lnTo>
                          <a:lnTo>
                            <a:pt x="326" y="21"/>
                          </a:lnTo>
                          <a:lnTo>
                            <a:pt x="320" y="10"/>
                          </a:lnTo>
                          <a:lnTo>
                            <a:pt x="308" y="3"/>
                          </a:lnTo>
                          <a:lnTo>
                            <a:pt x="294" y="0"/>
                          </a:lnTo>
                          <a:lnTo>
                            <a:pt x="36" y="0"/>
                          </a:lnTo>
                          <a:close/>
                        </a:path>
                      </a:pathLst>
                    </a:custGeom>
                    <a:solidFill>
                      <a:srgbClr val="FFEBD7"/>
                    </a:solidFill>
                    <a:ln w="0">
                      <a:solidFill>
                        <a:srgbClr val="FFFFFF"/>
                      </a:solidFill>
                      <a:round/>
                      <a:headEnd/>
                      <a:tailEnd/>
                    </a:ln>
                  </p:spPr>
                  <p:txBody>
                    <a:bodyPr/>
                    <a:lstStyle/>
                    <a:p>
                      <a:endParaRPr lang="en-US"/>
                    </a:p>
                  </p:txBody>
                </p:sp>
                <p:sp>
                  <p:nvSpPr>
                    <p:cNvPr id="125435" name="Freeform 1249"/>
                    <p:cNvSpPr>
                      <a:spLocks/>
                    </p:cNvSpPr>
                    <p:nvPr/>
                  </p:nvSpPr>
                  <p:spPr bwMode="auto">
                    <a:xfrm>
                      <a:off x="2320" y="1724"/>
                      <a:ext cx="330" cy="203"/>
                    </a:xfrm>
                    <a:custGeom>
                      <a:avLst/>
                      <a:gdLst>
                        <a:gd name="T0" fmla="*/ 36 w 330"/>
                        <a:gd name="T1" fmla="*/ 0 h 203"/>
                        <a:gd name="T2" fmla="*/ 22 w 330"/>
                        <a:gd name="T3" fmla="*/ 3 h 203"/>
                        <a:gd name="T4" fmla="*/ 10 w 330"/>
                        <a:gd name="T5" fmla="*/ 10 h 203"/>
                        <a:gd name="T6" fmla="*/ 3 w 330"/>
                        <a:gd name="T7" fmla="*/ 21 h 203"/>
                        <a:gd name="T8" fmla="*/ 0 w 330"/>
                        <a:gd name="T9" fmla="*/ 34 h 203"/>
                        <a:gd name="T10" fmla="*/ 0 w 330"/>
                        <a:gd name="T11" fmla="*/ 169 h 203"/>
                        <a:gd name="T12" fmla="*/ 3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6 w 330"/>
                        <a:gd name="T27" fmla="*/ 182 h 203"/>
                        <a:gd name="T28" fmla="*/ 330 w 330"/>
                        <a:gd name="T29" fmla="*/ 169 h 203"/>
                        <a:gd name="T30" fmla="*/ 330 w 330"/>
                        <a:gd name="T31" fmla="*/ 34 h 203"/>
                        <a:gd name="T32" fmla="*/ 326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3" y="21"/>
                          </a:lnTo>
                          <a:lnTo>
                            <a:pt x="0" y="34"/>
                          </a:lnTo>
                          <a:lnTo>
                            <a:pt x="0" y="169"/>
                          </a:lnTo>
                          <a:lnTo>
                            <a:pt x="3" y="182"/>
                          </a:lnTo>
                          <a:lnTo>
                            <a:pt x="10" y="193"/>
                          </a:lnTo>
                          <a:lnTo>
                            <a:pt x="22" y="200"/>
                          </a:lnTo>
                          <a:lnTo>
                            <a:pt x="36" y="203"/>
                          </a:lnTo>
                          <a:lnTo>
                            <a:pt x="294" y="203"/>
                          </a:lnTo>
                          <a:lnTo>
                            <a:pt x="308" y="200"/>
                          </a:lnTo>
                          <a:lnTo>
                            <a:pt x="320" y="193"/>
                          </a:lnTo>
                          <a:lnTo>
                            <a:pt x="326" y="182"/>
                          </a:lnTo>
                          <a:lnTo>
                            <a:pt x="330" y="169"/>
                          </a:lnTo>
                          <a:lnTo>
                            <a:pt x="330" y="34"/>
                          </a:lnTo>
                          <a:lnTo>
                            <a:pt x="326" y="21"/>
                          </a:lnTo>
                          <a:lnTo>
                            <a:pt x="320" y="10"/>
                          </a:lnTo>
                          <a:lnTo>
                            <a:pt x="308" y="3"/>
                          </a:lnTo>
                          <a:lnTo>
                            <a:pt x="294" y="0"/>
                          </a:lnTo>
                          <a:lnTo>
                            <a:pt x="3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5436" name="Rectangle 1250"/>
                    <p:cNvSpPr>
                      <a:spLocks noChangeArrowheads="1"/>
                    </p:cNvSpPr>
                    <p:nvPr/>
                  </p:nvSpPr>
                  <p:spPr bwMode="auto">
                    <a:xfrm>
                      <a:off x="2320" y="1724"/>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7" name="Rectangle 1251"/>
                    <p:cNvSpPr>
                      <a:spLocks noChangeArrowheads="1"/>
                    </p:cNvSpPr>
                    <p:nvPr/>
                  </p:nvSpPr>
                  <p:spPr bwMode="auto">
                    <a:xfrm>
                      <a:off x="2320" y="1726"/>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8" name="Rectangle 1252"/>
                    <p:cNvSpPr>
                      <a:spLocks noChangeArrowheads="1"/>
                    </p:cNvSpPr>
                    <p:nvPr/>
                  </p:nvSpPr>
                  <p:spPr bwMode="auto">
                    <a:xfrm>
                      <a:off x="2320" y="1727"/>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39" name="Rectangle 1253"/>
                    <p:cNvSpPr>
                      <a:spLocks noChangeArrowheads="1"/>
                    </p:cNvSpPr>
                    <p:nvPr/>
                  </p:nvSpPr>
                  <p:spPr bwMode="auto">
                    <a:xfrm>
                      <a:off x="2320" y="1729"/>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0" name="Rectangle 1254"/>
                    <p:cNvSpPr>
                      <a:spLocks noChangeArrowheads="1"/>
                    </p:cNvSpPr>
                    <p:nvPr/>
                  </p:nvSpPr>
                  <p:spPr bwMode="auto">
                    <a:xfrm>
                      <a:off x="2320" y="1731"/>
                      <a:ext cx="333"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1" name="Rectangle 1255"/>
                    <p:cNvSpPr>
                      <a:spLocks noChangeArrowheads="1"/>
                    </p:cNvSpPr>
                    <p:nvPr/>
                  </p:nvSpPr>
                  <p:spPr bwMode="auto">
                    <a:xfrm>
                      <a:off x="2320" y="173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2" name="Rectangle 1256"/>
                    <p:cNvSpPr>
                      <a:spLocks noChangeArrowheads="1"/>
                    </p:cNvSpPr>
                    <p:nvPr/>
                  </p:nvSpPr>
                  <p:spPr bwMode="auto">
                    <a:xfrm>
                      <a:off x="2320" y="1734"/>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3" name="Rectangle 1257"/>
                    <p:cNvSpPr>
                      <a:spLocks noChangeArrowheads="1"/>
                    </p:cNvSpPr>
                    <p:nvPr/>
                  </p:nvSpPr>
                  <p:spPr bwMode="auto">
                    <a:xfrm>
                      <a:off x="2320" y="1735"/>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4" name="Rectangle 1258"/>
                    <p:cNvSpPr>
                      <a:spLocks noChangeArrowheads="1"/>
                    </p:cNvSpPr>
                    <p:nvPr/>
                  </p:nvSpPr>
                  <p:spPr bwMode="auto">
                    <a:xfrm>
                      <a:off x="2320" y="173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5" name="Rectangle 1259"/>
                    <p:cNvSpPr>
                      <a:spLocks noChangeArrowheads="1"/>
                    </p:cNvSpPr>
                    <p:nvPr/>
                  </p:nvSpPr>
                  <p:spPr bwMode="auto">
                    <a:xfrm>
                      <a:off x="2320" y="1739"/>
                      <a:ext cx="333"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6" name="Rectangle 1260"/>
                    <p:cNvSpPr>
                      <a:spLocks noChangeArrowheads="1"/>
                    </p:cNvSpPr>
                    <p:nvPr/>
                  </p:nvSpPr>
                  <p:spPr bwMode="auto">
                    <a:xfrm>
                      <a:off x="2320" y="1740"/>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7" name="Rectangle 1261"/>
                    <p:cNvSpPr>
                      <a:spLocks noChangeArrowheads="1"/>
                    </p:cNvSpPr>
                    <p:nvPr/>
                  </p:nvSpPr>
                  <p:spPr bwMode="auto">
                    <a:xfrm>
                      <a:off x="2320" y="1742"/>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8" name="Rectangle 1262"/>
                    <p:cNvSpPr>
                      <a:spLocks noChangeArrowheads="1"/>
                    </p:cNvSpPr>
                    <p:nvPr/>
                  </p:nvSpPr>
                  <p:spPr bwMode="auto">
                    <a:xfrm>
                      <a:off x="2320" y="1743"/>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49" name="Rectangle 1263"/>
                    <p:cNvSpPr>
                      <a:spLocks noChangeArrowheads="1"/>
                    </p:cNvSpPr>
                    <p:nvPr/>
                  </p:nvSpPr>
                  <p:spPr bwMode="auto">
                    <a:xfrm>
                      <a:off x="2320" y="1745"/>
                      <a:ext cx="333"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0" name="Rectangle 1264"/>
                    <p:cNvSpPr>
                      <a:spLocks noChangeArrowheads="1"/>
                    </p:cNvSpPr>
                    <p:nvPr/>
                  </p:nvSpPr>
                  <p:spPr bwMode="auto">
                    <a:xfrm>
                      <a:off x="2320" y="1747"/>
                      <a:ext cx="333"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1" name="Rectangle 1265"/>
                    <p:cNvSpPr>
                      <a:spLocks noChangeArrowheads="1"/>
                    </p:cNvSpPr>
                    <p:nvPr/>
                  </p:nvSpPr>
                  <p:spPr bwMode="auto">
                    <a:xfrm>
                      <a:off x="2320" y="1748"/>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2" name="Rectangle 1266"/>
                    <p:cNvSpPr>
                      <a:spLocks noChangeArrowheads="1"/>
                    </p:cNvSpPr>
                    <p:nvPr/>
                  </p:nvSpPr>
                  <p:spPr bwMode="auto">
                    <a:xfrm>
                      <a:off x="2320" y="1750"/>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3" name="Rectangle 1267"/>
                    <p:cNvSpPr>
                      <a:spLocks noChangeArrowheads="1"/>
                    </p:cNvSpPr>
                    <p:nvPr/>
                  </p:nvSpPr>
                  <p:spPr bwMode="auto">
                    <a:xfrm>
                      <a:off x="2320" y="175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4" name="Rectangle 1268"/>
                    <p:cNvSpPr>
                      <a:spLocks noChangeArrowheads="1"/>
                    </p:cNvSpPr>
                    <p:nvPr/>
                  </p:nvSpPr>
                  <p:spPr bwMode="auto">
                    <a:xfrm>
                      <a:off x="2320" y="1753"/>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5" name="Rectangle 1269"/>
                    <p:cNvSpPr>
                      <a:spLocks noChangeArrowheads="1"/>
                    </p:cNvSpPr>
                    <p:nvPr/>
                  </p:nvSpPr>
                  <p:spPr bwMode="auto">
                    <a:xfrm>
                      <a:off x="2320" y="1755"/>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6" name="Rectangle 1270"/>
                    <p:cNvSpPr>
                      <a:spLocks noChangeArrowheads="1"/>
                    </p:cNvSpPr>
                    <p:nvPr/>
                  </p:nvSpPr>
                  <p:spPr bwMode="auto">
                    <a:xfrm>
                      <a:off x="2320" y="175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7" name="Rectangle 1271"/>
                    <p:cNvSpPr>
                      <a:spLocks noChangeArrowheads="1"/>
                    </p:cNvSpPr>
                    <p:nvPr/>
                  </p:nvSpPr>
                  <p:spPr bwMode="auto">
                    <a:xfrm>
                      <a:off x="2320" y="1758"/>
                      <a:ext cx="333"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8" name="Rectangle 1272"/>
                    <p:cNvSpPr>
                      <a:spLocks noChangeArrowheads="1"/>
                    </p:cNvSpPr>
                    <p:nvPr/>
                  </p:nvSpPr>
                  <p:spPr bwMode="auto">
                    <a:xfrm>
                      <a:off x="2320" y="1760"/>
                      <a:ext cx="333"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59" name="Rectangle 1273"/>
                    <p:cNvSpPr>
                      <a:spLocks noChangeArrowheads="1"/>
                    </p:cNvSpPr>
                    <p:nvPr/>
                  </p:nvSpPr>
                  <p:spPr bwMode="auto">
                    <a:xfrm>
                      <a:off x="2320" y="176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0" name="Rectangle 1274"/>
                    <p:cNvSpPr>
                      <a:spLocks noChangeArrowheads="1"/>
                    </p:cNvSpPr>
                    <p:nvPr/>
                  </p:nvSpPr>
                  <p:spPr bwMode="auto">
                    <a:xfrm>
                      <a:off x="2320" y="1763"/>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1" name="Rectangle 1275"/>
                    <p:cNvSpPr>
                      <a:spLocks noChangeArrowheads="1"/>
                    </p:cNvSpPr>
                    <p:nvPr/>
                  </p:nvSpPr>
                  <p:spPr bwMode="auto">
                    <a:xfrm>
                      <a:off x="2320" y="1764"/>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2" name="Rectangle 1276"/>
                    <p:cNvSpPr>
                      <a:spLocks noChangeArrowheads="1"/>
                    </p:cNvSpPr>
                    <p:nvPr/>
                  </p:nvSpPr>
                  <p:spPr bwMode="auto">
                    <a:xfrm>
                      <a:off x="2320" y="1766"/>
                      <a:ext cx="333"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3" name="Rectangle 1277"/>
                    <p:cNvSpPr>
                      <a:spLocks noChangeArrowheads="1"/>
                    </p:cNvSpPr>
                    <p:nvPr/>
                  </p:nvSpPr>
                  <p:spPr bwMode="auto">
                    <a:xfrm>
                      <a:off x="2320" y="1768"/>
                      <a:ext cx="333"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4" name="Rectangle 1278"/>
                    <p:cNvSpPr>
                      <a:spLocks noChangeArrowheads="1"/>
                    </p:cNvSpPr>
                    <p:nvPr/>
                  </p:nvSpPr>
                  <p:spPr bwMode="auto">
                    <a:xfrm>
                      <a:off x="2320" y="1769"/>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5" name="Rectangle 1279"/>
                    <p:cNvSpPr>
                      <a:spLocks noChangeArrowheads="1"/>
                    </p:cNvSpPr>
                    <p:nvPr/>
                  </p:nvSpPr>
                  <p:spPr bwMode="auto">
                    <a:xfrm>
                      <a:off x="2320" y="1771"/>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6" name="Rectangle 1280"/>
                    <p:cNvSpPr>
                      <a:spLocks noChangeArrowheads="1"/>
                    </p:cNvSpPr>
                    <p:nvPr/>
                  </p:nvSpPr>
                  <p:spPr bwMode="auto">
                    <a:xfrm>
                      <a:off x="2320" y="1772"/>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7" name="Rectangle 1281"/>
                    <p:cNvSpPr>
                      <a:spLocks noChangeArrowheads="1"/>
                    </p:cNvSpPr>
                    <p:nvPr/>
                  </p:nvSpPr>
                  <p:spPr bwMode="auto">
                    <a:xfrm>
                      <a:off x="2320" y="1774"/>
                      <a:ext cx="333"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8" name="Rectangle 1282"/>
                    <p:cNvSpPr>
                      <a:spLocks noChangeArrowheads="1"/>
                    </p:cNvSpPr>
                    <p:nvPr/>
                  </p:nvSpPr>
                  <p:spPr bwMode="auto">
                    <a:xfrm>
                      <a:off x="2320" y="1777"/>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69" name="Rectangle 1283"/>
                    <p:cNvSpPr>
                      <a:spLocks noChangeArrowheads="1"/>
                    </p:cNvSpPr>
                    <p:nvPr/>
                  </p:nvSpPr>
                  <p:spPr bwMode="auto">
                    <a:xfrm>
                      <a:off x="2320" y="1779"/>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0" name="Rectangle 1284"/>
                    <p:cNvSpPr>
                      <a:spLocks noChangeArrowheads="1"/>
                    </p:cNvSpPr>
                    <p:nvPr/>
                  </p:nvSpPr>
                  <p:spPr bwMode="auto">
                    <a:xfrm>
                      <a:off x="2320" y="1780"/>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1" name="Rectangle 1285"/>
                    <p:cNvSpPr>
                      <a:spLocks noChangeArrowheads="1"/>
                    </p:cNvSpPr>
                    <p:nvPr/>
                  </p:nvSpPr>
                  <p:spPr bwMode="auto">
                    <a:xfrm>
                      <a:off x="2320" y="1782"/>
                      <a:ext cx="333"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2" name="Rectangle 1286"/>
                    <p:cNvSpPr>
                      <a:spLocks noChangeArrowheads="1"/>
                    </p:cNvSpPr>
                    <p:nvPr/>
                  </p:nvSpPr>
                  <p:spPr bwMode="auto">
                    <a:xfrm>
                      <a:off x="2320" y="1784"/>
                      <a:ext cx="333"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3" name="Rectangle 1287"/>
                    <p:cNvSpPr>
                      <a:spLocks noChangeArrowheads="1"/>
                    </p:cNvSpPr>
                    <p:nvPr/>
                  </p:nvSpPr>
                  <p:spPr bwMode="auto">
                    <a:xfrm>
                      <a:off x="2320" y="1785"/>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4" name="Rectangle 1288"/>
                    <p:cNvSpPr>
                      <a:spLocks noChangeArrowheads="1"/>
                    </p:cNvSpPr>
                    <p:nvPr/>
                  </p:nvSpPr>
                  <p:spPr bwMode="auto">
                    <a:xfrm>
                      <a:off x="2320" y="1787"/>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5" name="Rectangle 1289"/>
                    <p:cNvSpPr>
                      <a:spLocks noChangeArrowheads="1"/>
                    </p:cNvSpPr>
                    <p:nvPr/>
                  </p:nvSpPr>
                  <p:spPr bwMode="auto">
                    <a:xfrm>
                      <a:off x="2320" y="1788"/>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6" name="Rectangle 1290"/>
                    <p:cNvSpPr>
                      <a:spLocks noChangeArrowheads="1"/>
                    </p:cNvSpPr>
                    <p:nvPr/>
                  </p:nvSpPr>
                  <p:spPr bwMode="auto">
                    <a:xfrm>
                      <a:off x="2320" y="1790"/>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7" name="Rectangle 1291"/>
                    <p:cNvSpPr>
                      <a:spLocks noChangeArrowheads="1"/>
                    </p:cNvSpPr>
                    <p:nvPr/>
                  </p:nvSpPr>
                  <p:spPr bwMode="auto">
                    <a:xfrm>
                      <a:off x="2320" y="1792"/>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8" name="Rectangle 1292"/>
                    <p:cNvSpPr>
                      <a:spLocks noChangeArrowheads="1"/>
                    </p:cNvSpPr>
                    <p:nvPr/>
                  </p:nvSpPr>
                  <p:spPr bwMode="auto">
                    <a:xfrm>
                      <a:off x="2320" y="1793"/>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79" name="Rectangle 1293"/>
                    <p:cNvSpPr>
                      <a:spLocks noChangeArrowheads="1"/>
                    </p:cNvSpPr>
                    <p:nvPr/>
                  </p:nvSpPr>
                  <p:spPr bwMode="auto">
                    <a:xfrm>
                      <a:off x="2320" y="1795"/>
                      <a:ext cx="333"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0" name="Rectangle 1294"/>
                    <p:cNvSpPr>
                      <a:spLocks noChangeArrowheads="1"/>
                    </p:cNvSpPr>
                    <p:nvPr/>
                  </p:nvSpPr>
                  <p:spPr bwMode="auto">
                    <a:xfrm>
                      <a:off x="2320" y="1797"/>
                      <a:ext cx="333"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1" name="Rectangle 1295"/>
                    <p:cNvSpPr>
                      <a:spLocks noChangeArrowheads="1"/>
                    </p:cNvSpPr>
                    <p:nvPr/>
                  </p:nvSpPr>
                  <p:spPr bwMode="auto">
                    <a:xfrm>
                      <a:off x="2320" y="1798"/>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2" name="Rectangle 1296"/>
                    <p:cNvSpPr>
                      <a:spLocks noChangeArrowheads="1"/>
                    </p:cNvSpPr>
                    <p:nvPr/>
                  </p:nvSpPr>
                  <p:spPr bwMode="auto">
                    <a:xfrm>
                      <a:off x="2320" y="1800"/>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3" name="Rectangle 1297"/>
                    <p:cNvSpPr>
                      <a:spLocks noChangeArrowheads="1"/>
                    </p:cNvSpPr>
                    <p:nvPr/>
                  </p:nvSpPr>
                  <p:spPr bwMode="auto">
                    <a:xfrm>
                      <a:off x="2320" y="180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4" name="Rectangle 1298"/>
                    <p:cNvSpPr>
                      <a:spLocks noChangeArrowheads="1"/>
                    </p:cNvSpPr>
                    <p:nvPr/>
                  </p:nvSpPr>
                  <p:spPr bwMode="auto">
                    <a:xfrm>
                      <a:off x="2320" y="1803"/>
                      <a:ext cx="333"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5" name="Rectangle 1299"/>
                    <p:cNvSpPr>
                      <a:spLocks noChangeArrowheads="1"/>
                    </p:cNvSpPr>
                    <p:nvPr/>
                  </p:nvSpPr>
                  <p:spPr bwMode="auto">
                    <a:xfrm>
                      <a:off x="2320" y="1805"/>
                      <a:ext cx="333"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6" name="Rectangle 1300"/>
                    <p:cNvSpPr>
                      <a:spLocks noChangeArrowheads="1"/>
                    </p:cNvSpPr>
                    <p:nvPr/>
                  </p:nvSpPr>
                  <p:spPr bwMode="auto">
                    <a:xfrm>
                      <a:off x="2320" y="180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7" name="Rectangle 1301"/>
                    <p:cNvSpPr>
                      <a:spLocks noChangeArrowheads="1"/>
                    </p:cNvSpPr>
                    <p:nvPr/>
                  </p:nvSpPr>
                  <p:spPr bwMode="auto">
                    <a:xfrm>
                      <a:off x="2320" y="1808"/>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8" name="Rectangle 1302"/>
                    <p:cNvSpPr>
                      <a:spLocks noChangeArrowheads="1"/>
                    </p:cNvSpPr>
                    <p:nvPr/>
                  </p:nvSpPr>
                  <p:spPr bwMode="auto">
                    <a:xfrm>
                      <a:off x="2320" y="1809"/>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89" name="Rectangle 1303"/>
                    <p:cNvSpPr>
                      <a:spLocks noChangeArrowheads="1"/>
                    </p:cNvSpPr>
                    <p:nvPr/>
                  </p:nvSpPr>
                  <p:spPr bwMode="auto">
                    <a:xfrm>
                      <a:off x="2320" y="1811"/>
                      <a:ext cx="333"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0" name="Rectangle 1304"/>
                    <p:cNvSpPr>
                      <a:spLocks noChangeArrowheads="1"/>
                    </p:cNvSpPr>
                    <p:nvPr/>
                  </p:nvSpPr>
                  <p:spPr bwMode="auto">
                    <a:xfrm>
                      <a:off x="2320" y="1813"/>
                      <a:ext cx="333"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1" name="Rectangle 1305"/>
                    <p:cNvSpPr>
                      <a:spLocks noChangeArrowheads="1"/>
                    </p:cNvSpPr>
                    <p:nvPr/>
                  </p:nvSpPr>
                  <p:spPr bwMode="auto">
                    <a:xfrm>
                      <a:off x="2320" y="1814"/>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2" name="Rectangle 1306"/>
                    <p:cNvSpPr>
                      <a:spLocks noChangeArrowheads="1"/>
                    </p:cNvSpPr>
                    <p:nvPr/>
                  </p:nvSpPr>
                  <p:spPr bwMode="auto">
                    <a:xfrm>
                      <a:off x="2320" y="1816"/>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3" name="Rectangle 1307"/>
                    <p:cNvSpPr>
                      <a:spLocks noChangeArrowheads="1"/>
                    </p:cNvSpPr>
                    <p:nvPr/>
                  </p:nvSpPr>
                  <p:spPr bwMode="auto">
                    <a:xfrm>
                      <a:off x="2320" y="1817"/>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4" name="Rectangle 1308"/>
                    <p:cNvSpPr>
                      <a:spLocks noChangeArrowheads="1"/>
                    </p:cNvSpPr>
                    <p:nvPr/>
                  </p:nvSpPr>
                  <p:spPr bwMode="auto">
                    <a:xfrm>
                      <a:off x="2320" y="1819"/>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5" name="Rectangle 1309"/>
                    <p:cNvSpPr>
                      <a:spLocks noChangeArrowheads="1"/>
                    </p:cNvSpPr>
                    <p:nvPr/>
                  </p:nvSpPr>
                  <p:spPr bwMode="auto">
                    <a:xfrm>
                      <a:off x="2320" y="1821"/>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6" name="Rectangle 1310"/>
                    <p:cNvSpPr>
                      <a:spLocks noChangeArrowheads="1"/>
                    </p:cNvSpPr>
                    <p:nvPr/>
                  </p:nvSpPr>
                  <p:spPr bwMode="auto">
                    <a:xfrm>
                      <a:off x="2320" y="1822"/>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7" name="Rectangle 1311"/>
                    <p:cNvSpPr>
                      <a:spLocks noChangeArrowheads="1"/>
                    </p:cNvSpPr>
                    <p:nvPr/>
                  </p:nvSpPr>
                  <p:spPr bwMode="auto">
                    <a:xfrm>
                      <a:off x="2320" y="1824"/>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8" name="Rectangle 1312"/>
                    <p:cNvSpPr>
                      <a:spLocks noChangeArrowheads="1"/>
                    </p:cNvSpPr>
                    <p:nvPr/>
                  </p:nvSpPr>
                  <p:spPr bwMode="auto">
                    <a:xfrm>
                      <a:off x="2320" y="1825"/>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499" name="Rectangle 1313"/>
                    <p:cNvSpPr>
                      <a:spLocks noChangeArrowheads="1"/>
                    </p:cNvSpPr>
                    <p:nvPr/>
                  </p:nvSpPr>
                  <p:spPr bwMode="auto">
                    <a:xfrm>
                      <a:off x="2320" y="1827"/>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0" name="Rectangle 1314"/>
                    <p:cNvSpPr>
                      <a:spLocks noChangeArrowheads="1"/>
                    </p:cNvSpPr>
                    <p:nvPr/>
                  </p:nvSpPr>
                  <p:spPr bwMode="auto">
                    <a:xfrm>
                      <a:off x="2320" y="1829"/>
                      <a:ext cx="333"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1" name="Rectangle 1315"/>
                    <p:cNvSpPr>
                      <a:spLocks noChangeArrowheads="1"/>
                    </p:cNvSpPr>
                    <p:nvPr/>
                  </p:nvSpPr>
                  <p:spPr bwMode="auto">
                    <a:xfrm>
                      <a:off x="2320" y="1830"/>
                      <a:ext cx="333"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2" name="Rectangle 1316"/>
                    <p:cNvSpPr>
                      <a:spLocks noChangeArrowheads="1"/>
                    </p:cNvSpPr>
                    <p:nvPr/>
                  </p:nvSpPr>
                  <p:spPr bwMode="auto">
                    <a:xfrm>
                      <a:off x="2320" y="1832"/>
                      <a:ext cx="333"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3" name="Rectangle 1317"/>
                    <p:cNvSpPr>
                      <a:spLocks noChangeArrowheads="1"/>
                    </p:cNvSpPr>
                    <p:nvPr/>
                  </p:nvSpPr>
                  <p:spPr bwMode="auto">
                    <a:xfrm>
                      <a:off x="2320" y="1834"/>
                      <a:ext cx="333"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4" name="Rectangle 1318"/>
                    <p:cNvSpPr>
                      <a:spLocks noChangeArrowheads="1"/>
                    </p:cNvSpPr>
                    <p:nvPr/>
                  </p:nvSpPr>
                  <p:spPr bwMode="auto">
                    <a:xfrm>
                      <a:off x="2320" y="1835"/>
                      <a:ext cx="333"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5" name="Rectangle 1319"/>
                    <p:cNvSpPr>
                      <a:spLocks noChangeArrowheads="1"/>
                    </p:cNvSpPr>
                    <p:nvPr/>
                  </p:nvSpPr>
                  <p:spPr bwMode="auto">
                    <a:xfrm>
                      <a:off x="2320" y="1837"/>
                      <a:ext cx="333"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6" name="Rectangle 1320"/>
                    <p:cNvSpPr>
                      <a:spLocks noChangeArrowheads="1"/>
                    </p:cNvSpPr>
                    <p:nvPr/>
                  </p:nvSpPr>
                  <p:spPr bwMode="auto">
                    <a:xfrm>
                      <a:off x="2320" y="1838"/>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507" name="Rectangle 1321"/>
                    <p:cNvSpPr>
                      <a:spLocks noChangeArrowheads="1"/>
                    </p:cNvSpPr>
                    <p:nvPr/>
                  </p:nvSpPr>
                  <p:spPr bwMode="auto">
                    <a:xfrm>
                      <a:off x="2320" y="1840"/>
                      <a:ext cx="333"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254" name="Rectangle 1322"/>
                  <p:cNvSpPr>
                    <a:spLocks noChangeArrowheads="1"/>
                  </p:cNvSpPr>
                  <p:nvPr/>
                </p:nvSpPr>
                <p:spPr bwMode="auto">
                  <a:xfrm>
                    <a:off x="2320" y="1842"/>
                    <a:ext cx="333"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5" name="Rectangle 1323"/>
                  <p:cNvSpPr>
                    <a:spLocks noChangeArrowheads="1"/>
                  </p:cNvSpPr>
                  <p:nvPr/>
                </p:nvSpPr>
                <p:spPr bwMode="auto">
                  <a:xfrm>
                    <a:off x="2320" y="1843"/>
                    <a:ext cx="333"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6" name="Rectangle 1324"/>
                  <p:cNvSpPr>
                    <a:spLocks noChangeArrowheads="1"/>
                  </p:cNvSpPr>
                  <p:nvPr/>
                </p:nvSpPr>
                <p:spPr bwMode="auto">
                  <a:xfrm>
                    <a:off x="2320" y="1845"/>
                    <a:ext cx="333"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7" name="Rectangle 1325"/>
                  <p:cNvSpPr>
                    <a:spLocks noChangeArrowheads="1"/>
                  </p:cNvSpPr>
                  <p:nvPr/>
                </p:nvSpPr>
                <p:spPr bwMode="auto">
                  <a:xfrm>
                    <a:off x="2320" y="1846"/>
                    <a:ext cx="333"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8" name="Rectangle 1326"/>
                  <p:cNvSpPr>
                    <a:spLocks noChangeArrowheads="1"/>
                  </p:cNvSpPr>
                  <p:nvPr/>
                </p:nvSpPr>
                <p:spPr bwMode="auto">
                  <a:xfrm>
                    <a:off x="2320" y="1848"/>
                    <a:ext cx="333"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59" name="Rectangle 1327"/>
                  <p:cNvSpPr>
                    <a:spLocks noChangeArrowheads="1"/>
                  </p:cNvSpPr>
                  <p:nvPr/>
                </p:nvSpPr>
                <p:spPr bwMode="auto">
                  <a:xfrm>
                    <a:off x="2320" y="1850"/>
                    <a:ext cx="333"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0" name="Rectangle 1328"/>
                  <p:cNvSpPr>
                    <a:spLocks noChangeArrowheads="1"/>
                  </p:cNvSpPr>
                  <p:nvPr/>
                </p:nvSpPr>
                <p:spPr bwMode="auto">
                  <a:xfrm>
                    <a:off x="2320" y="1851"/>
                    <a:ext cx="333"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1" name="Rectangle 1329"/>
                  <p:cNvSpPr>
                    <a:spLocks noChangeArrowheads="1"/>
                  </p:cNvSpPr>
                  <p:nvPr/>
                </p:nvSpPr>
                <p:spPr bwMode="auto">
                  <a:xfrm>
                    <a:off x="2320" y="1853"/>
                    <a:ext cx="333"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2" name="Rectangle 1330"/>
                  <p:cNvSpPr>
                    <a:spLocks noChangeArrowheads="1"/>
                  </p:cNvSpPr>
                  <p:nvPr/>
                </p:nvSpPr>
                <p:spPr bwMode="auto">
                  <a:xfrm>
                    <a:off x="2320" y="1854"/>
                    <a:ext cx="333"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3" name="Rectangle 1331"/>
                  <p:cNvSpPr>
                    <a:spLocks noChangeArrowheads="1"/>
                  </p:cNvSpPr>
                  <p:nvPr/>
                </p:nvSpPr>
                <p:spPr bwMode="auto">
                  <a:xfrm>
                    <a:off x="2320" y="1856"/>
                    <a:ext cx="333"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4" name="Rectangle 1332"/>
                  <p:cNvSpPr>
                    <a:spLocks noChangeArrowheads="1"/>
                  </p:cNvSpPr>
                  <p:nvPr/>
                </p:nvSpPr>
                <p:spPr bwMode="auto">
                  <a:xfrm>
                    <a:off x="2320" y="1858"/>
                    <a:ext cx="333"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5" name="Rectangle 1333"/>
                  <p:cNvSpPr>
                    <a:spLocks noChangeArrowheads="1"/>
                  </p:cNvSpPr>
                  <p:nvPr/>
                </p:nvSpPr>
                <p:spPr bwMode="auto">
                  <a:xfrm>
                    <a:off x="2320" y="1859"/>
                    <a:ext cx="333"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6" name="Rectangle 1334"/>
                  <p:cNvSpPr>
                    <a:spLocks noChangeArrowheads="1"/>
                  </p:cNvSpPr>
                  <p:nvPr/>
                </p:nvSpPr>
                <p:spPr bwMode="auto">
                  <a:xfrm>
                    <a:off x="2320" y="1861"/>
                    <a:ext cx="333"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7" name="Rectangle 1335"/>
                  <p:cNvSpPr>
                    <a:spLocks noChangeArrowheads="1"/>
                  </p:cNvSpPr>
                  <p:nvPr/>
                </p:nvSpPr>
                <p:spPr bwMode="auto">
                  <a:xfrm>
                    <a:off x="2320" y="1862"/>
                    <a:ext cx="333"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8" name="Rectangle 1336"/>
                  <p:cNvSpPr>
                    <a:spLocks noChangeArrowheads="1"/>
                  </p:cNvSpPr>
                  <p:nvPr/>
                </p:nvSpPr>
                <p:spPr bwMode="auto">
                  <a:xfrm>
                    <a:off x="2320" y="1864"/>
                    <a:ext cx="333"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69" name="Rectangle 1337"/>
                  <p:cNvSpPr>
                    <a:spLocks noChangeArrowheads="1"/>
                  </p:cNvSpPr>
                  <p:nvPr/>
                </p:nvSpPr>
                <p:spPr bwMode="auto">
                  <a:xfrm>
                    <a:off x="2320" y="1866"/>
                    <a:ext cx="333"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0" name="Rectangle 1338"/>
                  <p:cNvSpPr>
                    <a:spLocks noChangeArrowheads="1"/>
                  </p:cNvSpPr>
                  <p:nvPr/>
                </p:nvSpPr>
                <p:spPr bwMode="auto">
                  <a:xfrm>
                    <a:off x="2320" y="1867"/>
                    <a:ext cx="333"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1" name="Rectangle 1339"/>
                  <p:cNvSpPr>
                    <a:spLocks noChangeArrowheads="1"/>
                  </p:cNvSpPr>
                  <p:nvPr/>
                </p:nvSpPr>
                <p:spPr bwMode="auto">
                  <a:xfrm>
                    <a:off x="2320" y="1869"/>
                    <a:ext cx="333"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2" name="Rectangle 1340"/>
                  <p:cNvSpPr>
                    <a:spLocks noChangeArrowheads="1"/>
                  </p:cNvSpPr>
                  <p:nvPr/>
                </p:nvSpPr>
                <p:spPr bwMode="auto">
                  <a:xfrm>
                    <a:off x="2320" y="1871"/>
                    <a:ext cx="333"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3" name="Rectangle 1341"/>
                  <p:cNvSpPr>
                    <a:spLocks noChangeArrowheads="1"/>
                  </p:cNvSpPr>
                  <p:nvPr/>
                </p:nvSpPr>
                <p:spPr bwMode="auto">
                  <a:xfrm>
                    <a:off x="2320" y="1872"/>
                    <a:ext cx="333"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4" name="Rectangle 1342"/>
                  <p:cNvSpPr>
                    <a:spLocks noChangeArrowheads="1"/>
                  </p:cNvSpPr>
                  <p:nvPr/>
                </p:nvSpPr>
                <p:spPr bwMode="auto">
                  <a:xfrm>
                    <a:off x="2320" y="1874"/>
                    <a:ext cx="333"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5" name="Rectangle 1343"/>
                  <p:cNvSpPr>
                    <a:spLocks noChangeArrowheads="1"/>
                  </p:cNvSpPr>
                  <p:nvPr/>
                </p:nvSpPr>
                <p:spPr bwMode="auto">
                  <a:xfrm>
                    <a:off x="2320" y="1875"/>
                    <a:ext cx="333"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6" name="Rectangle 1344"/>
                  <p:cNvSpPr>
                    <a:spLocks noChangeArrowheads="1"/>
                  </p:cNvSpPr>
                  <p:nvPr/>
                </p:nvSpPr>
                <p:spPr bwMode="auto">
                  <a:xfrm>
                    <a:off x="2320" y="1877"/>
                    <a:ext cx="333"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7" name="Rectangle 1345"/>
                  <p:cNvSpPr>
                    <a:spLocks noChangeArrowheads="1"/>
                  </p:cNvSpPr>
                  <p:nvPr/>
                </p:nvSpPr>
                <p:spPr bwMode="auto">
                  <a:xfrm>
                    <a:off x="2320" y="1880"/>
                    <a:ext cx="333"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8" name="Rectangle 1346"/>
                  <p:cNvSpPr>
                    <a:spLocks noChangeArrowheads="1"/>
                  </p:cNvSpPr>
                  <p:nvPr/>
                </p:nvSpPr>
                <p:spPr bwMode="auto">
                  <a:xfrm>
                    <a:off x="2320" y="1882"/>
                    <a:ext cx="333"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79" name="Rectangle 1347"/>
                  <p:cNvSpPr>
                    <a:spLocks noChangeArrowheads="1"/>
                  </p:cNvSpPr>
                  <p:nvPr/>
                </p:nvSpPr>
                <p:spPr bwMode="auto">
                  <a:xfrm>
                    <a:off x="2320" y="1883"/>
                    <a:ext cx="333"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0" name="Rectangle 1348"/>
                  <p:cNvSpPr>
                    <a:spLocks noChangeArrowheads="1"/>
                  </p:cNvSpPr>
                  <p:nvPr/>
                </p:nvSpPr>
                <p:spPr bwMode="auto">
                  <a:xfrm>
                    <a:off x="2320" y="1885"/>
                    <a:ext cx="333"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1" name="Rectangle 1349"/>
                  <p:cNvSpPr>
                    <a:spLocks noChangeArrowheads="1"/>
                  </p:cNvSpPr>
                  <p:nvPr/>
                </p:nvSpPr>
                <p:spPr bwMode="auto">
                  <a:xfrm>
                    <a:off x="2320" y="1887"/>
                    <a:ext cx="333"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2" name="Rectangle 1350"/>
                  <p:cNvSpPr>
                    <a:spLocks noChangeArrowheads="1"/>
                  </p:cNvSpPr>
                  <p:nvPr/>
                </p:nvSpPr>
                <p:spPr bwMode="auto">
                  <a:xfrm>
                    <a:off x="2320" y="1888"/>
                    <a:ext cx="333"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3" name="Rectangle 1351"/>
                  <p:cNvSpPr>
                    <a:spLocks noChangeArrowheads="1"/>
                  </p:cNvSpPr>
                  <p:nvPr/>
                </p:nvSpPr>
                <p:spPr bwMode="auto">
                  <a:xfrm>
                    <a:off x="2320" y="1890"/>
                    <a:ext cx="333"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4" name="Rectangle 1352"/>
                  <p:cNvSpPr>
                    <a:spLocks noChangeArrowheads="1"/>
                  </p:cNvSpPr>
                  <p:nvPr/>
                </p:nvSpPr>
                <p:spPr bwMode="auto">
                  <a:xfrm>
                    <a:off x="2320" y="1891"/>
                    <a:ext cx="333"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5" name="Rectangle 1353"/>
                  <p:cNvSpPr>
                    <a:spLocks noChangeArrowheads="1"/>
                  </p:cNvSpPr>
                  <p:nvPr/>
                </p:nvSpPr>
                <p:spPr bwMode="auto">
                  <a:xfrm>
                    <a:off x="2320" y="1893"/>
                    <a:ext cx="333"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6" name="Rectangle 1354"/>
                  <p:cNvSpPr>
                    <a:spLocks noChangeArrowheads="1"/>
                  </p:cNvSpPr>
                  <p:nvPr/>
                </p:nvSpPr>
                <p:spPr bwMode="auto">
                  <a:xfrm>
                    <a:off x="2320" y="1895"/>
                    <a:ext cx="333"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7" name="Rectangle 1355"/>
                  <p:cNvSpPr>
                    <a:spLocks noChangeArrowheads="1"/>
                  </p:cNvSpPr>
                  <p:nvPr/>
                </p:nvSpPr>
                <p:spPr bwMode="auto">
                  <a:xfrm>
                    <a:off x="2320" y="1896"/>
                    <a:ext cx="333"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8" name="Rectangle 1356"/>
                  <p:cNvSpPr>
                    <a:spLocks noChangeArrowheads="1"/>
                  </p:cNvSpPr>
                  <p:nvPr/>
                </p:nvSpPr>
                <p:spPr bwMode="auto">
                  <a:xfrm>
                    <a:off x="2320" y="1898"/>
                    <a:ext cx="333"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89" name="Rectangle 1357"/>
                  <p:cNvSpPr>
                    <a:spLocks noChangeArrowheads="1"/>
                  </p:cNvSpPr>
                  <p:nvPr/>
                </p:nvSpPr>
                <p:spPr bwMode="auto">
                  <a:xfrm>
                    <a:off x="2320" y="1899"/>
                    <a:ext cx="333"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0" name="Rectangle 1358"/>
                  <p:cNvSpPr>
                    <a:spLocks noChangeArrowheads="1"/>
                  </p:cNvSpPr>
                  <p:nvPr/>
                </p:nvSpPr>
                <p:spPr bwMode="auto">
                  <a:xfrm>
                    <a:off x="2320" y="1901"/>
                    <a:ext cx="333"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1" name="Rectangle 1359"/>
                  <p:cNvSpPr>
                    <a:spLocks noChangeArrowheads="1"/>
                  </p:cNvSpPr>
                  <p:nvPr/>
                </p:nvSpPr>
                <p:spPr bwMode="auto">
                  <a:xfrm>
                    <a:off x="2320" y="1903"/>
                    <a:ext cx="333"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2" name="Rectangle 1360"/>
                  <p:cNvSpPr>
                    <a:spLocks noChangeArrowheads="1"/>
                  </p:cNvSpPr>
                  <p:nvPr/>
                </p:nvSpPr>
                <p:spPr bwMode="auto">
                  <a:xfrm>
                    <a:off x="2320" y="1904"/>
                    <a:ext cx="333"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3" name="Rectangle 1361"/>
                  <p:cNvSpPr>
                    <a:spLocks noChangeArrowheads="1"/>
                  </p:cNvSpPr>
                  <p:nvPr/>
                </p:nvSpPr>
                <p:spPr bwMode="auto">
                  <a:xfrm>
                    <a:off x="2320" y="1906"/>
                    <a:ext cx="333"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4" name="Rectangle 1362"/>
                  <p:cNvSpPr>
                    <a:spLocks noChangeArrowheads="1"/>
                  </p:cNvSpPr>
                  <p:nvPr/>
                </p:nvSpPr>
                <p:spPr bwMode="auto">
                  <a:xfrm>
                    <a:off x="2320" y="1908"/>
                    <a:ext cx="333"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5" name="Rectangle 1363"/>
                  <p:cNvSpPr>
                    <a:spLocks noChangeArrowheads="1"/>
                  </p:cNvSpPr>
                  <p:nvPr/>
                </p:nvSpPr>
                <p:spPr bwMode="auto">
                  <a:xfrm>
                    <a:off x="2320" y="1909"/>
                    <a:ext cx="333"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6" name="Rectangle 1364"/>
                  <p:cNvSpPr>
                    <a:spLocks noChangeArrowheads="1"/>
                  </p:cNvSpPr>
                  <p:nvPr/>
                </p:nvSpPr>
                <p:spPr bwMode="auto">
                  <a:xfrm>
                    <a:off x="2320" y="1911"/>
                    <a:ext cx="333"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7" name="Rectangle 1365"/>
                  <p:cNvSpPr>
                    <a:spLocks noChangeArrowheads="1"/>
                  </p:cNvSpPr>
                  <p:nvPr/>
                </p:nvSpPr>
                <p:spPr bwMode="auto">
                  <a:xfrm>
                    <a:off x="2320" y="1912"/>
                    <a:ext cx="333"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8" name="Rectangle 1366"/>
                  <p:cNvSpPr>
                    <a:spLocks noChangeArrowheads="1"/>
                  </p:cNvSpPr>
                  <p:nvPr/>
                </p:nvSpPr>
                <p:spPr bwMode="auto">
                  <a:xfrm>
                    <a:off x="2320" y="1914"/>
                    <a:ext cx="333"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99" name="Rectangle 1367"/>
                  <p:cNvSpPr>
                    <a:spLocks noChangeArrowheads="1"/>
                  </p:cNvSpPr>
                  <p:nvPr/>
                </p:nvSpPr>
                <p:spPr bwMode="auto">
                  <a:xfrm>
                    <a:off x="2320" y="1916"/>
                    <a:ext cx="333"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0" name="Rectangle 1368"/>
                  <p:cNvSpPr>
                    <a:spLocks noChangeArrowheads="1"/>
                  </p:cNvSpPr>
                  <p:nvPr/>
                </p:nvSpPr>
                <p:spPr bwMode="auto">
                  <a:xfrm>
                    <a:off x="2320" y="1917"/>
                    <a:ext cx="333"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1" name="Rectangle 1369"/>
                  <p:cNvSpPr>
                    <a:spLocks noChangeArrowheads="1"/>
                  </p:cNvSpPr>
                  <p:nvPr/>
                </p:nvSpPr>
                <p:spPr bwMode="auto">
                  <a:xfrm>
                    <a:off x="2320" y="1919"/>
                    <a:ext cx="333"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2" name="Rectangle 1370"/>
                  <p:cNvSpPr>
                    <a:spLocks noChangeArrowheads="1"/>
                  </p:cNvSpPr>
                  <p:nvPr/>
                </p:nvSpPr>
                <p:spPr bwMode="auto">
                  <a:xfrm>
                    <a:off x="2320" y="1920"/>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3" name="Rectangle 1371"/>
                  <p:cNvSpPr>
                    <a:spLocks noChangeArrowheads="1"/>
                  </p:cNvSpPr>
                  <p:nvPr/>
                </p:nvSpPr>
                <p:spPr bwMode="auto">
                  <a:xfrm>
                    <a:off x="2320" y="1922"/>
                    <a:ext cx="333"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4" name="Rectangle 1372"/>
                  <p:cNvSpPr>
                    <a:spLocks noChangeArrowheads="1"/>
                  </p:cNvSpPr>
                  <p:nvPr/>
                </p:nvSpPr>
                <p:spPr bwMode="auto">
                  <a:xfrm>
                    <a:off x="2320" y="1924"/>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5" name="Rectangle 1373"/>
                  <p:cNvSpPr>
                    <a:spLocks noChangeArrowheads="1"/>
                  </p:cNvSpPr>
                  <p:nvPr/>
                </p:nvSpPr>
                <p:spPr bwMode="auto">
                  <a:xfrm>
                    <a:off x="2320" y="1925"/>
                    <a:ext cx="333"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6" name="Rectangle 1374"/>
                  <p:cNvSpPr>
                    <a:spLocks noChangeArrowheads="1"/>
                  </p:cNvSpPr>
                  <p:nvPr/>
                </p:nvSpPr>
                <p:spPr bwMode="auto">
                  <a:xfrm>
                    <a:off x="2320" y="1927"/>
                    <a:ext cx="333"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307" name="Rectangle 1375"/>
                  <p:cNvSpPr>
                    <a:spLocks noChangeArrowheads="1"/>
                  </p:cNvSpPr>
                  <p:nvPr/>
                </p:nvSpPr>
                <p:spPr bwMode="auto">
                  <a:xfrm>
                    <a:off x="2320" y="1928"/>
                    <a:ext cx="333"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5252" name="Freeform 1376"/>
                <p:cNvSpPr>
                  <a:spLocks/>
                </p:cNvSpPr>
                <p:nvPr/>
              </p:nvSpPr>
              <p:spPr bwMode="auto">
                <a:xfrm>
                  <a:off x="2320" y="1724"/>
                  <a:ext cx="330" cy="203"/>
                </a:xfrm>
                <a:custGeom>
                  <a:avLst/>
                  <a:gdLst>
                    <a:gd name="T0" fmla="*/ 36 w 330"/>
                    <a:gd name="T1" fmla="*/ 0 h 203"/>
                    <a:gd name="T2" fmla="*/ 22 w 330"/>
                    <a:gd name="T3" fmla="*/ 3 h 203"/>
                    <a:gd name="T4" fmla="*/ 10 w 330"/>
                    <a:gd name="T5" fmla="*/ 10 h 203"/>
                    <a:gd name="T6" fmla="*/ 3 w 330"/>
                    <a:gd name="T7" fmla="*/ 21 h 203"/>
                    <a:gd name="T8" fmla="*/ 0 w 330"/>
                    <a:gd name="T9" fmla="*/ 34 h 203"/>
                    <a:gd name="T10" fmla="*/ 0 w 330"/>
                    <a:gd name="T11" fmla="*/ 169 h 203"/>
                    <a:gd name="T12" fmla="*/ 3 w 330"/>
                    <a:gd name="T13" fmla="*/ 182 h 203"/>
                    <a:gd name="T14" fmla="*/ 10 w 330"/>
                    <a:gd name="T15" fmla="*/ 193 h 203"/>
                    <a:gd name="T16" fmla="*/ 22 w 330"/>
                    <a:gd name="T17" fmla="*/ 200 h 203"/>
                    <a:gd name="T18" fmla="*/ 36 w 330"/>
                    <a:gd name="T19" fmla="*/ 203 h 203"/>
                    <a:gd name="T20" fmla="*/ 294 w 330"/>
                    <a:gd name="T21" fmla="*/ 203 h 203"/>
                    <a:gd name="T22" fmla="*/ 308 w 330"/>
                    <a:gd name="T23" fmla="*/ 200 h 203"/>
                    <a:gd name="T24" fmla="*/ 320 w 330"/>
                    <a:gd name="T25" fmla="*/ 193 h 203"/>
                    <a:gd name="T26" fmla="*/ 326 w 330"/>
                    <a:gd name="T27" fmla="*/ 182 h 203"/>
                    <a:gd name="T28" fmla="*/ 330 w 330"/>
                    <a:gd name="T29" fmla="*/ 169 h 203"/>
                    <a:gd name="T30" fmla="*/ 330 w 330"/>
                    <a:gd name="T31" fmla="*/ 34 h 203"/>
                    <a:gd name="T32" fmla="*/ 326 w 330"/>
                    <a:gd name="T33" fmla="*/ 21 h 203"/>
                    <a:gd name="T34" fmla="*/ 320 w 330"/>
                    <a:gd name="T35" fmla="*/ 10 h 203"/>
                    <a:gd name="T36" fmla="*/ 308 w 330"/>
                    <a:gd name="T37" fmla="*/ 3 h 203"/>
                    <a:gd name="T38" fmla="*/ 294 w 330"/>
                    <a:gd name="T39" fmla="*/ 0 h 203"/>
                    <a:gd name="T40" fmla="*/ 36 w 330"/>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0"/>
                    <a:gd name="T64" fmla="*/ 0 h 203"/>
                    <a:gd name="T65" fmla="*/ 330 w 330"/>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0" h="203">
                      <a:moveTo>
                        <a:pt x="36" y="0"/>
                      </a:moveTo>
                      <a:lnTo>
                        <a:pt x="22" y="3"/>
                      </a:lnTo>
                      <a:lnTo>
                        <a:pt x="10" y="10"/>
                      </a:lnTo>
                      <a:lnTo>
                        <a:pt x="3" y="21"/>
                      </a:lnTo>
                      <a:lnTo>
                        <a:pt x="0" y="34"/>
                      </a:lnTo>
                      <a:lnTo>
                        <a:pt x="0" y="169"/>
                      </a:lnTo>
                      <a:lnTo>
                        <a:pt x="3" y="182"/>
                      </a:lnTo>
                      <a:lnTo>
                        <a:pt x="10" y="193"/>
                      </a:lnTo>
                      <a:lnTo>
                        <a:pt x="22" y="200"/>
                      </a:lnTo>
                      <a:lnTo>
                        <a:pt x="36" y="203"/>
                      </a:lnTo>
                      <a:lnTo>
                        <a:pt x="294" y="203"/>
                      </a:lnTo>
                      <a:lnTo>
                        <a:pt x="308" y="200"/>
                      </a:lnTo>
                      <a:lnTo>
                        <a:pt x="320" y="193"/>
                      </a:lnTo>
                      <a:lnTo>
                        <a:pt x="326" y="182"/>
                      </a:lnTo>
                      <a:lnTo>
                        <a:pt x="330" y="169"/>
                      </a:lnTo>
                      <a:lnTo>
                        <a:pt x="330" y="34"/>
                      </a:lnTo>
                      <a:lnTo>
                        <a:pt x="326" y="21"/>
                      </a:lnTo>
                      <a:lnTo>
                        <a:pt x="320" y="10"/>
                      </a:lnTo>
                      <a:lnTo>
                        <a:pt x="308" y="3"/>
                      </a:lnTo>
                      <a:lnTo>
                        <a:pt x="294" y="0"/>
                      </a:lnTo>
                      <a:lnTo>
                        <a:pt x="36" y="0"/>
                      </a:lnTo>
                      <a:close/>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25250" name="Rectangle 1377"/>
              <p:cNvSpPr>
                <a:spLocks noChangeArrowheads="1"/>
              </p:cNvSpPr>
              <p:nvPr/>
            </p:nvSpPr>
            <p:spPr bwMode="auto">
              <a:xfrm>
                <a:off x="1793" y="2075"/>
                <a:ext cx="20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ROIB</a:t>
                </a:r>
                <a:endParaRPr lang="en-US" sz="1200">
                  <a:latin typeface="Comic Sans MS" charset="0"/>
                </a:endParaRPr>
              </a:p>
            </p:txBody>
          </p:sp>
        </p:grpSp>
        <p:grpSp>
          <p:nvGrpSpPr>
            <p:cNvPr id="124977" name="Group 1378"/>
            <p:cNvGrpSpPr>
              <a:grpSpLocks/>
            </p:cNvGrpSpPr>
            <p:nvPr/>
          </p:nvGrpSpPr>
          <p:grpSpPr bwMode="auto">
            <a:xfrm>
              <a:off x="1596" y="2168"/>
              <a:ext cx="1112" cy="451"/>
              <a:chOff x="1596" y="2040"/>
              <a:chExt cx="1112" cy="451"/>
            </a:xfrm>
          </p:grpSpPr>
          <p:sp>
            <p:nvSpPr>
              <p:cNvPr id="124986" name="Rectangle 1379"/>
              <p:cNvSpPr>
                <a:spLocks noChangeArrowheads="1"/>
              </p:cNvSpPr>
              <p:nvPr/>
            </p:nvSpPr>
            <p:spPr bwMode="auto">
              <a:xfrm>
                <a:off x="1596" y="2328"/>
                <a:ext cx="289" cy="159"/>
              </a:xfrm>
              <a:prstGeom prst="rect">
                <a:avLst/>
              </a:prstGeom>
              <a:gradFill rotWithShape="0">
                <a:gsLst>
                  <a:gs pos="0">
                    <a:srgbClr val="593C76"/>
                  </a:gs>
                  <a:gs pos="50000">
                    <a:srgbClr val="C081FF"/>
                  </a:gs>
                  <a:gs pos="100000">
                    <a:srgbClr val="593C76"/>
                  </a:gs>
                </a:gsLst>
                <a:lin ang="5400000" scaled="1"/>
              </a:gradFill>
              <a:ln w="7938">
                <a:solidFill>
                  <a:srgbClr val="000000"/>
                </a:solidFill>
                <a:miter lim="800000"/>
                <a:headEnd/>
                <a:tailEnd/>
              </a:ln>
            </p:spPr>
            <p:txBody>
              <a:bodyPr/>
              <a:lstStyle/>
              <a:p>
                <a:endParaRPr lang="en-US"/>
              </a:p>
            </p:txBody>
          </p:sp>
          <p:sp>
            <p:nvSpPr>
              <p:cNvPr id="124987" name="Rectangle 1380"/>
              <p:cNvSpPr>
                <a:spLocks noChangeArrowheads="1"/>
              </p:cNvSpPr>
              <p:nvPr/>
            </p:nvSpPr>
            <p:spPr bwMode="auto">
              <a:xfrm>
                <a:off x="1699" y="2377"/>
                <a:ext cx="136"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L2P</a:t>
                </a:r>
                <a:endParaRPr lang="en-US" sz="1000">
                  <a:latin typeface="Comic Sans MS" charset="0"/>
                </a:endParaRPr>
              </a:p>
            </p:txBody>
          </p:sp>
          <p:grpSp>
            <p:nvGrpSpPr>
              <p:cNvPr id="124988" name="Group 1381"/>
              <p:cNvGrpSpPr>
                <a:grpSpLocks/>
              </p:cNvGrpSpPr>
              <p:nvPr/>
            </p:nvGrpSpPr>
            <p:grpSpPr bwMode="auto">
              <a:xfrm>
                <a:off x="2280" y="2040"/>
                <a:ext cx="329" cy="160"/>
                <a:chOff x="2775" y="1724"/>
                <a:chExt cx="331" cy="206"/>
              </a:xfrm>
            </p:grpSpPr>
            <p:grpSp>
              <p:nvGrpSpPr>
                <p:cNvPr id="124992" name="Group 1382"/>
                <p:cNvGrpSpPr>
                  <a:grpSpLocks/>
                </p:cNvGrpSpPr>
                <p:nvPr/>
              </p:nvGrpSpPr>
              <p:grpSpPr bwMode="auto">
                <a:xfrm>
                  <a:off x="2775" y="1724"/>
                  <a:ext cx="331" cy="206"/>
                  <a:chOff x="2775" y="1724"/>
                  <a:chExt cx="331" cy="206"/>
                </a:xfrm>
              </p:grpSpPr>
              <p:grpSp>
                <p:nvGrpSpPr>
                  <p:cNvPr id="124994" name="Group 1383"/>
                  <p:cNvGrpSpPr>
                    <a:grpSpLocks/>
                  </p:cNvGrpSpPr>
                  <p:nvPr/>
                </p:nvGrpSpPr>
                <p:grpSpPr bwMode="auto">
                  <a:xfrm>
                    <a:off x="2775" y="1724"/>
                    <a:ext cx="331" cy="206"/>
                    <a:chOff x="2775" y="1724"/>
                    <a:chExt cx="331" cy="206"/>
                  </a:xfrm>
                </p:grpSpPr>
                <p:sp>
                  <p:nvSpPr>
                    <p:cNvPr id="125049" name="Rectangle 1384"/>
                    <p:cNvSpPr>
                      <a:spLocks noChangeArrowheads="1"/>
                    </p:cNvSpPr>
                    <p:nvPr/>
                  </p:nvSpPr>
                  <p:spPr bwMode="auto">
                    <a:xfrm>
                      <a:off x="2775" y="1724"/>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0" name="Rectangle 1385"/>
                    <p:cNvSpPr>
                      <a:spLocks noChangeArrowheads="1"/>
                    </p:cNvSpPr>
                    <p:nvPr/>
                  </p:nvSpPr>
                  <p:spPr bwMode="auto">
                    <a:xfrm>
                      <a:off x="2775" y="1726"/>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1" name="Rectangle 1386"/>
                    <p:cNvSpPr>
                      <a:spLocks noChangeArrowheads="1"/>
                    </p:cNvSpPr>
                    <p:nvPr/>
                  </p:nvSpPr>
                  <p:spPr bwMode="auto">
                    <a:xfrm>
                      <a:off x="2775" y="1727"/>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2" name="Rectangle 1387"/>
                    <p:cNvSpPr>
                      <a:spLocks noChangeArrowheads="1"/>
                    </p:cNvSpPr>
                    <p:nvPr/>
                  </p:nvSpPr>
                  <p:spPr bwMode="auto">
                    <a:xfrm>
                      <a:off x="2775" y="1729"/>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3" name="Rectangle 1388"/>
                    <p:cNvSpPr>
                      <a:spLocks noChangeArrowheads="1"/>
                    </p:cNvSpPr>
                    <p:nvPr/>
                  </p:nvSpPr>
                  <p:spPr bwMode="auto">
                    <a:xfrm>
                      <a:off x="2775" y="1731"/>
                      <a:ext cx="331"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4" name="Rectangle 1389"/>
                    <p:cNvSpPr>
                      <a:spLocks noChangeArrowheads="1"/>
                    </p:cNvSpPr>
                    <p:nvPr/>
                  </p:nvSpPr>
                  <p:spPr bwMode="auto">
                    <a:xfrm>
                      <a:off x="2775" y="1732"/>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5" name="Rectangle 1390"/>
                    <p:cNvSpPr>
                      <a:spLocks noChangeArrowheads="1"/>
                    </p:cNvSpPr>
                    <p:nvPr/>
                  </p:nvSpPr>
                  <p:spPr bwMode="auto">
                    <a:xfrm>
                      <a:off x="2775" y="1734"/>
                      <a:ext cx="331"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6" name="Rectangle 1391"/>
                    <p:cNvSpPr>
                      <a:spLocks noChangeArrowheads="1"/>
                    </p:cNvSpPr>
                    <p:nvPr/>
                  </p:nvSpPr>
                  <p:spPr bwMode="auto">
                    <a:xfrm>
                      <a:off x="2775" y="1735"/>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7" name="Rectangle 1392"/>
                    <p:cNvSpPr>
                      <a:spLocks noChangeArrowheads="1"/>
                    </p:cNvSpPr>
                    <p:nvPr/>
                  </p:nvSpPr>
                  <p:spPr bwMode="auto">
                    <a:xfrm>
                      <a:off x="2775" y="1737"/>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8" name="Rectangle 1393"/>
                    <p:cNvSpPr>
                      <a:spLocks noChangeArrowheads="1"/>
                    </p:cNvSpPr>
                    <p:nvPr/>
                  </p:nvSpPr>
                  <p:spPr bwMode="auto">
                    <a:xfrm>
                      <a:off x="2775" y="1739"/>
                      <a:ext cx="331"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59" name="Rectangle 1394"/>
                    <p:cNvSpPr>
                      <a:spLocks noChangeArrowheads="1"/>
                    </p:cNvSpPr>
                    <p:nvPr/>
                  </p:nvSpPr>
                  <p:spPr bwMode="auto">
                    <a:xfrm>
                      <a:off x="2775" y="1740"/>
                      <a:ext cx="331"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0" name="Rectangle 1395"/>
                    <p:cNvSpPr>
                      <a:spLocks noChangeArrowheads="1"/>
                    </p:cNvSpPr>
                    <p:nvPr/>
                  </p:nvSpPr>
                  <p:spPr bwMode="auto">
                    <a:xfrm>
                      <a:off x="2775" y="1742"/>
                      <a:ext cx="331"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1" name="Rectangle 1396"/>
                    <p:cNvSpPr>
                      <a:spLocks noChangeArrowheads="1"/>
                    </p:cNvSpPr>
                    <p:nvPr/>
                  </p:nvSpPr>
                  <p:spPr bwMode="auto">
                    <a:xfrm>
                      <a:off x="2775" y="1743"/>
                      <a:ext cx="331"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2" name="Rectangle 1397"/>
                    <p:cNvSpPr>
                      <a:spLocks noChangeArrowheads="1"/>
                    </p:cNvSpPr>
                    <p:nvPr/>
                  </p:nvSpPr>
                  <p:spPr bwMode="auto">
                    <a:xfrm>
                      <a:off x="2775" y="1745"/>
                      <a:ext cx="331"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3" name="Rectangle 1398"/>
                    <p:cNvSpPr>
                      <a:spLocks noChangeArrowheads="1"/>
                    </p:cNvSpPr>
                    <p:nvPr/>
                  </p:nvSpPr>
                  <p:spPr bwMode="auto">
                    <a:xfrm>
                      <a:off x="2775" y="1747"/>
                      <a:ext cx="331"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4" name="Rectangle 1399"/>
                    <p:cNvSpPr>
                      <a:spLocks noChangeArrowheads="1"/>
                    </p:cNvSpPr>
                    <p:nvPr/>
                  </p:nvSpPr>
                  <p:spPr bwMode="auto">
                    <a:xfrm>
                      <a:off x="2775" y="1748"/>
                      <a:ext cx="331"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5" name="Rectangle 1400"/>
                    <p:cNvSpPr>
                      <a:spLocks noChangeArrowheads="1"/>
                    </p:cNvSpPr>
                    <p:nvPr/>
                  </p:nvSpPr>
                  <p:spPr bwMode="auto">
                    <a:xfrm>
                      <a:off x="2775" y="1750"/>
                      <a:ext cx="331"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6" name="Rectangle 1401"/>
                    <p:cNvSpPr>
                      <a:spLocks noChangeArrowheads="1"/>
                    </p:cNvSpPr>
                    <p:nvPr/>
                  </p:nvSpPr>
                  <p:spPr bwMode="auto">
                    <a:xfrm>
                      <a:off x="2775" y="1751"/>
                      <a:ext cx="331"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7" name="Rectangle 1402"/>
                    <p:cNvSpPr>
                      <a:spLocks noChangeArrowheads="1"/>
                    </p:cNvSpPr>
                    <p:nvPr/>
                  </p:nvSpPr>
                  <p:spPr bwMode="auto">
                    <a:xfrm>
                      <a:off x="2775" y="1753"/>
                      <a:ext cx="331"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8" name="Rectangle 1403"/>
                    <p:cNvSpPr>
                      <a:spLocks noChangeArrowheads="1"/>
                    </p:cNvSpPr>
                    <p:nvPr/>
                  </p:nvSpPr>
                  <p:spPr bwMode="auto">
                    <a:xfrm>
                      <a:off x="2775" y="1755"/>
                      <a:ext cx="331"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69" name="Rectangle 1404"/>
                    <p:cNvSpPr>
                      <a:spLocks noChangeArrowheads="1"/>
                    </p:cNvSpPr>
                    <p:nvPr/>
                  </p:nvSpPr>
                  <p:spPr bwMode="auto">
                    <a:xfrm>
                      <a:off x="2775" y="1756"/>
                      <a:ext cx="331"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0" name="Rectangle 1405"/>
                    <p:cNvSpPr>
                      <a:spLocks noChangeArrowheads="1"/>
                    </p:cNvSpPr>
                    <p:nvPr/>
                  </p:nvSpPr>
                  <p:spPr bwMode="auto">
                    <a:xfrm>
                      <a:off x="2775" y="1758"/>
                      <a:ext cx="331"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1" name="Rectangle 1406"/>
                    <p:cNvSpPr>
                      <a:spLocks noChangeArrowheads="1"/>
                    </p:cNvSpPr>
                    <p:nvPr/>
                  </p:nvSpPr>
                  <p:spPr bwMode="auto">
                    <a:xfrm>
                      <a:off x="2775" y="1760"/>
                      <a:ext cx="331"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2" name="Rectangle 1407"/>
                    <p:cNvSpPr>
                      <a:spLocks noChangeArrowheads="1"/>
                    </p:cNvSpPr>
                    <p:nvPr/>
                  </p:nvSpPr>
                  <p:spPr bwMode="auto">
                    <a:xfrm>
                      <a:off x="2775" y="1761"/>
                      <a:ext cx="331"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3" name="Rectangle 1408"/>
                    <p:cNvSpPr>
                      <a:spLocks noChangeArrowheads="1"/>
                    </p:cNvSpPr>
                    <p:nvPr/>
                  </p:nvSpPr>
                  <p:spPr bwMode="auto">
                    <a:xfrm>
                      <a:off x="2775" y="1763"/>
                      <a:ext cx="331"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4" name="Rectangle 1409"/>
                    <p:cNvSpPr>
                      <a:spLocks noChangeArrowheads="1"/>
                    </p:cNvSpPr>
                    <p:nvPr/>
                  </p:nvSpPr>
                  <p:spPr bwMode="auto">
                    <a:xfrm>
                      <a:off x="2775" y="1764"/>
                      <a:ext cx="331"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5" name="Rectangle 1410"/>
                    <p:cNvSpPr>
                      <a:spLocks noChangeArrowheads="1"/>
                    </p:cNvSpPr>
                    <p:nvPr/>
                  </p:nvSpPr>
                  <p:spPr bwMode="auto">
                    <a:xfrm>
                      <a:off x="2775" y="1766"/>
                      <a:ext cx="331"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6" name="Rectangle 1411"/>
                    <p:cNvSpPr>
                      <a:spLocks noChangeArrowheads="1"/>
                    </p:cNvSpPr>
                    <p:nvPr/>
                  </p:nvSpPr>
                  <p:spPr bwMode="auto">
                    <a:xfrm>
                      <a:off x="2775" y="1768"/>
                      <a:ext cx="331"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7" name="Rectangle 1412"/>
                    <p:cNvSpPr>
                      <a:spLocks noChangeArrowheads="1"/>
                    </p:cNvSpPr>
                    <p:nvPr/>
                  </p:nvSpPr>
                  <p:spPr bwMode="auto">
                    <a:xfrm>
                      <a:off x="2775" y="1769"/>
                      <a:ext cx="331"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8" name="Rectangle 1413"/>
                    <p:cNvSpPr>
                      <a:spLocks noChangeArrowheads="1"/>
                    </p:cNvSpPr>
                    <p:nvPr/>
                  </p:nvSpPr>
                  <p:spPr bwMode="auto">
                    <a:xfrm>
                      <a:off x="2775" y="1771"/>
                      <a:ext cx="331"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79" name="Rectangle 1414"/>
                    <p:cNvSpPr>
                      <a:spLocks noChangeArrowheads="1"/>
                    </p:cNvSpPr>
                    <p:nvPr/>
                  </p:nvSpPr>
                  <p:spPr bwMode="auto">
                    <a:xfrm>
                      <a:off x="2775" y="1772"/>
                      <a:ext cx="331"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0" name="Rectangle 1415"/>
                    <p:cNvSpPr>
                      <a:spLocks noChangeArrowheads="1"/>
                    </p:cNvSpPr>
                    <p:nvPr/>
                  </p:nvSpPr>
                  <p:spPr bwMode="auto">
                    <a:xfrm>
                      <a:off x="2775" y="1774"/>
                      <a:ext cx="331"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1" name="Rectangle 1416"/>
                    <p:cNvSpPr>
                      <a:spLocks noChangeArrowheads="1"/>
                    </p:cNvSpPr>
                    <p:nvPr/>
                  </p:nvSpPr>
                  <p:spPr bwMode="auto">
                    <a:xfrm>
                      <a:off x="2775" y="1777"/>
                      <a:ext cx="331"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2" name="Rectangle 1417"/>
                    <p:cNvSpPr>
                      <a:spLocks noChangeArrowheads="1"/>
                    </p:cNvSpPr>
                    <p:nvPr/>
                  </p:nvSpPr>
                  <p:spPr bwMode="auto">
                    <a:xfrm>
                      <a:off x="2775" y="1779"/>
                      <a:ext cx="331"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3" name="Rectangle 1418"/>
                    <p:cNvSpPr>
                      <a:spLocks noChangeArrowheads="1"/>
                    </p:cNvSpPr>
                    <p:nvPr/>
                  </p:nvSpPr>
                  <p:spPr bwMode="auto">
                    <a:xfrm>
                      <a:off x="2775" y="1780"/>
                      <a:ext cx="331"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4" name="Rectangle 1419"/>
                    <p:cNvSpPr>
                      <a:spLocks noChangeArrowheads="1"/>
                    </p:cNvSpPr>
                    <p:nvPr/>
                  </p:nvSpPr>
                  <p:spPr bwMode="auto">
                    <a:xfrm>
                      <a:off x="2775" y="1782"/>
                      <a:ext cx="331"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5" name="Rectangle 1420"/>
                    <p:cNvSpPr>
                      <a:spLocks noChangeArrowheads="1"/>
                    </p:cNvSpPr>
                    <p:nvPr/>
                  </p:nvSpPr>
                  <p:spPr bwMode="auto">
                    <a:xfrm>
                      <a:off x="2775" y="1784"/>
                      <a:ext cx="331"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6" name="Rectangle 1421"/>
                    <p:cNvSpPr>
                      <a:spLocks noChangeArrowheads="1"/>
                    </p:cNvSpPr>
                    <p:nvPr/>
                  </p:nvSpPr>
                  <p:spPr bwMode="auto">
                    <a:xfrm>
                      <a:off x="2775" y="1785"/>
                      <a:ext cx="331"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7" name="Rectangle 1422"/>
                    <p:cNvSpPr>
                      <a:spLocks noChangeArrowheads="1"/>
                    </p:cNvSpPr>
                    <p:nvPr/>
                  </p:nvSpPr>
                  <p:spPr bwMode="auto">
                    <a:xfrm>
                      <a:off x="2775" y="1787"/>
                      <a:ext cx="331"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8" name="Rectangle 1423"/>
                    <p:cNvSpPr>
                      <a:spLocks noChangeArrowheads="1"/>
                    </p:cNvSpPr>
                    <p:nvPr/>
                  </p:nvSpPr>
                  <p:spPr bwMode="auto">
                    <a:xfrm>
                      <a:off x="2775" y="1788"/>
                      <a:ext cx="331"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89" name="Rectangle 1424"/>
                    <p:cNvSpPr>
                      <a:spLocks noChangeArrowheads="1"/>
                    </p:cNvSpPr>
                    <p:nvPr/>
                  </p:nvSpPr>
                  <p:spPr bwMode="auto">
                    <a:xfrm>
                      <a:off x="2775" y="1790"/>
                      <a:ext cx="331"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0" name="Rectangle 1425"/>
                    <p:cNvSpPr>
                      <a:spLocks noChangeArrowheads="1"/>
                    </p:cNvSpPr>
                    <p:nvPr/>
                  </p:nvSpPr>
                  <p:spPr bwMode="auto">
                    <a:xfrm>
                      <a:off x="2775" y="1792"/>
                      <a:ext cx="331"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1" name="Rectangle 1426"/>
                    <p:cNvSpPr>
                      <a:spLocks noChangeArrowheads="1"/>
                    </p:cNvSpPr>
                    <p:nvPr/>
                  </p:nvSpPr>
                  <p:spPr bwMode="auto">
                    <a:xfrm>
                      <a:off x="2775" y="1793"/>
                      <a:ext cx="331"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2" name="Rectangle 1427"/>
                    <p:cNvSpPr>
                      <a:spLocks noChangeArrowheads="1"/>
                    </p:cNvSpPr>
                    <p:nvPr/>
                  </p:nvSpPr>
                  <p:spPr bwMode="auto">
                    <a:xfrm>
                      <a:off x="2775" y="1795"/>
                      <a:ext cx="331"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3" name="Rectangle 1428"/>
                    <p:cNvSpPr>
                      <a:spLocks noChangeArrowheads="1"/>
                    </p:cNvSpPr>
                    <p:nvPr/>
                  </p:nvSpPr>
                  <p:spPr bwMode="auto">
                    <a:xfrm>
                      <a:off x="2775" y="1797"/>
                      <a:ext cx="331"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4" name="Rectangle 1429"/>
                    <p:cNvSpPr>
                      <a:spLocks noChangeArrowheads="1"/>
                    </p:cNvSpPr>
                    <p:nvPr/>
                  </p:nvSpPr>
                  <p:spPr bwMode="auto">
                    <a:xfrm>
                      <a:off x="2775" y="1798"/>
                      <a:ext cx="331"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5" name="Rectangle 1430"/>
                    <p:cNvSpPr>
                      <a:spLocks noChangeArrowheads="1"/>
                    </p:cNvSpPr>
                    <p:nvPr/>
                  </p:nvSpPr>
                  <p:spPr bwMode="auto">
                    <a:xfrm>
                      <a:off x="2775" y="1800"/>
                      <a:ext cx="331"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6" name="Rectangle 1431"/>
                    <p:cNvSpPr>
                      <a:spLocks noChangeArrowheads="1"/>
                    </p:cNvSpPr>
                    <p:nvPr/>
                  </p:nvSpPr>
                  <p:spPr bwMode="auto">
                    <a:xfrm>
                      <a:off x="2775" y="1801"/>
                      <a:ext cx="331"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7" name="Rectangle 1432"/>
                    <p:cNvSpPr>
                      <a:spLocks noChangeArrowheads="1"/>
                    </p:cNvSpPr>
                    <p:nvPr/>
                  </p:nvSpPr>
                  <p:spPr bwMode="auto">
                    <a:xfrm>
                      <a:off x="2775" y="1803"/>
                      <a:ext cx="331"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8" name="Rectangle 1433"/>
                    <p:cNvSpPr>
                      <a:spLocks noChangeArrowheads="1"/>
                    </p:cNvSpPr>
                    <p:nvPr/>
                  </p:nvSpPr>
                  <p:spPr bwMode="auto">
                    <a:xfrm>
                      <a:off x="2775" y="1805"/>
                      <a:ext cx="331"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99" name="Rectangle 1434"/>
                    <p:cNvSpPr>
                      <a:spLocks noChangeArrowheads="1"/>
                    </p:cNvSpPr>
                    <p:nvPr/>
                  </p:nvSpPr>
                  <p:spPr bwMode="auto">
                    <a:xfrm>
                      <a:off x="2775" y="1806"/>
                      <a:ext cx="331"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0" name="Rectangle 1435"/>
                    <p:cNvSpPr>
                      <a:spLocks noChangeArrowheads="1"/>
                    </p:cNvSpPr>
                    <p:nvPr/>
                  </p:nvSpPr>
                  <p:spPr bwMode="auto">
                    <a:xfrm>
                      <a:off x="2775" y="1808"/>
                      <a:ext cx="331"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1" name="Rectangle 1436"/>
                    <p:cNvSpPr>
                      <a:spLocks noChangeArrowheads="1"/>
                    </p:cNvSpPr>
                    <p:nvPr/>
                  </p:nvSpPr>
                  <p:spPr bwMode="auto">
                    <a:xfrm>
                      <a:off x="2775" y="1809"/>
                      <a:ext cx="331"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2" name="Rectangle 1437"/>
                    <p:cNvSpPr>
                      <a:spLocks noChangeArrowheads="1"/>
                    </p:cNvSpPr>
                    <p:nvPr/>
                  </p:nvSpPr>
                  <p:spPr bwMode="auto">
                    <a:xfrm>
                      <a:off x="2775" y="1811"/>
                      <a:ext cx="331"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3" name="Rectangle 1438"/>
                    <p:cNvSpPr>
                      <a:spLocks noChangeArrowheads="1"/>
                    </p:cNvSpPr>
                    <p:nvPr/>
                  </p:nvSpPr>
                  <p:spPr bwMode="auto">
                    <a:xfrm>
                      <a:off x="2775" y="1813"/>
                      <a:ext cx="331"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4" name="Rectangle 1439"/>
                    <p:cNvSpPr>
                      <a:spLocks noChangeArrowheads="1"/>
                    </p:cNvSpPr>
                    <p:nvPr/>
                  </p:nvSpPr>
                  <p:spPr bwMode="auto">
                    <a:xfrm>
                      <a:off x="2775" y="1814"/>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5" name="Rectangle 1440"/>
                    <p:cNvSpPr>
                      <a:spLocks noChangeArrowheads="1"/>
                    </p:cNvSpPr>
                    <p:nvPr/>
                  </p:nvSpPr>
                  <p:spPr bwMode="auto">
                    <a:xfrm>
                      <a:off x="2775" y="1816"/>
                      <a:ext cx="331"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6" name="Rectangle 1441"/>
                    <p:cNvSpPr>
                      <a:spLocks noChangeArrowheads="1"/>
                    </p:cNvSpPr>
                    <p:nvPr/>
                  </p:nvSpPr>
                  <p:spPr bwMode="auto">
                    <a:xfrm>
                      <a:off x="2775" y="1817"/>
                      <a:ext cx="331"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7" name="Rectangle 1442"/>
                    <p:cNvSpPr>
                      <a:spLocks noChangeArrowheads="1"/>
                    </p:cNvSpPr>
                    <p:nvPr/>
                  </p:nvSpPr>
                  <p:spPr bwMode="auto">
                    <a:xfrm>
                      <a:off x="2775" y="1819"/>
                      <a:ext cx="331"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8" name="Rectangle 1443"/>
                    <p:cNvSpPr>
                      <a:spLocks noChangeArrowheads="1"/>
                    </p:cNvSpPr>
                    <p:nvPr/>
                  </p:nvSpPr>
                  <p:spPr bwMode="auto">
                    <a:xfrm>
                      <a:off x="2775" y="1821"/>
                      <a:ext cx="331"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09" name="Rectangle 1444"/>
                    <p:cNvSpPr>
                      <a:spLocks noChangeArrowheads="1"/>
                    </p:cNvSpPr>
                    <p:nvPr/>
                  </p:nvSpPr>
                  <p:spPr bwMode="auto">
                    <a:xfrm>
                      <a:off x="2775" y="1822"/>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0" name="Rectangle 1445"/>
                    <p:cNvSpPr>
                      <a:spLocks noChangeArrowheads="1"/>
                    </p:cNvSpPr>
                    <p:nvPr/>
                  </p:nvSpPr>
                  <p:spPr bwMode="auto">
                    <a:xfrm>
                      <a:off x="2775" y="1824"/>
                      <a:ext cx="331"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1" name="Rectangle 1446"/>
                    <p:cNvSpPr>
                      <a:spLocks noChangeArrowheads="1"/>
                    </p:cNvSpPr>
                    <p:nvPr/>
                  </p:nvSpPr>
                  <p:spPr bwMode="auto">
                    <a:xfrm>
                      <a:off x="2775" y="1825"/>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2" name="Rectangle 1447"/>
                    <p:cNvSpPr>
                      <a:spLocks noChangeArrowheads="1"/>
                    </p:cNvSpPr>
                    <p:nvPr/>
                  </p:nvSpPr>
                  <p:spPr bwMode="auto">
                    <a:xfrm>
                      <a:off x="2775" y="1827"/>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3" name="Rectangle 1448"/>
                    <p:cNvSpPr>
                      <a:spLocks noChangeArrowheads="1"/>
                    </p:cNvSpPr>
                    <p:nvPr/>
                  </p:nvSpPr>
                  <p:spPr bwMode="auto">
                    <a:xfrm>
                      <a:off x="2775" y="1829"/>
                      <a:ext cx="331"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4" name="Rectangle 1449"/>
                    <p:cNvSpPr>
                      <a:spLocks noChangeArrowheads="1"/>
                    </p:cNvSpPr>
                    <p:nvPr/>
                  </p:nvSpPr>
                  <p:spPr bwMode="auto">
                    <a:xfrm>
                      <a:off x="2775" y="1830"/>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5" name="Rectangle 1450"/>
                    <p:cNvSpPr>
                      <a:spLocks noChangeArrowheads="1"/>
                    </p:cNvSpPr>
                    <p:nvPr/>
                  </p:nvSpPr>
                  <p:spPr bwMode="auto">
                    <a:xfrm>
                      <a:off x="2775" y="1832"/>
                      <a:ext cx="331"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6" name="Rectangle 1451"/>
                    <p:cNvSpPr>
                      <a:spLocks noChangeArrowheads="1"/>
                    </p:cNvSpPr>
                    <p:nvPr/>
                  </p:nvSpPr>
                  <p:spPr bwMode="auto">
                    <a:xfrm>
                      <a:off x="2775" y="1834"/>
                      <a:ext cx="331"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7" name="Rectangle 1452"/>
                    <p:cNvSpPr>
                      <a:spLocks noChangeArrowheads="1"/>
                    </p:cNvSpPr>
                    <p:nvPr/>
                  </p:nvSpPr>
                  <p:spPr bwMode="auto">
                    <a:xfrm>
                      <a:off x="2775" y="1835"/>
                      <a:ext cx="331"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8" name="Rectangle 1453"/>
                    <p:cNvSpPr>
                      <a:spLocks noChangeArrowheads="1"/>
                    </p:cNvSpPr>
                    <p:nvPr/>
                  </p:nvSpPr>
                  <p:spPr bwMode="auto">
                    <a:xfrm>
                      <a:off x="2775" y="1837"/>
                      <a:ext cx="331"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19" name="Rectangle 1454"/>
                    <p:cNvSpPr>
                      <a:spLocks noChangeArrowheads="1"/>
                    </p:cNvSpPr>
                    <p:nvPr/>
                  </p:nvSpPr>
                  <p:spPr bwMode="auto">
                    <a:xfrm>
                      <a:off x="2775" y="1838"/>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0" name="Rectangle 1455"/>
                    <p:cNvSpPr>
                      <a:spLocks noChangeArrowheads="1"/>
                    </p:cNvSpPr>
                    <p:nvPr/>
                  </p:nvSpPr>
                  <p:spPr bwMode="auto">
                    <a:xfrm>
                      <a:off x="2775" y="1840"/>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1" name="Rectangle 1456"/>
                    <p:cNvSpPr>
                      <a:spLocks noChangeArrowheads="1"/>
                    </p:cNvSpPr>
                    <p:nvPr/>
                  </p:nvSpPr>
                  <p:spPr bwMode="auto">
                    <a:xfrm>
                      <a:off x="2775" y="1842"/>
                      <a:ext cx="331"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2" name="Rectangle 1457"/>
                    <p:cNvSpPr>
                      <a:spLocks noChangeArrowheads="1"/>
                    </p:cNvSpPr>
                    <p:nvPr/>
                  </p:nvSpPr>
                  <p:spPr bwMode="auto">
                    <a:xfrm>
                      <a:off x="2775" y="1843"/>
                      <a:ext cx="331"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3" name="Rectangle 1458"/>
                    <p:cNvSpPr>
                      <a:spLocks noChangeArrowheads="1"/>
                    </p:cNvSpPr>
                    <p:nvPr/>
                  </p:nvSpPr>
                  <p:spPr bwMode="auto">
                    <a:xfrm>
                      <a:off x="2775" y="1845"/>
                      <a:ext cx="331"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4" name="Rectangle 1459"/>
                    <p:cNvSpPr>
                      <a:spLocks noChangeArrowheads="1"/>
                    </p:cNvSpPr>
                    <p:nvPr/>
                  </p:nvSpPr>
                  <p:spPr bwMode="auto">
                    <a:xfrm>
                      <a:off x="2775" y="1846"/>
                      <a:ext cx="331"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5" name="Rectangle 1460"/>
                    <p:cNvSpPr>
                      <a:spLocks noChangeArrowheads="1"/>
                    </p:cNvSpPr>
                    <p:nvPr/>
                  </p:nvSpPr>
                  <p:spPr bwMode="auto">
                    <a:xfrm>
                      <a:off x="2775" y="1848"/>
                      <a:ext cx="331"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6" name="Rectangle 1461"/>
                    <p:cNvSpPr>
                      <a:spLocks noChangeArrowheads="1"/>
                    </p:cNvSpPr>
                    <p:nvPr/>
                  </p:nvSpPr>
                  <p:spPr bwMode="auto">
                    <a:xfrm>
                      <a:off x="2775" y="1850"/>
                      <a:ext cx="331"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7" name="Rectangle 1462"/>
                    <p:cNvSpPr>
                      <a:spLocks noChangeArrowheads="1"/>
                    </p:cNvSpPr>
                    <p:nvPr/>
                  </p:nvSpPr>
                  <p:spPr bwMode="auto">
                    <a:xfrm>
                      <a:off x="2775" y="1851"/>
                      <a:ext cx="331"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8" name="Rectangle 1463"/>
                    <p:cNvSpPr>
                      <a:spLocks noChangeArrowheads="1"/>
                    </p:cNvSpPr>
                    <p:nvPr/>
                  </p:nvSpPr>
                  <p:spPr bwMode="auto">
                    <a:xfrm>
                      <a:off x="2775" y="1853"/>
                      <a:ext cx="331"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29" name="Rectangle 1464"/>
                    <p:cNvSpPr>
                      <a:spLocks noChangeArrowheads="1"/>
                    </p:cNvSpPr>
                    <p:nvPr/>
                  </p:nvSpPr>
                  <p:spPr bwMode="auto">
                    <a:xfrm>
                      <a:off x="2775" y="1854"/>
                      <a:ext cx="331"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0" name="Rectangle 1465"/>
                    <p:cNvSpPr>
                      <a:spLocks noChangeArrowheads="1"/>
                    </p:cNvSpPr>
                    <p:nvPr/>
                  </p:nvSpPr>
                  <p:spPr bwMode="auto">
                    <a:xfrm>
                      <a:off x="2775" y="1856"/>
                      <a:ext cx="331"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1" name="Rectangle 1466"/>
                    <p:cNvSpPr>
                      <a:spLocks noChangeArrowheads="1"/>
                    </p:cNvSpPr>
                    <p:nvPr/>
                  </p:nvSpPr>
                  <p:spPr bwMode="auto">
                    <a:xfrm>
                      <a:off x="2775" y="1858"/>
                      <a:ext cx="331"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2" name="Rectangle 1467"/>
                    <p:cNvSpPr>
                      <a:spLocks noChangeArrowheads="1"/>
                    </p:cNvSpPr>
                    <p:nvPr/>
                  </p:nvSpPr>
                  <p:spPr bwMode="auto">
                    <a:xfrm>
                      <a:off x="2775" y="1859"/>
                      <a:ext cx="331"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3" name="Rectangle 1468"/>
                    <p:cNvSpPr>
                      <a:spLocks noChangeArrowheads="1"/>
                    </p:cNvSpPr>
                    <p:nvPr/>
                  </p:nvSpPr>
                  <p:spPr bwMode="auto">
                    <a:xfrm>
                      <a:off x="2775" y="1861"/>
                      <a:ext cx="331"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4" name="Rectangle 1469"/>
                    <p:cNvSpPr>
                      <a:spLocks noChangeArrowheads="1"/>
                    </p:cNvSpPr>
                    <p:nvPr/>
                  </p:nvSpPr>
                  <p:spPr bwMode="auto">
                    <a:xfrm>
                      <a:off x="2775" y="1862"/>
                      <a:ext cx="331"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5" name="Rectangle 1470"/>
                    <p:cNvSpPr>
                      <a:spLocks noChangeArrowheads="1"/>
                    </p:cNvSpPr>
                    <p:nvPr/>
                  </p:nvSpPr>
                  <p:spPr bwMode="auto">
                    <a:xfrm>
                      <a:off x="2775" y="1864"/>
                      <a:ext cx="331"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6" name="Rectangle 1471"/>
                    <p:cNvSpPr>
                      <a:spLocks noChangeArrowheads="1"/>
                    </p:cNvSpPr>
                    <p:nvPr/>
                  </p:nvSpPr>
                  <p:spPr bwMode="auto">
                    <a:xfrm>
                      <a:off x="2775" y="1866"/>
                      <a:ext cx="331"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7" name="Rectangle 1472"/>
                    <p:cNvSpPr>
                      <a:spLocks noChangeArrowheads="1"/>
                    </p:cNvSpPr>
                    <p:nvPr/>
                  </p:nvSpPr>
                  <p:spPr bwMode="auto">
                    <a:xfrm>
                      <a:off x="2775" y="1867"/>
                      <a:ext cx="331"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8" name="Rectangle 1473"/>
                    <p:cNvSpPr>
                      <a:spLocks noChangeArrowheads="1"/>
                    </p:cNvSpPr>
                    <p:nvPr/>
                  </p:nvSpPr>
                  <p:spPr bwMode="auto">
                    <a:xfrm>
                      <a:off x="2775" y="1869"/>
                      <a:ext cx="331"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39" name="Rectangle 1474"/>
                    <p:cNvSpPr>
                      <a:spLocks noChangeArrowheads="1"/>
                    </p:cNvSpPr>
                    <p:nvPr/>
                  </p:nvSpPr>
                  <p:spPr bwMode="auto">
                    <a:xfrm>
                      <a:off x="2775" y="1871"/>
                      <a:ext cx="331"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0" name="Rectangle 1475"/>
                    <p:cNvSpPr>
                      <a:spLocks noChangeArrowheads="1"/>
                    </p:cNvSpPr>
                    <p:nvPr/>
                  </p:nvSpPr>
                  <p:spPr bwMode="auto">
                    <a:xfrm>
                      <a:off x="2775" y="1872"/>
                      <a:ext cx="331"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1" name="Rectangle 1476"/>
                    <p:cNvSpPr>
                      <a:spLocks noChangeArrowheads="1"/>
                    </p:cNvSpPr>
                    <p:nvPr/>
                  </p:nvSpPr>
                  <p:spPr bwMode="auto">
                    <a:xfrm>
                      <a:off x="2775" y="1874"/>
                      <a:ext cx="331"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2" name="Rectangle 1477"/>
                    <p:cNvSpPr>
                      <a:spLocks noChangeArrowheads="1"/>
                    </p:cNvSpPr>
                    <p:nvPr/>
                  </p:nvSpPr>
                  <p:spPr bwMode="auto">
                    <a:xfrm>
                      <a:off x="2775" y="1875"/>
                      <a:ext cx="331"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3" name="Rectangle 1478"/>
                    <p:cNvSpPr>
                      <a:spLocks noChangeArrowheads="1"/>
                    </p:cNvSpPr>
                    <p:nvPr/>
                  </p:nvSpPr>
                  <p:spPr bwMode="auto">
                    <a:xfrm>
                      <a:off x="2775" y="1877"/>
                      <a:ext cx="331"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4" name="Rectangle 1479"/>
                    <p:cNvSpPr>
                      <a:spLocks noChangeArrowheads="1"/>
                    </p:cNvSpPr>
                    <p:nvPr/>
                  </p:nvSpPr>
                  <p:spPr bwMode="auto">
                    <a:xfrm>
                      <a:off x="2775" y="1880"/>
                      <a:ext cx="331"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5" name="Rectangle 1480"/>
                    <p:cNvSpPr>
                      <a:spLocks noChangeArrowheads="1"/>
                    </p:cNvSpPr>
                    <p:nvPr/>
                  </p:nvSpPr>
                  <p:spPr bwMode="auto">
                    <a:xfrm>
                      <a:off x="2775" y="1882"/>
                      <a:ext cx="331"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6" name="Rectangle 1481"/>
                    <p:cNvSpPr>
                      <a:spLocks noChangeArrowheads="1"/>
                    </p:cNvSpPr>
                    <p:nvPr/>
                  </p:nvSpPr>
                  <p:spPr bwMode="auto">
                    <a:xfrm>
                      <a:off x="2775" y="1883"/>
                      <a:ext cx="331"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7" name="Rectangle 1482"/>
                    <p:cNvSpPr>
                      <a:spLocks noChangeArrowheads="1"/>
                    </p:cNvSpPr>
                    <p:nvPr/>
                  </p:nvSpPr>
                  <p:spPr bwMode="auto">
                    <a:xfrm>
                      <a:off x="2775" y="1885"/>
                      <a:ext cx="331"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8" name="Rectangle 1483"/>
                    <p:cNvSpPr>
                      <a:spLocks noChangeArrowheads="1"/>
                    </p:cNvSpPr>
                    <p:nvPr/>
                  </p:nvSpPr>
                  <p:spPr bwMode="auto">
                    <a:xfrm>
                      <a:off x="2775" y="1887"/>
                      <a:ext cx="331"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49" name="Rectangle 1484"/>
                    <p:cNvSpPr>
                      <a:spLocks noChangeArrowheads="1"/>
                    </p:cNvSpPr>
                    <p:nvPr/>
                  </p:nvSpPr>
                  <p:spPr bwMode="auto">
                    <a:xfrm>
                      <a:off x="2775" y="1888"/>
                      <a:ext cx="331"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0" name="Rectangle 1485"/>
                    <p:cNvSpPr>
                      <a:spLocks noChangeArrowheads="1"/>
                    </p:cNvSpPr>
                    <p:nvPr/>
                  </p:nvSpPr>
                  <p:spPr bwMode="auto">
                    <a:xfrm>
                      <a:off x="2775" y="1890"/>
                      <a:ext cx="331"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1" name="Rectangle 1486"/>
                    <p:cNvSpPr>
                      <a:spLocks noChangeArrowheads="1"/>
                    </p:cNvSpPr>
                    <p:nvPr/>
                  </p:nvSpPr>
                  <p:spPr bwMode="auto">
                    <a:xfrm>
                      <a:off x="2775" y="1891"/>
                      <a:ext cx="331"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2" name="Rectangle 1487"/>
                    <p:cNvSpPr>
                      <a:spLocks noChangeArrowheads="1"/>
                    </p:cNvSpPr>
                    <p:nvPr/>
                  </p:nvSpPr>
                  <p:spPr bwMode="auto">
                    <a:xfrm>
                      <a:off x="2775" y="1893"/>
                      <a:ext cx="331"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3" name="Rectangle 1488"/>
                    <p:cNvSpPr>
                      <a:spLocks noChangeArrowheads="1"/>
                    </p:cNvSpPr>
                    <p:nvPr/>
                  </p:nvSpPr>
                  <p:spPr bwMode="auto">
                    <a:xfrm>
                      <a:off x="2775" y="1895"/>
                      <a:ext cx="331"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4" name="Rectangle 1489"/>
                    <p:cNvSpPr>
                      <a:spLocks noChangeArrowheads="1"/>
                    </p:cNvSpPr>
                    <p:nvPr/>
                  </p:nvSpPr>
                  <p:spPr bwMode="auto">
                    <a:xfrm>
                      <a:off x="2775" y="1896"/>
                      <a:ext cx="331"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5" name="Rectangle 1490"/>
                    <p:cNvSpPr>
                      <a:spLocks noChangeArrowheads="1"/>
                    </p:cNvSpPr>
                    <p:nvPr/>
                  </p:nvSpPr>
                  <p:spPr bwMode="auto">
                    <a:xfrm>
                      <a:off x="2775" y="1898"/>
                      <a:ext cx="331"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6" name="Rectangle 1491"/>
                    <p:cNvSpPr>
                      <a:spLocks noChangeArrowheads="1"/>
                    </p:cNvSpPr>
                    <p:nvPr/>
                  </p:nvSpPr>
                  <p:spPr bwMode="auto">
                    <a:xfrm>
                      <a:off x="2775" y="1899"/>
                      <a:ext cx="331"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7" name="Rectangle 1492"/>
                    <p:cNvSpPr>
                      <a:spLocks noChangeArrowheads="1"/>
                    </p:cNvSpPr>
                    <p:nvPr/>
                  </p:nvSpPr>
                  <p:spPr bwMode="auto">
                    <a:xfrm>
                      <a:off x="2775" y="1901"/>
                      <a:ext cx="331"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8" name="Rectangle 1493"/>
                    <p:cNvSpPr>
                      <a:spLocks noChangeArrowheads="1"/>
                    </p:cNvSpPr>
                    <p:nvPr/>
                  </p:nvSpPr>
                  <p:spPr bwMode="auto">
                    <a:xfrm>
                      <a:off x="2775" y="1903"/>
                      <a:ext cx="331"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59" name="Rectangle 1494"/>
                    <p:cNvSpPr>
                      <a:spLocks noChangeArrowheads="1"/>
                    </p:cNvSpPr>
                    <p:nvPr/>
                  </p:nvSpPr>
                  <p:spPr bwMode="auto">
                    <a:xfrm>
                      <a:off x="2775" y="1904"/>
                      <a:ext cx="331"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0" name="Rectangle 1495"/>
                    <p:cNvSpPr>
                      <a:spLocks noChangeArrowheads="1"/>
                    </p:cNvSpPr>
                    <p:nvPr/>
                  </p:nvSpPr>
                  <p:spPr bwMode="auto">
                    <a:xfrm>
                      <a:off x="2775" y="1906"/>
                      <a:ext cx="331"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1" name="Rectangle 1496"/>
                    <p:cNvSpPr>
                      <a:spLocks noChangeArrowheads="1"/>
                    </p:cNvSpPr>
                    <p:nvPr/>
                  </p:nvSpPr>
                  <p:spPr bwMode="auto">
                    <a:xfrm>
                      <a:off x="2775" y="1908"/>
                      <a:ext cx="331"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2" name="Rectangle 1497"/>
                    <p:cNvSpPr>
                      <a:spLocks noChangeArrowheads="1"/>
                    </p:cNvSpPr>
                    <p:nvPr/>
                  </p:nvSpPr>
                  <p:spPr bwMode="auto">
                    <a:xfrm>
                      <a:off x="2775" y="1909"/>
                      <a:ext cx="331"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3" name="Rectangle 1498"/>
                    <p:cNvSpPr>
                      <a:spLocks noChangeArrowheads="1"/>
                    </p:cNvSpPr>
                    <p:nvPr/>
                  </p:nvSpPr>
                  <p:spPr bwMode="auto">
                    <a:xfrm>
                      <a:off x="2775" y="1911"/>
                      <a:ext cx="331"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4" name="Rectangle 1499"/>
                    <p:cNvSpPr>
                      <a:spLocks noChangeArrowheads="1"/>
                    </p:cNvSpPr>
                    <p:nvPr/>
                  </p:nvSpPr>
                  <p:spPr bwMode="auto">
                    <a:xfrm>
                      <a:off x="2775" y="1912"/>
                      <a:ext cx="331"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5" name="Rectangle 1500"/>
                    <p:cNvSpPr>
                      <a:spLocks noChangeArrowheads="1"/>
                    </p:cNvSpPr>
                    <p:nvPr/>
                  </p:nvSpPr>
                  <p:spPr bwMode="auto">
                    <a:xfrm>
                      <a:off x="2775" y="1914"/>
                      <a:ext cx="331"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6" name="Rectangle 1501"/>
                    <p:cNvSpPr>
                      <a:spLocks noChangeArrowheads="1"/>
                    </p:cNvSpPr>
                    <p:nvPr/>
                  </p:nvSpPr>
                  <p:spPr bwMode="auto">
                    <a:xfrm>
                      <a:off x="2775" y="1916"/>
                      <a:ext cx="331"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7" name="Rectangle 1502"/>
                    <p:cNvSpPr>
                      <a:spLocks noChangeArrowheads="1"/>
                    </p:cNvSpPr>
                    <p:nvPr/>
                  </p:nvSpPr>
                  <p:spPr bwMode="auto">
                    <a:xfrm>
                      <a:off x="2775" y="1917"/>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8" name="Rectangle 1503"/>
                    <p:cNvSpPr>
                      <a:spLocks noChangeArrowheads="1"/>
                    </p:cNvSpPr>
                    <p:nvPr/>
                  </p:nvSpPr>
                  <p:spPr bwMode="auto">
                    <a:xfrm>
                      <a:off x="2775" y="1919"/>
                      <a:ext cx="331"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69" name="Rectangle 1504"/>
                    <p:cNvSpPr>
                      <a:spLocks noChangeArrowheads="1"/>
                    </p:cNvSpPr>
                    <p:nvPr/>
                  </p:nvSpPr>
                  <p:spPr bwMode="auto">
                    <a:xfrm>
                      <a:off x="2775" y="1920"/>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0" name="Rectangle 1505"/>
                    <p:cNvSpPr>
                      <a:spLocks noChangeArrowheads="1"/>
                    </p:cNvSpPr>
                    <p:nvPr/>
                  </p:nvSpPr>
                  <p:spPr bwMode="auto">
                    <a:xfrm>
                      <a:off x="2775" y="1922"/>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1" name="Rectangle 1506"/>
                    <p:cNvSpPr>
                      <a:spLocks noChangeArrowheads="1"/>
                    </p:cNvSpPr>
                    <p:nvPr/>
                  </p:nvSpPr>
                  <p:spPr bwMode="auto">
                    <a:xfrm>
                      <a:off x="2775" y="1924"/>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2" name="Rectangle 1507"/>
                    <p:cNvSpPr>
                      <a:spLocks noChangeArrowheads="1"/>
                    </p:cNvSpPr>
                    <p:nvPr/>
                  </p:nvSpPr>
                  <p:spPr bwMode="auto">
                    <a:xfrm>
                      <a:off x="2775" y="1925"/>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3" name="Rectangle 1508"/>
                    <p:cNvSpPr>
                      <a:spLocks noChangeArrowheads="1"/>
                    </p:cNvSpPr>
                    <p:nvPr/>
                  </p:nvSpPr>
                  <p:spPr bwMode="auto">
                    <a:xfrm>
                      <a:off x="2775" y="1927"/>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4" name="Rectangle 1509"/>
                    <p:cNvSpPr>
                      <a:spLocks noChangeArrowheads="1"/>
                    </p:cNvSpPr>
                    <p:nvPr/>
                  </p:nvSpPr>
                  <p:spPr bwMode="auto">
                    <a:xfrm>
                      <a:off x="2775" y="1928"/>
                      <a:ext cx="331"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5" name="Freeform 1510"/>
                    <p:cNvSpPr>
                      <a:spLocks/>
                    </p:cNvSpPr>
                    <p:nvPr/>
                  </p:nvSpPr>
                  <p:spPr bwMode="auto">
                    <a:xfrm>
                      <a:off x="2775" y="1724"/>
                      <a:ext cx="328" cy="203"/>
                    </a:xfrm>
                    <a:custGeom>
                      <a:avLst/>
                      <a:gdLst>
                        <a:gd name="T0" fmla="*/ 34 w 328"/>
                        <a:gd name="T1" fmla="*/ 0 h 203"/>
                        <a:gd name="T2" fmla="*/ 20 w 328"/>
                        <a:gd name="T3" fmla="*/ 3 h 203"/>
                        <a:gd name="T4" fmla="*/ 10 w 328"/>
                        <a:gd name="T5" fmla="*/ 10 h 203"/>
                        <a:gd name="T6" fmla="*/ 3 w 328"/>
                        <a:gd name="T7" fmla="*/ 21 h 203"/>
                        <a:gd name="T8" fmla="*/ 0 w 328"/>
                        <a:gd name="T9" fmla="*/ 34 h 203"/>
                        <a:gd name="T10" fmla="*/ 0 w 328"/>
                        <a:gd name="T11" fmla="*/ 169 h 203"/>
                        <a:gd name="T12" fmla="*/ 3 w 328"/>
                        <a:gd name="T13" fmla="*/ 182 h 203"/>
                        <a:gd name="T14" fmla="*/ 10 w 328"/>
                        <a:gd name="T15" fmla="*/ 193 h 203"/>
                        <a:gd name="T16" fmla="*/ 20 w 328"/>
                        <a:gd name="T17" fmla="*/ 200 h 203"/>
                        <a:gd name="T18" fmla="*/ 34 w 328"/>
                        <a:gd name="T19" fmla="*/ 203 h 203"/>
                        <a:gd name="T20" fmla="*/ 294 w 328"/>
                        <a:gd name="T21" fmla="*/ 203 h 203"/>
                        <a:gd name="T22" fmla="*/ 307 w 328"/>
                        <a:gd name="T23" fmla="*/ 200 h 203"/>
                        <a:gd name="T24" fmla="*/ 318 w 328"/>
                        <a:gd name="T25" fmla="*/ 193 h 203"/>
                        <a:gd name="T26" fmla="*/ 324 w 328"/>
                        <a:gd name="T27" fmla="*/ 182 h 203"/>
                        <a:gd name="T28" fmla="*/ 328 w 328"/>
                        <a:gd name="T29" fmla="*/ 169 h 203"/>
                        <a:gd name="T30" fmla="*/ 328 w 328"/>
                        <a:gd name="T31" fmla="*/ 34 h 203"/>
                        <a:gd name="T32" fmla="*/ 324 w 328"/>
                        <a:gd name="T33" fmla="*/ 21 h 203"/>
                        <a:gd name="T34" fmla="*/ 318 w 328"/>
                        <a:gd name="T35" fmla="*/ 10 h 203"/>
                        <a:gd name="T36" fmla="*/ 307 w 328"/>
                        <a:gd name="T37" fmla="*/ 3 h 203"/>
                        <a:gd name="T38" fmla="*/ 294 w 328"/>
                        <a:gd name="T39" fmla="*/ 0 h 203"/>
                        <a:gd name="T40" fmla="*/ 34 w 328"/>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8"/>
                        <a:gd name="T64" fmla="*/ 0 h 203"/>
                        <a:gd name="T65" fmla="*/ 328 w 328"/>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8" h="203">
                          <a:moveTo>
                            <a:pt x="34" y="0"/>
                          </a:moveTo>
                          <a:lnTo>
                            <a:pt x="20" y="3"/>
                          </a:lnTo>
                          <a:lnTo>
                            <a:pt x="10" y="10"/>
                          </a:lnTo>
                          <a:lnTo>
                            <a:pt x="3" y="21"/>
                          </a:lnTo>
                          <a:lnTo>
                            <a:pt x="0" y="34"/>
                          </a:lnTo>
                          <a:lnTo>
                            <a:pt x="0" y="169"/>
                          </a:lnTo>
                          <a:lnTo>
                            <a:pt x="3" y="182"/>
                          </a:lnTo>
                          <a:lnTo>
                            <a:pt x="10" y="193"/>
                          </a:lnTo>
                          <a:lnTo>
                            <a:pt x="20" y="200"/>
                          </a:lnTo>
                          <a:lnTo>
                            <a:pt x="34" y="203"/>
                          </a:lnTo>
                          <a:lnTo>
                            <a:pt x="294" y="203"/>
                          </a:lnTo>
                          <a:lnTo>
                            <a:pt x="307" y="200"/>
                          </a:lnTo>
                          <a:lnTo>
                            <a:pt x="318" y="193"/>
                          </a:lnTo>
                          <a:lnTo>
                            <a:pt x="324" y="182"/>
                          </a:lnTo>
                          <a:lnTo>
                            <a:pt x="328" y="169"/>
                          </a:lnTo>
                          <a:lnTo>
                            <a:pt x="328" y="34"/>
                          </a:lnTo>
                          <a:lnTo>
                            <a:pt x="324" y="21"/>
                          </a:lnTo>
                          <a:lnTo>
                            <a:pt x="318" y="10"/>
                          </a:lnTo>
                          <a:lnTo>
                            <a:pt x="307" y="3"/>
                          </a:lnTo>
                          <a:lnTo>
                            <a:pt x="294" y="0"/>
                          </a:lnTo>
                          <a:lnTo>
                            <a:pt x="34" y="0"/>
                          </a:lnTo>
                          <a:close/>
                        </a:path>
                      </a:pathLst>
                    </a:custGeom>
                    <a:solidFill>
                      <a:srgbClr val="FFEBD7"/>
                    </a:solidFill>
                    <a:ln w="0">
                      <a:solidFill>
                        <a:srgbClr val="FFFFFF"/>
                      </a:solidFill>
                      <a:round/>
                      <a:headEnd/>
                      <a:tailEnd/>
                    </a:ln>
                  </p:spPr>
                  <p:txBody>
                    <a:bodyPr/>
                    <a:lstStyle/>
                    <a:p>
                      <a:endParaRPr lang="en-US"/>
                    </a:p>
                  </p:txBody>
                </p:sp>
                <p:sp>
                  <p:nvSpPr>
                    <p:cNvPr id="125176" name="Freeform 1511"/>
                    <p:cNvSpPr>
                      <a:spLocks/>
                    </p:cNvSpPr>
                    <p:nvPr/>
                  </p:nvSpPr>
                  <p:spPr bwMode="auto">
                    <a:xfrm>
                      <a:off x="2775" y="1724"/>
                      <a:ext cx="328" cy="203"/>
                    </a:xfrm>
                    <a:custGeom>
                      <a:avLst/>
                      <a:gdLst>
                        <a:gd name="T0" fmla="*/ 34 w 328"/>
                        <a:gd name="T1" fmla="*/ 0 h 203"/>
                        <a:gd name="T2" fmla="*/ 20 w 328"/>
                        <a:gd name="T3" fmla="*/ 3 h 203"/>
                        <a:gd name="T4" fmla="*/ 10 w 328"/>
                        <a:gd name="T5" fmla="*/ 10 h 203"/>
                        <a:gd name="T6" fmla="*/ 3 w 328"/>
                        <a:gd name="T7" fmla="*/ 21 h 203"/>
                        <a:gd name="T8" fmla="*/ 0 w 328"/>
                        <a:gd name="T9" fmla="*/ 34 h 203"/>
                        <a:gd name="T10" fmla="*/ 0 w 328"/>
                        <a:gd name="T11" fmla="*/ 169 h 203"/>
                        <a:gd name="T12" fmla="*/ 3 w 328"/>
                        <a:gd name="T13" fmla="*/ 182 h 203"/>
                        <a:gd name="T14" fmla="*/ 10 w 328"/>
                        <a:gd name="T15" fmla="*/ 193 h 203"/>
                        <a:gd name="T16" fmla="*/ 20 w 328"/>
                        <a:gd name="T17" fmla="*/ 200 h 203"/>
                        <a:gd name="T18" fmla="*/ 34 w 328"/>
                        <a:gd name="T19" fmla="*/ 203 h 203"/>
                        <a:gd name="T20" fmla="*/ 294 w 328"/>
                        <a:gd name="T21" fmla="*/ 203 h 203"/>
                        <a:gd name="T22" fmla="*/ 307 w 328"/>
                        <a:gd name="T23" fmla="*/ 200 h 203"/>
                        <a:gd name="T24" fmla="*/ 318 w 328"/>
                        <a:gd name="T25" fmla="*/ 193 h 203"/>
                        <a:gd name="T26" fmla="*/ 324 w 328"/>
                        <a:gd name="T27" fmla="*/ 182 h 203"/>
                        <a:gd name="T28" fmla="*/ 328 w 328"/>
                        <a:gd name="T29" fmla="*/ 169 h 203"/>
                        <a:gd name="T30" fmla="*/ 328 w 328"/>
                        <a:gd name="T31" fmla="*/ 34 h 203"/>
                        <a:gd name="T32" fmla="*/ 324 w 328"/>
                        <a:gd name="T33" fmla="*/ 21 h 203"/>
                        <a:gd name="T34" fmla="*/ 318 w 328"/>
                        <a:gd name="T35" fmla="*/ 10 h 203"/>
                        <a:gd name="T36" fmla="*/ 307 w 328"/>
                        <a:gd name="T37" fmla="*/ 3 h 203"/>
                        <a:gd name="T38" fmla="*/ 294 w 328"/>
                        <a:gd name="T39" fmla="*/ 0 h 203"/>
                        <a:gd name="T40" fmla="*/ 34 w 328"/>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8"/>
                        <a:gd name="T64" fmla="*/ 0 h 203"/>
                        <a:gd name="T65" fmla="*/ 328 w 328"/>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8" h="203">
                          <a:moveTo>
                            <a:pt x="34" y="0"/>
                          </a:moveTo>
                          <a:lnTo>
                            <a:pt x="20" y="3"/>
                          </a:lnTo>
                          <a:lnTo>
                            <a:pt x="10" y="10"/>
                          </a:lnTo>
                          <a:lnTo>
                            <a:pt x="3" y="21"/>
                          </a:lnTo>
                          <a:lnTo>
                            <a:pt x="0" y="34"/>
                          </a:lnTo>
                          <a:lnTo>
                            <a:pt x="0" y="169"/>
                          </a:lnTo>
                          <a:lnTo>
                            <a:pt x="3" y="182"/>
                          </a:lnTo>
                          <a:lnTo>
                            <a:pt x="10" y="193"/>
                          </a:lnTo>
                          <a:lnTo>
                            <a:pt x="20" y="200"/>
                          </a:lnTo>
                          <a:lnTo>
                            <a:pt x="34" y="203"/>
                          </a:lnTo>
                          <a:lnTo>
                            <a:pt x="294" y="203"/>
                          </a:lnTo>
                          <a:lnTo>
                            <a:pt x="307" y="200"/>
                          </a:lnTo>
                          <a:lnTo>
                            <a:pt x="318" y="193"/>
                          </a:lnTo>
                          <a:lnTo>
                            <a:pt x="324" y="182"/>
                          </a:lnTo>
                          <a:lnTo>
                            <a:pt x="328" y="169"/>
                          </a:lnTo>
                          <a:lnTo>
                            <a:pt x="328" y="34"/>
                          </a:lnTo>
                          <a:lnTo>
                            <a:pt x="324" y="21"/>
                          </a:lnTo>
                          <a:lnTo>
                            <a:pt x="318" y="10"/>
                          </a:lnTo>
                          <a:lnTo>
                            <a:pt x="307" y="3"/>
                          </a:lnTo>
                          <a:lnTo>
                            <a:pt x="294"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5177" name="Rectangle 1512"/>
                    <p:cNvSpPr>
                      <a:spLocks noChangeArrowheads="1"/>
                    </p:cNvSpPr>
                    <p:nvPr/>
                  </p:nvSpPr>
                  <p:spPr bwMode="auto">
                    <a:xfrm>
                      <a:off x="2775" y="1724"/>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8" name="Rectangle 1513"/>
                    <p:cNvSpPr>
                      <a:spLocks noChangeArrowheads="1"/>
                    </p:cNvSpPr>
                    <p:nvPr/>
                  </p:nvSpPr>
                  <p:spPr bwMode="auto">
                    <a:xfrm>
                      <a:off x="2775" y="1726"/>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79" name="Rectangle 1514"/>
                    <p:cNvSpPr>
                      <a:spLocks noChangeArrowheads="1"/>
                    </p:cNvSpPr>
                    <p:nvPr/>
                  </p:nvSpPr>
                  <p:spPr bwMode="auto">
                    <a:xfrm>
                      <a:off x="2775" y="1727"/>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0" name="Rectangle 1515"/>
                    <p:cNvSpPr>
                      <a:spLocks noChangeArrowheads="1"/>
                    </p:cNvSpPr>
                    <p:nvPr/>
                  </p:nvSpPr>
                  <p:spPr bwMode="auto">
                    <a:xfrm>
                      <a:off x="2775" y="1729"/>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1" name="Rectangle 1516"/>
                    <p:cNvSpPr>
                      <a:spLocks noChangeArrowheads="1"/>
                    </p:cNvSpPr>
                    <p:nvPr/>
                  </p:nvSpPr>
                  <p:spPr bwMode="auto">
                    <a:xfrm>
                      <a:off x="2775" y="1731"/>
                      <a:ext cx="331" cy="1"/>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2" name="Rectangle 1517"/>
                    <p:cNvSpPr>
                      <a:spLocks noChangeArrowheads="1"/>
                    </p:cNvSpPr>
                    <p:nvPr/>
                  </p:nvSpPr>
                  <p:spPr bwMode="auto">
                    <a:xfrm>
                      <a:off x="2775" y="1732"/>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3" name="Rectangle 1518"/>
                    <p:cNvSpPr>
                      <a:spLocks noChangeArrowheads="1"/>
                    </p:cNvSpPr>
                    <p:nvPr/>
                  </p:nvSpPr>
                  <p:spPr bwMode="auto">
                    <a:xfrm>
                      <a:off x="2775" y="1734"/>
                      <a:ext cx="331"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4" name="Rectangle 1519"/>
                    <p:cNvSpPr>
                      <a:spLocks noChangeArrowheads="1"/>
                    </p:cNvSpPr>
                    <p:nvPr/>
                  </p:nvSpPr>
                  <p:spPr bwMode="auto">
                    <a:xfrm>
                      <a:off x="2775" y="1735"/>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5" name="Rectangle 1520"/>
                    <p:cNvSpPr>
                      <a:spLocks noChangeArrowheads="1"/>
                    </p:cNvSpPr>
                    <p:nvPr/>
                  </p:nvSpPr>
                  <p:spPr bwMode="auto">
                    <a:xfrm>
                      <a:off x="2775" y="1737"/>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6" name="Rectangle 1521"/>
                    <p:cNvSpPr>
                      <a:spLocks noChangeArrowheads="1"/>
                    </p:cNvSpPr>
                    <p:nvPr/>
                  </p:nvSpPr>
                  <p:spPr bwMode="auto">
                    <a:xfrm>
                      <a:off x="2775" y="1739"/>
                      <a:ext cx="331" cy="1"/>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7" name="Rectangle 1522"/>
                    <p:cNvSpPr>
                      <a:spLocks noChangeArrowheads="1"/>
                    </p:cNvSpPr>
                    <p:nvPr/>
                  </p:nvSpPr>
                  <p:spPr bwMode="auto">
                    <a:xfrm>
                      <a:off x="2775" y="1740"/>
                      <a:ext cx="331"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8" name="Rectangle 1523"/>
                    <p:cNvSpPr>
                      <a:spLocks noChangeArrowheads="1"/>
                    </p:cNvSpPr>
                    <p:nvPr/>
                  </p:nvSpPr>
                  <p:spPr bwMode="auto">
                    <a:xfrm>
                      <a:off x="2775" y="1742"/>
                      <a:ext cx="331"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89" name="Rectangle 1524"/>
                    <p:cNvSpPr>
                      <a:spLocks noChangeArrowheads="1"/>
                    </p:cNvSpPr>
                    <p:nvPr/>
                  </p:nvSpPr>
                  <p:spPr bwMode="auto">
                    <a:xfrm>
                      <a:off x="2775" y="1743"/>
                      <a:ext cx="331"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0" name="Rectangle 1525"/>
                    <p:cNvSpPr>
                      <a:spLocks noChangeArrowheads="1"/>
                    </p:cNvSpPr>
                    <p:nvPr/>
                  </p:nvSpPr>
                  <p:spPr bwMode="auto">
                    <a:xfrm>
                      <a:off x="2775" y="1745"/>
                      <a:ext cx="331" cy="2"/>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1" name="Rectangle 1526"/>
                    <p:cNvSpPr>
                      <a:spLocks noChangeArrowheads="1"/>
                    </p:cNvSpPr>
                    <p:nvPr/>
                  </p:nvSpPr>
                  <p:spPr bwMode="auto">
                    <a:xfrm>
                      <a:off x="2775" y="1747"/>
                      <a:ext cx="331" cy="1"/>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2" name="Rectangle 1527"/>
                    <p:cNvSpPr>
                      <a:spLocks noChangeArrowheads="1"/>
                    </p:cNvSpPr>
                    <p:nvPr/>
                  </p:nvSpPr>
                  <p:spPr bwMode="auto">
                    <a:xfrm>
                      <a:off x="2775" y="1748"/>
                      <a:ext cx="331"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3" name="Rectangle 1528"/>
                    <p:cNvSpPr>
                      <a:spLocks noChangeArrowheads="1"/>
                    </p:cNvSpPr>
                    <p:nvPr/>
                  </p:nvSpPr>
                  <p:spPr bwMode="auto">
                    <a:xfrm>
                      <a:off x="2775" y="1750"/>
                      <a:ext cx="331"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4" name="Rectangle 1529"/>
                    <p:cNvSpPr>
                      <a:spLocks noChangeArrowheads="1"/>
                    </p:cNvSpPr>
                    <p:nvPr/>
                  </p:nvSpPr>
                  <p:spPr bwMode="auto">
                    <a:xfrm>
                      <a:off x="2775" y="1751"/>
                      <a:ext cx="331"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5" name="Rectangle 1530"/>
                    <p:cNvSpPr>
                      <a:spLocks noChangeArrowheads="1"/>
                    </p:cNvSpPr>
                    <p:nvPr/>
                  </p:nvSpPr>
                  <p:spPr bwMode="auto">
                    <a:xfrm>
                      <a:off x="2775" y="1753"/>
                      <a:ext cx="331"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6" name="Rectangle 1531"/>
                    <p:cNvSpPr>
                      <a:spLocks noChangeArrowheads="1"/>
                    </p:cNvSpPr>
                    <p:nvPr/>
                  </p:nvSpPr>
                  <p:spPr bwMode="auto">
                    <a:xfrm>
                      <a:off x="2775" y="1755"/>
                      <a:ext cx="331"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7" name="Rectangle 1532"/>
                    <p:cNvSpPr>
                      <a:spLocks noChangeArrowheads="1"/>
                    </p:cNvSpPr>
                    <p:nvPr/>
                  </p:nvSpPr>
                  <p:spPr bwMode="auto">
                    <a:xfrm>
                      <a:off x="2775" y="1756"/>
                      <a:ext cx="331"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8" name="Rectangle 1533"/>
                    <p:cNvSpPr>
                      <a:spLocks noChangeArrowheads="1"/>
                    </p:cNvSpPr>
                    <p:nvPr/>
                  </p:nvSpPr>
                  <p:spPr bwMode="auto">
                    <a:xfrm>
                      <a:off x="2775" y="1758"/>
                      <a:ext cx="331" cy="2"/>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199" name="Rectangle 1534"/>
                    <p:cNvSpPr>
                      <a:spLocks noChangeArrowheads="1"/>
                    </p:cNvSpPr>
                    <p:nvPr/>
                  </p:nvSpPr>
                  <p:spPr bwMode="auto">
                    <a:xfrm>
                      <a:off x="2775" y="1760"/>
                      <a:ext cx="331" cy="1"/>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0" name="Rectangle 1535"/>
                    <p:cNvSpPr>
                      <a:spLocks noChangeArrowheads="1"/>
                    </p:cNvSpPr>
                    <p:nvPr/>
                  </p:nvSpPr>
                  <p:spPr bwMode="auto">
                    <a:xfrm>
                      <a:off x="2775" y="1761"/>
                      <a:ext cx="331"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1" name="Rectangle 1536"/>
                    <p:cNvSpPr>
                      <a:spLocks noChangeArrowheads="1"/>
                    </p:cNvSpPr>
                    <p:nvPr/>
                  </p:nvSpPr>
                  <p:spPr bwMode="auto">
                    <a:xfrm>
                      <a:off x="2775" y="1763"/>
                      <a:ext cx="331"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2" name="Rectangle 1537"/>
                    <p:cNvSpPr>
                      <a:spLocks noChangeArrowheads="1"/>
                    </p:cNvSpPr>
                    <p:nvPr/>
                  </p:nvSpPr>
                  <p:spPr bwMode="auto">
                    <a:xfrm>
                      <a:off x="2775" y="1764"/>
                      <a:ext cx="331"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3" name="Rectangle 1538"/>
                    <p:cNvSpPr>
                      <a:spLocks noChangeArrowheads="1"/>
                    </p:cNvSpPr>
                    <p:nvPr/>
                  </p:nvSpPr>
                  <p:spPr bwMode="auto">
                    <a:xfrm>
                      <a:off x="2775" y="1766"/>
                      <a:ext cx="331" cy="2"/>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4" name="Rectangle 1539"/>
                    <p:cNvSpPr>
                      <a:spLocks noChangeArrowheads="1"/>
                    </p:cNvSpPr>
                    <p:nvPr/>
                  </p:nvSpPr>
                  <p:spPr bwMode="auto">
                    <a:xfrm>
                      <a:off x="2775" y="1768"/>
                      <a:ext cx="331" cy="1"/>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5" name="Rectangle 1540"/>
                    <p:cNvSpPr>
                      <a:spLocks noChangeArrowheads="1"/>
                    </p:cNvSpPr>
                    <p:nvPr/>
                  </p:nvSpPr>
                  <p:spPr bwMode="auto">
                    <a:xfrm>
                      <a:off x="2775" y="1769"/>
                      <a:ext cx="331"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6" name="Rectangle 1541"/>
                    <p:cNvSpPr>
                      <a:spLocks noChangeArrowheads="1"/>
                    </p:cNvSpPr>
                    <p:nvPr/>
                  </p:nvSpPr>
                  <p:spPr bwMode="auto">
                    <a:xfrm>
                      <a:off x="2775" y="1771"/>
                      <a:ext cx="331"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7" name="Rectangle 1542"/>
                    <p:cNvSpPr>
                      <a:spLocks noChangeArrowheads="1"/>
                    </p:cNvSpPr>
                    <p:nvPr/>
                  </p:nvSpPr>
                  <p:spPr bwMode="auto">
                    <a:xfrm>
                      <a:off x="2775" y="1772"/>
                      <a:ext cx="331"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8" name="Rectangle 1543"/>
                    <p:cNvSpPr>
                      <a:spLocks noChangeArrowheads="1"/>
                    </p:cNvSpPr>
                    <p:nvPr/>
                  </p:nvSpPr>
                  <p:spPr bwMode="auto">
                    <a:xfrm>
                      <a:off x="2775" y="1774"/>
                      <a:ext cx="331" cy="3"/>
                    </a:xfrm>
                    <a:prstGeom prst="rect">
                      <a:avLst/>
                    </a:prstGeom>
                    <a:solidFill>
                      <a:srgbClr val="FFDB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09" name="Rectangle 1544"/>
                    <p:cNvSpPr>
                      <a:spLocks noChangeArrowheads="1"/>
                    </p:cNvSpPr>
                    <p:nvPr/>
                  </p:nvSpPr>
                  <p:spPr bwMode="auto">
                    <a:xfrm>
                      <a:off x="2775" y="1777"/>
                      <a:ext cx="331"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0" name="Rectangle 1545"/>
                    <p:cNvSpPr>
                      <a:spLocks noChangeArrowheads="1"/>
                    </p:cNvSpPr>
                    <p:nvPr/>
                  </p:nvSpPr>
                  <p:spPr bwMode="auto">
                    <a:xfrm>
                      <a:off x="2775" y="1779"/>
                      <a:ext cx="331"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1" name="Rectangle 1546"/>
                    <p:cNvSpPr>
                      <a:spLocks noChangeArrowheads="1"/>
                    </p:cNvSpPr>
                    <p:nvPr/>
                  </p:nvSpPr>
                  <p:spPr bwMode="auto">
                    <a:xfrm>
                      <a:off x="2775" y="1780"/>
                      <a:ext cx="331"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2" name="Rectangle 1547"/>
                    <p:cNvSpPr>
                      <a:spLocks noChangeArrowheads="1"/>
                    </p:cNvSpPr>
                    <p:nvPr/>
                  </p:nvSpPr>
                  <p:spPr bwMode="auto">
                    <a:xfrm>
                      <a:off x="2775" y="1782"/>
                      <a:ext cx="331" cy="2"/>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3" name="Rectangle 1548"/>
                    <p:cNvSpPr>
                      <a:spLocks noChangeArrowheads="1"/>
                    </p:cNvSpPr>
                    <p:nvPr/>
                  </p:nvSpPr>
                  <p:spPr bwMode="auto">
                    <a:xfrm>
                      <a:off x="2775" y="1784"/>
                      <a:ext cx="331" cy="1"/>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4" name="Rectangle 1549"/>
                    <p:cNvSpPr>
                      <a:spLocks noChangeArrowheads="1"/>
                    </p:cNvSpPr>
                    <p:nvPr/>
                  </p:nvSpPr>
                  <p:spPr bwMode="auto">
                    <a:xfrm>
                      <a:off x="2775" y="1785"/>
                      <a:ext cx="331"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5" name="Rectangle 1550"/>
                    <p:cNvSpPr>
                      <a:spLocks noChangeArrowheads="1"/>
                    </p:cNvSpPr>
                    <p:nvPr/>
                  </p:nvSpPr>
                  <p:spPr bwMode="auto">
                    <a:xfrm>
                      <a:off x="2775" y="1787"/>
                      <a:ext cx="331"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6" name="Rectangle 1551"/>
                    <p:cNvSpPr>
                      <a:spLocks noChangeArrowheads="1"/>
                    </p:cNvSpPr>
                    <p:nvPr/>
                  </p:nvSpPr>
                  <p:spPr bwMode="auto">
                    <a:xfrm>
                      <a:off x="2775" y="1788"/>
                      <a:ext cx="331"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7" name="Rectangle 1552"/>
                    <p:cNvSpPr>
                      <a:spLocks noChangeArrowheads="1"/>
                    </p:cNvSpPr>
                    <p:nvPr/>
                  </p:nvSpPr>
                  <p:spPr bwMode="auto">
                    <a:xfrm>
                      <a:off x="2775" y="1790"/>
                      <a:ext cx="331"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8" name="Rectangle 1553"/>
                    <p:cNvSpPr>
                      <a:spLocks noChangeArrowheads="1"/>
                    </p:cNvSpPr>
                    <p:nvPr/>
                  </p:nvSpPr>
                  <p:spPr bwMode="auto">
                    <a:xfrm>
                      <a:off x="2775" y="1792"/>
                      <a:ext cx="331"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19" name="Rectangle 1554"/>
                    <p:cNvSpPr>
                      <a:spLocks noChangeArrowheads="1"/>
                    </p:cNvSpPr>
                    <p:nvPr/>
                  </p:nvSpPr>
                  <p:spPr bwMode="auto">
                    <a:xfrm>
                      <a:off x="2775" y="1793"/>
                      <a:ext cx="331"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0" name="Rectangle 1555"/>
                    <p:cNvSpPr>
                      <a:spLocks noChangeArrowheads="1"/>
                    </p:cNvSpPr>
                    <p:nvPr/>
                  </p:nvSpPr>
                  <p:spPr bwMode="auto">
                    <a:xfrm>
                      <a:off x="2775" y="1795"/>
                      <a:ext cx="331" cy="2"/>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1" name="Rectangle 1556"/>
                    <p:cNvSpPr>
                      <a:spLocks noChangeArrowheads="1"/>
                    </p:cNvSpPr>
                    <p:nvPr/>
                  </p:nvSpPr>
                  <p:spPr bwMode="auto">
                    <a:xfrm>
                      <a:off x="2775" y="1797"/>
                      <a:ext cx="331" cy="1"/>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2" name="Rectangle 1557"/>
                    <p:cNvSpPr>
                      <a:spLocks noChangeArrowheads="1"/>
                    </p:cNvSpPr>
                    <p:nvPr/>
                  </p:nvSpPr>
                  <p:spPr bwMode="auto">
                    <a:xfrm>
                      <a:off x="2775" y="1798"/>
                      <a:ext cx="331"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3" name="Rectangle 1558"/>
                    <p:cNvSpPr>
                      <a:spLocks noChangeArrowheads="1"/>
                    </p:cNvSpPr>
                    <p:nvPr/>
                  </p:nvSpPr>
                  <p:spPr bwMode="auto">
                    <a:xfrm>
                      <a:off x="2775" y="1800"/>
                      <a:ext cx="331"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4" name="Rectangle 1559"/>
                    <p:cNvSpPr>
                      <a:spLocks noChangeArrowheads="1"/>
                    </p:cNvSpPr>
                    <p:nvPr/>
                  </p:nvSpPr>
                  <p:spPr bwMode="auto">
                    <a:xfrm>
                      <a:off x="2775" y="1801"/>
                      <a:ext cx="331"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5" name="Rectangle 1560"/>
                    <p:cNvSpPr>
                      <a:spLocks noChangeArrowheads="1"/>
                    </p:cNvSpPr>
                    <p:nvPr/>
                  </p:nvSpPr>
                  <p:spPr bwMode="auto">
                    <a:xfrm>
                      <a:off x="2775" y="1803"/>
                      <a:ext cx="331" cy="2"/>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6" name="Rectangle 1561"/>
                    <p:cNvSpPr>
                      <a:spLocks noChangeArrowheads="1"/>
                    </p:cNvSpPr>
                    <p:nvPr/>
                  </p:nvSpPr>
                  <p:spPr bwMode="auto">
                    <a:xfrm>
                      <a:off x="2775" y="1805"/>
                      <a:ext cx="331" cy="1"/>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7" name="Rectangle 1562"/>
                    <p:cNvSpPr>
                      <a:spLocks noChangeArrowheads="1"/>
                    </p:cNvSpPr>
                    <p:nvPr/>
                  </p:nvSpPr>
                  <p:spPr bwMode="auto">
                    <a:xfrm>
                      <a:off x="2775" y="1806"/>
                      <a:ext cx="331"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8" name="Rectangle 1563"/>
                    <p:cNvSpPr>
                      <a:spLocks noChangeArrowheads="1"/>
                    </p:cNvSpPr>
                    <p:nvPr/>
                  </p:nvSpPr>
                  <p:spPr bwMode="auto">
                    <a:xfrm>
                      <a:off x="2775" y="1808"/>
                      <a:ext cx="331"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29" name="Rectangle 1564"/>
                    <p:cNvSpPr>
                      <a:spLocks noChangeArrowheads="1"/>
                    </p:cNvSpPr>
                    <p:nvPr/>
                  </p:nvSpPr>
                  <p:spPr bwMode="auto">
                    <a:xfrm>
                      <a:off x="2775" y="1809"/>
                      <a:ext cx="331"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0" name="Rectangle 1565"/>
                    <p:cNvSpPr>
                      <a:spLocks noChangeArrowheads="1"/>
                    </p:cNvSpPr>
                    <p:nvPr/>
                  </p:nvSpPr>
                  <p:spPr bwMode="auto">
                    <a:xfrm>
                      <a:off x="2775" y="1811"/>
                      <a:ext cx="331" cy="2"/>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1" name="Rectangle 1566"/>
                    <p:cNvSpPr>
                      <a:spLocks noChangeArrowheads="1"/>
                    </p:cNvSpPr>
                    <p:nvPr/>
                  </p:nvSpPr>
                  <p:spPr bwMode="auto">
                    <a:xfrm>
                      <a:off x="2775" y="1813"/>
                      <a:ext cx="331" cy="1"/>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2" name="Rectangle 1567"/>
                    <p:cNvSpPr>
                      <a:spLocks noChangeArrowheads="1"/>
                    </p:cNvSpPr>
                    <p:nvPr/>
                  </p:nvSpPr>
                  <p:spPr bwMode="auto">
                    <a:xfrm>
                      <a:off x="2775" y="1814"/>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3" name="Rectangle 1568"/>
                    <p:cNvSpPr>
                      <a:spLocks noChangeArrowheads="1"/>
                    </p:cNvSpPr>
                    <p:nvPr/>
                  </p:nvSpPr>
                  <p:spPr bwMode="auto">
                    <a:xfrm>
                      <a:off x="2775" y="1816"/>
                      <a:ext cx="331"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4" name="Rectangle 1569"/>
                    <p:cNvSpPr>
                      <a:spLocks noChangeArrowheads="1"/>
                    </p:cNvSpPr>
                    <p:nvPr/>
                  </p:nvSpPr>
                  <p:spPr bwMode="auto">
                    <a:xfrm>
                      <a:off x="2775" y="1817"/>
                      <a:ext cx="331"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5" name="Rectangle 1570"/>
                    <p:cNvSpPr>
                      <a:spLocks noChangeArrowheads="1"/>
                    </p:cNvSpPr>
                    <p:nvPr/>
                  </p:nvSpPr>
                  <p:spPr bwMode="auto">
                    <a:xfrm>
                      <a:off x="2775" y="1819"/>
                      <a:ext cx="331"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6" name="Rectangle 1571"/>
                    <p:cNvSpPr>
                      <a:spLocks noChangeArrowheads="1"/>
                    </p:cNvSpPr>
                    <p:nvPr/>
                  </p:nvSpPr>
                  <p:spPr bwMode="auto">
                    <a:xfrm>
                      <a:off x="2775" y="1821"/>
                      <a:ext cx="331"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7" name="Rectangle 1572"/>
                    <p:cNvSpPr>
                      <a:spLocks noChangeArrowheads="1"/>
                    </p:cNvSpPr>
                    <p:nvPr/>
                  </p:nvSpPr>
                  <p:spPr bwMode="auto">
                    <a:xfrm>
                      <a:off x="2775" y="1822"/>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8" name="Rectangle 1573"/>
                    <p:cNvSpPr>
                      <a:spLocks noChangeArrowheads="1"/>
                    </p:cNvSpPr>
                    <p:nvPr/>
                  </p:nvSpPr>
                  <p:spPr bwMode="auto">
                    <a:xfrm>
                      <a:off x="2775" y="1824"/>
                      <a:ext cx="331"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39" name="Rectangle 1574"/>
                    <p:cNvSpPr>
                      <a:spLocks noChangeArrowheads="1"/>
                    </p:cNvSpPr>
                    <p:nvPr/>
                  </p:nvSpPr>
                  <p:spPr bwMode="auto">
                    <a:xfrm>
                      <a:off x="2775" y="1825"/>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0" name="Rectangle 1575"/>
                    <p:cNvSpPr>
                      <a:spLocks noChangeArrowheads="1"/>
                    </p:cNvSpPr>
                    <p:nvPr/>
                  </p:nvSpPr>
                  <p:spPr bwMode="auto">
                    <a:xfrm>
                      <a:off x="2775" y="1827"/>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1" name="Rectangle 1576"/>
                    <p:cNvSpPr>
                      <a:spLocks noChangeArrowheads="1"/>
                    </p:cNvSpPr>
                    <p:nvPr/>
                  </p:nvSpPr>
                  <p:spPr bwMode="auto">
                    <a:xfrm>
                      <a:off x="2775" y="1829"/>
                      <a:ext cx="331" cy="1"/>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2" name="Rectangle 1577"/>
                    <p:cNvSpPr>
                      <a:spLocks noChangeArrowheads="1"/>
                    </p:cNvSpPr>
                    <p:nvPr/>
                  </p:nvSpPr>
                  <p:spPr bwMode="auto">
                    <a:xfrm>
                      <a:off x="2775" y="1830"/>
                      <a:ext cx="331" cy="2"/>
                    </a:xfrm>
                    <a:prstGeom prst="rect">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3" name="Rectangle 1578"/>
                    <p:cNvSpPr>
                      <a:spLocks noChangeArrowheads="1"/>
                    </p:cNvSpPr>
                    <p:nvPr/>
                  </p:nvSpPr>
                  <p:spPr bwMode="auto">
                    <a:xfrm>
                      <a:off x="2775" y="1832"/>
                      <a:ext cx="331" cy="2"/>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4" name="Rectangle 1579"/>
                    <p:cNvSpPr>
                      <a:spLocks noChangeArrowheads="1"/>
                    </p:cNvSpPr>
                    <p:nvPr/>
                  </p:nvSpPr>
                  <p:spPr bwMode="auto">
                    <a:xfrm>
                      <a:off x="2775" y="1834"/>
                      <a:ext cx="331" cy="1"/>
                    </a:xfrm>
                    <a:prstGeom prst="rect">
                      <a:avLst/>
                    </a:prstGeom>
                    <a:solidFill>
                      <a:srgbClr val="FFCC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5" name="Rectangle 1580"/>
                    <p:cNvSpPr>
                      <a:spLocks noChangeArrowheads="1"/>
                    </p:cNvSpPr>
                    <p:nvPr/>
                  </p:nvSpPr>
                  <p:spPr bwMode="auto">
                    <a:xfrm>
                      <a:off x="2775" y="1835"/>
                      <a:ext cx="331" cy="2"/>
                    </a:xfrm>
                    <a:prstGeom prst="rect">
                      <a:avLst/>
                    </a:prstGeom>
                    <a:solidFill>
                      <a:srgbClr val="FFCC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6" name="Rectangle 1581"/>
                    <p:cNvSpPr>
                      <a:spLocks noChangeArrowheads="1"/>
                    </p:cNvSpPr>
                    <p:nvPr/>
                  </p:nvSpPr>
                  <p:spPr bwMode="auto">
                    <a:xfrm>
                      <a:off x="2775" y="1837"/>
                      <a:ext cx="331" cy="1"/>
                    </a:xfrm>
                    <a:prstGeom prst="rect">
                      <a:avLst/>
                    </a:prstGeom>
                    <a:solidFill>
                      <a:srgbClr val="FFCD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7" name="Rectangle 1582"/>
                    <p:cNvSpPr>
                      <a:spLocks noChangeArrowheads="1"/>
                    </p:cNvSpPr>
                    <p:nvPr/>
                  </p:nvSpPr>
                  <p:spPr bwMode="auto">
                    <a:xfrm>
                      <a:off x="2775" y="1838"/>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248" name="Rectangle 1583"/>
                    <p:cNvSpPr>
                      <a:spLocks noChangeArrowheads="1"/>
                    </p:cNvSpPr>
                    <p:nvPr/>
                  </p:nvSpPr>
                  <p:spPr bwMode="auto">
                    <a:xfrm>
                      <a:off x="2775" y="1840"/>
                      <a:ext cx="331" cy="2"/>
                    </a:xfrm>
                    <a:prstGeom prst="rect">
                      <a:avLst/>
                    </a:prstGeom>
                    <a:solidFill>
                      <a:srgbClr val="FFCD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4995" name="Rectangle 1584"/>
                  <p:cNvSpPr>
                    <a:spLocks noChangeArrowheads="1"/>
                  </p:cNvSpPr>
                  <p:nvPr/>
                </p:nvSpPr>
                <p:spPr bwMode="auto">
                  <a:xfrm>
                    <a:off x="2775" y="1842"/>
                    <a:ext cx="331" cy="1"/>
                  </a:xfrm>
                  <a:prstGeom prst="rect">
                    <a:avLst/>
                  </a:prstGeom>
                  <a:solidFill>
                    <a:srgbClr val="FFCD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996" name="Rectangle 1585"/>
                  <p:cNvSpPr>
                    <a:spLocks noChangeArrowheads="1"/>
                  </p:cNvSpPr>
                  <p:nvPr/>
                </p:nvSpPr>
                <p:spPr bwMode="auto">
                  <a:xfrm>
                    <a:off x="2775" y="1843"/>
                    <a:ext cx="331" cy="2"/>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997" name="Rectangle 1586"/>
                  <p:cNvSpPr>
                    <a:spLocks noChangeArrowheads="1"/>
                  </p:cNvSpPr>
                  <p:nvPr/>
                </p:nvSpPr>
                <p:spPr bwMode="auto">
                  <a:xfrm>
                    <a:off x="2775" y="1845"/>
                    <a:ext cx="331" cy="1"/>
                  </a:xfrm>
                  <a:prstGeom prst="rect">
                    <a:avLst/>
                  </a:prstGeom>
                  <a:solidFill>
                    <a:srgbClr val="FFC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998" name="Rectangle 1587"/>
                  <p:cNvSpPr>
                    <a:spLocks noChangeArrowheads="1"/>
                  </p:cNvSpPr>
                  <p:nvPr/>
                </p:nvSpPr>
                <p:spPr bwMode="auto">
                  <a:xfrm>
                    <a:off x="2775" y="1846"/>
                    <a:ext cx="331" cy="2"/>
                  </a:xfrm>
                  <a:prstGeom prst="rect">
                    <a:avLst/>
                  </a:prstGeom>
                  <a:solidFill>
                    <a:srgbClr val="FFCF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4999" name="Rectangle 1588"/>
                  <p:cNvSpPr>
                    <a:spLocks noChangeArrowheads="1"/>
                  </p:cNvSpPr>
                  <p:nvPr/>
                </p:nvSpPr>
                <p:spPr bwMode="auto">
                  <a:xfrm>
                    <a:off x="2775" y="1848"/>
                    <a:ext cx="331" cy="2"/>
                  </a:xfrm>
                  <a:prstGeom prst="rect">
                    <a:avLst/>
                  </a:prstGeom>
                  <a:solidFill>
                    <a:srgbClr val="FFCFA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0" name="Rectangle 1589"/>
                  <p:cNvSpPr>
                    <a:spLocks noChangeArrowheads="1"/>
                  </p:cNvSpPr>
                  <p:nvPr/>
                </p:nvSpPr>
                <p:spPr bwMode="auto">
                  <a:xfrm>
                    <a:off x="2775" y="1850"/>
                    <a:ext cx="331" cy="1"/>
                  </a:xfrm>
                  <a:prstGeom prst="rect">
                    <a:avLst/>
                  </a:prstGeom>
                  <a:solidFill>
                    <a:srgbClr val="FFCF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1" name="Rectangle 1590"/>
                  <p:cNvSpPr>
                    <a:spLocks noChangeArrowheads="1"/>
                  </p:cNvSpPr>
                  <p:nvPr/>
                </p:nvSpPr>
                <p:spPr bwMode="auto">
                  <a:xfrm>
                    <a:off x="2775" y="1851"/>
                    <a:ext cx="331" cy="2"/>
                  </a:xfrm>
                  <a:prstGeom prst="rect">
                    <a:avLst/>
                  </a:prstGeom>
                  <a:solidFill>
                    <a:srgbClr val="FFD0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2" name="Rectangle 1591"/>
                  <p:cNvSpPr>
                    <a:spLocks noChangeArrowheads="1"/>
                  </p:cNvSpPr>
                  <p:nvPr/>
                </p:nvSpPr>
                <p:spPr bwMode="auto">
                  <a:xfrm>
                    <a:off x="2775" y="1853"/>
                    <a:ext cx="331" cy="1"/>
                  </a:xfrm>
                  <a:prstGeom prst="rect">
                    <a:avLst/>
                  </a:prstGeom>
                  <a:solidFill>
                    <a:srgbClr val="FFD1A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3" name="Rectangle 1592"/>
                  <p:cNvSpPr>
                    <a:spLocks noChangeArrowheads="1"/>
                  </p:cNvSpPr>
                  <p:nvPr/>
                </p:nvSpPr>
                <p:spPr bwMode="auto">
                  <a:xfrm>
                    <a:off x="2775" y="1854"/>
                    <a:ext cx="331" cy="2"/>
                  </a:xfrm>
                  <a:prstGeom prst="rect">
                    <a:avLst/>
                  </a:prstGeom>
                  <a:solidFill>
                    <a:srgbClr val="FFD1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4" name="Rectangle 1593"/>
                  <p:cNvSpPr>
                    <a:spLocks noChangeArrowheads="1"/>
                  </p:cNvSpPr>
                  <p:nvPr/>
                </p:nvSpPr>
                <p:spPr bwMode="auto">
                  <a:xfrm>
                    <a:off x="2775" y="1856"/>
                    <a:ext cx="331" cy="2"/>
                  </a:xfrm>
                  <a:prstGeom prst="rect">
                    <a:avLst/>
                  </a:prstGeom>
                  <a:solidFill>
                    <a:srgbClr val="FFD2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5" name="Rectangle 1594"/>
                  <p:cNvSpPr>
                    <a:spLocks noChangeArrowheads="1"/>
                  </p:cNvSpPr>
                  <p:nvPr/>
                </p:nvSpPr>
                <p:spPr bwMode="auto">
                  <a:xfrm>
                    <a:off x="2775" y="1858"/>
                    <a:ext cx="331" cy="1"/>
                  </a:xfrm>
                  <a:prstGeom prst="rect">
                    <a:avLst/>
                  </a:prstGeom>
                  <a:solidFill>
                    <a:srgbClr val="FFD2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6" name="Rectangle 1595"/>
                  <p:cNvSpPr>
                    <a:spLocks noChangeArrowheads="1"/>
                  </p:cNvSpPr>
                  <p:nvPr/>
                </p:nvSpPr>
                <p:spPr bwMode="auto">
                  <a:xfrm>
                    <a:off x="2775" y="1859"/>
                    <a:ext cx="331" cy="2"/>
                  </a:xfrm>
                  <a:prstGeom prst="rect">
                    <a:avLst/>
                  </a:prstGeom>
                  <a:solidFill>
                    <a:srgbClr val="FFD3A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7" name="Rectangle 1596"/>
                  <p:cNvSpPr>
                    <a:spLocks noChangeArrowheads="1"/>
                  </p:cNvSpPr>
                  <p:nvPr/>
                </p:nvSpPr>
                <p:spPr bwMode="auto">
                  <a:xfrm>
                    <a:off x="2775" y="1861"/>
                    <a:ext cx="331" cy="1"/>
                  </a:xfrm>
                  <a:prstGeom prst="rect">
                    <a:avLst/>
                  </a:prstGeom>
                  <a:solidFill>
                    <a:srgbClr val="FFD4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8" name="Rectangle 1597"/>
                  <p:cNvSpPr>
                    <a:spLocks noChangeArrowheads="1"/>
                  </p:cNvSpPr>
                  <p:nvPr/>
                </p:nvSpPr>
                <p:spPr bwMode="auto">
                  <a:xfrm>
                    <a:off x="2775" y="1862"/>
                    <a:ext cx="331" cy="2"/>
                  </a:xfrm>
                  <a:prstGeom prst="rect">
                    <a:avLst/>
                  </a:prstGeom>
                  <a:solidFill>
                    <a:srgbClr val="FFD4A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09" name="Rectangle 1598"/>
                  <p:cNvSpPr>
                    <a:spLocks noChangeArrowheads="1"/>
                  </p:cNvSpPr>
                  <p:nvPr/>
                </p:nvSpPr>
                <p:spPr bwMode="auto">
                  <a:xfrm>
                    <a:off x="2775" y="1864"/>
                    <a:ext cx="331" cy="2"/>
                  </a:xfrm>
                  <a:prstGeom prst="rect">
                    <a:avLst/>
                  </a:prstGeom>
                  <a:solidFill>
                    <a:srgbClr val="FFD5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0" name="Rectangle 1599"/>
                  <p:cNvSpPr>
                    <a:spLocks noChangeArrowheads="1"/>
                  </p:cNvSpPr>
                  <p:nvPr/>
                </p:nvSpPr>
                <p:spPr bwMode="auto">
                  <a:xfrm>
                    <a:off x="2775" y="1866"/>
                    <a:ext cx="331" cy="1"/>
                  </a:xfrm>
                  <a:prstGeom prst="rect">
                    <a:avLst/>
                  </a:prstGeom>
                  <a:solidFill>
                    <a:srgbClr val="FFD6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1" name="Rectangle 1600"/>
                  <p:cNvSpPr>
                    <a:spLocks noChangeArrowheads="1"/>
                  </p:cNvSpPr>
                  <p:nvPr/>
                </p:nvSpPr>
                <p:spPr bwMode="auto">
                  <a:xfrm>
                    <a:off x="2775" y="1867"/>
                    <a:ext cx="331" cy="2"/>
                  </a:xfrm>
                  <a:prstGeom prst="rect">
                    <a:avLst/>
                  </a:prstGeom>
                  <a:solidFill>
                    <a:srgbClr val="FFD7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2" name="Rectangle 1601"/>
                  <p:cNvSpPr>
                    <a:spLocks noChangeArrowheads="1"/>
                  </p:cNvSpPr>
                  <p:nvPr/>
                </p:nvSpPr>
                <p:spPr bwMode="auto">
                  <a:xfrm>
                    <a:off x="2775" y="1869"/>
                    <a:ext cx="331" cy="2"/>
                  </a:xfrm>
                  <a:prstGeom prst="rect">
                    <a:avLst/>
                  </a:prstGeom>
                  <a:solidFill>
                    <a:srgbClr val="FFD7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3" name="Rectangle 1602"/>
                  <p:cNvSpPr>
                    <a:spLocks noChangeArrowheads="1"/>
                  </p:cNvSpPr>
                  <p:nvPr/>
                </p:nvSpPr>
                <p:spPr bwMode="auto">
                  <a:xfrm>
                    <a:off x="2775" y="1871"/>
                    <a:ext cx="331" cy="1"/>
                  </a:xfrm>
                  <a:prstGeom prst="rect">
                    <a:avLst/>
                  </a:prstGeom>
                  <a:solidFill>
                    <a:srgbClr val="FFD8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4" name="Rectangle 1603"/>
                  <p:cNvSpPr>
                    <a:spLocks noChangeArrowheads="1"/>
                  </p:cNvSpPr>
                  <p:nvPr/>
                </p:nvSpPr>
                <p:spPr bwMode="auto">
                  <a:xfrm>
                    <a:off x="2775" y="1872"/>
                    <a:ext cx="331" cy="2"/>
                  </a:xfrm>
                  <a:prstGeom prst="rect">
                    <a:avLst/>
                  </a:prstGeom>
                  <a:solidFill>
                    <a:srgbClr val="FFD9B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5" name="Rectangle 1604"/>
                  <p:cNvSpPr>
                    <a:spLocks noChangeArrowheads="1"/>
                  </p:cNvSpPr>
                  <p:nvPr/>
                </p:nvSpPr>
                <p:spPr bwMode="auto">
                  <a:xfrm>
                    <a:off x="2775" y="1874"/>
                    <a:ext cx="331" cy="1"/>
                  </a:xfrm>
                  <a:prstGeom prst="rect">
                    <a:avLst/>
                  </a:prstGeom>
                  <a:solidFill>
                    <a:srgbClr val="FFDAB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6" name="Rectangle 1605"/>
                  <p:cNvSpPr>
                    <a:spLocks noChangeArrowheads="1"/>
                  </p:cNvSpPr>
                  <p:nvPr/>
                </p:nvSpPr>
                <p:spPr bwMode="auto">
                  <a:xfrm>
                    <a:off x="2775" y="1875"/>
                    <a:ext cx="331" cy="2"/>
                  </a:xfrm>
                  <a:prstGeom prst="rect">
                    <a:avLst/>
                  </a:prstGeom>
                  <a:solidFill>
                    <a:srgbClr val="FFDBB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7" name="Rectangle 1606"/>
                  <p:cNvSpPr>
                    <a:spLocks noChangeArrowheads="1"/>
                  </p:cNvSpPr>
                  <p:nvPr/>
                </p:nvSpPr>
                <p:spPr bwMode="auto">
                  <a:xfrm>
                    <a:off x="2775" y="1877"/>
                    <a:ext cx="331" cy="3"/>
                  </a:xfrm>
                  <a:prstGeom prst="rect">
                    <a:avLst/>
                  </a:prstGeom>
                  <a:solidFill>
                    <a:srgbClr val="FFDC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8" name="Rectangle 1607"/>
                  <p:cNvSpPr>
                    <a:spLocks noChangeArrowheads="1"/>
                  </p:cNvSpPr>
                  <p:nvPr/>
                </p:nvSpPr>
                <p:spPr bwMode="auto">
                  <a:xfrm>
                    <a:off x="2775" y="1880"/>
                    <a:ext cx="331" cy="2"/>
                  </a:xfrm>
                  <a:prstGeom prst="rect">
                    <a:avLst/>
                  </a:prstGeom>
                  <a:solidFill>
                    <a:srgbClr val="FFD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19" name="Rectangle 1608"/>
                  <p:cNvSpPr>
                    <a:spLocks noChangeArrowheads="1"/>
                  </p:cNvSpPr>
                  <p:nvPr/>
                </p:nvSpPr>
                <p:spPr bwMode="auto">
                  <a:xfrm>
                    <a:off x="2775" y="1882"/>
                    <a:ext cx="331" cy="1"/>
                  </a:xfrm>
                  <a:prstGeom prst="rect">
                    <a:avLst/>
                  </a:prstGeom>
                  <a:solidFill>
                    <a:srgbClr val="FFDDB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0" name="Rectangle 1609"/>
                  <p:cNvSpPr>
                    <a:spLocks noChangeArrowheads="1"/>
                  </p:cNvSpPr>
                  <p:nvPr/>
                </p:nvSpPr>
                <p:spPr bwMode="auto">
                  <a:xfrm>
                    <a:off x="2775" y="1883"/>
                    <a:ext cx="331" cy="2"/>
                  </a:xfrm>
                  <a:prstGeom prst="rect">
                    <a:avLst/>
                  </a:prstGeom>
                  <a:solidFill>
                    <a:srgbClr val="FFDE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1" name="Rectangle 1610"/>
                  <p:cNvSpPr>
                    <a:spLocks noChangeArrowheads="1"/>
                  </p:cNvSpPr>
                  <p:nvPr/>
                </p:nvSpPr>
                <p:spPr bwMode="auto">
                  <a:xfrm>
                    <a:off x="2775" y="1885"/>
                    <a:ext cx="331" cy="2"/>
                  </a:xfrm>
                  <a:prstGeom prst="rect">
                    <a:avLst/>
                  </a:prstGeom>
                  <a:solidFill>
                    <a:srgbClr val="FFDFC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2" name="Rectangle 1611"/>
                  <p:cNvSpPr>
                    <a:spLocks noChangeArrowheads="1"/>
                  </p:cNvSpPr>
                  <p:nvPr/>
                </p:nvSpPr>
                <p:spPr bwMode="auto">
                  <a:xfrm>
                    <a:off x="2775" y="1887"/>
                    <a:ext cx="331" cy="1"/>
                  </a:xfrm>
                  <a:prstGeom prst="rect">
                    <a:avLst/>
                  </a:prstGeom>
                  <a:solidFill>
                    <a:srgbClr val="FFE0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3" name="Rectangle 1612"/>
                  <p:cNvSpPr>
                    <a:spLocks noChangeArrowheads="1"/>
                  </p:cNvSpPr>
                  <p:nvPr/>
                </p:nvSpPr>
                <p:spPr bwMode="auto">
                  <a:xfrm>
                    <a:off x="2775" y="1888"/>
                    <a:ext cx="331" cy="2"/>
                  </a:xfrm>
                  <a:prstGeom prst="rect">
                    <a:avLst/>
                  </a:prstGeom>
                  <a:solidFill>
                    <a:srgbClr val="FFE0C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4" name="Rectangle 1613"/>
                  <p:cNvSpPr>
                    <a:spLocks noChangeArrowheads="1"/>
                  </p:cNvSpPr>
                  <p:nvPr/>
                </p:nvSpPr>
                <p:spPr bwMode="auto">
                  <a:xfrm>
                    <a:off x="2775" y="1890"/>
                    <a:ext cx="331" cy="1"/>
                  </a:xfrm>
                  <a:prstGeom prst="rect">
                    <a:avLst/>
                  </a:prstGeom>
                  <a:solidFill>
                    <a:srgbClr val="FFE1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5" name="Rectangle 1614"/>
                  <p:cNvSpPr>
                    <a:spLocks noChangeArrowheads="1"/>
                  </p:cNvSpPr>
                  <p:nvPr/>
                </p:nvSpPr>
                <p:spPr bwMode="auto">
                  <a:xfrm>
                    <a:off x="2775" y="1891"/>
                    <a:ext cx="331" cy="2"/>
                  </a:xfrm>
                  <a:prstGeom prst="rect">
                    <a:avLst/>
                  </a:prstGeom>
                  <a:solidFill>
                    <a:srgbClr val="FFE2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6" name="Rectangle 1615"/>
                  <p:cNvSpPr>
                    <a:spLocks noChangeArrowheads="1"/>
                  </p:cNvSpPr>
                  <p:nvPr/>
                </p:nvSpPr>
                <p:spPr bwMode="auto">
                  <a:xfrm>
                    <a:off x="2775" y="1893"/>
                    <a:ext cx="331" cy="2"/>
                  </a:xfrm>
                  <a:prstGeom prst="rect">
                    <a:avLst/>
                  </a:prstGeom>
                  <a:solidFill>
                    <a:srgbClr val="FFE2C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7" name="Rectangle 1616"/>
                  <p:cNvSpPr>
                    <a:spLocks noChangeArrowheads="1"/>
                  </p:cNvSpPr>
                  <p:nvPr/>
                </p:nvSpPr>
                <p:spPr bwMode="auto">
                  <a:xfrm>
                    <a:off x="2775" y="1895"/>
                    <a:ext cx="331" cy="1"/>
                  </a:xfrm>
                  <a:prstGeom prst="rect">
                    <a:avLst/>
                  </a:prstGeom>
                  <a:solidFill>
                    <a:srgbClr val="FFE3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8" name="Rectangle 1617"/>
                  <p:cNvSpPr>
                    <a:spLocks noChangeArrowheads="1"/>
                  </p:cNvSpPr>
                  <p:nvPr/>
                </p:nvSpPr>
                <p:spPr bwMode="auto">
                  <a:xfrm>
                    <a:off x="2775" y="1896"/>
                    <a:ext cx="331" cy="2"/>
                  </a:xfrm>
                  <a:prstGeom prst="rect">
                    <a:avLst/>
                  </a:prstGeom>
                  <a:solidFill>
                    <a:srgbClr val="FFE4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29" name="Rectangle 1618"/>
                  <p:cNvSpPr>
                    <a:spLocks noChangeArrowheads="1"/>
                  </p:cNvSpPr>
                  <p:nvPr/>
                </p:nvSpPr>
                <p:spPr bwMode="auto">
                  <a:xfrm>
                    <a:off x="2775" y="1898"/>
                    <a:ext cx="331" cy="1"/>
                  </a:xfrm>
                  <a:prstGeom prst="rect">
                    <a:avLst/>
                  </a:prstGeom>
                  <a:solidFill>
                    <a:srgbClr val="FFE4C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0" name="Rectangle 1619"/>
                  <p:cNvSpPr>
                    <a:spLocks noChangeArrowheads="1"/>
                  </p:cNvSpPr>
                  <p:nvPr/>
                </p:nvSpPr>
                <p:spPr bwMode="auto">
                  <a:xfrm>
                    <a:off x="2775" y="1899"/>
                    <a:ext cx="331" cy="2"/>
                  </a:xfrm>
                  <a:prstGeom prst="rect">
                    <a:avLst/>
                  </a:prstGeom>
                  <a:solidFill>
                    <a:srgbClr val="FFE5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1" name="Rectangle 1620"/>
                  <p:cNvSpPr>
                    <a:spLocks noChangeArrowheads="1"/>
                  </p:cNvSpPr>
                  <p:nvPr/>
                </p:nvSpPr>
                <p:spPr bwMode="auto">
                  <a:xfrm>
                    <a:off x="2775" y="1901"/>
                    <a:ext cx="331" cy="2"/>
                  </a:xfrm>
                  <a:prstGeom prst="rect">
                    <a:avLst/>
                  </a:prstGeom>
                  <a:solidFill>
                    <a:srgbClr val="FFE5C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2" name="Rectangle 1621"/>
                  <p:cNvSpPr>
                    <a:spLocks noChangeArrowheads="1"/>
                  </p:cNvSpPr>
                  <p:nvPr/>
                </p:nvSpPr>
                <p:spPr bwMode="auto">
                  <a:xfrm>
                    <a:off x="2775" y="1903"/>
                    <a:ext cx="331" cy="1"/>
                  </a:xfrm>
                  <a:prstGeom prst="rect">
                    <a:avLst/>
                  </a:prstGeom>
                  <a:solidFill>
                    <a:srgbClr val="FFE6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3" name="Rectangle 1622"/>
                  <p:cNvSpPr>
                    <a:spLocks noChangeArrowheads="1"/>
                  </p:cNvSpPr>
                  <p:nvPr/>
                </p:nvSpPr>
                <p:spPr bwMode="auto">
                  <a:xfrm>
                    <a:off x="2775" y="1904"/>
                    <a:ext cx="331" cy="2"/>
                  </a:xfrm>
                  <a:prstGeom prst="rect">
                    <a:avLst/>
                  </a:prstGeom>
                  <a:solidFill>
                    <a:srgbClr val="FFE7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4" name="Rectangle 1623"/>
                  <p:cNvSpPr>
                    <a:spLocks noChangeArrowheads="1"/>
                  </p:cNvSpPr>
                  <p:nvPr/>
                </p:nvSpPr>
                <p:spPr bwMode="auto">
                  <a:xfrm>
                    <a:off x="2775" y="1906"/>
                    <a:ext cx="331" cy="2"/>
                  </a:xfrm>
                  <a:prstGeom prst="rect">
                    <a:avLst/>
                  </a:prstGeom>
                  <a:solidFill>
                    <a:srgbClr val="FFE7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5" name="Rectangle 1624"/>
                  <p:cNvSpPr>
                    <a:spLocks noChangeArrowheads="1"/>
                  </p:cNvSpPr>
                  <p:nvPr/>
                </p:nvSpPr>
                <p:spPr bwMode="auto">
                  <a:xfrm>
                    <a:off x="2775" y="1908"/>
                    <a:ext cx="331" cy="1"/>
                  </a:xfrm>
                  <a:prstGeom prst="rect">
                    <a:avLst/>
                  </a:prstGeom>
                  <a:solidFill>
                    <a:srgbClr val="FFE7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6" name="Rectangle 1625"/>
                  <p:cNvSpPr>
                    <a:spLocks noChangeArrowheads="1"/>
                  </p:cNvSpPr>
                  <p:nvPr/>
                </p:nvSpPr>
                <p:spPr bwMode="auto">
                  <a:xfrm>
                    <a:off x="2775" y="1909"/>
                    <a:ext cx="331" cy="2"/>
                  </a:xfrm>
                  <a:prstGeom prst="rect">
                    <a:avLst/>
                  </a:prstGeom>
                  <a:solidFill>
                    <a:srgbClr val="FFE8D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7" name="Rectangle 1626"/>
                  <p:cNvSpPr>
                    <a:spLocks noChangeArrowheads="1"/>
                  </p:cNvSpPr>
                  <p:nvPr/>
                </p:nvSpPr>
                <p:spPr bwMode="auto">
                  <a:xfrm>
                    <a:off x="2775" y="1911"/>
                    <a:ext cx="331" cy="1"/>
                  </a:xfrm>
                  <a:prstGeom prst="rect">
                    <a:avLst/>
                  </a:prstGeom>
                  <a:solidFill>
                    <a:srgbClr val="FFE8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8" name="Rectangle 1627"/>
                  <p:cNvSpPr>
                    <a:spLocks noChangeArrowheads="1"/>
                  </p:cNvSpPr>
                  <p:nvPr/>
                </p:nvSpPr>
                <p:spPr bwMode="auto">
                  <a:xfrm>
                    <a:off x="2775" y="1912"/>
                    <a:ext cx="331" cy="2"/>
                  </a:xfrm>
                  <a:prstGeom prst="rect">
                    <a:avLst/>
                  </a:prstGeom>
                  <a:solidFill>
                    <a:srgbClr val="FFE8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39" name="Rectangle 1628"/>
                  <p:cNvSpPr>
                    <a:spLocks noChangeArrowheads="1"/>
                  </p:cNvSpPr>
                  <p:nvPr/>
                </p:nvSpPr>
                <p:spPr bwMode="auto">
                  <a:xfrm>
                    <a:off x="2775" y="1914"/>
                    <a:ext cx="331" cy="2"/>
                  </a:xfrm>
                  <a:prstGeom prst="rect">
                    <a:avLst/>
                  </a:prstGeom>
                  <a:solidFill>
                    <a:srgbClr val="FFE9D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0" name="Rectangle 1629"/>
                  <p:cNvSpPr>
                    <a:spLocks noChangeArrowheads="1"/>
                  </p:cNvSpPr>
                  <p:nvPr/>
                </p:nvSpPr>
                <p:spPr bwMode="auto">
                  <a:xfrm>
                    <a:off x="2775" y="1916"/>
                    <a:ext cx="331" cy="1"/>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1" name="Rectangle 1630"/>
                  <p:cNvSpPr>
                    <a:spLocks noChangeArrowheads="1"/>
                  </p:cNvSpPr>
                  <p:nvPr/>
                </p:nvSpPr>
                <p:spPr bwMode="auto">
                  <a:xfrm>
                    <a:off x="2775" y="1917"/>
                    <a:ext cx="331" cy="2"/>
                  </a:xfrm>
                  <a:prstGeom prst="rect">
                    <a:avLst/>
                  </a:prstGeom>
                  <a:solidFill>
                    <a:srgbClr val="FFE9D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2" name="Rectangle 1631"/>
                  <p:cNvSpPr>
                    <a:spLocks noChangeArrowheads="1"/>
                  </p:cNvSpPr>
                  <p:nvPr/>
                </p:nvSpPr>
                <p:spPr bwMode="auto">
                  <a:xfrm>
                    <a:off x="2775" y="1919"/>
                    <a:ext cx="331" cy="1"/>
                  </a:xfrm>
                  <a:prstGeom prst="rect">
                    <a:avLst/>
                  </a:prstGeom>
                  <a:solidFill>
                    <a:srgbClr val="FFE9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3" name="Rectangle 1632"/>
                  <p:cNvSpPr>
                    <a:spLocks noChangeArrowheads="1"/>
                  </p:cNvSpPr>
                  <p:nvPr/>
                </p:nvSpPr>
                <p:spPr bwMode="auto">
                  <a:xfrm>
                    <a:off x="2775" y="1920"/>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4" name="Rectangle 1633"/>
                  <p:cNvSpPr>
                    <a:spLocks noChangeArrowheads="1"/>
                  </p:cNvSpPr>
                  <p:nvPr/>
                </p:nvSpPr>
                <p:spPr bwMode="auto">
                  <a:xfrm>
                    <a:off x="2775" y="1922"/>
                    <a:ext cx="331" cy="2"/>
                  </a:xfrm>
                  <a:prstGeom prst="rect">
                    <a:avLst/>
                  </a:prstGeom>
                  <a:solidFill>
                    <a:srgbClr val="FFEAD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5" name="Rectangle 1634"/>
                  <p:cNvSpPr>
                    <a:spLocks noChangeArrowheads="1"/>
                  </p:cNvSpPr>
                  <p:nvPr/>
                </p:nvSpPr>
                <p:spPr bwMode="auto">
                  <a:xfrm>
                    <a:off x="2775" y="1924"/>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6" name="Rectangle 1635"/>
                  <p:cNvSpPr>
                    <a:spLocks noChangeArrowheads="1"/>
                  </p:cNvSpPr>
                  <p:nvPr/>
                </p:nvSpPr>
                <p:spPr bwMode="auto">
                  <a:xfrm>
                    <a:off x="2775" y="1925"/>
                    <a:ext cx="331" cy="2"/>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7" name="Rectangle 1636"/>
                  <p:cNvSpPr>
                    <a:spLocks noChangeArrowheads="1"/>
                  </p:cNvSpPr>
                  <p:nvPr/>
                </p:nvSpPr>
                <p:spPr bwMode="auto">
                  <a:xfrm>
                    <a:off x="2775" y="1927"/>
                    <a:ext cx="331" cy="1"/>
                  </a:xfrm>
                  <a:prstGeom prst="rect">
                    <a:avLst/>
                  </a:prstGeom>
                  <a:solidFill>
                    <a:srgbClr val="FFEAD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5048" name="Rectangle 1637"/>
                  <p:cNvSpPr>
                    <a:spLocks noChangeArrowheads="1"/>
                  </p:cNvSpPr>
                  <p:nvPr/>
                </p:nvSpPr>
                <p:spPr bwMode="auto">
                  <a:xfrm>
                    <a:off x="2775" y="1928"/>
                    <a:ext cx="331" cy="2"/>
                  </a:xfrm>
                  <a:prstGeom prst="rect">
                    <a:avLst/>
                  </a:prstGeom>
                  <a:solidFill>
                    <a:srgbClr val="FFEB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24993" name="Freeform 1638"/>
                <p:cNvSpPr>
                  <a:spLocks/>
                </p:cNvSpPr>
                <p:nvPr/>
              </p:nvSpPr>
              <p:spPr bwMode="auto">
                <a:xfrm>
                  <a:off x="2775" y="1724"/>
                  <a:ext cx="328" cy="203"/>
                </a:xfrm>
                <a:custGeom>
                  <a:avLst/>
                  <a:gdLst>
                    <a:gd name="T0" fmla="*/ 34 w 328"/>
                    <a:gd name="T1" fmla="*/ 0 h 203"/>
                    <a:gd name="T2" fmla="*/ 20 w 328"/>
                    <a:gd name="T3" fmla="*/ 3 h 203"/>
                    <a:gd name="T4" fmla="*/ 10 w 328"/>
                    <a:gd name="T5" fmla="*/ 10 h 203"/>
                    <a:gd name="T6" fmla="*/ 3 w 328"/>
                    <a:gd name="T7" fmla="*/ 21 h 203"/>
                    <a:gd name="T8" fmla="*/ 0 w 328"/>
                    <a:gd name="T9" fmla="*/ 34 h 203"/>
                    <a:gd name="T10" fmla="*/ 0 w 328"/>
                    <a:gd name="T11" fmla="*/ 169 h 203"/>
                    <a:gd name="T12" fmla="*/ 3 w 328"/>
                    <a:gd name="T13" fmla="*/ 182 h 203"/>
                    <a:gd name="T14" fmla="*/ 10 w 328"/>
                    <a:gd name="T15" fmla="*/ 193 h 203"/>
                    <a:gd name="T16" fmla="*/ 20 w 328"/>
                    <a:gd name="T17" fmla="*/ 200 h 203"/>
                    <a:gd name="T18" fmla="*/ 34 w 328"/>
                    <a:gd name="T19" fmla="*/ 203 h 203"/>
                    <a:gd name="T20" fmla="*/ 294 w 328"/>
                    <a:gd name="T21" fmla="*/ 203 h 203"/>
                    <a:gd name="T22" fmla="*/ 307 w 328"/>
                    <a:gd name="T23" fmla="*/ 200 h 203"/>
                    <a:gd name="T24" fmla="*/ 318 w 328"/>
                    <a:gd name="T25" fmla="*/ 193 h 203"/>
                    <a:gd name="T26" fmla="*/ 324 w 328"/>
                    <a:gd name="T27" fmla="*/ 182 h 203"/>
                    <a:gd name="T28" fmla="*/ 328 w 328"/>
                    <a:gd name="T29" fmla="*/ 169 h 203"/>
                    <a:gd name="T30" fmla="*/ 328 w 328"/>
                    <a:gd name="T31" fmla="*/ 34 h 203"/>
                    <a:gd name="T32" fmla="*/ 324 w 328"/>
                    <a:gd name="T33" fmla="*/ 21 h 203"/>
                    <a:gd name="T34" fmla="*/ 318 w 328"/>
                    <a:gd name="T35" fmla="*/ 10 h 203"/>
                    <a:gd name="T36" fmla="*/ 307 w 328"/>
                    <a:gd name="T37" fmla="*/ 3 h 203"/>
                    <a:gd name="T38" fmla="*/ 294 w 328"/>
                    <a:gd name="T39" fmla="*/ 0 h 203"/>
                    <a:gd name="T40" fmla="*/ 34 w 328"/>
                    <a:gd name="T41" fmla="*/ 0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28"/>
                    <a:gd name="T64" fmla="*/ 0 h 203"/>
                    <a:gd name="T65" fmla="*/ 328 w 328"/>
                    <a:gd name="T66" fmla="*/ 203 h 20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28" h="203">
                      <a:moveTo>
                        <a:pt x="34" y="0"/>
                      </a:moveTo>
                      <a:lnTo>
                        <a:pt x="20" y="3"/>
                      </a:lnTo>
                      <a:lnTo>
                        <a:pt x="10" y="10"/>
                      </a:lnTo>
                      <a:lnTo>
                        <a:pt x="3" y="21"/>
                      </a:lnTo>
                      <a:lnTo>
                        <a:pt x="0" y="34"/>
                      </a:lnTo>
                      <a:lnTo>
                        <a:pt x="0" y="169"/>
                      </a:lnTo>
                      <a:lnTo>
                        <a:pt x="3" y="182"/>
                      </a:lnTo>
                      <a:lnTo>
                        <a:pt x="10" y="193"/>
                      </a:lnTo>
                      <a:lnTo>
                        <a:pt x="20" y="200"/>
                      </a:lnTo>
                      <a:lnTo>
                        <a:pt x="34" y="203"/>
                      </a:lnTo>
                      <a:lnTo>
                        <a:pt x="294" y="203"/>
                      </a:lnTo>
                      <a:lnTo>
                        <a:pt x="307" y="200"/>
                      </a:lnTo>
                      <a:lnTo>
                        <a:pt x="318" y="193"/>
                      </a:lnTo>
                      <a:lnTo>
                        <a:pt x="324" y="182"/>
                      </a:lnTo>
                      <a:lnTo>
                        <a:pt x="328" y="169"/>
                      </a:lnTo>
                      <a:lnTo>
                        <a:pt x="328" y="34"/>
                      </a:lnTo>
                      <a:lnTo>
                        <a:pt x="324" y="21"/>
                      </a:lnTo>
                      <a:lnTo>
                        <a:pt x="318" y="10"/>
                      </a:lnTo>
                      <a:lnTo>
                        <a:pt x="307" y="3"/>
                      </a:lnTo>
                      <a:lnTo>
                        <a:pt x="294" y="0"/>
                      </a:lnTo>
                      <a:lnTo>
                        <a:pt x="34" y="0"/>
                      </a:lnTo>
                      <a:close/>
                    </a:path>
                  </a:pathLst>
                </a:custGeom>
                <a:noFill/>
                <a:ln w="7938">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24989" name="Rectangle 1639"/>
              <p:cNvSpPr>
                <a:spLocks noChangeArrowheads="1"/>
              </p:cNvSpPr>
              <p:nvPr/>
            </p:nvSpPr>
            <p:spPr bwMode="auto">
              <a:xfrm>
                <a:off x="2352" y="2076"/>
                <a:ext cx="202"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1" hangingPunct="1"/>
                <a:r>
                  <a:rPr lang="en-US" sz="1000" b="1">
                    <a:solidFill>
                      <a:srgbClr val="000000"/>
                    </a:solidFill>
                    <a:latin typeface="Comic Sans MS" charset="0"/>
                  </a:rPr>
                  <a:t>L2SV</a:t>
                </a:r>
                <a:endParaRPr lang="en-US" sz="1000">
                  <a:latin typeface="Comic Sans MS" charset="0"/>
                </a:endParaRPr>
              </a:p>
            </p:txBody>
          </p:sp>
          <p:sp>
            <p:nvSpPr>
              <p:cNvPr id="124990" name="Oval 1640"/>
              <p:cNvSpPr>
                <a:spLocks noChangeArrowheads="1"/>
              </p:cNvSpPr>
              <p:nvPr/>
            </p:nvSpPr>
            <p:spPr bwMode="auto">
              <a:xfrm>
                <a:off x="2184" y="2352"/>
                <a:ext cx="524" cy="112"/>
              </a:xfrm>
              <a:prstGeom prst="ellipse">
                <a:avLst/>
              </a:prstGeom>
              <a:gradFill rotWithShape="0">
                <a:gsLst>
                  <a:gs pos="0">
                    <a:srgbClr val="707036"/>
                  </a:gs>
                  <a:gs pos="50000">
                    <a:srgbClr val="F2F274"/>
                  </a:gs>
                  <a:gs pos="100000">
                    <a:srgbClr val="707036"/>
                  </a:gs>
                </a:gsLst>
                <a:lin ang="5400000" scaled="1"/>
              </a:gradFill>
              <a:ln w="9525">
                <a:solidFill>
                  <a:schemeClr val="tx1"/>
                </a:solidFill>
                <a:round/>
                <a:headEnd/>
                <a:tailEnd/>
              </a:ln>
            </p:spPr>
            <p:txBody>
              <a:bodyPr anchor="ctr">
                <a:spAutoFit/>
              </a:bodyPr>
              <a:lstStyle/>
              <a:p>
                <a:endParaRPr lang="en-US"/>
              </a:p>
            </p:txBody>
          </p:sp>
          <p:sp>
            <p:nvSpPr>
              <p:cNvPr id="124991" name="Text Box 1641"/>
              <p:cNvSpPr txBox="1">
                <a:spLocks noChangeArrowheads="1"/>
              </p:cNvSpPr>
              <p:nvPr/>
            </p:nvSpPr>
            <p:spPr bwMode="auto">
              <a:xfrm>
                <a:off x="2296" y="2336"/>
                <a:ext cx="31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r>
                  <a:rPr lang="en-US" sz="1000" b="1">
                    <a:latin typeface="Comic Sans MS" charset="0"/>
                  </a:rPr>
                  <a:t>L2N</a:t>
                </a:r>
              </a:p>
            </p:txBody>
          </p:sp>
        </p:grpSp>
        <p:cxnSp>
          <p:nvCxnSpPr>
            <p:cNvPr id="124978" name="AutoShape 1642"/>
            <p:cNvCxnSpPr>
              <a:cxnSpLocks noChangeShapeType="1"/>
              <a:endCxn id="125443" idx="0"/>
            </p:cNvCxnSpPr>
            <p:nvPr/>
          </p:nvCxnSpPr>
          <p:spPr bwMode="auto">
            <a:xfrm rot="5400000">
              <a:off x="1645" y="1755"/>
              <a:ext cx="680" cy="167"/>
            </a:xfrm>
            <a:prstGeom prst="bentConnector3">
              <a:avLst>
                <a:gd name="adj1" fmla="val 50000"/>
              </a:avLst>
            </a:prstGeom>
            <a:noFill/>
            <a:ln w="3175" cap="sq">
              <a:solidFill>
                <a:srgbClr val="FF220A"/>
              </a:solidFill>
              <a:miter lim="800000"/>
              <a:headEnd/>
              <a:tailEnd type="triangle" w="med" len="med"/>
            </a:ln>
            <a:extLst>
              <a:ext uri="{909E8E84-426E-40dd-AFC4-6F175D3DCCD1}">
                <a14:hiddenFill xmlns:a14="http://schemas.microsoft.com/office/drawing/2010/main">
                  <a:noFill/>
                </a14:hiddenFill>
              </a:ext>
            </a:extLst>
          </p:spPr>
        </p:cxnSp>
        <p:sp>
          <p:nvSpPr>
            <p:cNvPr id="124979" name="Text Box 1643"/>
            <p:cNvSpPr txBox="1">
              <a:spLocks noChangeArrowheads="1"/>
            </p:cNvSpPr>
            <p:nvPr/>
          </p:nvSpPr>
          <p:spPr bwMode="auto">
            <a:xfrm rot="-5400000">
              <a:off x="1720" y="1508"/>
              <a:ext cx="489"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US" sz="1200" b="1">
                  <a:solidFill>
                    <a:srgbClr val="FF220A"/>
                  </a:solidFill>
                  <a:latin typeface="Comic Sans MS" charset="0"/>
                </a:rPr>
                <a:t>RoI     </a:t>
              </a:r>
              <a:endParaRPr kumimoji="1" lang="en-US" sz="1200" b="1" u="sng">
                <a:solidFill>
                  <a:srgbClr val="FF220A"/>
                </a:solidFill>
                <a:latin typeface="Comic Sans MS" charset="0"/>
              </a:endParaRPr>
            </a:p>
          </p:txBody>
        </p:sp>
        <p:sp>
          <p:nvSpPr>
            <p:cNvPr id="124980" name="Text Box 1644"/>
            <p:cNvSpPr txBox="1">
              <a:spLocks noChangeArrowheads="1"/>
            </p:cNvSpPr>
            <p:nvPr/>
          </p:nvSpPr>
          <p:spPr bwMode="auto">
            <a:xfrm>
              <a:off x="2329" y="1712"/>
              <a:ext cx="793"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RoI data = 1-2%</a:t>
              </a:r>
            </a:p>
          </p:txBody>
        </p:sp>
        <p:sp>
          <p:nvSpPr>
            <p:cNvPr id="124981" name="Text Box 1645"/>
            <p:cNvSpPr txBox="1">
              <a:spLocks noChangeArrowheads="1"/>
            </p:cNvSpPr>
            <p:nvPr/>
          </p:nvSpPr>
          <p:spPr bwMode="auto">
            <a:xfrm>
              <a:off x="3175" y="1959"/>
              <a:ext cx="44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rgbClr val="000000"/>
                  </a:solidFill>
                  <a:miter lim="800000"/>
                  <a:headEnd/>
                  <a:tailEnd/>
                </a14:hiddenLine>
              </a:ext>
            </a:extLst>
          </p:spPr>
          <p:txBody>
            <a:bodyPr wrap="none" anchor="ct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r>
                <a:rPr kumimoji="1" lang="en-US" sz="1000" b="1">
                  <a:solidFill>
                    <a:srgbClr val="FF000C"/>
                  </a:solidFill>
                  <a:latin typeface="Comic Sans MS" charset="0"/>
                </a:rPr>
                <a:t>RoI </a:t>
              </a:r>
            </a:p>
            <a:p>
              <a:pPr algn="ctr"/>
              <a:r>
                <a:rPr kumimoji="1" lang="en-US" sz="1000" b="1">
                  <a:solidFill>
                    <a:srgbClr val="FF000C"/>
                  </a:solidFill>
                  <a:latin typeface="Comic Sans MS" charset="0"/>
                </a:rPr>
                <a:t>requests</a:t>
              </a:r>
            </a:p>
          </p:txBody>
        </p:sp>
        <p:cxnSp>
          <p:nvCxnSpPr>
            <p:cNvPr id="124982" name="AutoShape 1646"/>
            <p:cNvCxnSpPr>
              <a:cxnSpLocks noChangeShapeType="1"/>
            </p:cNvCxnSpPr>
            <p:nvPr/>
          </p:nvCxnSpPr>
          <p:spPr bwMode="auto">
            <a:xfrm flipV="1">
              <a:off x="2743" y="2188"/>
              <a:ext cx="901" cy="84"/>
            </a:xfrm>
            <a:prstGeom prst="bentConnector3">
              <a:avLst>
                <a:gd name="adj1" fmla="val 59931"/>
              </a:avLst>
            </a:prstGeom>
            <a:noFill/>
            <a:ln w="3175" cap="sq">
              <a:solidFill>
                <a:srgbClr val="FF220A"/>
              </a:solidFill>
              <a:miter lim="800000"/>
              <a:headEnd/>
              <a:tailEnd type="triangle" w="med" len="med"/>
            </a:ln>
            <a:extLst>
              <a:ext uri="{909E8E84-426E-40dd-AFC4-6F175D3DCCD1}">
                <a14:hiddenFill xmlns:a14="http://schemas.microsoft.com/office/drawing/2010/main">
                  <a:noFill/>
                </a14:hiddenFill>
              </a:ext>
            </a:extLst>
          </p:spPr>
        </p:cxnSp>
        <p:cxnSp>
          <p:nvCxnSpPr>
            <p:cNvPr id="124983" name="AutoShape 1647"/>
            <p:cNvCxnSpPr>
              <a:cxnSpLocks noChangeShapeType="1"/>
              <a:stCxn id="125493" idx="3"/>
              <a:endCxn id="125236" idx="1"/>
            </p:cNvCxnSpPr>
            <p:nvPr/>
          </p:nvCxnSpPr>
          <p:spPr bwMode="auto">
            <a:xfrm>
              <a:off x="2066" y="2243"/>
              <a:ext cx="214" cy="1"/>
            </a:xfrm>
            <a:prstGeom prst="straightConnector1">
              <a:avLst/>
            </a:prstGeom>
            <a:noFill/>
            <a:ln w="12700" cap="sq">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24984" name="AutoShape 1648"/>
            <p:cNvCxnSpPr>
              <a:cxnSpLocks noChangeShapeType="1"/>
              <a:stCxn id="124986" idx="3"/>
              <a:endCxn id="124990" idx="2"/>
            </p:cNvCxnSpPr>
            <p:nvPr/>
          </p:nvCxnSpPr>
          <p:spPr bwMode="auto">
            <a:xfrm>
              <a:off x="1885" y="2536"/>
              <a:ext cx="299" cy="0"/>
            </a:xfrm>
            <a:prstGeom prst="straightConnector1">
              <a:avLst/>
            </a:prstGeom>
            <a:noFill/>
            <a:ln w="12700" cap="sq">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24985" name="AutoShape 1649"/>
            <p:cNvCxnSpPr>
              <a:cxnSpLocks noChangeShapeType="1"/>
              <a:stCxn id="125048" idx="2"/>
              <a:endCxn id="124990" idx="0"/>
            </p:cNvCxnSpPr>
            <p:nvPr/>
          </p:nvCxnSpPr>
          <p:spPr bwMode="auto">
            <a:xfrm>
              <a:off x="2445" y="2328"/>
              <a:ext cx="1" cy="152"/>
            </a:xfrm>
            <a:prstGeom prst="straightConnector1">
              <a:avLst/>
            </a:prstGeom>
            <a:noFill/>
            <a:ln w="12700" cap="sq">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124972" name="Rectangle 1650"/>
          <p:cNvSpPr>
            <a:spLocks noGrp="1" noChangeArrowheads="1"/>
          </p:cNvSpPr>
          <p:nvPr>
            <p:ph type="title"/>
          </p:nvPr>
        </p:nvSpPr>
        <p:spPr>
          <a:xfrm>
            <a:off x="457200" y="0"/>
            <a:ext cx="8229600" cy="1143000"/>
          </a:xfrm>
        </p:spPr>
        <p:txBody>
          <a:bodyPr/>
          <a:lstStyle/>
          <a:p>
            <a:pPr eaLnBrk="1" hangingPunct="1"/>
            <a:r>
              <a:rPr lang="en-US" sz="4000">
                <a:latin typeface="Arial" charset="0"/>
                <a:ea typeface="ＭＳ Ｐゴシック" charset="0"/>
                <a:cs typeface="ＭＳ Ｐゴシック" charset="0"/>
              </a:rPr>
              <a:t>ATLAS</a:t>
            </a:r>
            <a:r>
              <a:rPr lang="el-GR" sz="4000">
                <a:latin typeface="Arial" charset="0"/>
                <a:ea typeface="ＭＳ Ｐゴシック" charset="0"/>
                <a:cs typeface="ＭＳ Ｐゴシック" charset="0"/>
              </a:rPr>
              <a:t>:</a:t>
            </a:r>
            <a:r>
              <a:rPr lang="en-US" sz="4000">
                <a:latin typeface="Arial" charset="0"/>
                <a:ea typeface="ＭＳ Ｐゴシック" charset="0"/>
                <a:cs typeface="ＭＳ Ｐゴシック" charset="0"/>
              </a:rPr>
              <a:t> </a:t>
            </a:r>
            <a:r>
              <a:rPr lang="el-GR" sz="3200">
                <a:latin typeface="Arial" charset="0"/>
                <a:ea typeface="ＭＳ Ｐゴシック" charset="0"/>
                <a:cs typeface="ＭＳ Ｐゴシック" charset="0"/>
              </a:rPr>
              <a:t>Σκανδαλισμός</a:t>
            </a:r>
            <a:r>
              <a:rPr lang="en-US" sz="3200">
                <a:latin typeface="Arial" charset="0"/>
                <a:ea typeface="ＭＳ Ｐゴシック" charset="0"/>
                <a:cs typeface="ＭＳ Ｐゴシック" charset="0"/>
              </a:rPr>
              <a:t>, </a:t>
            </a:r>
            <a:r>
              <a:rPr lang="el-GR" sz="3200">
                <a:latin typeface="Arial" charset="0"/>
                <a:ea typeface="ＭＳ Ｐゴシック" charset="0"/>
                <a:cs typeface="ＭＳ Ｐゴシック" charset="0"/>
              </a:rPr>
              <a:t>Λήψη Δεδομένων</a:t>
            </a:r>
            <a:r>
              <a:rPr lang="en-US" sz="3200">
                <a:latin typeface="Arial" charset="0"/>
                <a:ea typeface="ＭＳ Ｐゴシック" charset="0"/>
                <a:cs typeface="ＭＳ Ｐゴシック" charset="0"/>
              </a:rPr>
              <a:t> </a:t>
            </a:r>
            <a:r>
              <a:rPr lang="el-GR" sz="3200">
                <a:latin typeface="Arial" charset="0"/>
                <a:ea typeface="ＭＳ Ｐゴシック" charset="0"/>
                <a:cs typeface="ＭＳ Ｐゴシック" charset="0"/>
              </a:rPr>
              <a:t>και Σύστημα αυτομάτου ελέγχου</a:t>
            </a:r>
            <a:endParaRPr lang="en-US" sz="3200">
              <a:latin typeface="Arial" charset="0"/>
              <a:ea typeface="ＭＳ Ｐゴシック" charset="0"/>
              <a:cs typeface="ＭＳ Ｐゴシック" charset="0"/>
            </a:endParaRPr>
          </a:p>
        </p:txBody>
      </p:sp>
    </p:spTree>
    <p:extLst>
      <p:ext uri="{BB962C8B-B14F-4D97-AF65-F5344CB8AC3E}">
        <p14:creationId xmlns:p14="http://schemas.microsoft.com/office/powerpoint/2010/main" val="307503000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29"/>
                                        </p:tgtEl>
                                        <p:attrNameLst>
                                          <p:attrName>style.visibility</p:attrName>
                                        </p:attrNameLst>
                                      </p:cBhvr>
                                      <p:to>
                                        <p:strVal val="visible"/>
                                      </p:to>
                                    </p:set>
                                  </p:childTnLst>
                                  <p:subTnLst>
                                    <p:set>
                                      <p:cBhvr override="childStyle">
                                        <p:cTn dur="1" fill="hold" display="0" masterRel="nextClick" afterEffect="1"/>
                                        <p:tgtEl>
                                          <p:spTgt spid="29"/>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nodeType="clickEffect">
                                  <p:stCondLst>
                                    <p:cond delay="0"/>
                                  </p:stCondLst>
                                  <p:childTnLst>
                                    <p:set>
                                      <p:cBhvr>
                                        <p:cTn id="10" dur="1" fill="hold">
                                          <p:stCondLst>
                                            <p:cond delay="0"/>
                                          </p:stCondLst>
                                        </p:cTn>
                                        <p:tgtEl>
                                          <p:spTgt spid="122905"/>
                                        </p:tgtEl>
                                        <p:attrNameLst>
                                          <p:attrName>style.visibility</p:attrName>
                                        </p:attrNameLst>
                                      </p:cBhvr>
                                      <p:to>
                                        <p:strVal val="visible"/>
                                      </p:to>
                                    </p:set>
                                    <p:anim calcmode="lin" valueType="num">
                                      <p:cBhvr additive="base">
                                        <p:cTn id="11" dur="500" fill="hold"/>
                                        <p:tgtEl>
                                          <p:spTgt spid="122905"/>
                                        </p:tgtEl>
                                        <p:attrNameLst>
                                          <p:attrName>ppt_x</p:attrName>
                                        </p:attrNameLst>
                                      </p:cBhvr>
                                      <p:tavLst>
                                        <p:tav tm="0">
                                          <p:val>
                                            <p:strVal val="0-#ppt_w/2"/>
                                          </p:val>
                                        </p:tav>
                                        <p:tav tm="100000">
                                          <p:val>
                                            <p:strVal val="#ppt_x"/>
                                          </p:val>
                                        </p:tav>
                                      </p:tavLst>
                                    </p:anim>
                                    <p:anim calcmode="lin" valueType="num">
                                      <p:cBhvr additive="base">
                                        <p:cTn id="12" dur="500" fill="hold"/>
                                        <p:tgtEl>
                                          <p:spTgt spid="122905"/>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1" presetClass="entr" presetSubtype="0" fill="hold" nodeType="afterEffect">
                                  <p:stCondLst>
                                    <p:cond delay="0"/>
                                  </p:stCondLst>
                                  <p:childTnLst>
                                    <p:set>
                                      <p:cBhvr>
                                        <p:cTn id="15" dur="1" fill="hold">
                                          <p:stCondLst>
                                            <p:cond delay="499"/>
                                          </p:stCondLst>
                                        </p:cTn>
                                        <p:tgtEl>
                                          <p:spTgt spid="28"/>
                                        </p:tgtEl>
                                        <p:attrNameLst>
                                          <p:attrName>style.visibility</p:attrName>
                                        </p:attrNameLst>
                                      </p:cBhvr>
                                      <p:to>
                                        <p:strVal val="visible"/>
                                      </p:to>
                                    </p:se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8"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0-#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500"/>
                            </p:stCondLst>
                            <p:childTnLst>
                              <p:par>
                                <p:cTn id="23" presetID="1" presetClass="entr" presetSubtype="0" fill="hold" nodeType="afterEffect">
                                  <p:stCondLst>
                                    <p:cond delay="0"/>
                                  </p:stCondLst>
                                  <p:childTnLst>
                                    <p:set>
                                      <p:cBhvr>
                                        <p:cTn id="24" dur="1" fill="hold">
                                          <p:stCondLst>
                                            <p:cond delay="499"/>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0-#ppt_w/2"/>
                                          </p:val>
                                        </p:tav>
                                        <p:tav tm="100000">
                                          <p:val>
                                            <p:strVal val="#ppt_x"/>
                                          </p:val>
                                        </p:tav>
                                      </p:tavLst>
                                    </p:anim>
                                    <p:anim calcmode="lin" valueType="num">
                                      <p:cBhvr additive="base">
                                        <p:cTn id="30" dur="500" fill="hold"/>
                                        <p:tgtEl>
                                          <p:spTgt spid="13"/>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500"/>
                            </p:stCondLst>
                            <p:childTnLst>
                              <p:par>
                                <p:cTn id="32" presetID="1" presetClass="entr" presetSubtype="0" fill="hold" nodeType="afterEffect">
                                  <p:stCondLst>
                                    <p:cond delay="0"/>
                                  </p:stCondLst>
                                  <p:childTnLst>
                                    <p:set>
                                      <p:cBhvr>
                                        <p:cTn id="33" dur="1" fill="hold">
                                          <p:stCondLst>
                                            <p:cond delay="499"/>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8" fill="hold" nodeType="click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500" fill="hold"/>
                                        <p:tgtEl>
                                          <p:spTgt spid="2"/>
                                        </p:tgtEl>
                                        <p:attrNameLst>
                                          <p:attrName>ppt_x</p:attrName>
                                        </p:attrNameLst>
                                      </p:cBhvr>
                                      <p:tavLst>
                                        <p:tav tm="0">
                                          <p:val>
                                            <p:strVal val="0-#ppt_w/2"/>
                                          </p:val>
                                        </p:tav>
                                        <p:tav tm="100000">
                                          <p:val>
                                            <p:strVal val="#ppt_x"/>
                                          </p:val>
                                        </p:tav>
                                      </p:tavLst>
                                    </p:anim>
                                    <p:anim calcmode="lin" valueType="num">
                                      <p:cBhvr additive="base">
                                        <p:cTn id="39"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2" fill="hold" nodeType="click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additive="base">
                                        <p:cTn id="44" dur="500" fill="hold"/>
                                        <p:tgtEl>
                                          <p:spTgt spid="3"/>
                                        </p:tgtEl>
                                        <p:attrNameLst>
                                          <p:attrName>ppt_x</p:attrName>
                                        </p:attrNameLst>
                                      </p:cBhvr>
                                      <p:tavLst>
                                        <p:tav tm="0">
                                          <p:val>
                                            <p:strVal val="1+#ppt_w/2"/>
                                          </p:val>
                                        </p:tav>
                                        <p:tav tm="100000">
                                          <p:val>
                                            <p:strVal val="#ppt_x"/>
                                          </p:val>
                                        </p:tav>
                                      </p:tavLst>
                                    </p:anim>
                                    <p:anim calcmode="lin" valueType="num">
                                      <p:cBhvr additive="base">
                                        <p:cTn id="45"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nodeType="clickEffect">
                                  <p:stCondLst>
                                    <p:cond delay="0"/>
                                  </p:stCondLst>
                                  <p:childTnLst>
                                    <p:set>
                                      <p:cBhvr>
                                        <p:cTn id="49" dur="1" fill="hold">
                                          <p:stCondLst>
                                            <p:cond delay="499"/>
                                          </p:stCondLst>
                                        </p:cTn>
                                        <p:tgtEl>
                                          <p:spTgt spid="122882"/>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nodeType="clickEffect">
                                  <p:stCondLst>
                                    <p:cond delay="0"/>
                                  </p:stCondLst>
                                  <p:childTnLst>
                                    <p:set>
                                      <p:cBhvr>
                                        <p:cTn id="53" dur="1" fill="hold">
                                          <p:stCondLst>
                                            <p:cond delay="499"/>
                                          </p:stCondLst>
                                        </p:cTn>
                                        <p:tgtEl>
                                          <p:spTgt spid="1228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4"/>
          <p:cNvSpPr>
            <a:spLocks noGrp="1"/>
          </p:cNvSpPr>
          <p:nvPr>
            <p:ph type="ftr" sz="quarter" idx="11"/>
          </p:nvPr>
        </p:nvSpPr>
        <p:spPr/>
        <p:txBody>
          <a:bodyPr/>
          <a:lstStyle/>
          <a:p>
            <a:pPr>
              <a:defRPr/>
            </a:pPr>
            <a:r>
              <a:rPr lang="el-GR" smtClean="0"/>
              <a:t>Ανιχνευτές Σωματιδίων, 09-15 Αυγούστου 2014</a:t>
            </a:r>
            <a:endParaRPr lang="en-US"/>
          </a:p>
        </p:txBody>
      </p:sp>
      <p:sp>
        <p:nvSpPr>
          <p:cNvPr id="10" name="Slide Number Placeholder 5"/>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587325A4-636F-D846-848D-E622B7C6248E}" type="slidenum">
              <a:rPr lang="en-US" sz="1400">
                <a:latin typeface="Arial" charset="0"/>
              </a:rPr>
              <a:pPr/>
              <a:t>41</a:t>
            </a:fld>
            <a:endParaRPr lang="en-US" sz="1400">
              <a:latin typeface="Arial" charset="0"/>
            </a:endParaRPr>
          </a:p>
        </p:txBody>
      </p:sp>
      <p:sp>
        <p:nvSpPr>
          <p:cNvPr id="126980" name="Rectangle 2"/>
          <p:cNvSpPr>
            <a:spLocks noGrp="1" noChangeArrowheads="1"/>
          </p:cNvSpPr>
          <p:nvPr>
            <p:ph type="title"/>
          </p:nvPr>
        </p:nvSpPr>
        <p:spPr>
          <a:xfrm>
            <a:off x="457200" y="0"/>
            <a:ext cx="8229600" cy="990600"/>
          </a:xfrm>
        </p:spPr>
        <p:txBody>
          <a:bodyPr/>
          <a:lstStyle/>
          <a:p>
            <a:pPr eaLnBrk="1" hangingPunct="1"/>
            <a:r>
              <a:rPr lang="el-GR" sz="4000">
                <a:latin typeface="Arial" charset="0"/>
                <a:ea typeface="ＭＳ Ｐゴシック" charset="0"/>
                <a:cs typeface="ＭＳ Ｐゴシック" charset="0"/>
              </a:rPr>
              <a:t>Σκανδαλισμός &amp; Λήψη Δεδομένων</a:t>
            </a:r>
            <a:endParaRPr lang="en-US" sz="4000">
              <a:latin typeface="Arial" charset="0"/>
              <a:ea typeface="ＭＳ Ｐゴシック" charset="0"/>
              <a:cs typeface="ＭＳ Ｐゴシック" charset="0"/>
            </a:endParaRPr>
          </a:p>
        </p:txBody>
      </p:sp>
      <p:pic>
        <p:nvPicPr>
          <p:cNvPr id="126981" name="Picture 3"/>
          <p:cNvPicPr>
            <a:picLocks noChangeAspect="1" noChangeArrowheads="1"/>
          </p:cNvPicPr>
          <p:nvPr/>
        </p:nvPicPr>
        <p:blipFill>
          <a:blip r:embed="rId3">
            <a:extLst>
              <a:ext uri="{28A0092B-C50C-407E-A947-70E740481C1C}">
                <a14:useLocalDpi xmlns:a14="http://schemas.microsoft.com/office/drawing/2010/main" val="0"/>
              </a:ext>
            </a:extLst>
          </a:blip>
          <a:srcRect l="6410" b="7222"/>
          <a:stretch>
            <a:fillRect/>
          </a:stretch>
        </p:blipFill>
        <p:spPr bwMode="auto">
          <a:xfrm>
            <a:off x="3944938" y="3022600"/>
            <a:ext cx="5199062" cy="3589338"/>
          </a:xfrm>
          <a:prstGeom prst="rect">
            <a:avLst/>
          </a:prstGeom>
          <a:noFill/>
          <a:ln w="5715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26982" name="Rectangle 4"/>
          <p:cNvSpPr>
            <a:spLocks noChangeArrowheads="1"/>
          </p:cNvSpPr>
          <p:nvPr/>
        </p:nvSpPr>
        <p:spPr bwMode="auto">
          <a:xfrm>
            <a:off x="485775" y="4330700"/>
            <a:ext cx="3205163"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l-GR" sz="2000">
                <a:solidFill>
                  <a:srgbClr val="3333FF"/>
                </a:solidFill>
                <a:latin typeface="Comic Sans MS" charset="0"/>
              </a:rPr>
              <a:t>Κλίμακα </a:t>
            </a:r>
            <a:r>
              <a:rPr lang="en-US" sz="2000">
                <a:solidFill>
                  <a:srgbClr val="3333FF"/>
                </a:solidFill>
                <a:latin typeface="Comic Sans MS" charset="0"/>
              </a:rPr>
              <a:t>1:8 </a:t>
            </a:r>
            <a:r>
              <a:rPr lang="el-GR" sz="2000">
                <a:solidFill>
                  <a:srgbClr val="3333FF"/>
                </a:solidFill>
                <a:latin typeface="Comic Sans MS" charset="0"/>
              </a:rPr>
              <a:t>του</a:t>
            </a:r>
            <a:r>
              <a:rPr lang="en-US" sz="2000">
                <a:solidFill>
                  <a:srgbClr val="3333FF"/>
                </a:solidFill>
                <a:latin typeface="Comic Sans MS" charset="0"/>
              </a:rPr>
              <a:t> </a:t>
            </a:r>
            <a:r>
              <a:rPr lang="el-GR" sz="2000">
                <a:solidFill>
                  <a:srgbClr val="3333FF"/>
                </a:solidFill>
                <a:latin typeface="Comic Sans MS" charset="0"/>
              </a:rPr>
              <a:t>συστήματος λήψης δεδομένων</a:t>
            </a:r>
            <a:r>
              <a:rPr lang="en-US" sz="2000">
                <a:solidFill>
                  <a:srgbClr val="3333FF"/>
                </a:solidFill>
                <a:latin typeface="Comic Sans MS" charset="0"/>
              </a:rPr>
              <a:t> (preseries)</a:t>
            </a:r>
            <a:r>
              <a:rPr lang="el-GR" sz="2000">
                <a:solidFill>
                  <a:srgbClr val="3333FF"/>
                </a:solidFill>
                <a:latin typeface="Comic Sans MS" charset="0"/>
              </a:rPr>
              <a:t> εγκατεστημένων στο</a:t>
            </a:r>
            <a:r>
              <a:rPr lang="en-US" sz="2000">
                <a:solidFill>
                  <a:srgbClr val="3333FF"/>
                </a:solidFill>
                <a:latin typeface="Comic Sans MS" charset="0"/>
              </a:rPr>
              <a:t> Point 5, </a:t>
            </a:r>
            <a:r>
              <a:rPr lang="el-GR" sz="2000">
                <a:solidFill>
                  <a:srgbClr val="3333FF"/>
                </a:solidFill>
                <a:latin typeface="Comic Sans MS" charset="0"/>
              </a:rPr>
              <a:t>δοκιμάζοντας την τελική λειτουργικότητα</a:t>
            </a:r>
            <a:r>
              <a:rPr lang="en-US" sz="2000">
                <a:solidFill>
                  <a:srgbClr val="3333FF"/>
                </a:solidFill>
                <a:latin typeface="Comic Sans MS" charset="0"/>
              </a:rPr>
              <a:t> </a:t>
            </a:r>
            <a:r>
              <a:rPr lang="el-GR" sz="2000">
                <a:solidFill>
                  <a:srgbClr val="3333FF"/>
                </a:solidFill>
                <a:latin typeface="Comic Sans MS" charset="0"/>
              </a:rPr>
              <a:t>και την συνήθη επίδοση</a:t>
            </a:r>
            <a:r>
              <a:rPr lang="en-US">
                <a:solidFill>
                  <a:srgbClr val="3333FF"/>
                </a:solidFill>
                <a:latin typeface="Times New Roman" charset="0"/>
              </a:rPr>
              <a:t> </a:t>
            </a:r>
          </a:p>
        </p:txBody>
      </p:sp>
      <p:pic>
        <p:nvPicPr>
          <p:cNvPr id="126983" name="Picture 5"/>
          <p:cNvPicPr>
            <a:picLocks noChangeAspect="1" noChangeArrowheads="1"/>
          </p:cNvPicPr>
          <p:nvPr/>
        </p:nvPicPr>
        <p:blipFill>
          <a:blip r:embed="rId4">
            <a:lum bright="12000"/>
            <a:extLst>
              <a:ext uri="{28A0092B-C50C-407E-A947-70E740481C1C}">
                <a14:useLocalDpi xmlns:a14="http://schemas.microsoft.com/office/drawing/2010/main" val="0"/>
              </a:ext>
            </a:extLst>
          </a:blip>
          <a:srcRect/>
          <a:stretch>
            <a:fillRect/>
          </a:stretch>
        </p:blipFill>
        <p:spPr bwMode="auto">
          <a:xfrm>
            <a:off x="2471738" y="804863"/>
            <a:ext cx="3708400" cy="285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4" name="Picture 6"/>
          <p:cNvPicPr>
            <a:picLocks noChangeAspect="1" noChangeArrowheads="1"/>
          </p:cNvPicPr>
          <p:nvPr/>
        </p:nvPicPr>
        <p:blipFill>
          <a:blip r:embed="rId5">
            <a:lum bright="12000"/>
            <a:extLst>
              <a:ext uri="{28A0092B-C50C-407E-A947-70E740481C1C}">
                <a14:useLocalDpi xmlns:a14="http://schemas.microsoft.com/office/drawing/2010/main" val="0"/>
              </a:ext>
            </a:extLst>
          </a:blip>
          <a:srcRect/>
          <a:stretch>
            <a:fillRect/>
          </a:stretch>
        </p:blipFill>
        <p:spPr bwMode="auto">
          <a:xfrm>
            <a:off x="0" y="804863"/>
            <a:ext cx="3706813" cy="285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985" name="Rectangle 7"/>
          <p:cNvSpPr>
            <a:spLocks noChangeArrowheads="1"/>
          </p:cNvSpPr>
          <p:nvPr/>
        </p:nvSpPr>
        <p:spPr bwMode="auto">
          <a:xfrm>
            <a:off x="6213475" y="1063625"/>
            <a:ext cx="2930525"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l-GR">
                <a:solidFill>
                  <a:srgbClr val="FF0000"/>
                </a:solidFill>
                <a:latin typeface="Comic Sans MS" charset="0"/>
              </a:rPr>
              <a:t>Μεγάλη προσπάθεια τον τελευταίο χρόνο</a:t>
            </a:r>
            <a:r>
              <a:rPr lang="en-US">
                <a:solidFill>
                  <a:srgbClr val="FF0000"/>
                </a:solidFill>
                <a:latin typeface="Comic Sans MS" charset="0"/>
              </a:rPr>
              <a:t> </a:t>
            </a:r>
            <a:r>
              <a:rPr lang="el-GR">
                <a:solidFill>
                  <a:srgbClr val="FF0000"/>
                </a:solidFill>
                <a:latin typeface="Comic Sans MS" charset="0"/>
              </a:rPr>
              <a:t>για να λειτουργήσει το σύστημα λήψης δεδομένων χρησιμοποιώντας πρότυπες μονάδες και ομοιοποιητές</a:t>
            </a:r>
            <a:endParaRPr lang="en-US">
              <a:solidFill>
                <a:srgbClr val="FF0000"/>
              </a:solidFill>
              <a:latin typeface="Comic Sans MS" charset="0"/>
            </a:endParaRPr>
          </a:p>
        </p:txBody>
      </p:sp>
    </p:spTree>
    <p:extLst>
      <p:ext uri="{BB962C8B-B14F-4D97-AF65-F5344CB8AC3E}">
        <p14:creationId xmlns:p14="http://schemas.microsoft.com/office/powerpoint/2010/main" val="120943488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Footer Placeholder 3"/>
          <p:cNvSpPr>
            <a:spLocks noGrp="1"/>
          </p:cNvSpPr>
          <p:nvPr>
            <p:ph type="ftr" sz="quarter" idx="11"/>
          </p:nvPr>
        </p:nvSpPr>
        <p:spPr>
          <a:xfrm>
            <a:off x="2209800" y="6381750"/>
            <a:ext cx="4724400" cy="476250"/>
          </a:xfrm>
        </p:spPr>
        <p:txBody>
          <a:bodyPr/>
          <a:lstStyle/>
          <a:p>
            <a:pPr>
              <a:defRPr/>
            </a:pPr>
            <a:r>
              <a:rPr lang="el-GR" smtClean="0"/>
              <a:t>Ανιχνευτές Σωματιδίων, 09-15 Αυγούστου 2014</a:t>
            </a:r>
            <a:endParaRPr lang="en-US"/>
          </a:p>
        </p:txBody>
      </p:sp>
      <p:sp>
        <p:nvSpPr>
          <p:cNvPr id="80899" name="Slide Number Placeholder 4"/>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6DD1EAE4-28F7-E347-A1D9-6EDC9A4F497E}" type="slidenum">
              <a:rPr lang="en-US" sz="1400">
                <a:latin typeface="Arial" charset="0"/>
              </a:rPr>
              <a:pPr/>
              <a:t>42</a:t>
            </a:fld>
            <a:endParaRPr lang="en-US" sz="1400">
              <a:latin typeface="Arial" charset="0"/>
            </a:endParaRPr>
          </a:p>
        </p:txBody>
      </p:sp>
      <p:sp>
        <p:nvSpPr>
          <p:cNvPr id="129028" name="Rectangle 2"/>
          <p:cNvSpPr>
            <a:spLocks noGrp="1" noChangeArrowheads="1"/>
          </p:cNvSpPr>
          <p:nvPr>
            <p:ph type="title"/>
          </p:nvPr>
        </p:nvSpPr>
        <p:spPr/>
        <p:txBody>
          <a:bodyPr/>
          <a:lstStyle/>
          <a:p>
            <a:pPr eaLnBrk="1" hangingPunct="1"/>
            <a:r>
              <a:rPr lang="el-GR" sz="3400">
                <a:latin typeface="Arial" charset="0"/>
                <a:ea typeface="ＭＳ Ｐゴシック" charset="0"/>
                <a:cs typeface="ＭＳ Ｐゴシック" charset="0"/>
              </a:rPr>
              <a:t>Σύστημα Αυτομάτου Ελέγχου</a:t>
            </a:r>
            <a:r>
              <a:rPr lang="en-US" sz="3400">
                <a:latin typeface="Arial" charset="0"/>
                <a:ea typeface="ＭＳ Ｐゴシック" charset="0"/>
                <a:cs typeface="ＭＳ Ｐゴシック" charset="0"/>
              </a:rPr>
              <a:t> @ LHC</a:t>
            </a:r>
          </a:p>
        </p:txBody>
      </p:sp>
      <p:sp>
        <p:nvSpPr>
          <p:cNvPr id="129029" name="Rectangle 3"/>
          <p:cNvSpPr>
            <a:spLocks noChangeArrowheads="1"/>
          </p:cNvSpPr>
          <p:nvPr/>
        </p:nvSpPr>
        <p:spPr bwMode="auto">
          <a:xfrm>
            <a:off x="0" y="1219200"/>
            <a:ext cx="9144000" cy="5257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39268" name="Line 4"/>
          <p:cNvSpPr>
            <a:spLocks noChangeShapeType="1"/>
          </p:cNvSpPr>
          <p:nvPr/>
        </p:nvSpPr>
        <p:spPr bwMode="auto">
          <a:xfrm>
            <a:off x="7823200" y="1625600"/>
            <a:ext cx="0" cy="4538663"/>
          </a:xfrm>
          <a:prstGeom prst="line">
            <a:avLst/>
          </a:prstGeom>
          <a:noFill/>
          <a:ln w="28575" cap="rnd">
            <a:solidFill>
              <a:schemeClr val="accent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 name="Group 5"/>
          <p:cNvGrpSpPr>
            <a:grpSpLocks/>
          </p:cNvGrpSpPr>
          <p:nvPr/>
        </p:nvGrpSpPr>
        <p:grpSpPr bwMode="auto">
          <a:xfrm>
            <a:off x="5284788" y="1876425"/>
            <a:ext cx="1284287" cy="3951288"/>
            <a:chOff x="3678" y="1044"/>
            <a:chExt cx="809" cy="2489"/>
          </a:xfrm>
        </p:grpSpPr>
        <p:sp>
          <p:nvSpPr>
            <p:cNvPr id="139643" name="Rectangle 6"/>
            <p:cNvSpPr>
              <a:spLocks noChangeArrowheads="1"/>
            </p:cNvSpPr>
            <p:nvPr/>
          </p:nvSpPr>
          <p:spPr bwMode="auto">
            <a:xfrm>
              <a:off x="3678" y="1044"/>
              <a:ext cx="809" cy="905"/>
            </a:xfrm>
            <a:prstGeom prst="rect">
              <a:avLst/>
            </a:prstGeom>
            <a:solidFill>
              <a:srgbClr val="CCFF66"/>
            </a:solidFill>
            <a:ln w="12700">
              <a:solidFill>
                <a:srgbClr val="000000"/>
              </a:solidFill>
              <a:miter lim="800000"/>
              <a:headEnd/>
              <a:tailEnd/>
            </a:ln>
          </p:spPr>
          <p:txBody>
            <a:bodyPr/>
            <a:lstStyle/>
            <a:p>
              <a:endParaRPr lang="en-US"/>
            </a:p>
          </p:txBody>
        </p:sp>
        <p:sp>
          <p:nvSpPr>
            <p:cNvPr id="139644" name="Rectangle 7"/>
            <p:cNvSpPr>
              <a:spLocks noChangeArrowheads="1"/>
            </p:cNvSpPr>
            <p:nvPr/>
          </p:nvSpPr>
          <p:spPr bwMode="auto">
            <a:xfrm>
              <a:off x="3790" y="1437"/>
              <a:ext cx="58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Supervision</a:t>
              </a:r>
              <a:endParaRPr lang="en-GB" sz="2400">
                <a:latin typeface="Times New Roman" charset="0"/>
              </a:endParaRPr>
            </a:p>
          </p:txBody>
        </p:sp>
        <p:sp>
          <p:nvSpPr>
            <p:cNvPr id="139645" name="Rectangle 8"/>
            <p:cNvSpPr>
              <a:spLocks noChangeArrowheads="1"/>
            </p:cNvSpPr>
            <p:nvPr/>
          </p:nvSpPr>
          <p:spPr bwMode="auto">
            <a:xfrm>
              <a:off x="3678" y="2004"/>
              <a:ext cx="809" cy="857"/>
            </a:xfrm>
            <a:prstGeom prst="rect">
              <a:avLst/>
            </a:prstGeom>
            <a:solidFill>
              <a:srgbClr val="CCFF66"/>
            </a:solidFill>
            <a:ln w="12700">
              <a:solidFill>
                <a:srgbClr val="000000"/>
              </a:solidFill>
              <a:miter lim="800000"/>
              <a:headEnd/>
              <a:tailEnd/>
            </a:ln>
          </p:spPr>
          <p:txBody>
            <a:bodyPr/>
            <a:lstStyle/>
            <a:p>
              <a:endParaRPr lang="en-US"/>
            </a:p>
          </p:txBody>
        </p:sp>
        <p:sp>
          <p:nvSpPr>
            <p:cNvPr id="139646" name="Rectangle 9"/>
            <p:cNvSpPr>
              <a:spLocks noChangeArrowheads="1"/>
            </p:cNvSpPr>
            <p:nvPr/>
          </p:nvSpPr>
          <p:spPr bwMode="auto">
            <a:xfrm>
              <a:off x="3880" y="2306"/>
              <a:ext cx="40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Process</a:t>
              </a:r>
              <a:endParaRPr lang="en-GB" sz="2400">
                <a:latin typeface="Times New Roman" charset="0"/>
              </a:endParaRPr>
            </a:p>
          </p:txBody>
        </p:sp>
        <p:sp>
          <p:nvSpPr>
            <p:cNvPr id="139647" name="Rectangle 10"/>
            <p:cNvSpPr>
              <a:spLocks noChangeArrowheads="1"/>
            </p:cNvSpPr>
            <p:nvPr/>
          </p:nvSpPr>
          <p:spPr bwMode="auto">
            <a:xfrm>
              <a:off x="3756" y="2440"/>
              <a:ext cx="65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Management</a:t>
              </a:r>
              <a:endParaRPr lang="en-GB" sz="2400">
                <a:latin typeface="Times New Roman" charset="0"/>
              </a:endParaRPr>
            </a:p>
          </p:txBody>
        </p:sp>
        <p:sp>
          <p:nvSpPr>
            <p:cNvPr id="139648" name="Rectangle 11"/>
            <p:cNvSpPr>
              <a:spLocks noChangeArrowheads="1"/>
            </p:cNvSpPr>
            <p:nvPr/>
          </p:nvSpPr>
          <p:spPr bwMode="auto">
            <a:xfrm>
              <a:off x="3678" y="2916"/>
              <a:ext cx="809" cy="617"/>
            </a:xfrm>
            <a:prstGeom prst="rect">
              <a:avLst/>
            </a:prstGeom>
            <a:solidFill>
              <a:srgbClr val="CCFF66"/>
            </a:solidFill>
            <a:ln w="12700">
              <a:solidFill>
                <a:srgbClr val="000000"/>
              </a:solidFill>
              <a:miter lim="800000"/>
              <a:headEnd/>
              <a:tailEnd/>
            </a:ln>
          </p:spPr>
          <p:txBody>
            <a:bodyPr/>
            <a:lstStyle/>
            <a:p>
              <a:endParaRPr lang="en-US"/>
            </a:p>
          </p:txBody>
        </p:sp>
        <p:sp>
          <p:nvSpPr>
            <p:cNvPr id="139649" name="Rectangle 12"/>
            <p:cNvSpPr>
              <a:spLocks noChangeArrowheads="1"/>
            </p:cNvSpPr>
            <p:nvPr/>
          </p:nvSpPr>
          <p:spPr bwMode="auto">
            <a:xfrm>
              <a:off x="3961" y="3098"/>
              <a:ext cx="24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Field</a:t>
              </a:r>
              <a:endParaRPr lang="en-GB" sz="2400">
                <a:latin typeface="Times New Roman" charset="0"/>
              </a:endParaRPr>
            </a:p>
          </p:txBody>
        </p:sp>
        <p:sp>
          <p:nvSpPr>
            <p:cNvPr id="139650" name="Rectangle 13"/>
            <p:cNvSpPr>
              <a:spLocks noChangeArrowheads="1"/>
            </p:cNvSpPr>
            <p:nvPr/>
          </p:nvSpPr>
          <p:spPr bwMode="auto">
            <a:xfrm>
              <a:off x="3756" y="3232"/>
              <a:ext cx="65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FF0000"/>
                  </a:solidFill>
                  <a:latin typeface="Arial" charset="0"/>
                </a:rPr>
                <a:t>Management</a:t>
              </a:r>
              <a:endParaRPr lang="en-GB" sz="2400">
                <a:latin typeface="Times New Roman" charset="0"/>
              </a:endParaRPr>
            </a:p>
          </p:txBody>
        </p:sp>
      </p:grpSp>
      <p:sp>
        <p:nvSpPr>
          <p:cNvPr id="129032" name="Rectangle 14"/>
          <p:cNvSpPr>
            <a:spLocks noChangeArrowheads="1"/>
          </p:cNvSpPr>
          <p:nvPr/>
        </p:nvSpPr>
        <p:spPr bwMode="auto">
          <a:xfrm>
            <a:off x="6759575" y="1463675"/>
            <a:ext cx="14065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33" name="Rectangle 15"/>
          <p:cNvSpPr>
            <a:spLocks noChangeArrowheads="1"/>
          </p:cNvSpPr>
          <p:nvPr/>
        </p:nvSpPr>
        <p:spPr bwMode="auto">
          <a:xfrm>
            <a:off x="7181850" y="1236663"/>
            <a:ext cx="12207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600">
                <a:solidFill>
                  <a:srgbClr val="0033CC"/>
                </a:solidFill>
                <a:latin typeface="Comic Sans MS" charset="0"/>
              </a:rPr>
              <a:t>Technologies</a:t>
            </a:r>
            <a:endParaRPr lang="en-GB" sz="2400">
              <a:latin typeface="Times New Roman" charset="0"/>
            </a:endParaRPr>
          </a:p>
        </p:txBody>
      </p:sp>
      <p:grpSp>
        <p:nvGrpSpPr>
          <p:cNvPr id="129034" name="Group 16"/>
          <p:cNvGrpSpPr>
            <a:grpSpLocks/>
          </p:cNvGrpSpPr>
          <p:nvPr/>
        </p:nvGrpSpPr>
        <p:grpSpPr bwMode="auto">
          <a:xfrm>
            <a:off x="0" y="3309938"/>
            <a:ext cx="5180013" cy="123825"/>
            <a:chOff x="171" y="1961"/>
            <a:chExt cx="3263" cy="78"/>
          </a:xfrm>
        </p:grpSpPr>
        <p:sp>
          <p:nvSpPr>
            <p:cNvPr id="139640" name="Rectangle 17"/>
            <p:cNvSpPr>
              <a:spLocks noChangeArrowheads="1"/>
            </p:cNvSpPr>
            <p:nvPr/>
          </p:nvSpPr>
          <p:spPr bwMode="auto">
            <a:xfrm>
              <a:off x="246" y="1994"/>
              <a:ext cx="3113"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9641" name="Freeform 18"/>
            <p:cNvSpPr>
              <a:spLocks/>
            </p:cNvSpPr>
            <p:nvPr/>
          </p:nvSpPr>
          <p:spPr bwMode="auto">
            <a:xfrm>
              <a:off x="3357" y="1962"/>
              <a:ext cx="77" cy="77"/>
            </a:xfrm>
            <a:custGeom>
              <a:avLst/>
              <a:gdLst>
                <a:gd name="T0" fmla="*/ 0 w 77"/>
                <a:gd name="T1" fmla="*/ 77 h 77"/>
                <a:gd name="T2" fmla="*/ 77 w 77"/>
                <a:gd name="T3" fmla="*/ 38 h 77"/>
                <a:gd name="T4" fmla="*/ 0 w 77"/>
                <a:gd name="T5" fmla="*/ 0 h 77"/>
                <a:gd name="T6" fmla="*/ 0 w 77"/>
                <a:gd name="T7" fmla="*/ 77 h 77"/>
                <a:gd name="T8" fmla="*/ 0 60000 65536"/>
                <a:gd name="T9" fmla="*/ 0 60000 65536"/>
                <a:gd name="T10" fmla="*/ 0 60000 65536"/>
                <a:gd name="T11" fmla="*/ 0 60000 65536"/>
                <a:gd name="T12" fmla="*/ 0 w 77"/>
                <a:gd name="T13" fmla="*/ 0 h 77"/>
                <a:gd name="T14" fmla="*/ 77 w 77"/>
                <a:gd name="T15" fmla="*/ 77 h 77"/>
              </a:gdLst>
              <a:ahLst/>
              <a:cxnLst>
                <a:cxn ang="T8">
                  <a:pos x="T0" y="T1"/>
                </a:cxn>
                <a:cxn ang="T9">
                  <a:pos x="T2" y="T3"/>
                </a:cxn>
                <a:cxn ang="T10">
                  <a:pos x="T4" y="T5"/>
                </a:cxn>
                <a:cxn ang="T11">
                  <a:pos x="T6" y="T7"/>
                </a:cxn>
              </a:cxnLst>
              <a:rect l="T12" t="T13" r="T14" b="T15"/>
              <a:pathLst>
                <a:path w="77" h="77">
                  <a:moveTo>
                    <a:pt x="0" y="77"/>
                  </a:moveTo>
                  <a:lnTo>
                    <a:pt x="77" y="38"/>
                  </a:lnTo>
                  <a:lnTo>
                    <a:pt x="0" y="0"/>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42" name="Freeform 19"/>
            <p:cNvSpPr>
              <a:spLocks/>
            </p:cNvSpPr>
            <p:nvPr/>
          </p:nvSpPr>
          <p:spPr bwMode="auto">
            <a:xfrm>
              <a:off x="171" y="1961"/>
              <a:ext cx="77" cy="77"/>
            </a:xfrm>
            <a:custGeom>
              <a:avLst/>
              <a:gdLst>
                <a:gd name="T0" fmla="*/ 77 w 77"/>
                <a:gd name="T1" fmla="*/ 0 h 77"/>
                <a:gd name="T2" fmla="*/ 0 w 77"/>
                <a:gd name="T3" fmla="*/ 39 h 77"/>
                <a:gd name="T4" fmla="*/ 77 w 77"/>
                <a:gd name="T5" fmla="*/ 77 h 77"/>
                <a:gd name="T6" fmla="*/ 77 w 77"/>
                <a:gd name="T7" fmla="*/ 0 h 77"/>
                <a:gd name="T8" fmla="*/ 0 60000 65536"/>
                <a:gd name="T9" fmla="*/ 0 60000 65536"/>
                <a:gd name="T10" fmla="*/ 0 60000 65536"/>
                <a:gd name="T11" fmla="*/ 0 60000 65536"/>
                <a:gd name="T12" fmla="*/ 0 w 77"/>
                <a:gd name="T13" fmla="*/ 0 h 77"/>
                <a:gd name="T14" fmla="*/ 77 w 77"/>
                <a:gd name="T15" fmla="*/ 77 h 77"/>
              </a:gdLst>
              <a:ahLst/>
              <a:cxnLst>
                <a:cxn ang="T8">
                  <a:pos x="T0" y="T1"/>
                </a:cxn>
                <a:cxn ang="T9">
                  <a:pos x="T2" y="T3"/>
                </a:cxn>
                <a:cxn ang="T10">
                  <a:pos x="T4" y="T5"/>
                </a:cxn>
                <a:cxn ang="T11">
                  <a:pos x="T6" y="T7"/>
                </a:cxn>
              </a:cxnLst>
              <a:rect l="T12" t="T13" r="T14" b="T15"/>
              <a:pathLst>
                <a:path w="77" h="77">
                  <a:moveTo>
                    <a:pt x="77" y="0"/>
                  </a:moveTo>
                  <a:lnTo>
                    <a:pt x="0" y="39"/>
                  </a:lnTo>
                  <a:lnTo>
                    <a:pt x="77" y="77"/>
                  </a:lnTo>
                  <a:lnTo>
                    <a:pt x="7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29035" name="Rectangle 20"/>
          <p:cNvSpPr>
            <a:spLocks noChangeArrowheads="1"/>
          </p:cNvSpPr>
          <p:nvPr/>
        </p:nvSpPr>
        <p:spPr bwMode="auto">
          <a:xfrm>
            <a:off x="1331913" y="3370263"/>
            <a:ext cx="19050" cy="1841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36" name="Rectangle 21"/>
          <p:cNvSpPr>
            <a:spLocks noChangeArrowheads="1"/>
          </p:cNvSpPr>
          <p:nvPr/>
        </p:nvSpPr>
        <p:spPr bwMode="auto">
          <a:xfrm>
            <a:off x="2495550" y="3371850"/>
            <a:ext cx="19050" cy="2286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37" name="Freeform 22"/>
          <p:cNvSpPr>
            <a:spLocks/>
          </p:cNvSpPr>
          <p:nvPr/>
        </p:nvSpPr>
        <p:spPr bwMode="auto">
          <a:xfrm>
            <a:off x="954088" y="5489575"/>
            <a:ext cx="4037012" cy="431800"/>
          </a:xfrm>
          <a:custGeom>
            <a:avLst/>
            <a:gdLst>
              <a:gd name="T0" fmla="*/ 2147483647 w 2543"/>
              <a:gd name="T1" fmla="*/ 0 h 272"/>
              <a:gd name="T2" fmla="*/ 2147483647 w 2543"/>
              <a:gd name="T3" fmla="*/ 2147483647 h 272"/>
              <a:gd name="T4" fmla="*/ 2147483647 w 2543"/>
              <a:gd name="T5" fmla="*/ 2147483647 h 272"/>
              <a:gd name="T6" fmla="*/ 2147483647 w 2543"/>
              <a:gd name="T7" fmla="*/ 2147483647 h 272"/>
              <a:gd name="T8" fmla="*/ 2147483647 w 2543"/>
              <a:gd name="T9" fmla="*/ 2147483647 h 272"/>
              <a:gd name="T10" fmla="*/ 2147483647 w 2543"/>
              <a:gd name="T11" fmla="*/ 2147483647 h 272"/>
              <a:gd name="T12" fmla="*/ 2147483647 w 2543"/>
              <a:gd name="T13" fmla="*/ 2147483647 h 272"/>
              <a:gd name="T14" fmla="*/ 2147483647 w 2543"/>
              <a:gd name="T15" fmla="*/ 2147483647 h 272"/>
              <a:gd name="T16" fmla="*/ 0 w 2543"/>
              <a:gd name="T17" fmla="*/ 2147483647 h 272"/>
              <a:gd name="T18" fmla="*/ 0 w 2543"/>
              <a:gd name="T19" fmla="*/ 2147483647 h 272"/>
              <a:gd name="T20" fmla="*/ 2147483647 w 2543"/>
              <a:gd name="T21" fmla="*/ 2147483647 h 272"/>
              <a:gd name="T22" fmla="*/ 2147483647 w 2543"/>
              <a:gd name="T23" fmla="*/ 2147483647 h 272"/>
              <a:gd name="T24" fmla="*/ 2147483647 w 2543"/>
              <a:gd name="T25" fmla="*/ 2147483647 h 272"/>
              <a:gd name="T26" fmla="*/ 2147483647 w 2543"/>
              <a:gd name="T27" fmla="*/ 2147483647 h 272"/>
              <a:gd name="T28" fmla="*/ 2147483647 w 2543"/>
              <a:gd name="T29" fmla="*/ 2147483647 h 272"/>
              <a:gd name="T30" fmla="*/ 2147483647 w 2543"/>
              <a:gd name="T31" fmla="*/ 2147483647 h 272"/>
              <a:gd name="T32" fmla="*/ 2147483647 w 2543"/>
              <a:gd name="T33" fmla="*/ 2147483647 h 272"/>
              <a:gd name="T34" fmla="*/ 2147483647 w 2543"/>
              <a:gd name="T35" fmla="*/ 2147483647 h 272"/>
              <a:gd name="T36" fmla="*/ 2147483647 w 2543"/>
              <a:gd name="T37" fmla="*/ 2147483647 h 272"/>
              <a:gd name="T38" fmla="*/ 2147483647 w 2543"/>
              <a:gd name="T39" fmla="*/ 2147483647 h 272"/>
              <a:gd name="T40" fmla="*/ 2147483647 w 2543"/>
              <a:gd name="T41" fmla="*/ 2147483647 h 272"/>
              <a:gd name="T42" fmla="*/ 2147483647 w 2543"/>
              <a:gd name="T43" fmla="*/ 2147483647 h 272"/>
              <a:gd name="T44" fmla="*/ 2147483647 w 2543"/>
              <a:gd name="T45" fmla="*/ 2147483647 h 272"/>
              <a:gd name="T46" fmla="*/ 2147483647 w 2543"/>
              <a:gd name="T47" fmla="*/ 2147483647 h 272"/>
              <a:gd name="T48" fmla="*/ 2147483647 w 2543"/>
              <a:gd name="T49" fmla="*/ 2147483647 h 272"/>
              <a:gd name="T50" fmla="*/ 2147483647 w 2543"/>
              <a:gd name="T51" fmla="*/ 2147483647 h 272"/>
              <a:gd name="T52" fmla="*/ 2147483647 w 2543"/>
              <a:gd name="T53" fmla="*/ 2147483647 h 272"/>
              <a:gd name="T54" fmla="*/ 2147483647 w 2543"/>
              <a:gd name="T55" fmla="*/ 2147483647 h 272"/>
              <a:gd name="T56" fmla="*/ 2147483647 w 2543"/>
              <a:gd name="T57" fmla="*/ 2147483647 h 272"/>
              <a:gd name="T58" fmla="*/ 2147483647 w 2543"/>
              <a:gd name="T59" fmla="*/ 2147483647 h 272"/>
              <a:gd name="T60" fmla="*/ 2147483647 w 2543"/>
              <a:gd name="T61" fmla="*/ 2147483647 h 272"/>
              <a:gd name="T62" fmla="*/ 2147483647 w 2543"/>
              <a:gd name="T63" fmla="*/ 2147483647 h 272"/>
              <a:gd name="T64" fmla="*/ 2147483647 w 2543"/>
              <a:gd name="T65" fmla="*/ 2147483647 h 272"/>
              <a:gd name="T66" fmla="*/ 2147483647 w 2543"/>
              <a:gd name="T67" fmla="*/ 2147483647 h 272"/>
              <a:gd name="T68" fmla="*/ 2147483647 w 2543"/>
              <a:gd name="T69" fmla="*/ 2147483647 h 272"/>
              <a:gd name="T70" fmla="*/ 2147483647 w 2543"/>
              <a:gd name="T71" fmla="*/ 0 h 272"/>
              <a:gd name="T72" fmla="*/ 2147483647 w 2543"/>
              <a:gd name="T73" fmla="*/ 0 h 27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543"/>
              <a:gd name="T112" fmla="*/ 0 h 272"/>
              <a:gd name="T113" fmla="*/ 2543 w 2543"/>
              <a:gd name="T114" fmla="*/ 272 h 27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543" h="272">
                <a:moveTo>
                  <a:pt x="45" y="0"/>
                </a:moveTo>
                <a:lnTo>
                  <a:pt x="36" y="1"/>
                </a:lnTo>
                <a:lnTo>
                  <a:pt x="27" y="4"/>
                </a:lnTo>
                <a:lnTo>
                  <a:pt x="20" y="8"/>
                </a:lnTo>
                <a:lnTo>
                  <a:pt x="13" y="13"/>
                </a:lnTo>
                <a:lnTo>
                  <a:pt x="8" y="20"/>
                </a:lnTo>
                <a:lnTo>
                  <a:pt x="4" y="27"/>
                </a:lnTo>
                <a:lnTo>
                  <a:pt x="1" y="36"/>
                </a:lnTo>
                <a:lnTo>
                  <a:pt x="0" y="45"/>
                </a:lnTo>
                <a:lnTo>
                  <a:pt x="0" y="227"/>
                </a:lnTo>
                <a:lnTo>
                  <a:pt x="1" y="236"/>
                </a:lnTo>
                <a:lnTo>
                  <a:pt x="4" y="245"/>
                </a:lnTo>
                <a:lnTo>
                  <a:pt x="8" y="252"/>
                </a:lnTo>
                <a:lnTo>
                  <a:pt x="13" y="259"/>
                </a:lnTo>
                <a:lnTo>
                  <a:pt x="20" y="264"/>
                </a:lnTo>
                <a:lnTo>
                  <a:pt x="27" y="269"/>
                </a:lnTo>
                <a:lnTo>
                  <a:pt x="36" y="271"/>
                </a:lnTo>
                <a:lnTo>
                  <a:pt x="45" y="272"/>
                </a:lnTo>
                <a:lnTo>
                  <a:pt x="2498" y="272"/>
                </a:lnTo>
                <a:lnTo>
                  <a:pt x="2507" y="271"/>
                </a:lnTo>
                <a:lnTo>
                  <a:pt x="2516" y="269"/>
                </a:lnTo>
                <a:lnTo>
                  <a:pt x="2523" y="264"/>
                </a:lnTo>
                <a:lnTo>
                  <a:pt x="2530" y="259"/>
                </a:lnTo>
                <a:lnTo>
                  <a:pt x="2535" y="252"/>
                </a:lnTo>
                <a:lnTo>
                  <a:pt x="2540" y="245"/>
                </a:lnTo>
                <a:lnTo>
                  <a:pt x="2542" y="236"/>
                </a:lnTo>
                <a:lnTo>
                  <a:pt x="2543" y="227"/>
                </a:lnTo>
                <a:lnTo>
                  <a:pt x="2543" y="45"/>
                </a:lnTo>
                <a:lnTo>
                  <a:pt x="2542" y="36"/>
                </a:lnTo>
                <a:lnTo>
                  <a:pt x="2540" y="27"/>
                </a:lnTo>
                <a:lnTo>
                  <a:pt x="2535" y="20"/>
                </a:lnTo>
                <a:lnTo>
                  <a:pt x="2530" y="13"/>
                </a:lnTo>
                <a:lnTo>
                  <a:pt x="2523" y="8"/>
                </a:lnTo>
                <a:lnTo>
                  <a:pt x="2516" y="4"/>
                </a:lnTo>
                <a:lnTo>
                  <a:pt x="2507" y="1"/>
                </a:lnTo>
                <a:lnTo>
                  <a:pt x="2498" y="0"/>
                </a:lnTo>
                <a:lnTo>
                  <a:pt x="45" y="0"/>
                </a:lnTo>
                <a:close/>
              </a:path>
            </a:pathLst>
          </a:custGeom>
          <a:solidFill>
            <a:srgbClr val="FFFFFF"/>
          </a:solidFill>
          <a:ln w="12700">
            <a:solidFill>
              <a:srgbClr val="000000"/>
            </a:solidFill>
            <a:round/>
            <a:headEnd/>
            <a:tailEnd/>
          </a:ln>
        </p:spPr>
        <p:txBody>
          <a:bodyPr/>
          <a:lstStyle/>
          <a:p>
            <a:endParaRPr lang="en-US"/>
          </a:p>
        </p:txBody>
      </p:sp>
      <p:sp>
        <p:nvSpPr>
          <p:cNvPr id="129038" name="Rectangle 23"/>
          <p:cNvSpPr>
            <a:spLocks noChangeArrowheads="1"/>
          </p:cNvSpPr>
          <p:nvPr/>
        </p:nvSpPr>
        <p:spPr bwMode="auto">
          <a:xfrm>
            <a:off x="2157413" y="5594350"/>
            <a:ext cx="1636712"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Experimental equipment</a:t>
            </a:r>
            <a:endParaRPr lang="en-GB" sz="2400">
              <a:latin typeface="Times New Roman" charset="0"/>
            </a:endParaRPr>
          </a:p>
        </p:txBody>
      </p:sp>
      <p:sp>
        <p:nvSpPr>
          <p:cNvPr id="129039" name="Rectangle 24"/>
          <p:cNvSpPr>
            <a:spLocks noChangeArrowheads="1"/>
          </p:cNvSpPr>
          <p:nvPr/>
        </p:nvSpPr>
        <p:spPr bwMode="auto">
          <a:xfrm>
            <a:off x="3390900" y="3582988"/>
            <a:ext cx="4000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40" name="Rectangle 25"/>
          <p:cNvSpPr>
            <a:spLocks noChangeArrowheads="1"/>
          </p:cNvSpPr>
          <p:nvPr/>
        </p:nvSpPr>
        <p:spPr bwMode="auto">
          <a:xfrm>
            <a:off x="4743450" y="3067050"/>
            <a:ext cx="481013"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41" name="Rectangle 26"/>
          <p:cNvSpPr>
            <a:spLocks noChangeArrowheads="1"/>
          </p:cNvSpPr>
          <p:nvPr/>
        </p:nvSpPr>
        <p:spPr bwMode="auto">
          <a:xfrm>
            <a:off x="4835525" y="3125788"/>
            <a:ext cx="295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LAN</a:t>
            </a:r>
            <a:endParaRPr lang="en-GB" sz="2400">
              <a:latin typeface="Times New Roman" charset="0"/>
            </a:endParaRPr>
          </a:p>
        </p:txBody>
      </p:sp>
      <p:sp>
        <p:nvSpPr>
          <p:cNvPr id="129042" name="Rectangle 27"/>
          <p:cNvSpPr>
            <a:spLocks noChangeArrowheads="1"/>
          </p:cNvSpPr>
          <p:nvPr/>
        </p:nvSpPr>
        <p:spPr bwMode="auto">
          <a:xfrm>
            <a:off x="4348163" y="3001963"/>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43" name="Group 28"/>
          <p:cNvGrpSpPr>
            <a:grpSpLocks/>
          </p:cNvGrpSpPr>
          <p:nvPr/>
        </p:nvGrpSpPr>
        <p:grpSpPr bwMode="auto">
          <a:xfrm>
            <a:off x="3082925" y="2449513"/>
            <a:ext cx="814388" cy="638175"/>
            <a:chOff x="2113" y="1419"/>
            <a:chExt cx="513" cy="402"/>
          </a:xfrm>
        </p:grpSpPr>
        <p:sp>
          <p:nvSpPr>
            <p:cNvPr id="139494" name="Freeform 29"/>
            <p:cNvSpPr>
              <a:spLocks/>
            </p:cNvSpPr>
            <p:nvPr/>
          </p:nvSpPr>
          <p:spPr bwMode="auto">
            <a:xfrm>
              <a:off x="2113" y="1725"/>
              <a:ext cx="50" cy="30"/>
            </a:xfrm>
            <a:custGeom>
              <a:avLst/>
              <a:gdLst>
                <a:gd name="T0" fmla="*/ 0 w 301"/>
                <a:gd name="T1" fmla="*/ 0 h 179"/>
                <a:gd name="T2" fmla="*/ 0 w 301"/>
                <a:gd name="T3" fmla="*/ 0 h 179"/>
                <a:gd name="T4" fmla="*/ 0 w 301"/>
                <a:gd name="T5" fmla="*/ 0 h 179"/>
                <a:gd name="T6" fmla="*/ 0 w 301"/>
                <a:gd name="T7" fmla="*/ 0 h 179"/>
                <a:gd name="T8" fmla="*/ 0 w 301"/>
                <a:gd name="T9" fmla="*/ 0 h 179"/>
                <a:gd name="T10" fmla="*/ 0 w 301"/>
                <a:gd name="T11" fmla="*/ 0 h 179"/>
                <a:gd name="T12" fmla="*/ 0 w 301"/>
                <a:gd name="T13" fmla="*/ 0 h 179"/>
                <a:gd name="T14" fmla="*/ 0 w 301"/>
                <a:gd name="T15" fmla="*/ 0 h 179"/>
                <a:gd name="T16" fmla="*/ 0 w 301"/>
                <a:gd name="T17" fmla="*/ 0 h 179"/>
                <a:gd name="T18" fmla="*/ 0 w 301"/>
                <a:gd name="T19" fmla="*/ 0 h 179"/>
                <a:gd name="T20" fmla="*/ 0 w 301"/>
                <a:gd name="T21" fmla="*/ 0 h 179"/>
                <a:gd name="T22" fmla="*/ 0 w 301"/>
                <a:gd name="T23" fmla="*/ 0 h 179"/>
                <a:gd name="T24" fmla="*/ 0 w 301"/>
                <a:gd name="T25" fmla="*/ 0 h 179"/>
                <a:gd name="T26" fmla="*/ 0 w 301"/>
                <a:gd name="T27" fmla="*/ 0 h 179"/>
                <a:gd name="T28" fmla="*/ 0 w 301"/>
                <a:gd name="T29" fmla="*/ 0 h 179"/>
                <a:gd name="T30" fmla="*/ 0 w 301"/>
                <a:gd name="T31" fmla="*/ 0 h 179"/>
                <a:gd name="T32" fmla="*/ 0 w 301"/>
                <a:gd name="T33" fmla="*/ 0 h 179"/>
                <a:gd name="T34" fmla="*/ 0 w 301"/>
                <a:gd name="T35" fmla="*/ 0 h 179"/>
                <a:gd name="T36" fmla="*/ 0 w 301"/>
                <a:gd name="T37" fmla="*/ 0 h 179"/>
                <a:gd name="T38" fmla="*/ 0 w 301"/>
                <a:gd name="T39" fmla="*/ 0 h 179"/>
                <a:gd name="T40" fmla="*/ 0 w 301"/>
                <a:gd name="T41" fmla="*/ 0 h 179"/>
                <a:gd name="T42" fmla="*/ 0 w 301"/>
                <a:gd name="T43" fmla="*/ 0 h 179"/>
                <a:gd name="T44" fmla="*/ 0 w 301"/>
                <a:gd name="T45" fmla="*/ 0 h 179"/>
                <a:gd name="T46" fmla="*/ 0 w 301"/>
                <a:gd name="T47" fmla="*/ 0 h 179"/>
                <a:gd name="T48" fmla="*/ 0 w 301"/>
                <a:gd name="T49" fmla="*/ 0 h 17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1"/>
                <a:gd name="T76" fmla="*/ 0 h 179"/>
                <a:gd name="T77" fmla="*/ 301 w 301"/>
                <a:gd name="T78" fmla="*/ 179 h 17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1" h="179">
                  <a:moveTo>
                    <a:pt x="295" y="0"/>
                  </a:moveTo>
                  <a:lnTo>
                    <a:pt x="227" y="0"/>
                  </a:lnTo>
                  <a:lnTo>
                    <a:pt x="187" y="5"/>
                  </a:lnTo>
                  <a:lnTo>
                    <a:pt x="151" y="11"/>
                  </a:lnTo>
                  <a:lnTo>
                    <a:pt x="105" y="19"/>
                  </a:lnTo>
                  <a:lnTo>
                    <a:pt x="70" y="29"/>
                  </a:lnTo>
                  <a:lnTo>
                    <a:pt x="46" y="37"/>
                  </a:lnTo>
                  <a:lnTo>
                    <a:pt x="29" y="47"/>
                  </a:lnTo>
                  <a:lnTo>
                    <a:pt x="16" y="56"/>
                  </a:lnTo>
                  <a:lnTo>
                    <a:pt x="6" y="68"/>
                  </a:lnTo>
                  <a:lnTo>
                    <a:pt x="0" y="81"/>
                  </a:lnTo>
                  <a:lnTo>
                    <a:pt x="2" y="96"/>
                  </a:lnTo>
                  <a:lnTo>
                    <a:pt x="10" y="108"/>
                  </a:lnTo>
                  <a:lnTo>
                    <a:pt x="21" y="115"/>
                  </a:lnTo>
                  <a:lnTo>
                    <a:pt x="42" y="118"/>
                  </a:lnTo>
                  <a:lnTo>
                    <a:pt x="67" y="118"/>
                  </a:lnTo>
                  <a:lnTo>
                    <a:pt x="93" y="116"/>
                  </a:lnTo>
                  <a:lnTo>
                    <a:pt x="127" y="112"/>
                  </a:lnTo>
                  <a:lnTo>
                    <a:pt x="159" y="115"/>
                  </a:lnTo>
                  <a:lnTo>
                    <a:pt x="181" y="118"/>
                  </a:lnTo>
                  <a:lnTo>
                    <a:pt x="205" y="124"/>
                  </a:lnTo>
                  <a:lnTo>
                    <a:pt x="230" y="135"/>
                  </a:lnTo>
                  <a:lnTo>
                    <a:pt x="301" y="179"/>
                  </a:lnTo>
                  <a:lnTo>
                    <a:pt x="297" y="179"/>
                  </a:lnTo>
                  <a:lnTo>
                    <a:pt x="298" y="175"/>
                  </a:lnTo>
                </a:path>
              </a:pathLst>
            </a:custGeom>
            <a:noFill/>
            <a:ln w="9525">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495" name="Group 30"/>
            <p:cNvGrpSpPr>
              <a:grpSpLocks/>
            </p:cNvGrpSpPr>
            <p:nvPr/>
          </p:nvGrpSpPr>
          <p:grpSpPr bwMode="auto">
            <a:xfrm>
              <a:off x="2156" y="1641"/>
              <a:ext cx="403" cy="138"/>
              <a:chOff x="2156" y="1641"/>
              <a:chExt cx="403" cy="138"/>
            </a:xfrm>
          </p:grpSpPr>
          <p:sp>
            <p:nvSpPr>
              <p:cNvPr id="139633" name="Freeform 31"/>
              <p:cNvSpPr>
                <a:spLocks/>
              </p:cNvSpPr>
              <p:nvPr/>
            </p:nvSpPr>
            <p:spPr bwMode="auto">
              <a:xfrm>
                <a:off x="2159" y="1710"/>
                <a:ext cx="400" cy="69"/>
              </a:xfrm>
              <a:custGeom>
                <a:avLst/>
                <a:gdLst>
                  <a:gd name="T0" fmla="*/ 0 w 2400"/>
                  <a:gd name="T1" fmla="*/ 0 h 413"/>
                  <a:gd name="T2" fmla="*/ 0 w 2400"/>
                  <a:gd name="T3" fmla="*/ 0 h 413"/>
                  <a:gd name="T4" fmla="*/ 0 w 2400"/>
                  <a:gd name="T5" fmla="*/ 0 h 413"/>
                  <a:gd name="T6" fmla="*/ 0 w 2400"/>
                  <a:gd name="T7" fmla="*/ 0 h 413"/>
                  <a:gd name="T8" fmla="*/ 0 w 2400"/>
                  <a:gd name="T9" fmla="*/ 0 h 413"/>
                  <a:gd name="T10" fmla="*/ 0 w 2400"/>
                  <a:gd name="T11" fmla="*/ 0 h 413"/>
                  <a:gd name="T12" fmla="*/ 0 w 2400"/>
                  <a:gd name="T13" fmla="*/ 0 h 413"/>
                  <a:gd name="T14" fmla="*/ 0 60000 65536"/>
                  <a:gd name="T15" fmla="*/ 0 60000 65536"/>
                  <a:gd name="T16" fmla="*/ 0 60000 65536"/>
                  <a:gd name="T17" fmla="*/ 0 60000 65536"/>
                  <a:gd name="T18" fmla="*/ 0 60000 65536"/>
                  <a:gd name="T19" fmla="*/ 0 60000 65536"/>
                  <a:gd name="T20" fmla="*/ 0 60000 65536"/>
                  <a:gd name="T21" fmla="*/ 0 w 2400"/>
                  <a:gd name="T22" fmla="*/ 0 h 413"/>
                  <a:gd name="T23" fmla="*/ 2400 w 2400"/>
                  <a:gd name="T24" fmla="*/ 413 h 4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0" h="413">
                    <a:moveTo>
                      <a:pt x="0" y="25"/>
                    </a:moveTo>
                    <a:lnTo>
                      <a:pt x="0" y="207"/>
                    </a:lnTo>
                    <a:lnTo>
                      <a:pt x="1949" y="413"/>
                    </a:lnTo>
                    <a:lnTo>
                      <a:pt x="2400" y="161"/>
                    </a:lnTo>
                    <a:lnTo>
                      <a:pt x="2400" y="0"/>
                    </a:lnTo>
                    <a:lnTo>
                      <a:pt x="1932" y="218"/>
                    </a:lnTo>
                    <a:lnTo>
                      <a:pt x="0" y="25"/>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34" name="Freeform 32"/>
              <p:cNvSpPr>
                <a:spLocks/>
              </p:cNvSpPr>
              <p:nvPr/>
            </p:nvSpPr>
            <p:spPr bwMode="auto">
              <a:xfrm>
                <a:off x="2156" y="1641"/>
                <a:ext cx="326" cy="106"/>
              </a:xfrm>
              <a:custGeom>
                <a:avLst/>
                <a:gdLst>
                  <a:gd name="T0" fmla="*/ 0 w 1956"/>
                  <a:gd name="T1" fmla="*/ 0 h 638"/>
                  <a:gd name="T2" fmla="*/ 0 w 1956"/>
                  <a:gd name="T3" fmla="*/ 0 h 638"/>
                  <a:gd name="T4" fmla="*/ 0 w 1956"/>
                  <a:gd name="T5" fmla="*/ 0 h 638"/>
                  <a:gd name="T6" fmla="*/ 0 w 1956"/>
                  <a:gd name="T7" fmla="*/ 0 h 638"/>
                  <a:gd name="T8" fmla="*/ 0 w 1956"/>
                  <a:gd name="T9" fmla="*/ 0 h 638"/>
                  <a:gd name="T10" fmla="*/ 0 60000 65536"/>
                  <a:gd name="T11" fmla="*/ 0 60000 65536"/>
                  <a:gd name="T12" fmla="*/ 0 60000 65536"/>
                  <a:gd name="T13" fmla="*/ 0 60000 65536"/>
                  <a:gd name="T14" fmla="*/ 0 60000 65536"/>
                  <a:gd name="T15" fmla="*/ 0 w 1956"/>
                  <a:gd name="T16" fmla="*/ 0 h 638"/>
                  <a:gd name="T17" fmla="*/ 1956 w 1956"/>
                  <a:gd name="T18" fmla="*/ 638 h 638"/>
                </a:gdLst>
                <a:ahLst/>
                <a:cxnLst>
                  <a:cxn ang="T10">
                    <a:pos x="T0" y="T1"/>
                  </a:cxn>
                  <a:cxn ang="T11">
                    <a:pos x="T2" y="T3"/>
                  </a:cxn>
                  <a:cxn ang="T12">
                    <a:pos x="T4" y="T5"/>
                  </a:cxn>
                  <a:cxn ang="T13">
                    <a:pos x="T6" y="T7"/>
                  </a:cxn>
                  <a:cxn ang="T14">
                    <a:pos x="T8" y="T9"/>
                  </a:cxn>
                </a:cxnLst>
                <a:rect l="T15" t="T16" r="T17" b="T18"/>
                <a:pathLst>
                  <a:path w="1956" h="638">
                    <a:moveTo>
                      <a:pt x="0" y="0"/>
                    </a:moveTo>
                    <a:lnTo>
                      <a:pt x="1956" y="140"/>
                    </a:lnTo>
                    <a:lnTo>
                      <a:pt x="1956" y="638"/>
                    </a:lnTo>
                    <a:lnTo>
                      <a:pt x="0" y="44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635" name="Group 33"/>
              <p:cNvGrpSpPr>
                <a:grpSpLocks/>
              </p:cNvGrpSpPr>
              <p:nvPr/>
            </p:nvGrpSpPr>
            <p:grpSpPr bwMode="auto">
              <a:xfrm>
                <a:off x="2157" y="1660"/>
                <a:ext cx="325" cy="43"/>
                <a:chOff x="2157" y="1660"/>
                <a:chExt cx="325" cy="43"/>
              </a:xfrm>
            </p:grpSpPr>
            <p:sp>
              <p:nvSpPr>
                <p:cNvPr id="139636" name="Line 34"/>
                <p:cNvSpPr>
                  <a:spLocks noChangeShapeType="1"/>
                </p:cNvSpPr>
                <p:nvPr/>
              </p:nvSpPr>
              <p:spPr bwMode="auto">
                <a:xfrm>
                  <a:off x="2157" y="1660"/>
                  <a:ext cx="325"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37" name="Line 35"/>
                <p:cNvSpPr>
                  <a:spLocks noChangeShapeType="1"/>
                </p:cNvSpPr>
                <p:nvPr/>
              </p:nvSpPr>
              <p:spPr bwMode="auto">
                <a:xfrm>
                  <a:off x="2395" y="1680"/>
                  <a:ext cx="68" cy="6"/>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38" name="Line 36"/>
                <p:cNvSpPr>
                  <a:spLocks noChangeShapeType="1"/>
                </p:cNvSpPr>
                <p:nvPr/>
              </p:nvSpPr>
              <p:spPr bwMode="auto">
                <a:xfrm>
                  <a:off x="2316" y="1674"/>
                  <a:ext cx="68" cy="6"/>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39" name="Line 37"/>
                <p:cNvSpPr>
                  <a:spLocks noChangeShapeType="1"/>
                </p:cNvSpPr>
                <p:nvPr/>
              </p:nvSpPr>
              <p:spPr bwMode="auto">
                <a:xfrm>
                  <a:off x="2157" y="1674"/>
                  <a:ext cx="325" cy="29"/>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496" name="Group 38"/>
            <p:cNvGrpSpPr>
              <a:grpSpLocks/>
            </p:cNvGrpSpPr>
            <p:nvPr/>
          </p:nvGrpSpPr>
          <p:grpSpPr bwMode="auto">
            <a:xfrm>
              <a:off x="2156" y="1627"/>
              <a:ext cx="404" cy="38"/>
              <a:chOff x="2156" y="1627"/>
              <a:chExt cx="404" cy="38"/>
            </a:xfrm>
          </p:grpSpPr>
          <p:sp>
            <p:nvSpPr>
              <p:cNvPr id="139631" name="Freeform 39"/>
              <p:cNvSpPr>
                <a:spLocks/>
              </p:cNvSpPr>
              <p:nvPr/>
            </p:nvSpPr>
            <p:spPr bwMode="auto">
              <a:xfrm>
                <a:off x="2156" y="1627"/>
                <a:ext cx="404" cy="38"/>
              </a:xfrm>
              <a:custGeom>
                <a:avLst/>
                <a:gdLst>
                  <a:gd name="T0" fmla="*/ 0 w 2422"/>
                  <a:gd name="T1" fmla="*/ 0 h 227"/>
                  <a:gd name="T2" fmla="*/ 0 w 2422"/>
                  <a:gd name="T3" fmla="*/ 0 h 227"/>
                  <a:gd name="T4" fmla="*/ 0 w 2422"/>
                  <a:gd name="T5" fmla="*/ 0 h 227"/>
                  <a:gd name="T6" fmla="*/ 0 w 2422"/>
                  <a:gd name="T7" fmla="*/ 0 h 227"/>
                  <a:gd name="T8" fmla="*/ 0 w 2422"/>
                  <a:gd name="T9" fmla="*/ 0 h 227"/>
                  <a:gd name="T10" fmla="*/ 0 w 2422"/>
                  <a:gd name="T11" fmla="*/ 0 h 227"/>
                  <a:gd name="T12" fmla="*/ 0 60000 65536"/>
                  <a:gd name="T13" fmla="*/ 0 60000 65536"/>
                  <a:gd name="T14" fmla="*/ 0 60000 65536"/>
                  <a:gd name="T15" fmla="*/ 0 60000 65536"/>
                  <a:gd name="T16" fmla="*/ 0 60000 65536"/>
                  <a:gd name="T17" fmla="*/ 0 60000 65536"/>
                  <a:gd name="T18" fmla="*/ 0 w 2422"/>
                  <a:gd name="T19" fmla="*/ 0 h 227"/>
                  <a:gd name="T20" fmla="*/ 2422 w 2422"/>
                  <a:gd name="T21" fmla="*/ 227 h 227"/>
                </a:gdLst>
                <a:ahLst/>
                <a:cxnLst>
                  <a:cxn ang="T12">
                    <a:pos x="T0" y="T1"/>
                  </a:cxn>
                  <a:cxn ang="T13">
                    <a:pos x="T2" y="T3"/>
                  </a:cxn>
                  <a:cxn ang="T14">
                    <a:pos x="T4" y="T5"/>
                  </a:cxn>
                  <a:cxn ang="T15">
                    <a:pos x="T6" y="T7"/>
                  </a:cxn>
                  <a:cxn ang="T16">
                    <a:pos x="T8" y="T9"/>
                  </a:cxn>
                  <a:cxn ang="T17">
                    <a:pos x="T10" y="T11"/>
                  </a:cxn>
                </a:cxnLst>
                <a:rect l="T18" t="T19" r="T20" b="T21"/>
                <a:pathLst>
                  <a:path w="2422" h="227">
                    <a:moveTo>
                      <a:pt x="0" y="87"/>
                    </a:moveTo>
                    <a:lnTo>
                      <a:pt x="1955" y="227"/>
                    </a:lnTo>
                    <a:lnTo>
                      <a:pt x="2422" y="94"/>
                    </a:lnTo>
                    <a:lnTo>
                      <a:pt x="2258" y="76"/>
                    </a:lnTo>
                    <a:lnTo>
                      <a:pt x="745" y="0"/>
                    </a:lnTo>
                    <a:lnTo>
                      <a:pt x="0" y="87"/>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32" name="Freeform 40"/>
              <p:cNvSpPr>
                <a:spLocks/>
              </p:cNvSpPr>
              <p:nvPr/>
            </p:nvSpPr>
            <p:spPr bwMode="auto">
              <a:xfrm>
                <a:off x="2248" y="1635"/>
                <a:ext cx="297" cy="24"/>
              </a:xfrm>
              <a:custGeom>
                <a:avLst/>
                <a:gdLst>
                  <a:gd name="T0" fmla="*/ 0 w 1780"/>
                  <a:gd name="T1" fmla="*/ 0 h 145"/>
                  <a:gd name="T2" fmla="*/ 0 w 1780"/>
                  <a:gd name="T3" fmla="*/ 0 h 145"/>
                  <a:gd name="T4" fmla="*/ 0 w 1780"/>
                  <a:gd name="T5" fmla="*/ 0 h 145"/>
                  <a:gd name="T6" fmla="*/ 0 w 1780"/>
                  <a:gd name="T7" fmla="*/ 0 h 145"/>
                  <a:gd name="T8" fmla="*/ 0 w 1780"/>
                  <a:gd name="T9" fmla="*/ 0 h 145"/>
                  <a:gd name="T10" fmla="*/ 0 w 1780"/>
                  <a:gd name="T11" fmla="*/ 0 h 145"/>
                  <a:gd name="T12" fmla="*/ 0 w 1780"/>
                  <a:gd name="T13" fmla="*/ 0 h 145"/>
                  <a:gd name="T14" fmla="*/ 0 w 1780"/>
                  <a:gd name="T15" fmla="*/ 0 h 145"/>
                  <a:gd name="T16" fmla="*/ 0 60000 65536"/>
                  <a:gd name="T17" fmla="*/ 0 60000 65536"/>
                  <a:gd name="T18" fmla="*/ 0 60000 65536"/>
                  <a:gd name="T19" fmla="*/ 0 60000 65536"/>
                  <a:gd name="T20" fmla="*/ 0 60000 65536"/>
                  <a:gd name="T21" fmla="*/ 0 60000 65536"/>
                  <a:gd name="T22" fmla="*/ 0 60000 65536"/>
                  <a:gd name="T23" fmla="*/ 0 60000 65536"/>
                  <a:gd name="T24" fmla="*/ 0 w 1780"/>
                  <a:gd name="T25" fmla="*/ 0 h 145"/>
                  <a:gd name="T26" fmla="*/ 1780 w 1780"/>
                  <a:gd name="T27" fmla="*/ 145 h 1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80" h="145">
                    <a:moveTo>
                      <a:pt x="144" y="0"/>
                    </a:moveTo>
                    <a:lnTo>
                      <a:pt x="0" y="53"/>
                    </a:lnTo>
                    <a:lnTo>
                      <a:pt x="1436" y="145"/>
                    </a:lnTo>
                    <a:lnTo>
                      <a:pt x="1671" y="80"/>
                    </a:lnTo>
                    <a:lnTo>
                      <a:pt x="1652" y="71"/>
                    </a:lnTo>
                    <a:lnTo>
                      <a:pt x="1780" y="35"/>
                    </a:lnTo>
                    <a:lnTo>
                      <a:pt x="1701" y="28"/>
                    </a:lnTo>
                    <a:lnTo>
                      <a:pt x="144"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497" name="Group 41"/>
            <p:cNvGrpSpPr>
              <a:grpSpLocks/>
            </p:cNvGrpSpPr>
            <p:nvPr/>
          </p:nvGrpSpPr>
          <p:grpSpPr bwMode="auto">
            <a:xfrm>
              <a:off x="2485" y="1423"/>
              <a:ext cx="74" cy="231"/>
              <a:chOff x="2485" y="1423"/>
              <a:chExt cx="74" cy="231"/>
            </a:xfrm>
          </p:grpSpPr>
          <p:grpSp>
            <p:nvGrpSpPr>
              <p:cNvPr id="139601" name="Group 42"/>
              <p:cNvGrpSpPr>
                <a:grpSpLocks/>
              </p:cNvGrpSpPr>
              <p:nvPr/>
            </p:nvGrpSpPr>
            <p:grpSpPr bwMode="auto">
              <a:xfrm>
                <a:off x="2514" y="1453"/>
                <a:ext cx="45" cy="193"/>
                <a:chOff x="2514" y="1453"/>
                <a:chExt cx="45" cy="193"/>
              </a:xfrm>
            </p:grpSpPr>
            <p:sp>
              <p:nvSpPr>
                <p:cNvPr id="139605" name="Freeform 43"/>
                <p:cNvSpPr>
                  <a:spLocks/>
                </p:cNvSpPr>
                <p:nvPr/>
              </p:nvSpPr>
              <p:spPr bwMode="auto">
                <a:xfrm>
                  <a:off x="2514" y="1453"/>
                  <a:ext cx="45" cy="193"/>
                </a:xfrm>
                <a:custGeom>
                  <a:avLst/>
                  <a:gdLst>
                    <a:gd name="T0" fmla="*/ 0 w 269"/>
                    <a:gd name="T1" fmla="*/ 0 h 1158"/>
                    <a:gd name="T2" fmla="*/ 0 w 269"/>
                    <a:gd name="T3" fmla="*/ 0 h 1158"/>
                    <a:gd name="T4" fmla="*/ 0 w 269"/>
                    <a:gd name="T5" fmla="*/ 0 h 1158"/>
                    <a:gd name="T6" fmla="*/ 0 w 269"/>
                    <a:gd name="T7" fmla="*/ 0 h 1158"/>
                    <a:gd name="T8" fmla="*/ 0 w 269"/>
                    <a:gd name="T9" fmla="*/ 0 h 1158"/>
                    <a:gd name="T10" fmla="*/ 0 w 269"/>
                    <a:gd name="T11" fmla="*/ 0 h 1158"/>
                    <a:gd name="T12" fmla="*/ 0 60000 65536"/>
                    <a:gd name="T13" fmla="*/ 0 60000 65536"/>
                    <a:gd name="T14" fmla="*/ 0 60000 65536"/>
                    <a:gd name="T15" fmla="*/ 0 60000 65536"/>
                    <a:gd name="T16" fmla="*/ 0 60000 65536"/>
                    <a:gd name="T17" fmla="*/ 0 60000 65536"/>
                    <a:gd name="T18" fmla="*/ 0 w 269"/>
                    <a:gd name="T19" fmla="*/ 0 h 1158"/>
                    <a:gd name="T20" fmla="*/ 269 w 269"/>
                    <a:gd name="T21" fmla="*/ 1158 h 1158"/>
                  </a:gdLst>
                  <a:ahLst/>
                  <a:cxnLst>
                    <a:cxn ang="T12">
                      <a:pos x="T0" y="T1"/>
                    </a:cxn>
                    <a:cxn ang="T13">
                      <a:pos x="T2" y="T3"/>
                    </a:cxn>
                    <a:cxn ang="T14">
                      <a:pos x="T4" y="T5"/>
                    </a:cxn>
                    <a:cxn ang="T15">
                      <a:pos x="T6" y="T7"/>
                    </a:cxn>
                    <a:cxn ang="T16">
                      <a:pos x="T8" y="T9"/>
                    </a:cxn>
                    <a:cxn ang="T17">
                      <a:pos x="T10" y="T11"/>
                    </a:cxn>
                  </a:cxnLst>
                  <a:rect l="T18" t="T19" r="T20" b="T21"/>
                  <a:pathLst>
                    <a:path w="269" h="1158">
                      <a:moveTo>
                        <a:pt x="25" y="0"/>
                      </a:moveTo>
                      <a:lnTo>
                        <a:pt x="269" y="95"/>
                      </a:lnTo>
                      <a:lnTo>
                        <a:pt x="247" y="547"/>
                      </a:lnTo>
                      <a:lnTo>
                        <a:pt x="220" y="1092"/>
                      </a:lnTo>
                      <a:lnTo>
                        <a:pt x="0" y="1158"/>
                      </a:lnTo>
                      <a:lnTo>
                        <a:pt x="25"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606" name="Group 44"/>
                <p:cNvGrpSpPr>
                  <a:grpSpLocks/>
                </p:cNvGrpSpPr>
                <p:nvPr/>
              </p:nvGrpSpPr>
              <p:grpSpPr bwMode="auto">
                <a:xfrm>
                  <a:off x="2514" y="1461"/>
                  <a:ext cx="44" cy="162"/>
                  <a:chOff x="2514" y="1461"/>
                  <a:chExt cx="44" cy="162"/>
                </a:xfrm>
              </p:grpSpPr>
              <p:grpSp>
                <p:nvGrpSpPr>
                  <p:cNvPr id="139607" name="Group 45"/>
                  <p:cNvGrpSpPr>
                    <a:grpSpLocks/>
                  </p:cNvGrpSpPr>
                  <p:nvPr/>
                </p:nvGrpSpPr>
                <p:grpSpPr bwMode="auto">
                  <a:xfrm>
                    <a:off x="2514" y="1461"/>
                    <a:ext cx="44" cy="162"/>
                    <a:chOff x="2514" y="1461"/>
                    <a:chExt cx="44" cy="162"/>
                  </a:xfrm>
                </p:grpSpPr>
                <p:grpSp>
                  <p:nvGrpSpPr>
                    <p:cNvPr id="139609" name="Group 46"/>
                    <p:cNvGrpSpPr>
                      <a:grpSpLocks/>
                    </p:cNvGrpSpPr>
                    <p:nvPr/>
                  </p:nvGrpSpPr>
                  <p:grpSpPr bwMode="auto">
                    <a:xfrm>
                      <a:off x="2514" y="1461"/>
                      <a:ext cx="44" cy="97"/>
                      <a:chOff x="2514" y="1461"/>
                      <a:chExt cx="44" cy="97"/>
                    </a:xfrm>
                  </p:grpSpPr>
                  <p:grpSp>
                    <p:nvGrpSpPr>
                      <p:cNvPr id="139619" name="Group 47"/>
                      <p:cNvGrpSpPr>
                        <a:grpSpLocks/>
                      </p:cNvGrpSpPr>
                      <p:nvPr/>
                    </p:nvGrpSpPr>
                    <p:grpSpPr bwMode="auto">
                      <a:xfrm>
                        <a:off x="2517" y="1461"/>
                        <a:ext cx="41" cy="52"/>
                        <a:chOff x="2517" y="1461"/>
                        <a:chExt cx="41" cy="52"/>
                      </a:xfrm>
                    </p:grpSpPr>
                    <p:sp>
                      <p:nvSpPr>
                        <p:cNvPr id="139625" name="Line 48"/>
                        <p:cNvSpPr>
                          <a:spLocks noChangeShapeType="1"/>
                        </p:cNvSpPr>
                        <p:nvPr/>
                      </p:nvSpPr>
                      <p:spPr bwMode="auto">
                        <a:xfrm>
                          <a:off x="2518" y="1461"/>
                          <a:ext cx="40" cy="1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6" name="Line 49"/>
                        <p:cNvSpPr>
                          <a:spLocks noChangeShapeType="1"/>
                        </p:cNvSpPr>
                        <p:nvPr/>
                      </p:nvSpPr>
                      <p:spPr bwMode="auto">
                        <a:xfrm>
                          <a:off x="2518" y="1469"/>
                          <a:ext cx="39" cy="1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7" name="Line 50"/>
                        <p:cNvSpPr>
                          <a:spLocks noChangeShapeType="1"/>
                        </p:cNvSpPr>
                        <p:nvPr/>
                      </p:nvSpPr>
                      <p:spPr bwMode="auto">
                        <a:xfrm>
                          <a:off x="2518" y="1478"/>
                          <a:ext cx="39" cy="1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8" name="Line 51"/>
                        <p:cNvSpPr>
                          <a:spLocks noChangeShapeType="1"/>
                        </p:cNvSpPr>
                        <p:nvPr/>
                      </p:nvSpPr>
                      <p:spPr bwMode="auto">
                        <a:xfrm>
                          <a:off x="2518" y="1486"/>
                          <a:ext cx="39" cy="12"/>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9" name="Line 52"/>
                        <p:cNvSpPr>
                          <a:spLocks noChangeShapeType="1"/>
                        </p:cNvSpPr>
                        <p:nvPr/>
                      </p:nvSpPr>
                      <p:spPr bwMode="auto">
                        <a:xfrm>
                          <a:off x="2517" y="1495"/>
                          <a:ext cx="40" cy="1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30" name="Line 53"/>
                        <p:cNvSpPr>
                          <a:spLocks noChangeShapeType="1"/>
                        </p:cNvSpPr>
                        <p:nvPr/>
                      </p:nvSpPr>
                      <p:spPr bwMode="auto">
                        <a:xfrm>
                          <a:off x="2517" y="1503"/>
                          <a:ext cx="39" cy="10"/>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9620" name="Line 54"/>
                      <p:cNvSpPr>
                        <a:spLocks noChangeShapeType="1"/>
                      </p:cNvSpPr>
                      <p:nvPr/>
                    </p:nvSpPr>
                    <p:spPr bwMode="auto">
                      <a:xfrm>
                        <a:off x="2514" y="1520"/>
                        <a:ext cx="41" cy="8"/>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1" name="Line 55"/>
                      <p:cNvSpPr>
                        <a:spLocks noChangeShapeType="1"/>
                      </p:cNvSpPr>
                      <p:nvPr/>
                    </p:nvSpPr>
                    <p:spPr bwMode="auto">
                      <a:xfrm>
                        <a:off x="2514" y="1528"/>
                        <a:ext cx="41" cy="7"/>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2" name="Line 56"/>
                      <p:cNvSpPr>
                        <a:spLocks noChangeShapeType="1"/>
                      </p:cNvSpPr>
                      <p:nvPr/>
                    </p:nvSpPr>
                    <p:spPr bwMode="auto">
                      <a:xfrm>
                        <a:off x="2514" y="1537"/>
                        <a:ext cx="40" cy="6"/>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3" name="Line 57"/>
                      <p:cNvSpPr>
                        <a:spLocks noChangeShapeType="1"/>
                      </p:cNvSpPr>
                      <p:nvPr/>
                    </p:nvSpPr>
                    <p:spPr bwMode="auto">
                      <a:xfrm>
                        <a:off x="2514" y="1546"/>
                        <a:ext cx="40" cy="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24" name="Line 58"/>
                      <p:cNvSpPr>
                        <a:spLocks noChangeShapeType="1"/>
                      </p:cNvSpPr>
                      <p:nvPr/>
                    </p:nvSpPr>
                    <p:spPr bwMode="auto">
                      <a:xfrm>
                        <a:off x="2515" y="1554"/>
                        <a:ext cx="39" cy="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610" name="Group 59"/>
                    <p:cNvGrpSpPr>
                      <a:grpSpLocks/>
                    </p:cNvGrpSpPr>
                    <p:nvPr/>
                  </p:nvGrpSpPr>
                  <p:grpSpPr bwMode="auto">
                    <a:xfrm>
                      <a:off x="2514" y="1563"/>
                      <a:ext cx="39" cy="60"/>
                      <a:chOff x="2514" y="1563"/>
                      <a:chExt cx="39" cy="60"/>
                    </a:xfrm>
                  </p:grpSpPr>
                  <p:sp>
                    <p:nvSpPr>
                      <p:cNvPr id="139611" name="Line 60"/>
                      <p:cNvSpPr>
                        <a:spLocks noChangeShapeType="1"/>
                      </p:cNvSpPr>
                      <p:nvPr/>
                    </p:nvSpPr>
                    <p:spPr bwMode="auto">
                      <a:xfrm>
                        <a:off x="2515" y="1563"/>
                        <a:ext cx="38" cy="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2" name="Line 61"/>
                      <p:cNvSpPr>
                        <a:spLocks noChangeShapeType="1"/>
                      </p:cNvSpPr>
                      <p:nvPr/>
                    </p:nvSpPr>
                    <p:spPr bwMode="auto">
                      <a:xfrm>
                        <a:off x="2515" y="1572"/>
                        <a:ext cx="38"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3" name="Line 62"/>
                      <p:cNvSpPr>
                        <a:spLocks noChangeShapeType="1"/>
                      </p:cNvSpPr>
                      <p:nvPr/>
                    </p:nvSpPr>
                    <p:spPr bwMode="auto">
                      <a:xfrm>
                        <a:off x="2515" y="1581"/>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4" name="Line 63"/>
                      <p:cNvSpPr>
                        <a:spLocks noChangeShapeType="1"/>
                      </p:cNvSpPr>
                      <p:nvPr/>
                    </p:nvSpPr>
                    <p:spPr bwMode="auto">
                      <a:xfrm flipV="1">
                        <a:off x="2515" y="1588"/>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5" name="Line 64"/>
                      <p:cNvSpPr>
                        <a:spLocks noChangeShapeType="1"/>
                      </p:cNvSpPr>
                      <p:nvPr/>
                    </p:nvSpPr>
                    <p:spPr bwMode="auto">
                      <a:xfrm flipV="1">
                        <a:off x="2515" y="1596"/>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6" name="Line 65"/>
                      <p:cNvSpPr>
                        <a:spLocks noChangeShapeType="1"/>
                      </p:cNvSpPr>
                      <p:nvPr/>
                    </p:nvSpPr>
                    <p:spPr bwMode="auto">
                      <a:xfrm flipV="1">
                        <a:off x="2515" y="1603"/>
                        <a:ext cx="37" cy="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7" name="Line 66"/>
                      <p:cNvSpPr>
                        <a:spLocks noChangeShapeType="1"/>
                      </p:cNvSpPr>
                      <p:nvPr/>
                    </p:nvSpPr>
                    <p:spPr bwMode="auto">
                      <a:xfrm flipV="1">
                        <a:off x="2514" y="1610"/>
                        <a:ext cx="37" cy="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618" name="Line 67"/>
                      <p:cNvSpPr>
                        <a:spLocks noChangeShapeType="1"/>
                      </p:cNvSpPr>
                      <p:nvPr/>
                    </p:nvSpPr>
                    <p:spPr bwMode="auto">
                      <a:xfrm flipV="1">
                        <a:off x="2515" y="1618"/>
                        <a:ext cx="36" cy="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608" name="Line 68"/>
                  <p:cNvSpPr>
                    <a:spLocks noChangeShapeType="1"/>
                  </p:cNvSpPr>
                  <p:nvPr/>
                </p:nvSpPr>
                <p:spPr bwMode="auto">
                  <a:xfrm>
                    <a:off x="2516" y="1512"/>
                    <a:ext cx="40" cy="8"/>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602" name="Group 69"/>
              <p:cNvGrpSpPr>
                <a:grpSpLocks/>
              </p:cNvGrpSpPr>
              <p:nvPr/>
            </p:nvGrpSpPr>
            <p:grpSpPr bwMode="auto">
              <a:xfrm>
                <a:off x="2485" y="1423"/>
                <a:ext cx="40" cy="231"/>
                <a:chOff x="2485" y="1423"/>
                <a:chExt cx="40" cy="231"/>
              </a:xfrm>
            </p:grpSpPr>
            <p:sp>
              <p:nvSpPr>
                <p:cNvPr id="139603" name="Freeform 70"/>
                <p:cNvSpPr>
                  <a:spLocks/>
                </p:cNvSpPr>
                <p:nvPr/>
              </p:nvSpPr>
              <p:spPr bwMode="auto">
                <a:xfrm>
                  <a:off x="2485" y="1423"/>
                  <a:ext cx="39" cy="231"/>
                </a:xfrm>
                <a:custGeom>
                  <a:avLst/>
                  <a:gdLst>
                    <a:gd name="T0" fmla="*/ 0 w 236"/>
                    <a:gd name="T1" fmla="*/ 0 h 1383"/>
                    <a:gd name="T2" fmla="*/ 0 w 236"/>
                    <a:gd name="T3" fmla="*/ 0 h 1383"/>
                    <a:gd name="T4" fmla="*/ 0 w 236"/>
                    <a:gd name="T5" fmla="*/ 0 h 1383"/>
                    <a:gd name="T6" fmla="*/ 0 w 236"/>
                    <a:gd name="T7" fmla="*/ 0 h 1383"/>
                    <a:gd name="T8" fmla="*/ 0 w 236"/>
                    <a:gd name="T9" fmla="*/ 0 h 1383"/>
                    <a:gd name="T10" fmla="*/ 0 w 236"/>
                    <a:gd name="T11" fmla="*/ 0 h 1383"/>
                    <a:gd name="T12" fmla="*/ 0 w 236"/>
                    <a:gd name="T13" fmla="*/ 0 h 1383"/>
                    <a:gd name="T14" fmla="*/ 0 w 236"/>
                    <a:gd name="T15" fmla="*/ 0 h 1383"/>
                    <a:gd name="T16" fmla="*/ 0 w 236"/>
                    <a:gd name="T17" fmla="*/ 0 h 1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6"/>
                    <a:gd name="T28" fmla="*/ 0 h 1383"/>
                    <a:gd name="T29" fmla="*/ 236 w 236"/>
                    <a:gd name="T30" fmla="*/ 1383 h 1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6" h="1383">
                      <a:moveTo>
                        <a:pt x="56" y="0"/>
                      </a:moveTo>
                      <a:lnTo>
                        <a:pt x="223" y="71"/>
                      </a:lnTo>
                      <a:lnTo>
                        <a:pt x="236" y="87"/>
                      </a:lnTo>
                      <a:lnTo>
                        <a:pt x="186" y="1327"/>
                      </a:lnTo>
                      <a:lnTo>
                        <a:pt x="165" y="1343"/>
                      </a:lnTo>
                      <a:lnTo>
                        <a:pt x="0" y="1383"/>
                      </a:lnTo>
                      <a:lnTo>
                        <a:pt x="22" y="1360"/>
                      </a:lnTo>
                      <a:lnTo>
                        <a:pt x="23" y="1344"/>
                      </a:lnTo>
                      <a:lnTo>
                        <a:pt x="56"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04" name="Arc 71"/>
                <p:cNvSpPr>
                  <a:spLocks/>
                </p:cNvSpPr>
                <p:nvPr/>
              </p:nvSpPr>
              <p:spPr bwMode="auto">
                <a:xfrm>
                  <a:off x="2521" y="1435"/>
                  <a:ext cx="4" cy="5"/>
                </a:xfrm>
                <a:custGeom>
                  <a:avLst/>
                  <a:gdLst>
                    <a:gd name="T0" fmla="*/ 0 w 26288"/>
                    <a:gd name="T1" fmla="*/ 0 h 21600"/>
                    <a:gd name="T2" fmla="*/ 0 w 26288"/>
                    <a:gd name="T3" fmla="*/ 0 h 21600"/>
                    <a:gd name="T4" fmla="*/ 0 w 26288"/>
                    <a:gd name="T5" fmla="*/ 0 h 21600"/>
                    <a:gd name="T6" fmla="*/ 0 60000 65536"/>
                    <a:gd name="T7" fmla="*/ 0 60000 65536"/>
                    <a:gd name="T8" fmla="*/ 0 60000 65536"/>
                    <a:gd name="T9" fmla="*/ 0 w 26288"/>
                    <a:gd name="T10" fmla="*/ 0 h 21600"/>
                    <a:gd name="T11" fmla="*/ 26288 w 26288"/>
                    <a:gd name="T12" fmla="*/ 21600 h 21600"/>
                  </a:gdLst>
                  <a:ahLst/>
                  <a:cxnLst>
                    <a:cxn ang="T6">
                      <a:pos x="T0" y="T1"/>
                    </a:cxn>
                    <a:cxn ang="T7">
                      <a:pos x="T2" y="T3"/>
                    </a:cxn>
                    <a:cxn ang="T8">
                      <a:pos x="T4" y="T5"/>
                    </a:cxn>
                  </a:cxnLst>
                  <a:rect l="T9" t="T10" r="T11" b="T12"/>
                  <a:pathLst>
                    <a:path w="26288" h="21600" fill="none" extrusionOk="0">
                      <a:moveTo>
                        <a:pt x="-1" y="680"/>
                      </a:moveTo>
                      <a:cubicBezTo>
                        <a:pt x="1757" y="228"/>
                        <a:pt x="3564" y="-1"/>
                        <a:pt x="5379" y="-1"/>
                      </a:cubicBezTo>
                      <a:cubicBezTo>
                        <a:pt x="15220" y="-1"/>
                        <a:pt x="23817" y="6652"/>
                        <a:pt x="26287" y="16179"/>
                      </a:cubicBezTo>
                    </a:path>
                    <a:path w="26288" h="21600" stroke="0" extrusionOk="0">
                      <a:moveTo>
                        <a:pt x="-1" y="680"/>
                      </a:moveTo>
                      <a:cubicBezTo>
                        <a:pt x="1757" y="228"/>
                        <a:pt x="3564" y="-1"/>
                        <a:pt x="5379" y="-1"/>
                      </a:cubicBezTo>
                      <a:cubicBezTo>
                        <a:pt x="15220" y="-1"/>
                        <a:pt x="23817" y="6652"/>
                        <a:pt x="26287" y="16179"/>
                      </a:cubicBezTo>
                      <a:lnTo>
                        <a:pt x="5379"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39498" name="Group 72"/>
            <p:cNvGrpSpPr>
              <a:grpSpLocks/>
            </p:cNvGrpSpPr>
            <p:nvPr/>
          </p:nvGrpSpPr>
          <p:grpSpPr bwMode="auto">
            <a:xfrm>
              <a:off x="2501" y="1771"/>
              <a:ext cx="125" cy="50"/>
              <a:chOff x="2501" y="1771"/>
              <a:chExt cx="125" cy="50"/>
            </a:xfrm>
          </p:grpSpPr>
          <p:sp>
            <p:nvSpPr>
              <p:cNvPr id="139590" name="Freeform 73"/>
              <p:cNvSpPr>
                <a:spLocks/>
              </p:cNvSpPr>
              <p:nvPr/>
            </p:nvSpPr>
            <p:spPr bwMode="auto">
              <a:xfrm>
                <a:off x="2501" y="1771"/>
                <a:ext cx="125" cy="32"/>
              </a:xfrm>
              <a:custGeom>
                <a:avLst/>
                <a:gdLst>
                  <a:gd name="T0" fmla="*/ 0 w 750"/>
                  <a:gd name="T1" fmla="*/ 0 h 195"/>
                  <a:gd name="T2" fmla="*/ 0 w 750"/>
                  <a:gd name="T3" fmla="*/ 0 h 195"/>
                  <a:gd name="T4" fmla="*/ 0 w 750"/>
                  <a:gd name="T5" fmla="*/ 0 h 195"/>
                  <a:gd name="T6" fmla="*/ 0 w 750"/>
                  <a:gd name="T7" fmla="*/ 0 h 195"/>
                  <a:gd name="T8" fmla="*/ 0 w 750"/>
                  <a:gd name="T9" fmla="*/ 0 h 195"/>
                  <a:gd name="T10" fmla="*/ 0 w 750"/>
                  <a:gd name="T11" fmla="*/ 0 h 195"/>
                  <a:gd name="T12" fmla="*/ 0 w 750"/>
                  <a:gd name="T13" fmla="*/ 0 h 195"/>
                  <a:gd name="T14" fmla="*/ 0 w 750"/>
                  <a:gd name="T15" fmla="*/ 0 h 195"/>
                  <a:gd name="T16" fmla="*/ 0 w 750"/>
                  <a:gd name="T17" fmla="*/ 0 h 195"/>
                  <a:gd name="T18" fmla="*/ 0 w 750"/>
                  <a:gd name="T19" fmla="*/ 0 h 195"/>
                  <a:gd name="T20" fmla="*/ 0 w 750"/>
                  <a:gd name="T21" fmla="*/ 0 h 195"/>
                  <a:gd name="T22" fmla="*/ 0 w 750"/>
                  <a:gd name="T23" fmla="*/ 0 h 195"/>
                  <a:gd name="T24" fmla="*/ 0 w 750"/>
                  <a:gd name="T25" fmla="*/ 0 h 195"/>
                  <a:gd name="T26" fmla="*/ 0 w 750"/>
                  <a:gd name="T27" fmla="*/ 0 h 195"/>
                  <a:gd name="T28" fmla="*/ 0 w 750"/>
                  <a:gd name="T29" fmla="*/ 0 h 195"/>
                  <a:gd name="T30" fmla="*/ 0 w 750"/>
                  <a:gd name="T31" fmla="*/ 0 h 195"/>
                  <a:gd name="T32" fmla="*/ 0 w 750"/>
                  <a:gd name="T33" fmla="*/ 0 h 195"/>
                  <a:gd name="T34" fmla="*/ 0 w 750"/>
                  <a:gd name="T35" fmla="*/ 0 h 195"/>
                  <a:gd name="T36" fmla="*/ 0 w 750"/>
                  <a:gd name="T37" fmla="*/ 0 h 195"/>
                  <a:gd name="T38" fmla="*/ 0 w 750"/>
                  <a:gd name="T39" fmla="*/ 0 h 195"/>
                  <a:gd name="T40" fmla="*/ 0 w 750"/>
                  <a:gd name="T41" fmla="*/ 0 h 195"/>
                  <a:gd name="T42" fmla="*/ 0 w 750"/>
                  <a:gd name="T43" fmla="*/ 0 h 195"/>
                  <a:gd name="T44" fmla="*/ 0 w 750"/>
                  <a:gd name="T45" fmla="*/ 0 h 195"/>
                  <a:gd name="T46" fmla="*/ 0 w 750"/>
                  <a:gd name="T47" fmla="*/ 0 h 195"/>
                  <a:gd name="T48" fmla="*/ 0 w 750"/>
                  <a:gd name="T49" fmla="*/ 0 h 195"/>
                  <a:gd name="T50" fmla="*/ 0 w 750"/>
                  <a:gd name="T51" fmla="*/ 0 h 195"/>
                  <a:gd name="T52" fmla="*/ 0 w 750"/>
                  <a:gd name="T53" fmla="*/ 0 h 19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50"/>
                  <a:gd name="T82" fmla="*/ 0 h 195"/>
                  <a:gd name="T83" fmla="*/ 750 w 750"/>
                  <a:gd name="T84" fmla="*/ 195 h 19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50" h="195">
                    <a:moveTo>
                      <a:pt x="0" y="0"/>
                    </a:moveTo>
                    <a:lnTo>
                      <a:pt x="139" y="10"/>
                    </a:lnTo>
                    <a:lnTo>
                      <a:pt x="243" y="14"/>
                    </a:lnTo>
                    <a:lnTo>
                      <a:pt x="336" y="24"/>
                    </a:lnTo>
                    <a:lnTo>
                      <a:pt x="429" y="36"/>
                    </a:lnTo>
                    <a:lnTo>
                      <a:pt x="494" y="45"/>
                    </a:lnTo>
                    <a:lnTo>
                      <a:pt x="573" y="58"/>
                    </a:lnTo>
                    <a:lnTo>
                      <a:pt x="618" y="67"/>
                    </a:lnTo>
                    <a:lnTo>
                      <a:pt x="652" y="74"/>
                    </a:lnTo>
                    <a:lnTo>
                      <a:pt x="671" y="79"/>
                    </a:lnTo>
                    <a:lnTo>
                      <a:pt x="686" y="82"/>
                    </a:lnTo>
                    <a:lnTo>
                      <a:pt x="704" y="88"/>
                    </a:lnTo>
                    <a:lnTo>
                      <a:pt x="723" y="95"/>
                    </a:lnTo>
                    <a:lnTo>
                      <a:pt x="741" y="105"/>
                    </a:lnTo>
                    <a:lnTo>
                      <a:pt x="749" y="116"/>
                    </a:lnTo>
                    <a:lnTo>
                      <a:pt x="750" y="124"/>
                    </a:lnTo>
                    <a:lnTo>
                      <a:pt x="747" y="137"/>
                    </a:lnTo>
                    <a:lnTo>
                      <a:pt x="741" y="150"/>
                    </a:lnTo>
                    <a:lnTo>
                      <a:pt x="731" y="162"/>
                    </a:lnTo>
                    <a:lnTo>
                      <a:pt x="719" y="170"/>
                    </a:lnTo>
                    <a:lnTo>
                      <a:pt x="703" y="181"/>
                    </a:lnTo>
                    <a:lnTo>
                      <a:pt x="685" y="188"/>
                    </a:lnTo>
                    <a:lnTo>
                      <a:pt x="665" y="191"/>
                    </a:lnTo>
                    <a:lnTo>
                      <a:pt x="642" y="194"/>
                    </a:lnTo>
                    <a:lnTo>
                      <a:pt x="615" y="195"/>
                    </a:lnTo>
                    <a:lnTo>
                      <a:pt x="588" y="193"/>
                    </a:lnTo>
                    <a:lnTo>
                      <a:pt x="547" y="187"/>
                    </a:lnTo>
                  </a:path>
                </a:pathLst>
              </a:custGeom>
              <a:noFill/>
              <a:ln w="4763">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591" name="Group 74"/>
              <p:cNvGrpSpPr>
                <a:grpSpLocks/>
              </p:cNvGrpSpPr>
              <p:nvPr/>
            </p:nvGrpSpPr>
            <p:grpSpPr bwMode="auto">
              <a:xfrm>
                <a:off x="2505" y="1787"/>
                <a:ext cx="89" cy="34"/>
                <a:chOff x="2505" y="1787"/>
                <a:chExt cx="89" cy="34"/>
              </a:xfrm>
            </p:grpSpPr>
            <p:grpSp>
              <p:nvGrpSpPr>
                <p:cNvPr id="139592" name="Group 75"/>
                <p:cNvGrpSpPr>
                  <a:grpSpLocks/>
                </p:cNvGrpSpPr>
                <p:nvPr/>
              </p:nvGrpSpPr>
              <p:grpSpPr bwMode="auto">
                <a:xfrm>
                  <a:off x="2505" y="1787"/>
                  <a:ext cx="89" cy="34"/>
                  <a:chOff x="2505" y="1787"/>
                  <a:chExt cx="89" cy="34"/>
                </a:xfrm>
              </p:grpSpPr>
              <p:sp>
                <p:nvSpPr>
                  <p:cNvPr id="139597" name="Freeform 76"/>
                  <p:cNvSpPr>
                    <a:spLocks/>
                  </p:cNvSpPr>
                  <p:nvPr/>
                </p:nvSpPr>
                <p:spPr bwMode="auto">
                  <a:xfrm>
                    <a:off x="2505" y="1787"/>
                    <a:ext cx="55" cy="22"/>
                  </a:xfrm>
                  <a:custGeom>
                    <a:avLst/>
                    <a:gdLst>
                      <a:gd name="T0" fmla="*/ 0 w 327"/>
                      <a:gd name="T1" fmla="*/ 0 h 131"/>
                      <a:gd name="T2" fmla="*/ 0 w 327"/>
                      <a:gd name="T3" fmla="*/ 0 h 131"/>
                      <a:gd name="T4" fmla="*/ 0 w 327"/>
                      <a:gd name="T5" fmla="*/ 0 h 131"/>
                      <a:gd name="T6" fmla="*/ 0 w 327"/>
                      <a:gd name="T7" fmla="*/ 0 h 131"/>
                      <a:gd name="T8" fmla="*/ 0 w 327"/>
                      <a:gd name="T9" fmla="*/ 0 h 131"/>
                      <a:gd name="T10" fmla="*/ 0 60000 65536"/>
                      <a:gd name="T11" fmla="*/ 0 60000 65536"/>
                      <a:gd name="T12" fmla="*/ 0 60000 65536"/>
                      <a:gd name="T13" fmla="*/ 0 60000 65536"/>
                      <a:gd name="T14" fmla="*/ 0 60000 65536"/>
                      <a:gd name="T15" fmla="*/ 0 w 327"/>
                      <a:gd name="T16" fmla="*/ 0 h 131"/>
                      <a:gd name="T17" fmla="*/ 327 w 327"/>
                      <a:gd name="T18" fmla="*/ 131 h 131"/>
                    </a:gdLst>
                    <a:ahLst/>
                    <a:cxnLst>
                      <a:cxn ang="T10">
                        <a:pos x="T0" y="T1"/>
                      </a:cxn>
                      <a:cxn ang="T11">
                        <a:pos x="T2" y="T3"/>
                      </a:cxn>
                      <a:cxn ang="T12">
                        <a:pos x="T4" y="T5"/>
                      </a:cxn>
                      <a:cxn ang="T13">
                        <a:pos x="T6" y="T7"/>
                      </a:cxn>
                      <a:cxn ang="T14">
                        <a:pos x="T8" y="T9"/>
                      </a:cxn>
                    </a:cxnLst>
                    <a:rect l="T15" t="T16" r="T17" b="T18"/>
                    <a:pathLst>
                      <a:path w="327" h="131">
                        <a:moveTo>
                          <a:pt x="0" y="78"/>
                        </a:moveTo>
                        <a:lnTo>
                          <a:pt x="86" y="0"/>
                        </a:lnTo>
                        <a:lnTo>
                          <a:pt x="327" y="44"/>
                        </a:lnTo>
                        <a:lnTo>
                          <a:pt x="232" y="131"/>
                        </a:lnTo>
                        <a:lnTo>
                          <a:pt x="0" y="7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98" name="Freeform 77"/>
                  <p:cNvSpPr>
                    <a:spLocks/>
                  </p:cNvSpPr>
                  <p:nvPr/>
                </p:nvSpPr>
                <p:spPr bwMode="auto">
                  <a:xfrm>
                    <a:off x="2506" y="1800"/>
                    <a:ext cx="38" cy="21"/>
                  </a:xfrm>
                  <a:custGeom>
                    <a:avLst/>
                    <a:gdLst>
                      <a:gd name="T0" fmla="*/ 0 w 232"/>
                      <a:gd name="T1" fmla="*/ 0 h 124"/>
                      <a:gd name="T2" fmla="*/ 0 w 232"/>
                      <a:gd name="T3" fmla="*/ 0 h 124"/>
                      <a:gd name="T4" fmla="*/ 0 w 232"/>
                      <a:gd name="T5" fmla="*/ 0 h 124"/>
                      <a:gd name="T6" fmla="*/ 0 w 232"/>
                      <a:gd name="T7" fmla="*/ 0 h 124"/>
                      <a:gd name="T8" fmla="*/ 0 w 232"/>
                      <a:gd name="T9" fmla="*/ 0 h 124"/>
                      <a:gd name="T10" fmla="*/ 0 w 232"/>
                      <a:gd name="T11" fmla="*/ 0 h 124"/>
                      <a:gd name="T12" fmla="*/ 0 60000 65536"/>
                      <a:gd name="T13" fmla="*/ 0 60000 65536"/>
                      <a:gd name="T14" fmla="*/ 0 60000 65536"/>
                      <a:gd name="T15" fmla="*/ 0 60000 65536"/>
                      <a:gd name="T16" fmla="*/ 0 60000 65536"/>
                      <a:gd name="T17" fmla="*/ 0 60000 65536"/>
                      <a:gd name="T18" fmla="*/ 0 w 232"/>
                      <a:gd name="T19" fmla="*/ 0 h 124"/>
                      <a:gd name="T20" fmla="*/ 232 w 232"/>
                      <a:gd name="T21" fmla="*/ 124 h 124"/>
                    </a:gdLst>
                    <a:ahLst/>
                    <a:cxnLst>
                      <a:cxn ang="T12">
                        <a:pos x="T0" y="T1"/>
                      </a:cxn>
                      <a:cxn ang="T13">
                        <a:pos x="T2" y="T3"/>
                      </a:cxn>
                      <a:cxn ang="T14">
                        <a:pos x="T4" y="T5"/>
                      </a:cxn>
                      <a:cxn ang="T15">
                        <a:pos x="T6" y="T7"/>
                      </a:cxn>
                      <a:cxn ang="T16">
                        <a:pos x="T8" y="T9"/>
                      </a:cxn>
                      <a:cxn ang="T17">
                        <a:pos x="T10" y="T11"/>
                      </a:cxn>
                    </a:cxnLst>
                    <a:rect l="T18" t="T19" r="T20" b="T21"/>
                    <a:pathLst>
                      <a:path w="232" h="124">
                        <a:moveTo>
                          <a:pt x="0" y="0"/>
                        </a:moveTo>
                        <a:lnTo>
                          <a:pt x="0" y="69"/>
                        </a:lnTo>
                        <a:lnTo>
                          <a:pt x="2" y="69"/>
                        </a:lnTo>
                        <a:lnTo>
                          <a:pt x="232" y="124"/>
                        </a:lnTo>
                        <a:lnTo>
                          <a:pt x="232" y="53"/>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99" name="Freeform 78"/>
                  <p:cNvSpPr>
                    <a:spLocks/>
                  </p:cNvSpPr>
                  <p:nvPr/>
                </p:nvSpPr>
                <p:spPr bwMode="auto">
                  <a:xfrm>
                    <a:off x="2544" y="1794"/>
                    <a:ext cx="50" cy="27"/>
                  </a:xfrm>
                  <a:custGeom>
                    <a:avLst/>
                    <a:gdLst>
                      <a:gd name="T0" fmla="*/ 0 w 296"/>
                      <a:gd name="T1" fmla="*/ 0 h 158"/>
                      <a:gd name="T2" fmla="*/ 0 w 296"/>
                      <a:gd name="T3" fmla="*/ 0 h 158"/>
                      <a:gd name="T4" fmla="*/ 0 w 296"/>
                      <a:gd name="T5" fmla="*/ 0 h 158"/>
                      <a:gd name="T6" fmla="*/ 0 w 296"/>
                      <a:gd name="T7" fmla="*/ 0 h 158"/>
                      <a:gd name="T8" fmla="*/ 0 w 296"/>
                      <a:gd name="T9" fmla="*/ 0 h 158"/>
                      <a:gd name="T10" fmla="*/ 0 w 296"/>
                      <a:gd name="T11" fmla="*/ 0 h 158"/>
                      <a:gd name="T12" fmla="*/ 0 60000 65536"/>
                      <a:gd name="T13" fmla="*/ 0 60000 65536"/>
                      <a:gd name="T14" fmla="*/ 0 60000 65536"/>
                      <a:gd name="T15" fmla="*/ 0 60000 65536"/>
                      <a:gd name="T16" fmla="*/ 0 60000 65536"/>
                      <a:gd name="T17" fmla="*/ 0 60000 65536"/>
                      <a:gd name="T18" fmla="*/ 0 w 296"/>
                      <a:gd name="T19" fmla="*/ 0 h 158"/>
                      <a:gd name="T20" fmla="*/ 296 w 296"/>
                      <a:gd name="T21" fmla="*/ 158 h 158"/>
                    </a:gdLst>
                    <a:ahLst/>
                    <a:cxnLst>
                      <a:cxn ang="T12">
                        <a:pos x="T0" y="T1"/>
                      </a:cxn>
                      <a:cxn ang="T13">
                        <a:pos x="T2" y="T3"/>
                      </a:cxn>
                      <a:cxn ang="T14">
                        <a:pos x="T4" y="T5"/>
                      </a:cxn>
                      <a:cxn ang="T15">
                        <a:pos x="T6" y="T7"/>
                      </a:cxn>
                      <a:cxn ang="T16">
                        <a:pos x="T8" y="T9"/>
                      </a:cxn>
                      <a:cxn ang="T17">
                        <a:pos x="T10" y="T11"/>
                      </a:cxn>
                    </a:cxnLst>
                    <a:rect l="T18" t="T19" r="T20" b="T21"/>
                    <a:pathLst>
                      <a:path w="296" h="158">
                        <a:moveTo>
                          <a:pt x="0" y="85"/>
                        </a:moveTo>
                        <a:lnTo>
                          <a:pt x="94" y="0"/>
                        </a:lnTo>
                        <a:lnTo>
                          <a:pt x="296" y="22"/>
                        </a:lnTo>
                        <a:lnTo>
                          <a:pt x="296" y="88"/>
                        </a:lnTo>
                        <a:lnTo>
                          <a:pt x="0" y="158"/>
                        </a:lnTo>
                        <a:lnTo>
                          <a:pt x="0" y="85"/>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600" name="Freeform 79"/>
                  <p:cNvSpPr>
                    <a:spLocks/>
                  </p:cNvSpPr>
                  <p:nvPr/>
                </p:nvSpPr>
                <p:spPr bwMode="auto">
                  <a:xfrm>
                    <a:off x="2520" y="1787"/>
                    <a:ext cx="74" cy="11"/>
                  </a:xfrm>
                  <a:custGeom>
                    <a:avLst/>
                    <a:gdLst>
                      <a:gd name="T0" fmla="*/ 0 w 443"/>
                      <a:gd name="T1" fmla="*/ 0 h 65"/>
                      <a:gd name="T2" fmla="*/ 0 w 443"/>
                      <a:gd name="T3" fmla="*/ 0 h 65"/>
                      <a:gd name="T4" fmla="*/ 0 w 443"/>
                      <a:gd name="T5" fmla="*/ 0 h 65"/>
                      <a:gd name="T6" fmla="*/ 0 w 443"/>
                      <a:gd name="T7" fmla="*/ 0 h 65"/>
                      <a:gd name="T8" fmla="*/ 0 w 443"/>
                      <a:gd name="T9" fmla="*/ 0 h 65"/>
                      <a:gd name="T10" fmla="*/ 0 60000 65536"/>
                      <a:gd name="T11" fmla="*/ 0 60000 65536"/>
                      <a:gd name="T12" fmla="*/ 0 60000 65536"/>
                      <a:gd name="T13" fmla="*/ 0 60000 65536"/>
                      <a:gd name="T14" fmla="*/ 0 60000 65536"/>
                      <a:gd name="T15" fmla="*/ 0 w 443"/>
                      <a:gd name="T16" fmla="*/ 0 h 65"/>
                      <a:gd name="T17" fmla="*/ 443 w 443"/>
                      <a:gd name="T18" fmla="*/ 65 h 65"/>
                    </a:gdLst>
                    <a:ahLst/>
                    <a:cxnLst>
                      <a:cxn ang="T10">
                        <a:pos x="T0" y="T1"/>
                      </a:cxn>
                      <a:cxn ang="T11">
                        <a:pos x="T2" y="T3"/>
                      </a:cxn>
                      <a:cxn ang="T12">
                        <a:pos x="T4" y="T5"/>
                      </a:cxn>
                      <a:cxn ang="T13">
                        <a:pos x="T6" y="T7"/>
                      </a:cxn>
                      <a:cxn ang="T14">
                        <a:pos x="T8" y="T9"/>
                      </a:cxn>
                    </a:cxnLst>
                    <a:rect l="T15" t="T16" r="T17" b="T18"/>
                    <a:pathLst>
                      <a:path w="443" h="65">
                        <a:moveTo>
                          <a:pt x="0" y="0"/>
                        </a:moveTo>
                        <a:lnTo>
                          <a:pt x="221" y="15"/>
                        </a:lnTo>
                        <a:lnTo>
                          <a:pt x="443" y="65"/>
                        </a:lnTo>
                        <a:lnTo>
                          <a:pt x="241" y="44"/>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593" name="Group 80"/>
                <p:cNvGrpSpPr>
                  <a:grpSpLocks/>
                </p:cNvGrpSpPr>
                <p:nvPr/>
              </p:nvGrpSpPr>
              <p:grpSpPr bwMode="auto">
                <a:xfrm>
                  <a:off x="2506" y="1797"/>
                  <a:ext cx="87" cy="14"/>
                  <a:chOff x="2506" y="1797"/>
                  <a:chExt cx="87" cy="14"/>
                </a:xfrm>
              </p:grpSpPr>
              <p:sp>
                <p:nvSpPr>
                  <p:cNvPr id="139594" name="Line 81"/>
                  <p:cNvSpPr>
                    <a:spLocks noChangeShapeType="1"/>
                  </p:cNvSpPr>
                  <p:nvPr/>
                </p:nvSpPr>
                <p:spPr bwMode="auto">
                  <a:xfrm>
                    <a:off x="2506" y="1802"/>
                    <a:ext cx="39" cy="9"/>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95" name="Line 82"/>
                  <p:cNvSpPr>
                    <a:spLocks noChangeShapeType="1"/>
                  </p:cNvSpPr>
                  <p:nvPr/>
                </p:nvSpPr>
                <p:spPr bwMode="auto">
                  <a:xfrm flipV="1">
                    <a:off x="2545" y="1797"/>
                    <a:ext cx="16" cy="14"/>
                  </a:xfrm>
                  <a:prstGeom prst="line">
                    <a:avLst/>
                  </a:prstGeom>
                  <a:noFill/>
                  <a:ln w="3175">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96" name="Line 83"/>
                  <p:cNvSpPr>
                    <a:spLocks noChangeShapeType="1"/>
                  </p:cNvSpPr>
                  <p:nvPr/>
                </p:nvSpPr>
                <p:spPr bwMode="auto">
                  <a:xfrm>
                    <a:off x="2561" y="1797"/>
                    <a:ext cx="32" cy="2"/>
                  </a:xfrm>
                  <a:prstGeom prst="line">
                    <a:avLst/>
                  </a:prstGeom>
                  <a:noFill/>
                  <a:ln w="3175">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39499" name="Freeform 84"/>
            <p:cNvSpPr>
              <a:spLocks/>
            </p:cNvSpPr>
            <p:nvPr/>
          </p:nvSpPr>
          <p:spPr bwMode="auto">
            <a:xfrm>
              <a:off x="2483" y="1709"/>
              <a:ext cx="75" cy="71"/>
            </a:xfrm>
            <a:custGeom>
              <a:avLst/>
              <a:gdLst>
                <a:gd name="T0" fmla="*/ 0 w 455"/>
                <a:gd name="T1" fmla="*/ 0 h 425"/>
                <a:gd name="T2" fmla="*/ 0 w 455"/>
                <a:gd name="T3" fmla="*/ 0 h 425"/>
                <a:gd name="T4" fmla="*/ 0 w 455"/>
                <a:gd name="T5" fmla="*/ 0 h 425"/>
                <a:gd name="T6" fmla="*/ 0 w 455"/>
                <a:gd name="T7" fmla="*/ 0 h 425"/>
                <a:gd name="T8" fmla="*/ 0 w 455"/>
                <a:gd name="T9" fmla="*/ 0 h 425"/>
                <a:gd name="T10" fmla="*/ 0 60000 65536"/>
                <a:gd name="T11" fmla="*/ 0 60000 65536"/>
                <a:gd name="T12" fmla="*/ 0 60000 65536"/>
                <a:gd name="T13" fmla="*/ 0 60000 65536"/>
                <a:gd name="T14" fmla="*/ 0 60000 65536"/>
                <a:gd name="T15" fmla="*/ 0 w 455"/>
                <a:gd name="T16" fmla="*/ 0 h 425"/>
                <a:gd name="T17" fmla="*/ 455 w 455"/>
                <a:gd name="T18" fmla="*/ 425 h 425"/>
              </a:gdLst>
              <a:ahLst/>
              <a:cxnLst>
                <a:cxn ang="T10">
                  <a:pos x="T0" y="T1"/>
                </a:cxn>
                <a:cxn ang="T11">
                  <a:pos x="T2" y="T3"/>
                </a:cxn>
                <a:cxn ang="T12">
                  <a:pos x="T4" y="T5"/>
                </a:cxn>
                <a:cxn ang="T13">
                  <a:pos x="T6" y="T7"/>
                </a:cxn>
                <a:cxn ang="T14">
                  <a:pos x="T8" y="T9"/>
                </a:cxn>
              </a:cxnLst>
              <a:rect l="T15" t="T16" r="T17" b="T18"/>
              <a:pathLst>
                <a:path w="455" h="425">
                  <a:moveTo>
                    <a:pt x="0" y="213"/>
                  </a:moveTo>
                  <a:lnTo>
                    <a:pt x="455" y="0"/>
                  </a:lnTo>
                  <a:lnTo>
                    <a:pt x="455" y="171"/>
                  </a:lnTo>
                  <a:lnTo>
                    <a:pt x="0" y="425"/>
                  </a:lnTo>
                  <a:lnTo>
                    <a:pt x="0" y="21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00" name="Freeform 85"/>
            <p:cNvSpPr>
              <a:spLocks/>
            </p:cNvSpPr>
            <p:nvPr/>
          </p:nvSpPr>
          <p:spPr bwMode="auto">
            <a:xfrm>
              <a:off x="2482" y="1642"/>
              <a:ext cx="78" cy="105"/>
            </a:xfrm>
            <a:custGeom>
              <a:avLst/>
              <a:gdLst>
                <a:gd name="T0" fmla="*/ 0 w 469"/>
                <a:gd name="T1" fmla="*/ 0 h 629"/>
                <a:gd name="T2" fmla="*/ 0 w 469"/>
                <a:gd name="T3" fmla="*/ 0 h 629"/>
                <a:gd name="T4" fmla="*/ 0 w 469"/>
                <a:gd name="T5" fmla="*/ 0 h 629"/>
                <a:gd name="T6" fmla="*/ 0 w 469"/>
                <a:gd name="T7" fmla="*/ 0 h 629"/>
                <a:gd name="T8" fmla="*/ 0 w 469"/>
                <a:gd name="T9" fmla="*/ 0 h 629"/>
                <a:gd name="T10" fmla="*/ 0 60000 65536"/>
                <a:gd name="T11" fmla="*/ 0 60000 65536"/>
                <a:gd name="T12" fmla="*/ 0 60000 65536"/>
                <a:gd name="T13" fmla="*/ 0 60000 65536"/>
                <a:gd name="T14" fmla="*/ 0 60000 65536"/>
                <a:gd name="T15" fmla="*/ 0 w 469"/>
                <a:gd name="T16" fmla="*/ 0 h 629"/>
                <a:gd name="T17" fmla="*/ 469 w 469"/>
                <a:gd name="T18" fmla="*/ 629 h 629"/>
              </a:gdLst>
              <a:ahLst/>
              <a:cxnLst>
                <a:cxn ang="T10">
                  <a:pos x="T0" y="T1"/>
                </a:cxn>
                <a:cxn ang="T11">
                  <a:pos x="T2" y="T3"/>
                </a:cxn>
                <a:cxn ang="T12">
                  <a:pos x="T4" y="T5"/>
                </a:cxn>
                <a:cxn ang="T13">
                  <a:pos x="T6" y="T7"/>
                </a:cxn>
                <a:cxn ang="T14">
                  <a:pos x="T8" y="T9"/>
                </a:cxn>
              </a:cxnLst>
              <a:rect l="T15" t="T16" r="T17" b="T18"/>
              <a:pathLst>
                <a:path w="469" h="629">
                  <a:moveTo>
                    <a:pt x="0" y="133"/>
                  </a:moveTo>
                  <a:lnTo>
                    <a:pt x="469" y="0"/>
                  </a:lnTo>
                  <a:lnTo>
                    <a:pt x="469" y="415"/>
                  </a:lnTo>
                  <a:lnTo>
                    <a:pt x="1" y="629"/>
                  </a:lnTo>
                  <a:lnTo>
                    <a:pt x="0" y="133"/>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01" name="Freeform 86"/>
            <p:cNvSpPr>
              <a:spLocks/>
            </p:cNvSpPr>
            <p:nvPr/>
          </p:nvSpPr>
          <p:spPr bwMode="auto">
            <a:xfrm>
              <a:off x="2270" y="1455"/>
              <a:ext cx="193" cy="160"/>
            </a:xfrm>
            <a:custGeom>
              <a:avLst/>
              <a:gdLst>
                <a:gd name="T0" fmla="*/ 0 w 1158"/>
                <a:gd name="T1" fmla="*/ 0 h 961"/>
                <a:gd name="T2" fmla="*/ 0 w 1158"/>
                <a:gd name="T3" fmla="*/ 0 h 961"/>
                <a:gd name="T4" fmla="*/ 0 w 1158"/>
                <a:gd name="T5" fmla="*/ 0 h 961"/>
                <a:gd name="T6" fmla="*/ 0 w 1158"/>
                <a:gd name="T7" fmla="*/ 0 h 961"/>
                <a:gd name="T8" fmla="*/ 0 w 1158"/>
                <a:gd name="T9" fmla="*/ 0 h 961"/>
                <a:gd name="T10" fmla="*/ 0 60000 65536"/>
                <a:gd name="T11" fmla="*/ 0 60000 65536"/>
                <a:gd name="T12" fmla="*/ 0 60000 65536"/>
                <a:gd name="T13" fmla="*/ 0 60000 65536"/>
                <a:gd name="T14" fmla="*/ 0 60000 65536"/>
                <a:gd name="T15" fmla="*/ 0 w 1158"/>
                <a:gd name="T16" fmla="*/ 0 h 961"/>
                <a:gd name="T17" fmla="*/ 1158 w 1158"/>
                <a:gd name="T18" fmla="*/ 961 h 961"/>
              </a:gdLst>
              <a:ahLst/>
              <a:cxnLst>
                <a:cxn ang="T10">
                  <a:pos x="T0" y="T1"/>
                </a:cxn>
                <a:cxn ang="T11">
                  <a:pos x="T2" y="T3"/>
                </a:cxn>
                <a:cxn ang="T12">
                  <a:pos x="T4" y="T5"/>
                </a:cxn>
                <a:cxn ang="T13">
                  <a:pos x="T6" y="T7"/>
                </a:cxn>
                <a:cxn ang="T14">
                  <a:pos x="T8" y="T9"/>
                </a:cxn>
              </a:cxnLst>
              <a:rect l="T15" t="T16" r="T17" b="T18"/>
              <a:pathLst>
                <a:path w="1158" h="961">
                  <a:moveTo>
                    <a:pt x="46" y="0"/>
                  </a:moveTo>
                  <a:lnTo>
                    <a:pt x="1158" y="0"/>
                  </a:lnTo>
                  <a:lnTo>
                    <a:pt x="1113" y="961"/>
                  </a:lnTo>
                  <a:lnTo>
                    <a:pt x="0" y="906"/>
                  </a:lnTo>
                  <a:lnTo>
                    <a:pt x="46"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02" name="Freeform 87"/>
            <p:cNvSpPr>
              <a:spLocks/>
            </p:cNvSpPr>
            <p:nvPr/>
          </p:nvSpPr>
          <p:spPr bwMode="auto">
            <a:xfrm>
              <a:off x="2144" y="1724"/>
              <a:ext cx="360" cy="73"/>
            </a:xfrm>
            <a:custGeom>
              <a:avLst/>
              <a:gdLst>
                <a:gd name="T0" fmla="*/ 0 w 2160"/>
                <a:gd name="T1" fmla="*/ 0 h 439"/>
                <a:gd name="T2" fmla="*/ 0 w 2160"/>
                <a:gd name="T3" fmla="*/ 0 h 439"/>
                <a:gd name="T4" fmla="*/ 0 w 2160"/>
                <a:gd name="T5" fmla="*/ 0 h 439"/>
                <a:gd name="T6" fmla="*/ 0 w 2160"/>
                <a:gd name="T7" fmla="*/ 0 h 439"/>
                <a:gd name="T8" fmla="*/ 0 w 2160"/>
                <a:gd name="T9" fmla="*/ 0 h 439"/>
                <a:gd name="T10" fmla="*/ 0 w 2160"/>
                <a:gd name="T11" fmla="*/ 0 h 439"/>
                <a:gd name="T12" fmla="*/ 0 w 2160"/>
                <a:gd name="T13" fmla="*/ 0 h 439"/>
                <a:gd name="T14" fmla="*/ 0 60000 65536"/>
                <a:gd name="T15" fmla="*/ 0 60000 65536"/>
                <a:gd name="T16" fmla="*/ 0 60000 65536"/>
                <a:gd name="T17" fmla="*/ 0 60000 65536"/>
                <a:gd name="T18" fmla="*/ 0 60000 65536"/>
                <a:gd name="T19" fmla="*/ 0 60000 65536"/>
                <a:gd name="T20" fmla="*/ 0 60000 65536"/>
                <a:gd name="T21" fmla="*/ 0 w 2160"/>
                <a:gd name="T22" fmla="*/ 0 h 439"/>
                <a:gd name="T23" fmla="*/ 2160 w 2160"/>
                <a:gd name="T24" fmla="*/ 439 h 4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 h="439">
                  <a:moveTo>
                    <a:pt x="352" y="0"/>
                  </a:moveTo>
                  <a:lnTo>
                    <a:pt x="2160" y="179"/>
                  </a:lnTo>
                  <a:lnTo>
                    <a:pt x="2032" y="340"/>
                  </a:lnTo>
                  <a:lnTo>
                    <a:pt x="1908" y="439"/>
                  </a:lnTo>
                  <a:lnTo>
                    <a:pt x="0" y="220"/>
                  </a:lnTo>
                  <a:lnTo>
                    <a:pt x="143" y="158"/>
                  </a:lnTo>
                  <a:lnTo>
                    <a:pt x="35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503" name="Group 88"/>
            <p:cNvGrpSpPr>
              <a:grpSpLocks/>
            </p:cNvGrpSpPr>
            <p:nvPr/>
          </p:nvGrpSpPr>
          <p:grpSpPr bwMode="auto">
            <a:xfrm>
              <a:off x="2482" y="1649"/>
              <a:ext cx="77" cy="92"/>
              <a:chOff x="2482" y="1649"/>
              <a:chExt cx="77" cy="92"/>
            </a:xfrm>
          </p:grpSpPr>
          <p:sp>
            <p:nvSpPr>
              <p:cNvPr id="139581" name="Line 89"/>
              <p:cNvSpPr>
                <a:spLocks noChangeShapeType="1"/>
              </p:cNvSpPr>
              <p:nvPr/>
            </p:nvSpPr>
            <p:spPr bwMode="auto">
              <a:xfrm flipV="1">
                <a:off x="2482" y="1675"/>
                <a:ext cx="77" cy="28"/>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2" name="Line 90"/>
              <p:cNvSpPr>
                <a:spLocks noChangeShapeType="1"/>
              </p:cNvSpPr>
              <p:nvPr/>
            </p:nvSpPr>
            <p:spPr bwMode="auto">
              <a:xfrm flipV="1">
                <a:off x="2495" y="1683"/>
                <a:ext cx="64" cy="24"/>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3" name="Line 91"/>
              <p:cNvSpPr>
                <a:spLocks noChangeShapeType="1"/>
              </p:cNvSpPr>
              <p:nvPr/>
            </p:nvSpPr>
            <p:spPr bwMode="auto">
              <a:xfrm flipV="1">
                <a:off x="2495" y="1690"/>
                <a:ext cx="64" cy="27"/>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4" name="Line 92"/>
              <p:cNvSpPr>
                <a:spLocks noChangeShapeType="1"/>
              </p:cNvSpPr>
              <p:nvPr/>
            </p:nvSpPr>
            <p:spPr bwMode="auto">
              <a:xfrm flipV="1">
                <a:off x="2495" y="1698"/>
                <a:ext cx="64" cy="27"/>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5" name="Line 93"/>
              <p:cNvSpPr>
                <a:spLocks noChangeShapeType="1"/>
              </p:cNvSpPr>
              <p:nvPr/>
            </p:nvSpPr>
            <p:spPr bwMode="auto">
              <a:xfrm flipV="1">
                <a:off x="2495" y="1705"/>
                <a:ext cx="64" cy="2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6" name="Line 94"/>
              <p:cNvSpPr>
                <a:spLocks noChangeShapeType="1"/>
              </p:cNvSpPr>
              <p:nvPr/>
            </p:nvSpPr>
            <p:spPr bwMode="auto">
              <a:xfrm flipV="1">
                <a:off x="2495" y="1667"/>
                <a:ext cx="64" cy="22"/>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7" name="Line 95"/>
              <p:cNvSpPr>
                <a:spLocks noChangeShapeType="1"/>
              </p:cNvSpPr>
              <p:nvPr/>
            </p:nvSpPr>
            <p:spPr bwMode="auto">
              <a:xfrm flipV="1">
                <a:off x="2496" y="1658"/>
                <a:ext cx="63" cy="20"/>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8" name="Line 96"/>
              <p:cNvSpPr>
                <a:spLocks noChangeShapeType="1"/>
              </p:cNvSpPr>
              <p:nvPr/>
            </p:nvSpPr>
            <p:spPr bwMode="auto">
              <a:xfrm flipV="1">
                <a:off x="2495" y="1649"/>
                <a:ext cx="64" cy="1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89" name="Line 97"/>
              <p:cNvSpPr>
                <a:spLocks noChangeShapeType="1"/>
              </p:cNvSpPr>
              <p:nvPr/>
            </p:nvSpPr>
            <p:spPr bwMode="auto">
              <a:xfrm flipH="1">
                <a:off x="2495" y="1662"/>
                <a:ext cx="1" cy="7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04" name="Group 98"/>
            <p:cNvGrpSpPr>
              <a:grpSpLocks/>
            </p:cNvGrpSpPr>
            <p:nvPr/>
          </p:nvGrpSpPr>
          <p:grpSpPr bwMode="auto">
            <a:xfrm>
              <a:off x="2244" y="1419"/>
              <a:ext cx="255" cy="235"/>
              <a:chOff x="2244" y="1419"/>
              <a:chExt cx="255" cy="235"/>
            </a:xfrm>
          </p:grpSpPr>
          <p:grpSp>
            <p:nvGrpSpPr>
              <p:cNvPr id="139564" name="Group 99"/>
              <p:cNvGrpSpPr>
                <a:grpSpLocks/>
              </p:cNvGrpSpPr>
              <p:nvPr/>
            </p:nvGrpSpPr>
            <p:grpSpPr bwMode="auto">
              <a:xfrm>
                <a:off x="2244" y="1419"/>
                <a:ext cx="255" cy="235"/>
                <a:chOff x="2244" y="1419"/>
                <a:chExt cx="255" cy="235"/>
              </a:xfrm>
            </p:grpSpPr>
            <p:grpSp>
              <p:nvGrpSpPr>
                <p:cNvPr id="139566" name="Group 100"/>
                <p:cNvGrpSpPr>
                  <a:grpSpLocks/>
                </p:cNvGrpSpPr>
                <p:nvPr/>
              </p:nvGrpSpPr>
              <p:grpSpPr bwMode="auto">
                <a:xfrm>
                  <a:off x="2244" y="1419"/>
                  <a:ext cx="255" cy="235"/>
                  <a:chOff x="2244" y="1419"/>
                  <a:chExt cx="255" cy="235"/>
                </a:xfrm>
              </p:grpSpPr>
              <p:sp>
                <p:nvSpPr>
                  <p:cNvPr id="139577" name="Freeform 101"/>
                  <p:cNvSpPr>
                    <a:spLocks/>
                  </p:cNvSpPr>
                  <p:nvPr/>
                </p:nvSpPr>
                <p:spPr bwMode="auto">
                  <a:xfrm>
                    <a:off x="2244" y="1419"/>
                    <a:ext cx="254" cy="235"/>
                  </a:xfrm>
                  <a:custGeom>
                    <a:avLst/>
                    <a:gdLst>
                      <a:gd name="T0" fmla="*/ 0 w 1526"/>
                      <a:gd name="T1" fmla="*/ 0 h 1412"/>
                      <a:gd name="T2" fmla="*/ 0 w 1526"/>
                      <a:gd name="T3" fmla="*/ 0 h 1412"/>
                      <a:gd name="T4" fmla="*/ 0 w 1526"/>
                      <a:gd name="T5" fmla="*/ 0 h 1412"/>
                      <a:gd name="T6" fmla="*/ 0 w 1526"/>
                      <a:gd name="T7" fmla="*/ 0 h 1412"/>
                      <a:gd name="T8" fmla="*/ 0 w 1526"/>
                      <a:gd name="T9" fmla="*/ 0 h 1412"/>
                      <a:gd name="T10" fmla="*/ 0 w 1526"/>
                      <a:gd name="T11" fmla="*/ 0 h 1412"/>
                      <a:gd name="T12" fmla="*/ 0 w 1526"/>
                      <a:gd name="T13" fmla="*/ 0 h 1412"/>
                      <a:gd name="T14" fmla="*/ 0 w 1526"/>
                      <a:gd name="T15" fmla="*/ 0 h 1412"/>
                      <a:gd name="T16" fmla="*/ 0 w 1526"/>
                      <a:gd name="T17" fmla="*/ 0 h 1412"/>
                      <a:gd name="T18" fmla="*/ 0 w 1526"/>
                      <a:gd name="T19" fmla="*/ 0 h 1412"/>
                      <a:gd name="T20" fmla="*/ 0 w 1526"/>
                      <a:gd name="T21" fmla="*/ 0 h 1412"/>
                      <a:gd name="T22" fmla="*/ 0 w 1526"/>
                      <a:gd name="T23" fmla="*/ 0 h 1412"/>
                      <a:gd name="T24" fmla="*/ 0 w 1526"/>
                      <a:gd name="T25" fmla="*/ 0 h 1412"/>
                      <a:gd name="T26" fmla="*/ 0 w 1526"/>
                      <a:gd name="T27" fmla="*/ 0 h 1412"/>
                      <a:gd name="T28" fmla="*/ 0 w 1526"/>
                      <a:gd name="T29" fmla="*/ 0 h 1412"/>
                      <a:gd name="T30" fmla="*/ 0 w 1526"/>
                      <a:gd name="T31" fmla="*/ 0 h 1412"/>
                      <a:gd name="T32" fmla="*/ 0 w 1526"/>
                      <a:gd name="T33" fmla="*/ 0 h 1412"/>
                      <a:gd name="T34" fmla="*/ 0 w 1526"/>
                      <a:gd name="T35" fmla="*/ 0 h 1412"/>
                      <a:gd name="T36" fmla="*/ 0 w 1526"/>
                      <a:gd name="T37" fmla="*/ 0 h 1412"/>
                      <a:gd name="T38" fmla="*/ 0 w 1526"/>
                      <a:gd name="T39" fmla="*/ 0 h 1412"/>
                      <a:gd name="T40" fmla="*/ 0 w 1526"/>
                      <a:gd name="T41" fmla="*/ 0 h 1412"/>
                      <a:gd name="T42" fmla="*/ 0 w 1526"/>
                      <a:gd name="T43" fmla="*/ 0 h 14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26"/>
                      <a:gd name="T67" fmla="*/ 0 h 1412"/>
                      <a:gd name="T68" fmla="*/ 1526 w 1526"/>
                      <a:gd name="T69" fmla="*/ 1412 h 14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26" h="1412">
                        <a:moveTo>
                          <a:pt x="122" y="24"/>
                        </a:moveTo>
                        <a:lnTo>
                          <a:pt x="253" y="17"/>
                        </a:lnTo>
                        <a:lnTo>
                          <a:pt x="430" y="5"/>
                        </a:lnTo>
                        <a:lnTo>
                          <a:pt x="615" y="0"/>
                        </a:lnTo>
                        <a:lnTo>
                          <a:pt x="832" y="0"/>
                        </a:lnTo>
                        <a:lnTo>
                          <a:pt x="984" y="3"/>
                        </a:lnTo>
                        <a:lnTo>
                          <a:pt x="1217" y="11"/>
                        </a:lnTo>
                        <a:lnTo>
                          <a:pt x="1444" y="23"/>
                        </a:lnTo>
                        <a:lnTo>
                          <a:pt x="1497" y="25"/>
                        </a:lnTo>
                        <a:lnTo>
                          <a:pt x="1509" y="30"/>
                        </a:lnTo>
                        <a:lnTo>
                          <a:pt x="1517" y="36"/>
                        </a:lnTo>
                        <a:lnTo>
                          <a:pt x="1525" y="47"/>
                        </a:lnTo>
                        <a:lnTo>
                          <a:pt x="1526" y="59"/>
                        </a:lnTo>
                        <a:lnTo>
                          <a:pt x="1469" y="1386"/>
                        </a:lnTo>
                        <a:lnTo>
                          <a:pt x="1461" y="1406"/>
                        </a:lnTo>
                        <a:lnTo>
                          <a:pt x="1444" y="1412"/>
                        </a:lnTo>
                        <a:lnTo>
                          <a:pt x="951" y="1379"/>
                        </a:lnTo>
                        <a:lnTo>
                          <a:pt x="467" y="1344"/>
                        </a:lnTo>
                        <a:lnTo>
                          <a:pt x="23" y="1312"/>
                        </a:lnTo>
                        <a:lnTo>
                          <a:pt x="0" y="1278"/>
                        </a:lnTo>
                        <a:lnTo>
                          <a:pt x="68" y="67"/>
                        </a:lnTo>
                        <a:lnTo>
                          <a:pt x="122" y="24"/>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8" name="Arc 102"/>
                  <p:cNvSpPr>
                    <a:spLocks/>
                  </p:cNvSpPr>
                  <p:nvPr/>
                </p:nvSpPr>
                <p:spPr bwMode="auto">
                  <a:xfrm>
                    <a:off x="2492" y="1423"/>
                    <a:ext cx="7"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9" name="Arc 103"/>
                  <p:cNvSpPr>
                    <a:spLocks/>
                  </p:cNvSpPr>
                  <p:nvPr/>
                </p:nvSpPr>
                <p:spPr bwMode="auto">
                  <a:xfrm>
                    <a:off x="2256" y="1424"/>
                    <a:ext cx="12" cy="9"/>
                  </a:xfrm>
                  <a:custGeom>
                    <a:avLst/>
                    <a:gdLst>
                      <a:gd name="T0" fmla="*/ 0 w 21490"/>
                      <a:gd name="T1" fmla="*/ 0 h 21538"/>
                      <a:gd name="T2" fmla="*/ 0 w 21490"/>
                      <a:gd name="T3" fmla="*/ 0 h 21538"/>
                      <a:gd name="T4" fmla="*/ 0 w 21490"/>
                      <a:gd name="T5" fmla="*/ 0 h 21538"/>
                      <a:gd name="T6" fmla="*/ 0 60000 65536"/>
                      <a:gd name="T7" fmla="*/ 0 60000 65536"/>
                      <a:gd name="T8" fmla="*/ 0 60000 65536"/>
                      <a:gd name="T9" fmla="*/ 0 w 21490"/>
                      <a:gd name="T10" fmla="*/ 0 h 21538"/>
                      <a:gd name="T11" fmla="*/ 21490 w 21490"/>
                      <a:gd name="T12" fmla="*/ 21538 h 21538"/>
                    </a:gdLst>
                    <a:ahLst/>
                    <a:cxnLst>
                      <a:cxn ang="T6">
                        <a:pos x="T0" y="T1"/>
                      </a:cxn>
                      <a:cxn ang="T7">
                        <a:pos x="T2" y="T3"/>
                      </a:cxn>
                      <a:cxn ang="T8">
                        <a:pos x="T4" y="T5"/>
                      </a:cxn>
                    </a:cxnLst>
                    <a:rect l="T9" t="T10" r="T11" b="T12"/>
                    <a:pathLst>
                      <a:path w="21490" h="21538" fill="none" extrusionOk="0">
                        <a:moveTo>
                          <a:pt x="-1" y="19362"/>
                        </a:moveTo>
                        <a:cubicBezTo>
                          <a:pt x="1053" y="8951"/>
                          <a:pt x="9418" y="793"/>
                          <a:pt x="19853" y="0"/>
                        </a:cubicBezTo>
                      </a:path>
                      <a:path w="21490" h="21538" stroke="0" extrusionOk="0">
                        <a:moveTo>
                          <a:pt x="-1" y="19362"/>
                        </a:moveTo>
                        <a:cubicBezTo>
                          <a:pt x="1053" y="8951"/>
                          <a:pt x="9418" y="793"/>
                          <a:pt x="19853" y="0"/>
                        </a:cubicBezTo>
                        <a:lnTo>
                          <a:pt x="21490" y="21538"/>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80" name="Arc 104"/>
                  <p:cNvSpPr>
                    <a:spLocks/>
                  </p:cNvSpPr>
                  <p:nvPr/>
                </p:nvSpPr>
                <p:spPr bwMode="auto">
                  <a:xfrm>
                    <a:off x="2244" y="1631"/>
                    <a:ext cx="5" cy="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567" name="Group 105"/>
                <p:cNvGrpSpPr>
                  <a:grpSpLocks/>
                </p:cNvGrpSpPr>
                <p:nvPr/>
              </p:nvGrpSpPr>
              <p:grpSpPr bwMode="auto">
                <a:xfrm>
                  <a:off x="2270" y="1455"/>
                  <a:ext cx="194" cy="160"/>
                  <a:chOff x="2270" y="1455"/>
                  <a:chExt cx="194" cy="160"/>
                </a:xfrm>
              </p:grpSpPr>
              <p:grpSp>
                <p:nvGrpSpPr>
                  <p:cNvPr id="139568" name="Group 106"/>
                  <p:cNvGrpSpPr>
                    <a:grpSpLocks/>
                  </p:cNvGrpSpPr>
                  <p:nvPr/>
                </p:nvGrpSpPr>
                <p:grpSpPr bwMode="auto">
                  <a:xfrm>
                    <a:off x="2270" y="1455"/>
                    <a:ext cx="194" cy="160"/>
                    <a:chOff x="2270" y="1455"/>
                    <a:chExt cx="194" cy="160"/>
                  </a:xfrm>
                </p:grpSpPr>
                <p:sp>
                  <p:nvSpPr>
                    <p:cNvPr id="139573" name="Freeform 107"/>
                    <p:cNvSpPr>
                      <a:spLocks/>
                    </p:cNvSpPr>
                    <p:nvPr/>
                  </p:nvSpPr>
                  <p:spPr bwMode="auto">
                    <a:xfrm>
                      <a:off x="2278" y="1455"/>
                      <a:ext cx="185" cy="3"/>
                    </a:xfrm>
                    <a:custGeom>
                      <a:avLst/>
                      <a:gdLst>
                        <a:gd name="T0" fmla="*/ 0 w 1111"/>
                        <a:gd name="T1" fmla="*/ 0 h 20"/>
                        <a:gd name="T2" fmla="*/ 0 w 1111"/>
                        <a:gd name="T3" fmla="*/ 0 h 20"/>
                        <a:gd name="T4" fmla="*/ 0 w 1111"/>
                        <a:gd name="T5" fmla="*/ 0 h 20"/>
                        <a:gd name="T6" fmla="*/ 0 w 1111"/>
                        <a:gd name="T7" fmla="*/ 0 h 20"/>
                        <a:gd name="T8" fmla="*/ 0 w 1111"/>
                        <a:gd name="T9" fmla="*/ 0 h 20"/>
                        <a:gd name="T10" fmla="*/ 0 60000 65536"/>
                        <a:gd name="T11" fmla="*/ 0 60000 65536"/>
                        <a:gd name="T12" fmla="*/ 0 60000 65536"/>
                        <a:gd name="T13" fmla="*/ 0 60000 65536"/>
                        <a:gd name="T14" fmla="*/ 0 60000 65536"/>
                        <a:gd name="T15" fmla="*/ 0 w 1111"/>
                        <a:gd name="T16" fmla="*/ 0 h 20"/>
                        <a:gd name="T17" fmla="*/ 1111 w 1111"/>
                        <a:gd name="T18" fmla="*/ 20 h 20"/>
                      </a:gdLst>
                      <a:ahLst/>
                      <a:cxnLst>
                        <a:cxn ang="T10">
                          <a:pos x="T0" y="T1"/>
                        </a:cxn>
                        <a:cxn ang="T11">
                          <a:pos x="T2" y="T3"/>
                        </a:cxn>
                        <a:cxn ang="T12">
                          <a:pos x="T4" y="T5"/>
                        </a:cxn>
                        <a:cxn ang="T13">
                          <a:pos x="T6" y="T7"/>
                        </a:cxn>
                        <a:cxn ang="T14">
                          <a:pos x="T8" y="T9"/>
                        </a:cxn>
                      </a:cxnLst>
                      <a:rect l="T15" t="T16" r="T17" b="T18"/>
                      <a:pathLst>
                        <a:path w="1111" h="20">
                          <a:moveTo>
                            <a:pt x="0" y="0"/>
                          </a:moveTo>
                          <a:lnTo>
                            <a:pt x="1111" y="1"/>
                          </a:lnTo>
                          <a:lnTo>
                            <a:pt x="1086" y="20"/>
                          </a:lnTo>
                          <a:lnTo>
                            <a:pt x="24" y="20"/>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4" name="Freeform 108"/>
                    <p:cNvSpPr>
                      <a:spLocks/>
                    </p:cNvSpPr>
                    <p:nvPr/>
                  </p:nvSpPr>
                  <p:spPr bwMode="auto">
                    <a:xfrm>
                      <a:off x="2452" y="1455"/>
                      <a:ext cx="12" cy="160"/>
                    </a:xfrm>
                    <a:custGeom>
                      <a:avLst/>
                      <a:gdLst>
                        <a:gd name="T0" fmla="*/ 0 w 72"/>
                        <a:gd name="T1" fmla="*/ 0 h 961"/>
                        <a:gd name="T2" fmla="*/ 0 w 72"/>
                        <a:gd name="T3" fmla="*/ 0 h 961"/>
                        <a:gd name="T4" fmla="*/ 0 w 72"/>
                        <a:gd name="T5" fmla="*/ 0 h 961"/>
                        <a:gd name="T6" fmla="*/ 0 w 72"/>
                        <a:gd name="T7" fmla="*/ 0 h 961"/>
                        <a:gd name="T8" fmla="*/ 0 w 72"/>
                        <a:gd name="T9" fmla="*/ 0 h 961"/>
                        <a:gd name="T10" fmla="*/ 0 w 72"/>
                        <a:gd name="T11" fmla="*/ 0 h 961"/>
                        <a:gd name="T12" fmla="*/ 0 60000 65536"/>
                        <a:gd name="T13" fmla="*/ 0 60000 65536"/>
                        <a:gd name="T14" fmla="*/ 0 60000 65536"/>
                        <a:gd name="T15" fmla="*/ 0 60000 65536"/>
                        <a:gd name="T16" fmla="*/ 0 60000 65536"/>
                        <a:gd name="T17" fmla="*/ 0 60000 65536"/>
                        <a:gd name="T18" fmla="*/ 0 w 72"/>
                        <a:gd name="T19" fmla="*/ 0 h 961"/>
                        <a:gd name="T20" fmla="*/ 72 w 72"/>
                        <a:gd name="T21" fmla="*/ 961 h 961"/>
                      </a:gdLst>
                      <a:ahLst/>
                      <a:cxnLst>
                        <a:cxn ang="T12">
                          <a:pos x="T0" y="T1"/>
                        </a:cxn>
                        <a:cxn ang="T13">
                          <a:pos x="T2" y="T3"/>
                        </a:cxn>
                        <a:cxn ang="T14">
                          <a:pos x="T4" y="T5"/>
                        </a:cxn>
                        <a:cxn ang="T15">
                          <a:pos x="T6" y="T7"/>
                        </a:cxn>
                        <a:cxn ang="T16">
                          <a:pos x="T8" y="T9"/>
                        </a:cxn>
                        <a:cxn ang="T17">
                          <a:pos x="T10" y="T11"/>
                        </a:cxn>
                      </a:cxnLst>
                      <a:rect l="T18" t="T19" r="T20" b="T21"/>
                      <a:pathLst>
                        <a:path w="72" h="961">
                          <a:moveTo>
                            <a:pt x="46" y="19"/>
                          </a:moveTo>
                          <a:lnTo>
                            <a:pt x="72" y="0"/>
                          </a:lnTo>
                          <a:lnTo>
                            <a:pt x="47" y="522"/>
                          </a:lnTo>
                          <a:lnTo>
                            <a:pt x="24" y="961"/>
                          </a:lnTo>
                          <a:lnTo>
                            <a:pt x="0" y="933"/>
                          </a:lnTo>
                          <a:lnTo>
                            <a:pt x="46"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5" name="Freeform 109"/>
                    <p:cNvSpPr>
                      <a:spLocks/>
                    </p:cNvSpPr>
                    <p:nvPr/>
                  </p:nvSpPr>
                  <p:spPr bwMode="auto">
                    <a:xfrm>
                      <a:off x="2270" y="1602"/>
                      <a:ext cx="186" cy="13"/>
                    </a:xfrm>
                    <a:custGeom>
                      <a:avLst/>
                      <a:gdLst>
                        <a:gd name="T0" fmla="*/ 0 w 1112"/>
                        <a:gd name="T1" fmla="*/ 0 h 79"/>
                        <a:gd name="T2" fmla="*/ 0 w 1112"/>
                        <a:gd name="T3" fmla="*/ 0 h 79"/>
                        <a:gd name="T4" fmla="*/ 0 w 1112"/>
                        <a:gd name="T5" fmla="*/ 0 h 79"/>
                        <a:gd name="T6" fmla="*/ 0 w 1112"/>
                        <a:gd name="T7" fmla="*/ 0 h 79"/>
                        <a:gd name="T8" fmla="*/ 0 w 1112"/>
                        <a:gd name="T9" fmla="*/ 0 h 79"/>
                        <a:gd name="T10" fmla="*/ 0 60000 65536"/>
                        <a:gd name="T11" fmla="*/ 0 60000 65536"/>
                        <a:gd name="T12" fmla="*/ 0 60000 65536"/>
                        <a:gd name="T13" fmla="*/ 0 60000 65536"/>
                        <a:gd name="T14" fmla="*/ 0 60000 65536"/>
                        <a:gd name="T15" fmla="*/ 0 w 1112"/>
                        <a:gd name="T16" fmla="*/ 0 h 79"/>
                        <a:gd name="T17" fmla="*/ 1112 w 1112"/>
                        <a:gd name="T18" fmla="*/ 79 h 79"/>
                      </a:gdLst>
                      <a:ahLst/>
                      <a:cxnLst>
                        <a:cxn ang="T10">
                          <a:pos x="T0" y="T1"/>
                        </a:cxn>
                        <a:cxn ang="T11">
                          <a:pos x="T2" y="T3"/>
                        </a:cxn>
                        <a:cxn ang="T12">
                          <a:pos x="T4" y="T5"/>
                        </a:cxn>
                        <a:cxn ang="T13">
                          <a:pos x="T6" y="T7"/>
                        </a:cxn>
                        <a:cxn ang="T14">
                          <a:pos x="T8" y="T9"/>
                        </a:cxn>
                      </a:cxnLst>
                      <a:rect l="T15" t="T16" r="T17" b="T18"/>
                      <a:pathLst>
                        <a:path w="1112" h="79">
                          <a:moveTo>
                            <a:pt x="26" y="0"/>
                          </a:moveTo>
                          <a:lnTo>
                            <a:pt x="0" y="25"/>
                          </a:lnTo>
                          <a:lnTo>
                            <a:pt x="1112" y="79"/>
                          </a:lnTo>
                          <a:lnTo>
                            <a:pt x="1088" y="53"/>
                          </a:lnTo>
                          <a:lnTo>
                            <a:pt x="26"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6" name="Freeform 110"/>
                    <p:cNvSpPr>
                      <a:spLocks/>
                    </p:cNvSpPr>
                    <p:nvPr/>
                  </p:nvSpPr>
                  <p:spPr bwMode="auto">
                    <a:xfrm>
                      <a:off x="2270" y="1455"/>
                      <a:ext cx="12" cy="151"/>
                    </a:xfrm>
                    <a:custGeom>
                      <a:avLst/>
                      <a:gdLst>
                        <a:gd name="T0" fmla="*/ 0 w 70"/>
                        <a:gd name="T1" fmla="*/ 0 h 906"/>
                        <a:gd name="T2" fmla="*/ 0 w 70"/>
                        <a:gd name="T3" fmla="*/ 0 h 906"/>
                        <a:gd name="T4" fmla="*/ 0 w 70"/>
                        <a:gd name="T5" fmla="*/ 0 h 906"/>
                        <a:gd name="T6" fmla="*/ 0 w 70"/>
                        <a:gd name="T7" fmla="*/ 0 h 906"/>
                        <a:gd name="T8" fmla="*/ 0 w 70"/>
                        <a:gd name="T9" fmla="*/ 0 h 906"/>
                        <a:gd name="T10" fmla="*/ 0 60000 65536"/>
                        <a:gd name="T11" fmla="*/ 0 60000 65536"/>
                        <a:gd name="T12" fmla="*/ 0 60000 65536"/>
                        <a:gd name="T13" fmla="*/ 0 60000 65536"/>
                        <a:gd name="T14" fmla="*/ 0 60000 65536"/>
                        <a:gd name="T15" fmla="*/ 0 w 70"/>
                        <a:gd name="T16" fmla="*/ 0 h 906"/>
                        <a:gd name="T17" fmla="*/ 70 w 70"/>
                        <a:gd name="T18" fmla="*/ 906 h 906"/>
                      </a:gdLst>
                      <a:ahLst/>
                      <a:cxnLst>
                        <a:cxn ang="T10">
                          <a:pos x="T0" y="T1"/>
                        </a:cxn>
                        <a:cxn ang="T11">
                          <a:pos x="T2" y="T3"/>
                        </a:cxn>
                        <a:cxn ang="T12">
                          <a:pos x="T4" y="T5"/>
                        </a:cxn>
                        <a:cxn ang="T13">
                          <a:pos x="T6" y="T7"/>
                        </a:cxn>
                        <a:cxn ang="T14">
                          <a:pos x="T8" y="T9"/>
                        </a:cxn>
                      </a:cxnLst>
                      <a:rect l="T15" t="T16" r="T17" b="T18"/>
                      <a:pathLst>
                        <a:path w="70" h="906">
                          <a:moveTo>
                            <a:pt x="46" y="0"/>
                          </a:moveTo>
                          <a:lnTo>
                            <a:pt x="70" y="19"/>
                          </a:lnTo>
                          <a:lnTo>
                            <a:pt x="26" y="881"/>
                          </a:lnTo>
                          <a:lnTo>
                            <a:pt x="0" y="906"/>
                          </a:lnTo>
                          <a:lnTo>
                            <a:pt x="46"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569" name="Group 111"/>
                  <p:cNvGrpSpPr>
                    <a:grpSpLocks/>
                  </p:cNvGrpSpPr>
                  <p:nvPr/>
                </p:nvGrpSpPr>
                <p:grpSpPr bwMode="auto">
                  <a:xfrm>
                    <a:off x="2275" y="1458"/>
                    <a:ext cx="184" cy="153"/>
                    <a:chOff x="2275" y="1458"/>
                    <a:chExt cx="184" cy="153"/>
                  </a:xfrm>
                </p:grpSpPr>
                <p:sp>
                  <p:nvSpPr>
                    <p:cNvPr id="139570" name="Freeform 112"/>
                    <p:cNvSpPr>
                      <a:spLocks/>
                    </p:cNvSpPr>
                    <p:nvPr/>
                  </p:nvSpPr>
                  <p:spPr bwMode="auto">
                    <a:xfrm>
                      <a:off x="2275" y="1458"/>
                      <a:ext cx="184" cy="153"/>
                    </a:xfrm>
                    <a:custGeom>
                      <a:avLst/>
                      <a:gdLst>
                        <a:gd name="T0" fmla="*/ 0 w 1107"/>
                        <a:gd name="T1" fmla="*/ 0 h 915"/>
                        <a:gd name="T2" fmla="*/ 0 w 1107"/>
                        <a:gd name="T3" fmla="*/ 0 h 915"/>
                        <a:gd name="T4" fmla="*/ 0 w 1107"/>
                        <a:gd name="T5" fmla="*/ 0 h 915"/>
                        <a:gd name="T6" fmla="*/ 0 w 1107"/>
                        <a:gd name="T7" fmla="*/ 0 h 915"/>
                        <a:gd name="T8" fmla="*/ 0 w 1107"/>
                        <a:gd name="T9" fmla="*/ 0 h 915"/>
                        <a:gd name="T10" fmla="*/ 0 60000 65536"/>
                        <a:gd name="T11" fmla="*/ 0 60000 65536"/>
                        <a:gd name="T12" fmla="*/ 0 60000 65536"/>
                        <a:gd name="T13" fmla="*/ 0 60000 65536"/>
                        <a:gd name="T14" fmla="*/ 0 60000 65536"/>
                        <a:gd name="T15" fmla="*/ 0 w 1107"/>
                        <a:gd name="T16" fmla="*/ 0 h 915"/>
                        <a:gd name="T17" fmla="*/ 1107 w 1107"/>
                        <a:gd name="T18" fmla="*/ 915 h 915"/>
                      </a:gdLst>
                      <a:ahLst/>
                      <a:cxnLst>
                        <a:cxn ang="T10">
                          <a:pos x="T0" y="T1"/>
                        </a:cxn>
                        <a:cxn ang="T11">
                          <a:pos x="T2" y="T3"/>
                        </a:cxn>
                        <a:cxn ang="T12">
                          <a:pos x="T4" y="T5"/>
                        </a:cxn>
                        <a:cxn ang="T13">
                          <a:pos x="T6" y="T7"/>
                        </a:cxn>
                        <a:cxn ang="T14">
                          <a:pos x="T8" y="T9"/>
                        </a:cxn>
                      </a:cxnLst>
                      <a:rect l="T15" t="T16" r="T17" b="T18"/>
                      <a:pathLst>
                        <a:path w="1107" h="915">
                          <a:moveTo>
                            <a:pt x="45" y="0"/>
                          </a:moveTo>
                          <a:lnTo>
                            <a:pt x="1107" y="0"/>
                          </a:lnTo>
                          <a:lnTo>
                            <a:pt x="1063" y="915"/>
                          </a:lnTo>
                          <a:lnTo>
                            <a:pt x="0" y="862"/>
                          </a:lnTo>
                          <a:lnTo>
                            <a:pt x="4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1" name="Freeform 113"/>
                    <p:cNvSpPr>
                      <a:spLocks/>
                    </p:cNvSpPr>
                    <p:nvPr/>
                  </p:nvSpPr>
                  <p:spPr bwMode="auto">
                    <a:xfrm>
                      <a:off x="2281" y="1464"/>
                      <a:ext cx="172" cy="141"/>
                    </a:xfrm>
                    <a:custGeom>
                      <a:avLst/>
                      <a:gdLst>
                        <a:gd name="T0" fmla="*/ 0 w 1032"/>
                        <a:gd name="T1" fmla="*/ 0 h 845"/>
                        <a:gd name="T2" fmla="*/ 0 w 1032"/>
                        <a:gd name="T3" fmla="*/ 0 h 845"/>
                        <a:gd name="T4" fmla="*/ 0 w 1032"/>
                        <a:gd name="T5" fmla="*/ 0 h 845"/>
                        <a:gd name="T6" fmla="*/ 0 w 1032"/>
                        <a:gd name="T7" fmla="*/ 0 h 845"/>
                        <a:gd name="T8" fmla="*/ 0 w 1032"/>
                        <a:gd name="T9" fmla="*/ 0 h 845"/>
                        <a:gd name="T10" fmla="*/ 0 60000 65536"/>
                        <a:gd name="T11" fmla="*/ 0 60000 65536"/>
                        <a:gd name="T12" fmla="*/ 0 60000 65536"/>
                        <a:gd name="T13" fmla="*/ 0 60000 65536"/>
                        <a:gd name="T14" fmla="*/ 0 60000 65536"/>
                        <a:gd name="T15" fmla="*/ 0 w 1032"/>
                        <a:gd name="T16" fmla="*/ 0 h 845"/>
                        <a:gd name="T17" fmla="*/ 1032 w 1032"/>
                        <a:gd name="T18" fmla="*/ 845 h 845"/>
                      </a:gdLst>
                      <a:ahLst/>
                      <a:cxnLst>
                        <a:cxn ang="T10">
                          <a:pos x="T0" y="T1"/>
                        </a:cxn>
                        <a:cxn ang="T11">
                          <a:pos x="T2" y="T3"/>
                        </a:cxn>
                        <a:cxn ang="T12">
                          <a:pos x="T4" y="T5"/>
                        </a:cxn>
                        <a:cxn ang="T13">
                          <a:pos x="T6" y="T7"/>
                        </a:cxn>
                        <a:cxn ang="T14">
                          <a:pos x="T8" y="T9"/>
                        </a:cxn>
                      </a:cxnLst>
                      <a:rect l="T15" t="T16" r="T17" b="T18"/>
                      <a:pathLst>
                        <a:path w="1032" h="845">
                          <a:moveTo>
                            <a:pt x="38" y="1"/>
                          </a:moveTo>
                          <a:lnTo>
                            <a:pt x="1032" y="0"/>
                          </a:lnTo>
                          <a:lnTo>
                            <a:pt x="990" y="845"/>
                          </a:lnTo>
                          <a:lnTo>
                            <a:pt x="0" y="802"/>
                          </a:lnTo>
                          <a:lnTo>
                            <a:pt x="38"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72" name="Freeform 114"/>
                    <p:cNvSpPr>
                      <a:spLocks/>
                    </p:cNvSpPr>
                    <p:nvPr/>
                  </p:nvSpPr>
                  <p:spPr bwMode="auto">
                    <a:xfrm>
                      <a:off x="2284" y="1473"/>
                      <a:ext cx="162" cy="127"/>
                    </a:xfrm>
                    <a:custGeom>
                      <a:avLst/>
                      <a:gdLst>
                        <a:gd name="T0" fmla="*/ 0 w 974"/>
                        <a:gd name="T1" fmla="*/ 0 h 762"/>
                        <a:gd name="T2" fmla="*/ 0 w 974"/>
                        <a:gd name="T3" fmla="*/ 0 h 762"/>
                        <a:gd name="T4" fmla="*/ 0 w 974"/>
                        <a:gd name="T5" fmla="*/ 0 h 762"/>
                        <a:gd name="T6" fmla="*/ 0 w 974"/>
                        <a:gd name="T7" fmla="*/ 0 h 762"/>
                        <a:gd name="T8" fmla="*/ 0 w 974"/>
                        <a:gd name="T9" fmla="*/ 0 h 762"/>
                        <a:gd name="T10" fmla="*/ 0 60000 65536"/>
                        <a:gd name="T11" fmla="*/ 0 60000 65536"/>
                        <a:gd name="T12" fmla="*/ 0 60000 65536"/>
                        <a:gd name="T13" fmla="*/ 0 60000 65536"/>
                        <a:gd name="T14" fmla="*/ 0 60000 65536"/>
                        <a:gd name="T15" fmla="*/ 0 w 974"/>
                        <a:gd name="T16" fmla="*/ 0 h 762"/>
                        <a:gd name="T17" fmla="*/ 974 w 974"/>
                        <a:gd name="T18" fmla="*/ 762 h 762"/>
                      </a:gdLst>
                      <a:ahLst/>
                      <a:cxnLst>
                        <a:cxn ang="T10">
                          <a:pos x="T0" y="T1"/>
                        </a:cxn>
                        <a:cxn ang="T11">
                          <a:pos x="T2" y="T3"/>
                        </a:cxn>
                        <a:cxn ang="T12">
                          <a:pos x="T4" y="T5"/>
                        </a:cxn>
                        <a:cxn ang="T13">
                          <a:pos x="T6" y="T7"/>
                        </a:cxn>
                        <a:cxn ang="T14">
                          <a:pos x="T8" y="T9"/>
                        </a:cxn>
                      </a:cxnLst>
                      <a:rect l="T15" t="T16" r="T17" b="T18"/>
                      <a:pathLst>
                        <a:path w="974" h="762">
                          <a:moveTo>
                            <a:pt x="35" y="0"/>
                          </a:moveTo>
                          <a:lnTo>
                            <a:pt x="974" y="0"/>
                          </a:lnTo>
                          <a:lnTo>
                            <a:pt x="934" y="762"/>
                          </a:lnTo>
                          <a:lnTo>
                            <a:pt x="0" y="724"/>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39565" name="Freeform 115"/>
              <p:cNvSpPr>
                <a:spLocks/>
              </p:cNvSpPr>
              <p:nvPr/>
            </p:nvSpPr>
            <p:spPr bwMode="auto">
              <a:xfrm>
                <a:off x="2448" y="1635"/>
                <a:ext cx="11" cy="4"/>
              </a:xfrm>
              <a:custGeom>
                <a:avLst/>
                <a:gdLst>
                  <a:gd name="T0" fmla="*/ 0 w 64"/>
                  <a:gd name="T1" fmla="*/ 0 h 22"/>
                  <a:gd name="T2" fmla="*/ 0 w 64"/>
                  <a:gd name="T3" fmla="*/ 0 h 22"/>
                  <a:gd name="T4" fmla="*/ 0 w 64"/>
                  <a:gd name="T5" fmla="*/ 0 h 22"/>
                  <a:gd name="T6" fmla="*/ 0 w 64"/>
                  <a:gd name="T7" fmla="*/ 0 h 22"/>
                  <a:gd name="T8" fmla="*/ 0 w 64"/>
                  <a:gd name="T9" fmla="*/ 0 h 22"/>
                  <a:gd name="T10" fmla="*/ 0 60000 65536"/>
                  <a:gd name="T11" fmla="*/ 0 60000 65536"/>
                  <a:gd name="T12" fmla="*/ 0 60000 65536"/>
                  <a:gd name="T13" fmla="*/ 0 60000 65536"/>
                  <a:gd name="T14" fmla="*/ 0 60000 65536"/>
                  <a:gd name="T15" fmla="*/ 0 w 64"/>
                  <a:gd name="T16" fmla="*/ 0 h 22"/>
                  <a:gd name="T17" fmla="*/ 64 w 64"/>
                  <a:gd name="T18" fmla="*/ 22 h 22"/>
                </a:gdLst>
                <a:ahLst/>
                <a:cxnLst>
                  <a:cxn ang="T10">
                    <a:pos x="T0" y="T1"/>
                  </a:cxn>
                  <a:cxn ang="T11">
                    <a:pos x="T2" y="T3"/>
                  </a:cxn>
                  <a:cxn ang="T12">
                    <a:pos x="T4" y="T5"/>
                  </a:cxn>
                  <a:cxn ang="T13">
                    <a:pos x="T6" y="T7"/>
                  </a:cxn>
                  <a:cxn ang="T14">
                    <a:pos x="T8" y="T9"/>
                  </a:cxn>
                </a:cxnLst>
                <a:rect l="T15" t="T16" r="T17" b="T18"/>
                <a:pathLst>
                  <a:path w="64" h="22">
                    <a:moveTo>
                      <a:pt x="0" y="0"/>
                    </a:moveTo>
                    <a:lnTo>
                      <a:pt x="64" y="1"/>
                    </a:lnTo>
                    <a:lnTo>
                      <a:pt x="64" y="22"/>
                    </a:lnTo>
                    <a:lnTo>
                      <a:pt x="0" y="19"/>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505" name="Group 116"/>
            <p:cNvGrpSpPr>
              <a:grpSpLocks/>
            </p:cNvGrpSpPr>
            <p:nvPr/>
          </p:nvGrpSpPr>
          <p:grpSpPr bwMode="auto">
            <a:xfrm>
              <a:off x="2144" y="1728"/>
              <a:ext cx="360" cy="82"/>
              <a:chOff x="2144" y="1728"/>
              <a:chExt cx="360" cy="82"/>
            </a:xfrm>
          </p:grpSpPr>
          <p:sp>
            <p:nvSpPr>
              <p:cNvPr id="139506" name="Freeform 117"/>
              <p:cNvSpPr>
                <a:spLocks/>
              </p:cNvSpPr>
              <p:nvPr/>
            </p:nvSpPr>
            <p:spPr bwMode="auto">
              <a:xfrm>
                <a:off x="2392" y="1753"/>
                <a:ext cx="87" cy="36"/>
              </a:xfrm>
              <a:custGeom>
                <a:avLst/>
                <a:gdLst>
                  <a:gd name="T0" fmla="*/ 0 w 518"/>
                  <a:gd name="T1" fmla="*/ 0 h 214"/>
                  <a:gd name="T2" fmla="*/ 0 w 518"/>
                  <a:gd name="T3" fmla="*/ 0 h 214"/>
                  <a:gd name="T4" fmla="*/ 0 w 518"/>
                  <a:gd name="T5" fmla="*/ 0 h 214"/>
                  <a:gd name="T6" fmla="*/ 0 w 518"/>
                  <a:gd name="T7" fmla="*/ 0 h 214"/>
                  <a:gd name="T8" fmla="*/ 0 w 518"/>
                  <a:gd name="T9" fmla="*/ 0 h 214"/>
                  <a:gd name="T10" fmla="*/ 0 w 518"/>
                  <a:gd name="T11" fmla="*/ 0 h 214"/>
                  <a:gd name="T12" fmla="*/ 0 w 518"/>
                  <a:gd name="T13" fmla="*/ 0 h 214"/>
                  <a:gd name="T14" fmla="*/ 0 60000 65536"/>
                  <a:gd name="T15" fmla="*/ 0 60000 65536"/>
                  <a:gd name="T16" fmla="*/ 0 60000 65536"/>
                  <a:gd name="T17" fmla="*/ 0 60000 65536"/>
                  <a:gd name="T18" fmla="*/ 0 60000 65536"/>
                  <a:gd name="T19" fmla="*/ 0 60000 65536"/>
                  <a:gd name="T20" fmla="*/ 0 60000 65536"/>
                  <a:gd name="T21" fmla="*/ 0 w 518"/>
                  <a:gd name="T22" fmla="*/ 0 h 214"/>
                  <a:gd name="T23" fmla="*/ 518 w 518"/>
                  <a:gd name="T24" fmla="*/ 214 h 2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8" h="214">
                    <a:moveTo>
                      <a:pt x="200" y="0"/>
                    </a:moveTo>
                    <a:lnTo>
                      <a:pt x="79" y="125"/>
                    </a:lnTo>
                    <a:lnTo>
                      <a:pt x="0" y="179"/>
                    </a:lnTo>
                    <a:lnTo>
                      <a:pt x="339" y="214"/>
                    </a:lnTo>
                    <a:lnTo>
                      <a:pt x="418" y="147"/>
                    </a:lnTo>
                    <a:lnTo>
                      <a:pt x="518" y="29"/>
                    </a:lnTo>
                    <a:lnTo>
                      <a:pt x="20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507" name="Group 118"/>
              <p:cNvGrpSpPr>
                <a:grpSpLocks/>
              </p:cNvGrpSpPr>
              <p:nvPr/>
            </p:nvGrpSpPr>
            <p:grpSpPr bwMode="auto">
              <a:xfrm>
                <a:off x="2144" y="1728"/>
                <a:ext cx="360" cy="82"/>
                <a:chOff x="2144" y="1728"/>
                <a:chExt cx="360" cy="82"/>
              </a:xfrm>
            </p:grpSpPr>
            <p:sp>
              <p:nvSpPr>
                <p:cNvPr id="139508" name="Freeform 119"/>
                <p:cNvSpPr>
                  <a:spLocks/>
                </p:cNvSpPr>
                <p:nvPr/>
              </p:nvSpPr>
              <p:spPr bwMode="auto">
                <a:xfrm>
                  <a:off x="2144" y="1761"/>
                  <a:ext cx="318" cy="49"/>
                </a:xfrm>
                <a:custGeom>
                  <a:avLst/>
                  <a:gdLst>
                    <a:gd name="T0" fmla="*/ 0 w 1907"/>
                    <a:gd name="T1" fmla="*/ 0 h 295"/>
                    <a:gd name="T2" fmla="*/ 0 w 1907"/>
                    <a:gd name="T3" fmla="*/ 0 h 295"/>
                    <a:gd name="T4" fmla="*/ 0 w 1907"/>
                    <a:gd name="T5" fmla="*/ 0 h 295"/>
                    <a:gd name="T6" fmla="*/ 0 w 1907"/>
                    <a:gd name="T7" fmla="*/ 0 h 295"/>
                    <a:gd name="T8" fmla="*/ 0 w 1907"/>
                    <a:gd name="T9" fmla="*/ 0 h 295"/>
                    <a:gd name="T10" fmla="*/ 0 60000 65536"/>
                    <a:gd name="T11" fmla="*/ 0 60000 65536"/>
                    <a:gd name="T12" fmla="*/ 0 60000 65536"/>
                    <a:gd name="T13" fmla="*/ 0 60000 65536"/>
                    <a:gd name="T14" fmla="*/ 0 60000 65536"/>
                    <a:gd name="T15" fmla="*/ 0 w 1907"/>
                    <a:gd name="T16" fmla="*/ 0 h 295"/>
                    <a:gd name="T17" fmla="*/ 1907 w 1907"/>
                    <a:gd name="T18" fmla="*/ 295 h 295"/>
                  </a:gdLst>
                  <a:ahLst/>
                  <a:cxnLst>
                    <a:cxn ang="T10">
                      <a:pos x="T0" y="T1"/>
                    </a:cxn>
                    <a:cxn ang="T11">
                      <a:pos x="T2" y="T3"/>
                    </a:cxn>
                    <a:cxn ang="T12">
                      <a:pos x="T4" y="T5"/>
                    </a:cxn>
                    <a:cxn ang="T13">
                      <a:pos x="T6" y="T7"/>
                    </a:cxn>
                    <a:cxn ang="T14">
                      <a:pos x="T8" y="T9"/>
                    </a:cxn>
                  </a:cxnLst>
                  <a:rect l="T15" t="T16" r="T17" b="T18"/>
                  <a:pathLst>
                    <a:path w="1907" h="295">
                      <a:moveTo>
                        <a:pt x="0" y="0"/>
                      </a:moveTo>
                      <a:lnTo>
                        <a:pt x="0" y="76"/>
                      </a:lnTo>
                      <a:lnTo>
                        <a:pt x="1907" y="295"/>
                      </a:lnTo>
                      <a:lnTo>
                        <a:pt x="1906" y="21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09" name="Freeform 120"/>
                <p:cNvSpPr>
                  <a:spLocks/>
                </p:cNvSpPr>
                <p:nvPr/>
              </p:nvSpPr>
              <p:spPr bwMode="auto">
                <a:xfrm>
                  <a:off x="2462" y="1754"/>
                  <a:ext cx="42" cy="56"/>
                </a:xfrm>
                <a:custGeom>
                  <a:avLst/>
                  <a:gdLst>
                    <a:gd name="T0" fmla="*/ 0 w 252"/>
                    <a:gd name="T1" fmla="*/ 0 h 336"/>
                    <a:gd name="T2" fmla="*/ 0 w 252"/>
                    <a:gd name="T3" fmla="*/ 0 h 336"/>
                    <a:gd name="T4" fmla="*/ 0 w 252"/>
                    <a:gd name="T5" fmla="*/ 0 h 336"/>
                    <a:gd name="T6" fmla="*/ 0 w 252"/>
                    <a:gd name="T7" fmla="*/ 0 h 336"/>
                    <a:gd name="T8" fmla="*/ 0 w 252"/>
                    <a:gd name="T9" fmla="*/ 0 h 336"/>
                    <a:gd name="T10" fmla="*/ 0 w 252"/>
                    <a:gd name="T11" fmla="*/ 0 h 336"/>
                    <a:gd name="T12" fmla="*/ 0 w 252"/>
                    <a:gd name="T13" fmla="*/ 0 h 336"/>
                    <a:gd name="T14" fmla="*/ 0 w 252"/>
                    <a:gd name="T15" fmla="*/ 0 h 336"/>
                    <a:gd name="T16" fmla="*/ 0 60000 65536"/>
                    <a:gd name="T17" fmla="*/ 0 60000 65536"/>
                    <a:gd name="T18" fmla="*/ 0 60000 65536"/>
                    <a:gd name="T19" fmla="*/ 0 60000 65536"/>
                    <a:gd name="T20" fmla="*/ 0 60000 65536"/>
                    <a:gd name="T21" fmla="*/ 0 60000 65536"/>
                    <a:gd name="T22" fmla="*/ 0 60000 65536"/>
                    <a:gd name="T23" fmla="*/ 0 60000 65536"/>
                    <a:gd name="T24" fmla="*/ 0 w 252"/>
                    <a:gd name="T25" fmla="*/ 0 h 336"/>
                    <a:gd name="T26" fmla="*/ 252 w 252"/>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2" h="336">
                      <a:moveTo>
                        <a:pt x="0" y="260"/>
                      </a:moveTo>
                      <a:lnTo>
                        <a:pt x="0" y="336"/>
                      </a:lnTo>
                      <a:lnTo>
                        <a:pt x="110" y="258"/>
                      </a:lnTo>
                      <a:lnTo>
                        <a:pt x="154" y="213"/>
                      </a:lnTo>
                      <a:lnTo>
                        <a:pt x="252" y="95"/>
                      </a:lnTo>
                      <a:lnTo>
                        <a:pt x="252" y="0"/>
                      </a:lnTo>
                      <a:lnTo>
                        <a:pt x="124" y="160"/>
                      </a:lnTo>
                      <a:lnTo>
                        <a:pt x="0" y="26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510" name="Line 121"/>
                <p:cNvSpPr>
                  <a:spLocks noChangeShapeType="1"/>
                </p:cNvSpPr>
                <p:nvPr/>
              </p:nvSpPr>
              <p:spPr bwMode="auto">
                <a:xfrm>
                  <a:off x="2145" y="1765"/>
                  <a:ext cx="318" cy="3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39511" name="Group 122"/>
                <p:cNvGrpSpPr>
                  <a:grpSpLocks/>
                </p:cNvGrpSpPr>
                <p:nvPr/>
              </p:nvGrpSpPr>
              <p:grpSpPr bwMode="auto">
                <a:xfrm>
                  <a:off x="2165" y="1728"/>
                  <a:ext cx="307" cy="61"/>
                  <a:chOff x="2165" y="1728"/>
                  <a:chExt cx="307" cy="61"/>
                </a:xfrm>
              </p:grpSpPr>
              <p:sp>
                <p:nvSpPr>
                  <p:cNvPr id="139515" name="Freeform 123"/>
                  <p:cNvSpPr>
                    <a:spLocks/>
                  </p:cNvSpPr>
                  <p:nvPr/>
                </p:nvSpPr>
                <p:spPr bwMode="auto">
                  <a:xfrm>
                    <a:off x="2165" y="1731"/>
                    <a:ext cx="236" cy="49"/>
                  </a:xfrm>
                  <a:custGeom>
                    <a:avLst/>
                    <a:gdLst>
                      <a:gd name="T0" fmla="*/ 0 w 1412"/>
                      <a:gd name="T1" fmla="*/ 0 h 293"/>
                      <a:gd name="T2" fmla="*/ 0 w 1412"/>
                      <a:gd name="T3" fmla="*/ 0 h 293"/>
                      <a:gd name="T4" fmla="*/ 0 w 1412"/>
                      <a:gd name="T5" fmla="*/ 0 h 293"/>
                      <a:gd name="T6" fmla="*/ 0 w 1412"/>
                      <a:gd name="T7" fmla="*/ 0 h 293"/>
                      <a:gd name="T8" fmla="*/ 0 w 1412"/>
                      <a:gd name="T9" fmla="*/ 0 h 293"/>
                      <a:gd name="T10" fmla="*/ 0 w 1412"/>
                      <a:gd name="T11" fmla="*/ 0 h 293"/>
                      <a:gd name="T12" fmla="*/ 0 w 1412"/>
                      <a:gd name="T13" fmla="*/ 0 h 293"/>
                      <a:gd name="T14" fmla="*/ 0 60000 65536"/>
                      <a:gd name="T15" fmla="*/ 0 60000 65536"/>
                      <a:gd name="T16" fmla="*/ 0 60000 65536"/>
                      <a:gd name="T17" fmla="*/ 0 60000 65536"/>
                      <a:gd name="T18" fmla="*/ 0 60000 65536"/>
                      <a:gd name="T19" fmla="*/ 0 60000 65536"/>
                      <a:gd name="T20" fmla="*/ 0 60000 65536"/>
                      <a:gd name="T21" fmla="*/ 0 w 1412"/>
                      <a:gd name="T22" fmla="*/ 0 h 293"/>
                      <a:gd name="T23" fmla="*/ 1412 w 1412"/>
                      <a:gd name="T24" fmla="*/ 293 h 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12" h="293">
                        <a:moveTo>
                          <a:pt x="243" y="0"/>
                        </a:moveTo>
                        <a:lnTo>
                          <a:pt x="75" y="129"/>
                        </a:lnTo>
                        <a:lnTo>
                          <a:pt x="0" y="168"/>
                        </a:lnTo>
                        <a:lnTo>
                          <a:pt x="1198" y="293"/>
                        </a:lnTo>
                        <a:lnTo>
                          <a:pt x="1283" y="236"/>
                        </a:lnTo>
                        <a:lnTo>
                          <a:pt x="1412" y="118"/>
                        </a:lnTo>
                        <a:lnTo>
                          <a:pt x="24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516" name="Group 124"/>
                  <p:cNvGrpSpPr>
                    <a:grpSpLocks/>
                  </p:cNvGrpSpPr>
                  <p:nvPr/>
                </p:nvGrpSpPr>
                <p:grpSpPr bwMode="auto">
                  <a:xfrm>
                    <a:off x="2171" y="1728"/>
                    <a:ext cx="301" cy="61"/>
                    <a:chOff x="2171" y="1728"/>
                    <a:chExt cx="301" cy="61"/>
                  </a:xfrm>
                </p:grpSpPr>
                <p:grpSp>
                  <p:nvGrpSpPr>
                    <p:cNvPr id="139517" name="Group 125"/>
                    <p:cNvGrpSpPr>
                      <a:grpSpLocks/>
                    </p:cNvGrpSpPr>
                    <p:nvPr/>
                  </p:nvGrpSpPr>
                  <p:grpSpPr bwMode="auto">
                    <a:xfrm>
                      <a:off x="2176" y="1728"/>
                      <a:ext cx="219" cy="50"/>
                      <a:chOff x="2176" y="1728"/>
                      <a:chExt cx="219" cy="50"/>
                    </a:xfrm>
                  </p:grpSpPr>
                  <p:grpSp>
                    <p:nvGrpSpPr>
                      <p:cNvPr id="139531" name="Group 126"/>
                      <p:cNvGrpSpPr>
                        <a:grpSpLocks/>
                      </p:cNvGrpSpPr>
                      <p:nvPr/>
                    </p:nvGrpSpPr>
                    <p:grpSpPr bwMode="auto">
                      <a:xfrm>
                        <a:off x="2176" y="1728"/>
                        <a:ext cx="46" cy="34"/>
                        <a:chOff x="2176" y="1728"/>
                        <a:chExt cx="46" cy="34"/>
                      </a:xfrm>
                    </p:grpSpPr>
                    <p:sp>
                      <p:nvSpPr>
                        <p:cNvPr id="139562" name="Line 127"/>
                        <p:cNvSpPr>
                          <a:spLocks noChangeShapeType="1"/>
                        </p:cNvSpPr>
                        <p:nvPr/>
                      </p:nvSpPr>
                      <p:spPr bwMode="auto">
                        <a:xfrm flipV="1">
                          <a:off x="2176" y="1754"/>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63" name="Line 128"/>
                        <p:cNvSpPr>
                          <a:spLocks noChangeShapeType="1"/>
                        </p:cNvSpPr>
                        <p:nvPr/>
                      </p:nvSpPr>
                      <p:spPr bwMode="auto">
                        <a:xfrm flipV="1">
                          <a:off x="2191" y="1728"/>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2" name="Group 129"/>
                      <p:cNvGrpSpPr>
                        <a:grpSpLocks/>
                      </p:cNvGrpSpPr>
                      <p:nvPr/>
                    </p:nvGrpSpPr>
                    <p:grpSpPr bwMode="auto">
                      <a:xfrm>
                        <a:off x="2194" y="1730"/>
                        <a:ext cx="46" cy="34"/>
                        <a:chOff x="2194" y="1730"/>
                        <a:chExt cx="46" cy="34"/>
                      </a:xfrm>
                    </p:grpSpPr>
                    <p:sp>
                      <p:nvSpPr>
                        <p:cNvPr id="139560" name="Line 130"/>
                        <p:cNvSpPr>
                          <a:spLocks noChangeShapeType="1"/>
                        </p:cNvSpPr>
                        <p:nvPr/>
                      </p:nvSpPr>
                      <p:spPr bwMode="auto">
                        <a:xfrm flipV="1">
                          <a:off x="2194" y="1756"/>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61" name="Line 131"/>
                        <p:cNvSpPr>
                          <a:spLocks noChangeShapeType="1"/>
                        </p:cNvSpPr>
                        <p:nvPr/>
                      </p:nvSpPr>
                      <p:spPr bwMode="auto">
                        <a:xfrm flipV="1">
                          <a:off x="2209" y="1730"/>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3" name="Group 132"/>
                      <p:cNvGrpSpPr>
                        <a:grpSpLocks/>
                      </p:cNvGrpSpPr>
                      <p:nvPr/>
                    </p:nvGrpSpPr>
                    <p:grpSpPr bwMode="auto">
                      <a:xfrm>
                        <a:off x="2212" y="1731"/>
                        <a:ext cx="46" cy="34"/>
                        <a:chOff x="2212" y="1731"/>
                        <a:chExt cx="46" cy="34"/>
                      </a:xfrm>
                    </p:grpSpPr>
                    <p:sp>
                      <p:nvSpPr>
                        <p:cNvPr id="139558" name="Line 133"/>
                        <p:cNvSpPr>
                          <a:spLocks noChangeShapeType="1"/>
                        </p:cNvSpPr>
                        <p:nvPr/>
                      </p:nvSpPr>
                      <p:spPr bwMode="auto">
                        <a:xfrm flipV="1">
                          <a:off x="2212" y="1757"/>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9" name="Line 134"/>
                        <p:cNvSpPr>
                          <a:spLocks noChangeShapeType="1"/>
                        </p:cNvSpPr>
                        <p:nvPr/>
                      </p:nvSpPr>
                      <p:spPr bwMode="auto">
                        <a:xfrm flipV="1">
                          <a:off x="2227" y="1731"/>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4" name="Group 135"/>
                      <p:cNvGrpSpPr>
                        <a:grpSpLocks/>
                      </p:cNvGrpSpPr>
                      <p:nvPr/>
                    </p:nvGrpSpPr>
                    <p:grpSpPr bwMode="auto">
                      <a:xfrm>
                        <a:off x="2229" y="1734"/>
                        <a:ext cx="46" cy="33"/>
                        <a:chOff x="2229" y="1734"/>
                        <a:chExt cx="46" cy="33"/>
                      </a:xfrm>
                    </p:grpSpPr>
                    <p:sp>
                      <p:nvSpPr>
                        <p:cNvPr id="139556" name="Line 136"/>
                        <p:cNvSpPr>
                          <a:spLocks noChangeShapeType="1"/>
                        </p:cNvSpPr>
                        <p:nvPr/>
                      </p:nvSpPr>
                      <p:spPr bwMode="auto">
                        <a:xfrm flipV="1">
                          <a:off x="2229" y="1759"/>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7" name="Line 137"/>
                        <p:cNvSpPr>
                          <a:spLocks noChangeShapeType="1"/>
                        </p:cNvSpPr>
                        <p:nvPr/>
                      </p:nvSpPr>
                      <p:spPr bwMode="auto">
                        <a:xfrm flipV="1">
                          <a:off x="2244" y="1734"/>
                          <a:ext cx="31" cy="25"/>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5" name="Group 138"/>
                      <p:cNvGrpSpPr>
                        <a:grpSpLocks/>
                      </p:cNvGrpSpPr>
                      <p:nvPr/>
                    </p:nvGrpSpPr>
                    <p:grpSpPr bwMode="auto">
                      <a:xfrm>
                        <a:off x="2248" y="1735"/>
                        <a:ext cx="45" cy="33"/>
                        <a:chOff x="2248" y="1735"/>
                        <a:chExt cx="45" cy="33"/>
                      </a:xfrm>
                    </p:grpSpPr>
                    <p:sp>
                      <p:nvSpPr>
                        <p:cNvPr id="139554" name="Line 139"/>
                        <p:cNvSpPr>
                          <a:spLocks noChangeShapeType="1"/>
                        </p:cNvSpPr>
                        <p:nvPr/>
                      </p:nvSpPr>
                      <p:spPr bwMode="auto">
                        <a:xfrm flipV="1">
                          <a:off x="2248" y="1761"/>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5" name="Line 140"/>
                        <p:cNvSpPr>
                          <a:spLocks noChangeShapeType="1"/>
                        </p:cNvSpPr>
                        <p:nvPr/>
                      </p:nvSpPr>
                      <p:spPr bwMode="auto">
                        <a:xfrm flipV="1">
                          <a:off x="2263" y="1735"/>
                          <a:ext cx="30"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6" name="Group 141"/>
                      <p:cNvGrpSpPr>
                        <a:grpSpLocks/>
                      </p:cNvGrpSpPr>
                      <p:nvPr/>
                    </p:nvGrpSpPr>
                    <p:grpSpPr bwMode="auto">
                      <a:xfrm>
                        <a:off x="2265" y="1736"/>
                        <a:ext cx="46" cy="34"/>
                        <a:chOff x="2265" y="1736"/>
                        <a:chExt cx="46" cy="34"/>
                      </a:xfrm>
                    </p:grpSpPr>
                    <p:sp>
                      <p:nvSpPr>
                        <p:cNvPr id="139552" name="Line 142"/>
                        <p:cNvSpPr>
                          <a:spLocks noChangeShapeType="1"/>
                        </p:cNvSpPr>
                        <p:nvPr/>
                      </p:nvSpPr>
                      <p:spPr bwMode="auto">
                        <a:xfrm flipV="1">
                          <a:off x="2265" y="1762"/>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3" name="Line 143"/>
                        <p:cNvSpPr>
                          <a:spLocks noChangeShapeType="1"/>
                        </p:cNvSpPr>
                        <p:nvPr/>
                      </p:nvSpPr>
                      <p:spPr bwMode="auto">
                        <a:xfrm flipV="1">
                          <a:off x="2280" y="1736"/>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7" name="Group 144"/>
                      <p:cNvGrpSpPr>
                        <a:grpSpLocks/>
                      </p:cNvGrpSpPr>
                      <p:nvPr/>
                    </p:nvGrpSpPr>
                    <p:grpSpPr bwMode="auto">
                      <a:xfrm>
                        <a:off x="2282" y="1738"/>
                        <a:ext cx="46" cy="33"/>
                        <a:chOff x="2282" y="1738"/>
                        <a:chExt cx="46" cy="33"/>
                      </a:xfrm>
                    </p:grpSpPr>
                    <p:sp>
                      <p:nvSpPr>
                        <p:cNvPr id="139550" name="Line 145"/>
                        <p:cNvSpPr>
                          <a:spLocks noChangeShapeType="1"/>
                        </p:cNvSpPr>
                        <p:nvPr/>
                      </p:nvSpPr>
                      <p:spPr bwMode="auto">
                        <a:xfrm flipV="1">
                          <a:off x="2282" y="1764"/>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51" name="Line 146"/>
                        <p:cNvSpPr>
                          <a:spLocks noChangeShapeType="1"/>
                        </p:cNvSpPr>
                        <p:nvPr/>
                      </p:nvSpPr>
                      <p:spPr bwMode="auto">
                        <a:xfrm flipV="1">
                          <a:off x="2297" y="1738"/>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8" name="Group 147"/>
                      <p:cNvGrpSpPr>
                        <a:grpSpLocks/>
                      </p:cNvGrpSpPr>
                      <p:nvPr/>
                    </p:nvGrpSpPr>
                    <p:grpSpPr bwMode="auto">
                      <a:xfrm>
                        <a:off x="2298" y="1740"/>
                        <a:ext cx="46" cy="34"/>
                        <a:chOff x="2298" y="1740"/>
                        <a:chExt cx="46" cy="34"/>
                      </a:xfrm>
                    </p:grpSpPr>
                    <p:sp>
                      <p:nvSpPr>
                        <p:cNvPr id="139548" name="Line 148"/>
                        <p:cNvSpPr>
                          <a:spLocks noChangeShapeType="1"/>
                        </p:cNvSpPr>
                        <p:nvPr/>
                      </p:nvSpPr>
                      <p:spPr bwMode="auto">
                        <a:xfrm flipV="1">
                          <a:off x="2298" y="1766"/>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49" name="Line 149"/>
                        <p:cNvSpPr>
                          <a:spLocks noChangeShapeType="1"/>
                        </p:cNvSpPr>
                        <p:nvPr/>
                      </p:nvSpPr>
                      <p:spPr bwMode="auto">
                        <a:xfrm flipV="1">
                          <a:off x="2313" y="1740"/>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39" name="Group 150"/>
                      <p:cNvGrpSpPr>
                        <a:grpSpLocks/>
                      </p:cNvGrpSpPr>
                      <p:nvPr/>
                    </p:nvGrpSpPr>
                    <p:grpSpPr bwMode="auto">
                      <a:xfrm>
                        <a:off x="2316" y="1743"/>
                        <a:ext cx="45" cy="33"/>
                        <a:chOff x="2316" y="1743"/>
                        <a:chExt cx="45" cy="33"/>
                      </a:xfrm>
                    </p:grpSpPr>
                    <p:sp>
                      <p:nvSpPr>
                        <p:cNvPr id="139546" name="Line 151"/>
                        <p:cNvSpPr>
                          <a:spLocks noChangeShapeType="1"/>
                        </p:cNvSpPr>
                        <p:nvPr/>
                      </p:nvSpPr>
                      <p:spPr bwMode="auto">
                        <a:xfrm flipV="1">
                          <a:off x="2316" y="1768"/>
                          <a:ext cx="14"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47" name="Line 152"/>
                        <p:cNvSpPr>
                          <a:spLocks noChangeShapeType="1"/>
                        </p:cNvSpPr>
                        <p:nvPr/>
                      </p:nvSpPr>
                      <p:spPr bwMode="auto">
                        <a:xfrm flipV="1">
                          <a:off x="2330" y="1743"/>
                          <a:ext cx="31" cy="25"/>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40" name="Group 153"/>
                      <p:cNvGrpSpPr>
                        <a:grpSpLocks/>
                      </p:cNvGrpSpPr>
                      <p:nvPr/>
                    </p:nvGrpSpPr>
                    <p:grpSpPr bwMode="auto">
                      <a:xfrm>
                        <a:off x="2333" y="1744"/>
                        <a:ext cx="46" cy="33"/>
                        <a:chOff x="2333" y="1744"/>
                        <a:chExt cx="46" cy="33"/>
                      </a:xfrm>
                    </p:grpSpPr>
                    <p:sp>
                      <p:nvSpPr>
                        <p:cNvPr id="139544" name="Line 154"/>
                        <p:cNvSpPr>
                          <a:spLocks noChangeShapeType="1"/>
                        </p:cNvSpPr>
                        <p:nvPr/>
                      </p:nvSpPr>
                      <p:spPr bwMode="auto">
                        <a:xfrm flipV="1">
                          <a:off x="2333" y="1770"/>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45" name="Line 155"/>
                        <p:cNvSpPr>
                          <a:spLocks noChangeShapeType="1"/>
                        </p:cNvSpPr>
                        <p:nvPr/>
                      </p:nvSpPr>
                      <p:spPr bwMode="auto">
                        <a:xfrm flipV="1">
                          <a:off x="2348" y="1744"/>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41" name="Group 156"/>
                      <p:cNvGrpSpPr>
                        <a:grpSpLocks/>
                      </p:cNvGrpSpPr>
                      <p:nvPr/>
                    </p:nvGrpSpPr>
                    <p:grpSpPr bwMode="auto">
                      <a:xfrm>
                        <a:off x="2349" y="1745"/>
                        <a:ext cx="46" cy="33"/>
                        <a:chOff x="2349" y="1745"/>
                        <a:chExt cx="46" cy="33"/>
                      </a:xfrm>
                    </p:grpSpPr>
                    <p:sp>
                      <p:nvSpPr>
                        <p:cNvPr id="139542" name="Line 157"/>
                        <p:cNvSpPr>
                          <a:spLocks noChangeShapeType="1"/>
                        </p:cNvSpPr>
                        <p:nvPr/>
                      </p:nvSpPr>
                      <p:spPr bwMode="auto">
                        <a:xfrm flipV="1">
                          <a:off x="2349" y="1771"/>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43" name="Line 158"/>
                        <p:cNvSpPr>
                          <a:spLocks noChangeShapeType="1"/>
                        </p:cNvSpPr>
                        <p:nvPr/>
                      </p:nvSpPr>
                      <p:spPr bwMode="auto">
                        <a:xfrm flipV="1">
                          <a:off x="2364" y="1745"/>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518" name="Group 159"/>
                    <p:cNvGrpSpPr>
                      <a:grpSpLocks/>
                    </p:cNvGrpSpPr>
                    <p:nvPr/>
                  </p:nvGrpSpPr>
                  <p:grpSpPr bwMode="auto">
                    <a:xfrm>
                      <a:off x="2403" y="1750"/>
                      <a:ext cx="66" cy="39"/>
                      <a:chOff x="2403" y="1750"/>
                      <a:chExt cx="66" cy="39"/>
                    </a:xfrm>
                  </p:grpSpPr>
                  <p:grpSp>
                    <p:nvGrpSpPr>
                      <p:cNvPr id="139522" name="Group 160"/>
                      <p:cNvGrpSpPr>
                        <a:grpSpLocks/>
                      </p:cNvGrpSpPr>
                      <p:nvPr/>
                    </p:nvGrpSpPr>
                    <p:grpSpPr bwMode="auto">
                      <a:xfrm>
                        <a:off x="2430" y="1753"/>
                        <a:ext cx="39" cy="36"/>
                        <a:chOff x="2430" y="1753"/>
                        <a:chExt cx="39" cy="36"/>
                      </a:xfrm>
                    </p:grpSpPr>
                    <p:sp>
                      <p:nvSpPr>
                        <p:cNvPr id="139529" name="Line 161"/>
                        <p:cNvSpPr>
                          <a:spLocks noChangeShapeType="1"/>
                        </p:cNvSpPr>
                        <p:nvPr/>
                      </p:nvSpPr>
                      <p:spPr bwMode="auto">
                        <a:xfrm flipV="1">
                          <a:off x="2430" y="1780"/>
                          <a:ext cx="14" cy="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30" name="Line 162"/>
                        <p:cNvSpPr>
                          <a:spLocks noChangeShapeType="1"/>
                        </p:cNvSpPr>
                        <p:nvPr/>
                      </p:nvSpPr>
                      <p:spPr bwMode="auto">
                        <a:xfrm flipV="1">
                          <a:off x="2444" y="1753"/>
                          <a:ext cx="25"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23" name="Group 163"/>
                      <p:cNvGrpSpPr>
                        <a:grpSpLocks/>
                      </p:cNvGrpSpPr>
                      <p:nvPr/>
                    </p:nvGrpSpPr>
                    <p:grpSpPr bwMode="auto">
                      <a:xfrm>
                        <a:off x="2417" y="1751"/>
                        <a:ext cx="39" cy="37"/>
                        <a:chOff x="2417" y="1751"/>
                        <a:chExt cx="39" cy="37"/>
                      </a:xfrm>
                    </p:grpSpPr>
                    <p:sp>
                      <p:nvSpPr>
                        <p:cNvPr id="139527" name="Line 164"/>
                        <p:cNvSpPr>
                          <a:spLocks noChangeShapeType="1"/>
                        </p:cNvSpPr>
                        <p:nvPr/>
                      </p:nvSpPr>
                      <p:spPr bwMode="auto">
                        <a:xfrm flipV="1">
                          <a:off x="2417" y="1778"/>
                          <a:ext cx="13" cy="10"/>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28" name="Line 165"/>
                        <p:cNvSpPr>
                          <a:spLocks noChangeShapeType="1"/>
                        </p:cNvSpPr>
                        <p:nvPr/>
                      </p:nvSpPr>
                      <p:spPr bwMode="auto">
                        <a:xfrm flipV="1">
                          <a:off x="2430" y="1751"/>
                          <a:ext cx="26"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524" name="Group 166"/>
                      <p:cNvGrpSpPr>
                        <a:grpSpLocks/>
                      </p:cNvGrpSpPr>
                      <p:nvPr/>
                    </p:nvGrpSpPr>
                    <p:grpSpPr bwMode="auto">
                      <a:xfrm>
                        <a:off x="2403" y="1750"/>
                        <a:ext cx="38" cy="36"/>
                        <a:chOff x="2403" y="1750"/>
                        <a:chExt cx="38" cy="36"/>
                      </a:xfrm>
                    </p:grpSpPr>
                    <p:sp>
                      <p:nvSpPr>
                        <p:cNvPr id="139525" name="Line 167"/>
                        <p:cNvSpPr>
                          <a:spLocks noChangeShapeType="1"/>
                        </p:cNvSpPr>
                        <p:nvPr/>
                      </p:nvSpPr>
                      <p:spPr bwMode="auto">
                        <a:xfrm flipV="1">
                          <a:off x="2403" y="1777"/>
                          <a:ext cx="13" cy="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26" name="Line 168"/>
                        <p:cNvSpPr>
                          <a:spLocks noChangeShapeType="1"/>
                        </p:cNvSpPr>
                        <p:nvPr/>
                      </p:nvSpPr>
                      <p:spPr bwMode="auto">
                        <a:xfrm flipV="1">
                          <a:off x="2416" y="1750"/>
                          <a:ext cx="25"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519" name="Line 169"/>
                    <p:cNvSpPr>
                      <a:spLocks noChangeShapeType="1"/>
                    </p:cNvSpPr>
                    <p:nvPr/>
                  </p:nvSpPr>
                  <p:spPr bwMode="auto">
                    <a:xfrm>
                      <a:off x="2192" y="1739"/>
                      <a:ext cx="280"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20" name="Line 170"/>
                    <p:cNvSpPr>
                      <a:spLocks noChangeShapeType="1"/>
                    </p:cNvSpPr>
                    <p:nvPr/>
                  </p:nvSpPr>
                  <p:spPr bwMode="auto">
                    <a:xfrm>
                      <a:off x="2182" y="1746"/>
                      <a:ext cx="285"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21" name="Line 171"/>
                    <p:cNvSpPr>
                      <a:spLocks noChangeShapeType="1"/>
                    </p:cNvSpPr>
                    <p:nvPr/>
                  </p:nvSpPr>
                  <p:spPr bwMode="auto">
                    <a:xfrm>
                      <a:off x="2171" y="1753"/>
                      <a:ext cx="288" cy="30"/>
                    </a:xfrm>
                    <a:prstGeom prst="line">
                      <a:avLst/>
                    </a:prstGeom>
                    <a:noFill/>
                    <a:ln w="4763">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512" name="Group 172"/>
                <p:cNvGrpSpPr>
                  <a:grpSpLocks/>
                </p:cNvGrpSpPr>
                <p:nvPr/>
              </p:nvGrpSpPr>
              <p:grpSpPr bwMode="auto">
                <a:xfrm>
                  <a:off x="2463" y="1758"/>
                  <a:ext cx="41" cy="43"/>
                  <a:chOff x="2463" y="1758"/>
                  <a:chExt cx="41" cy="43"/>
                </a:xfrm>
              </p:grpSpPr>
              <p:sp>
                <p:nvSpPr>
                  <p:cNvPr id="139513" name="Line 173"/>
                  <p:cNvSpPr>
                    <a:spLocks noChangeShapeType="1"/>
                  </p:cNvSpPr>
                  <p:nvPr/>
                </p:nvSpPr>
                <p:spPr bwMode="auto">
                  <a:xfrm flipV="1">
                    <a:off x="2463" y="1783"/>
                    <a:ext cx="21" cy="18"/>
                  </a:xfrm>
                  <a:prstGeom prst="line">
                    <a:avLst/>
                  </a:prstGeom>
                  <a:noFill/>
                  <a:ln w="3175">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514" name="Line 174"/>
                  <p:cNvSpPr>
                    <a:spLocks noChangeShapeType="1"/>
                  </p:cNvSpPr>
                  <p:nvPr/>
                </p:nvSpPr>
                <p:spPr bwMode="auto">
                  <a:xfrm flipV="1">
                    <a:off x="2484" y="1758"/>
                    <a:ext cx="20" cy="25"/>
                  </a:xfrm>
                  <a:prstGeom prst="line">
                    <a:avLst/>
                  </a:prstGeom>
                  <a:noFill/>
                  <a:ln w="3175">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grpSp>
        <p:nvGrpSpPr>
          <p:cNvPr id="129044" name="Group 175"/>
          <p:cNvGrpSpPr>
            <a:grpSpLocks/>
          </p:cNvGrpSpPr>
          <p:nvPr/>
        </p:nvGrpSpPr>
        <p:grpSpPr bwMode="auto">
          <a:xfrm>
            <a:off x="3540125" y="1620838"/>
            <a:ext cx="631825" cy="495300"/>
            <a:chOff x="2401" y="897"/>
            <a:chExt cx="398" cy="312"/>
          </a:xfrm>
        </p:grpSpPr>
        <p:sp>
          <p:nvSpPr>
            <p:cNvPr id="139348" name="Freeform 176"/>
            <p:cNvSpPr>
              <a:spLocks/>
            </p:cNvSpPr>
            <p:nvPr/>
          </p:nvSpPr>
          <p:spPr bwMode="auto">
            <a:xfrm>
              <a:off x="2401" y="1134"/>
              <a:ext cx="39" cy="24"/>
            </a:xfrm>
            <a:custGeom>
              <a:avLst/>
              <a:gdLst>
                <a:gd name="T0" fmla="*/ 0 w 272"/>
                <a:gd name="T1" fmla="*/ 0 h 162"/>
                <a:gd name="T2" fmla="*/ 0 w 272"/>
                <a:gd name="T3" fmla="*/ 0 h 162"/>
                <a:gd name="T4" fmla="*/ 0 w 272"/>
                <a:gd name="T5" fmla="*/ 0 h 162"/>
                <a:gd name="T6" fmla="*/ 0 w 272"/>
                <a:gd name="T7" fmla="*/ 0 h 162"/>
                <a:gd name="T8" fmla="*/ 0 w 272"/>
                <a:gd name="T9" fmla="*/ 0 h 162"/>
                <a:gd name="T10" fmla="*/ 0 w 272"/>
                <a:gd name="T11" fmla="*/ 0 h 162"/>
                <a:gd name="T12" fmla="*/ 0 w 272"/>
                <a:gd name="T13" fmla="*/ 0 h 162"/>
                <a:gd name="T14" fmla="*/ 0 w 272"/>
                <a:gd name="T15" fmla="*/ 0 h 162"/>
                <a:gd name="T16" fmla="*/ 0 w 272"/>
                <a:gd name="T17" fmla="*/ 0 h 162"/>
                <a:gd name="T18" fmla="*/ 0 w 272"/>
                <a:gd name="T19" fmla="*/ 0 h 162"/>
                <a:gd name="T20" fmla="*/ 0 w 272"/>
                <a:gd name="T21" fmla="*/ 0 h 162"/>
                <a:gd name="T22" fmla="*/ 0 w 272"/>
                <a:gd name="T23" fmla="*/ 0 h 162"/>
                <a:gd name="T24" fmla="*/ 0 w 272"/>
                <a:gd name="T25" fmla="*/ 0 h 162"/>
                <a:gd name="T26" fmla="*/ 0 w 272"/>
                <a:gd name="T27" fmla="*/ 0 h 162"/>
                <a:gd name="T28" fmla="*/ 0 w 272"/>
                <a:gd name="T29" fmla="*/ 0 h 162"/>
                <a:gd name="T30" fmla="*/ 0 w 272"/>
                <a:gd name="T31" fmla="*/ 0 h 162"/>
                <a:gd name="T32" fmla="*/ 0 w 272"/>
                <a:gd name="T33" fmla="*/ 0 h 162"/>
                <a:gd name="T34" fmla="*/ 0 w 272"/>
                <a:gd name="T35" fmla="*/ 0 h 162"/>
                <a:gd name="T36" fmla="*/ 0 w 272"/>
                <a:gd name="T37" fmla="*/ 0 h 162"/>
                <a:gd name="T38" fmla="*/ 0 w 272"/>
                <a:gd name="T39" fmla="*/ 0 h 162"/>
                <a:gd name="T40" fmla="*/ 0 w 272"/>
                <a:gd name="T41" fmla="*/ 0 h 162"/>
                <a:gd name="T42" fmla="*/ 0 w 272"/>
                <a:gd name="T43" fmla="*/ 0 h 162"/>
                <a:gd name="T44" fmla="*/ 0 w 272"/>
                <a:gd name="T45" fmla="*/ 0 h 162"/>
                <a:gd name="T46" fmla="*/ 0 w 272"/>
                <a:gd name="T47" fmla="*/ 0 h 162"/>
                <a:gd name="T48" fmla="*/ 0 w 272"/>
                <a:gd name="T49" fmla="*/ 0 h 1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2"/>
                <a:gd name="T76" fmla="*/ 0 h 162"/>
                <a:gd name="T77" fmla="*/ 272 w 272"/>
                <a:gd name="T78" fmla="*/ 162 h 1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2" h="162">
                  <a:moveTo>
                    <a:pt x="267" y="0"/>
                  </a:moveTo>
                  <a:lnTo>
                    <a:pt x="205" y="0"/>
                  </a:lnTo>
                  <a:lnTo>
                    <a:pt x="170" y="4"/>
                  </a:lnTo>
                  <a:lnTo>
                    <a:pt x="136" y="10"/>
                  </a:lnTo>
                  <a:lnTo>
                    <a:pt x="95" y="17"/>
                  </a:lnTo>
                  <a:lnTo>
                    <a:pt x="63" y="26"/>
                  </a:lnTo>
                  <a:lnTo>
                    <a:pt x="41" y="33"/>
                  </a:lnTo>
                  <a:lnTo>
                    <a:pt x="26" y="42"/>
                  </a:lnTo>
                  <a:lnTo>
                    <a:pt x="14" y="51"/>
                  </a:lnTo>
                  <a:lnTo>
                    <a:pt x="6" y="61"/>
                  </a:lnTo>
                  <a:lnTo>
                    <a:pt x="0" y="73"/>
                  </a:lnTo>
                  <a:lnTo>
                    <a:pt x="2" y="86"/>
                  </a:lnTo>
                  <a:lnTo>
                    <a:pt x="9" y="97"/>
                  </a:lnTo>
                  <a:lnTo>
                    <a:pt x="19" y="103"/>
                  </a:lnTo>
                  <a:lnTo>
                    <a:pt x="38" y="107"/>
                  </a:lnTo>
                  <a:lnTo>
                    <a:pt x="61" y="107"/>
                  </a:lnTo>
                  <a:lnTo>
                    <a:pt x="85" y="105"/>
                  </a:lnTo>
                  <a:lnTo>
                    <a:pt x="115" y="101"/>
                  </a:lnTo>
                  <a:lnTo>
                    <a:pt x="144" y="103"/>
                  </a:lnTo>
                  <a:lnTo>
                    <a:pt x="164" y="107"/>
                  </a:lnTo>
                  <a:lnTo>
                    <a:pt x="186" y="112"/>
                  </a:lnTo>
                  <a:lnTo>
                    <a:pt x="209" y="122"/>
                  </a:lnTo>
                  <a:lnTo>
                    <a:pt x="272" y="162"/>
                  </a:lnTo>
                  <a:lnTo>
                    <a:pt x="269" y="162"/>
                  </a:lnTo>
                  <a:lnTo>
                    <a:pt x="270" y="158"/>
                  </a:lnTo>
                </a:path>
              </a:pathLst>
            </a:custGeom>
            <a:noFill/>
            <a:ln w="7938">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349" name="Group 177"/>
            <p:cNvGrpSpPr>
              <a:grpSpLocks/>
            </p:cNvGrpSpPr>
            <p:nvPr/>
          </p:nvGrpSpPr>
          <p:grpSpPr bwMode="auto">
            <a:xfrm>
              <a:off x="2434" y="1069"/>
              <a:ext cx="313" cy="107"/>
              <a:chOff x="2434" y="1069"/>
              <a:chExt cx="313" cy="107"/>
            </a:xfrm>
          </p:grpSpPr>
          <p:sp>
            <p:nvSpPr>
              <p:cNvPr id="139487" name="Freeform 178"/>
              <p:cNvSpPr>
                <a:spLocks/>
              </p:cNvSpPr>
              <p:nvPr/>
            </p:nvSpPr>
            <p:spPr bwMode="auto">
              <a:xfrm>
                <a:off x="2436" y="1123"/>
                <a:ext cx="311" cy="53"/>
              </a:xfrm>
              <a:custGeom>
                <a:avLst/>
                <a:gdLst>
                  <a:gd name="T0" fmla="*/ 0 w 2173"/>
                  <a:gd name="T1" fmla="*/ 0 h 374"/>
                  <a:gd name="T2" fmla="*/ 0 w 2173"/>
                  <a:gd name="T3" fmla="*/ 0 h 374"/>
                  <a:gd name="T4" fmla="*/ 0 w 2173"/>
                  <a:gd name="T5" fmla="*/ 0 h 374"/>
                  <a:gd name="T6" fmla="*/ 0 w 2173"/>
                  <a:gd name="T7" fmla="*/ 0 h 374"/>
                  <a:gd name="T8" fmla="*/ 0 w 2173"/>
                  <a:gd name="T9" fmla="*/ 0 h 374"/>
                  <a:gd name="T10" fmla="*/ 0 w 2173"/>
                  <a:gd name="T11" fmla="*/ 0 h 374"/>
                  <a:gd name="T12" fmla="*/ 0 w 2173"/>
                  <a:gd name="T13" fmla="*/ 0 h 374"/>
                  <a:gd name="T14" fmla="*/ 0 60000 65536"/>
                  <a:gd name="T15" fmla="*/ 0 60000 65536"/>
                  <a:gd name="T16" fmla="*/ 0 60000 65536"/>
                  <a:gd name="T17" fmla="*/ 0 60000 65536"/>
                  <a:gd name="T18" fmla="*/ 0 60000 65536"/>
                  <a:gd name="T19" fmla="*/ 0 60000 65536"/>
                  <a:gd name="T20" fmla="*/ 0 60000 65536"/>
                  <a:gd name="T21" fmla="*/ 0 w 2173"/>
                  <a:gd name="T22" fmla="*/ 0 h 374"/>
                  <a:gd name="T23" fmla="*/ 2173 w 2173"/>
                  <a:gd name="T24" fmla="*/ 374 h 3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3" h="374">
                    <a:moveTo>
                      <a:pt x="0" y="23"/>
                    </a:moveTo>
                    <a:lnTo>
                      <a:pt x="0" y="188"/>
                    </a:lnTo>
                    <a:lnTo>
                      <a:pt x="1764" y="374"/>
                    </a:lnTo>
                    <a:lnTo>
                      <a:pt x="2173" y="146"/>
                    </a:lnTo>
                    <a:lnTo>
                      <a:pt x="2173" y="0"/>
                    </a:lnTo>
                    <a:lnTo>
                      <a:pt x="1749" y="197"/>
                    </a:lnTo>
                    <a:lnTo>
                      <a:pt x="0" y="23"/>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88" name="Freeform 179"/>
              <p:cNvSpPr>
                <a:spLocks/>
              </p:cNvSpPr>
              <p:nvPr/>
            </p:nvSpPr>
            <p:spPr bwMode="auto">
              <a:xfrm>
                <a:off x="2434" y="1069"/>
                <a:ext cx="253" cy="83"/>
              </a:xfrm>
              <a:custGeom>
                <a:avLst/>
                <a:gdLst>
                  <a:gd name="T0" fmla="*/ 0 w 1772"/>
                  <a:gd name="T1" fmla="*/ 0 h 578"/>
                  <a:gd name="T2" fmla="*/ 0 w 1772"/>
                  <a:gd name="T3" fmla="*/ 0 h 578"/>
                  <a:gd name="T4" fmla="*/ 0 w 1772"/>
                  <a:gd name="T5" fmla="*/ 0 h 578"/>
                  <a:gd name="T6" fmla="*/ 0 w 1772"/>
                  <a:gd name="T7" fmla="*/ 0 h 578"/>
                  <a:gd name="T8" fmla="*/ 0 w 1772"/>
                  <a:gd name="T9" fmla="*/ 0 h 578"/>
                  <a:gd name="T10" fmla="*/ 0 60000 65536"/>
                  <a:gd name="T11" fmla="*/ 0 60000 65536"/>
                  <a:gd name="T12" fmla="*/ 0 60000 65536"/>
                  <a:gd name="T13" fmla="*/ 0 60000 65536"/>
                  <a:gd name="T14" fmla="*/ 0 60000 65536"/>
                  <a:gd name="T15" fmla="*/ 0 w 1772"/>
                  <a:gd name="T16" fmla="*/ 0 h 578"/>
                  <a:gd name="T17" fmla="*/ 1772 w 1772"/>
                  <a:gd name="T18" fmla="*/ 578 h 578"/>
                </a:gdLst>
                <a:ahLst/>
                <a:cxnLst>
                  <a:cxn ang="T10">
                    <a:pos x="T0" y="T1"/>
                  </a:cxn>
                  <a:cxn ang="T11">
                    <a:pos x="T2" y="T3"/>
                  </a:cxn>
                  <a:cxn ang="T12">
                    <a:pos x="T4" y="T5"/>
                  </a:cxn>
                  <a:cxn ang="T13">
                    <a:pos x="T6" y="T7"/>
                  </a:cxn>
                  <a:cxn ang="T14">
                    <a:pos x="T8" y="T9"/>
                  </a:cxn>
                </a:cxnLst>
                <a:rect l="T15" t="T16" r="T17" b="T18"/>
                <a:pathLst>
                  <a:path w="1772" h="578">
                    <a:moveTo>
                      <a:pt x="0" y="0"/>
                    </a:moveTo>
                    <a:lnTo>
                      <a:pt x="1772" y="127"/>
                    </a:lnTo>
                    <a:lnTo>
                      <a:pt x="1772" y="578"/>
                    </a:lnTo>
                    <a:lnTo>
                      <a:pt x="0" y="40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489" name="Group 180"/>
              <p:cNvGrpSpPr>
                <a:grpSpLocks/>
              </p:cNvGrpSpPr>
              <p:nvPr/>
            </p:nvGrpSpPr>
            <p:grpSpPr bwMode="auto">
              <a:xfrm>
                <a:off x="2435" y="1084"/>
                <a:ext cx="252" cy="33"/>
                <a:chOff x="2435" y="1084"/>
                <a:chExt cx="252" cy="33"/>
              </a:xfrm>
            </p:grpSpPr>
            <p:sp>
              <p:nvSpPr>
                <p:cNvPr id="139490" name="Line 181"/>
                <p:cNvSpPr>
                  <a:spLocks noChangeShapeType="1"/>
                </p:cNvSpPr>
                <p:nvPr/>
              </p:nvSpPr>
              <p:spPr bwMode="auto">
                <a:xfrm>
                  <a:off x="2435" y="1084"/>
                  <a:ext cx="252" cy="19"/>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91" name="Line 182"/>
                <p:cNvSpPr>
                  <a:spLocks noChangeShapeType="1"/>
                </p:cNvSpPr>
                <p:nvPr/>
              </p:nvSpPr>
              <p:spPr bwMode="auto">
                <a:xfrm>
                  <a:off x="2620" y="1100"/>
                  <a:ext cx="53" cy="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92" name="Line 183"/>
                <p:cNvSpPr>
                  <a:spLocks noChangeShapeType="1"/>
                </p:cNvSpPr>
                <p:nvPr/>
              </p:nvSpPr>
              <p:spPr bwMode="auto">
                <a:xfrm>
                  <a:off x="2558" y="1095"/>
                  <a:ext cx="53" cy="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93" name="Line 184"/>
                <p:cNvSpPr>
                  <a:spLocks noChangeShapeType="1"/>
                </p:cNvSpPr>
                <p:nvPr/>
              </p:nvSpPr>
              <p:spPr bwMode="auto">
                <a:xfrm>
                  <a:off x="2435" y="1095"/>
                  <a:ext cx="252" cy="2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350" name="Group 185"/>
            <p:cNvGrpSpPr>
              <a:grpSpLocks/>
            </p:cNvGrpSpPr>
            <p:nvPr/>
          </p:nvGrpSpPr>
          <p:grpSpPr bwMode="auto">
            <a:xfrm>
              <a:off x="2434" y="1058"/>
              <a:ext cx="313" cy="29"/>
              <a:chOff x="2434" y="1058"/>
              <a:chExt cx="313" cy="29"/>
            </a:xfrm>
          </p:grpSpPr>
          <p:sp>
            <p:nvSpPr>
              <p:cNvPr id="139485" name="Freeform 186"/>
              <p:cNvSpPr>
                <a:spLocks/>
              </p:cNvSpPr>
              <p:nvPr/>
            </p:nvSpPr>
            <p:spPr bwMode="auto">
              <a:xfrm>
                <a:off x="2434" y="1058"/>
                <a:ext cx="313" cy="29"/>
              </a:xfrm>
              <a:custGeom>
                <a:avLst/>
                <a:gdLst>
                  <a:gd name="T0" fmla="*/ 0 w 2194"/>
                  <a:gd name="T1" fmla="*/ 0 h 206"/>
                  <a:gd name="T2" fmla="*/ 0 w 2194"/>
                  <a:gd name="T3" fmla="*/ 0 h 206"/>
                  <a:gd name="T4" fmla="*/ 0 w 2194"/>
                  <a:gd name="T5" fmla="*/ 0 h 206"/>
                  <a:gd name="T6" fmla="*/ 0 w 2194"/>
                  <a:gd name="T7" fmla="*/ 0 h 206"/>
                  <a:gd name="T8" fmla="*/ 0 w 2194"/>
                  <a:gd name="T9" fmla="*/ 0 h 206"/>
                  <a:gd name="T10" fmla="*/ 0 w 2194"/>
                  <a:gd name="T11" fmla="*/ 0 h 206"/>
                  <a:gd name="T12" fmla="*/ 0 60000 65536"/>
                  <a:gd name="T13" fmla="*/ 0 60000 65536"/>
                  <a:gd name="T14" fmla="*/ 0 60000 65536"/>
                  <a:gd name="T15" fmla="*/ 0 60000 65536"/>
                  <a:gd name="T16" fmla="*/ 0 60000 65536"/>
                  <a:gd name="T17" fmla="*/ 0 60000 65536"/>
                  <a:gd name="T18" fmla="*/ 0 w 2194"/>
                  <a:gd name="T19" fmla="*/ 0 h 206"/>
                  <a:gd name="T20" fmla="*/ 2194 w 2194"/>
                  <a:gd name="T21" fmla="*/ 206 h 206"/>
                </a:gdLst>
                <a:ahLst/>
                <a:cxnLst>
                  <a:cxn ang="T12">
                    <a:pos x="T0" y="T1"/>
                  </a:cxn>
                  <a:cxn ang="T13">
                    <a:pos x="T2" y="T3"/>
                  </a:cxn>
                  <a:cxn ang="T14">
                    <a:pos x="T4" y="T5"/>
                  </a:cxn>
                  <a:cxn ang="T15">
                    <a:pos x="T6" y="T7"/>
                  </a:cxn>
                  <a:cxn ang="T16">
                    <a:pos x="T8" y="T9"/>
                  </a:cxn>
                  <a:cxn ang="T17">
                    <a:pos x="T10" y="T11"/>
                  </a:cxn>
                </a:cxnLst>
                <a:rect l="T18" t="T19" r="T20" b="T21"/>
                <a:pathLst>
                  <a:path w="2194" h="206">
                    <a:moveTo>
                      <a:pt x="0" y="79"/>
                    </a:moveTo>
                    <a:lnTo>
                      <a:pt x="1771" y="206"/>
                    </a:lnTo>
                    <a:lnTo>
                      <a:pt x="2194" y="85"/>
                    </a:lnTo>
                    <a:lnTo>
                      <a:pt x="2045" y="69"/>
                    </a:lnTo>
                    <a:lnTo>
                      <a:pt x="676" y="0"/>
                    </a:lnTo>
                    <a:lnTo>
                      <a:pt x="0" y="79"/>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86" name="Freeform 187"/>
              <p:cNvSpPr>
                <a:spLocks/>
              </p:cNvSpPr>
              <p:nvPr/>
            </p:nvSpPr>
            <p:spPr bwMode="auto">
              <a:xfrm>
                <a:off x="2505" y="1064"/>
                <a:ext cx="231" cy="19"/>
              </a:xfrm>
              <a:custGeom>
                <a:avLst/>
                <a:gdLst>
                  <a:gd name="T0" fmla="*/ 0 w 1612"/>
                  <a:gd name="T1" fmla="*/ 0 h 132"/>
                  <a:gd name="T2" fmla="*/ 0 w 1612"/>
                  <a:gd name="T3" fmla="*/ 0 h 132"/>
                  <a:gd name="T4" fmla="*/ 0 w 1612"/>
                  <a:gd name="T5" fmla="*/ 0 h 132"/>
                  <a:gd name="T6" fmla="*/ 0 w 1612"/>
                  <a:gd name="T7" fmla="*/ 0 h 132"/>
                  <a:gd name="T8" fmla="*/ 0 w 1612"/>
                  <a:gd name="T9" fmla="*/ 0 h 132"/>
                  <a:gd name="T10" fmla="*/ 0 w 1612"/>
                  <a:gd name="T11" fmla="*/ 0 h 132"/>
                  <a:gd name="T12" fmla="*/ 0 w 1612"/>
                  <a:gd name="T13" fmla="*/ 0 h 132"/>
                  <a:gd name="T14" fmla="*/ 0 w 1612"/>
                  <a:gd name="T15" fmla="*/ 0 h 132"/>
                  <a:gd name="T16" fmla="*/ 0 60000 65536"/>
                  <a:gd name="T17" fmla="*/ 0 60000 65536"/>
                  <a:gd name="T18" fmla="*/ 0 60000 65536"/>
                  <a:gd name="T19" fmla="*/ 0 60000 65536"/>
                  <a:gd name="T20" fmla="*/ 0 60000 65536"/>
                  <a:gd name="T21" fmla="*/ 0 60000 65536"/>
                  <a:gd name="T22" fmla="*/ 0 60000 65536"/>
                  <a:gd name="T23" fmla="*/ 0 60000 65536"/>
                  <a:gd name="T24" fmla="*/ 0 w 1612"/>
                  <a:gd name="T25" fmla="*/ 0 h 132"/>
                  <a:gd name="T26" fmla="*/ 1612 w 1612"/>
                  <a:gd name="T27" fmla="*/ 132 h 1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12" h="132">
                    <a:moveTo>
                      <a:pt x="130" y="0"/>
                    </a:moveTo>
                    <a:lnTo>
                      <a:pt x="0" y="49"/>
                    </a:lnTo>
                    <a:lnTo>
                      <a:pt x="1301" y="132"/>
                    </a:lnTo>
                    <a:lnTo>
                      <a:pt x="1513" y="74"/>
                    </a:lnTo>
                    <a:lnTo>
                      <a:pt x="1496" y="65"/>
                    </a:lnTo>
                    <a:lnTo>
                      <a:pt x="1612" y="33"/>
                    </a:lnTo>
                    <a:lnTo>
                      <a:pt x="1540" y="26"/>
                    </a:lnTo>
                    <a:lnTo>
                      <a:pt x="130"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351" name="Group 188"/>
            <p:cNvGrpSpPr>
              <a:grpSpLocks/>
            </p:cNvGrpSpPr>
            <p:nvPr/>
          </p:nvGrpSpPr>
          <p:grpSpPr bwMode="auto">
            <a:xfrm>
              <a:off x="2690" y="900"/>
              <a:ext cx="57" cy="179"/>
              <a:chOff x="2690" y="900"/>
              <a:chExt cx="57" cy="179"/>
            </a:xfrm>
          </p:grpSpPr>
          <p:grpSp>
            <p:nvGrpSpPr>
              <p:cNvPr id="139455" name="Group 189"/>
              <p:cNvGrpSpPr>
                <a:grpSpLocks/>
              </p:cNvGrpSpPr>
              <p:nvPr/>
            </p:nvGrpSpPr>
            <p:grpSpPr bwMode="auto">
              <a:xfrm>
                <a:off x="2712" y="923"/>
                <a:ext cx="35" cy="150"/>
                <a:chOff x="2712" y="923"/>
                <a:chExt cx="35" cy="150"/>
              </a:xfrm>
            </p:grpSpPr>
            <p:sp>
              <p:nvSpPr>
                <p:cNvPr id="139459" name="Freeform 190"/>
                <p:cNvSpPr>
                  <a:spLocks/>
                </p:cNvSpPr>
                <p:nvPr/>
              </p:nvSpPr>
              <p:spPr bwMode="auto">
                <a:xfrm>
                  <a:off x="2712" y="923"/>
                  <a:ext cx="35" cy="150"/>
                </a:xfrm>
                <a:custGeom>
                  <a:avLst/>
                  <a:gdLst>
                    <a:gd name="T0" fmla="*/ 0 w 244"/>
                    <a:gd name="T1" fmla="*/ 0 h 1049"/>
                    <a:gd name="T2" fmla="*/ 0 w 244"/>
                    <a:gd name="T3" fmla="*/ 0 h 1049"/>
                    <a:gd name="T4" fmla="*/ 0 w 244"/>
                    <a:gd name="T5" fmla="*/ 0 h 1049"/>
                    <a:gd name="T6" fmla="*/ 0 w 244"/>
                    <a:gd name="T7" fmla="*/ 0 h 1049"/>
                    <a:gd name="T8" fmla="*/ 0 w 244"/>
                    <a:gd name="T9" fmla="*/ 0 h 1049"/>
                    <a:gd name="T10" fmla="*/ 0 w 244"/>
                    <a:gd name="T11" fmla="*/ 0 h 1049"/>
                    <a:gd name="T12" fmla="*/ 0 60000 65536"/>
                    <a:gd name="T13" fmla="*/ 0 60000 65536"/>
                    <a:gd name="T14" fmla="*/ 0 60000 65536"/>
                    <a:gd name="T15" fmla="*/ 0 60000 65536"/>
                    <a:gd name="T16" fmla="*/ 0 60000 65536"/>
                    <a:gd name="T17" fmla="*/ 0 60000 65536"/>
                    <a:gd name="T18" fmla="*/ 0 w 244"/>
                    <a:gd name="T19" fmla="*/ 0 h 1049"/>
                    <a:gd name="T20" fmla="*/ 244 w 244"/>
                    <a:gd name="T21" fmla="*/ 1049 h 1049"/>
                  </a:gdLst>
                  <a:ahLst/>
                  <a:cxnLst>
                    <a:cxn ang="T12">
                      <a:pos x="T0" y="T1"/>
                    </a:cxn>
                    <a:cxn ang="T13">
                      <a:pos x="T2" y="T3"/>
                    </a:cxn>
                    <a:cxn ang="T14">
                      <a:pos x="T4" y="T5"/>
                    </a:cxn>
                    <a:cxn ang="T15">
                      <a:pos x="T6" y="T7"/>
                    </a:cxn>
                    <a:cxn ang="T16">
                      <a:pos x="T8" y="T9"/>
                    </a:cxn>
                    <a:cxn ang="T17">
                      <a:pos x="T10" y="T11"/>
                    </a:cxn>
                  </a:cxnLst>
                  <a:rect l="T18" t="T19" r="T20" b="T21"/>
                  <a:pathLst>
                    <a:path w="244" h="1049">
                      <a:moveTo>
                        <a:pt x="23" y="0"/>
                      </a:moveTo>
                      <a:lnTo>
                        <a:pt x="244" y="86"/>
                      </a:lnTo>
                      <a:lnTo>
                        <a:pt x="223" y="496"/>
                      </a:lnTo>
                      <a:lnTo>
                        <a:pt x="200" y="988"/>
                      </a:lnTo>
                      <a:lnTo>
                        <a:pt x="0" y="1049"/>
                      </a:lnTo>
                      <a:lnTo>
                        <a:pt x="23"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460" name="Group 191"/>
                <p:cNvGrpSpPr>
                  <a:grpSpLocks/>
                </p:cNvGrpSpPr>
                <p:nvPr/>
              </p:nvGrpSpPr>
              <p:grpSpPr bwMode="auto">
                <a:xfrm>
                  <a:off x="2712" y="929"/>
                  <a:ext cx="34" cy="126"/>
                  <a:chOff x="2712" y="929"/>
                  <a:chExt cx="34" cy="126"/>
                </a:xfrm>
              </p:grpSpPr>
              <p:grpSp>
                <p:nvGrpSpPr>
                  <p:cNvPr id="139461" name="Group 192"/>
                  <p:cNvGrpSpPr>
                    <a:grpSpLocks/>
                  </p:cNvGrpSpPr>
                  <p:nvPr/>
                </p:nvGrpSpPr>
                <p:grpSpPr bwMode="auto">
                  <a:xfrm>
                    <a:off x="2712" y="929"/>
                    <a:ext cx="34" cy="126"/>
                    <a:chOff x="2712" y="929"/>
                    <a:chExt cx="34" cy="126"/>
                  </a:xfrm>
                </p:grpSpPr>
                <p:grpSp>
                  <p:nvGrpSpPr>
                    <p:cNvPr id="139463" name="Group 193"/>
                    <p:cNvGrpSpPr>
                      <a:grpSpLocks/>
                    </p:cNvGrpSpPr>
                    <p:nvPr/>
                  </p:nvGrpSpPr>
                  <p:grpSpPr bwMode="auto">
                    <a:xfrm>
                      <a:off x="2712" y="929"/>
                      <a:ext cx="34" cy="76"/>
                      <a:chOff x="2712" y="929"/>
                      <a:chExt cx="34" cy="76"/>
                    </a:xfrm>
                  </p:grpSpPr>
                  <p:grpSp>
                    <p:nvGrpSpPr>
                      <p:cNvPr id="139473" name="Group 194"/>
                      <p:cNvGrpSpPr>
                        <a:grpSpLocks/>
                      </p:cNvGrpSpPr>
                      <p:nvPr/>
                    </p:nvGrpSpPr>
                    <p:grpSpPr bwMode="auto">
                      <a:xfrm>
                        <a:off x="2714" y="929"/>
                        <a:ext cx="32" cy="41"/>
                        <a:chOff x="2714" y="929"/>
                        <a:chExt cx="32" cy="41"/>
                      </a:xfrm>
                    </p:grpSpPr>
                    <p:sp>
                      <p:nvSpPr>
                        <p:cNvPr id="139479" name="Line 195"/>
                        <p:cNvSpPr>
                          <a:spLocks noChangeShapeType="1"/>
                        </p:cNvSpPr>
                        <p:nvPr/>
                      </p:nvSpPr>
                      <p:spPr bwMode="auto">
                        <a:xfrm>
                          <a:off x="2715" y="929"/>
                          <a:ext cx="31" cy="1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0" name="Line 196"/>
                        <p:cNvSpPr>
                          <a:spLocks noChangeShapeType="1"/>
                        </p:cNvSpPr>
                        <p:nvPr/>
                      </p:nvSpPr>
                      <p:spPr bwMode="auto">
                        <a:xfrm>
                          <a:off x="2715" y="936"/>
                          <a:ext cx="31" cy="1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1" name="Line 197"/>
                        <p:cNvSpPr>
                          <a:spLocks noChangeShapeType="1"/>
                        </p:cNvSpPr>
                        <p:nvPr/>
                      </p:nvSpPr>
                      <p:spPr bwMode="auto">
                        <a:xfrm>
                          <a:off x="2715" y="943"/>
                          <a:ext cx="31" cy="10"/>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2" name="Line 198"/>
                        <p:cNvSpPr>
                          <a:spLocks noChangeShapeType="1"/>
                        </p:cNvSpPr>
                        <p:nvPr/>
                      </p:nvSpPr>
                      <p:spPr bwMode="auto">
                        <a:xfrm>
                          <a:off x="2715" y="949"/>
                          <a:ext cx="31"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3" name="Line 199"/>
                        <p:cNvSpPr>
                          <a:spLocks noChangeShapeType="1"/>
                        </p:cNvSpPr>
                        <p:nvPr/>
                      </p:nvSpPr>
                      <p:spPr bwMode="auto">
                        <a:xfrm>
                          <a:off x="2714" y="955"/>
                          <a:ext cx="31"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84" name="Line 200"/>
                        <p:cNvSpPr>
                          <a:spLocks noChangeShapeType="1"/>
                        </p:cNvSpPr>
                        <p:nvPr/>
                      </p:nvSpPr>
                      <p:spPr bwMode="auto">
                        <a:xfrm>
                          <a:off x="2714" y="962"/>
                          <a:ext cx="31"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9474" name="Line 201"/>
                      <p:cNvSpPr>
                        <a:spLocks noChangeShapeType="1"/>
                      </p:cNvSpPr>
                      <p:nvPr/>
                    </p:nvSpPr>
                    <p:spPr bwMode="auto">
                      <a:xfrm>
                        <a:off x="2712" y="975"/>
                        <a:ext cx="32"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5" name="Line 202"/>
                      <p:cNvSpPr>
                        <a:spLocks noChangeShapeType="1"/>
                      </p:cNvSpPr>
                      <p:nvPr/>
                    </p:nvSpPr>
                    <p:spPr bwMode="auto">
                      <a:xfrm>
                        <a:off x="2712" y="982"/>
                        <a:ext cx="32"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6" name="Line 203"/>
                      <p:cNvSpPr>
                        <a:spLocks noChangeShapeType="1"/>
                      </p:cNvSpPr>
                      <p:nvPr/>
                    </p:nvSpPr>
                    <p:spPr bwMode="auto">
                      <a:xfrm>
                        <a:off x="2712" y="988"/>
                        <a:ext cx="31"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7" name="Line 204"/>
                      <p:cNvSpPr>
                        <a:spLocks noChangeShapeType="1"/>
                      </p:cNvSpPr>
                      <p:nvPr/>
                    </p:nvSpPr>
                    <p:spPr bwMode="auto">
                      <a:xfrm>
                        <a:off x="2712" y="995"/>
                        <a:ext cx="31"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8" name="Line 205"/>
                      <p:cNvSpPr>
                        <a:spLocks noChangeShapeType="1"/>
                      </p:cNvSpPr>
                      <p:nvPr/>
                    </p:nvSpPr>
                    <p:spPr bwMode="auto">
                      <a:xfrm>
                        <a:off x="2712" y="1002"/>
                        <a:ext cx="31"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464" name="Group 206"/>
                    <p:cNvGrpSpPr>
                      <a:grpSpLocks/>
                    </p:cNvGrpSpPr>
                    <p:nvPr/>
                  </p:nvGrpSpPr>
                  <p:grpSpPr bwMode="auto">
                    <a:xfrm>
                      <a:off x="2712" y="1009"/>
                      <a:ext cx="31" cy="46"/>
                      <a:chOff x="2712" y="1009"/>
                      <a:chExt cx="31" cy="46"/>
                    </a:xfrm>
                  </p:grpSpPr>
                  <p:sp>
                    <p:nvSpPr>
                      <p:cNvPr id="139465" name="Line 207"/>
                      <p:cNvSpPr>
                        <a:spLocks noChangeShapeType="1"/>
                      </p:cNvSpPr>
                      <p:nvPr/>
                    </p:nvSpPr>
                    <p:spPr bwMode="auto">
                      <a:xfrm>
                        <a:off x="2712" y="1009"/>
                        <a:ext cx="31"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66" name="Line 208"/>
                      <p:cNvSpPr>
                        <a:spLocks noChangeShapeType="1"/>
                      </p:cNvSpPr>
                      <p:nvPr/>
                    </p:nvSpPr>
                    <p:spPr bwMode="auto">
                      <a:xfrm>
                        <a:off x="2713" y="1015"/>
                        <a:ext cx="29"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67" name="Line 209"/>
                      <p:cNvSpPr>
                        <a:spLocks noChangeShapeType="1"/>
                      </p:cNvSpPr>
                      <p:nvPr/>
                    </p:nvSpPr>
                    <p:spPr bwMode="auto">
                      <a:xfrm>
                        <a:off x="2712" y="1022"/>
                        <a:ext cx="30"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68" name="Line 210"/>
                      <p:cNvSpPr>
                        <a:spLocks noChangeShapeType="1"/>
                      </p:cNvSpPr>
                      <p:nvPr/>
                    </p:nvSpPr>
                    <p:spPr bwMode="auto">
                      <a:xfrm flipV="1">
                        <a:off x="2712" y="1028"/>
                        <a:ext cx="30"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69" name="Line 211"/>
                      <p:cNvSpPr>
                        <a:spLocks noChangeShapeType="1"/>
                      </p:cNvSpPr>
                      <p:nvPr/>
                    </p:nvSpPr>
                    <p:spPr bwMode="auto">
                      <a:xfrm flipV="1">
                        <a:off x="2712" y="1034"/>
                        <a:ext cx="29"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0" name="Line 212"/>
                      <p:cNvSpPr>
                        <a:spLocks noChangeShapeType="1"/>
                      </p:cNvSpPr>
                      <p:nvPr/>
                    </p:nvSpPr>
                    <p:spPr bwMode="auto">
                      <a:xfrm flipV="1">
                        <a:off x="2712" y="1040"/>
                        <a:ext cx="29"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1" name="Line 213"/>
                      <p:cNvSpPr>
                        <a:spLocks noChangeShapeType="1"/>
                      </p:cNvSpPr>
                      <p:nvPr/>
                    </p:nvSpPr>
                    <p:spPr bwMode="auto">
                      <a:xfrm flipV="1">
                        <a:off x="2712" y="1045"/>
                        <a:ext cx="29"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72" name="Line 214"/>
                      <p:cNvSpPr>
                        <a:spLocks noChangeShapeType="1"/>
                      </p:cNvSpPr>
                      <p:nvPr/>
                    </p:nvSpPr>
                    <p:spPr bwMode="auto">
                      <a:xfrm flipV="1">
                        <a:off x="2712" y="1051"/>
                        <a:ext cx="28"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462" name="Line 215"/>
                  <p:cNvSpPr>
                    <a:spLocks noChangeShapeType="1"/>
                  </p:cNvSpPr>
                  <p:nvPr/>
                </p:nvSpPr>
                <p:spPr bwMode="auto">
                  <a:xfrm>
                    <a:off x="2714" y="969"/>
                    <a:ext cx="30"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456" name="Group 216"/>
              <p:cNvGrpSpPr>
                <a:grpSpLocks/>
              </p:cNvGrpSpPr>
              <p:nvPr/>
            </p:nvGrpSpPr>
            <p:grpSpPr bwMode="auto">
              <a:xfrm>
                <a:off x="2690" y="900"/>
                <a:ext cx="31" cy="179"/>
                <a:chOff x="2690" y="900"/>
                <a:chExt cx="31" cy="179"/>
              </a:xfrm>
            </p:grpSpPr>
            <p:sp>
              <p:nvSpPr>
                <p:cNvPr id="139457" name="Freeform 217"/>
                <p:cNvSpPr>
                  <a:spLocks/>
                </p:cNvSpPr>
                <p:nvPr/>
              </p:nvSpPr>
              <p:spPr bwMode="auto">
                <a:xfrm>
                  <a:off x="2690" y="900"/>
                  <a:ext cx="30" cy="179"/>
                </a:xfrm>
                <a:custGeom>
                  <a:avLst/>
                  <a:gdLst>
                    <a:gd name="T0" fmla="*/ 0 w 213"/>
                    <a:gd name="T1" fmla="*/ 0 h 1253"/>
                    <a:gd name="T2" fmla="*/ 0 w 213"/>
                    <a:gd name="T3" fmla="*/ 0 h 1253"/>
                    <a:gd name="T4" fmla="*/ 0 w 213"/>
                    <a:gd name="T5" fmla="*/ 0 h 1253"/>
                    <a:gd name="T6" fmla="*/ 0 w 213"/>
                    <a:gd name="T7" fmla="*/ 0 h 1253"/>
                    <a:gd name="T8" fmla="*/ 0 w 213"/>
                    <a:gd name="T9" fmla="*/ 0 h 1253"/>
                    <a:gd name="T10" fmla="*/ 0 w 213"/>
                    <a:gd name="T11" fmla="*/ 0 h 1253"/>
                    <a:gd name="T12" fmla="*/ 0 w 213"/>
                    <a:gd name="T13" fmla="*/ 0 h 1253"/>
                    <a:gd name="T14" fmla="*/ 0 w 213"/>
                    <a:gd name="T15" fmla="*/ 0 h 1253"/>
                    <a:gd name="T16" fmla="*/ 0 w 213"/>
                    <a:gd name="T17" fmla="*/ 0 h 12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3"/>
                    <a:gd name="T28" fmla="*/ 0 h 1253"/>
                    <a:gd name="T29" fmla="*/ 213 w 213"/>
                    <a:gd name="T30" fmla="*/ 1253 h 12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3" h="1253">
                      <a:moveTo>
                        <a:pt x="50" y="0"/>
                      </a:moveTo>
                      <a:lnTo>
                        <a:pt x="201" y="65"/>
                      </a:lnTo>
                      <a:lnTo>
                        <a:pt x="213" y="79"/>
                      </a:lnTo>
                      <a:lnTo>
                        <a:pt x="168" y="1202"/>
                      </a:lnTo>
                      <a:lnTo>
                        <a:pt x="149" y="1216"/>
                      </a:lnTo>
                      <a:lnTo>
                        <a:pt x="0" y="1253"/>
                      </a:lnTo>
                      <a:lnTo>
                        <a:pt x="19" y="1233"/>
                      </a:lnTo>
                      <a:lnTo>
                        <a:pt x="20" y="1217"/>
                      </a:lnTo>
                      <a:lnTo>
                        <a:pt x="5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58" name="Arc 218"/>
                <p:cNvSpPr>
                  <a:spLocks/>
                </p:cNvSpPr>
                <p:nvPr/>
              </p:nvSpPr>
              <p:spPr bwMode="auto">
                <a:xfrm>
                  <a:off x="2718" y="909"/>
                  <a:ext cx="3" cy="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39352" name="Group 219"/>
            <p:cNvGrpSpPr>
              <a:grpSpLocks/>
            </p:cNvGrpSpPr>
            <p:nvPr/>
          </p:nvGrpSpPr>
          <p:grpSpPr bwMode="auto">
            <a:xfrm>
              <a:off x="2702" y="1170"/>
              <a:ext cx="97" cy="39"/>
              <a:chOff x="2702" y="1170"/>
              <a:chExt cx="97" cy="39"/>
            </a:xfrm>
          </p:grpSpPr>
          <p:sp>
            <p:nvSpPr>
              <p:cNvPr id="139444" name="Freeform 220"/>
              <p:cNvSpPr>
                <a:spLocks/>
              </p:cNvSpPr>
              <p:nvPr/>
            </p:nvSpPr>
            <p:spPr bwMode="auto">
              <a:xfrm>
                <a:off x="2702" y="1170"/>
                <a:ext cx="97" cy="25"/>
              </a:xfrm>
              <a:custGeom>
                <a:avLst/>
                <a:gdLst>
                  <a:gd name="T0" fmla="*/ 0 w 679"/>
                  <a:gd name="T1" fmla="*/ 0 h 177"/>
                  <a:gd name="T2" fmla="*/ 0 w 679"/>
                  <a:gd name="T3" fmla="*/ 0 h 177"/>
                  <a:gd name="T4" fmla="*/ 0 w 679"/>
                  <a:gd name="T5" fmla="*/ 0 h 177"/>
                  <a:gd name="T6" fmla="*/ 0 w 679"/>
                  <a:gd name="T7" fmla="*/ 0 h 177"/>
                  <a:gd name="T8" fmla="*/ 0 w 679"/>
                  <a:gd name="T9" fmla="*/ 0 h 177"/>
                  <a:gd name="T10" fmla="*/ 0 w 679"/>
                  <a:gd name="T11" fmla="*/ 0 h 177"/>
                  <a:gd name="T12" fmla="*/ 0 w 679"/>
                  <a:gd name="T13" fmla="*/ 0 h 177"/>
                  <a:gd name="T14" fmla="*/ 0 w 679"/>
                  <a:gd name="T15" fmla="*/ 0 h 177"/>
                  <a:gd name="T16" fmla="*/ 0 w 679"/>
                  <a:gd name="T17" fmla="*/ 0 h 177"/>
                  <a:gd name="T18" fmla="*/ 0 w 679"/>
                  <a:gd name="T19" fmla="*/ 0 h 177"/>
                  <a:gd name="T20" fmla="*/ 0 w 679"/>
                  <a:gd name="T21" fmla="*/ 0 h 177"/>
                  <a:gd name="T22" fmla="*/ 0 w 679"/>
                  <a:gd name="T23" fmla="*/ 0 h 177"/>
                  <a:gd name="T24" fmla="*/ 0 w 679"/>
                  <a:gd name="T25" fmla="*/ 0 h 177"/>
                  <a:gd name="T26" fmla="*/ 0 w 679"/>
                  <a:gd name="T27" fmla="*/ 0 h 177"/>
                  <a:gd name="T28" fmla="*/ 0 w 679"/>
                  <a:gd name="T29" fmla="*/ 0 h 177"/>
                  <a:gd name="T30" fmla="*/ 0 w 679"/>
                  <a:gd name="T31" fmla="*/ 0 h 177"/>
                  <a:gd name="T32" fmla="*/ 0 w 679"/>
                  <a:gd name="T33" fmla="*/ 0 h 177"/>
                  <a:gd name="T34" fmla="*/ 0 w 679"/>
                  <a:gd name="T35" fmla="*/ 0 h 177"/>
                  <a:gd name="T36" fmla="*/ 0 w 679"/>
                  <a:gd name="T37" fmla="*/ 0 h 177"/>
                  <a:gd name="T38" fmla="*/ 0 w 679"/>
                  <a:gd name="T39" fmla="*/ 0 h 177"/>
                  <a:gd name="T40" fmla="*/ 0 w 679"/>
                  <a:gd name="T41" fmla="*/ 0 h 177"/>
                  <a:gd name="T42" fmla="*/ 0 w 679"/>
                  <a:gd name="T43" fmla="*/ 0 h 177"/>
                  <a:gd name="T44" fmla="*/ 0 w 679"/>
                  <a:gd name="T45" fmla="*/ 0 h 177"/>
                  <a:gd name="T46" fmla="*/ 0 w 679"/>
                  <a:gd name="T47" fmla="*/ 0 h 177"/>
                  <a:gd name="T48" fmla="*/ 0 w 679"/>
                  <a:gd name="T49" fmla="*/ 0 h 177"/>
                  <a:gd name="T50" fmla="*/ 0 w 679"/>
                  <a:gd name="T51" fmla="*/ 0 h 177"/>
                  <a:gd name="T52" fmla="*/ 0 w 679"/>
                  <a:gd name="T53" fmla="*/ 0 h 1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79"/>
                  <a:gd name="T82" fmla="*/ 0 h 177"/>
                  <a:gd name="T83" fmla="*/ 679 w 679"/>
                  <a:gd name="T84" fmla="*/ 177 h 17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79" h="177">
                    <a:moveTo>
                      <a:pt x="0" y="0"/>
                    </a:moveTo>
                    <a:lnTo>
                      <a:pt x="126" y="8"/>
                    </a:lnTo>
                    <a:lnTo>
                      <a:pt x="220" y="13"/>
                    </a:lnTo>
                    <a:lnTo>
                      <a:pt x="304" y="21"/>
                    </a:lnTo>
                    <a:lnTo>
                      <a:pt x="388" y="32"/>
                    </a:lnTo>
                    <a:lnTo>
                      <a:pt x="447" y="41"/>
                    </a:lnTo>
                    <a:lnTo>
                      <a:pt x="519" y="53"/>
                    </a:lnTo>
                    <a:lnTo>
                      <a:pt x="560" y="60"/>
                    </a:lnTo>
                    <a:lnTo>
                      <a:pt x="590" y="67"/>
                    </a:lnTo>
                    <a:lnTo>
                      <a:pt x="607" y="71"/>
                    </a:lnTo>
                    <a:lnTo>
                      <a:pt x="621" y="74"/>
                    </a:lnTo>
                    <a:lnTo>
                      <a:pt x="637" y="80"/>
                    </a:lnTo>
                    <a:lnTo>
                      <a:pt x="654" y="86"/>
                    </a:lnTo>
                    <a:lnTo>
                      <a:pt x="671" y="95"/>
                    </a:lnTo>
                    <a:lnTo>
                      <a:pt x="678" y="104"/>
                    </a:lnTo>
                    <a:lnTo>
                      <a:pt x="679" y="112"/>
                    </a:lnTo>
                    <a:lnTo>
                      <a:pt x="676" y="124"/>
                    </a:lnTo>
                    <a:lnTo>
                      <a:pt x="671" y="136"/>
                    </a:lnTo>
                    <a:lnTo>
                      <a:pt x="662" y="146"/>
                    </a:lnTo>
                    <a:lnTo>
                      <a:pt x="651" y="154"/>
                    </a:lnTo>
                    <a:lnTo>
                      <a:pt x="636" y="164"/>
                    </a:lnTo>
                    <a:lnTo>
                      <a:pt x="620" y="170"/>
                    </a:lnTo>
                    <a:lnTo>
                      <a:pt x="602" y="172"/>
                    </a:lnTo>
                    <a:lnTo>
                      <a:pt x="581" y="176"/>
                    </a:lnTo>
                    <a:lnTo>
                      <a:pt x="556" y="177"/>
                    </a:lnTo>
                    <a:lnTo>
                      <a:pt x="533" y="174"/>
                    </a:lnTo>
                    <a:lnTo>
                      <a:pt x="495" y="169"/>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445" name="Group 221"/>
              <p:cNvGrpSpPr>
                <a:grpSpLocks/>
              </p:cNvGrpSpPr>
              <p:nvPr/>
            </p:nvGrpSpPr>
            <p:grpSpPr bwMode="auto">
              <a:xfrm>
                <a:off x="2705" y="1182"/>
                <a:ext cx="69" cy="27"/>
                <a:chOff x="2705" y="1182"/>
                <a:chExt cx="69" cy="27"/>
              </a:xfrm>
            </p:grpSpPr>
            <p:grpSp>
              <p:nvGrpSpPr>
                <p:cNvPr id="139446" name="Group 222"/>
                <p:cNvGrpSpPr>
                  <a:grpSpLocks/>
                </p:cNvGrpSpPr>
                <p:nvPr/>
              </p:nvGrpSpPr>
              <p:grpSpPr bwMode="auto">
                <a:xfrm>
                  <a:off x="2705" y="1182"/>
                  <a:ext cx="69" cy="27"/>
                  <a:chOff x="2705" y="1182"/>
                  <a:chExt cx="69" cy="27"/>
                </a:xfrm>
              </p:grpSpPr>
              <p:sp>
                <p:nvSpPr>
                  <p:cNvPr id="139451" name="Freeform 223"/>
                  <p:cNvSpPr>
                    <a:spLocks/>
                  </p:cNvSpPr>
                  <p:nvPr/>
                </p:nvSpPr>
                <p:spPr bwMode="auto">
                  <a:xfrm>
                    <a:off x="2705" y="1182"/>
                    <a:ext cx="43" cy="17"/>
                  </a:xfrm>
                  <a:custGeom>
                    <a:avLst/>
                    <a:gdLst>
                      <a:gd name="T0" fmla="*/ 0 w 296"/>
                      <a:gd name="T1" fmla="*/ 0 h 119"/>
                      <a:gd name="T2" fmla="*/ 0 w 296"/>
                      <a:gd name="T3" fmla="*/ 0 h 119"/>
                      <a:gd name="T4" fmla="*/ 0 w 296"/>
                      <a:gd name="T5" fmla="*/ 0 h 119"/>
                      <a:gd name="T6" fmla="*/ 0 w 296"/>
                      <a:gd name="T7" fmla="*/ 0 h 119"/>
                      <a:gd name="T8" fmla="*/ 0 w 296"/>
                      <a:gd name="T9" fmla="*/ 0 h 119"/>
                      <a:gd name="T10" fmla="*/ 0 60000 65536"/>
                      <a:gd name="T11" fmla="*/ 0 60000 65536"/>
                      <a:gd name="T12" fmla="*/ 0 60000 65536"/>
                      <a:gd name="T13" fmla="*/ 0 60000 65536"/>
                      <a:gd name="T14" fmla="*/ 0 60000 65536"/>
                      <a:gd name="T15" fmla="*/ 0 w 296"/>
                      <a:gd name="T16" fmla="*/ 0 h 119"/>
                      <a:gd name="T17" fmla="*/ 296 w 296"/>
                      <a:gd name="T18" fmla="*/ 119 h 119"/>
                    </a:gdLst>
                    <a:ahLst/>
                    <a:cxnLst>
                      <a:cxn ang="T10">
                        <a:pos x="T0" y="T1"/>
                      </a:cxn>
                      <a:cxn ang="T11">
                        <a:pos x="T2" y="T3"/>
                      </a:cxn>
                      <a:cxn ang="T12">
                        <a:pos x="T4" y="T5"/>
                      </a:cxn>
                      <a:cxn ang="T13">
                        <a:pos x="T6" y="T7"/>
                      </a:cxn>
                      <a:cxn ang="T14">
                        <a:pos x="T8" y="T9"/>
                      </a:cxn>
                    </a:cxnLst>
                    <a:rect l="T15" t="T16" r="T17" b="T18"/>
                    <a:pathLst>
                      <a:path w="296" h="119">
                        <a:moveTo>
                          <a:pt x="0" y="71"/>
                        </a:moveTo>
                        <a:lnTo>
                          <a:pt x="77" y="0"/>
                        </a:lnTo>
                        <a:lnTo>
                          <a:pt x="296" y="40"/>
                        </a:lnTo>
                        <a:lnTo>
                          <a:pt x="210" y="119"/>
                        </a:lnTo>
                        <a:lnTo>
                          <a:pt x="0" y="71"/>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52" name="Freeform 224"/>
                  <p:cNvSpPr>
                    <a:spLocks/>
                  </p:cNvSpPr>
                  <p:nvPr/>
                </p:nvSpPr>
                <p:spPr bwMode="auto">
                  <a:xfrm>
                    <a:off x="2706" y="1192"/>
                    <a:ext cx="30" cy="17"/>
                  </a:xfrm>
                  <a:custGeom>
                    <a:avLst/>
                    <a:gdLst>
                      <a:gd name="T0" fmla="*/ 0 w 210"/>
                      <a:gd name="T1" fmla="*/ 0 h 113"/>
                      <a:gd name="T2" fmla="*/ 0 w 210"/>
                      <a:gd name="T3" fmla="*/ 0 h 113"/>
                      <a:gd name="T4" fmla="*/ 0 w 210"/>
                      <a:gd name="T5" fmla="*/ 0 h 113"/>
                      <a:gd name="T6" fmla="*/ 0 w 210"/>
                      <a:gd name="T7" fmla="*/ 0 h 113"/>
                      <a:gd name="T8" fmla="*/ 0 w 210"/>
                      <a:gd name="T9" fmla="*/ 0 h 113"/>
                      <a:gd name="T10" fmla="*/ 0 w 210"/>
                      <a:gd name="T11" fmla="*/ 0 h 113"/>
                      <a:gd name="T12" fmla="*/ 0 60000 65536"/>
                      <a:gd name="T13" fmla="*/ 0 60000 65536"/>
                      <a:gd name="T14" fmla="*/ 0 60000 65536"/>
                      <a:gd name="T15" fmla="*/ 0 60000 65536"/>
                      <a:gd name="T16" fmla="*/ 0 60000 65536"/>
                      <a:gd name="T17" fmla="*/ 0 60000 65536"/>
                      <a:gd name="T18" fmla="*/ 0 w 210"/>
                      <a:gd name="T19" fmla="*/ 0 h 113"/>
                      <a:gd name="T20" fmla="*/ 210 w 210"/>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210" h="113">
                        <a:moveTo>
                          <a:pt x="0" y="0"/>
                        </a:moveTo>
                        <a:lnTo>
                          <a:pt x="0" y="63"/>
                        </a:lnTo>
                        <a:lnTo>
                          <a:pt x="2" y="63"/>
                        </a:lnTo>
                        <a:lnTo>
                          <a:pt x="210" y="113"/>
                        </a:lnTo>
                        <a:lnTo>
                          <a:pt x="210" y="48"/>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53" name="Freeform 225"/>
                  <p:cNvSpPr>
                    <a:spLocks/>
                  </p:cNvSpPr>
                  <p:nvPr/>
                </p:nvSpPr>
                <p:spPr bwMode="auto">
                  <a:xfrm>
                    <a:off x="2736" y="1188"/>
                    <a:ext cx="38" cy="21"/>
                  </a:xfrm>
                  <a:custGeom>
                    <a:avLst/>
                    <a:gdLst>
                      <a:gd name="T0" fmla="*/ 0 w 268"/>
                      <a:gd name="T1" fmla="*/ 0 h 144"/>
                      <a:gd name="T2" fmla="*/ 0 w 268"/>
                      <a:gd name="T3" fmla="*/ 0 h 144"/>
                      <a:gd name="T4" fmla="*/ 0 w 268"/>
                      <a:gd name="T5" fmla="*/ 0 h 144"/>
                      <a:gd name="T6" fmla="*/ 0 w 268"/>
                      <a:gd name="T7" fmla="*/ 0 h 144"/>
                      <a:gd name="T8" fmla="*/ 0 w 268"/>
                      <a:gd name="T9" fmla="*/ 0 h 144"/>
                      <a:gd name="T10" fmla="*/ 0 w 268"/>
                      <a:gd name="T11" fmla="*/ 0 h 144"/>
                      <a:gd name="T12" fmla="*/ 0 60000 65536"/>
                      <a:gd name="T13" fmla="*/ 0 60000 65536"/>
                      <a:gd name="T14" fmla="*/ 0 60000 65536"/>
                      <a:gd name="T15" fmla="*/ 0 60000 65536"/>
                      <a:gd name="T16" fmla="*/ 0 60000 65536"/>
                      <a:gd name="T17" fmla="*/ 0 60000 65536"/>
                      <a:gd name="T18" fmla="*/ 0 w 268"/>
                      <a:gd name="T19" fmla="*/ 0 h 144"/>
                      <a:gd name="T20" fmla="*/ 268 w 268"/>
                      <a:gd name="T21" fmla="*/ 144 h 144"/>
                    </a:gdLst>
                    <a:ahLst/>
                    <a:cxnLst>
                      <a:cxn ang="T12">
                        <a:pos x="T0" y="T1"/>
                      </a:cxn>
                      <a:cxn ang="T13">
                        <a:pos x="T2" y="T3"/>
                      </a:cxn>
                      <a:cxn ang="T14">
                        <a:pos x="T4" y="T5"/>
                      </a:cxn>
                      <a:cxn ang="T15">
                        <a:pos x="T6" y="T7"/>
                      </a:cxn>
                      <a:cxn ang="T16">
                        <a:pos x="T8" y="T9"/>
                      </a:cxn>
                      <a:cxn ang="T17">
                        <a:pos x="T10" y="T11"/>
                      </a:cxn>
                    </a:cxnLst>
                    <a:rect l="T18" t="T19" r="T20" b="T21"/>
                    <a:pathLst>
                      <a:path w="268" h="144">
                        <a:moveTo>
                          <a:pt x="0" y="78"/>
                        </a:moveTo>
                        <a:lnTo>
                          <a:pt x="85" y="0"/>
                        </a:lnTo>
                        <a:lnTo>
                          <a:pt x="268" y="21"/>
                        </a:lnTo>
                        <a:lnTo>
                          <a:pt x="268" y="80"/>
                        </a:lnTo>
                        <a:lnTo>
                          <a:pt x="0" y="144"/>
                        </a:lnTo>
                        <a:lnTo>
                          <a:pt x="0" y="78"/>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54" name="Freeform 226"/>
                  <p:cNvSpPr>
                    <a:spLocks/>
                  </p:cNvSpPr>
                  <p:nvPr/>
                </p:nvSpPr>
                <p:spPr bwMode="auto">
                  <a:xfrm>
                    <a:off x="2716" y="1182"/>
                    <a:ext cx="58" cy="9"/>
                  </a:xfrm>
                  <a:custGeom>
                    <a:avLst/>
                    <a:gdLst>
                      <a:gd name="T0" fmla="*/ 0 w 402"/>
                      <a:gd name="T1" fmla="*/ 0 h 60"/>
                      <a:gd name="T2" fmla="*/ 0 w 402"/>
                      <a:gd name="T3" fmla="*/ 0 h 60"/>
                      <a:gd name="T4" fmla="*/ 0 w 402"/>
                      <a:gd name="T5" fmla="*/ 0 h 60"/>
                      <a:gd name="T6" fmla="*/ 0 w 402"/>
                      <a:gd name="T7" fmla="*/ 0 h 60"/>
                      <a:gd name="T8" fmla="*/ 0 w 402"/>
                      <a:gd name="T9" fmla="*/ 0 h 60"/>
                      <a:gd name="T10" fmla="*/ 0 60000 65536"/>
                      <a:gd name="T11" fmla="*/ 0 60000 65536"/>
                      <a:gd name="T12" fmla="*/ 0 60000 65536"/>
                      <a:gd name="T13" fmla="*/ 0 60000 65536"/>
                      <a:gd name="T14" fmla="*/ 0 60000 65536"/>
                      <a:gd name="T15" fmla="*/ 0 w 402"/>
                      <a:gd name="T16" fmla="*/ 0 h 60"/>
                      <a:gd name="T17" fmla="*/ 402 w 402"/>
                      <a:gd name="T18" fmla="*/ 60 h 60"/>
                    </a:gdLst>
                    <a:ahLst/>
                    <a:cxnLst>
                      <a:cxn ang="T10">
                        <a:pos x="T0" y="T1"/>
                      </a:cxn>
                      <a:cxn ang="T11">
                        <a:pos x="T2" y="T3"/>
                      </a:cxn>
                      <a:cxn ang="T12">
                        <a:pos x="T4" y="T5"/>
                      </a:cxn>
                      <a:cxn ang="T13">
                        <a:pos x="T6" y="T7"/>
                      </a:cxn>
                      <a:cxn ang="T14">
                        <a:pos x="T8" y="T9"/>
                      </a:cxn>
                    </a:cxnLst>
                    <a:rect l="T15" t="T16" r="T17" b="T18"/>
                    <a:pathLst>
                      <a:path w="402" h="60">
                        <a:moveTo>
                          <a:pt x="0" y="0"/>
                        </a:moveTo>
                        <a:lnTo>
                          <a:pt x="201" y="14"/>
                        </a:lnTo>
                        <a:lnTo>
                          <a:pt x="402" y="60"/>
                        </a:lnTo>
                        <a:lnTo>
                          <a:pt x="219" y="40"/>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447" name="Group 227"/>
                <p:cNvGrpSpPr>
                  <a:grpSpLocks/>
                </p:cNvGrpSpPr>
                <p:nvPr/>
              </p:nvGrpSpPr>
              <p:grpSpPr bwMode="auto">
                <a:xfrm>
                  <a:off x="2706" y="1190"/>
                  <a:ext cx="67" cy="11"/>
                  <a:chOff x="2706" y="1190"/>
                  <a:chExt cx="67" cy="11"/>
                </a:xfrm>
              </p:grpSpPr>
              <p:sp>
                <p:nvSpPr>
                  <p:cNvPr id="139448" name="Line 228"/>
                  <p:cNvSpPr>
                    <a:spLocks noChangeShapeType="1"/>
                  </p:cNvSpPr>
                  <p:nvPr/>
                </p:nvSpPr>
                <p:spPr bwMode="auto">
                  <a:xfrm>
                    <a:off x="2706" y="1194"/>
                    <a:ext cx="30"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9" name="Line 229"/>
                  <p:cNvSpPr>
                    <a:spLocks noChangeShapeType="1"/>
                  </p:cNvSpPr>
                  <p:nvPr/>
                </p:nvSpPr>
                <p:spPr bwMode="auto">
                  <a:xfrm flipV="1">
                    <a:off x="2736" y="1190"/>
                    <a:ext cx="12" cy="11"/>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50" name="Line 230"/>
                  <p:cNvSpPr>
                    <a:spLocks noChangeShapeType="1"/>
                  </p:cNvSpPr>
                  <p:nvPr/>
                </p:nvSpPr>
                <p:spPr bwMode="auto">
                  <a:xfrm>
                    <a:off x="2749" y="1190"/>
                    <a:ext cx="24"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39353" name="Freeform 231"/>
            <p:cNvSpPr>
              <a:spLocks/>
            </p:cNvSpPr>
            <p:nvPr/>
          </p:nvSpPr>
          <p:spPr bwMode="auto">
            <a:xfrm>
              <a:off x="2688" y="1122"/>
              <a:ext cx="59" cy="55"/>
            </a:xfrm>
            <a:custGeom>
              <a:avLst/>
              <a:gdLst>
                <a:gd name="T0" fmla="*/ 0 w 412"/>
                <a:gd name="T1" fmla="*/ 0 h 384"/>
                <a:gd name="T2" fmla="*/ 0 w 412"/>
                <a:gd name="T3" fmla="*/ 0 h 384"/>
                <a:gd name="T4" fmla="*/ 0 w 412"/>
                <a:gd name="T5" fmla="*/ 0 h 384"/>
                <a:gd name="T6" fmla="*/ 0 w 412"/>
                <a:gd name="T7" fmla="*/ 0 h 384"/>
                <a:gd name="T8" fmla="*/ 0 w 412"/>
                <a:gd name="T9" fmla="*/ 0 h 384"/>
                <a:gd name="T10" fmla="*/ 0 60000 65536"/>
                <a:gd name="T11" fmla="*/ 0 60000 65536"/>
                <a:gd name="T12" fmla="*/ 0 60000 65536"/>
                <a:gd name="T13" fmla="*/ 0 60000 65536"/>
                <a:gd name="T14" fmla="*/ 0 60000 65536"/>
                <a:gd name="T15" fmla="*/ 0 w 412"/>
                <a:gd name="T16" fmla="*/ 0 h 384"/>
                <a:gd name="T17" fmla="*/ 412 w 412"/>
                <a:gd name="T18" fmla="*/ 384 h 384"/>
              </a:gdLst>
              <a:ahLst/>
              <a:cxnLst>
                <a:cxn ang="T10">
                  <a:pos x="T0" y="T1"/>
                </a:cxn>
                <a:cxn ang="T11">
                  <a:pos x="T2" y="T3"/>
                </a:cxn>
                <a:cxn ang="T12">
                  <a:pos x="T4" y="T5"/>
                </a:cxn>
                <a:cxn ang="T13">
                  <a:pos x="T6" y="T7"/>
                </a:cxn>
                <a:cxn ang="T14">
                  <a:pos x="T8" y="T9"/>
                </a:cxn>
              </a:cxnLst>
              <a:rect l="T15" t="T16" r="T17" b="T18"/>
              <a:pathLst>
                <a:path w="412" h="384">
                  <a:moveTo>
                    <a:pt x="0" y="193"/>
                  </a:moveTo>
                  <a:lnTo>
                    <a:pt x="412" y="0"/>
                  </a:lnTo>
                  <a:lnTo>
                    <a:pt x="412" y="155"/>
                  </a:lnTo>
                  <a:lnTo>
                    <a:pt x="0" y="384"/>
                  </a:lnTo>
                  <a:lnTo>
                    <a:pt x="0" y="19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54" name="Freeform 232"/>
            <p:cNvSpPr>
              <a:spLocks/>
            </p:cNvSpPr>
            <p:nvPr/>
          </p:nvSpPr>
          <p:spPr bwMode="auto">
            <a:xfrm>
              <a:off x="2687" y="1070"/>
              <a:ext cx="61" cy="82"/>
            </a:xfrm>
            <a:custGeom>
              <a:avLst/>
              <a:gdLst>
                <a:gd name="T0" fmla="*/ 0 w 425"/>
                <a:gd name="T1" fmla="*/ 0 h 570"/>
                <a:gd name="T2" fmla="*/ 0 w 425"/>
                <a:gd name="T3" fmla="*/ 0 h 570"/>
                <a:gd name="T4" fmla="*/ 0 w 425"/>
                <a:gd name="T5" fmla="*/ 0 h 570"/>
                <a:gd name="T6" fmla="*/ 0 w 425"/>
                <a:gd name="T7" fmla="*/ 0 h 570"/>
                <a:gd name="T8" fmla="*/ 0 w 425"/>
                <a:gd name="T9" fmla="*/ 0 h 570"/>
                <a:gd name="T10" fmla="*/ 0 60000 65536"/>
                <a:gd name="T11" fmla="*/ 0 60000 65536"/>
                <a:gd name="T12" fmla="*/ 0 60000 65536"/>
                <a:gd name="T13" fmla="*/ 0 60000 65536"/>
                <a:gd name="T14" fmla="*/ 0 60000 65536"/>
                <a:gd name="T15" fmla="*/ 0 w 425"/>
                <a:gd name="T16" fmla="*/ 0 h 570"/>
                <a:gd name="T17" fmla="*/ 425 w 425"/>
                <a:gd name="T18" fmla="*/ 570 h 570"/>
              </a:gdLst>
              <a:ahLst/>
              <a:cxnLst>
                <a:cxn ang="T10">
                  <a:pos x="T0" y="T1"/>
                </a:cxn>
                <a:cxn ang="T11">
                  <a:pos x="T2" y="T3"/>
                </a:cxn>
                <a:cxn ang="T12">
                  <a:pos x="T4" y="T5"/>
                </a:cxn>
                <a:cxn ang="T13">
                  <a:pos x="T6" y="T7"/>
                </a:cxn>
                <a:cxn ang="T14">
                  <a:pos x="T8" y="T9"/>
                </a:cxn>
              </a:cxnLst>
              <a:rect l="T15" t="T16" r="T17" b="T18"/>
              <a:pathLst>
                <a:path w="425" h="570">
                  <a:moveTo>
                    <a:pt x="0" y="121"/>
                  </a:moveTo>
                  <a:lnTo>
                    <a:pt x="425" y="0"/>
                  </a:lnTo>
                  <a:lnTo>
                    <a:pt x="425" y="377"/>
                  </a:lnTo>
                  <a:lnTo>
                    <a:pt x="1" y="570"/>
                  </a:lnTo>
                  <a:lnTo>
                    <a:pt x="0" y="121"/>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55" name="Freeform 233"/>
            <p:cNvSpPr>
              <a:spLocks/>
            </p:cNvSpPr>
            <p:nvPr/>
          </p:nvSpPr>
          <p:spPr bwMode="auto">
            <a:xfrm>
              <a:off x="2523" y="925"/>
              <a:ext cx="150" cy="124"/>
            </a:xfrm>
            <a:custGeom>
              <a:avLst/>
              <a:gdLst>
                <a:gd name="T0" fmla="*/ 0 w 1049"/>
                <a:gd name="T1" fmla="*/ 0 h 870"/>
                <a:gd name="T2" fmla="*/ 0 w 1049"/>
                <a:gd name="T3" fmla="*/ 0 h 870"/>
                <a:gd name="T4" fmla="*/ 0 w 1049"/>
                <a:gd name="T5" fmla="*/ 0 h 870"/>
                <a:gd name="T6" fmla="*/ 0 w 1049"/>
                <a:gd name="T7" fmla="*/ 0 h 870"/>
                <a:gd name="T8" fmla="*/ 0 w 1049"/>
                <a:gd name="T9" fmla="*/ 0 h 870"/>
                <a:gd name="T10" fmla="*/ 0 60000 65536"/>
                <a:gd name="T11" fmla="*/ 0 60000 65536"/>
                <a:gd name="T12" fmla="*/ 0 60000 65536"/>
                <a:gd name="T13" fmla="*/ 0 60000 65536"/>
                <a:gd name="T14" fmla="*/ 0 60000 65536"/>
                <a:gd name="T15" fmla="*/ 0 w 1049"/>
                <a:gd name="T16" fmla="*/ 0 h 870"/>
                <a:gd name="T17" fmla="*/ 1049 w 1049"/>
                <a:gd name="T18" fmla="*/ 870 h 870"/>
              </a:gdLst>
              <a:ahLst/>
              <a:cxnLst>
                <a:cxn ang="T10">
                  <a:pos x="T0" y="T1"/>
                </a:cxn>
                <a:cxn ang="T11">
                  <a:pos x="T2" y="T3"/>
                </a:cxn>
                <a:cxn ang="T12">
                  <a:pos x="T4" y="T5"/>
                </a:cxn>
                <a:cxn ang="T13">
                  <a:pos x="T6" y="T7"/>
                </a:cxn>
                <a:cxn ang="T14">
                  <a:pos x="T8" y="T9"/>
                </a:cxn>
              </a:cxnLst>
              <a:rect l="T15" t="T16" r="T17" b="T18"/>
              <a:pathLst>
                <a:path w="1049" h="870">
                  <a:moveTo>
                    <a:pt x="42" y="0"/>
                  </a:moveTo>
                  <a:lnTo>
                    <a:pt x="1049" y="0"/>
                  </a:lnTo>
                  <a:lnTo>
                    <a:pt x="1008" y="870"/>
                  </a:lnTo>
                  <a:lnTo>
                    <a:pt x="0" y="820"/>
                  </a:lnTo>
                  <a:lnTo>
                    <a:pt x="42"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56" name="Freeform 234"/>
            <p:cNvSpPr>
              <a:spLocks/>
            </p:cNvSpPr>
            <p:nvPr/>
          </p:nvSpPr>
          <p:spPr bwMode="auto">
            <a:xfrm>
              <a:off x="2425" y="1134"/>
              <a:ext cx="279" cy="56"/>
            </a:xfrm>
            <a:custGeom>
              <a:avLst/>
              <a:gdLst>
                <a:gd name="T0" fmla="*/ 0 w 1955"/>
                <a:gd name="T1" fmla="*/ 0 h 396"/>
                <a:gd name="T2" fmla="*/ 0 w 1955"/>
                <a:gd name="T3" fmla="*/ 0 h 396"/>
                <a:gd name="T4" fmla="*/ 0 w 1955"/>
                <a:gd name="T5" fmla="*/ 0 h 396"/>
                <a:gd name="T6" fmla="*/ 0 w 1955"/>
                <a:gd name="T7" fmla="*/ 0 h 396"/>
                <a:gd name="T8" fmla="*/ 0 w 1955"/>
                <a:gd name="T9" fmla="*/ 0 h 396"/>
                <a:gd name="T10" fmla="*/ 0 w 1955"/>
                <a:gd name="T11" fmla="*/ 0 h 396"/>
                <a:gd name="T12" fmla="*/ 0 w 1955"/>
                <a:gd name="T13" fmla="*/ 0 h 396"/>
                <a:gd name="T14" fmla="*/ 0 60000 65536"/>
                <a:gd name="T15" fmla="*/ 0 60000 65536"/>
                <a:gd name="T16" fmla="*/ 0 60000 65536"/>
                <a:gd name="T17" fmla="*/ 0 60000 65536"/>
                <a:gd name="T18" fmla="*/ 0 60000 65536"/>
                <a:gd name="T19" fmla="*/ 0 60000 65536"/>
                <a:gd name="T20" fmla="*/ 0 60000 65536"/>
                <a:gd name="T21" fmla="*/ 0 w 1955"/>
                <a:gd name="T22" fmla="*/ 0 h 396"/>
                <a:gd name="T23" fmla="*/ 1955 w 1955"/>
                <a:gd name="T24" fmla="*/ 396 h 3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55" h="396">
                  <a:moveTo>
                    <a:pt x="318" y="0"/>
                  </a:moveTo>
                  <a:lnTo>
                    <a:pt x="1955" y="161"/>
                  </a:lnTo>
                  <a:lnTo>
                    <a:pt x="1840" y="307"/>
                  </a:lnTo>
                  <a:lnTo>
                    <a:pt x="1728" y="396"/>
                  </a:lnTo>
                  <a:lnTo>
                    <a:pt x="0" y="198"/>
                  </a:lnTo>
                  <a:lnTo>
                    <a:pt x="129" y="142"/>
                  </a:lnTo>
                  <a:lnTo>
                    <a:pt x="318"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57" name="Group 235"/>
            <p:cNvGrpSpPr>
              <a:grpSpLocks/>
            </p:cNvGrpSpPr>
            <p:nvPr/>
          </p:nvGrpSpPr>
          <p:grpSpPr bwMode="auto">
            <a:xfrm>
              <a:off x="2687" y="1075"/>
              <a:ext cx="60" cy="72"/>
              <a:chOff x="2687" y="1075"/>
              <a:chExt cx="60" cy="72"/>
            </a:xfrm>
          </p:grpSpPr>
          <p:sp>
            <p:nvSpPr>
              <p:cNvPr id="139435" name="Line 236"/>
              <p:cNvSpPr>
                <a:spLocks noChangeShapeType="1"/>
              </p:cNvSpPr>
              <p:nvPr/>
            </p:nvSpPr>
            <p:spPr bwMode="auto">
              <a:xfrm flipV="1">
                <a:off x="2687" y="1095"/>
                <a:ext cx="60" cy="2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36" name="Line 237"/>
              <p:cNvSpPr>
                <a:spLocks noChangeShapeType="1"/>
              </p:cNvSpPr>
              <p:nvPr/>
            </p:nvSpPr>
            <p:spPr bwMode="auto">
              <a:xfrm flipV="1">
                <a:off x="2698" y="1101"/>
                <a:ext cx="49" cy="20"/>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37" name="Line 238"/>
              <p:cNvSpPr>
                <a:spLocks noChangeShapeType="1"/>
              </p:cNvSpPr>
              <p:nvPr/>
            </p:nvSpPr>
            <p:spPr bwMode="auto">
              <a:xfrm flipV="1">
                <a:off x="2697" y="1107"/>
                <a:ext cx="50" cy="2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38" name="Line 239"/>
              <p:cNvSpPr>
                <a:spLocks noChangeShapeType="1"/>
              </p:cNvSpPr>
              <p:nvPr/>
            </p:nvSpPr>
            <p:spPr bwMode="auto">
              <a:xfrm flipV="1">
                <a:off x="2698" y="1113"/>
                <a:ext cx="49" cy="2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39" name="Line 240"/>
              <p:cNvSpPr>
                <a:spLocks noChangeShapeType="1"/>
              </p:cNvSpPr>
              <p:nvPr/>
            </p:nvSpPr>
            <p:spPr bwMode="auto">
              <a:xfrm flipV="1">
                <a:off x="2698" y="1119"/>
                <a:ext cx="49" cy="2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0" name="Line 241"/>
              <p:cNvSpPr>
                <a:spLocks noChangeShapeType="1"/>
              </p:cNvSpPr>
              <p:nvPr/>
            </p:nvSpPr>
            <p:spPr bwMode="auto">
              <a:xfrm flipV="1">
                <a:off x="2697" y="1089"/>
                <a:ext cx="50"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1" name="Line 242"/>
              <p:cNvSpPr>
                <a:spLocks noChangeShapeType="1"/>
              </p:cNvSpPr>
              <p:nvPr/>
            </p:nvSpPr>
            <p:spPr bwMode="auto">
              <a:xfrm flipV="1">
                <a:off x="2698" y="1083"/>
                <a:ext cx="49" cy="15"/>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2" name="Line 243"/>
              <p:cNvSpPr>
                <a:spLocks noChangeShapeType="1"/>
              </p:cNvSpPr>
              <p:nvPr/>
            </p:nvSpPr>
            <p:spPr bwMode="auto">
              <a:xfrm flipV="1">
                <a:off x="2697" y="1075"/>
                <a:ext cx="50" cy="15"/>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43" name="Line 244"/>
              <p:cNvSpPr>
                <a:spLocks noChangeShapeType="1"/>
              </p:cNvSpPr>
              <p:nvPr/>
            </p:nvSpPr>
            <p:spPr bwMode="auto">
              <a:xfrm flipH="1">
                <a:off x="2697" y="1085"/>
                <a:ext cx="1" cy="6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58" name="Group 245"/>
            <p:cNvGrpSpPr>
              <a:grpSpLocks/>
            </p:cNvGrpSpPr>
            <p:nvPr/>
          </p:nvGrpSpPr>
          <p:grpSpPr bwMode="auto">
            <a:xfrm>
              <a:off x="2502" y="897"/>
              <a:ext cx="198" cy="182"/>
              <a:chOff x="2502" y="897"/>
              <a:chExt cx="198" cy="182"/>
            </a:xfrm>
          </p:grpSpPr>
          <p:grpSp>
            <p:nvGrpSpPr>
              <p:cNvPr id="139418" name="Group 246"/>
              <p:cNvGrpSpPr>
                <a:grpSpLocks/>
              </p:cNvGrpSpPr>
              <p:nvPr/>
            </p:nvGrpSpPr>
            <p:grpSpPr bwMode="auto">
              <a:xfrm>
                <a:off x="2502" y="897"/>
                <a:ext cx="198" cy="182"/>
                <a:chOff x="2502" y="897"/>
                <a:chExt cx="198" cy="182"/>
              </a:xfrm>
            </p:grpSpPr>
            <p:grpSp>
              <p:nvGrpSpPr>
                <p:cNvPr id="139420" name="Group 247"/>
                <p:cNvGrpSpPr>
                  <a:grpSpLocks/>
                </p:cNvGrpSpPr>
                <p:nvPr/>
              </p:nvGrpSpPr>
              <p:grpSpPr bwMode="auto">
                <a:xfrm>
                  <a:off x="2502" y="897"/>
                  <a:ext cx="198" cy="182"/>
                  <a:chOff x="2502" y="897"/>
                  <a:chExt cx="198" cy="182"/>
                </a:xfrm>
              </p:grpSpPr>
              <p:sp>
                <p:nvSpPr>
                  <p:cNvPr id="139431" name="Freeform 248"/>
                  <p:cNvSpPr>
                    <a:spLocks/>
                  </p:cNvSpPr>
                  <p:nvPr/>
                </p:nvSpPr>
                <p:spPr bwMode="auto">
                  <a:xfrm>
                    <a:off x="2502" y="897"/>
                    <a:ext cx="198" cy="182"/>
                  </a:xfrm>
                  <a:custGeom>
                    <a:avLst/>
                    <a:gdLst>
                      <a:gd name="T0" fmla="*/ 0 w 1382"/>
                      <a:gd name="T1" fmla="*/ 0 h 1278"/>
                      <a:gd name="T2" fmla="*/ 0 w 1382"/>
                      <a:gd name="T3" fmla="*/ 0 h 1278"/>
                      <a:gd name="T4" fmla="*/ 0 w 1382"/>
                      <a:gd name="T5" fmla="*/ 0 h 1278"/>
                      <a:gd name="T6" fmla="*/ 0 w 1382"/>
                      <a:gd name="T7" fmla="*/ 0 h 1278"/>
                      <a:gd name="T8" fmla="*/ 0 w 1382"/>
                      <a:gd name="T9" fmla="*/ 0 h 1278"/>
                      <a:gd name="T10" fmla="*/ 0 w 1382"/>
                      <a:gd name="T11" fmla="*/ 0 h 1278"/>
                      <a:gd name="T12" fmla="*/ 0 w 1382"/>
                      <a:gd name="T13" fmla="*/ 0 h 1278"/>
                      <a:gd name="T14" fmla="*/ 0 w 1382"/>
                      <a:gd name="T15" fmla="*/ 0 h 1278"/>
                      <a:gd name="T16" fmla="*/ 0 w 1382"/>
                      <a:gd name="T17" fmla="*/ 0 h 1278"/>
                      <a:gd name="T18" fmla="*/ 0 w 1382"/>
                      <a:gd name="T19" fmla="*/ 0 h 1278"/>
                      <a:gd name="T20" fmla="*/ 0 w 1382"/>
                      <a:gd name="T21" fmla="*/ 0 h 1278"/>
                      <a:gd name="T22" fmla="*/ 0 w 1382"/>
                      <a:gd name="T23" fmla="*/ 0 h 1278"/>
                      <a:gd name="T24" fmla="*/ 0 w 1382"/>
                      <a:gd name="T25" fmla="*/ 0 h 1278"/>
                      <a:gd name="T26" fmla="*/ 0 w 1382"/>
                      <a:gd name="T27" fmla="*/ 0 h 1278"/>
                      <a:gd name="T28" fmla="*/ 0 w 1382"/>
                      <a:gd name="T29" fmla="*/ 0 h 1278"/>
                      <a:gd name="T30" fmla="*/ 0 w 1382"/>
                      <a:gd name="T31" fmla="*/ 0 h 1278"/>
                      <a:gd name="T32" fmla="*/ 0 w 1382"/>
                      <a:gd name="T33" fmla="*/ 0 h 1278"/>
                      <a:gd name="T34" fmla="*/ 0 w 1382"/>
                      <a:gd name="T35" fmla="*/ 0 h 1278"/>
                      <a:gd name="T36" fmla="*/ 0 w 1382"/>
                      <a:gd name="T37" fmla="*/ 0 h 1278"/>
                      <a:gd name="T38" fmla="*/ 0 w 1382"/>
                      <a:gd name="T39" fmla="*/ 0 h 1278"/>
                      <a:gd name="T40" fmla="*/ 0 w 1382"/>
                      <a:gd name="T41" fmla="*/ 0 h 1278"/>
                      <a:gd name="T42" fmla="*/ 0 w 1382"/>
                      <a:gd name="T43" fmla="*/ 0 h 12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82"/>
                      <a:gd name="T67" fmla="*/ 0 h 1278"/>
                      <a:gd name="T68" fmla="*/ 1382 w 1382"/>
                      <a:gd name="T69" fmla="*/ 1278 h 12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82" h="1278">
                        <a:moveTo>
                          <a:pt x="110" y="21"/>
                        </a:moveTo>
                        <a:lnTo>
                          <a:pt x="229" y="15"/>
                        </a:lnTo>
                        <a:lnTo>
                          <a:pt x="390" y="4"/>
                        </a:lnTo>
                        <a:lnTo>
                          <a:pt x="557" y="0"/>
                        </a:lnTo>
                        <a:lnTo>
                          <a:pt x="753" y="0"/>
                        </a:lnTo>
                        <a:lnTo>
                          <a:pt x="891" y="2"/>
                        </a:lnTo>
                        <a:lnTo>
                          <a:pt x="1103" y="9"/>
                        </a:lnTo>
                        <a:lnTo>
                          <a:pt x="1307" y="20"/>
                        </a:lnTo>
                        <a:lnTo>
                          <a:pt x="1356" y="22"/>
                        </a:lnTo>
                        <a:lnTo>
                          <a:pt x="1367" y="27"/>
                        </a:lnTo>
                        <a:lnTo>
                          <a:pt x="1374" y="32"/>
                        </a:lnTo>
                        <a:lnTo>
                          <a:pt x="1381" y="42"/>
                        </a:lnTo>
                        <a:lnTo>
                          <a:pt x="1382" y="52"/>
                        </a:lnTo>
                        <a:lnTo>
                          <a:pt x="1330" y="1254"/>
                        </a:lnTo>
                        <a:lnTo>
                          <a:pt x="1324" y="1273"/>
                        </a:lnTo>
                        <a:lnTo>
                          <a:pt x="1307" y="1278"/>
                        </a:lnTo>
                        <a:lnTo>
                          <a:pt x="861" y="1248"/>
                        </a:lnTo>
                        <a:lnTo>
                          <a:pt x="423" y="1217"/>
                        </a:lnTo>
                        <a:lnTo>
                          <a:pt x="21" y="1188"/>
                        </a:lnTo>
                        <a:lnTo>
                          <a:pt x="0" y="1156"/>
                        </a:lnTo>
                        <a:lnTo>
                          <a:pt x="62" y="60"/>
                        </a:lnTo>
                        <a:lnTo>
                          <a:pt x="110" y="2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32" name="Arc 249"/>
                  <p:cNvSpPr>
                    <a:spLocks/>
                  </p:cNvSpPr>
                  <p:nvPr/>
                </p:nvSpPr>
                <p:spPr bwMode="auto">
                  <a:xfrm>
                    <a:off x="2695" y="900"/>
                    <a:ext cx="5" cy="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33" name="Arc 250"/>
                  <p:cNvSpPr>
                    <a:spLocks/>
                  </p:cNvSpPr>
                  <p:nvPr/>
                </p:nvSpPr>
                <p:spPr bwMode="auto">
                  <a:xfrm>
                    <a:off x="2511" y="900"/>
                    <a:ext cx="10" cy="8"/>
                  </a:xfrm>
                  <a:custGeom>
                    <a:avLst/>
                    <a:gdLst>
                      <a:gd name="T0" fmla="*/ 0 w 21411"/>
                      <a:gd name="T1" fmla="*/ 0 h 21600"/>
                      <a:gd name="T2" fmla="*/ 0 w 21411"/>
                      <a:gd name="T3" fmla="*/ 0 h 21600"/>
                      <a:gd name="T4" fmla="*/ 0 w 21411"/>
                      <a:gd name="T5" fmla="*/ 0 h 21600"/>
                      <a:gd name="T6" fmla="*/ 0 60000 65536"/>
                      <a:gd name="T7" fmla="*/ 0 60000 65536"/>
                      <a:gd name="T8" fmla="*/ 0 60000 65536"/>
                      <a:gd name="T9" fmla="*/ 0 w 21411"/>
                      <a:gd name="T10" fmla="*/ 0 h 21600"/>
                      <a:gd name="T11" fmla="*/ 21411 w 21411"/>
                      <a:gd name="T12" fmla="*/ 21600 h 21600"/>
                    </a:gdLst>
                    <a:ahLst/>
                    <a:cxnLst>
                      <a:cxn ang="T6">
                        <a:pos x="T0" y="T1"/>
                      </a:cxn>
                      <a:cxn ang="T7">
                        <a:pos x="T2" y="T3"/>
                      </a:cxn>
                      <a:cxn ang="T8">
                        <a:pos x="T4" y="T5"/>
                      </a:cxn>
                    </a:cxnLst>
                    <a:rect l="T9" t="T10" r="T11" b="T12"/>
                    <a:pathLst>
                      <a:path w="21411" h="21600" fill="none" extrusionOk="0">
                        <a:moveTo>
                          <a:pt x="0" y="18745"/>
                        </a:moveTo>
                        <a:cubicBezTo>
                          <a:pt x="1431" y="8014"/>
                          <a:pt x="10585" y="-1"/>
                          <a:pt x="21411" y="-1"/>
                        </a:cubicBezTo>
                      </a:path>
                      <a:path w="21411" h="21600" stroke="0" extrusionOk="0">
                        <a:moveTo>
                          <a:pt x="0" y="18745"/>
                        </a:moveTo>
                        <a:cubicBezTo>
                          <a:pt x="1431" y="8014"/>
                          <a:pt x="10585" y="-1"/>
                          <a:pt x="21411" y="-1"/>
                        </a:cubicBezTo>
                        <a:lnTo>
                          <a:pt x="21411"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34" name="Arc 251"/>
                  <p:cNvSpPr>
                    <a:spLocks/>
                  </p:cNvSpPr>
                  <p:nvPr/>
                </p:nvSpPr>
                <p:spPr bwMode="auto">
                  <a:xfrm>
                    <a:off x="2502" y="1061"/>
                    <a:ext cx="4" cy="6"/>
                  </a:xfrm>
                  <a:custGeom>
                    <a:avLst/>
                    <a:gdLst>
                      <a:gd name="T0" fmla="*/ 0 w 21600"/>
                      <a:gd name="T1" fmla="*/ 0 h 25464"/>
                      <a:gd name="T2" fmla="*/ 0 w 21600"/>
                      <a:gd name="T3" fmla="*/ 0 h 25464"/>
                      <a:gd name="T4" fmla="*/ 0 w 21600"/>
                      <a:gd name="T5" fmla="*/ 0 h 25464"/>
                      <a:gd name="T6" fmla="*/ 0 60000 65536"/>
                      <a:gd name="T7" fmla="*/ 0 60000 65536"/>
                      <a:gd name="T8" fmla="*/ 0 60000 65536"/>
                      <a:gd name="T9" fmla="*/ 0 w 21600"/>
                      <a:gd name="T10" fmla="*/ 0 h 25464"/>
                      <a:gd name="T11" fmla="*/ 21600 w 21600"/>
                      <a:gd name="T12" fmla="*/ 25464 h 25464"/>
                    </a:gdLst>
                    <a:ahLst/>
                    <a:cxnLst>
                      <a:cxn ang="T6">
                        <a:pos x="T0" y="T1"/>
                      </a:cxn>
                      <a:cxn ang="T7">
                        <a:pos x="T2" y="T3"/>
                      </a:cxn>
                      <a:cxn ang="T8">
                        <a:pos x="T4" y="T5"/>
                      </a:cxn>
                    </a:cxnLst>
                    <a:rect l="T9" t="T10" r="T11" b="T12"/>
                    <a:pathLst>
                      <a:path w="21600" h="25464" fill="none" extrusionOk="0">
                        <a:moveTo>
                          <a:pt x="21600" y="25463"/>
                        </a:moveTo>
                        <a:cubicBezTo>
                          <a:pt x="9670" y="25464"/>
                          <a:pt x="0" y="15793"/>
                          <a:pt x="0" y="3864"/>
                        </a:cubicBezTo>
                        <a:cubicBezTo>
                          <a:pt x="0" y="2568"/>
                          <a:pt x="116" y="1274"/>
                          <a:pt x="348" y="0"/>
                        </a:cubicBezTo>
                      </a:path>
                      <a:path w="21600" h="25464" stroke="0" extrusionOk="0">
                        <a:moveTo>
                          <a:pt x="21600" y="25463"/>
                        </a:moveTo>
                        <a:cubicBezTo>
                          <a:pt x="9670" y="25464"/>
                          <a:pt x="0" y="15793"/>
                          <a:pt x="0" y="3864"/>
                        </a:cubicBezTo>
                        <a:cubicBezTo>
                          <a:pt x="0" y="2568"/>
                          <a:pt x="116" y="1274"/>
                          <a:pt x="348" y="0"/>
                        </a:cubicBezTo>
                        <a:lnTo>
                          <a:pt x="21600" y="3864"/>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421" name="Group 252"/>
                <p:cNvGrpSpPr>
                  <a:grpSpLocks/>
                </p:cNvGrpSpPr>
                <p:nvPr/>
              </p:nvGrpSpPr>
              <p:grpSpPr bwMode="auto">
                <a:xfrm>
                  <a:off x="2523" y="925"/>
                  <a:ext cx="150" cy="124"/>
                  <a:chOff x="2523" y="925"/>
                  <a:chExt cx="150" cy="124"/>
                </a:xfrm>
              </p:grpSpPr>
              <p:grpSp>
                <p:nvGrpSpPr>
                  <p:cNvPr id="139422" name="Group 253"/>
                  <p:cNvGrpSpPr>
                    <a:grpSpLocks/>
                  </p:cNvGrpSpPr>
                  <p:nvPr/>
                </p:nvGrpSpPr>
                <p:grpSpPr bwMode="auto">
                  <a:xfrm>
                    <a:off x="2523" y="925"/>
                    <a:ext cx="150" cy="124"/>
                    <a:chOff x="2523" y="925"/>
                    <a:chExt cx="150" cy="124"/>
                  </a:xfrm>
                </p:grpSpPr>
                <p:sp>
                  <p:nvSpPr>
                    <p:cNvPr id="139427" name="Freeform 254"/>
                    <p:cNvSpPr>
                      <a:spLocks/>
                    </p:cNvSpPr>
                    <p:nvPr/>
                  </p:nvSpPr>
                  <p:spPr bwMode="auto">
                    <a:xfrm>
                      <a:off x="2529" y="925"/>
                      <a:ext cx="144" cy="2"/>
                    </a:xfrm>
                    <a:custGeom>
                      <a:avLst/>
                      <a:gdLst>
                        <a:gd name="T0" fmla="*/ 0 w 1006"/>
                        <a:gd name="T1" fmla="*/ 0 h 18"/>
                        <a:gd name="T2" fmla="*/ 0 w 1006"/>
                        <a:gd name="T3" fmla="*/ 0 h 18"/>
                        <a:gd name="T4" fmla="*/ 0 w 1006"/>
                        <a:gd name="T5" fmla="*/ 0 h 18"/>
                        <a:gd name="T6" fmla="*/ 0 w 1006"/>
                        <a:gd name="T7" fmla="*/ 0 h 18"/>
                        <a:gd name="T8" fmla="*/ 0 w 1006"/>
                        <a:gd name="T9" fmla="*/ 0 h 18"/>
                        <a:gd name="T10" fmla="*/ 0 60000 65536"/>
                        <a:gd name="T11" fmla="*/ 0 60000 65536"/>
                        <a:gd name="T12" fmla="*/ 0 60000 65536"/>
                        <a:gd name="T13" fmla="*/ 0 60000 65536"/>
                        <a:gd name="T14" fmla="*/ 0 60000 65536"/>
                        <a:gd name="T15" fmla="*/ 0 w 1006"/>
                        <a:gd name="T16" fmla="*/ 0 h 18"/>
                        <a:gd name="T17" fmla="*/ 1006 w 1006"/>
                        <a:gd name="T18" fmla="*/ 18 h 18"/>
                      </a:gdLst>
                      <a:ahLst/>
                      <a:cxnLst>
                        <a:cxn ang="T10">
                          <a:pos x="T0" y="T1"/>
                        </a:cxn>
                        <a:cxn ang="T11">
                          <a:pos x="T2" y="T3"/>
                        </a:cxn>
                        <a:cxn ang="T12">
                          <a:pos x="T4" y="T5"/>
                        </a:cxn>
                        <a:cxn ang="T13">
                          <a:pos x="T6" y="T7"/>
                        </a:cxn>
                        <a:cxn ang="T14">
                          <a:pos x="T8" y="T9"/>
                        </a:cxn>
                      </a:cxnLst>
                      <a:rect l="T15" t="T16" r="T17" b="T18"/>
                      <a:pathLst>
                        <a:path w="1006" h="18">
                          <a:moveTo>
                            <a:pt x="0" y="0"/>
                          </a:moveTo>
                          <a:lnTo>
                            <a:pt x="1006" y="1"/>
                          </a:lnTo>
                          <a:lnTo>
                            <a:pt x="983" y="18"/>
                          </a:lnTo>
                          <a:lnTo>
                            <a:pt x="21" y="18"/>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28" name="Freeform 255"/>
                    <p:cNvSpPr>
                      <a:spLocks/>
                    </p:cNvSpPr>
                    <p:nvPr/>
                  </p:nvSpPr>
                  <p:spPr bwMode="auto">
                    <a:xfrm>
                      <a:off x="2664" y="925"/>
                      <a:ext cx="9" cy="124"/>
                    </a:xfrm>
                    <a:custGeom>
                      <a:avLst/>
                      <a:gdLst>
                        <a:gd name="T0" fmla="*/ 0 w 64"/>
                        <a:gd name="T1" fmla="*/ 0 h 870"/>
                        <a:gd name="T2" fmla="*/ 0 w 64"/>
                        <a:gd name="T3" fmla="*/ 0 h 870"/>
                        <a:gd name="T4" fmla="*/ 0 w 64"/>
                        <a:gd name="T5" fmla="*/ 0 h 870"/>
                        <a:gd name="T6" fmla="*/ 0 w 64"/>
                        <a:gd name="T7" fmla="*/ 0 h 870"/>
                        <a:gd name="T8" fmla="*/ 0 w 64"/>
                        <a:gd name="T9" fmla="*/ 0 h 870"/>
                        <a:gd name="T10" fmla="*/ 0 w 64"/>
                        <a:gd name="T11" fmla="*/ 0 h 870"/>
                        <a:gd name="T12" fmla="*/ 0 60000 65536"/>
                        <a:gd name="T13" fmla="*/ 0 60000 65536"/>
                        <a:gd name="T14" fmla="*/ 0 60000 65536"/>
                        <a:gd name="T15" fmla="*/ 0 60000 65536"/>
                        <a:gd name="T16" fmla="*/ 0 60000 65536"/>
                        <a:gd name="T17" fmla="*/ 0 60000 65536"/>
                        <a:gd name="T18" fmla="*/ 0 w 64"/>
                        <a:gd name="T19" fmla="*/ 0 h 870"/>
                        <a:gd name="T20" fmla="*/ 64 w 64"/>
                        <a:gd name="T21" fmla="*/ 870 h 870"/>
                      </a:gdLst>
                      <a:ahLst/>
                      <a:cxnLst>
                        <a:cxn ang="T12">
                          <a:pos x="T0" y="T1"/>
                        </a:cxn>
                        <a:cxn ang="T13">
                          <a:pos x="T2" y="T3"/>
                        </a:cxn>
                        <a:cxn ang="T14">
                          <a:pos x="T4" y="T5"/>
                        </a:cxn>
                        <a:cxn ang="T15">
                          <a:pos x="T6" y="T7"/>
                        </a:cxn>
                        <a:cxn ang="T16">
                          <a:pos x="T8" y="T9"/>
                        </a:cxn>
                        <a:cxn ang="T17">
                          <a:pos x="T10" y="T11"/>
                        </a:cxn>
                      </a:cxnLst>
                      <a:rect l="T18" t="T19" r="T20" b="T21"/>
                      <a:pathLst>
                        <a:path w="64" h="870">
                          <a:moveTo>
                            <a:pt x="41" y="17"/>
                          </a:moveTo>
                          <a:lnTo>
                            <a:pt x="64" y="0"/>
                          </a:lnTo>
                          <a:lnTo>
                            <a:pt x="42" y="472"/>
                          </a:lnTo>
                          <a:lnTo>
                            <a:pt x="21" y="870"/>
                          </a:lnTo>
                          <a:lnTo>
                            <a:pt x="0" y="845"/>
                          </a:lnTo>
                          <a:lnTo>
                            <a:pt x="41"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29" name="Freeform 256"/>
                    <p:cNvSpPr>
                      <a:spLocks/>
                    </p:cNvSpPr>
                    <p:nvPr/>
                  </p:nvSpPr>
                  <p:spPr bwMode="auto">
                    <a:xfrm>
                      <a:off x="2523" y="1039"/>
                      <a:ext cx="144" cy="10"/>
                    </a:xfrm>
                    <a:custGeom>
                      <a:avLst/>
                      <a:gdLst>
                        <a:gd name="T0" fmla="*/ 0 w 1007"/>
                        <a:gd name="T1" fmla="*/ 0 h 71"/>
                        <a:gd name="T2" fmla="*/ 0 w 1007"/>
                        <a:gd name="T3" fmla="*/ 0 h 71"/>
                        <a:gd name="T4" fmla="*/ 0 w 1007"/>
                        <a:gd name="T5" fmla="*/ 0 h 71"/>
                        <a:gd name="T6" fmla="*/ 0 w 1007"/>
                        <a:gd name="T7" fmla="*/ 0 h 71"/>
                        <a:gd name="T8" fmla="*/ 0 w 1007"/>
                        <a:gd name="T9" fmla="*/ 0 h 71"/>
                        <a:gd name="T10" fmla="*/ 0 60000 65536"/>
                        <a:gd name="T11" fmla="*/ 0 60000 65536"/>
                        <a:gd name="T12" fmla="*/ 0 60000 65536"/>
                        <a:gd name="T13" fmla="*/ 0 60000 65536"/>
                        <a:gd name="T14" fmla="*/ 0 60000 65536"/>
                        <a:gd name="T15" fmla="*/ 0 w 1007"/>
                        <a:gd name="T16" fmla="*/ 0 h 71"/>
                        <a:gd name="T17" fmla="*/ 1007 w 1007"/>
                        <a:gd name="T18" fmla="*/ 71 h 71"/>
                      </a:gdLst>
                      <a:ahLst/>
                      <a:cxnLst>
                        <a:cxn ang="T10">
                          <a:pos x="T0" y="T1"/>
                        </a:cxn>
                        <a:cxn ang="T11">
                          <a:pos x="T2" y="T3"/>
                        </a:cxn>
                        <a:cxn ang="T12">
                          <a:pos x="T4" y="T5"/>
                        </a:cxn>
                        <a:cxn ang="T13">
                          <a:pos x="T6" y="T7"/>
                        </a:cxn>
                        <a:cxn ang="T14">
                          <a:pos x="T8" y="T9"/>
                        </a:cxn>
                      </a:cxnLst>
                      <a:rect l="T15" t="T16" r="T17" b="T18"/>
                      <a:pathLst>
                        <a:path w="1007" h="71">
                          <a:moveTo>
                            <a:pt x="23" y="0"/>
                          </a:moveTo>
                          <a:lnTo>
                            <a:pt x="0" y="22"/>
                          </a:lnTo>
                          <a:lnTo>
                            <a:pt x="1007" y="71"/>
                          </a:lnTo>
                          <a:lnTo>
                            <a:pt x="986" y="47"/>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30" name="Freeform 257"/>
                    <p:cNvSpPr>
                      <a:spLocks/>
                    </p:cNvSpPr>
                    <p:nvPr/>
                  </p:nvSpPr>
                  <p:spPr bwMode="auto">
                    <a:xfrm>
                      <a:off x="2523" y="925"/>
                      <a:ext cx="9" cy="117"/>
                    </a:xfrm>
                    <a:custGeom>
                      <a:avLst/>
                      <a:gdLst>
                        <a:gd name="T0" fmla="*/ 0 w 63"/>
                        <a:gd name="T1" fmla="*/ 0 h 820"/>
                        <a:gd name="T2" fmla="*/ 0 w 63"/>
                        <a:gd name="T3" fmla="*/ 0 h 820"/>
                        <a:gd name="T4" fmla="*/ 0 w 63"/>
                        <a:gd name="T5" fmla="*/ 0 h 820"/>
                        <a:gd name="T6" fmla="*/ 0 w 63"/>
                        <a:gd name="T7" fmla="*/ 0 h 820"/>
                        <a:gd name="T8" fmla="*/ 0 w 63"/>
                        <a:gd name="T9" fmla="*/ 0 h 820"/>
                        <a:gd name="T10" fmla="*/ 0 60000 65536"/>
                        <a:gd name="T11" fmla="*/ 0 60000 65536"/>
                        <a:gd name="T12" fmla="*/ 0 60000 65536"/>
                        <a:gd name="T13" fmla="*/ 0 60000 65536"/>
                        <a:gd name="T14" fmla="*/ 0 60000 65536"/>
                        <a:gd name="T15" fmla="*/ 0 w 63"/>
                        <a:gd name="T16" fmla="*/ 0 h 820"/>
                        <a:gd name="T17" fmla="*/ 63 w 63"/>
                        <a:gd name="T18" fmla="*/ 820 h 820"/>
                      </a:gdLst>
                      <a:ahLst/>
                      <a:cxnLst>
                        <a:cxn ang="T10">
                          <a:pos x="T0" y="T1"/>
                        </a:cxn>
                        <a:cxn ang="T11">
                          <a:pos x="T2" y="T3"/>
                        </a:cxn>
                        <a:cxn ang="T12">
                          <a:pos x="T4" y="T5"/>
                        </a:cxn>
                        <a:cxn ang="T13">
                          <a:pos x="T6" y="T7"/>
                        </a:cxn>
                        <a:cxn ang="T14">
                          <a:pos x="T8" y="T9"/>
                        </a:cxn>
                      </a:cxnLst>
                      <a:rect l="T15" t="T16" r="T17" b="T18"/>
                      <a:pathLst>
                        <a:path w="63" h="820">
                          <a:moveTo>
                            <a:pt x="42" y="0"/>
                          </a:moveTo>
                          <a:lnTo>
                            <a:pt x="63" y="17"/>
                          </a:lnTo>
                          <a:lnTo>
                            <a:pt x="23" y="798"/>
                          </a:lnTo>
                          <a:lnTo>
                            <a:pt x="0" y="820"/>
                          </a:lnTo>
                          <a:lnTo>
                            <a:pt x="42"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423" name="Group 258"/>
                  <p:cNvGrpSpPr>
                    <a:grpSpLocks/>
                  </p:cNvGrpSpPr>
                  <p:nvPr/>
                </p:nvGrpSpPr>
                <p:grpSpPr bwMode="auto">
                  <a:xfrm>
                    <a:off x="2526" y="927"/>
                    <a:ext cx="143" cy="119"/>
                    <a:chOff x="2526" y="927"/>
                    <a:chExt cx="143" cy="119"/>
                  </a:xfrm>
                </p:grpSpPr>
                <p:sp>
                  <p:nvSpPr>
                    <p:cNvPr id="139424" name="Freeform 259"/>
                    <p:cNvSpPr>
                      <a:spLocks/>
                    </p:cNvSpPr>
                    <p:nvPr/>
                  </p:nvSpPr>
                  <p:spPr bwMode="auto">
                    <a:xfrm>
                      <a:off x="2526" y="927"/>
                      <a:ext cx="143" cy="119"/>
                    </a:xfrm>
                    <a:custGeom>
                      <a:avLst/>
                      <a:gdLst>
                        <a:gd name="T0" fmla="*/ 0 w 1003"/>
                        <a:gd name="T1" fmla="*/ 0 h 828"/>
                        <a:gd name="T2" fmla="*/ 0 w 1003"/>
                        <a:gd name="T3" fmla="*/ 0 h 828"/>
                        <a:gd name="T4" fmla="*/ 0 w 1003"/>
                        <a:gd name="T5" fmla="*/ 0 h 828"/>
                        <a:gd name="T6" fmla="*/ 0 w 1003"/>
                        <a:gd name="T7" fmla="*/ 0 h 828"/>
                        <a:gd name="T8" fmla="*/ 0 w 1003"/>
                        <a:gd name="T9" fmla="*/ 0 h 828"/>
                        <a:gd name="T10" fmla="*/ 0 60000 65536"/>
                        <a:gd name="T11" fmla="*/ 0 60000 65536"/>
                        <a:gd name="T12" fmla="*/ 0 60000 65536"/>
                        <a:gd name="T13" fmla="*/ 0 60000 65536"/>
                        <a:gd name="T14" fmla="*/ 0 60000 65536"/>
                        <a:gd name="T15" fmla="*/ 0 w 1003"/>
                        <a:gd name="T16" fmla="*/ 0 h 828"/>
                        <a:gd name="T17" fmla="*/ 1003 w 1003"/>
                        <a:gd name="T18" fmla="*/ 828 h 828"/>
                      </a:gdLst>
                      <a:ahLst/>
                      <a:cxnLst>
                        <a:cxn ang="T10">
                          <a:pos x="T0" y="T1"/>
                        </a:cxn>
                        <a:cxn ang="T11">
                          <a:pos x="T2" y="T3"/>
                        </a:cxn>
                        <a:cxn ang="T12">
                          <a:pos x="T4" y="T5"/>
                        </a:cxn>
                        <a:cxn ang="T13">
                          <a:pos x="T6" y="T7"/>
                        </a:cxn>
                        <a:cxn ang="T14">
                          <a:pos x="T8" y="T9"/>
                        </a:cxn>
                      </a:cxnLst>
                      <a:rect l="T15" t="T16" r="T17" b="T18"/>
                      <a:pathLst>
                        <a:path w="1003" h="828">
                          <a:moveTo>
                            <a:pt x="41" y="0"/>
                          </a:moveTo>
                          <a:lnTo>
                            <a:pt x="1003" y="0"/>
                          </a:lnTo>
                          <a:lnTo>
                            <a:pt x="964" y="828"/>
                          </a:lnTo>
                          <a:lnTo>
                            <a:pt x="0" y="781"/>
                          </a:lnTo>
                          <a:lnTo>
                            <a:pt x="4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25" name="Freeform 260"/>
                    <p:cNvSpPr>
                      <a:spLocks/>
                    </p:cNvSpPr>
                    <p:nvPr/>
                  </p:nvSpPr>
                  <p:spPr bwMode="auto">
                    <a:xfrm>
                      <a:off x="2531" y="932"/>
                      <a:ext cx="134" cy="109"/>
                    </a:xfrm>
                    <a:custGeom>
                      <a:avLst/>
                      <a:gdLst>
                        <a:gd name="T0" fmla="*/ 0 w 935"/>
                        <a:gd name="T1" fmla="*/ 0 h 765"/>
                        <a:gd name="T2" fmla="*/ 0 w 935"/>
                        <a:gd name="T3" fmla="*/ 0 h 765"/>
                        <a:gd name="T4" fmla="*/ 0 w 935"/>
                        <a:gd name="T5" fmla="*/ 0 h 765"/>
                        <a:gd name="T6" fmla="*/ 0 w 935"/>
                        <a:gd name="T7" fmla="*/ 0 h 765"/>
                        <a:gd name="T8" fmla="*/ 0 w 935"/>
                        <a:gd name="T9" fmla="*/ 0 h 765"/>
                        <a:gd name="T10" fmla="*/ 0 60000 65536"/>
                        <a:gd name="T11" fmla="*/ 0 60000 65536"/>
                        <a:gd name="T12" fmla="*/ 0 60000 65536"/>
                        <a:gd name="T13" fmla="*/ 0 60000 65536"/>
                        <a:gd name="T14" fmla="*/ 0 60000 65536"/>
                        <a:gd name="T15" fmla="*/ 0 w 935"/>
                        <a:gd name="T16" fmla="*/ 0 h 765"/>
                        <a:gd name="T17" fmla="*/ 935 w 935"/>
                        <a:gd name="T18" fmla="*/ 765 h 765"/>
                      </a:gdLst>
                      <a:ahLst/>
                      <a:cxnLst>
                        <a:cxn ang="T10">
                          <a:pos x="T0" y="T1"/>
                        </a:cxn>
                        <a:cxn ang="T11">
                          <a:pos x="T2" y="T3"/>
                        </a:cxn>
                        <a:cxn ang="T12">
                          <a:pos x="T4" y="T5"/>
                        </a:cxn>
                        <a:cxn ang="T13">
                          <a:pos x="T6" y="T7"/>
                        </a:cxn>
                        <a:cxn ang="T14">
                          <a:pos x="T8" y="T9"/>
                        </a:cxn>
                      </a:cxnLst>
                      <a:rect l="T15" t="T16" r="T17" b="T18"/>
                      <a:pathLst>
                        <a:path w="935" h="765">
                          <a:moveTo>
                            <a:pt x="34" y="1"/>
                          </a:moveTo>
                          <a:lnTo>
                            <a:pt x="935" y="0"/>
                          </a:lnTo>
                          <a:lnTo>
                            <a:pt x="896" y="765"/>
                          </a:lnTo>
                          <a:lnTo>
                            <a:pt x="0" y="726"/>
                          </a:lnTo>
                          <a:lnTo>
                            <a:pt x="34"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426" name="Freeform 261"/>
                    <p:cNvSpPr>
                      <a:spLocks/>
                    </p:cNvSpPr>
                    <p:nvPr/>
                  </p:nvSpPr>
                  <p:spPr bwMode="auto">
                    <a:xfrm>
                      <a:off x="2533" y="939"/>
                      <a:ext cx="126" cy="98"/>
                    </a:xfrm>
                    <a:custGeom>
                      <a:avLst/>
                      <a:gdLst>
                        <a:gd name="T0" fmla="*/ 0 w 882"/>
                        <a:gd name="T1" fmla="*/ 0 h 690"/>
                        <a:gd name="T2" fmla="*/ 0 w 882"/>
                        <a:gd name="T3" fmla="*/ 0 h 690"/>
                        <a:gd name="T4" fmla="*/ 0 w 882"/>
                        <a:gd name="T5" fmla="*/ 0 h 690"/>
                        <a:gd name="T6" fmla="*/ 0 w 882"/>
                        <a:gd name="T7" fmla="*/ 0 h 690"/>
                        <a:gd name="T8" fmla="*/ 0 w 882"/>
                        <a:gd name="T9" fmla="*/ 0 h 690"/>
                        <a:gd name="T10" fmla="*/ 0 60000 65536"/>
                        <a:gd name="T11" fmla="*/ 0 60000 65536"/>
                        <a:gd name="T12" fmla="*/ 0 60000 65536"/>
                        <a:gd name="T13" fmla="*/ 0 60000 65536"/>
                        <a:gd name="T14" fmla="*/ 0 60000 65536"/>
                        <a:gd name="T15" fmla="*/ 0 w 882"/>
                        <a:gd name="T16" fmla="*/ 0 h 690"/>
                        <a:gd name="T17" fmla="*/ 882 w 882"/>
                        <a:gd name="T18" fmla="*/ 690 h 690"/>
                      </a:gdLst>
                      <a:ahLst/>
                      <a:cxnLst>
                        <a:cxn ang="T10">
                          <a:pos x="T0" y="T1"/>
                        </a:cxn>
                        <a:cxn ang="T11">
                          <a:pos x="T2" y="T3"/>
                        </a:cxn>
                        <a:cxn ang="T12">
                          <a:pos x="T4" y="T5"/>
                        </a:cxn>
                        <a:cxn ang="T13">
                          <a:pos x="T6" y="T7"/>
                        </a:cxn>
                        <a:cxn ang="T14">
                          <a:pos x="T8" y="T9"/>
                        </a:cxn>
                      </a:cxnLst>
                      <a:rect l="T15" t="T16" r="T17" b="T18"/>
                      <a:pathLst>
                        <a:path w="882" h="690">
                          <a:moveTo>
                            <a:pt x="32" y="0"/>
                          </a:moveTo>
                          <a:lnTo>
                            <a:pt x="882" y="0"/>
                          </a:lnTo>
                          <a:lnTo>
                            <a:pt x="847" y="690"/>
                          </a:lnTo>
                          <a:lnTo>
                            <a:pt x="0" y="655"/>
                          </a:lnTo>
                          <a:lnTo>
                            <a:pt x="32"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39419" name="Freeform 262"/>
              <p:cNvSpPr>
                <a:spLocks/>
              </p:cNvSpPr>
              <p:nvPr/>
            </p:nvSpPr>
            <p:spPr bwMode="auto">
              <a:xfrm>
                <a:off x="2661" y="1064"/>
                <a:ext cx="8" cy="3"/>
              </a:xfrm>
              <a:custGeom>
                <a:avLst/>
                <a:gdLst>
                  <a:gd name="T0" fmla="*/ 0 w 58"/>
                  <a:gd name="T1" fmla="*/ 0 h 20"/>
                  <a:gd name="T2" fmla="*/ 0 w 58"/>
                  <a:gd name="T3" fmla="*/ 0 h 20"/>
                  <a:gd name="T4" fmla="*/ 0 w 58"/>
                  <a:gd name="T5" fmla="*/ 0 h 20"/>
                  <a:gd name="T6" fmla="*/ 0 w 58"/>
                  <a:gd name="T7" fmla="*/ 0 h 20"/>
                  <a:gd name="T8" fmla="*/ 0 w 58"/>
                  <a:gd name="T9" fmla="*/ 0 h 20"/>
                  <a:gd name="T10" fmla="*/ 0 60000 65536"/>
                  <a:gd name="T11" fmla="*/ 0 60000 65536"/>
                  <a:gd name="T12" fmla="*/ 0 60000 65536"/>
                  <a:gd name="T13" fmla="*/ 0 60000 65536"/>
                  <a:gd name="T14" fmla="*/ 0 60000 65536"/>
                  <a:gd name="T15" fmla="*/ 0 w 58"/>
                  <a:gd name="T16" fmla="*/ 0 h 20"/>
                  <a:gd name="T17" fmla="*/ 58 w 58"/>
                  <a:gd name="T18" fmla="*/ 20 h 20"/>
                </a:gdLst>
                <a:ahLst/>
                <a:cxnLst>
                  <a:cxn ang="T10">
                    <a:pos x="T0" y="T1"/>
                  </a:cxn>
                  <a:cxn ang="T11">
                    <a:pos x="T2" y="T3"/>
                  </a:cxn>
                  <a:cxn ang="T12">
                    <a:pos x="T4" y="T5"/>
                  </a:cxn>
                  <a:cxn ang="T13">
                    <a:pos x="T6" y="T7"/>
                  </a:cxn>
                  <a:cxn ang="T14">
                    <a:pos x="T8" y="T9"/>
                  </a:cxn>
                </a:cxnLst>
                <a:rect l="T15" t="T16" r="T17" b="T18"/>
                <a:pathLst>
                  <a:path w="58" h="20">
                    <a:moveTo>
                      <a:pt x="0" y="0"/>
                    </a:moveTo>
                    <a:lnTo>
                      <a:pt x="58" y="1"/>
                    </a:lnTo>
                    <a:lnTo>
                      <a:pt x="58" y="20"/>
                    </a:lnTo>
                    <a:lnTo>
                      <a:pt x="0" y="17"/>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359" name="Group 263"/>
            <p:cNvGrpSpPr>
              <a:grpSpLocks/>
            </p:cNvGrpSpPr>
            <p:nvPr/>
          </p:nvGrpSpPr>
          <p:grpSpPr bwMode="auto">
            <a:xfrm>
              <a:off x="2425" y="1137"/>
              <a:ext cx="279" cy="63"/>
              <a:chOff x="2425" y="1137"/>
              <a:chExt cx="279" cy="63"/>
            </a:xfrm>
          </p:grpSpPr>
          <p:sp>
            <p:nvSpPr>
              <p:cNvPr id="139360" name="Freeform 264"/>
              <p:cNvSpPr>
                <a:spLocks/>
              </p:cNvSpPr>
              <p:nvPr/>
            </p:nvSpPr>
            <p:spPr bwMode="auto">
              <a:xfrm>
                <a:off x="2618" y="1156"/>
                <a:ext cx="67" cy="28"/>
              </a:xfrm>
              <a:custGeom>
                <a:avLst/>
                <a:gdLst>
                  <a:gd name="T0" fmla="*/ 0 w 469"/>
                  <a:gd name="T1" fmla="*/ 0 h 194"/>
                  <a:gd name="T2" fmla="*/ 0 w 469"/>
                  <a:gd name="T3" fmla="*/ 0 h 194"/>
                  <a:gd name="T4" fmla="*/ 0 w 469"/>
                  <a:gd name="T5" fmla="*/ 0 h 194"/>
                  <a:gd name="T6" fmla="*/ 0 w 469"/>
                  <a:gd name="T7" fmla="*/ 0 h 194"/>
                  <a:gd name="T8" fmla="*/ 0 w 469"/>
                  <a:gd name="T9" fmla="*/ 0 h 194"/>
                  <a:gd name="T10" fmla="*/ 0 w 469"/>
                  <a:gd name="T11" fmla="*/ 0 h 194"/>
                  <a:gd name="T12" fmla="*/ 0 w 469"/>
                  <a:gd name="T13" fmla="*/ 0 h 194"/>
                  <a:gd name="T14" fmla="*/ 0 60000 65536"/>
                  <a:gd name="T15" fmla="*/ 0 60000 65536"/>
                  <a:gd name="T16" fmla="*/ 0 60000 65536"/>
                  <a:gd name="T17" fmla="*/ 0 60000 65536"/>
                  <a:gd name="T18" fmla="*/ 0 60000 65536"/>
                  <a:gd name="T19" fmla="*/ 0 60000 65536"/>
                  <a:gd name="T20" fmla="*/ 0 60000 65536"/>
                  <a:gd name="T21" fmla="*/ 0 w 469"/>
                  <a:gd name="T22" fmla="*/ 0 h 194"/>
                  <a:gd name="T23" fmla="*/ 469 w 469"/>
                  <a:gd name="T24" fmla="*/ 194 h 1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9" h="194">
                    <a:moveTo>
                      <a:pt x="181" y="0"/>
                    </a:moveTo>
                    <a:lnTo>
                      <a:pt x="71" y="113"/>
                    </a:lnTo>
                    <a:lnTo>
                      <a:pt x="0" y="162"/>
                    </a:lnTo>
                    <a:lnTo>
                      <a:pt x="307" y="194"/>
                    </a:lnTo>
                    <a:lnTo>
                      <a:pt x="379" y="133"/>
                    </a:lnTo>
                    <a:lnTo>
                      <a:pt x="469" y="26"/>
                    </a:lnTo>
                    <a:lnTo>
                      <a:pt x="181"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61" name="Group 265"/>
              <p:cNvGrpSpPr>
                <a:grpSpLocks/>
              </p:cNvGrpSpPr>
              <p:nvPr/>
            </p:nvGrpSpPr>
            <p:grpSpPr bwMode="auto">
              <a:xfrm>
                <a:off x="2425" y="1137"/>
                <a:ext cx="279" cy="63"/>
                <a:chOff x="2425" y="1137"/>
                <a:chExt cx="279" cy="63"/>
              </a:xfrm>
            </p:grpSpPr>
            <p:sp>
              <p:nvSpPr>
                <p:cNvPr id="139362" name="Freeform 266"/>
                <p:cNvSpPr>
                  <a:spLocks/>
                </p:cNvSpPr>
                <p:nvPr/>
              </p:nvSpPr>
              <p:spPr bwMode="auto">
                <a:xfrm>
                  <a:off x="2425" y="1162"/>
                  <a:ext cx="247" cy="38"/>
                </a:xfrm>
                <a:custGeom>
                  <a:avLst/>
                  <a:gdLst>
                    <a:gd name="T0" fmla="*/ 0 w 1728"/>
                    <a:gd name="T1" fmla="*/ 0 h 267"/>
                    <a:gd name="T2" fmla="*/ 0 w 1728"/>
                    <a:gd name="T3" fmla="*/ 0 h 267"/>
                    <a:gd name="T4" fmla="*/ 0 w 1728"/>
                    <a:gd name="T5" fmla="*/ 0 h 267"/>
                    <a:gd name="T6" fmla="*/ 0 w 1728"/>
                    <a:gd name="T7" fmla="*/ 0 h 267"/>
                    <a:gd name="T8" fmla="*/ 0 w 1728"/>
                    <a:gd name="T9" fmla="*/ 0 h 267"/>
                    <a:gd name="T10" fmla="*/ 0 60000 65536"/>
                    <a:gd name="T11" fmla="*/ 0 60000 65536"/>
                    <a:gd name="T12" fmla="*/ 0 60000 65536"/>
                    <a:gd name="T13" fmla="*/ 0 60000 65536"/>
                    <a:gd name="T14" fmla="*/ 0 60000 65536"/>
                    <a:gd name="T15" fmla="*/ 0 w 1728"/>
                    <a:gd name="T16" fmla="*/ 0 h 267"/>
                    <a:gd name="T17" fmla="*/ 1728 w 1728"/>
                    <a:gd name="T18" fmla="*/ 267 h 267"/>
                  </a:gdLst>
                  <a:ahLst/>
                  <a:cxnLst>
                    <a:cxn ang="T10">
                      <a:pos x="T0" y="T1"/>
                    </a:cxn>
                    <a:cxn ang="T11">
                      <a:pos x="T2" y="T3"/>
                    </a:cxn>
                    <a:cxn ang="T12">
                      <a:pos x="T4" y="T5"/>
                    </a:cxn>
                    <a:cxn ang="T13">
                      <a:pos x="T6" y="T7"/>
                    </a:cxn>
                    <a:cxn ang="T14">
                      <a:pos x="T8" y="T9"/>
                    </a:cxn>
                  </a:cxnLst>
                  <a:rect l="T15" t="T16" r="T17" b="T18"/>
                  <a:pathLst>
                    <a:path w="1728" h="267">
                      <a:moveTo>
                        <a:pt x="0" y="0"/>
                      </a:moveTo>
                      <a:lnTo>
                        <a:pt x="0" y="69"/>
                      </a:lnTo>
                      <a:lnTo>
                        <a:pt x="1728" y="267"/>
                      </a:lnTo>
                      <a:lnTo>
                        <a:pt x="1727" y="19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63" name="Freeform 267"/>
                <p:cNvSpPr>
                  <a:spLocks/>
                </p:cNvSpPr>
                <p:nvPr/>
              </p:nvSpPr>
              <p:spPr bwMode="auto">
                <a:xfrm>
                  <a:off x="2672" y="1157"/>
                  <a:ext cx="32" cy="43"/>
                </a:xfrm>
                <a:custGeom>
                  <a:avLst/>
                  <a:gdLst>
                    <a:gd name="T0" fmla="*/ 0 w 227"/>
                    <a:gd name="T1" fmla="*/ 0 h 304"/>
                    <a:gd name="T2" fmla="*/ 0 w 227"/>
                    <a:gd name="T3" fmla="*/ 0 h 304"/>
                    <a:gd name="T4" fmla="*/ 0 w 227"/>
                    <a:gd name="T5" fmla="*/ 0 h 304"/>
                    <a:gd name="T6" fmla="*/ 0 w 227"/>
                    <a:gd name="T7" fmla="*/ 0 h 304"/>
                    <a:gd name="T8" fmla="*/ 0 w 227"/>
                    <a:gd name="T9" fmla="*/ 0 h 304"/>
                    <a:gd name="T10" fmla="*/ 0 w 227"/>
                    <a:gd name="T11" fmla="*/ 0 h 304"/>
                    <a:gd name="T12" fmla="*/ 0 w 227"/>
                    <a:gd name="T13" fmla="*/ 0 h 304"/>
                    <a:gd name="T14" fmla="*/ 0 w 227"/>
                    <a:gd name="T15" fmla="*/ 0 h 304"/>
                    <a:gd name="T16" fmla="*/ 0 60000 65536"/>
                    <a:gd name="T17" fmla="*/ 0 60000 65536"/>
                    <a:gd name="T18" fmla="*/ 0 60000 65536"/>
                    <a:gd name="T19" fmla="*/ 0 60000 65536"/>
                    <a:gd name="T20" fmla="*/ 0 60000 65536"/>
                    <a:gd name="T21" fmla="*/ 0 60000 65536"/>
                    <a:gd name="T22" fmla="*/ 0 60000 65536"/>
                    <a:gd name="T23" fmla="*/ 0 60000 65536"/>
                    <a:gd name="T24" fmla="*/ 0 w 227"/>
                    <a:gd name="T25" fmla="*/ 0 h 304"/>
                    <a:gd name="T26" fmla="*/ 227 w 227"/>
                    <a:gd name="T27" fmla="*/ 304 h 3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7" h="304">
                      <a:moveTo>
                        <a:pt x="0" y="235"/>
                      </a:moveTo>
                      <a:lnTo>
                        <a:pt x="0" y="304"/>
                      </a:lnTo>
                      <a:lnTo>
                        <a:pt x="99" y="234"/>
                      </a:lnTo>
                      <a:lnTo>
                        <a:pt x="139" y="193"/>
                      </a:lnTo>
                      <a:lnTo>
                        <a:pt x="227" y="87"/>
                      </a:lnTo>
                      <a:lnTo>
                        <a:pt x="227" y="0"/>
                      </a:lnTo>
                      <a:lnTo>
                        <a:pt x="112" y="145"/>
                      </a:lnTo>
                      <a:lnTo>
                        <a:pt x="0" y="235"/>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64" name="Line 268"/>
                <p:cNvSpPr>
                  <a:spLocks noChangeShapeType="1"/>
                </p:cNvSpPr>
                <p:nvPr/>
              </p:nvSpPr>
              <p:spPr bwMode="auto">
                <a:xfrm>
                  <a:off x="2426" y="1165"/>
                  <a:ext cx="246" cy="2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39365" name="Group 269"/>
                <p:cNvGrpSpPr>
                  <a:grpSpLocks/>
                </p:cNvGrpSpPr>
                <p:nvPr/>
              </p:nvGrpSpPr>
              <p:grpSpPr bwMode="auto">
                <a:xfrm>
                  <a:off x="2441" y="1137"/>
                  <a:ext cx="238" cy="47"/>
                  <a:chOff x="2441" y="1137"/>
                  <a:chExt cx="238" cy="47"/>
                </a:xfrm>
              </p:grpSpPr>
              <p:sp>
                <p:nvSpPr>
                  <p:cNvPr id="139369" name="Freeform 270"/>
                  <p:cNvSpPr>
                    <a:spLocks/>
                  </p:cNvSpPr>
                  <p:nvPr/>
                </p:nvSpPr>
                <p:spPr bwMode="auto">
                  <a:xfrm>
                    <a:off x="2441" y="1139"/>
                    <a:ext cx="183" cy="38"/>
                  </a:xfrm>
                  <a:custGeom>
                    <a:avLst/>
                    <a:gdLst>
                      <a:gd name="T0" fmla="*/ 0 w 1279"/>
                      <a:gd name="T1" fmla="*/ 0 h 265"/>
                      <a:gd name="T2" fmla="*/ 0 w 1279"/>
                      <a:gd name="T3" fmla="*/ 0 h 265"/>
                      <a:gd name="T4" fmla="*/ 0 w 1279"/>
                      <a:gd name="T5" fmla="*/ 0 h 265"/>
                      <a:gd name="T6" fmla="*/ 0 w 1279"/>
                      <a:gd name="T7" fmla="*/ 0 h 265"/>
                      <a:gd name="T8" fmla="*/ 0 w 1279"/>
                      <a:gd name="T9" fmla="*/ 0 h 265"/>
                      <a:gd name="T10" fmla="*/ 0 w 1279"/>
                      <a:gd name="T11" fmla="*/ 0 h 265"/>
                      <a:gd name="T12" fmla="*/ 0 w 1279"/>
                      <a:gd name="T13" fmla="*/ 0 h 265"/>
                      <a:gd name="T14" fmla="*/ 0 60000 65536"/>
                      <a:gd name="T15" fmla="*/ 0 60000 65536"/>
                      <a:gd name="T16" fmla="*/ 0 60000 65536"/>
                      <a:gd name="T17" fmla="*/ 0 60000 65536"/>
                      <a:gd name="T18" fmla="*/ 0 60000 65536"/>
                      <a:gd name="T19" fmla="*/ 0 60000 65536"/>
                      <a:gd name="T20" fmla="*/ 0 60000 65536"/>
                      <a:gd name="T21" fmla="*/ 0 w 1279"/>
                      <a:gd name="T22" fmla="*/ 0 h 265"/>
                      <a:gd name="T23" fmla="*/ 1279 w 1279"/>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79" h="265">
                        <a:moveTo>
                          <a:pt x="220" y="0"/>
                        </a:moveTo>
                        <a:lnTo>
                          <a:pt x="68" y="117"/>
                        </a:lnTo>
                        <a:lnTo>
                          <a:pt x="0" y="152"/>
                        </a:lnTo>
                        <a:lnTo>
                          <a:pt x="1085" y="265"/>
                        </a:lnTo>
                        <a:lnTo>
                          <a:pt x="1163" y="214"/>
                        </a:lnTo>
                        <a:lnTo>
                          <a:pt x="1279" y="107"/>
                        </a:lnTo>
                        <a:lnTo>
                          <a:pt x="22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70" name="Group 271"/>
                  <p:cNvGrpSpPr>
                    <a:grpSpLocks/>
                  </p:cNvGrpSpPr>
                  <p:nvPr/>
                </p:nvGrpSpPr>
                <p:grpSpPr bwMode="auto">
                  <a:xfrm>
                    <a:off x="2446" y="1137"/>
                    <a:ext cx="233" cy="47"/>
                    <a:chOff x="2446" y="1137"/>
                    <a:chExt cx="233" cy="47"/>
                  </a:xfrm>
                </p:grpSpPr>
                <p:grpSp>
                  <p:nvGrpSpPr>
                    <p:cNvPr id="139371" name="Group 272"/>
                    <p:cNvGrpSpPr>
                      <a:grpSpLocks/>
                    </p:cNvGrpSpPr>
                    <p:nvPr/>
                  </p:nvGrpSpPr>
                  <p:grpSpPr bwMode="auto">
                    <a:xfrm>
                      <a:off x="2450" y="1137"/>
                      <a:ext cx="170" cy="39"/>
                      <a:chOff x="2450" y="1137"/>
                      <a:chExt cx="170" cy="39"/>
                    </a:xfrm>
                  </p:grpSpPr>
                  <p:grpSp>
                    <p:nvGrpSpPr>
                      <p:cNvPr id="139385" name="Group 273"/>
                      <p:cNvGrpSpPr>
                        <a:grpSpLocks/>
                      </p:cNvGrpSpPr>
                      <p:nvPr/>
                    </p:nvGrpSpPr>
                    <p:grpSpPr bwMode="auto">
                      <a:xfrm>
                        <a:off x="2450" y="1137"/>
                        <a:ext cx="35" cy="26"/>
                        <a:chOff x="2450" y="1137"/>
                        <a:chExt cx="35" cy="26"/>
                      </a:xfrm>
                    </p:grpSpPr>
                    <p:sp>
                      <p:nvSpPr>
                        <p:cNvPr id="139416" name="Line 274"/>
                        <p:cNvSpPr>
                          <a:spLocks noChangeShapeType="1"/>
                        </p:cNvSpPr>
                        <p:nvPr/>
                      </p:nvSpPr>
                      <p:spPr bwMode="auto">
                        <a:xfrm flipV="1">
                          <a:off x="2450" y="1157"/>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17" name="Line 275"/>
                        <p:cNvSpPr>
                          <a:spLocks noChangeShapeType="1"/>
                        </p:cNvSpPr>
                        <p:nvPr/>
                      </p:nvSpPr>
                      <p:spPr bwMode="auto">
                        <a:xfrm flipV="1">
                          <a:off x="2461" y="1137"/>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86" name="Group 276"/>
                      <p:cNvGrpSpPr>
                        <a:grpSpLocks/>
                      </p:cNvGrpSpPr>
                      <p:nvPr/>
                    </p:nvGrpSpPr>
                    <p:grpSpPr bwMode="auto">
                      <a:xfrm>
                        <a:off x="2463" y="1138"/>
                        <a:ext cx="36" cy="26"/>
                        <a:chOff x="2463" y="1138"/>
                        <a:chExt cx="36" cy="26"/>
                      </a:xfrm>
                    </p:grpSpPr>
                    <p:sp>
                      <p:nvSpPr>
                        <p:cNvPr id="139414" name="Line 277"/>
                        <p:cNvSpPr>
                          <a:spLocks noChangeShapeType="1"/>
                        </p:cNvSpPr>
                        <p:nvPr/>
                      </p:nvSpPr>
                      <p:spPr bwMode="auto">
                        <a:xfrm flipV="1">
                          <a:off x="2463" y="1158"/>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15" name="Line 278"/>
                        <p:cNvSpPr>
                          <a:spLocks noChangeShapeType="1"/>
                        </p:cNvSpPr>
                        <p:nvPr/>
                      </p:nvSpPr>
                      <p:spPr bwMode="auto">
                        <a:xfrm flipV="1">
                          <a:off x="2475" y="1138"/>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87" name="Group 279"/>
                      <p:cNvGrpSpPr>
                        <a:grpSpLocks/>
                      </p:cNvGrpSpPr>
                      <p:nvPr/>
                    </p:nvGrpSpPr>
                    <p:grpSpPr bwMode="auto">
                      <a:xfrm>
                        <a:off x="2478" y="1139"/>
                        <a:ext cx="36" cy="26"/>
                        <a:chOff x="2478" y="1139"/>
                        <a:chExt cx="36" cy="26"/>
                      </a:xfrm>
                    </p:grpSpPr>
                    <p:sp>
                      <p:nvSpPr>
                        <p:cNvPr id="139412" name="Line 280"/>
                        <p:cNvSpPr>
                          <a:spLocks noChangeShapeType="1"/>
                        </p:cNvSpPr>
                        <p:nvPr/>
                      </p:nvSpPr>
                      <p:spPr bwMode="auto">
                        <a:xfrm flipV="1">
                          <a:off x="2478" y="1159"/>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13" name="Line 281"/>
                        <p:cNvSpPr>
                          <a:spLocks noChangeShapeType="1"/>
                        </p:cNvSpPr>
                        <p:nvPr/>
                      </p:nvSpPr>
                      <p:spPr bwMode="auto">
                        <a:xfrm flipV="1">
                          <a:off x="2489" y="1139"/>
                          <a:ext cx="25"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88" name="Group 282"/>
                      <p:cNvGrpSpPr>
                        <a:grpSpLocks/>
                      </p:cNvGrpSpPr>
                      <p:nvPr/>
                    </p:nvGrpSpPr>
                    <p:grpSpPr bwMode="auto">
                      <a:xfrm>
                        <a:off x="2491" y="1141"/>
                        <a:ext cx="36" cy="26"/>
                        <a:chOff x="2491" y="1141"/>
                        <a:chExt cx="36" cy="26"/>
                      </a:xfrm>
                    </p:grpSpPr>
                    <p:sp>
                      <p:nvSpPr>
                        <p:cNvPr id="139410" name="Line 283"/>
                        <p:cNvSpPr>
                          <a:spLocks noChangeShapeType="1"/>
                        </p:cNvSpPr>
                        <p:nvPr/>
                      </p:nvSpPr>
                      <p:spPr bwMode="auto">
                        <a:xfrm flipV="1">
                          <a:off x="2491" y="1161"/>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11" name="Line 284"/>
                        <p:cNvSpPr>
                          <a:spLocks noChangeShapeType="1"/>
                        </p:cNvSpPr>
                        <p:nvPr/>
                      </p:nvSpPr>
                      <p:spPr bwMode="auto">
                        <a:xfrm flipV="1">
                          <a:off x="2502" y="1141"/>
                          <a:ext cx="25"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89" name="Group 285"/>
                      <p:cNvGrpSpPr>
                        <a:grpSpLocks/>
                      </p:cNvGrpSpPr>
                      <p:nvPr/>
                    </p:nvGrpSpPr>
                    <p:grpSpPr bwMode="auto">
                      <a:xfrm>
                        <a:off x="2505" y="1142"/>
                        <a:ext cx="36" cy="26"/>
                        <a:chOff x="2505" y="1142"/>
                        <a:chExt cx="36" cy="26"/>
                      </a:xfrm>
                    </p:grpSpPr>
                    <p:sp>
                      <p:nvSpPr>
                        <p:cNvPr id="139408" name="Line 286"/>
                        <p:cNvSpPr>
                          <a:spLocks noChangeShapeType="1"/>
                        </p:cNvSpPr>
                        <p:nvPr/>
                      </p:nvSpPr>
                      <p:spPr bwMode="auto">
                        <a:xfrm flipV="1">
                          <a:off x="2505" y="1162"/>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9" name="Line 287"/>
                        <p:cNvSpPr>
                          <a:spLocks noChangeShapeType="1"/>
                        </p:cNvSpPr>
                        <p:nvPr/>
                      </p:nvSpPr>
                      <p:spPr bwMode="auto">
                        <a:xfrm flipV="1">
                          <a:off x="2517" y="1142"/>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0" name="Group 288"/>
                      <p:cNvGrpSpPr>
                        <a:grpSpLocks/>
                      </p:cNvGrpSpPr>
                      <p:nvPr/>
                    </p:nvGrpSpPr>
                    <p:grpSpPr bwMode="auto">
                      <a:xfrm>
                        <a:off x="2519" y="1143"/>
                        <a:ext cx="35" cy="26"/>
                        <a:chOff x="2519" y="1143"/>
                        <a:chExt cx="35" cy="26"/>
                      </a:xfrm>
                    </p:grpSpPr>
                    <p:sp>
                      <p:nvSpPr>
                        <p:cNvPr id="139406" name="Line 289"/>
                        <p:cNvSpPr>
                          <a:spLocks noChangeShapeType="1"/>
                        </p:cNvSpPr>
                        <p:nvPr/>
                      </p:nvSpPr>
                      <p:spPr bwMode="auto">
                        <a:xfrm flipV="1">
                          <a:off x="2519" y="1163"/>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7" name="Line 290"/>
                        <p:cNvSpPr>
                          <a:spLocks noChangeShapeType="1"/>
                        </p:cNvSpPr>
                        <p:nvPr/>
                      </p:nvSpPr>
                      <p:spPr bwMode="auto">
                        <a:xfrm flipV="1">
                          <a:off x="2530" y="1143"/>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1" name="Group 291"/>
                      <p:cNvGrpSpPr>
                        <a:grpSpLocks/>
                      </p:cNvGrpSpPr>
                      <p:nvPr/>
                    </p:nvGrpSpPr>
                    <p:grpSpPr bwMode="auto">
                      <a:xfrm>
                        <a:off x="2532" y="1144"/>
                        <a:ext cx="36" cy="26"/>
                        <a:chOff x="2532" y="1144"/>
                        <a:chExt cx="36" cy="26"/>
                      </a:xfrm>
                    </p:grpSpPr>
                    <p:sp>
                      <p:nvSpPr>
                        <p:cNvPr id="139404" name="Line 292"/>
                        <p:cNvSpPr>
                          <a:spLocks noChangeShapeType="1"/>
                        </p:cNvSpPr>
                        <p:nvPr/>
                      </p:nvSpPr>
                      <p:spPr bwMode="auto">
                        <a:xfrm flipV="1">
                          <a:off x="2532" y="1164"/>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5" name="Line 293"/>
                        <p:cNvSpPr>
                          <a:spLocks noChangeShapeType="1"/>
                        </p:cNvSpPr>
                        <p:nvPr/>
                      </p:nvSpPr>
                      <p:spPr bwMode="auto">
                        <a:xfrm flipV="1">
                          <a:off x="2544" y="1144"/>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2" name="Group 294"/>
                      <p:cNvGrpSpPr>
                        <a:grpSpLocks/>
                      </p:cNvGrpSpPr>
                      <p:nvPr/>
                    </p:nvGrpSpPr>
                    <p:grpSpPr bwMode="auto">
                      <a:xfrm>
                        <a:off x="2545" y="1146"/>
                        <a:ext cx="35" cy="26"/>
                        <a:chOff x="2545" y="1146"/>
                        <a:chExt cx="35" cy="26"/>
                      </a:xfrm>
                    </p:grpSpPr>
                    <p:sp>
                      <p:nvSpPr>
                        <p:cNvPr id="139402" name="Line 295"/>
                        <p:cNvSpPr>
                          <a:spLocks noChangeShapeType="1"/>
                        </p:cNvSpPr>
                        <p:nvPr/>
                      </p:nvSpPr>
                      <p:spPr bwMode="auto">
                        <a:xfrm flipV="1">
                          <a:off x="2545" y="1166"/>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3" name="Line 296"/>
                        <p:cNvSpPr>
                          <a:spLocks noChangeShapeType="1"/>
                        </p:cNvSpPr>
                        <p:nvPr/>
                      </p:nvSpPr>
                      <p:spPr bwMode="auto">
                        <a:xfrm flipV="1">
                          <a:off x="2556" y="1146"/>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3" name="Group 297"/>
                      <p:cNvGrpSpPr>
                        <a:grpSpLocks/>
                      </p:cNvGrpSpPr>
                      <p:nvPr/>
                    </p:nvGrpSpPr>
                    <p:grpSpPr bwMode="auto">
                      <a:xfrm>
                        <a:off x="2558" y="1148"/>
                        <a:ext cx="36" cy="26"/>
                        <a:chOff x="2558" y="1148"/>
                        <a:chExt cx="36" cy="26"/>
                      </a:xfrm>
                    </p:grpSpPr>
                    <p:sp>
                      <p:nvSpPr>
                        <p:cNvPr id="139400" name="Line 298"/>
                        <p:cNvSpPr>
                          <a:spLocks noChangeShapeType="1"/>
                        </p:cNvSpPr>
                        <p:nvPr/>
                      </p:nvSpPr>
                      <p:spPr bwMode="auto">
                        <a:xfrm flipV="1">
                          <a:off x="2558" y="1168"/>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401" name="Line 299"/>
                        <p:cNvSpPr>
                          <a:spLocks noChangeShapeType="1"/>
                        </p:cNvSpPr>
                        <p:nvPr/>
                      </p:nvSpPr>
                      <p:spPr bwMode="auto">
                        <a:xfrm flipV="1">
                          <a:off x="2569" y="1148"/>
                          <a:ext cx="25"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4" name="Group 300"/>
                      <p:cNvGrpSpPr>
                        <a:grpSpLocks/>
                      </p:cNvGrpSpPr>
                      <p:nvPr/>
                    </p:nvGrpSpPr>
                    <p:grpSpPr bwMode="auto">
                      <a:xfrm>
                        <a:off x="2571" y="1149"/>
                        <a:ext cx="36" cy="26"/>
                        <a:chOff x="2571" y="1149"/>
                        <a:chExt cx="36" cy="26"/>
                      </a:xfrm>
                    </p:grpSpPr>
                    <p:sp>
                      <p:nvSpPr>
                        <p:cNvPr id="139398" name="Line 301"/>
                        <p:cNvSpPr>
                          <a:spLocks noChangeShapeType="1"/>
                        </p:cNvSpPr>
                        <p:nvPr/>
                      </p:nvSpPr>
                      <p:spPr bwMode="auto">
                        <a:xfrm flipV="1">
                          <a:off x="2571" y="1169"/>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99" name="Line 302"/>
                        <p:cNvSpPr>
                          <a:spLocks noChangeShapeType="1"/>
                        </p:cNvSpPr>
                        <p:nvPr/>
                      </p:nvSpPr>
                      <p:spPr bwMode="auto">
                        <a:xfrm flipV="1">
                          <a:off x="2583" y="1149"/>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95" name="Group 303"/>
                      <p:cNvGrpSpPr>
                        <a:grpSpLocks/>
                      </p:cNvGrpSpPr>
                      <p:nvPr/>
                    </p:nvGrpSpPr>
                    <p:grpSpPr bwMode="auto">
                      <a:xfrm>
                        <a:off x="2584" y="1150"/>
                        <a:ext cx="36" cy="26"/>
                        <a:chOff x="2584" y="1150"/>
                        <a:chExt cx="36" cy="26"/>
                      </a:xfrm>
                    </p:grpSpPr>
                    <p:sp>
                      <p:nvSpPr>
                        <p:cNvPr id="139396" name="Line 304"/>
                        <p:cNvSpPr>
                          <a:spLocks noChangeShapeType="1"/>
                        </p:cNvSpPr>
                        <p:nvPr/>
                      </p:nvSpPr>
                      <p:spPr bwMode="auto">
                        <a:xfrm flipV="1">
                          <a:off x="2584" y="1170"/>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97" name="Line 305"/>
                        <p:cNvSpPr>
                          <a:spLocks noChangeShapeType="1"/>
                        </p:cNvSpPr>
                        <p:nvPr/>
                      </p:nvSpPr>
                      <p:spPr bwMode="auto">
                        <a:xfrm flipV="1">
                          <a:off x="2596" y="1150"/>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372" name="Group 306"/>
                    <p:cNvGrpSpPr>
                      <a:grpSpLocks/>
                    </p:cNvGrpSpPr>
                    <p:nvPr/>
                  </p:nvGrpSpPr>
                  <p:grpSpPr bwMode="auto">
                    <a:xfrm>
                      <a:off x="2626" y="1154"/>
                      <a:ext cx="51" cy="30"/>
                      <a:chOff x="2626" y="1154"/>
                      <a:chExt cx="51" cy="30"/>
                    </a:xfrm>
                  </p:grpSpPr>
                  <p:grpSp>
                    <p:nvGrpSpPr>
                      <p:cNvPr id="139376" name="Group 307"/>
                      <p:cNvGrpSpPr>
                        <a:grpSpLocks/>
                      </p:cNvGrpSpPr>
                      <p:nvPr/>
                    </p:nvGrpSpPr>
                    <p:grpSpPr bwMode="auto">
                      <a:xfrm>
                        <a:off x="2647" y="1156"/>
                        <a:ext cx="30" cy="28"/>
                        <a:chOff x="2647" y="1156"/>
                        <a:chExt cx="30" cy="28"/>
                      </a:xfrm>
                    </p:grpSpPr>
                    <p:sp>
                      <p:nvSpPr>
                        <p:cNvPr id="139383" name="Line 308"/>
                        <p:cNvSpPr>
                          <a:spLocks noChangeShapeType="1"/>
                        </p:cNvSpPr>
                        <p:nvPr/>
                      </p:nvSpPr>
                      <p:spPr bwMode="auto">
                        <a:xfrm flipV="1">
                          <a:off x="2647" y="1177"/>
                          <a:ext cx="10" cy="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84" name="Line 309"/>
                        <p:cNvSpPr>
                          <a:spLocks noChangeShapeType="1"/>
                        </p:cNvSpPr>
                        <p:nvPr/>
                      </p:nvSpPr>
                      <p:spPr bwMode="auto">
                        <a:xfrm flipV="1">
                          <a:off x="2657" y="1156"/>
                          <a:ext cx="20"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77" name="Group 310"/>
                      <p:cNvGrpSpPr>
                        <a:grpSpLocks/>
                      </p:cNvGrpSpPr>
                      <p:nvPr/>
                    </p:nvGrpSpPr>
                    <p:grpSpPr bwMode="auto">
                      <a:xfrm>
                        <a:off x="2637" y="1155"/>
                        <a:ext cx="30" cy="28"/>
                        <a:chOff x="2637" y="1155"/>
                        <a:chExt cx="30" cy="28"/>
                      </a:xfrm>
                    </p:grpSpPr>
                    <p:sp>
                      <p:nvSpPr>
                        <p:cNvPr id="139381" name="Line 311"/>
                        <p:cNvSpPr>
                          <a:spLocks noChangeShapeType="1"/>
                        </p:cNvSpPr>
                        <p:nvPr/>
                      </p:nvSpPr>
                      <p:spPr bwMode="auto">
                        <a:xfrm flipV="1">
                          <a:off x="2637" y="1176"/>
                          <a:ext cx="10" cy="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82" name="Line 312"/>
                        <p:cNvSpPr>
                          <a:spLocks noChangeShapeType="1"/>
                        </p:cNvSpPr>
                        <p:nvPr/>
                      </p:nvSpPr>
                      <p:spPr bwMode="auto">
                        <a:xfrm flipV="1">
                          <a:off x="2647" y="1155"/>
                          <a:ext cx="20"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78" name="Group 313"/>
                      <p:cNvGrpSpPr>
                        <a:grpSpLocks/>
                      </p:cNvGrpSpPr>
                      <p:nvPr/>
                    </p:nvGrpSpPr>
                    <p:grpSpPr bwMode="auto">
                      <a:xfrm>
                        <a:off x="2626" y="1154"/>
                        <a:ext cx="29" cy="28"/>
                        <a:chOff x="2626" y="1154"/>
                        <a:chExt cx="29" cy="28"/>
                      </a:xfrm>
                    </p:grpSpPr>
                    <p:sp>
                      <p:nvSpPr>
                        <p:cNvPr id="139379" name="Line 314"/>
                        <p:cNvSpPr>
                          <a:spLocks noChangeShapeType="1"/>
                        </p:cNvSpPr>
                        <p:nvPr/>
                      </p:nvSpPr>
                      <p:spPr bwMode="auto">
                        <a:xfrm flipV="1">
                          <a:off x="2626" y="1174"/>
                          <a:ext cx="10" cy="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80" name="Line 315"/>
                        <p:cNvSpPr>
                          <a:spLocks noChangeShapeType="1"/>
                        </p:cNvSpPr>
                        <p:nvPr/>
                      </p:nvSpPr>
                      <p:spPr bwMode="auto">
                        <a:xfrm flipV="1">
                          <a:off x="2636" y="1154"/>
                          <a:ext cx="19"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373" name="Line 316"/>
                    <p:cNvSpPr>
                      <a:spLocks noChangeShapeType="1"/>
                    </p:cNvSpPr>
                    <p:nvPr/>
                  </p:nvSpPr>
                  <p:spPr bwMode="auto">
                    <a:xfrm>
                      <a:off x="2462" y="1145"/>
                      <a:ext cx="217"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74" name="Line 317"/>
                    <p:cNvSpPr>
                      <a:spLocks noChangeShapeType="1"/>
                    </p:cNvSpPr>
                    <p:nvPr/>
                  </p:nvSpPr>
                  <p:spPr bwMode="auto">
                    <a:xfrm>
                      <a:off x="2454" y="1150"/>
                      <a:ext cx="221" cy="22"/>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75" name="Line 318"/>
                    <p:cNvSpPr>
                      <a:spLocks noChangeShapeType="1"/>
                    </p:cNvSpPr>
                    <p:nvPr/>
                  </p:nvSpPr>
                  <p:spPr bwMode="auto">
                    <a:xfrm>
                      <a:off x="2446" y="1156"/>
                      <a:ext cx="223" cy="23"/>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366" name="Group 319"/>
                <p:cNvGrpSpPr>
                  <a:grpSpLocks/>
                </p:cNvGrpSpPr>
                <p:nvPr/>
              </p:nvGrpSpPr>
              <p:grpSpPr bwMode="auto">
                <a:xfrm>
                  <a:off x="2672" y="1160"/>
                  <a:ext cx="32" cy="33"/>
                  <a:chOff x="2672" y="1160"/>
                  <a:chExt cx="32" cy="33"/>
                </a:xfrm>
              </p:grpSpPr>
              <p:sp>
                <p:nvSpPr>
                  <p:cNvPr id="139367" name="Line 320"/>
                  <p:cNvSpPr>
                    <a:spLocks noChangeShapeType="1"/>
                  </p:cNvSpPr>
                  <p:nvPr/>
                </p:nvSpPr>
                <p:spPr bwMode="auto">
                  <a:xfrm flipV="1">
                    <a:off x="2672" y="1179"/>
                    <a:ext cx="17" cy="14"/>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68" name="Line 321"/>
                  <p:cNvSpPr>
                    <a:spLocks noChangeShapeType="1"/>
                  </p:cNvSpPr>
                  <p:nvPr/>
                </p:nvSpPr>
                <p:spPr bwMode="auto">
                  <a:xfrm flipV="1">
                    <a:off x="2689" y="1160"/>
                    <a:ext cx="15" cy="19"/>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45" name="Rectangle 322"/>
          <p:cNvSpPr>
            <a:spLocks noChangeArrowheads="1"/>
          </p:cNvSpPr>
          <p:nvPr/>
        </p:nvSpPr>
        <p:spPr bwMode="auto">
          <a:xfrm>
            <a:off x="2701925" y="3001963"/>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46" name="Group 323"/>
          <p:cNvGrpSpPr>
            <a:grpSpLocks/>
          </p:cNvGrpSpPr>
          <p:nvPr/>
        </p:nvGrpSpPr>
        <p:grpSpPr bwMode="auto">
          <a:xfrm>
            <a:off x="2263775" y="2449513"/>
            <a:ext cx="806450" cy="638175"/>
            <a:chOff x="1597" y="1419"/>
            <a:chExt cx="508" cy="402"/>
          </a:xfrm>
        </p:grpSpPr>
        <p:sp>
          <p:nvSpPr>
            <p:cNvPr id="129986" name="Freeform 324"/>
            <p:cNvSpPr>
              <a:spLocks/>
            </p:cNvSpPr>
            <p:nvPr/>
          </p:nvSpPr>
          <p:spPr bwMode="auto">
            <a:xfrm>
              <a:off x="1597" y="1725"/>
              <a:ext cx="50" cy="30"/>
            </a:xfrm>
            <a:custGeom>
              <a:avLst/>
              <a:gdLst>
                <a:gd name="T0" fmla="*/ 0 w 298"/>
                <a:gd name="T1" fmla="*/ 0 h 179"/>
                <a:gd name="T2" fmla="*/ 0 w 298"/>
                <a:gd name="T3" fmla="*/ 0 h 179"/>
                <a:gd name="T4" fmla="*/ 0 w 298"/>
                <a:gd name="T5" fmla="*/ 0 h 179"/>
                <a:gd name="T6" fmla="*/ 0 w 298"/>
                <a:gd name="T7" fmla="*/ 0 h 179"/>
                <a:gd name="T8" fmla="*/ 0 w 298"/>
                <a:gd name="T9" fmla="*/ 0 h 179"/>
                <a:gd name="T10" fmla="*/ 0 w 298"/>
                <a:gd name="T11" fmla="*/ 0 h 179"/>
                <a:gd name="T12" fmla="*/ 0 w 298"/>
                <a:gd name="T13" fmla="*/ 0 h 179"/>
                <a:gd name="T14" fmla="*/ 0 w 298"/>
                <a:gd name="T15" fmla="*/ 0 h 179"/>
                <a:gd name="T16" fmla="*/ 0 w 298"/>
                <a:gd name="T17" fmla="*/ 0 h 179"/>
                <a:gd name="T18" fmla="*/ 0 w 298"/>
                <a:gd name="T19" fmla="*/ 0 h 179"/>
                <a:gd name="T20" fmla="*/ 0 w 298"/>
                <a:gd name="T21" fmla="*/ 0 h 179"/>
                <a:gd name="T22" fmla="*/ 0 w 298"/>
                <a:gd name="T23" fmla="*/ 0 h 179"/>
                <a:gd name="T24" fmla="*/ 0 w 298"/>
                <a:gd name="T25" fmla="*/ 0 h 179"/>
                <a:gd name="T26" fmla="*/ 0 w 298"/>
                <a:gd name="T27" fmla="*/ 0 h 179"/>
                <a:gd name="T28" fmla="*/ 0 w 298"/>
                <a:gd name="T29" fmla="*/ 0 h 179"/>
                <a:gd name="T30" fmla="*/ 0 w 298"/>
                <a:gd name="T31" fmla="*/ 0 h 179"/>
                <a:gd name="T32" fmla="*/ 0 w 298"/>
                <a:gd name="T33" fmla="*/ 0 h 179"/>
                <a:gd name="T34" fmla="*/ 0 w 298"/>
                <a:gd name="T35" fmla="*/ 0 h 179"/>
                <a:gd name="T36" fmla="*/ 0 w 298"/>
                <a:gd name="T37" fmla="*/ 0 h 179"/>
                <a:gd name="T38" fmla="*/ 0 w 298"/>
                <a:gd name="T39" fmla="*/ 0 h 179"/>
                <a:gd name="T40" fmla="*/ 0 w 298"/>
                <a:gd name="T41" fmla="*/ 0 h 179"/>
                <a:gd name="T42" fmla="*/ 0 w 298"/>
                <a:gd name="T43" fmla="*/ 0 h 179"/>
                <a:gd name="T44" fmla="*/ 0 w 298"/>
                <a:gd name="T45" fmla="*/ 0 h 179"/>
                <a:gd name="T46" fmla="*/ 0 w 298"/>
                <a:gd name="T47" fmla="*/ 0 h 179"/>
                <a:gd name="T48" fmla="*/ 0 w 298"/>
                <a:gd name="T49" fmla="*/ 0 h 17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98"/>
                <a:gd name="T76" fmla="*/ 0 h 179"/>
                <a:gd name="T77" fmla="*/ 298 w 298"/>
                <a:gd name="T78" fmla="*/ 179 h 17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98" h="179">
                  <a:moveTo>
                    <a:pt x="292" y="0"/>
                  </a:moveTo>
                  <a:lnTo>
                    <a:pt x="225" y="0"/>
                  </a:lnTo>
                  <a:lnTo>
                    <a:pt x="186" y="5"/>
                  </a:lnTo>
                  <a:lnTo>
                    <a:pt x="149" y="11"/>
                  </a:lnTo>
                  <a:lnTo>
                    <a:pt x="104" y="19"/>
                  </a:lnTo>
                  <a:lnTo>
                    <a:pt x="69" y="29"/>
                  </a:lnTo>
                  <a:lnTo>
                    <a:pt x="45" y="37"/>
                  </a:lnTo>
                  <a:lnTo>
                    <a:pt x="29" y="47"/>
                  </a:lnTo>
                  <a:lnTo>
                    <a:pt x="16" y="56"/>
                  </a:lnTo>
                  <a:lnTo>
                    <a:pt x="6" y="68"/>
                  </a:lnTo>
                  <a:lnTo>
                    <a:pt x="0" y="81"/>
                  </a:lnTo>
                  <a:lnTo>
                    <a:pt x="2" y="96"/>
                  </a:lnTo>
                  <a:lnTo>
                    <a:pt x="10" y="108"/>
                  </a:lnTo>
                  <a:lnTo>
                    <a:pt x="20" y="115"/>
                  </a:lnTo>
                  <a:lnTo>
                    <a:pt x="42" y="118"/>
                  </a:lnTo>
                  <a:lnTo>
                    <a:pt x="66" y="118"/>
                  </a:lnTo>
                  <a:lnTo>
                    <a:pt x="92" y="116"/>
                  </a:lnTo>
                  <a:lnTo>
                    <a:pt x="125" y="112"/>
                  </a:lnTo>
                  <a:lnTo>
                    <a:pt x="157" y="115"/>
                  </a:lnTo>
                  <a:lnTo>
                    <a:pt x="180" y="118"/>
                  </a:lnTo>
                  <a:lnTo>
                    <a:pt x="203" y="124"/>
                  </a:lnTo>
                  <a:lnTo>
                    <a:pt x="228" y="135"/>
                  </a:lnTo>
                  <a:lnTo>
                    <a:pt x="298" y="179"/>
                  </a:lnTo>
                  <a:lnTo>
                    <a:pt x="294" y="179"/>
                  </a:lnTo>
                  <a:lnTo>
                    <a:pt x="295" y="175"/>
                  </a:lnTo>
                </a:path>
              </a:pathLst>
            </a:custGeom>
            <a:noFill/>
            <a:ln w="9525">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987" name="Group 325"/>
            <p:cNvGrpSpPr>
              <a:grpSpLocks/>
            </p:cNvGrpSpPr>
            <p:nvPr/>
          </p:nvGrpSpPr>
          <p:grpSpPr bwMode="auto">
            <a:xfrm>
              <a:off x="1640" y="1641"/>
              <a:ext cx="398" cy="138"/>
              <a:chOff x="1640" y="1641"/>
              <a:chExt cx="398" cy="138"/>
            </a:xfrm>
          </p:grpSpPr>
          <p:sp>
            <p:nvSpPr>
              <p:cNvPr id="139341" name="Freeform 326"/>
              <p:cNvSpPr>
                <a:spLocks/>
              </p:cNvSpPr>
              <p:nvPr/>
            </p:nvSpPr>
            <p:spPr bwMode="auto">
              <a:xfrm>
                <a:off x="1642" y="1710"/>
                <a:ext cx="396" cy="69"/>
              </a:xfrm>
              <a:custGeom>
                <a:avLst/>
                <a:gdLst>
                  <a:gd name="T0" fmla="*/ 0 w 2376"/>
                  <a:gd name="T1" fmla="*/ 0 h 413"/>
                  <a:gd name="T2" fmla="*/ 0 w 2376"/>
                  <a:gd name="T3" fmla="*/ 0 h 413"/>
                  <a:gd name="T4" fmla="*/ 0 w 2376"/>
                  <a:gd name="T5" fmla="*/ 0 h 413"/>
                  <a:gd name="T6" fmla="*/ 0 w 2376"/>
                  <a:gd name="T7" fmla="*/ 0 h 413"/>
                  <a:gd name="T8" fmla="*/ 0 w 2376"/>
                  <a:gd name="T9" fmla="*/ 0 h 413"/>
                  <a:gd name="T10" fmla="*/ 0 w 2376"/>
                  <a:gd name="T11" fmla="*/ 0 h 413"/>
                  <a:gd name="T12" fmla="*/ 0 w 2376"/>
                  <a:gd name="T13" fmla="*/ 0 h 413"/>
                  <a:gd name="T14" fmla="*/ 0 60000 65536"/>
                  <a:gd name="T15" fmla="*/ 0 60000 65536"/>
                  <a:gd name="T16" fmla="*/ 0 60000 65536"/>
                  <a:gd name="T17" fmla="*/ 0 60000 65536"/>
                  <a:gd name="T18" fmla="*/ 0 60000 65536"/>
                  <a:gd name="T19" fmla="*/ 0 60000 65536"/>
                  <a:gd name="T20" fmla="*/ 0 60000 65536"/>
                  <a:gd name="T21" fmla="*/ 0 w 2376"/>
                  <a:gd name="T22" fmla="*/ 0 h 413"/>
                  <a:gd name="T23" fmla="*/ 2376 w 2376"/>
                  <a:gd name="T24" fmla="*/ 413 h 4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76" h="413">
                    <a:moveTo>
                      <a:pt x="0" y="25"/>
                    </a:moveTo>
                    <a:lnTo>
                      <a:pt x="0" y="207"/>
                    </a:lnTo>
                    <a:lnTo>
                      <a:pt x="1929" y="413"/>
                    </a:lnTo>
                    <a:lnTo>
                      <a:pt x="2376" y="161"/>
                    </a:lnTo>
                    <a:lnTo>
                      <a:pt x="2376" y="0"/>
                    </a:lnTo>
                    <a:lnTo>
                      <a:pt x="1913" y="218"/>
                    </a:lnTo>
                    <a:lnTo>
                      <a:pt x="0" y="25"/>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42" name="Freeform 327"/>
              <p:cNvSpPr>
                <a:spLocks/>
              </p:cNvSpPr>
              <p:nvPr/>
            </p:nvSpPr>
            <p:spPr bwMode="auto">
              <a:xfrm>
                <a:off x="1640" y="1641"/>
                <a:ext cx="323" cy="106"/>
              </a:xfrm>
              <a:custGeom>
                <a:avLst/>
                <a:gdLst>
                  <a:gd name="T0" fmla="*/ 0 w 1938"/>
                  <a:gd name="T1" fmla="*/ 0 h 638"/>
                  <a:gd name="T2" fmla="*/ 0 w 1938"/>
                  <a:gd name="T3" fmla="*/ 0 h 638"/>
                  <a:gd name="T4" fmla="*/ 0 w 1938"/>
                  <a:gd name="T5" fmla="*/ 0 h 638"/>
                  <a:gd name="T6" fmla="*/ 0 w 1938"/>
                  <a:gd name="T7" fmla="*/ 0 h 638"/>
                  <a:gd name="T8" fmla="*/ 0 w 1938"/>
                  <a:gd name="T9" fmla="*/ 0 h 638"/>
                  <a:gd name="T10" fmla="*/ 0 60000 65536"/>
                  <a:gd name="T11" fmla="*/ 0 60000 65536"/>
                  <a:gd name="T12" fmla="*/ 0 60000 65536"/>
                  <a:gd name="T13" fmla="*/ 0 60000 65536"/>
                  <a:gd name="T14" fmla="*/ 0 60000 65536"/>
                  <a:gd name="T15" fmla="*/ 0 w 1938"/>
                  <a:gd name="T16" fmla="*/ 0 h 638"/>
                  <a:gd name="T17" fmla="*/ 1938 w 1938"/>
                  <a:gd name="T18" fmla="*/ 638 h 638"/>
                </a:gdLst>
                <a:ahLst/>
                <a:cxnLst>
                  <a:cxn ang="T10">
                    <a:pos x="T0" y="T1"/>
                  </a:cxn>
                  <a:cxn ang="T11">
                    <a:pos x="T2" y="T3"/>
                  </a:cxn>
                  <a:cxn ang="T12">
                    <a:pos x="T4" y="T5"/>
                  </a:cxn>
                  <a:cxn ang="T13">
                    <a:pos x="T6" y="T7"/>
                  </a:cxn>
                  <a:cxn ang="T14">
                    <a:pos x="T8" y="T9"/>
                  </a:cxn>
                </a:cxnLst>
                <a:rect l="T15" t="T16" r="T17" b="T18"/>
                <a:pathLst>
                  <a:path w="1938" h="638">
                    <a:moveTo>
                      <a:pt x="0" y="0"/>
                    </a:moveTo>
                    <a:lnTo>
                      <a:pt x="1938" y="140"/>
                    </a:lnTo>
                    <a:lnTo>
                      <a:pt x="1938" y="638"/>
                    </a:lnTo>
                    <a:lnTo>
                      <a:pt x="0" y="44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43" name="Group 328"/>
              <p:cNvGrpSpPr>
                <a:grpSpLocks/>
              </p:cNvGrpSpPr>
              <p:nvPr/>
            </p:nvGrpSpPr>
            <p:grpSpPr bwMode="auto">
              <a:xfrm>
                <a:off x="1641" y="1660"/>
                <a:ext cx="322" cy="43"/>
                <a:chOff x="1641" y="1660"/>
                <a:chExt cx="322" cy="43"/>
              </a:xfrm>
            </p:grpSpPr>
            <p:sp>
              <p:nvSpPr>
                <p:cNvPr id="139344" name="Line 329"/>
                <p:cNvSpPr>
                  <a:spLocks noChangeShapeType="1"/>
                </p:cNvSpPr>
                <p:nvPr/>
              </p:nvSpPr>
              <p:spPr bwMode="auto">
                <a:xfrm>
                  <a:off x="1641" y="1660"/>
                  <a:ext cx="32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45" name="Line 330"/>
                <p:cNvSpPr>
                  <a:spLocks noChangeShapeType="1"/>
                </p:cNvSpPr>
                <p:nvPr/>
              </p:nvSpPr>
              <p:spPr bwMode="auto">
                <a:xfrm>
                  <a:off x="1877" y="1680"/>
                  <a:ext cx="67" cy="6"/>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46" name="Line 331"/>
                <p:cNvSpPr>
                  <a:spLocks noChangeShapeType="1"/>
                </p:cNvSpPr>
                <p:nvPr/>
              </p:nvSpPr>
              <p:spPr bwMode="auto">
                <a:xfrm>
                  <a:off x="1798" y="1674"/>
                  <a:ext cx="67" cy="6"/>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47" name="Line 332"/>
                <p:cNvSpPr>
                  <a:spLocks noChangeShapeType="1"/>
                </p:cNvSpPr>
                <p:nvPr/>
              </p:nvSpPr>
              <p:spPr bwMode="auto">
                <a:xfrm>
                  <a:off x="1641" y="1674"/>
                  <a:ext cx="322" cy="29"/>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988" name="Group 333"/>
            <p:cNvGrpSpPr>
              <a:grpSpLocks/>
            </p:cNvGrpSpPr>
            <p:nvPr/>
          </p:nvGrpSpPr>
          <p:grpSpPr bwMode="auto">
            <a:xfrm>
              <a:off x="1640" y="1627"/>
              <a:ext cx="399" cy="38"/>
              <a:chOff x="1640" y="1627"/>
              <a:chExt cx="399" cy="38"/>
            </a:xfrm>
          </p:grpSpPr>
          <p:sp>
            <p:nvSpPr>
              <p:cNvPr id="139339" name="Freeform 334"/>
              <p:cNvSpPr>
                <a:spLocks/>
              </p:cNvSpPr>
              <p:nvPr/>
            </p:nvSpPr>
            <p:spPr bwMode="auto">
              <a:xfrm>
                <a:off x="1640" y="1627"/>
                <a:ext cx="399" cy="38"/>
              </a:xfrm>
              <a:custGeom>
                <a:avLst/>
                <a:gdLst>
                  <a:gd name="T0" fmla="*/ 0 w 2399"/>
                  <a:gd name="T1" fmla="*/ 0 h 227"/>
                  <a:gd name="T2" fmla="*/ 0 w 2399"/>
                  <a:gd name="T3" fmla="*/ 0 h 227"/>
                  <a:gd name="T4" fmla="*/ 0 w 2399"/>
                  <a:gd name="T5" fmla="*/ 0 h 227"/>
                  <a:gd name="T6" fmla="*/ 0 w 2399"/>
                  <a:gd name="T7" fmla="*/ 0 h 227"/>
                  <a:gd name="T8" fmla="*/ 0 w 2399"/>
                  <a:gd name="T9" fmla="*/ 0 h 227"/>
                  <a:gd name="T10" fmla="*/ 0 w 2399"/>
                  <a:gd name="T11" fmla="*/ 0 h 227"/>
                  <a:gd name="T12" fmla="*/ 0 60000 65536"/>
                  <a:gd name="T13" fmla="*/ 0 60000 65536"/>
                  <a:gd name="T14" fmla="*/ 0 60000 65536"/>
                  <a:gd name="T15" fmla="*/ 0 60000 65536"/>
                  <a:gd name="T16" fmla="*/ 0 60000 65536"/>
                  <a:gd name="T17" fmla="*/ 0 60000 65536"/>
                  <a:gd name="T18" fmla="*/ 0 w 2399"/>
                  <a:gd name="T19" fmla="*/ 0 h 227"/>
                  <a:gd name="T20" fmla="*/ 2399 w 2399"/>
                  <a:gd name="T21" fmla="*/ 227 h 227"/>
                </a:gdLst>
                <a:ahLst/>
                <a:cxnLst>
                  <a:cxn ang="T12">
                    <a:pos x="T0" y="T1"/>
                  </a:cxn>
                  <a:cxn ang="T13">
                    <a:pos x="T2" y="T3"/>
                  </a:cxn>
                  <a:cxn ang="T14">
                    <a:pos x="T4" y="T5"/>
                  </a:cxn>
                  <a:cxn ang="T15">
                    <a:pos x="T6" y="T7"/>
                  </a:cxn>
                  <a:cxn ang="T16">
                    <a:pos x="T8" y="T9"/>
                  </a:cxn>
                  <a:cxn ang="T17">
                    <a:pos x="T10" y="T11"/>
                  </a:cxn>
                </a:cxnLst>
                <a:rect l="T18" t="T19" r="T20" b="T21"/>
                <a:pathLst>
                  <a:path w="2399" h="227">
                    <a:moveTo>
                      <a:pt x="0" y="87"/>
                    </a:moveTo>
                    <a:lnTo>
                      <a:pt x="1937" y="227"/>
                    </a:lnTo>
                    <a:lnTo>
                      <a:pt x="2399" y="94"/>
                    </a:lnTo>
                    <a:lnTo>
                      <a:pt x="2237" y="76"/>
                    </a:lnTo>
                    <a:lnTo>
                      <a:pt x="739" y="0"/>
                    </a:lnTo>
                    <a:lnTo>
                      <a:pt x="0" y="87"/>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40" name="Freeform 335"/>
              <p:cNvSpPr>
                <a:spLocks/>
              </p:cNvSpPr>
              <p:nvPr/>
            </p:nvSpPr>
            <p:spPr bwMode="auto">
              <a:xfrm>
                <a:off x="1731" y="1635"/>
                <a:ext cx="293" cy="24"/>
              </a:xfrm>
              <a:custGeom>
                <a:avLst/>
                <a:gdLst>
                  <a:gd name="T0" fmla="*/ 0 w 1764"/>
                  <a:gd name="T1" fmla="*/ 0 h 145"/>
                  <a:gd name="T2" fmla="*/ 0 w 1764"/>
                  <a:gd name="T3" fmla="*/ 0 h 145"/>
                  <a:gd name="T4" fmla="*/ 0 w 1764"/>
                  <a:gd name="T5" fmla="*/ 0 h 145"/>
                  <a:gd name="T6" fmla="*/ 0 w 1764"/>
                  <a:gd name="T7" fmla="*/ 0 h 145"/>
                  <a:gd name="T8" fmla="*/ 0 w 1764"/>
                  <a:gd name="T9" fmla="*/ 0 h 145"/>
                  <a:gd name="T10" fmla="*/ 0 w 1764"/>
                  <a:gd name="T11" fmla="*/ 0 h 145"/>
                  <a:gd name="T12" fmla="*/ 0 w 1764"/>
                  <a:gd name="T13" fmla="*/ 0 h 145"/>
                  <a:gd name="T14" fmla="*/ 0 w 1764"/>
                  <a:gd name="T15" fmla="*/ 0 h 145"/>
                  <a:gd name="T16" fmla="*/ 0 60000 65536"/>
                  <a:gd name="T17" fmla="*/ 0 60000 65536"/>
                  <a:gd name="T18" fmla="*/ 0 60000 65536"/>
                  <a:gd name="T19" fmla="*/ 0 60000 65536"/>
                  <a:gd name="T20" fmla="*/ 0 60000 65536"/>
                  <a:gd name="T21" fmla="*/ 0 60000 65536"/>
                  <a:gd name="T22" fmla="*/ 0 60000 65536"/>
                  <a:gd name="T23" fmla="*/ 0 60000 65536"/>
                  <a:gd name="T24" fmla="*/ 0 w 1764"/>
                  <a:gd name="T25" fmla="*/ 0 h 145"/>
                  <a:gd name="T26" fmla="*/ 1764 w 1764"/>
                  <a:gd name="T27" fmla="*/ 145 h 1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64" h="145">
                    <a:moveTo>
                      <a:pt x="143" y="0"/>
                    </a:moveTo>
                    <a:lnTo>
                      <a:pt x="0" y="53"/>
                    </a:lnTo>
                    <a:lnTo>
                      <a:pt x="1423" y="145"/>
                    </a:lnTo>
                    <a:lnTo>
                      <a:pt x="1655" y="80"/>
                    </a:lnTo>
                    <a:lnTo>
                      <a:pt x="1636" y="71"/>
                    </a:lnTo>
                    <a:lnTo>
                      <a:pt x="1764" y="35"/>
                    </a:lnTo>
                    <a:lnTo>
                      <a:pt x="1685" y="28"/>
                    </a:lnTo>
                    <a:lnTo>
                      <a:pt x="143"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989" name="Group 336"/>
            <p:cNvGrpSpPr>
              <a:grpSpLocks/>
            </p:cNvGrpSpPr>
            <p:nvPr/>
          </p:nvGrpSpPr>
          <p:grpSpPr bwMode="auto">
            <a:xfrm>
              <a:off x="1965" y="1423"/>
              <a:ext cx="74" cy="231"/>
              <a:chOff x="1965" y="1423"/>
              <a:chExt cx="74" cy="231"/>
            </a:xfrm>
          </p:grpSpPr>
          <p:grpSp>
            <p:nvGrpSpPr>
              <p:cNvPr id="139309" name="Group 337"/>
              <p:cNvGrpSpPr>
                <a:grpSpLocks/>
              </p:cNvGrpSpPr>
              <p:nvPr/>
            </p:nvGrpSpPr>
            <p:grpSpPr bwMode="auto">
              <a:xfrm>
                <a:off x="1994" y="1453"/>
                <a:ext cx="45" cy="193"/>
                <a:chOff x="1994" y="1453"/>
                <a:chExt cx="45" cy="193"/>
              </a:xfrm>
            </p:grpSpPr>
            <p:sp>
              <p:nvSpPr>
                <p:cNvPr id="139313" name="Freeform 338"/>
                <p:cNvSpPr>
                  <a:spLocks/>
                </p:cNvSpPr>
                <p:nvPr/>
              </p:nvSpPr>
              <p:spPr bwMode="auto">
                <a:xfrm>
                  <a:off x="1994" y="1453"/>
                  <a:ext cx="45" cy="193"/>
                </a:xfrm>
                <a:custGeom>
                  <a:avLst/>
                  <a:gdLst>
                    <a:gd name="T0" fmla="*/ 0 w 267"/>
                    <a:gd name="T1" fmla="*/ 0 h 1158"/>
                    <a:gd name="T2" fmla="*/ 0 w 267"/>
                    <a:gd name="T3" fmla="*/ 0 h 1158"/>
                    <a:gd name="T4" fmla="*/ 0 w 267"/>
                    <a:gd name="T5" fmla="*/ 0 h 1158"/>
                    <a:gd name="T6" fmla="*/ 0 w 267"/>
                    <a:gd name="T7" fmla="*/ 0 h 1158"/>
                    <a:gd name="T8" fmla="*/ 0 w 267"/>
                    <a:gd name="T9" fmla="*/ 0 h 1158"/>
                    <a:gd name="T10" fmla="*/ 0 w 267"/>
                    <a:gd name="T11" fmla="*/ 0 h 1158"/>
                    <a:gd name="T12" fmla="*/ 0 60000 65536"/>
                    <a:gd name="T13" fmla="*/ 0 60000 65536"/>
                    <a:gd name="T14" fmla="*/ 0 60000 65536"/>
                    <a:gd name="T15" fmla="*/ 0 60000 65536"/>
                    <a:gd name="T16" fmla="*/ 0 60000 65536"/>
                    <a:gd name="T17" fmla="*/ 0 60000 65536"/>
                    <a:gd name="T18" fmla="*/ 0 w 267"/>
                    <a:gd name="T19" fmla="*/ 0 h 1158"/>
                    <a:gd name="T20" fmla="*/ 267 w 267"/>
                    <a:gd name="T21" fmla="*/ 1158 h 1158"/>
                  </a:gdLst>
                  <a:ahLst/>
                  <a:cxnLst>
                    <a:cxn ang="T12">
                      <a:pos x="T0" y="T1"/>
                    </a:cxn>
                    <a:cxn ang="T13">
                      <a:pos x="T2" y="T3"/>
                    </a:cxn>
                    <a:cxn ang="T14">
                      <a:pos x="T4" y="T5"/>
                    </a:cxn>
                    <a:cxn ang="T15">
                      <a:pos x="T6" y="T7"/>
                    </a:cxn>
                    <a:cxn ang="T16">
                      <a:pos x="T8" y="T9"/>
                    </a:cxn>
                    <a:cxn ang="T17">
                      <a:pos x="T10" y="T11"/>
                    </a:cxn>
                  </a:cxnLst>
                  <a:rect l="T18" t="T19" r="T20" b="T21"/>
                  <a:pathLst>
                    <a:path w="267" h="1158">
                      <a:moveTo>
                        <a:pt x="25" y="0"/>
                      </a:moveTo>
                      <a:lnTo>
                        <a:pt x="267" y="95"/>
                      </a:lnTo>
                      <a:lnTo>
                        <a:pt x="244" y="547"/>
                      </a:lnTo>
                      <a:lnTo>
                        <a:pt x="218" y="1092"/>
                      </a:lnTo>
                      <a:lnTo>
                        <a:pt x="0" y="1158"/>
                      </a:lnTo>
                      <a:lnTo>
                        <a:pt x="25"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9314" name="Group 339"/>
                <p:cNvGrpSpPr>
                  <a:grpSpLocks/>
                </p:cNvGrpSpPr>
                <p:nvPr/>
              </p:nvGrpSpPr>
              <p:grpSpPr bwMode="auto">
                <a:xfrm>
                  <a:off x="1994" y="1461"/>
                  <a:ext cx="44" cy="162"/>
                  <a:chOff x="1994" y="1461"/>
                  <a:chExt cx="44" cy="162"/>
                </a:xfrm>
              </p:grpSpPr>
              <p:grpSp>
                <p:nvGrpSpPr>
                  <p:cNvPr id="139315" name="Group 340"/>
                  <p:cNvGrpSpPr>
                    <a:grpSpLocks/>
                  </p:cNvGrpSpPr>
                  <p:nvPr/>
                </p:nvGrpSpPr>
                <p:grpSpPr bwMode="auto">
                  <a:xfrm>
                    <a:off x="1994" y="1461"/>
                    <a:ext cx="44" cy="162"/>
                    <a:chOff x="1994" y="1461"/>
                    <a:chExt cx="44" cy="162"/>
                  </a:xfrm>
                </p:grpSpPr>
                <p:grpSp>
                  <p:nvGrpSpPr>
                    <p:cNvPr id="139317" name="Group 341"/>
                    <p:cNvGrpSpPr>
                      <a:grpSpLocks/>
                    </p:cNvGrpSpPr>
                    <p:nvPr/>
                  </p:nvGrpSpPr>
                  <p:grpSpPr bwMode="auto">
                    <a:xfrm>
                      <a:off x="1994" y="1461"/>
                      <a:ext cx="44" cy="97"/>
                      <a:chOff x="1994" y="1461"/>
                      <a:chExt cx="44" cy="97"/>
                    </a:xfrm>
                  </p:grpSpPr>
                  <p:grpSp>
                    <p:nvGrpSpPr>
                      <p:cNvPr id="139327" name="Group 342"/>
                      <p:cNvGrpSpPr>
                        <a:grpSpLocks/>
                      </p:cNvGrpSpPr>
                      <p:nvPr/>
                    </p:nvGrpSpPr>
                    <p:grpSpPr bwMode="auto">
                      <a:xfrm>
                        <a:off x="1997" y="1461"/>
                        <a:ext cx="41" cy="52"/>
                        <a:chOff x="1997" y="1461"/>
                        <a:chExt cx="41" cy="52"/>
                      </a:xfrm>
                    </p:grpSpPr>
                    <p:sp>
                      <p:nvSpPr>
                        <p:cNvPr id="139333" name="Line 343"/>
                        <p:cNvSpPr>
                          <a:spLocks noChangeShapeType="1"/>
                        </p:cNvSpPr>
                        <p:nvPr/>
                      </p:nvSpPr>
                      <p:spPr bwMode="auto">
                        <a:xfrm>
                          <a:off x="1998" y="1461"/>
                          <a:ext cx="40" cy="1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4" name="Line 344"/>
                        <p:cNvSpPr>
                          <a:spLocks noChangeShapeType="1"/>
                        </p:cNvSpPr>
                        <p:nvPr/>
                      </p:nvSpPr>
                      <p:spPr bwMode="auto">
                        <a:xfrm>
                          <a:off x="1998" y="1469"/>
                          <a:ext cx="39" cy="1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5" name="Line 345"/>
                        <p:cNvSpPr>
                          <a:spLocks noChangeShapeType="1"/>
                        </p:cNvSpPr>
                        <p:nvPr/>
                      </p:nvSpPr>
                      <p:spPr bwMode="auto">
                        <a:xfrm>
                          <a:off x="1998" y="1478"/>
                          <a:ext cx="39" cy="1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6" name="Line 346"/>
                        <p:cNvSpPr>
                          <a:spLocks noChangeShapeType="1"/>
                        </p:cNvSpPr>
                        <p:nvPr/>
                      </p:nvSpPr>
                      <p:spPr bwMode="auto">
                        <a:xfrm>
                          <a:off x="1998" y="1486"/>
                          <a:ext cx="39" cy="12"/>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7" name="Line 347"/>
                        <p:cNvSpPr>
                          <a:spLocks noChangeShapeType="1"/>
                        </p:cNvSpPr>
                        <p:nvPr/>
                      </p:nvSpPr>
                      <p:spPr bwMode="auto">
                        <a:xfrm>
                          <a:off x="1997" y="1495"/>
                          <a:ext cx="39" cy="1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8" name="Line 348"/>
                        <p:cNvSpPr>
                          <a:spLocks noChangeShapeType="1"/>
                        </p:cNvSpPr>
                        <p:nvPr/>
                      </p:nvSpPr>
                      <p:spPr bwMode="auto">
                        <a:xfrm>
                          <a:off x="1997" y="1503"/>
                          <a:ext cx="39" cy="10"/>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9328" name="Line 349"/>
                      <p:cNvSpPr>
                        <a:spLocks noChangeShapeType="1"/>
                      </p:cNvSpPr>
                      <p:nvPr/>
                    </p:nvSpPr>
                    <p:spPr bwMode="auto">
                      <a:xfrm>
                        <a:off x="1994" y="1520"/>
                        <a:ext cx="41" cy="8"/>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9" name="Line 350"/>
                      <p:cNvSpPr>
                        <a:spLocks noChangeShapeType="1"/>
                      </p:cNvSpPr>
                      <p:nvPr/>
                    </p:nvSpPr>
                    <p:spPr bwMode="auto">
                      <a:xfrm>
                        <a:off x="1994" y="1528"/>
                        <a:ext cx="40" cy="7"/>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0" name="Line 351"/>
                      <p:cNvSpPr>
                        <a:spLocks noChangeShapeType="1"/>
                      </p:cNvSpPr>
                      <p:nvPr/>
                    </p:nvSpPr>
                    <p:spPr bwMode="auto">
                      <a:xfrm>
                        <a:off x="1994" y="1537"/>
                        <a:ext cx="40" cy="6"/>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1" name="Line 352"/>
                      <p:cNvSpPr>
                        <a:spLocks noChangeShapeType="1"/>
                      </p:cNvSpPr>
                      <p:nvPr/>
                    </p:nvSpPr>
                    <p:spPr bwMode="auto">
                      <a:xfrm>
                        <a:off x="1994" y="1546"/>
                        <a:ext cx="40" cy="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32" name="Line 353"/>
                      <p:cNvSpPr>
                        <a:spLocks noChangeShapeType="1"/>
                      </p:cNvSpPr>
                      <p:nvPr/>
                    </p:nvSpPr>
                    <p:spPr bwMode="auto">
                      <a:xfrm>
                        <a:off x="1995" y="1554"/>
                        <a:ext cx="39" cy="4"/>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9318" name="Group 354"/>
                    <p:cNvGrpSpPr>
                      <a:grpSpLocks/>
                    </p:cNvGrpSpPr>
                    <p:nvPr/>
                  </p:nvGrpSpPr>
                  <p:grpSpPr bwMode="auto">
                    <a:xfrm>
                      <a:off x="1994" y="1563"/>
                      <a:ext cx="39" cy="60"/>
                      <a:chOff x="1994" y="1563"/>
                      <a:chExt cx="39" cy="60"/>
                    </a:xfrm>
                  </p:grpSpPr>
                  <p:sp>
                    <p:nvSpPr>
                      <p:cNvPr id="139319" name="Line 355"/>
                      <p:cNvSpPr>
                        <a:spLocks noChangeShapeType="1"/>
                      </p:cNvSpPr>
                      <p:nvPr/>
                    </p:nvSpPr>
                    <p:spPr bwMode="auto">
                      <a:xfrm>
                        <a:off x="1995" y="1563"/>
                        <a:ext cx="38" cy="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0" name="Line 356"/>
                      <p:cNvSpPr>
                        <a:spLocks noChangeShapeType="1"/>
                      </p:cNvSpPr>
                      <p:nvPr/>
                    </p:nvSpPr>
                    <p:spPr bwMode="auto">
                      <a:xfrm>
                        <a:off x="1995" y="1572"/>
                        <a:ext cx="38"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1" name="Line 357"/>
                      <p:cNvSpPr>
                        <a:spLocks noChangeShapeType="1"/>
                      </p:cNvSpPr>
                      <p:nvPr/>
                    </p:nvSpPr>
                    <p:spPr bwMode="auto">
                      <a:xfrm>
                        <a:off x="1995" y="1581"/>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2" name="Line 358"/>
                      <p:cNvSpPr>
                        <a:spLocks noChangeShapeType="1"/>
                      </p:cNvSpPr>
                      <p:nvPr/>
                    </p:nvSpPr>
                    <p:spPr bwMode="auto">
                      <a:xfrm flipV="1">
                        <a:off x="1995" y="1588"/>
                        <a:ext cx="37"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3" name="Line 359"/>
                      <p:cNvSpPr>
                        <a:spLocks noChangeShapeType="1"/>
                      </p:cNvSpPr>
                      <p:nvPr/>
                    </p:nvSpPr>
                    <p:spPr bwMode="auto">
                      <a:xfrm flipV="1">
                        <a:off x="1995" y="1596"/>
                        <a:ext cx="36" cy="1"/>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4" name="Line 360"/>
                      <p:cNvSpPr>
                        <a:spLocks noChangeShapeType="1"/>
                      </p:cNvSpPr>
                      <p:nvPr/>
                    </p:nvSpPr>
                    <p:spPr bwMode="auto">
                      <a:xfrm flipV="1">
                        <a:off x="1995" y="1603"/>
                        <a:ext cx="36" cy="3"/>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5" name="Line 361"/>
                      <p:cNvSpPr>
                        <a:spLocks noChangeShapeType="1"/>
                      </p:cNvSpPr>
                      <p:nvPr/>
                    </p:nvSpPr>
                    <p:spPr bwMode="auto">
                      <a:xfrm flipV="1">
                        <a:off x="1994" y="1610"/>
                        <a:ext cx="37" cy="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26" name="Line 362"/>
                      <p:cNvSpPr>
                        <a:spLocks noChangeShapeType="1"/>
                      </p:cNvSpPr>
                      <p:nvPr/>
                    </p:nvSpPr>
                    <p:spPr bwMode="auto">
                      <a:xfrm flipV="1">
                        <a:off x="1995" y="1618"/>
                        <a:ext cx="35" cy="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9316" name="Line 363"/>
                  <p:cNvSpPr>
                    <a:spLocks noChangeShapeType="1"/>
                  </p:cNvSpPr>
                  <p:nvPr/>
                </p:nvSpPr>
                <p:spPr bwMode="auto">
                  <a:xfrm>
                    <a:off x="1996" y="1512"/>
                    <a:ext cx="39" cy="8"/>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9310" name="Group 364"/>
              <p:cNvGrpSpPr>
                <a:grpSpLocks/>
              </p:cNvGrpSpPr>
              <p:nvPr/>
            </p:nvGrpSpPr>
            <p:grpSpPr bwMode="auto">
              <a:xfrm>
                <a:off x="1965" y="1423"/>
                <a:ext cx="40" cy="231"/>
                <a:chOff x="1965" y="1423"/>
                <a:chExt cx="40" cy="231"/>
              </a:xfrm>
            </p:grpSpPr>
            <p:sp>
              <p:nvSpPr>
                <p:cNvPr id="139311" name="Freeform 365"/>
                <p:cNvSpPr>
                  <a:spLocks/>
                </p:cNvSpPr>
                <p:nvPr/>
              </p:nvSpPr>
              <p:spPr bwMode="auto">
                <a:xfrm>
                  <a:off x="1965" y="1423"/>
                  <a:ext cx="39" cy="231"/>
                </a:xfrm>
                <a:custGeom>
                  <a:avLst/>
                  <a:gdLst>
                    <a:gd name="T0" fmla="*/ 0 w 233"/>
                    <a:gd name="T1" fmla="*/ 0 h 1383"/>
                    <a:gd name="T2" fmla="*/ 0 w 233"/>
                    <a:gd name="T3" fmla="*/ 0 h 1383"/>
                    <a:gd name="T4" fmla="*/ 0 w 233"/>
                    <a:gd name="T5" fmla="*/ 0 h 1383"/>
                    <a:gd name="T6" fmla="*/ 0 w 233"/>
                    <a:gd name="T7" fmla="*/ 0 h 1383"/>
                    <a:gd name="T8" fmla="*/ 0 w 233"/>
                    <a:gd name="T9" fmla="*/ 0 h 1383"/>
                    <a:gd name="T10" fmla="*/ 0 w 233"/>
                    <a:gd name="T11" fmla="*/ 0 h 1383"/>
                    <a:gd name="T12" fmla="*/ 0 w 233"/>
                    <a:gd name="T13" fmla="*/ 0 h 1383"/>
                    <a:gd name="T14" fmla="*/ 0 w 233"/>
                    <a:gd name="T15" fmla="*/ 0 h 1383"/>
                    <a:gd name="T16" fmla="*/ 0 w 233"/>
                    <a:gd name="T17" fmla="*/ 0 h 13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3"/>
                    <a:gd name="T28" fmla="*/ 0 h 1383"/>
                    <a:gd name="T29" fmla="*/ 233 w 233"/>
                    <a:gd name="T30" fmla="*/ 1383 h 13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3" h="1383">
                      <a:moveTo>
                        <a:pt x="55" y="0"/>
                      </a:moveTo>
                      <a:lnTo>
                        <a:pt x="220" y="71"/>
                      </a:lnTo>
                      <a:lnTo>
                        <a:pt x="233" y="87"/>
                      </a:lnTo>
                      <a:lnTo>
                        <a:pt x="184" y="1327"/>
                      </a:lnTo>
                      <a:lnTo>
                        <a:pt x="163" y="1343"/>
                      </a:lnTo>
                      <a:lnTo>
                        <a:pt x="0" y="1383"/>
                      </a:lnTo>
                      <a:lnTo>
                        <a:pt x="21" y="1360"/>
                      </a:lnTo>
                      <a:lnTo>
                        <a:pt x="22" y="1344"/>
                      </a:lnTo>
                      <a:lnTo>
                        <a:pt x="55"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12" name="Arc 366"/>
                <p:cNvSpPr>
                  <a:spLocks/>
                </p:cNvSpPr>
                <p:nvPr/>
              </p:nvSpPr>
              <p:spPr bwMode="auto">
                <a:xfrm>
                  <a:off x="2001" y="1435"/>
                  <a:ext cx="4" cy="5"/>
                </a:xfrm>
                <a:custGeom>
                  <a:avLst/>
                  <a:gdLst>
                    <a:gd name="T0" fmla="*/ 0 w 26288"/>
                    <a:gd name="T1" fmla="*/ 0 h 21600"/>
                    <a:gd name="T2" fmla="*/ 0 w 26288"/>
                    <a:gd name="T3" fmla="*/ 0 h 21600"/>
                    <a:gd name="T4" fmla="*/ 0 w 26288"/>
                    <a:gd name="T5" fmla="*/ 0 h 21600"/>
                    <a:gd name="T6" fmla="*/ 0 60000 65536"/>
                    <a:gd name="T7" fmla="*/ 0 60000 65536"/>
                    <a:gd name="T8" fmla="*/ 0 60000 65536"/>
                    <a:gd name="T9" fmla="*/ 0 w 26288"/>
                    <a:gd name="T10" fmla="*/ 0 h 21600"/>
                    <a:gd name="T11" fmla="*/ 26288 w 26288"/>
                    <a:gd name="T12" fmla="*/ 21600 h 21600"/>
                  </a:gdLst>
                  <a:ahLst/>
                  <a:cxnLst>
                    <a:cxn ang="T6">
                      <a:pos x="T0" y="T1"/>
                    </a:cxn>
                    <a:cxn ang="T7">
                      <a:pos x="T2" y="T3"/>
                    </a:cxn>
                    <a:cxn ang="T8">
                      <a:pos x="T4" y="T5"/>
                    </a:cxn>
                  </a:cxnLst>
                  <a:rect l="T9" t="T10" r="T11" b="T12"/>
                  <a:pathLst>
                    <a:path w="26288" h="21600" fill="none" extrusionOk="0">
                      <a:moveTo>
                        <a:pt x="-1" y="680"/>
                      </a:moveTo>
                      <a:cubicBezTo>
                        <a:pt x="1757" y="228"/>
                        <a:pt x="3564" y="-1"/>
                        <a:pt x="5379" y="-1"/>
                      </a:cubicBezTo>
                      <a:cubicBezTo>
                        <a:pt x="15220" y="-1"/>
                        <a:pt x="23817" y="6652"/>
                        <a:pt x="26287" y="16179"/>
                      </a:cubicBezTo>
                    </a:path>
                    <a:path w="26288" h="21600" stroke="0" extrusionOk="0">
                      <a:moveTo>
                        <a:pt x="-1" y="680"/>
                      </a:moveTo>
                      <a:cubicBezTo>
                        <a:pt x="1757" y="228"/>
                        <a:pt x="3564" y="-1"/>
                        <a:pt x="5379" y="-1"/>
                      </a:cubicBezTo>
                      <a:cubicBezTo>
                        <a:pt x="15220" y="-1"/>
                        <a:pt x="23817" y="6652"/>
                        <a:pt x="26287" y="16179"/>
                      </a:cubicBezTo>
                      <a:lnTo>
                        <a:pt x="5379"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990" name="Group 367"/>
            <p:cNvGrpSpPr>
              <a:grpSpLocks/>
            </p:cNvGrpSpPr>
            <p:nvPr/>
          </p:nvGrpSpPr>
          <p:grpSpPr bwMode="auto">
            <a:xfrm>
              <a:off x="1981" y="1771"/>
              <a:ext cx="124" cy="50"/>
              <a:chOff x="1981" y="1771"/>
              <a:chExt cx="124" cy="50"/>
            </a:xfrm>
          </p:grpSpPr>
          <p:sp>
            <p:nvSpPr>
              <p:cNvPr id="139298" name="Freeform 368"/>
              <p:cNvSpPr>
                <a:spLocks/>
              </p:cNvSpPr>
              <p:nvPr/>
            </p:nvSpPr>
            <p:spPr bwMode="auto">
              <a:xfrm>
                <a:off x="1981" y="1771"/>
                <a:ext cx="124" cy="32"/>
              </a:xfrm>
              <a:custGeom>
                <a:avLst/>
                <a:gdLst>
                  <a:gd name="T0" fmla="*/ 0 w 743"/>
                  <a:gd name="T1" fmla="*/ 0 h 195"/>
                  <a:gd name="T2" fmla="*/ 0 w 743"/>
                  <a:gd name="T3" fmla="*/ 0 h 195"/>
                  <a:gd name="T4" fmla="*/ 0 w 743"/>
                  <a:gd name="T5" fmla="*/ 0 h 195"/>
                  <a:gd name="T6" fmla="*/ 0 w 743"/>
                  <a:gd name="T7" fmla="*/ 0 h 195"/>
                  <a:gd name="T8" fmla="*/ 0 w 743"/>
                  <a:gd name="T9" fmla="*/ 0 h 195"/>
                  <a:gd name="T10" fmla="*/ 0 w 743"/>
                  <a:gd name="T11" fmla="*/ 0 h 195"/>
                  <a:gd name="T12" fmla="*/ 0 w 743"/>
                  <a:gd name="T13" fmla="*/ 0 h 195"/>
                  <a:gd name="T14" fmla="*/ 0 w 743"/>
                  <a:gd name="T15" fmla="*/ 0 h 195"/>
                  <a:gd name="T16" fmla="*/ 0 w 743"/>
                  <a:gd name="T17" fmla="*/ 0 h 195"/>
                  <a:gd name="T18" fmla="*/ 0 w 743"/>
                  <a:gd name="T19" fmla="*/ 0 h 195"/>
                  <a:gd name="T20" fmla="*/ 0 w 743"/>
                  <a:gd name="T21" fmla="*/ 0 h 195"/>
                  <a:gd name="T22" fmla="*/ 0 w 743"/>
                  <a:gd name="T23" fmla="*/ 0 h 195"/>
                  <a:gd name="T24" fmla="*/ 0 w 743"/>
                  <a:gd name="T25" fmla="*/ 0 h 195"/>
                  <a:gd name="T26" fmla="*/ 0 w 743"/>
                  <a:gd name="T27" fmla="*/ 0 h 195"/>
                  <a:gd name="T28" fmla="*/ 0 w 743"/>
                  <a:gd name="T29" fmla="*/ 0 h 195"/>
                  <a:gd name="T30" fmla="*/ 0 w 743"/>
                  <a:gd name="T31" fmla="*/ 0 h 195"/>
                  <a:gd name="T32" fmla="*/ 0 w 743"/>
                  <a:gd name="T33" fmla="*/ 0 h 195"/>
                  <a:gd name="T34" fmla="*/ 0 w 743"/>
                  <a:gd name="T35" fmla="*/ 0 h 195"/>
                  <a:gd name="T36" fmla="*/ 0 w 743"/>
                  <a:gd name="T37" fmla="*/ 0 h 195"/>
                  <a:gd name="T38" fmla="*/ 0 w 743"/>
                  <a:gd name="T39" fmla="*/ 0 h 195"/>
                  <a:gd name="T40" fmla="*/ 0 w 743"/>
                  <a:gd name="T41" fmla="*/ 0 h 195"/>
                  <a:gd name="T42" fmla="*/ 0 w 743"/>
                  <a:gd name="T43" fmla="*/ 0 h 195"/>
                  <a:gd name="T44" fmla="*/ 0 w 743"/>
                  <a:gd name="T45" fmla="*/ 0 h 195"/>
                  <a:gd name="T46" fmla="*/ 0 w 743"/>
                  <a:gd name="T47" fmla="*/ 0 h 195"/>
                  <a:gd name="T48" fmla="*/ 0 w 743"/>
                  <a:gd name="T49" fmla="*/ 0 h 195"/>
                  <a:gd name="T50" fmla="*/ 0 w 743"/>
                  <a:gd name="T51" fmla="*/ 0 h 195"/>
                  <a:gd name="T52" fmla="*/ 0 w 743"/>
                  <a:gd name="T53" fmla="*/ 0 h 19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43"/>
                  <a:gd name="T82" fmla="*/ 0 h 195"/>
                  <a:gd name="T83" fmla="*/ 743 w 743"/>
                  <a:gd name="T84" fmla="*/ 195 h 19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43" h="195">
                    <a:moveTo>
                      <a:pt x="0" y="0"/>
                    </a:moveTo>
                    <a:lnTo>
                      <a:pt x="138" y="10"/>
                    </a:lnTo>
                    <a:lnTo>
                      <a:pt x="240" y="14"/>
                    </a:lnTo>
                    <a:lnTo>
                      <a:pt x="332" y="24"/>
                    </a:lnTo>
                    <a:lnTo>
                      <a:pt x="424" y="36"/>
                    </a:lnTo>
                    <a:lnTo>
                      <a:pt x="489" y="45"/>
                    </a:lnTo>
                    <a:lnTo>
                      <a:pt x="567" y="58"/>
                    </a:lnTo>
                    <a:lnTo>
                      <a:pt x="612" y="67"/>
                    </a:lnTo>
                    <a:lnTo>
                      <a:pt x="645" y="74"/>
                    </a:lnTo>
                    <a:lnTo>
                      <a:pt x="664" y="79"/>
                    </a:lnTo>
                    <a:lnTo>
                      <a:pt x="679" y="82"/>
                    </a:lnTo>
                    <a:lnTo>
                      <a:pt x="697" y="88"/>
                    </a:lnTo>
                    <a:lnTo>
                      <a:pt x="716" y="95"/>
                    </a:lnTo>
                    <a:lnTo>
                      <a:pt x="733" y="105"/>
                    </a:lnTo>
                    <a:lnTo>
                      <a:pt x="742" y="116"/>
                    </a:lnTo>
                    <a:lnTo>
                      <a:pt x="743" y="124"/>
                    </a:lnTo>
                    <a:lnTo>
                      <a:pt x="739" y="137"/>
                    </a:lnTo>
                    <a:lnTo>
                      <a:pt x="733" y="150"/>
                    </a:lnTo>
                    <a:lnTo>
                      <a:pt x="724" y="162"/>
                    </a:lnTo>
                    <a:lnTo>
                      <a:pt x="712" y="170"/>
                    </a:lnTo>
                    <a:lnTo>
                      <a:pt x="696" y="181"/>
                    </a:lnTo>
                    <a:lnTo>
                      <a:pt x="678" y="188"/>
                    </a:lnTo>
                    <a:lnTo>
                      <a:pt x="658" y="191"/>
                    </a:lnTo>
                    <a:lnTo>
                      <a:pt x="636" y="194"/>
                    </a:lnTo>
                    <a:lnTo>
                      <a:pt x="608" y="195"/>
                    </a:lnTo>
                    <a:lnTo>
                      <a:pt x="582" y="193"/>
                    </a:lnTo>
                    <a:lnTo>
                      <a:pt x="541" y="187"/>
                    </a:lnTo>
                  </a:path>
                </a:pathLst>
              </a:custGeom>
              <a:noFill/>
              <a:ln w="4763">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39299" name="Group 369"/>
              <p:cNvGrpSpPr>
                <a:grpSpLocks/>
              </p:cNvGrpSpPr>
              <p:nvPr/>
            </p:nvGrpSpPr>
            <p:grpSpPr bwMode="auto">
              <a:xfrm>
                <a:off x="1986" y="1787"/>
                <a:ext cx="87" cy="34"/>
                <a:chOff x="1986" y="1787"/>
                <a:chExt cx="87" cy="34"/>
              </a:xfrm>
            </p:grpSpPr>
            <p:grpSp>
              <p:nvGrpSpPr>
                <p:cNvPr id="139300" name="Group 370"/>
                <p:cNvGrpSpPr>
                  <a:grpSpLocks/>
                </p:cNvGrpSpPr>
                <p:nvPr/>
              </p:nvGrpSpPr>
              <p:grpSpPr bwMode="auto">
                <a:xfrm>
                  <a:off x="1986" y="1787"/>
                  <a:ext cx="87" cy="34"/>
                  <a:chOff x="1986" y="1787"/>
                  <a:chExt cx="87" cy="34"/>
                </a:xfrm>
              </p:grpSpPr>
              <p:sp>
                <p:nvSpPr>
                  <p:cNvPr id="139305" name="Freeform 371"/>
                  <p:cNvSpPr>
                    <a:spLocks/>
                  </p:cNvSpPr>
                  <p:nvPr/>
                </p:nvSpPr>
                <p:spPr bwMode="auto">
                  <a:xfrm>
                    <a:off x="1986" y="1787"/>
                    <a:ext cx="54" cy="22"/>
                  </a:xfrm>
                  <a:custGeom>
                    <a:avLst/>
                    <a:gdLst>
                      <a:gd name="T0" fmla="*/ 0 w 325"/>
                      <a:gd name="T1" fmla="*/ 0 h 131"/>
                      <a:gd name="T2" fmla="*/ 0 w 325"/>
                      <a:gd name="T3" fmla="*/ 0 h 131"/>
                      <a:gd name="T4" fmla="*/ 0 w 325"/>
                      <a:gd name="T5" fmla="*/ 0 h 131"/>
                      <a:gd name="T6" fmla="*/ 0 w 325"/>
                      <a:gd name="T7" fmla="*/ 0 h 131"/>
                      <a:gd name="T8" fmla="*/ 0 w 325"/>
                      <a:gd name="T9" fmla="*/ 0 h 131"/>
                      <a:gd name="T10" fmla="*/ 0 60000 65536"/>
                      <a:gd name="T11" fmla="*/ 0 60000 65536"/>
                      <a:gd name="T12" fmla="*/ 0 60000 65536"/>
                      <a:gd name="T13" fmla="*/ 0 60000 65536"/>
                      <a:gd name="T14" fmla="*/ 0 60000 65536"/>
                      <a:gd name="T15" fmla="*/ 0 w 325"/>
                      <a:gd name="T16" fmla="*/ 0 h 131"/>
                      <a:gd name="T17" fmla="*/ 325 w 325"/>
                      <a:gd name="T18" fmla="*/ 131 h 131"/>
                    </a:gdLst>
                    <a:ahLst/>
                    <a:cxnLst>
                      <a:cxn ang="T10">
                        <a:pos x="T0" y="T1"/>
                      </a:cxn>
                      <a:cxn ang="T11">
                        <a:pos x="T2" y="T3"/>
                      </a:cxn>
                      <a:cxn ang="T12">
                        <a:pos x="T4" y="T5"/>
                      </a:cxn>
                      <a:cxn ang="T13">
                        <a:pos x="T6" y="T7"/>
                      </a:cxn>
                      <a:cxn ang="T14">
                        <a:pos x="T8" y="T9"/>
                      </a:cxn>
                    </a:cxnLst>
                    <a:rect l="T15" t="T16" r="T17" b="T18"/>
                    <a:pathLst>
                      <a:path w="325" h="131">
                        <a:moveTo>
                          <a:pt x="0" y="78"/>
                        </a:moveTo>
                        <a:lnTo>
                          <a:pt x="85" y="0"/>
                        </a:lnTo>
                        <a:lnTo>
                          <a:pt x="325" y="44"/>
                        </a:lnTo>
                        <a:lnTo>
                          <a:pt x="230" y="131"/>
                        </a:lnTo>
                        <a:lnTo>
                          <a:pt x="0" y="7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06" name="Freeform 372"/>
                  <p:cNvSpPr>
                    <a:spLocks/>
                  </p:cNvSpPr>
                  <p:nvPr/>
                </p:nvSpPr>
                <p:spPr bwMode="auto">
                  <a:xfrm>
                    <a:off x="1986" y="1800"/>
                    <a:ext cx="38" cy="21"/>
                  </a:xfrm>
                  <a:custGeom>
                    <a:avLst/>
                    <a:gdLst>
                      <a:gd name="T0" fmla="*/ 0 w 230"/>
                      <a:gd name="T1" fmla="*/ 0 h 124"/>
                      <a:gd name="T2" fmla="*/ 0 w 230"/>
                      <a:gd name="T3" fmla="*/ 0 h 124"/>
                      <a:gd name="T4" fmla="*/ 0 w 230"/>
                      <a:gd name="T5" fmla="*/ 0 h 124"/>
                      <a:gd name="T6" fmla="*/ 0 w 230"/>
                      <a:gd name="T7" fmla="*/ 0 h 124"/>
                      <a:gd name="T8" fmla="*/ 0 w 230"/>
                      <a:gd name="T9" fmla="*/ 0 h 124"/>
                      <a:gd name="T10" fmla="*/ 0 w 230"/>
                      <a:gd name="T11" fmla="*/ 0 h 124"/>
                      <a:gd name="T12" fmla="*/ 0 60000 65536"/>
                      <a:gd name="T13" fmla="*/ 0 60000 65536"/>
                      <a:gd name="T14" fmla="*/ 0 60000 65536"/>
                      <a:gd name="T15" fmla="*/ 0 60000 65536"/>
                      <a:gd name="T16" fmla="*/ 0 60000 65536"/>
                      <a:gd name="T17" fmla="*/ 0 60000 65536"/>
                      <a:gd name="T18" fmla="*/ 0 w 230"/>
                      <a:gd name="T19" fmla="*/ 0 h 124"/>
                      <a:gd name="T20" fmla="*/ 230 w 230"/>
                      <a:gd name="T21" fmla="*/ 124 h 124"/>
                    </a:gdLst>
                    <a:ahLst/>
                    <a:cxnLst>
                      <a:cxn ang="T12">
                        <a:pos x="T0" y="T1"/>
                      </a:cxn>
                      <a:cxn ang="T13">
                        <a:pos x="T2" y="T3"/>
                      </a:cxn>
                      <a:cxn ang="T14">
                        <a:pos x="T4" y="T5"/>
                      </a:cxn>
                      <a:cxn ang="T15">
                        <a:pos x="T6" y="T7"/>
                      </a:cxn>
                      <a:cxn ang="T16">
                        <a:pos x="T8" y="T9"/>
                      </a:cxn>
                      <a:cxn ang="T17">
                        <a:pos x="T10" y="T11"/>
                      </a:cxn>
                    </a:cxnLst>
                    <a:rect l="T18" t="T19" r="T20" b="T21"/>
                    <a:pathLst>
                      <a:path w="230" h="124">
                        <a:moveTo>
                          <a:pt x="0" y="0"/>
                        </a:moveTo>
                        <a:lnTo>
                          <a:pt x="0" y="69"/>
                        </a:lnTo>
                        <a:lnTo>
                          <a:pt x="3" y="69"/>
                        </a:lnTo>
                        <a:lnTo>
                          <a:pt x="230" y="124"/>
                        </a:lnTo>
                        <a:lnTo>
                          <a:pt x="230" y="53"/>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07" name="Freeform 373"/>
                  <p:cNvSpPr>
                    <a:spLocks/>
                  </p:cNvSpPr>
                  <p:nvPr/>
                </p:nvSpPr>
                <p:spPr bwMode="auto">
                  <a:xfrm>
                    <a:off x="2024" y="1794"/>
                    <a:ext cx="49" cy="27"/>
                  </a:xfrm>
                  <a:custGeom>
                    <a:avLst/>
                    <a:gdLst>
                      <a:gd name="T0" fmla="*/ 0 w 293"/>
                      <a:gd name="T1" fmla="*/ 0 h 158"/>
                      <a:gd name="T2" fmla="*/ 0 w 293"/>
                      <a:gd name="T3" fmla="*/ 0 h 158"/>
                      <a:gd name="T4" fmla="*/ 0 w 293"/>
                      <a:gd name="T5" fmla="*/ 0 h 158"/>
                      <a:gd name="T6" fmla="*/ 0 w 293"/>
                      <a:gd name="T7" fmla="*/ 0 h 158"/>
                      <a:gd name="T8" fmla="*/ 0 w 293"/>
                      <a:gd name="T9" fmla="*/ 0 h 158"/>
                      <a:gd name="T10" fmla="*/ 0 w 293"/>
                      <a:gd name="T11" fmla="*/ 0 h 158"/>
                      <a:gd name="T12" fmla="*/ 0 60000 65536"/>
                      <a:gd name="T13" fmla="*/ 0 60000 65536"/>
                      <a:gd name="T14" fmla="*/ 0 60000 65536"/>
                      <a:gd name="T15" fmla="*/ 0 60000 65536"/>
                      <a:gd name="T16" fmla="*/ 0 60000 65536"/>
                      <a:gd name="T17" fmla="*/ 0 60000 65536"/>
                      <a:gd name="T18" fmla="*/ 0 w 293"/>
                      <a:gd name="T19" fmla="*/ 0 h 158"/>
                      <a:gd name="T20" fmla="*/ 293 w 293"/>
                      <a:gd name="T21" fmla="*/ 158 h 158"/>
                    </a:gdLst>
                    <a:ahLst/>
                    <a:cxnLst>
                      <a:cxn ang="T12">
                        <a:pos x="T0" y="T1"/>
                      </a:cxn>
                      <a:cxn ang="T13">
                        <a:pos x="T2" y="T3"/>
                      </a:cxn>
                      <a:cxn ang="T14">
                        <a:pos x="T4" y="T5"/>
                      </a:cxn>
                      <a:cxn ang="T15">
                        <a:pos x="T6" y="T7"/>
                      </a:cxn>
                      <a:cxn ang="T16">
                        <a:pos x="T8" y="T9"/>
                      </a:cxn>
                      <a:cxn ang="T17">
                        <a:pos x="T10" y="T11"/>
                      </a:cxn>
                    </a:cxnLst>
                    <a:rect l="T18" t="T19" r="T20" b="T21"/>
                    <a:pathLst>
                      <a:path w="293" h="158">
                        <a:moveTo>
                          <a:pt x="0" y="85"/>
                        </a:moveTo>
                        <a:lnTo>
                          <a:pt x="94" y="0"/>
                        </a:lnTo>
                        <a:lnTo>
                          <a:pt x="293" y="22"/>
                        </a:lnTo>
                        <a:lnTo>
                          <a:pt x="293" y="88"/>
                        </a:lnTo>
                        <a:lnTo>
                          <a:pt x="0" y="158"/>
                        </a:lnTo>
                        <a:lnTo>
                          <a:pt x="0" y="85"/>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308" name="Freeform 374"/>
                  <p:cNvSpPr>
                    <a:spLocks/>
                  </p:cNvSpPr>
                  <p:nvPr/>
                </p:nvSpPr>
                <p:spPr bwMode="auto">
                  <a:xfrm>
                    <a:off x="2000" y="1787"/>
                    <a:ext cx="73" cy="11"/>
                  </a:xfrm>
                  <a:custGeom>
                    <a:avLst/>
                    <a:gdLst>
                      <a:gd name="T0" fmla="*/ 0 w 439"/>
                      <a:gd name="T1" fmla="*/ 0 h 65"/>
                      <a:gd name="T2" fmla="*/ 0 w 439"/>
                      <a:gd name="T3" fmla="*/ 0 h 65"/>
                      <a:gd name="T4" fmla="*/ 0 w 439"/>
                      <a:gd name="T5" fmla="*/ 0 h 65"/>
                      <a:gd name="T6" fmla="*/ 0 w 439"/>
                      <a:gd name="T7" fmla="*/ 0 h 65"/>
                      <a:gd name="T8" fmla="*/ 0 w 439"/>
                      <a:gd name="T9" fmla="*/ 0 h 65"/>
                      <a:gd name="T10" fmla="*/ 0 60000 65536"/>
                      <a:gd name="T11" fmla="*/ 0 60000 65536"/>
                      <a:gd name="T12" fmla="*/ 0 60000 65536"/>
                      <a:gd name="T13" fmla="*/ 0 60000 65536"/>
                      <a:gd name="T14" fmla="*/ 0 60000 65536"/>
                      <a:gd name="T15" fmla="*/ 0 w 439"/>
                      <a:gd name="T16" fmla="*/ 0 h 65"/>
                      <a:gd name="T17" fmla="*/ 439 w 439"/>
                      <a:gd name="T18" fmla="*/ 65 h 65"/>
                    </a:gdLst>
                    <a:ahLst/>
                    <a:cxnLst>
                      <a:cxn ang="T10">
                        <a:pos x="T0" y="T1"/>
                      </a:cxn>
                      <a:cxn ang="T11">
                        <a:pos x="T2" y="T3"/>
                      </a:cxn>
                      <a:cxn ang="T12">
                        <a:pos x="T4" y="T5"/>
                      </a:cxn>
                      <a:cxn ang="T13">
                        <a:pos x="T6" y="T7"/>
                      </a:cxn>
                      <a:cxn ang="T14">
                        <a:pos x="T8" y="T9"/>
                      </a:cxn>
                    </a:cxnLst>
                    <a:rect l="T15" t="T16" r="T17" b="T18"/>
                    <a:pathLst>
                      <a:path w="439" h="65">
                        <a:moveTo>
                          <a:pt x="0" y="0"/>
                        </a:moveTo>
                        <a:lnTo>
                          <a:pt x="220" y="15"/>
                        </a:lnTo>
                        <a:lnTo>
                          <a:pt x="439" y="65"/>
                        </a:lnTo>
                        <a:lnTo>
                          <a:pt x="240" y="44"/>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301" name="Group 375"/>
                <p:cNvGrpSpPr>
                  <a:grpSpLocks/>
                </p:cNvGrpSpPr>
                <p:nvPr/>
              </p:nvGrpSpPr>
              <p:grpSpPr bwMode="auto">
                <a:xfrm>
                  <a:off x="1986" y="1797"/>
                  <a:ext cx="86" cy="14"/>
                  <a:chOff x="1986" y="1797"/>
                  <a:chExt cx="86" cy="14"/>
                </a:xfrm>
              </p:grpSpPr>
              <p:sp>
                <p:nvSpPr>
                  <p:cNvPr id="139302" name="Line 376"/>
                  <p:cNvSpPr>
                    <a:spLocks noChangeShapeType="1"/>
                  </p:cNvSpPr>
                  <p:nvPr/>
                </p:nvSpPr>
                <p:spPr bwMode="auto">
                  <a:xfrm>
                    <a:off x="1986" y="1802"/>
                    <a:ext cx="38" cy="9"/>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03" name="Line 377"/>
                  <p:cNvSpPr>
                    <a:spLocks noChangeShapeType="1"/>
                  </p:cNvSpPr>
                  <p:nvPr/>
                </p:nvSpPr>
                <p:spPr bwMode="auto">
                  <a:xfrm flipV="1">
                    <a:off x="2025" y="1797"/>
                    <a:ext cx="16" cy="14"/>
                  </a:xfrm>
                  <a:prstGeom prst="line">
                    <a:avLst/>
                  </a:prstGeom>
                  <a:noFill/>
                  <a:ln w="3175">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304" name="Line 378"/>
                  <p:cNvSpPr>
                    <a:spLocks noChangeShapeType="1"/>
                  </p:cNvSpPr>
                  <p:nvPr/>
                </p:nvSpPr>
                <p:spPr bwMode="auto">
                  <a:xfrm>
                    <a:off x="2041" y="1797"/>
                    <a:ext cx="31" cy="2"/>
                  </a:xfrm>
                  <a:prstGeom prst="line">
                    <a:avLst/>
                  </a:prstGeom>
                  <a:noFill/>
                  <a:ln w="3175">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991" name="Freeform 379"/>
            <p:cNvSpPr>
              <a:spLocks/>
            </p:cNvSpPr>
            <p:nvPr/>
          </p:nvSpPr>
          <p:spPr bwMode="auto">
            <a:xfrm>
              <a:off x="1963" y="1709"/>
              <a:ext cx="75" cy="71"/>
            </a:xfrm>
            <a:custGeom>
              <a:avLst/>
              <a:gdLst>
                <a:gd name="T0" fmla="*/ 0 w 450"/>
                <a:gd name="T1" fmla="*/ 0 h 425"/>
                <a:gd name="T2" fmla="*/ 0 w 450"/>
                <a:gd name="T3" fmla="*/ 0 h 425"/>
                <a:gd name="T4" fmla="*/ 0 w 450"/>
                <a:gd name="T5" fmla="*/ 0 h 425"/>
                <a:gd name="T6" fmla="*/ 0 w 450"/>
                <a:gd name="T7" fmla="*/ 0 h 425"/>
                <a:gd name="T8" fmla="*/ 0 w 450"/>
                <a:gd name="T9" fmla="*/ 0 h 425"/>
                <a:gd name="T10" fmla="*/ 0 60000 65536"/>
                <a:gd name="T11" fmla="*/ 0 60000 65536"/>
                <a:gd name="T12" fmla="*/ 0 60000 65536"/>
                <a:gd name="T13" fmla="*/ 0 60000 65536"/>
                <a:gd name="T14" fmla="*/ 0 60000 65536"/>
                <a:gd name="T15" fmla="*/ 0 w 450"/>
                <a:gd name="T16" fmla="*/ 0 h 425"/>
                <a:gd name="T17" fmla="*/ 450 w 450"/>
                <a:gd name="T18" fmla="*/ 425 h 425"/>
              </a:gdLst>
              <a:ahLst/>
              <a:cxnLst>
                <a:cxn ang="T10">
                  <a:pos x="T0" y="T1"/>
                </a:cxn>
                <a:cxn ang="T11">
                  <a:pos x="T2" y="T3"/>
                </a:cxn>
                <a:cxn ang="T12">
                  <a:pos x="T4" y="T5"/>
                </a:cxn>
                <a:cxn ang="T13">
                  <a:pos x="T6" y="T7"/>
                </a:cxn>
                <a:cxn ang="T14">
                  <a:pos x="T8" y="T9"/>
                </a:cxn>
              </a:cxnLst>
              <a:rect l="T15" t="T16" r="T17" b="T18"/>
              <a:pathLst>
                <a:path w="450" h="425">
                  <a:moveTo>
                    <a:pt x="0" y="213"/>
                  </a:moveTo>
                  <a:lnTo>
                    <a:pt x="450" y="0"/>
                  </a:lnTo>
                  <a:lnTo>
                    <a:pt x="450" y="171"/>
                  </a:lnTo>
                  <a:lnTo>
                    <a:pt x="0" y="425"/>
                  </a:lnTo>
                  <a:lnTo>
                    <a:pt x="0" y="21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92" name="Freeform 380"/>
            <p:cNvSpPr>
              <a:spLocks/>
            </p:cNvSpPr>
            <p:nvPr/>
          </p:nvSpPr>
          <p:spPr bwMode="auto">
            <a:xfrm>
              <a:off x="1962" y="1642"/>
              <a:ext cx="78" cy="105"/>
            </a:xfrm>
            <a:custGeom>
              <a:avLst/>
              <a:gdLst>
                <a:gd name="T0" fmla="*/ 0 w 465"/>
                <a:gd name="T1" fmla="*/ 0 h 629"/>
                <a:gd name="T2" fmla="*/ 0 w 465"/>
                <a:gd name="T3" fmla="*/ 0 h 629"/>
                <a:gd name="T4" fmla="*/ 0 w 465"/>
                <a:gd name="T5" fmla="*/ 0 h 629"/>
                <a:gd name="T6" fmla="*/ 0 w 465"/>
                <a:gd name="T7" fmla="*/ 0 h 629"/>
                <a:gd name="T8" fmla="*/ 0 w 465"/>
                <a:gd name="T9" fmla="*/ 0 h 629"/>
                <a:gd name="T10" fmla="*/ 0 60000 65536"/>
                <a:gd name="T11" fmla="*/ 0 60000 65536"/>
                <a:gd name="T12" fmla="*/ 0 60000 65536"/>
                <a:gd name="T13" fmla="*/ 0 60000 65536"/>
                <a:gd name="T14" fmla="*/ 0 60000 65536"/>
                <a:gd name="T15" fmla="*/ 0 w 465"/>
                <a:gd name="T16" fmla="*/ 0 h 629"/>
                <a:gd name="T17" fmla="*/ 465 w 465"/>
                <a:gd name="T18" fmla="*/ 629 h 629"/>
              </a:gdLst>
              <a:ahLst/>
              <a:cxnLst>
                <a:cxn ang="T10">
                  <a:pos x="T0" y="T1"/>
                </a:cxn>
                <a:cxn ang="T11">
                  <a:pos x="T2" y="T3"/>
                </a:cxn>
                <a:cxn ang="T12">
                  <a:pos x="T4" y="T5"/>
                </a:cxn>
                <a:cxn ang="T13">
                  <a:pos x="T6" y="T7"/>
                </a:cxn>
                <a:cxn ang="T14">
                  <a:pos x="T8" y="T9"/>
                </a:cxn>
              </a:cxnLst>
              <a:rect l="T15" t="T16" r="T17" b="T18"/>
              <a:pathLst>
                <a:path w="465" h="629">
                  <a:moveTo>
                    <a:pt x="0" y="133"/>
                  </a:moveTo>
                  <a:lnTo>
                    <a:pt x="465" y="0"/>
                  </a:lnTo>
                  <a:lnTo>
                    <a:pt x="465" y="415"/>
                  </a:lnTo>
                  <a:lnTo>
                    <a:pt x="1" y="629"/>
                  </a:lnTo>
                  <a:lnTo>
                    <a:pt x="0" y="133"/>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93" name="Freeform 381"/>
            <p:cNvSpPr>
              <a:spLocks/>
            </p:cNvSpPr>
            <p:nvPr/>
          </p:nvSpPr>
          <p:spPr bwMode="auto">
            <a:xfrm>
              <a:off x="1753" y="1455"/>
              <a:ext cx="191" cy="160"/>
            </a:xfrm>
            <a:custGeom>
              <a:avLst/>
              <a:gdLst>
                <a:gd name="T0" fmla="*/ 0 w 1147"/>
                <a:gd name="T1" fmla="*/ 0 h 961"/>
                <a:gd name="T2" fmla="*/ 0 w 1147"/>
                <a:gd name="T3" fmla="*/ 0 h 961"/>
                <a:gd name="T4" fmla="*/ 0 w 1147"/>
                <a:gd name="T5" fmla="*/ 0 h 961"/>
                <a:gd name="T6" fmla="*/ 0 w 1147"/>
                <a:gd name="T7" fmla="*/ 0 h 961"/>
                <a:gd name="T8" fmla="*/ 0 w 1147"/>
                <a:gd name="T9" fmla="*/ 0 h 961"/>
                <a:gd name="T10" fmla="*/ 0 60000 65536"/>
                <a:gd name="T11" fmla="*/ 0 60000 65536"/>
                <a:gd name="T12" fmla="*/ 0 60000 65536"/>
                <a:gd name="T13" fmla="*/ 0 60000 65536"/>
                <a:gd name="T14" fmla="*/ 0 60000 65536"/>
                <a:gd name="T15" fmla="*/ 0 w 1147"/>
                <a:gd name="T16" fmla="*/ 0 h 961"/>
                <a:gd name="T17" fmla="*/ 1147 w 1147"/>
                <a:gd name="T18" fmla="*/ 961 h 961"/>
              </a:gdLst>
              <a:ahLst/>
              <a:cxnLst>
                <a:cxn ang="T10">
                  <a:pos x="T0" y="T1"/>
                </a:cxn>
                <a:cxn ang="T11">
                  <a:pos x="T2" y="T3"/>
                </a:cxn>
                <a:cxn ang="T12">
                  <a:pos x="T4" y="T5"/>
                </a:cxn>
                <a:cxn ang="T13">
                  <a:pos x="T6" y="T7"/>
                </a:cxn>
                <a:cxn ang="T14">
                  <a:pos x="T8" y="T9"/>
                </a:cxn>
              </a:cxnLst>
              <a:rect l="T15" t="T16" r="T17" b="T18"/>
              <a:pathLst>
                <a:path w="1147" h="961">
                  <a:moveTo>
                    <a:pt x="46" y="0"/>
                  </a:moveTo>
                  <a:lnTo>
                    <a:pt x="1147" y="0"/>
                  </a:lnTo>
                  <a:lnTo>
                    <a:pt x="1102" y="961"/>
                  </a:lnTo>
                  <a:lnTo>
                    <a:pt x="0" y="906"/>
                  </a:lnTo>
                  <a:lnTo>
                    <a:pt x="46"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94" name="Freeform 382"/>
            <p:cNvSpPr>
              <a:spLocks/>
            </p:cNvSpPr>
            <p:nvPr/>
          </p:nvSpPr>
          <p:spPr bwMode="auto">
            <a:xfrm>
              <a:off x="1628" y="1724"/>
              <a:ext cx="356" cy="73"/>
            </a:xfrm>
            <a:custGeom>
              <a:avLst/>
              <a:gdLst>
                <a:gd name="T0" fmla="*/ 0 w 2138"/>
                <a:gd name="T1" fmla="*/ 0 h 439"/>
                <a:gd name="T2" fmla="*/ 0 w 2138"/>
                <a:gd name="T3" fmla="*/ 0 h 439"/>
                <a:gd name="T4" fmla="*/ 0 w 2138"/>
                <a:gd name="T5" fmla="*/ 0 h 439"/>
                <a:gd name="T6" fmla="*/ 0 w 2138"/>
                <a:gd name="T7" fmla="*/ 0 h 439"/>
                <a:gd name="T8" fmla="*/ 0 w 2138"/>
                <a:gd name="T9" fmla="*/ 0 h 439"/>
                <a:gd name="T10" fmla="*/ 0 w 2138"/>
                <a:gd name="T11" fmla="*/ 0 h 439"/>
                <a:gd name="T12" fmla="*/ 0 w 2138"/>
                <a:gd name="T13" fmla="*/ 0 h 439"/>
                <a:gd name="T14" fmla="*/ 0 60000 65536"/>
                <a:gd name="T15" fmla="*/ 0 60000 65536"/>
                <a:gd name="T16" fmla="*/ 0 60000 65536"/>
                <a:gd name="T17" fmla="*/ 0 60000 65536"/>
                <a:gd name="T18" fmla="*/ 0 60000 65536"/>
                <a:gd name="T19" fmla="*/ 0 60000 65536"/>
                <a:gd name="T20" fmla="*/ 0 60000 65536"/>
                <a:gd name="T21" fmla="*/ 0 w 2138"/>
                <a:gd name="T22" fmla="*/ 0 h 439"/>
                <a:gd name="T23" fmla="*/ 2138 w 2138"/>
                <a:gd name="T24" fmla="*/ 439 h 4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38" h="439">
                  <a:moveTo>
                    <a:pt x="348" y="0"/>
                  </a:moveTo>
                  <a:lnTo>
                    <a:pt x="2138" y="179"/>
                  </a:lnTo>
                  <a:lnTo>
                    <a:pt x="2012" y="340"/>
                  </a:lnTo>
                  <a:lnTo>
                    <a:pt x="1889" y="439"/>
                  </a:lnTo>
                  <a:lnTo>
                    <a:pt x="0" y="220"/>
                  </a:lnTo>
                  <a:lnTo>
                    <a:pt x="141" y="158"/>
                  </a:lnTo>
                  <a:lnTo>
                    <a:pt x="348"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995" name="Group 383"/>
            <p:cNvGrpSpPr>
              <a:grpSpLocks/>
            </p:cNvGrpSpPr>
            <p:nvPr/>
          </p:nvGrpSpPr>
          <p:grpSpPr bwMode="auto">
            <a:xfrm>
              <a:off x="1962" y="1649"/>
              <a:ext cx="77" cy="92"/>
              <a:chOff x="1962" y="1649"/>
              <a:chExt cx="77" cy="92"/>
            </a:xfrm>
          </p:grpSpPr>
          <p:sp>
            <p:nvSpPr>
              <p:cNvPr id="139289" name="Line 384"/>
              <p:cNvSpPr>
                <a:spLocks noChangeShapeType="1"/>
              </p:cNvSpPr>
              <p:nvPr/>
            </p:nvSpPr>
            <p:spPr bwMode="auto">
              <a:xfrm flipV="1">
                <a:off x="1962" y="1675"/>
                <a:ext cx="77" cy="28"/>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0" name="Line 385"/>
              <p:cNvSpPr>
                <a:spLocks noChangeShapeType="1"/>
              </p:cNvSpPr>
              <p:nvPr/>
            </p:nvSpPr>
            <p:spPr bwMode="auto">
              <a:xfrm flipV="1">
                <a:off x="1976" y="1683"/>
                <a:ext cx="63" cy="24"/>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1" name="Line 386"/>
              <p:cNvSpPr>
                <a:spLocks noChangeShapeType="1"/>
              </p:cNvSpPr>
              <p:nvPr/>
            </p:nvSpPr>
            <p:spPr bwMode="auto">
              <a:xfrm flipV="1">
                <a:off x="1975" y="1690"/>
                <a:ext cx="64" cy="27"/>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2" name="Line 387"/>
              <p:cNvSpPr>
                <a:spLocks noChangeShapeType="1"/>
              </p:cNvSpPr>
              <p:nvPr/>
            </p:nvSpPr>
            <p:spPr bwMode="auto">
              <a:xfrm flipV="1">
                <a:off x="1976" y="1698"/>
                <a:ext cx="63" cy="27"/>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3" name="Line 388"/>
              <p:cNvSpPr>
                <a:spLocks noChangeShapeType="1"/>
              </p:cNvSpPr>
              <p:nvPr/>
            </p:nvSpPr>
            <p:spPr bwMode="auto">
              <a:xfrm flipV="1">
                <a:off x="1976" y="1705"/>
                <a:ext cx="63" cy="2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4" name="Line 389"/>
              <p:cNvSpPr>
                <a:spLocks noChangeShapeType="1"/>
              </p:cNvSpPr>
              <p:nvPr/>
            </p:nvSpPr>
            <p:spPr bwMode="auto">
              <a:xfrm flipV="1">
                <a:off x="1975" y="1667"/>
                <a:ext cx="64" cy="22"/>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5" name="Line 390"/>
              <p:cNvSpPr>
                <a:spLocks noChangeShapeType="1"/>
              </p:cNvSpPr>
              <p:nvPr/>
            </p:nvSpPr>
            <p:spPr bwMode="auto">
              <a:xfrm flipV="1">
                <a:off x="1976" y="1658"/>
                <a:ext cx="63" cy="20"/>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6" name="Line 391"/>
              <p:cNvSpPr>
                <a:spLocks noChangeShapeType="1"/>
              </p:cNvSpPr>
              <p:nvPr/>
            </p:nvSpPr>
            <p:spPr bwMode="auto">
              <a:xfrm flipV="1">
                <a:off x="1975" y="1649"/>
                <a:ext cx="64" cy="1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97" name="Line 392"/>
              <p:cNvSpPr>
                <a:spLocks noChangeShapeType="1"/>
              </p:cNvSpPr>
              <p:nvPr/>
            </p:nvSpPr>
            <p:spPr bwMode="auto">
              <a:xfrm flipH="1">
                <a:off x="1975" y="1662"/>
                <a:ext cx="1" cy="79"/>
              </a:xfrm>
              <a:prstGeom prst="line">
                <a:avLst/>
              </a:prstGeom>
              <a:noFill/>
              <a:ln w="3175">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996" name="Group 393"/>
            <p:cNvGrpSpPr>
              <a:grpSpLocks/>
            </p:cNvGrpSpPr>
            <p:nvPr/>
          </p:nvGrpSpPr>
          <p:grpSpPr bwMode="auto">
            <a:xfrm>
              <a:off x="1727" y="1419"/>
              <a:ext cx="252" cy="235"/>
              <a:chOff x="1727" y="1419"/>
              <a:chExt cx="252" cy="235"/>
            </a:xfrm>
          </p:grpSpPr>
          <p:grpSp>
            <p:nvGrpSpPr>
              <p:cNvPr id="139272" name="Group 394"/>
              <p:cNvGrpSpPr>
                <a:grpSpLocks/>
              </p:cNvGrpSpPr>
              <p:nvPr/>
            </p:nvGrpSpPr>
            <p:grpSpPr bwMode="auto">
              <a:xfrm>
                <a:off x="1727" y="1419"/>
                <a:ext cx="252" cy="235"/>
                <a:chOff x="1727" y="1419"/>
                <a:chExt cx="252" cy="235"/>
              </a:xfrm>
            </p:grpSpPr>
            <p:grpSp>
              <p:nvGrpSpPr>
                <p:cNvPr id="139274" name="Group 395"/>
                <p:cNvGrpSpPr>
                  <a:grpSpLocks/>
                </p:cNvGrpSpPr>
                <p:nvPr/>
              </p:nvGrpSpPr>
              <p:grpSpPr bwMode="auto">
                <a:xfrm>
                  <a:off x="1727" y="1419"/>
                  <a:ext cx="252" cy="235"/>
                  <a:chOff x="1727" y="1419"/>
                  <a:chExt cx="252" cy="235"/>
                </a:xfrm>
              </p:grpSpPr>
              <p:sp>
                <p:nvSpPr>
                  <p:cNvPr id="139285" name="Freeform 396"/>
                  <p:cNvSpPr>
                    <a:spLocks/>
                  </p:cNvSpPr>
                  <p:nvPr/>
                </p:nvSpPr>
                <p:spPr bwMode="auto">
                  <a:xfrm>
                    <a:off x="1727" y="1419"/>
                    <a:ext cx="251" cy="235"/>
                  </a:xfrm>
                  <a:custGeom>
                    <a:avLst/>
                    <a:gdLst>
                      <a:gd name="T0" fmla="*/ 0 w 1511"/>
                      <a:gd name="T1" fmla="*/ 0 h 1412"/>
                      <a:gd name="T2" fmla="*/ 0 w 1511"/>
                      <a:gd name="T3" fmla="*/ 0 h 1412"/>
                      <a:gd name="T4" fmla="*/ 0 w 1511"/>
                      <a:gd name="T5" fmla="*/ 0 h 1412"/>
                      <a:gd name="T6" fmla="*/ 0 w 1511"/>
                      <a:gd name="T7" fmla="*/ 0 h 1412"/>
                      <a:gd name="T8" fmla="*/ 0 w 1511"/>
                      <a:gd name="T9" fmla="*/ 0 h 1412"/>
                      <a:gd name="T10" fmla="*/ 0 w 1511"/>
                      <a:gd name="T11" fmla="*/ 0 h 1412"/>
                      <a:gd name="T12" fmla="*/ 0 w 1511"/>
                      <a:gd name="T13" fmla="*/ 0 h 1412"/>
                      <a:gd name="T14" fmla="*/ 0 w 1511"/>
                      <a:gd name="T15" fmla="*/ 0 h 1412"/>
                      <a:gd name="T16" fmla="*/ 0 w 1511"/>
                      <a:gd name="T17" fmla="*/ 0 h 1412"/>
                      <a:gd name="T18" fmla="*/ 0 w 1511"/>
                      <a:gd name="T19" fmla="*/ 0 h 1412"/>
                      <a:gd name="T20" fmla="*/ 0 w 1511"/>
                      <a:gd name="T21" fmla="*/ 0 h 1412"/>
                      <a:gd name="T22" fmla="*/ 0 w 1511"/>
                      <a:gd name="T23" fmla="*/ 0 h 1412"/>
                      <a:gd name="T24" fmla="*/ 0 w 1511"/>
                      <a:gd name="T25" fmla="*/ 0 h 1412"/>
                      <a:gd name="T26" fmla="*/ 0 w 1511"/>
                      <a:gd name="T27" fmla="*/ 0 h 1412"/>
                      <a:gd name="T28" fmla="*/ 0 w 1511"/>
                      <a:gd name="T29" fmla="*/ 0 h 1412"/>
                      <a:gd name="T30" fmla="*/ 0 w 1511"/>
                      <a:gd name="T31" fmla="*/ 0 h 1412"/>
                      <a:gd name="T32" fmla="*/ 0 w 1511"/>
                      <a:gd name="T33" fmla="*/ 0 h 1412"/>
                      <a:gd name="T34" fmla="*/ 0 w 1511"/>
                      <a:gd name="T35" fmla="*/ 0 h 1412"/>
                      <a:gd name="T36" fmla="*/ 0 w 1511"/>
                      <a:gd name="T37" fmla="*/ 0 h 1412"/>
                      <a:gd name="T38" fmla="*/ 0 w 1511"/>
                      <a:gd name="T39" fmla="*/ 0 h 1412"/>
                      <a:gd name="T40" fmla="*/ 0 w 1511"/>
                      <a:gd name="T41" fmla="*/ 0 h 1412"/>
                      <a:gd name="T42" fmla="*/ 0 w 1511"/>
                      <a:gd name="T43" fmla="*/ 0 h 141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11"/>
                      <a:gd name="T67" fmla="*/ 0 h 1412"/>
                      <a:gd name="T68" fmla="*/ 1511 w 1511"/>
                      <a:gd name="T69" fmla="*/ 1412 h 141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11" h="1412">
                        <a:moveTo>
                          <a:pt x="120" y="24"/>
                        </a:moveTo>
                        <a:lnTo>
                          <a:pt x="250" y="17"/>
                        </a:lnTo>
                        <a:lnTo>
                          <a:pt x="425" y="5"/>
                        </a:lnTo>
                        <a:lnTo>
                          <a:pt x="608" y="0"/>
                        </a:lnTo>
                        <a:lnTo>
                          <a:pt x="823" y="0"/>
                        </a:lnTo>
                        <a:lnTo>
                          <a:pt x="974" y="3"/>
                        </a:lnTo>
                        <a:lnTo>
                          <a:pt x="1205" y="11"/>
                        </a:lnTo>
                        <a:lnTo>
                          <a:pt x="1429" y="23"/>
                        </a:lnTo>
                        <a:lnTo>
                          <a:pt x="1482" y="25"/>
                        </a:lnTo>
                        <a:lnTo>
                          <a:pt x="1494" y="30"/>
                        </a:lnTo>
                        <a:lnTo>
                          <a:pt x="1502" y="36"/>
                        </a:lnTo>
                        <a:lnTo>
                          <a:pt x="1509" y="47"/>
                        </a:lnTo>
                        <a:lnTo>
                          <a:pt x="1511" y="59"/>
                        </a:lnTo>
                        <a:lnTo>
                          <a:pt x="1454" y="1386"/>
                        </a:lnTo>
                        <a:lnTo>
                          <a:pt x="1447" y="1406"/>
                        </a:lnTo>
                        <a:lnTo>
                          <a:pt x="1429" y="1412"/>
                        </a:lnTo>
                        <a:lnTo>
                          <a:pt x="941" y="1379"/>
                        </a:lnTo>
                        <a:lnTo>
                          <a:pt x="462" y="1344"/>
                        </a:lnTo>
                        <a:lnTo>
                          <a:pt x="22" y="1312"/>
                        </a:lnTo>
                        <a:lnTo>
                          <a:pt x="0" y="1278"/>
                        </a:lnTo>
                        <a:lnTo>
                          <a:pt x="67" y="67"/>
                        </a:lnTo>
                        <a:lnTo>
                          <a:pt x="120" y="24"/>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6" name="Arc 397"/>
                  <p:cNvSpPr>
                    <a:spLocks/>
                  </p:cNvSpPr>
                  <p:nvPr/>
                </p:nvSpPr>
                <p:spPr bwMode="auto">
                  <a:xfrm>
                    <a:off x="1972" y="1423"/>
                    <a:ext cx="7"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7" name="Arc 398"/>
                  <p:cNvSpPr>
                    <a:spLocks/>
                  </p:cNvSpPr>
                  <p:nvPr/>
                </p:nvSpPr>
                <p:spPr bwMode="auto">
                  <a:xfrm>
                    <a:off x="1739" y="1424"/>
                    <a:ext cx="12" cy="9"/>
                  </a:xfrm>
                  <a:custGeom>
                    <a:avLst/>
                    <a:gdLst>
                      <a:gd name="T0" fmla="*/ 0 w 21490"/>
                      <a:gd name="T1" fmla="*/ 0 h 21538"/>
                      <a:gd name="T2" fmla="*/ 0 w 21490"/>
                      <a:gd name="T3" fmla="*/ 0 h 21538"/>
                      <a:gd name="T4" fmla="*/ 0 w 21490"/>
                      <a:gd name="T5" fmla="*/ 0 h 21538"/>
                      <a:gd name="T6" fmla="*/ 0 60000 65536"/>
                      <a:gd name="T7" fmla="*/ 0 60000 65536"/>
                      <a:gd name="T8" fmla="*/ 0 60000 65536"/>
                      <a:gd name="T9" fmla="*/ 0 w 21490"/>
                      <a:gd name="T10" fmla="*/ 0 h 21538"/>
                      <a:gd name="T11" fmla="*/ 21490 w 21490"/>
                      <a:gd name="T12" fmla="*/ 21538 h 21538"/>
                    </a:gdLst>
                    <a:ahLst/>
                    <a:cxnLst>
                      <a:cxn ang="T6">
                        <a:pos x="T0" y="T1"/>
                      </a:cxn>
                      <a:cxn ang="T7">
                        <a:pos x="T2" y="T3"/>
                      </a:cxn>
                      <a:cxn ang="T8">
                        <a:pos x="T4" y="T5"/>
                      </a:cxn>
                    </a:cxnLst>
                    <a:rect l="T9" t="T10" r="T11" b="T12"/>
                    <a:pathLst>
                      <a:path w="21490" h="21538" fill="none" extrusionOk="0">
                        <a:moveTo>
                          <a:pt x="-1" y="19362"/>
                        </a:moveTo>
                        <a:cubicBezTo>
                          <a:pt x="1053" y="8951"/>
                          <a:pt x="9418" y="793"/>
                          <a:pt x="19853" y="0"/>
                        </a:cubicBezTo>
                      </a:path>
                      <a:path w="21490" h="21538" stroke="0" extrusionOk="0">
                        <a:moveTo>
                          <a:pt x="-1" y="19362"/>
                        </a:moveTo>
                        <a:cubicBezTo>
                          <a:pt x="1053" y="8951"/>
                          <a:pt x="9418" y="793"/>
                          <a:pt x="19853" y="0"/>
                        </a:cubicBezTo>
                        <a:lnTo>
                          <a:pt x="21490" y="21538"/>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8" name="Arc 399"/>
                  <p:cNvSpPr>
                    <a:spLocks/>
                  </p:cNvSpPr>
                  <p:nvPr/>
                </p:nvSpPr>
                <p:spPr bwMode="auto">
                  <a:xfrm>
                    <a:off x="1727" y="1631"/>
                    <a:ext cx="5" cy="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275" name="Group 400"/>
                <p:cNvGrpSpPr>
                  <a:grpSpLocks/>
                </p:cNvGrpSpPr>
                <p:nvPr/>
              </p:nvGrpSpPr>
              <p:grpSpPr bwMode="auto">
                <a:xfrm>
                  <a:off x="1753" y="1455"/>
                  <a:ext cx="191" cy="160"/>
                  <a:chOff x="1753" y="1455"/>
                  <a:chExt cx="191" cy="160"/>
                </a:xfrm>
              </p:grpSpPr>
              <p:grpSp>
                <p:nvGrpSpPr>
                  <p:cNvPr id="139276" name="Group 401"/>
                  <p:cNvGrpSpPr>
                    <a:grpSpLocks/>
                  </p:cNvGrpSpPr>
                  <p:nvPr/>
                </p:nvGrpSpPr>
                <p:grpSpPr bwMode="auto">
                  <a:xfrm>
                    <a:off x="1753" y="1455"/>
                    <a:ext cx="191" cy="160"/>
                    <a:chOff x="1753" y="1455"/>
                    <a:chExt cx="191" cy="160"/>
                  </a:xfrm>
                </p:grpSpPr>
                <p:sp>
                  <p:nvSpPr>
                    <p:cNvPr id="139281" name="Freeform 402"/>
                    <p:cNvSpPr>
                      <a:spLocks/>
                    </p:cNvSpPr>
                    <p:nvPr/>
                  </p:nvSpPr>
                  <p:spPr bwMode="auto">
                    <a:xfrm>
                      <a:off x="1761" y="1455"/>
                      <a:ext cx="183" cy="3"/>
                    </a:xfrm>
                    <a:custGeom>
                      <a:avLst/>
                      <a:gdLst>
                        <a:gd name="T0" fmla="*/ 0 w 1100"/>
                        <a:gd name="T1" fmla="*/ 0 h 20"/>
                        <a:gd name="T2" fmla="*/ 0 w 1100"/>
                        <a:gd name="T3" fmla="*/ 0 h 20"/>
                        <a:gd name="T4" fmla="*/ 0 w 1100"/>
                        <a:gd name="T5" fmla="*/ 0 h 20"/>
                        <a:gd name="T6" fmla="*/ 0 w 1100"/>
                        <a:gd name="T7" fmla="*/ 0 h 20"/>
                        <a:gd name="T8" fmla="*/ 0 w 1100"/>
                        <a:gd name="T9" fmla="*/ 0 h 20"/>
                        <a:gd name="T10" fmla="*/ 0 60000 65536"/>
                        <a:gd name="T11" fmla="*/ 0 60000 65536"/>
                        <a:gd name="T12" fmla="*/ 0 60000 65536"/>
                        <a:gd name="T13" fmla="*/ 0 60000 65536"/>
                        <a:gd name="T14" fmla="*/ 0 60000 65536"/>
                        <a:gd name="T15" fmla="*/ 0 w 1100"/>
                        <a:gd name="T16" fmla="*/ 0 h 20"/>
                        <a:gd name="T17" fmla="*/ 1100 w 1100"/>
                        <a:gd name="T18" fmla="*/ 20 h 20"/>
                      </a:gdLst>
                      <a:ahLst/>
                      <a:cxnLst>
                        <a:cxn ang="T10">
                          <a:pos x="T0" y="T1"/>
                        </a:cxn>
                        <a:cxn ang="T11">
                          <a:pos x="T2" y="T3"/>
                        </a:cxn>
                        <a:cxn ang="T12">
                          <a:pos x="T4" y="T5"/>
                        </a:cxn>
                        <a:cxn ang="T13">
                          <a:pos x="T6" y="T7"/>
                        </a:cxn>
                        <a:cxn ang="T14">
                          <a:pos x="T8" y="T9"/>
                        </a:cxn>
                      </a:cxnLst>
                      <a:rect l="T15" t="T16" r="T17" b="T18"/>
                      <a:pathLst>
                        <a:path w="1100" h="20">
                          <a:moveTo>
                            <a:pt x="0" y="0"/>
                          </a:moveTo>
                          <a:lnTo>
                            <a:pt x="1100" y="1"/>
                          </a:lnTo>
                          <a:lnTo>
                            <a:pt x="1075" y="20"/>
                          </a:lnTo>
                          <a:lnTo>
                            <a:pt x="23" y="20"/>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2" name="Freeform 403"/>
                    <p:cNvSpPr>
                      <a:spLocks/>
                    </p:cNvSpPr>
                    <p:nvPr/>
                  </p:nvSpPr>
                  <p:spPr bwMode="auto">
                    <a:xfrm>
                      <a:off x="1933" y="1455"/>
                      <a:ext cx="11" cy="160"/>
                    </a:xfrm>
                    <a:custGeom>
                      <a:avLst/>
                      <a:gdLst>
                        <a:gd name="T0" fmla="*/ 0 w 71"/>
                        <a:gd name="T1" fmla="*/ 0 h 961"/>
                        <a:gd name="T2" fmla="*/ 0 w 71"/>
                        <a:gd name="T3" fmla="*/ 0 h 961"/>
                        <a:gd name="T4" fmla="*/ 0 w 71"/>
                        <a:gd name="T5" fmla="*/ 0 h 961"/>
                        <a:gd name="T6" fmla="*/ 0 w 71"/>
                        <a:gd name="T7" fmla="*/ 0 h 961"/>
                        <a:gd name="T8" fmla="*/ 0 w 71"/>
                        <a:gd name="T9" fmla="*/ 0 h 961"/>
                        <a:gd name="T10" fmla="*/ 0 w 71"/>
                        <a:gd name="T11" fmla="*/ 0 h 961"/>
                        <a:gd name="T12" fmla="*/ 0 60000 65536"/>
                        <a:gd name="T13" fmla="*/ 0 60000 65536"/>
                        <a:gd name="T14" fmla="*/ 0 60000 65536"/>
                        <a:gd name="T15" fmla="*/ 0 60000 65536"/>
                        <a:gd name="T16" fmla="*/ 0 60000 65536"/>
                        <a:gd name="T17" fmla="*/ 0 60000 65536"/>
                        <a:gd name="T18" fmla="*/ 0 w 71"/>
                        <a:gd name="T19" fmla="*/ 0 h 961"/>
                        <a:gd name="T20" fmla="*/ 71 w 71"/>
                        <a:gd name="T21" fmla="*/ 961 h 961"/>
                      </a:gdLst>
                      <a:ahLst/>
                      <a:cxnLst>
                        <a:cxn ang="T12">
                          <a:pos x="T0" y="T1"/>
                        </a:cxn>
                        <a:cxn ang="T13">
                          <a:pos x="T2" y="T3"/>
                        </a:cxn>
                        <a:cxn ang="T14">
                          <a:pos x="T4" y="T5"/>
                        </a:cxn>
                        <a:cxn ang="T15">
                          <a:pos x="T6" y="T7"/>
                        </a:cxn>
                        <a:cxn ang="T16">
                          <a:pos x="T8" y="T9"/>
                        </a:cxn>
                        <a:cxn ang="T17">
                          <a:pos x="T10" y="T11"/>
                        </a:cxn>
                      </a:cxnLst>
                      <a:rect l="T18" t="T19" r="T20" b="T21"/>
                      <a:pathLst>
                        <a:path w="71" h="961">
                          <a:moveTo>
                            <a:pt x="45" y="19"/>
                          </a:moveTo>
                          <a:lnTo>
                            <a:pt x="71" y="0"/>
                          </a:lnTo>
                          <a:lnTo>
                            <a:pt x="46" y="522"/>
                          </a:lnTo>
                          <a:lnTo>
                            <a:pt x="23" y="961"/>
                          </a:lnTo>
                          <a:lnTo>
                            <a:pt x="0" y="933"/>
                          </a:lnTo>
                          <a:lnTo>
                            <a:pt x="4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3" name="Freeform 404"/>
                    <p:cNvSpPr>
                      <a:spLocks/>
                    </p:cNvSpPr>
                    <p:nvPr/>
                  </p:nvSpPr>
                  <p:spPr bwMode="auto">
                    <a:xfrm>
                      <a:off x="1753" y="1602"/>
                      <a:ext cx="184" cy="13"/>
                    </a:xfrm>
                    <a:custGeom>
                      <a:avLst/>
                      <a:gdLst>
                        <a:gd name="T0" fmla="*/ 0 w 1101"/>
                        <a:gd name="T1" fmla="*/ 0 h 79"/>
                        <a:gd name="T2" fmla="*/ 0 w 1101"/>
                        <a:gd name="T3" fmla="*/ 0 h 79"/>
                        <a:gd name="T4" fmla="*/ 0 w 1101"/>
                        <a:gd name="T5" fmla="*/ 0 h 79"/>
                        <a:gd name="T6" fmla="*/ 0 w 1101"/>
                        <a:gd name="T7" fmla="*/ 0 h 79"/>
                        <a:gd name="T8" fmla="*/ 0 w 1101"/>
                        <a:gd name="T9" fmla="*/ 0 h 79"/>
                        <a:gd name="T10" fmla="*/ 0 60000 65536"/>
                        <a:gd name="T11" fmla="*/ 0 60000 65536"/>
                        <a:gd name="T12" fmla="*/ 0 60000 65536"/>
                        <a:gd name="T13" fmla="*/ 0 60000 65536"/>
                        <a:gd name="T14" fmla="*/ 0 60000 65536"/>
                        <a:gd name="T15" fmla="*/ 0 w 1101"/>
                        <a:gd name="T16" fmla="*/ 0 h 79"/>
                        <a:gd name="T17" fmla="*/ 1101 w 1101"/>
                        <a:gd name="T18" fmla="*/ 79 h 79"/>
                      </a:gdLst>
                      <a:ahLst/>
                      <a:cxnLst>
                        <a:cxn ang="T10">
                          <a:pos x="T0" y="T1"/>
                        </a:cxn>
                        <a:cxn ang="T11">
                          <a:pos x="T2" y="T3"/>
                        </a:cxn>
                        <a:cxn ang="T12">
                          <a:pos x="T4" y="T5"/>
                        </a:cxn>
                        <a:cxn ang="T13">
                          <a:pos x="T6" y="T7"/>
                        </a:cxn>
                        <a:cxn ang="T14">
                          <a:pos x="T8" y="T9"/>
                        </a:cxn>
                      </a:cxnLst>
                      <a:rect l="T15" t="T16" r="T17" b="T18"/>
                      <a:pathLst>
                        <a:path w="1101" h="79">
                          <a:moveTo>
                            <a:pt x="26" y="0"/>
                          </a:moveTo>
                          <a:lnTo>
                            <a:pt x="0" y="25"/>
                          </a:lnTo>
                          <a:lnTo>
                            <a:pt x="1101" y="79"/>
                          </a:lnTo>
                          <a:lnTo>
                            <a:pt x="1078" y="53"/>
                          </a:lnTo>
                          <a:lnTo>
                            <a:pt x="26"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4" name="Freeform 405"/>
                    <p:cNvSpPr>
                      <a:spLocks/>
                    </p:cNvSpPr>
                    <p:nvPr/>
                  </p:nvSpPr>
                  <p:spPr bwMode="auto">
                    <a:xfrm>
                      <a:off x="1753" y="1455"/>
                      <a:ext cx="12" cy="151"/>
                    </a:xfrm>
                    <a:custGeom>
                      <a:avLst/>
                      <a:gdLst>
                        <a:gd name="T0" fmla="*/ 0 w 69"/>
                        <a:gd name="T1" fmla="*/ 0 h 906"/>
                        <a:gd name="T2" fmla="*/ 0 w 69"/>
                        <a:gd name="T3" fmla="*/ 0 h 906"/>
                        <a:gd name="T4" fmla="*/ 0 w 69"/>
                        <a:gd name="T5" fmla="*/ 0 h 906"/>
                        <a:gd name="T6" fmla="*/ 0 w 69"/>
                        <a:gd name="T7" fmla="*/ 0 h 906"/>
                        <a:gd name="T8" fmla="*/ 0 w 69"/>
                        <a:gd name="T9" fmla="*/ 0 h 906"/>
                        <a:gd name="T10" fmla="*/ 0 60000 65536"/>
                        <a:gd name="T11" fmla="*/ 0 60000 65536"/>
                        <a:gd name="T12" fmla="*/ 0 60000 65536"/>
                        <a:gd name="T13" fmla="*/ 0 60000 65536"/>
                        <a:gd name="T14" fmla="*/ 0 60000 65536"/>
                        <a:gd name="T15" fmla="*/ 0 w 69"/>
                        <a:gd name="T16" fmla="*/ 0 h 906"/>
                        <a:gd name="T17" fmla="*/ 69 w 69"/>
                        <a:gd name="T18" fmla="*/ 906 h 906"/>
                      </a:gdLst>
                      <a:ahLst/>
                      <a:cxnLst>
                        <a:cxn ang="T10">
                          <a:pos x="T0" y="T1"/>
                        </a:cxn>
                        <a:cxn ang="T11">
                          <a:pos x="T2" y="T3"/>
                        </a:cxn>
                        <a:cxn ang="T12">
                          <a:pos x="T4" y="T5"/>
                        </a:cxn>
                        <a:cxn ang="T13">
                          <a:pos x="T6" y="T7"/>
                        </a:cxn>
                        <a:cxn ang="T14">
                          <a:pos x="T8" y="T9"/>
                        </a:cxn>
                      </a:cxnLst>
                      <a:rect l="T15" t="T16" r="T17" b="T18"/>
                      <a:pathLst>
                        <a:path w="69" h="906">
                          <a:moveTo>
                            <a:pt x="46" y="0"/>
                          </a:moveTo>
                          <a:lnTo>
                            <a:pt x="69" y="19"/>
                          </a:lnTo>
                          <a:lnTo>
                            <a:pt x="26" y="881"/>
                          </a:lnTo>
                          <a:lnTo>
                            <a:pt x="0" y="906"/>
                          </a:lnTo>
                          <a:lnTo>
                            <a:pt x="46"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9277" name="Group 406"/>
                  <p:cNvGrpSpPr>
                    <a:grpSpLocks/>
                  </p:cNvGrpSpPr>
                  <p:nvPr/>
                </p:nvGrpSpPr>
                <p:grpSpPr bwMode="auto">
                  <a:xfrm>
                    <a:off x="1757" y="1458"/>
                    <a:ext cx="183" cy="153"/>
                    <a:chOff x="1757" y="1458"/>
                    <a:chExt cx="183" cy="153"/>
                  </a:xfrm>
                </p:grpSpPr>
                <p:sp>
                  <p:nvSpPr>
                    <p:cNvPr id="139278" name="Freeform 407"/>
                    <p:cNvSpPr>
                      <a:spLocks/>
                    </p:cNvSpPr>
                    <p:nvPr/>
                  </p:nvSpPr>
                  <p:spPr bwMode="auto">
                    <a:xfrm>
                      <a:off x="1757" y="1458"/>
                      <a:ext cx="183" cy="153"/>
                    </a:xfrm>
                    <a:custGeom>
                      <a:avLst/>
                      <a:gdLst>
                        <a:gd name="T0" fmla="*/ 0 w 1096"/>
                        <a:gd name="T1" fmla="*/ 0 h 915"/>
                        <a:gd name="T2" fmla="*/ 0 w 1096"/>
                        <a:gd name="T3" fmla="*/ 0 h 915"/>
                        <a:gd name="T4" fmla="*/ 0 w 1096"/>
                        <a:gd name="T5" fmla="*/ 0 h 915"/>
                        <a:gd name="T6" fmla="*/ 0 w 1096"/>
                        <a:gd name="T7" fmla="*/ 0 h 915"/>
                        <a:gd name="T8" fmla="*/ 0 w 1096"/>
                        <a:gd name="T9" fmla="*/ 0 h 915"/>
                        <a:gd name="T10" fmla="*/ 0 60000 65536"/>
                        <a:gd name="T11" fmla="*/ 0 60000 65536"/>
                        <a:gd name="T12" fmla="*/ 0 60000 65536"/>
                        <a:gd name="T13" fmla="*/ 0 60000 65536"/>
                        <a:gd name="T14" fmla="*/ 0 60000 65536"/>
                        <a:gd name="T15" fmla="*/ 0 w 1096"/>
                        <a:gd name="T16" fmla="*/ 0 h 915"/>
                        <a:gd name="T17" fmla="*/ 1096 w 1096"/>
                        <a:gd name="T18" fmla="*/ 915 h 915"/>
                      </a:gdLst>
                      <a:ahLst/>
                      <a:cxnLst>
                        <a:cxn ang="T10">
                          <a:pos x="T0" y="T1"/>
                        </a:cxn>
                        <a:cxn ang="T11">
                          <a:pos x="T2" y="T3"/>
                        </a:cxn>
                        <a:cxn ang="T12">
                          <a:pos x="T4" y="T5"/>
                        </a:cxn>
                        <a:cxn ang="T13">
                          <a:pos x="T6" y="T7"/>
                        </a:cxn>
                        <a:cxn ang="T14">
                          <a:pos x="T8" y="T9"/>
                        </a:cxn>
                      </a:cxnLst>
                      <a:rect l="T15" t="T16" r="T17" b="T18"/>
                      <a:pathLst>
                        <a:path w="1096" h="915">
                          <a:moveTo>
                            <a:pt x="44" y="0"/>
                          </a:moveTo>
                          <a:lnTo>
                            <a:pt x="1096" y="0"/>
                          </a:lnTo>
                          <a:lnTo>
                            <a:pt x="1053" y="915"/>
                          </a:lnTo>
                          <a:lnTo>
                            <a:pt x="0" y="862"/>
                          </a:lnTo>
                          <a:lnTo>
                            <a:pt x="4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79" name="Freeform 408"/>
                    <p:cNvSpPr>
                      <a:spLocks/>
                    </p:cNvSpPr>
                    <p:nvPr/>
                  </p:nvSpPr>
                  <p:spPr bwMode="auto">
                    <a:xfrm>
                      <a:off x="1763" y="1464"/>
                      <a:ext cx="171" cy="141"/>
                    </a:xfrm>
                    <a:custGeom>
                      <a:avLst/>
                      <a:gdLst>
                        <a:gd name="T0" fmla="*/ 0 w 1023"/>
                        <a:gd name="T1" fmla="*/ 0 h 845"/>
                        <a:gd name="T2" fmla="*/ 0 w 1023"/>
                        <a:gd name="T3" fmla="*/ 0 h 845"/>
                        <a:gd name="T4" fmla="*/ 0 w 1023"/>
                        <a:gd name="T5" fmla="*/ 0 h 845"/>
                        <a:gd name="T6" fmla="*/ 0 w 1023"/>
                        <a:gd name="T7" fmla="*/ 0 h 845"/>
                        <a:gd name="T8" fmla="*/ 0 w 1023"/>
                        <a:gd name="T9" fmla="*/ 0 h 845"/>
                        <a:gd name="T10" fmla="*/ 0 60000 65536"/>
                        <a:gd name="T11" fmla="*/ 0 60000 65536"/>
                        <a:gd name="T12" fmla="*/ 0 60000 65536"/>
                        <a:gd name="T13" fmla="*/ 0 60000 65536"/>
                        <a:gd name="T14" fmla="*/ 0 60000 65536"/>
                        <a:gd name="T15" fmla="*/ 0 w 1023"/>
                        <a:gd name="T16" fmla="*/ 0 h 845"/>
                        <a:gd name="T17" fmla="*/ 1023 w 1023"/>
                        <a:gd name="T18" fmla="*/ 845 h 845"/>
                      </a:gdLst>
                      <a:ahLst/>
                      <a:cxnLst>
                        <a:cxn ang="T10">
                          <a:pos x="T0" y="T1"/>
                        </a:cxn>
                        <a:cxn ang="T11">
                          <a:pos x="T2" y="T3"/>
                        </a:cxn>
                        <a:cxn ang="T12">
                          <a:pos x="T4" y="T5"/>
                        </a:cxn>
                        <a:cxn ang="T13">
                          <a:pos x="T6" y="T7"/>
                        </a:cxn>
                        <a:cxn ang="T14">
                          <a:pos x="T8" y="T9"/>
                        </a:cxn>
                      </a:cxnLst>
                      <a:rect l="T15" t="T16" r="T17" b="T18"/>
                      <a:pathLst>
                        <a:path w="1023" h="845">
                          <a:moveTo>
                            <a:pt x="38" y="1"/>
                          </a:moveTo>
                          <a:lnTo>
                            <a:pt x="1023" y="0"/>
                          </a:lnTo>
                          <a:lnTo>
                            <a:pt x="980" y="845"/>
                          </a:lnTo>
                          <a:lnTo>
                            <a:pt x="0" y="802"/>
                          </a:lnTo>
                          <a:lnTo>
                            <a:pt x="38"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9280" name="Freeform 409"/>
                    <p:cNvSpPr>
                      <a:spLocks/>
                    </p:cNvSpPr>
                    <p:nvPr/>
                  </p:nvSpPr>
                  <p:spPr bwMode="auto">
                    <a:xfrm>
                      <a:off x="1766" y="1473"/>
                      <a:ext cx="161" cy="127"/>
                    </a:xfrm>
                    <a:custGeom>
                      <a:avLst/>
                      <a:gdLst>
                        <a:gd name="T0" fmla="*/ 0 w 965"/>
                        <a:gd name="T1" fmla="*/ 0 h 762"/>
                        <a:gd name="T2" fmla="*/ 0 w 965"/>
                        <a:gd name="T3" fmla="*/ 0 h 762"/>
                        <a:gd name="T4" fmla="*/ 0 w 965"/>
                        <a:gd name="T5" fmla="*/ 0 h 762"/>
                        <a:gd name="T6" fmla="*/ 0 w 965"/>
                        <a:gd name="T7" fmla="*/ 0 h 762"/>
                        <a:gd name="T8" fmla="*/ 0 w 965"/>
                        <a:gd name="T9" fmla="*/ 0 h 762"/>
                        <a:gd name="T10" fmla="*/ 0 60000 65536"/>
                        <a:gd name="T11" fmla="*/ 0 60000 65536"/>
                        <a:gd name="T12" fmla="*/ 0 60000 65536"/>
                        <a:gd name="T13" fmla="*/ 0 60000 65536"/>
                        <a:gd name="T14" fmla="*/ 0 60000 65536"/>
                        <a:gd name="T15" fmla="*/ 0 w 965"/>
                        <a:gd name="T16" fmla="*/ 0 h 762"/>
                        <a:gd name="T17" fmla="*/ 965 w 965"/>
                        <a:gd name="T18" fmla="*/ 762 h 762"/>
                      </a:gdLst>
                      <a:ahLst/>
                      <a:cxnLst>
                        <a:cxn ang="T10">
                          <a:pos x="T0" y="T1"/>
                        </a:cxn>
                        <a:cxn ang="T11">
                          <a:pos x="T2" y="T3"/>
                        </a:cxn>
                        <a:cxn ang="T12">
                          <a:pos x="T4" y="T5"/>
                        </a:cxn>
                        <a:cxn ang="T13">
                          <a:pos x="T6" y="T7"/>
                        </a:cxn>
                        <a:cxn ang="T14">
                          <a:pos x="T8" y="T9"/>
                        </a:cxn>
                      </a:cxnLst>
                      <a:rect l="T15" t="T16" r="T17" b="T18"/>
                      <a:pathLst>
                        <a:path w="965" h="762">
                          <a:moveTo>
                            <a:pt x="35" y="0"/>
                          </a:moveTo>
                          <a:lnTo>
                            <a:pt x="965" y="0"/>
                          </a:lnTo>
                          <a:lnTo>
                            <a:pt x="926" y="762"/>
                          </a:lnTo>
                          <a:lnTo>
                            <a:pt x="0" y="724"/>
                          </a:lnTo>
                          <a:lnTo>
                            <a:pt x="35"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39273" name="Freeform 410"/>
              <p:cNvSpPr>
                <a:spLocks/>
              </p:cNvSpPr>
              <p:nvPr/>
            </p:nvSpPr>
            <p:spPr bwMode="auto">
              <a:xfrm>
                <a:off x="1929" y="1635"/>
                <a:ext cx="10" cy="4"/>
              </a:xfrm>
              <a:custGeom>
                <a:avLst/>
                <a:gdLst>
                  <a:gd name="T0" fmla="*/ 0 w 64"/>
                  <a:gd name="T1" fmla="*/ 0 h 22"/>
                  <a:gd name="T2" fmla="*/ 0 w 64"/>
                  <a:gd name="T3" fmla="*/ 0 h 22"/>
                  <a:gd name="T4" fmla="*/ 0 w 64"/>
                  <a:gd name="T5" fmla="*/ 0 h 22"/>
                  <a:gd name="T6" fmla="*/ 0 w 64"/>
                  <a:gd name="T7" fmla="*/ 0 h 22"/>
                  <a:gd name="T8" fmla="*/ 0 w 64"/>
                  <a:gd name="T9" fmla="*/ 0 h 22"/>
                  <a:gd name="T10" fmla="*/ 0 60000 65536"/>
                  <a:gd name="T11" fmla="*/ 0 60000 65536"/>
                  <a:gd name="T12" fmla="*/ 0 60000 65536"/>
                  <a:gd name="T13" fmla="*/ 0 60000 65536"/>
                  <a:gd name="T14" fmla="*/ 0 60000 65536"/>
                  <a:gd name="T15" fmla="*/ 0 w 64"/>
                  <a:gd name="T16" fmla="*/ 0 h 22"/>
                  <a:gd name="T17" fmla="*/ 64 w 64"/>
                  <a:gd name="T18" fmla="*/ 22 h 22"/>
                </a:gdLst>
                <a:ahLst/>
                <a:cxnLst>
                  <a:cxn ang="T10">
                    <a:pos x="T0" y="T1"/>
                  </a:cxn>
                  <a:cxn ang="T11">
                    <a:pos x="T2" y="T3"/>
                  </a:cxn>
                  <a:cxn ang="T12">
                    <a:pos x="T4" y="T5"/>
                  </a:cxn>
                  <a:cxn ang="T13">
                    <a:pos x="T6" y="T7"/>
                  </a:cxn>
                  <a:cxn ang="T14">
                    <a:pos x="T8" y="T9"/>
                  </a:cxn>
                </a:cxnLst>
                <a:rect l="T15" t="T16" r="T17" b="T18"/>
                <a:pathLst>
                  <a:path w="64" h="22">
                    <a:moveTo>
                      <a:pt x="0" y="0"/>
                    </a:moveTo>
                    <a:lnTo>
                      <a:pt x="64" y="1"/>
                    </a:lnTo>
                    <a:lnTo>
                      <a:pt x="64" y="22"/>
                    </a:lnTo>
                    <a:lnTo>
                      <a:pt x="0" y="19"/>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997" name="Group 411"/>
            <p:cNvGrpSpPr>
              <a:grpSpLocks/>
            </p:cNvGrpSpPr>
            <p:nvPr/>
          </p:nvGrpSpPr>
          <p:grpSpPr bwMode="auto">
            <a:xfrm>
              <a:off x="1628" y="1728"/>
              <a:ext cx="356" cy="82"/>
              <a:chOff x="1628" y="1728"/>
              <a:chExt cx="356" cy="82"/>
            </a:xfrm>
          </p:grpSpPr>
          <p:sp>
            <p:nvSpPr>
              <p:cNvPr id="129998" name="Freeform 412"/>
              <p:cNvSpPr>
                <a:spLocks/>
              </p:cNvSpPr>
              <p:nvPr/>
            </p:nvSpPr>
            <p:spPr bwMode="auto">
              <a:xfrm>
                <a:off x="1874" y="1753"/>
                <a:ext cx="85" cy="36"/>
              </a:xfrm>
              <a:custGeom>
                <a:avLst/>
                <a:gdLst>
                  <a:gd name="T0" fmla="*/ 0 w 513"/>
                  <a:gd name="T1" fmla="*/ 0 h 214"/>
                  <a:gd name="T2" fmla="*/ 0 w 513"/>
                  <a:gd name="T3" fmla="*/ 0 h 214"/>
                  <a:gd name="T4" fmla="*/ 0 w 513"/>
                  <a:gd name="T5" fmla="*/ 0 h 214"/>
                  <a:gd name="T6" fmla="*/ 0 w 513"/>
                  <a:gd name="T7" fmla="*/ 0 h 214"/>
                  <a:gd name="T8" fmla="*/ 0 w 513"/>
                  <a:gd name="T9" fmla="*/ 0 h 214"/>
                  <a:gd name="T10" fmla="*/ 0 w 513"/>
                  <a:gd name="T11" fmla="*/ 0 h 214"/>
                  <a:gd name="T12" fmla="*/ 0 w 513"/>
                  <a:gd name="T13" fmla="*/ 0 h 214"/>
                  <a:gd name="T14" fmla="*/ 0 60000 65536"/>
                  <a:gd name="T15" fmla="*/ 0 60000 65536"/>
                  <a:gd name="T16" fmla="*/ 0 60000 65536"/>
                  <a:gd name="T17" fmla="*/ 0 60000 65536"/>
                  <a:gd name="T18" fmla="*/ 0 60000 65536"/>
                  <a:gd name="T19" fmla="*/ 0 60000 65536"/>
                  <a:gd name="T20" fmla="*/ 0 60000 65536"/>
                  <a:gd name="T21" fmla="*/ 0 w 513"/>
                  <a:gd name="T22" fmla="*/ 0 h 214"/>
                  <a:gd name="T23" fmla="*/ 513 w 513"/>
                  <a:gd name="T24" fmla="*/ 214 h 2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3" h="214">
                    <a:moveTo>
                      <a:pt x="198" y="0"/>
                    </a:moveTo>
                    <a:lnTo>
                      <a:pt x="78" y="125"/>
                    </a:lnTo>
                    <a:lnTo>
                      <a:pt x="0" y="179"/>
                    </a:lnTo>
                    <a:lnTo>
                      <a:pt x="336" y="214"/>
                    </a:lnTo>
                    <a:lnTo>
                      <a:pt x="414" y="147"/>
                    </a:lnTo>
                    <a:lnTo>
                      <a:pt x="513" y="29"/>
                    </a:lnTo>
                    <a:lnTo>
                      <a:pt x="198"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999" name="Group 413"/>
              <p:cNvGrpSpPr>
                <a:grpSpLocks/>
              </p:cNvGrpSpPr>
              <p:nvPr/>
            </p:nvGrpSpPr>
            <p:grpSpPr bwMode="auto">
              <a:xfrm>
                <a:off x="1628" y="1728"/>
                <a:ext cx="356" cy="82"/>
                <a:chOff x="1628" y="1728"/>
                <a:chExt cx="356" cy="82"/>
              </a:xfrm>
            </p:grpSpPr>
            <p:sp>
              <p:nvSpPr>
                <p:cNvPr id="130000" name="Freeform 414"/>
                <p:cNvSpPr>
                  <a:spLocks/>
                </p:cNvSpPr>
                <p:nvPr/>
              </p:nvSpPr>
              <p:spPr bwMode="auto">
                <a:xfrm>
                  <a:off x="1628" y="1761"/>
                  <a:ext cx="315" cy="49"/>
                </a:xfrm>
                <a:custGeom>
                  <a:avLst/>
                  <a:gdLst>
                    <a:gd name="T0" fmla="*/ 0 w 1889"/>
                    <a:gd name="T1" fmla="*/ 0 h 295"/>
                    <a:gd name="T2" fmla="*/ 0 w 1889"/>
                    <a:gd name="T3" fmla="*/ 0 h 295"/>
                    <a:gd name="T4" fmla="*/ 0 w 1889"/>
                    <a:gd name="T5" fmla="*/ 0 h 295"/>
                    <a:gd name="T6" fmla="*/ 0 w 1889"/>
                    <a:gd name="T7" fmla="*/ 0 h 295"/>
                    <a:gd name="T8" fmla="*/ 0 w 1889"/>
                    <a:gd name="T9" fmla="*/ 0 h 295"/>
                    <a:gd name="T10" fmla="*/ 0 60000 65536"/>
                    <a:gd name="T11" fmla="*/ 0 60000 65536"/>
                    <a:gd name="T12" fmla="*/ 0 60000 65536"/>
                    <a:gd name="T13" fmla="*/ 0 60000 65536"/>
                    <a:gd name="T14" fmla="*/ 0 60000 65536"/>
                    <a:gd name="T15" fmla="*/ 0 w 1889"/>
                    <a:gd name="T16" fmla="*/ 0 h 295"/>
                    <a:gd name="T17" fmla="*/ 1889 w 1889"/>
                    <a:gd name="T18" fmla="*/ 295 h 295"/>
                  </a:gdLst>
                  <a:ahLst/>
                  <a:cxnLst>
                    <a:cxn ang="T10">
                      <a:pos x="T0" y="T1"/>
                    </a:cxn>
                    <a:cxn ang="T11">
                      <a:pos x="T2" y="T3"/>
                    </a:cxn>
                    <a:cxn ang="T12">
                      <a:pos x="T4" y="T5"/>
                    </a:cxn>
                    <a:cxn ang="T13">
                      <a:pos x="T6" y="T7"/>
                    </a:cxn>
                    <a:cxn ang="T14">
                      <a:pos x="T8" y="T9"/>
                    </a:cxn>
                  </a:cxnLst>
                  <a:rect l="T15" t="T16" r="T17" b="T18"/>
                  <a:pathLst>
                    <a:path w="1889" h="295">
                      <a:moveTo>
                        <a:pt x="0" y="0"/>
                      </a:moveTo>
                      <a:lnTo>
                        <a:pt x="0" y="76"/>
                      </a:lnTo>
                      <a:lnTo>
                        <a:pt x="1889" y="295"/>
                      </a:lnTo>
                      <a:lnTo>
                        <a:pt x="1888" y="21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0001" name="Freeform 415"/>
                <p:cNvSpPr>
                  <a:spLocks/>
                </p:cNvSpPr>
                <p:nvPr/>
              </p:nvSpPr>
              <p:spPr bwMode="auto">
                <a:xfrm>
                  <a:off x="1943" y="1754"/>
                  <a:ext cx="41" cy="56"/>
                </a:xfrm>
                <a:custGeom>
                  <a:avLst/>
                  <a:gdLst>
                    <a:gd name="T0" fmla="*/ 0 w 249"/>
                    <a:gd name="T1" fmla="*/ 0 h 336"/>
                    <a:gd name="T2" fmla="*/ 0 w 249"/>
                    <a:gd name="T3" fmla="*/ 0 h 336"/>
                    <a:gd name="T4" fmla="*/ 0 w 249"/>
                    <a:gd name="T5" fmla="*/ 0 h 336"/>
                    <a:gd name="T6" fmla="*/ 0 w 249"/>
                    <a:gd name="T7" fmla="*/ 0 h 336"/>
                    <a:gd name="T8" fmla="*/ 0 w 249"/>
                    <a:gd name="T9" fmla="*/ 0 h 336"/>
                    <a:gd name="T10" fmla="*/ 0 w 249"/>
                    <a:gd name="T11" fmla="*/ 0 h 336"/>
                    <a:gd name="T12" fmla="*/ 0 w 249"/>
                    <a:gd name="T13" fmla="*/ 0 h 336"/>
                    <a:gd name="T14" fmla="*/ 0 w 249"/>
                    <a:gd name="T15" fmla="*/ 0 h 336"/>
                    <a:gd name="T16" fmla="*/ 0 60000 65536"/>
                    <a:gd name="T17" fmla="*/ 0 60000 65536"/>
                    <a:gd name="T18" fmla="*/ 0 60000 65536"/>
                    <a:gd name="T19" fmla="*/ 0 60000 65536"/>
                    <a:gd name="T20" fmla="*/ 0 60000 65536"/>
                    <a:gd name="T21" fmla="*/ 0 60000 65536"/>
                    <a:gd name="T22" fmla="*/ 0 60000 65536"/>
                    <a:gd name="T23" fmla="*/ 0 60000 65536"/>
                    <a:gd name="T24" fmla="*/ 0 w 249"/>
                    <a:gd name="T25" fmla="*/ 0 h 336"/>
                    <a:gd name="T26" fmla="*/ 249 w 249"/>
                    <a:gd name="T27" fmla="*/ 336 h 3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9" h="336">
                      <a:moveTo>
                        <a:pt x="0" y="260"/>
                      </a:moveTo>
                      <a:lnTo>
                        <a:pt x="0" y="336"/>
                      </a:lnTo>
                      <a:lnTo>
                        <a:pt x="109" y="258"/>
                      </a:lnTo>
                      <a:lnTo>
                        <a:pt x="152" y="213"/>
                      </a:lnTo>
                      <a:lnTo>
                        <a:pt x="249" y="95"/>
                      </a:lnTo>
                      <a:lnTo>
                        <a:pt x="249" y="0"/>
                      </a:lnTo>
                      <a:lnTo>
                        <a:pt x="123" y="160"/>
                      </a:lnTo>
                      <a:lnTo>
                        <a:pt x="0" y="26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0002" name="Line 416"/>
                <p:cNvSpPr>
                  <a:spLocks noChangeShapeType="1"/>
                </p:cNvSpPr>
                <p:nvPr/>
              </p:nvSpPr>
              <p:spPr bwMode="auto">
                <a:xfrm>
                  <a:off x="1629" y="1765"/>
                  <a:ext cx="314" cy="35"/>
                </a:xfrm>
                <a:prstGeom prst="line">
                  <a:avLst/>
                </a:prstGeom>
                <a:noFill/>
                <a:ln w="3175">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30003" name="Group 417"/>
                <p:cNvGrpSpPr>
                  <a:grpSpLocks/>
                </p:cNvGrpSpPr>
                <p:nvPr/>
              </p:nvGrpSpPr>
              <p:grpSpPr bwMode="auto">
                <a:xfrm>
                  <a:off x="1649" y="1728"/>
                  <a:ext cx="303" cy="61"/>
                  <a:chOff x="1649" y="1728"/>
                  <a:chExt cx="303" cy="61"/>
                </a:xfrm>
              </p:grpSpPr>
              <p:sp>
                <p:nvSpPr>
                  <p:cNvPr id="130007" name="Freeform 418"/>
                  <p:cNvSpPr>
                    <a:spLocks/>
                  </p:cNvSpPr>
                  <p:nvPr/>
                </p:nvSpPr>
                <p:spPr bwMode="auto">
                  <a:xfrm>
                    <a:off x="1649" y="1731"/>
                    <a:ext cx="233" cy="49"/>
                  </a:xfrm>
                  <a:custGeom>
                    <a:avLst/>
                    <a:gdLst>
                      <a:gd name="T0" fmla="*/ 0 w 1399"/>
                      <a:gd name="T1" fmla="*/ 0 h 293"/>
                      <a:gd name="T2" fmla="*/ 0 w 1399"/>
                      <a:gd name="T3" fmla="*/ 0 h 293"/>
                      <a:gd name="T4" fmla="*/ 0 w 1399"/>
                      <a:gd name="T5" fmla="*/ 0 h 293"/>
                      <a:gd name="T6" fmla="*/ 0 w 1399"/>
                      <a:gd name="T7" fmla="*/ 0 h 293"/>
                      <a:gd name="T8" fmla="*/ 0 w 1399"/>
                      <a:gd name="T9" fmla="*/ 0 h 293"/>
                      <a:gd name="T10" fmla="*/ 0 w 1399"/>
                      <a:gd name="T11" fmla="*/ 0 h 293"/>
                      <a:gd name="T12" fmla="*/ 0 w 1399"/>
                      <a:gd name="T13" fmla="*/ 0 h 293"/>
                      <a:gd name="T14" fmla="*/ 0 60000 65536"/>
                      <a:gd name="T15" fmla="*/ 0 60000 65536"/>
                      <a:gd name="T16" fmla="*/ 0 60000 65536"/>
                      <a:gd name="T17" fmla="*/ 0 60000 65536"/>
                      <a:gd name="T18" fmla="*/ 0 60000 65536"/>
                      <a:gd name="T19" fmla="*/ 0 60000 65536"/>
                      <a:gd name="T20" fmla="*/ 0 60000 65536"/>
                      <a:gd name="T21" fmla="*/ 0 w 1399"/>
                      <a:gd name="T22" fmla="*/ 0 h 293"/>
                      <a:gd name="T23" fmla="*/ 1399 w 1399"/>
                      <a:gd name="T24" fmla="*/ 293 h 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9" h="293">
                        <a:moveTo>
                          <a:pt x="240" y="0"/>
                        </a:moveTo>
                        <a:lnTo>
                          <a:pt x="74" y="129"/>
                        </a:lnTo>
                        <a:lnTo>
                          <a:pt x="0" y="168"/>
                        </a:lnTo>
                        <a:lnTo>
                          <a:pt x="1186" y="293"/>
                        </a:lnTo>
                        <a:lnTo>
                          <a:pt x="1271" y="236"/>
                        </a:lnTo>
                        <a:lnTo>
                          <a:pt x="1399" y="118"/>
                        </a:lnTo>
                        <a:lnTo>
                          <a:pt x="24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30008" name="Group 419"/>
                  <p:cNvGrpSpPr>
                    <a:grpSpLocks/>
                  </p:cNvGrpSpPr>
                  <p:nvPr/>
                </p:nvGrpSpPr>
                <p:grpSpPr bwMode="auto">
                  <a:xfrm>
                    <a:off x="1655" y="1728"/>
                    <a:ext cx="297" cy="61"/>
                    <a:chOff x="1655" y="1728"/>
                    <a:chExt cx="297" cy="61"/>
                  </a:xfrm>
                </p:grpSpPr>
                <p:grpSp>
                  <p:nvGrpSpPr>
                    <p:cNvPr id="130009" name="Group 420"/>
                    <p:cNvGrpSpPr>
                      <a:grpSpLocks/>
                    </p:cNvGrpSpPr>
                    <p:nvPr/>
                  </p:nvGrpSpPr>
                  <p:grpSpPr bwMode="auto">
                    <a:xfrm>
                      <a:off x="1659" y="1728"/>
                      <a:ext cx="218" cy="50"/>
                      <a:chOff x="1659" y="1728"/>
                      <a:chExt cx="218" cy="50"/>
                    </a:xfrm>
                  </p:grpSpPr>
                  <p:grpSp>
                    <p:nvGrpSpPr>
                      <p:cNvPr id="130023" name="Group 421"/>
                      <p:cNvGrpSpPr>
                        <a:grpSpLocks/>
                      </p:cNvGrpSpPr>
                      <p:nvPr/>
                    </p:nvGrpSpPr>
                    <p:grpSpPr bwMode="auto">
                      <a:xfrm>
                        <a:off x="1659" y="1728"/>
                        <a:ext cx="46" cy="34"/>
                        <a:chOff x="1659" y="1728"/>
                        <a:chExt cx="46" cy="34"/>
                      </a:xfrm>
                    </p:grpSpPr>
                    <p:sp>
                      <p:nvSpPr>
                        <p:cNvPr id="139270" name="Line 422"/>
                        <p:cNvSpPr>
                          <a:spLocks noChangeShapeType="1"/>
                        </p:cNvSpPr>
                        <p:nvPr/>
                      </p:nvSpPr>
                      <p:spPr bwMode="auto">
                        <a:xfrm flipV="1">
                          <a:off x="1659" y="1754"/>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71" name="Line 423"/>
                        <p:cNvSpPr>
                          <a:spLocks noChangeShapeType="1"/>
                        </p:cNvSpPr>
                        <p:nvPr/>
                      </p:nvSpPr>
                      <p:spPr bwMode="auto">
                        <a:xfrm flipV="1">
                          <a:off x="1674" y="1728"/>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4" name="Group 424"/>
                      <p:cNvGrpSpPr>
                        <a:grpSpLocks/>
                      </p:cNvGrpSpPr>
                      <p:nvPr/>
                    </p:nvGrpSpPr>
                    <p:grpSpPr bwMode="auto">
                      <a:xfrm>
                        <a:off x="1677" y="1730"/>
                        <a:ext cx="46" cy="34"/>
                        <a:chOff x="1677" y="1730"/>
                        <a:chExt cx="46" cy="34"/>
                      </a:xfrm>
                    </p:grpSpPr>
                    <p:sp>
                      <p:nvSpPr>
                        <p:cNvPr id="3" name="Line 425"/>
                        <p:cNvSpPr>
                          <a:spLocks noChangeShapeType="1"/>
                        </p:cNvSpPr>
                        <p:nvPr/>
                      </p:nvSpPr>
                      <p:spPr bwMode="auto">
                        <a:xfrm flipV="1">
                          <a:off x="1677" y="1756"/>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69" name="Line 426"/>
                        <p:cNvSpPr>
                          <a:spLocks noChangeShapeType="1"/>
                        </p:cNvSpPr>
                        <p:nvPr/>
                      </p:nvSpPr>
                      <p:spPr bwMode="auto">
                        <a:xfrm flipV="1">
                          <a:off x="1692" y="1730"/>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5" name="Group 427"/>
                      <p:cNvGrpSpPr>
                        <a:grpSpLocks/>
                      </p:cNvGrpSpPr>
                      <p:nvPr/>
                    </p:nvGrpSpPr>
                    <p:grpSpPr bwMode="auto">
                      <a:xfrm>
                        <a:off x="1695" y="1731"/>
                        <a:ext cx="46" cy="34"/>
                        <a:chOff x="1695" y="1731"/>
                        <a:chExt cx="46" cy="34"/>
                      </a:xfrm>
                    </p:grpSpPr>
                    <p:sp>
                      <p:nvSpPr>
                        <p:cNvPr id="139266" name="Line 428"/>
                        <p:cNvSpPr>
                          <a:spLocks noChangeShapeType="1"/>
                        </p:cNvSpPr>
                        <p:nvPr/>
                      </p:nvSpPr>
                      <p:spPr bwMode="auto">
                        <a:xfrm flipV="1">
                          <a:off x="1695" y="1757"/>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67" name="Line 429"/>
                        <p:cNvSpPr>
                          <a:spLocks noChangeShapeType="1"/>
                        </p:cNvSpPr>
                        <p:nvPr/>
                      </p:nvSpPr>
                      <p:spPr bwMode="auto">
                        <a:xfrm flipV="1">
                          <a:off x="1710" y="1731"/>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6" name="Group 430"/>
                      <p:cNvGrpSpPr>
                        <a:grpSpLocks/>
                      </p:cNvGrpSpPr>
                      <p:nvPr/>
                    </p:nvGrpSpPr>
                    <p:grpSpPr bwMode="auto">
                      <a:xfrm>
                        <a:off x="1712" y="1734"/>
                        <a:ext cx="45" cy="33"/>
                        <a:chOff x="1712" y="1734"/>
                        <a:chExt cx="45" cy="33"/>
                      </a:xfrm>
                    </p:grpSpPr>
                    <p:sp>
                      <p:nvSpPr>
                        <p:cNvPr id="139264" name="Line 431"/>
                        <p:cNvSpPr>
                          <a:spLocks noChangeShapeType="1"/>
                        </p:cNvSpPr>
                        <p:nvPr/>
                      </p:nvSpPr>
                      <p:spPr bwMode="auto">
                        <a:xfrm flipV="1">
                          <a:off x="1712" y="1759"/>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9265" name="Line 432"/>
                        <p:cNvSpPr>
                          <a:spLocks noChangeShapeType="1"/>
                        </p:cNvSpPr>
                        <p:nvPr/>
                      </p:nvSpPr>
                      <p:spPr bwMode="auto">
                        <a:xfrm flipV="1">
                          <a:off x="1727" y="1734"/>
                          <a:ext cx="30" cy="25"/>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7" name="Group 433"/>
                      <p:cNvGrpSpPr>
                        <a:grpSpLocks/>
                      </p:cNvGrpSpPr>
                      <p:nvPr/>
                    </p:nvGrpSpPr>
                    <p:grpSpPr bwMode="auto">
                      <a:xfrm>
                        <a:off x="1730" y="1735"/>
                        <a:ext cx="46" cy="33"/>
                        <a:chOff x="1730" y="1735"/>
                        <a:chExt cx="46" cy="33"/>
                      </a:xfrm>
                    </p:grpSpPr>
                    <p:sp>
                      <p:nvSpPr>
                        <p:cNvPr id="130046" name="Line 434"/>
                        <p:cNvSpPr>
                          <a:spLocks noChangeShapeType="1"/>
                        </p:cNvSpPr>
                        <p:nvPr/>
                      </p:nvSpPr>
                      <p:spPr bwMode="auto">
                        <a:xfrm flipV="1">
                          <a:off x="1730" y="1761"/>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47" name="Line 435"/>
                        <p:cNvSpPr>
                          <a:spLocks noChangeShapeType="1"/>
                        </p:cNvSpPr>
                        <p:nvPr/>
                      </p:nvSpPr>
                      <p:spPr bwMode="auto">
                        <a:xfrm flipV="1">
                          <a:off x="1745" y="1735"/>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8" name="Group 436"/>
                      <p:cNvGrpSpPr>
                        <a:grpSpLocks/>
                      </p:cNvGrpSpPr>
                      <p:nvPr/>
                    </p:nvGrpSpPr>
                    <p:grpSpPr bwMode="auto">
                      <a:xfrm>
                        <a:off x="1747" y="1736"/>
                        <a:ext cx="46" cy="34"/>
                        <a:chOff x="1747" y="1736"/>
                        <a:chExt cx="46" cy="34"/>
                      </a:xfrm>
                    </p:grpSpPr>
                    <p:sp>
                      <p:nvSpPr>
                        <p:cNvPr id="130044" name="Line 437"/>
                        <p:cNvSpPr>
                          <a:spLocks noChangeShapeType="1"/>
                        </p:cNvSpPr>
                        <p:nvPr/>
                      </p:nvSpPr>
                      <p:spPr bwMode="auto">
                        <a:xfrm flipV="1">
                          <a:off x="1747" y="1762"/>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45" name="Line 438"/>
                        <p:cNvSpPr>
                          <a:spLocks noChangeShapeType="1"/>
                        </p:cNvSpPr>
                        <p:nvPr/>
                      </p:nvSpPr>
                      <p:spPr bwMode="auto">
                        <a:xfrm flipV="1">
                          <a:off x="1762" y="1736"/>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29" name="Group 439"/>
                      <p:cNvGrpSpPr>
                        <a:grpSpLocks/>
                      </p:cNvGrpSpPr>
                      <p:nvPr/>
                    </p:nvGrpSpPr>
                    <p:grpSpPr bwMode="auto">
                      <a:xfrm>
                        <a:off x="1765" y="1738"/>
                        <a:ext cx="45" cy="33"/>
                        <a:chOff x="1765" y="1738"/>
                        <a:chExt cx="45" cy="33"/>
                      </a:xfrm>
                    </p:grpSpPr>
                    <p:sp>
                      <p:nvSpPr>
                        <p:cNvPr id="130042" name="Line 440"/>
                        <p:cNvSpPr>
                          <a:spLocks noChangeShapeType="1"/>
                        </p:cNvSpPr>
                        <p:nvPr/>
                      </p:nvSpPr>
                      <p:spPr bwMode="auto">
                        <a:xfrm flipV="1">
                          <a:off x="1765" y="1764"/>
                          <a:ext cx="14"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43" name="Line 441"/>
                        <p:cNvSpPr>
                          <a:spLocks noChangeShapeType="1"/>
                        </p:cNvSpPr>
                        <p:nvPr/>
                      </p:nvSpPr>
                      <p:spPr bwMode="auto">
                        <a:xfrm flipV="1">
                          <a:off x="1779" y="1738"/>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30" name="Group 442"/>
                      <p:cNvGrpSpPr>
                        <a:grpSpLocks/>
                      </p:cNvGrpSpPr>
                      <p:nvPr/>
                    </p:nvGrpSpPr>
                    <p:grpSpPr bwMode="auto">
                      <a:xfrm>
                        <a:off x="1780" y="1740"/>
                        <a:ext cx="46" cy="34"/>
                        <a:chOff x="1780" y="1740"/>
                        <a:chExt cx="46" cy="34"/>
                      </a:xfrm>
                    </p:grpSpPr>
                    <p:sp>
                      <p:nvSpPr>
                        <p:cNvPr id="130040" name="Line 443"/>
                        <p:cNvSpPr>
                          <a:spLocks noChangeShapeType="1"/>
                        </p:cNvSpPr>
                        <p:nvPr/>
                      </p:nvSpPr>
                      <p:spPr bwMode="auto">
                        <a:xfrm flipV="1">
                          <a:off x="1780" y="1766"/>
                          <a:ext cx="15"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41" name="Line 444"/>
                        <p:cNvSpPr>
                          <a:spLocks noChangeShapeType="1"/>
                        </p:cNvSpPr>
                        <p:nvPr/>
                      </p:nvSpPr>
                      <p:spPr bwMode="auto">
                        <a:xfrm flipV="1">
                          <a:off x="1795" y="1740"/>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31" name="Group 445"/>
                      <p:cNvGrpSpPr>
                        <a:grpSpLocks/>
                      </p:cNvGrpSpPr>
                      <p:nvPr/>
                    </p:nvGrpSpPr>
                    <p:grpSpPr bwMode="auto">
                      <a:xfrm>
                        <a:off x="1798" y="1743"/>
                        <a:ext cx="45" cy="33"/>
                        <a:chOff x="1798" y="1743"/>
                        <a:chExt cx="45" cy="33"/>
                      </a:xfrm>
                    </p:grpSpPr>
                    <p:sp>
                      <p:nvSpPr>
                        <p:cNvPr id="130038" name="Line 446"/>
                        <p:cNvSpPr>
                          <a:spLocks noChangeShapeType="1"/>
                        </p:cNvSpPr>
                        <p:nvPr/>
                      </p:nvSpPr>
                      <p:spPr bwMode="auto">
                        <a:xfrm flipV="1">
                          <a:off x="1798" y="1768"/>
                          <a:ext cx="14" cy="8"/>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39" name="Line 447"/>
                        <p:cNvSpPr>
                          <a:spLocks noChangeShapeType="1"/>
                        </p:cNvSpPr>
                        <p:nvPr/>
                      </p:nvSpPr>
                      <p:spPr bwMode="auto">
                        <a:xfrm flipV="1">
                          <a:off x="1812" y="1743"/>
                          <a:ext cx="31" cy="25"/>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32" name="Group 448"/>
                      <p:cNvGrpSpPr>
                        <a:grpSpLocks/>
                      </p:cNvGrpSpPr>
                      <p:nvPr/>
                    </p:nvGrpSpPr>
                    <p:grpSpPr bwMode="auto">
                      <a:xfrm>
                        <a:off x="1815" y="1744"/>
                        <a:ext cx="45" cy="33"/>
                        <a:chOff x="1815" y="1744"/>
                        <a:chExt cx="45" cy="33"/>
                      </a:xfrm>
                    </p:grpSpPr>
                    <p:sp>
                      <p:nvSpPr>
                        <p:cNvPr id="130036" name="Line 449"/>
                        <p:cNvSpPr>
                          <a:spLocks noChangeShapeType="1"/>
                        </p:cNvSpPr>
                        <p:nvPr/>
                      </p:nvSpPr>
                      <p:spPr bwMode="auto">
                        <a:xfrm flipV="1">
                          <a:off x="1815" y="1770"/>
                          <a:ext cx="14"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37" name="Line 450"/>
                        <p:cNvSpPr>
                          <a:spLocks noChangeShapeType="1"/>
                        </p:cNvSpPr>
                        <p:nvPr/>
                      </p:nvSpPr>
                      <p:spPr bwMode="auto">
                        <a:xfrm flipV="1">
                          <a:off x="1829" y="1744"/>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33" name="Group 451"/>
                      <p:cNvGrpSpPr>
                        <a:grpSpLocks/>
                      </p:cNvGrpSpPr>
                      <p:nvPr/>
                    </p:nvGrpSpPr>
                    <p:grpSpPr bwMode="auto">
                      <a:xfrm>
                        <a:off x="1831" y="1745"/>
                        <a:ext cx="46" cy="33"/>
                        <a:chOff x="1831" y="1745"/>
                        <a:chExt cx="46" cy="33"/>
                      </a:xfrm>
                    </p:grpSpPr>
                    <p:sp>
                      <p:nvSpPr>
                        <p:cNvPr id="130034" name="Line 452"/>
                        <p:cNvSpPr>
                          <a:spLocks noChangeShapeType="1"/>
                        </p:cNvSpPr>
                        <p:nvPr/>
                      </p:nvSpPr>
                      <p:spPr bwMode="auto">
                        <a:xfrm flipV="1">
                          <a:off x="1831" y="1771"/>
                          <a:ext cx="15" cy="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35" name="Line 453"/>
                        <p:cNvSpPr>
                          <a:spLocks noChangeShapeType="1"/>
                        </p:cNvSpPr>
                        <p:nvPr/>
                      </p:nvSpPr>
                      <p:spPr bwMode="auto">
                        <a:xfrm flipV="1">
                          <a:off x="1846" y="1745"/>
                          <a:ext cx="31"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0010" name="Group 454"/>
                    <p:cNvGrpSpPr>
                      <a:grpSpLocks/>
                    </p:cNvGrpSpPr>
                    <p:nvPr/>
                  </p:nvGrpSpPr>
                  <p:grpSpPr bwMode="auto">
                    <a:xfrm>
                      <a:off x="1884" y="1750"/>
                      <a:ext cx="66" cy="39"/>
                      <a:chOff x="1884" y="1750"/>
                      <a:chExt cx="66" cy="39"/>
                    </a:xfrm>
                  </p:grpSpPr>
                  <p:grpSp>
                    <p:nvGrpSpPr>
                      <p:cNvPr id="130014" name="Group 455"/>
                      <p:cNvGrpSpPr>
                        <a:grpSpLocks/>
                      </p:cNvGrpSpPr>
                      <p:nvPr/>
                    </p:nvGrpSpPr>
                    <p:grpSpPr bwMode="auto">
                      <a:xfrm>
                        <a:off x="1911" y="1753"/>
                        <a:ext cx="39" cy="36"/>
                        <a:chOff x="1911" y="1753"/>
                        <a:chExt cx="39" cy="36"/>
                      </a:xfrm>
                    </p:grpSpPr>
                    <p:sp>
                      <p:nvSpPr>
                        <p:cNvPr id="130021" name="Line 456"/>
                        <p:cNvSpPr>
                          <a:spLocks noChangeShapeType="1"/>
                        </p:cNvSpPr>
                        <p:nvPr/>
                      </p:nvSpPr>
                      <p:spPr bwMode="auto">
                        <a:xfrm flipV="1">
                          <a:off x="1911" y="1780"/>
                          <a:ext cx="13" cy="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22" name="Line 457"/>
                        <p:cNvSpPr>
                          <a:spLocks noChangeShapeType="1"/>
                        </p:cNvSpPr>
                        <p:nvPr/>
                      </p:nvSpPr>
                      <p:spPr bwMode="auto">
                        <a:xfrm flipV="1">
                          <a:off x="1924" y="1753"/>
                          <a:ext cx="26"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15" name="Group 458"/>
                      <p:cNvGrpSpPr>
                        <a:grpSpLocks/>
                      </p:cNvGrpSpPr>
                      <p:nvPr/>
                    </p:nvGrpSpPr>
                    <p:grpSpPr bwMode="auto">
                      <a:xfrm>
                        <a:off x="1898" y="1751"/>
                        <a:ext cx="39" cy="37"/>
                        <a:chOff x="1898" y="1751"/>
                        <a:chExt cx="39" cy="37"/>
                      </a:xfrm>
                    </p:grpSpPr>
                    <p:sp>
                      <p:nvSpPr>
                        <p:cNvPr id="130019" name="Line 459"/>
                        <p:cNvSpPr>
                          <a:spLocks noChangeShapeType="1"/>
                        </p:cNvSpPr>
                        <p:nvPr/>
                      </p:nvSpPr>
                      <p:spPr bwMode="auto">
                        <a:xfrm flipV="1">
                          <a:off x="1898" y="1778"/>
                          <a:ext cx="13" cy="10"/>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20" name="Line 460"/>
                        <p:cNvSpPr>
                          <a:spLocks noChangeShapeType="1"/>
                        </p:cNvSpPr>
                        <p:nvPr/>
                      </p:nvSpPr>
                      <p:spPr bwMode="auto">
                        <a:xfrm flipV="1">
                          <a:off x="1911" y="1751"/>
                          <a:ext cx="26"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30016" name="Group 461"/>
                      <p:cNvGrpSpPr>
                        <a:grpSpLocks/>
                      </p:cNvGrpSpPr>
                      <p:nvPr/>
                    </p:nvGrpSpPr>
                    <p:grpSpPr bwMode="auto">
                      <a:xfrm>
                        <a:off x="1884" y="1750"/>
                        <a:ext cx="38" cy="36"/>
                        <a:chOff x="1884" y="1750"/>
                        <a:chExt cx="38" cy="36"/>
                      </a:xfrm>
                    </p:grpSpPr>
                    <p:sp>
                      <p:nvSpPr>
                        <p:cNvPr id="130017" name="Line 462"/>
                        <p:cNvSpPr>
                          <a:spLocks noChangeShapeType="1"/>
                        </p:cNvSpPr>
                        <p:nvPr/>
                      </p:nvSpPr>
                      <p:spPr bwMode="auto">
                        <a:xfrm flipV="1">
                          <a:off x="1884" y="1777"/>
                          <a:ext cx="13" cy="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18" name="Line 463"/>
                        <p:cNvSpPr>
                          <a:spLocks noChangeShapeType="1"/>
                        </p:cNvSpPr>
                        <p:nvPr/>
                      </p:nvSpPr>
                      <p:spPr bwMode="auto">
                        <a:xfrm flipV="1">
                          <a:off x="1897" y="1750"/>
                          <a:ext cx="25"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30011" name="Line 464"/>
                    <p:cNvSpPr>
                      <a:spLocks noChangeShapeType="1"/>
                    </p:cNvSpPr>
                    <p:nvPr/>
                  </p:nvSpPr>
                  <p:spPr bwMode="auto">
                    <a:xfrm>
                      <a:off x="1675" y="1739"/>
                      <a:ext cx="277" cy="26"/>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12" name="Line 465"/>
                    <p:cNvSpPr>
                      <a:spLocks noChangeShapeType="1"/>
                    </p:cNvSpPr>
                    <p:nvPr/>
                  </p:nvSpPr>
                  <p:spPr bwMode="auto">
                    <a:xfrm>
                      <a:off x="1665" y="1746"/>
                      <a:ext cx="282" cy="27"/>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13" name="Line 466"/>
                    <p:cNvSpPr>
                      <a:spLocks noChangeShapeType="1"/>
                    </p:cNvSpPr>
                    <p:nvPr/>
                  </p:nvSpPr>
                  <p:spPr bwMode="auto">
                    <a:xfrm>
                      <a:off x="1655" y="1753"/>
                      <a:ext cx="285" cy="30"/>
                    </a:xfrm>
                    <a:prstGeom prst="line">
                      <a:avLst/>
                    </a:prstGeom>
                    <a:noFill/>
                    <a:ln w="4763">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30004" name="Group 467"/>
                <p:cNvGrpSpPr>
                  <a:grpSpLocks/>
                </p:cNvGrpSpPr>
                <p:nvPr/>
              </p:nvGrpSpPr>
              <p:grpSpPr bwMode="auto">
                <a:xfrm>
                  <a:off x="1943" y="1758"/>
                  <a:ext cx="41" cy="43"/>
                  <a:chOff x="1943" y="1758"/>
                  <a:chExt cx="41" cy="43"/>
                </a:xfrm>
              </p:grpSpPr>
              <p:sp>
                <p:nvSpPr>
                  <p:cNvPr id="130005" name="Line 468"/>
                  <p:cNvSpPr>
                    <a:spLocks noChangeShapeType="1"/>
                  </p:cNvSpPr>
                  <p:nvPr/>
                </p:nvSpPr>
                <p:spPr bwMode="auto">
                  <a:xfrm flipV="1">
                    <a:off x="1943" y="1783"/>
                    <a:ext cx="21" cy="18"/>
                  </a:xfrm>
                  <a:prstGeom prst="line">
                    <a:avLst/>
                  </a:prstGeom>
                  <a:noFill/>
                  <a:ln w="3175">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0006" name="Line 469"/>
                  <p:cNvSpPr>
                    <a:spLocks noChangeShapeType="1"/>
                  </p:cNvSpPr>
                  <p:nvPr/>
                </p:nvSpPr>
                <p:spPr bwMode="auto">
                  <a:xfrm flipV="1">
                    <a:off x="1965" y="1758"/>
                    <a:ext cx="19" cy="25"/>
                  </a:xfrm>
                  <a:prstGeom prst="line">
                    <a:avLst/>
                  </a:prstGeom>
                  <a:noFill/>
                  <a:ln w="3175">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47" name="Rectangle 470"/>
          <p:cNvSpPr>
            <a:spLocks noChangeArrowheads="1"/>
          </p:cNvSpPr>
          <p:nvPr/>
        </p:nvSpPr>
        <p:spPr bwMode="auto">
          <a:xfrm>
            <a:off x="1879600" y="3001963"/>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48" name="Rectangle 471"/>
          <p:cNvSpPr>
            <a:spLocks noChangeArrowheads="1"/>
          </p:cNvSpPr>
          <p:nvPr/>
        </p:nvSpPr>
        <p:spPr bwMode="auto">
          <a:xfrm>
            <a:off x="904875" y="2990850"/>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49" name="Group 472"/>
          <p:cNvGrpSpPr>
            <a:grpSpLocks/>
          </p:cNvGrpSpPr>
          <p:nvPr/>
        </p:nvGrpSpPr>
        <p:grpSpPr bwMode="auto">
          <a:xfrm>
            <a:off x="760413" y="2533650"/>
            <a:ext cx="538162" cy="547688"/>
            <a:chOff x="650" y="1472"/>
            <a:chExt cx="339" cy="345"/>
          </a:xfrm>
        </p:grpSpPr>
        <p:sp>
          <p:nvSpPr>
            <p:cNvPr id="129936" name="Freeform 473"/>
            <p:cNvSpPr>
              <a:spLocks/>
            </p:cNvSpPr>
            <p:nvPr/>
          </p:nvSpPr>
          <p:spPr bwMode="auto">
            <a:xfrm>
              <a:off x="650" y="1472"/>
              <a:ext cx="339" cy="345"/>
            </a:xfrm>
            <a:custGeom>
              <a:avLst/>
              <a:gdLst>
                <a:gd name="T0" fmla="*/ 5 w 678"/>
                <a:gd name="T1" fmla="*/ 0 h 690"/>
                <a:gd name="T2" fmla="*/ 22 w 678"/>
                <a:gd name="T3" fmla="*/ 0 h 690"/>
                <a:gd name="T4" fmla="*/ 22 w 678"/>
                <a:gd name="T5" fmla="*/ 19 h 690"/>
                <a:gd name="T6" fmla="*/ 18 w 678"/>
                <a:gd name="T7" fmla="*/ 22 h 690"/>
                <a:gd name="T8" fmla="*/ 0 w 678"/>
                <a:gd name="T9" fmla="*/ 22 h 690"/>
                <a:gd name="T10" fmla="*/ 0 w 678"/>
                <a:gd name="T11" fmla="*/ 2 h 690"/>
                <a:gd name="T12" fmla="*/ 5 w 678"/>
                <a:gd name="T13" fmla="*/ 0 h 690"/>
                <a:gd name="T14" fmla="*/ 0 60000 65536"/>
                <a:gd name="T15" fmla="*/ 0 60000 65536"/>
                <a:gd name="T16" fmla="*/ 0 60000 65536"/>
                <a:gd name="T17" fmla="*/ 0 60000 65536"/>
                <a:gd name="T18" fmla="*/ 0 60000 65536"/>
                <a:gd name="T19" fmla="*/ 0 60000 65536"/>
                <a:gd name="T20" fmla="*/ 0 60000 65536"/>
                <a:gd name="T21" fmla="*/ 0 w 678"/>
                <a:gd name="T22" fmla="*/ 0 h 690"/>
                <a:gd name="T23" fmla="*/ 678 w 678"/>
                <a:gd name="T24" fmla="*/ 690 h 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8" h="690">
                  <a:moveTo>
                    <a:pt x="149" y="0"/>
                  </a:moveTo>
                  <a:lnTo>
                    <a:pt x="678" y="0"/>
                  </a:lnTo>
                  <a:lnTo>
                    <a:pt x="678" y="598"/>
                  </a:lnTo>
                  <a:lnTo>
                    <a:pt x="570" y="690"/>
                  </a:lnTo>
                  <a:lnTo>
                    <a:pt x="0" y="690"/>
                  </a:lnTo>
                  <a:lnTo>
                    <a:pt x="0" y="64"/>
                  </a:lnTo>
                  <a:lnTo>
                    <a:pt x="14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37" name="Freeform 474"/>
            <p:cNvSpPr>
              <a:spLocks/>
            </p:cNvSpPr>
            <p:nvPr/>
          </p:nvSpPr>
          <p:spPr bwMode="auto">
            <a:xfrm>
              <a:off x="650" y="1472"/>
              <a:ext cx="339" cy="345"/>
            </a:xfrm>
            <a:custGeom>
              <a:avLst/>
              <a:gdLst>
                <a:gd name="T0" fmla="*/ 5 w 678"/>
                <a:gd name="T1" fmla="*/ 0 h 690"/>
                <a:gd name="T2" fmla="*/ 22 w 678"/>
                <a:gd name="T3" fmla="*/ 0 h 690"/>
                <a:gd name="T4" fmla="*/ 22 w 678"/>
                <a:gd name="T5" fmla="*/ 19 h 690"/>
                <a:gd name="T6" fmla="*/ 18 w 678"/>
                <a:gd name="T7" fmla="*/ 22 h 690"/>
                <a:gd name="T8" fmla="*/ 0 w 678"/>
                <a:gd name="T9" fmla="*/ 22 h 690"/>
                <a:gd name="T10" fmla="*/ 0 w 678"/>
                <a:gd name="T11" fmla="*/ 2 h 690"/>
                <a:gd name="T12" fmla="*/ 5 w 678"/>
                <a:gd name="T13" fmla="*/ 0 h 690"/>
                <a:gd name="T14" fmla="*/ 0 60000 65536"/>
                <a:gd name="T15" fmla="*/ 0 60000 65536"/>
                <a:gd name="T16" fmla="*/ 0 60000 65536"/>
                <a:gd name="T17" fmla="*/ 0 60000 65536"/>
                <a:gd name="T18" fmla="*/ 0 60000 65536"/>
                <a:gd name="T19" fmla="*/ 0 60000 65536"/>
                <a:gd name="T20" fmla="*/ 0 60000 65536"/>
                <a:gd name="T21" fmla="*/ 0 w 678"/>
                <a:gd name="T22" fmla="*/ 0 h 690"/>
                <a:gd name="T23" fmla="*/ 678 w 678"/>
                <a:gd name="T24" fmla="*/ 690 h 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8" h="690">
                  <a:moveTo>
                    <a:pt x="149" y="0"/>
                  </a:moveTo>
                  <a:lnTo>
                    <a:pt x="678" y="0"/>
                  </a:lnTo>
                  <a:lnTo>
                    <a:pt x="678" y="598"/>
                  </a:lnTo>
                  <a:lnTo>
                    <a:pt x="570" y="690"/>
                  </a:lnTo>
                  <a:lnTo>
                    <a:pt x="0" y="690"/>
                  </a:lnTo>
                  <a:lnTo>
                    <a:pt x="0" y="64"/>
                  </a:lnTo>
                  <a:lnTo>
                    <a:pt x="149"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8" name="Rectangle 475"/>
            <p:cNvSpPr>
              <a:spLocks noChangeArrowheads="1"/>
            </p:cNvSpPr>
            <p:nvPr/>
          </p:nvSpPr>
          <p:spPr bwMode="auto">
            <a:xfrm>
              <a:off x="673" y="1630"/>
              <a:ext cx="88" cy="15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9" name="Rectangle 476"/>
            <p:cNvSpPr>
              <a:spLocks noChangeArrowheads="1"/>
            </p:cNvSpPr>
            <p:nvPr/>
          </p:nvSpPr>
          <p:spPr bwMode="auto">
            <a:xfrm>
              <a:off x="780" y="1629"/>
              <a:ext cx="67" cy="120"/>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0" name="Rectangle 477"/>
            <p:cNvSpPr>
              <a:spLocks noChangeArrowheads="1"/>
            </p:cNvSpPr>
            <p:nvPr/>
          </p:nvSpPr>
          <p:spPr bwMode="auto">
            <a:xfrm>
              <a:off x="654" y="1508"/>
              <a:ext cx="279" cy="305"/>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41" name="Rectangle 478"/>
            <p:cNvSpPr>
              <a:spLocks noChangeArrowheads="1"/>
            </p:cNvSpPr>
            <p:nvPr/>
          </p:nvSpPr>
          <p:spPr bwMode="auto">
            <a:xfrm>
              <a:off x="654" y="1508"/>
              <a:ext cx="279" cy="30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2" name="Rectangle 479"/>
            <p:cNvSpPr>
              <a:spLocks noChangeArrowheads="1"/>
            </p:cNvSpPr>
            <p:nvPr/>
          </p:nvSpPr>
          <p:spPr bwMode="auto">
            <a:xfrm>
              <a:off x="675" y="1632"/>
              <a:ext cx="84" cy="15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43" name="Rectangle 480"/>
            <p:cNvSpPr>
              <a:spLocks noChangeArrowheads="1"/>
            </p:cNvSpPr>
            <p:nvPr/>
          </p:nvSpPr>
          <p:spPr bwMode="auto">
            <a:xfrm>
              <a:off x="675" y="1632"/>
              <a:ext cx="84" cy="153"/>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4" name="Rectangle 481"/>
            <p:cNvSpPr>
              <a:spLocks noChangeArrowheads="1"/>
            </p:cNvSpPr>
            <p:nvPr/>
          </p:nvSpPr>
          <p:spPr bwMode="auto">
            <a:xfrm>
              <a:off x="781" y="1631"/>
              <a:ext cx="64" cy="11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45" name="Rectangle 482"/>
            <p:cNvSpPr>
              <a:spLocks noChangeArrowheads="1"/>
            </p:cNvSpPr>
            <p:nvPr/>
          </p:nvSpPr>
          <p:spPr bwMode="auto">
            <a:xfrm>
              <a:off x="781" y="1631"/>
              <a:ext cx="64" cy="11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6" name="Rectangle 483"/>
            <p:cNvSpPr>
              <a:spLocks noChangeArrowheads="1"/>
            </p:cNvSpPr>
            <p:nvPr/>
          </p:nvSpPr>
          <p:spPr bwMode="auto">
            <a:xfrm>
              <a:off x="665" y="1570"/>
              <a:ext cx="110"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7" name="Rectangle 484"/>
            <p:cNvSpPr>
              <a:spLocks noChangeArrowheads="1"/>
            </p:cNvSpPr>
            <p:nvPr/>
          </p:nvSpPr>
          <p:spPr bwMode="auto">
            <a:xfrm>
              <a:off x="664" y="1586"/>
              <a:ext cx="247"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8" name="Rectangle 485"/>
            <p:cNvSpPr>
              <a:spLocks noChangeArrowheads="1"/>
            </p:cNvSpPr>
            <p:nvPr/>
          </p:nvSpPr>
          <p:spPr bwMode="auto">
            <a:xfrm>
              <a:off x="665" y="1599"/>
              <a:ext cx="247"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49" name="Rectangle 486"/>
            <p:cNvSpPr>
              <a:spLocks noChangeArrowheads="1"/>
            </p:cNvSpPr>
            <p:nvPr/>
          </p:nvSpPr>
          <p:spPr bwMode="auto">
            <a:xfrm>
              <a:off x="665" y="1557"/>
              <a:ext cx="110"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0" name="Rectangle 487"/>
            <p:cNvSpPr>
              <a:spLocks noChangeArrowheads="1"/>
            </p:cNvSpPr>
            <p:nvPr/>
          </p:nvSpPr>
          <p:spPr bwMode="auto">
            <a:xfrm>
              <a:off x="665" y="1544"/>
              <a:ext cx="110"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1" name="Rectangle 488"/>
            <p:cNvSpPr>
              <a:spLocks noChangeArrowheads="1"/>
            </p:cNvSpPr>
            <p:nvPr/>
          </p:nvSpPr>
          <p:spPr bwMode="auto">
            <a:xfrm>
              <a:off x="665" y="1531"/>
              <a:ext cx="110"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2" name="Rectangle 489"/>
            <p:cNvSpPr>
              <a:spLocks noChangeArrowheads="1"/>
            </p:cNvSpPr>
            <p:nvPr/>
          </p:nvSpPr>
          <p:spPr bwMode="auto">
            <a:xfrm>
              <a:off x="665" y="1518"/>
              <a:ext cx="110"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3" name="Rectangle 490"/>
            <p:cNvSpPr>
              <a:spLocks noChangeArrowheads="1"/>
            </p:cNvSpPr>
            <p:nvPr/>
          </p:nvSpPr>
          <p:spPr bwMode="auto">
            <a:xfrm>
              <a:off x="800" y="1570"/>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4" name="Rectangle 491"/>
            <p:cNvSpPr>
              <a:spLocks noChangeArrowheads="1"/>
            </p:cNvSpPr>
            <p:nvPr/>
          </p:nvSpPr>
          <p:spPr bwMode="auto">
            <a:xfrm>
              <a:off x="800" y="1557"/>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5" name="Rectangle 492"/>
            <p:cNvSpPr>
              <a:spLocks noChangeArrowheads="1"/>
            </p:cNvSpPr>
            <p:nvPr/>
          </p:nvSpPr>
          <p:spPr bwMode="auto">
            <a:xfrm>
              <a:off x="800" y="1544"/>
              <a:ext cx="111"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6" name="Rectangle 493"/>
            <p:cNvSpPr>
              <a:spLocks noChangeArrowheads="1"/>
            </p:cNvSpPr>
            <p:nvPr/>
          </p:nvSpPr>
          <p:spPr bwMode="auto">
            <a:xfrm>
              <a:off x="800" y="1531"/>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7" name="Rectangle 494"/>
            <p:cNvSpPr>
              <a:spLocks noChangeArrowheads="1"/>
            </p:cNvSpPr>
            <p:nvPr/>
          </p:nvSpPr>
          <p:spPr bwMode="auto">
            <a:xfrm>
              <a:off x="800" y="1518"/>
              <a:ext cx="111"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58" name="Freeform 495"/>
            <p:cNvSpPr>
              <a:spLocks/>
            </p:cNvSpPr>
            <p:nvPr/>
          </p:nvSpPr>
          <p:spPr bwMode="auto">
            <a:xfrm>
              <a:off x="939" y="1484"/>
              <a:ext cx="44" cy="323"/>
            </a:xfrm>
            <a:custGeom>
              <a:avLst/>
              <a:gdLst>
                <a:gd name="T0" fmla="*/ 0 w 89"/>
                <a:gd name="T1" fmla="*/ 1 h 647"/>
                <a:gd name="T2" fmla="*/ 0 w 89"/>
                <a:gd name="T3" fmla="*/ 20 h 647"/>
                <a:gd name="T4" fmla="*/ 2 w 89"/>
                <a:gd name="T5" fmla="*/ 17 h 647"/>
                <a:gd name="T6" fmla="*/ 2 w 89"/>
                <a:gd name="T7" fmla="*/ 0 h 647"/>
                <a:gd name="T8" fmla="*/ 0 w 89"/>
                <a:gd name="T9" fmla="*/ 1 h 647"/>
                <a:gd name="T10" fmla="*/ 0 60000 65536"/>
                <a:gd name="T11" fmla="*/ 0 60000 65536"/>
                <a:gd name="T12" fmla="*/ 0 60000 65536"/>
                <a:gd name="T13" fmla="*/ 0 60000 65536"/>
                <a:gd name="T14" fmla="*/ 0 60000 65536"/>
                <a:gd name="T15" fmla="*/ 0 w 89"/>
                <a:gd name="T16" fmla="*/ 0 h 647"/>
                <a:gd name="T17" fmla="*/ 89 w 89"/>
                <a:gd name="T18" fmla="*/ 647 h 647"/>
              </a:gdLst>
              <a:ahLst/>
              <a:cxnLst>
                <a:cxn ang="T10">
                  <a:pos x="T0" y="T1"/>
                </a:cxn>
                <a:cxn ang="T11">
                  <a:pos x="T2" y="T3"/>
                </a:cxn>
                <a:cxn ang="T12">
                  <a:pos x="T4" y="T5"/>
                </a:cxn>
                <a:cxn ang="T13">
                  <a:pos x="T6" y="T7"/>
                </a:cxn>
                <a:cxn ang="T14">
                  <a:pos x="T8" y="T9"/>
                </a:cxn>
              </a:cxnLst>
              <a:rect l="T15" t="T16" r="T17" b="T18"/>
              <a:pathLst>
                <a:path w="89" h="647">
                  <a:moveTo>
                    <a:pt x="0" y="49"/>
                  </a:moveTo>
                  <a:lnTo>
                    <a:pt x="0" y="647"/>
                  </a:lnTo>
                  <a:lnTo>
                    <a:pt x="89" y="571"/>
                  </a:lnTo>
                  <a:lnTo>
                    <a:pt x="89" y="0"/>
                  </a:lnTo>
                  <a:lnTo>
                    <a:pt x="0" y="4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59" name="Freeform 496"/>
            <p:cNvSpPr>
              <a:spLocks/>
            </p:cNvSpPr>
            <p:nvPr/>
          </p:nvSpPr>
          <p:spPr bwMode="auto">
            <a:xfrm>
              <a:off x="939" y="1484"/>
              <a:ext cx="44" cy="323"/>
            </a:xfrm>
            <a:custGeom>
              <a:avLst/>
              <a:gdLst>
                <a:gd name="T0" fmla="*/ 0 w 89"/>
                <a:gd name="T1" fmla="*/ 1 h 647"/>
                <a:gd name="T2" fmla="*/ 0 w 89"/>
                <a:gd name="T3" fmla="*/ 20 h 647"/>
                <a:gd name="T4" fmla="*/ 2 w 89"/>
                <a:gd name="T5" fmla="*/ 17 h 647"/>
                <a:gd name="T6" fmla="*/ 2 w 89"/>
                <a:gd name="T7" fmla="*/ 0 h 647"/>
                <a:gd name="T8" fmla="*/ 0 w 89"/>
                <a:gd name="T9" fmla="*/ 1 h 647"/>
                <a:gd name="T10" fmla="*/ 0 60000 65536"/>
                <a:gd name="T11" fmla="*/ 0 60000 65536"/>
                <a:gd name="T12" fmla="*/ 0 60000 65536"/>
                <a:gd name="T13" fmla="*/ 0 60000 65536"/>
                <a:gd name="T14" fmla="*/ 0 60000 65536"/>
                <a:gd name="T15" fmla="*/ 0 w 89"/>
                <a:gd name="T16" fmla="*/ 0 h 647"/>
                <a:gd name="T17" fmla="*/ 89 w 89"/>
                <a:gd name="T18" fmla="*/ 647 h 647"/>
              </a:gdLst>
              <a:ahLst/>
              <a:cxnLst>
                <a:cxn ang="T10">
                  <a:pos x="T0" y="T1"/>
                </a:cxn>
                <a:cxn ang="T11">
                  <a:pos x="T2" y="T3"/>
                </a:cxn>
                <a:cxn ang="T12">
                  <a:pos x="T4" y="T5"/>
                </a:cxn>
                <a:cxn ang="T13">
                  <a:pos x="T6" y="T7"/>
                </a:cxn>
                <a:cxn ang="T14">
                  <a:pos x="T8" y="T9"/>
                </a:cxn>
              </a:cxnLst>
              <a:rect l="T15" t="T16" r="T17" b="T18"/>
              <a:pathLst>
                <a:path w="89" h="647">
                  <a:moveTo>
                    <a:pt x="0" y="49"/>
                  </a:moveTo>
                  <a:lnTo>
                    <a:pt x="0" y="647"/>
                  </a:lnTo>
                  <a:lnTo>
                    <a:pt x="89" y="571"/>
                  </a:lnTo>
                  <a:lnTo>
                    <a:pt x="89" y="0"/>
                  </a:lnTo>
                  <a:lnTo>
                    <a:pt x="0" y="49"/>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0" name="Freeform 497"/>
            <p:cNvSpPr>
              <a:spLocks/>
            </p:cNvSpPr>
            <p:nvPr/>
          </p:nvSpPr>
          <p:spPr bwMode="auto">
            <a:xfrm>
              <a:off x="663" y="1477"/>
              <a:ext cx="320" cy="25"/>
            </a:xfrm>
            <a:custGeom>
              <a:avLst/>
              <a:gdLst>
                <a:gd name="T0" fmla="*/ 0 w 640"/>
                <a:gd name="T1" fmla="*/ 2 h 50"/>
                <a:gd name="T2" fmla="*/ 18 w 640"/>
                <a:gd name="T3" fmla="*/ 2 h 50"/>
                <a:gd name="T4" fmla="*/ 20 w 640"/>
                <a:gd name="T5" fmla="*/ 0 h 50"/>
                <a:gd name="T6" fmla="*/ 4 w 640"/>
                <a:gd name="T7" fmla="*/ 0 h 50"/>
                <a:gd name="T8" fmla="*/ 0 w 640"/>
                <a:gd name="T9" fmla="*/ 2 h 50"/>
                <a:gd name="T10" fmla="*/ 0 60000 65536"/>
                <a:gd name="T11" fmla="*/ 0 60000 65536"/>
                <a:gd name="T12" fmla="*/ 0 60000 65536"/>
                <a:gd name="T13" fmla="*/ 0 60000 65536"/>
                <a:gd name="T14" fmla="*/ 0 60000 65536"/>
                <a:gd name="T15" fmla="*/ 0 w 640"/>
                <a:gd name="T16" fmla="*/ 0 h 50"/>
                <a:gd name="T17" fmla="*/ 640 w 640"/>
                <a:gd name="T18" fmla="*/ 50 h 50"/>
              </a:gdLst>
              <a:ahLst/>
              <a:cxnLst>
                <a:cxn ang="T10">
                  <a:pos x="T0" y="T1"/>
                </a:cxn>
                <a:cxn ang="T11">
                  <a:pos x="T2" y="T3"/>
                </a:cxn>
                <a:cxn ang="T12">
                  <a:pos x="T4" y="T5"/>
                </a:cxn>
                <a:cxn ang="T13">
                  <a:pos x="T6" y="T7"/>
                </a:cxn>
                <a:cxn ang="T14">
                  <a:pos x="T8" y="T9"/>
                </a:cxn>
              </a:cxnLst>
              <a:rect l="T15" t="T16" r="T17" b="T18"/>
              <a:pathLst>
                <a:path w="640" h="50">
                  <a:moveTo>
                    <a:pt x="0" y="50"/>
                  </a:moveTo>
                  <a:lnTo>
                    <a:pt x="546" y="50"/>
                  </a:lnTo>
                  <a:lnTo>
                    <a:pt x="640" y="0"/>
                  </a:lnTo>
                  <a:lnTo>
                    <a:pt x="125" y="0"/>
                  </a:lnTo>
                  <a:lnTo>
                    <a:pt x="0" y="5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61" name="Freeform 498"/>
            <p:cNvSpPr>
              <a:spLocks/>
            </p:cNvSpPr>
            <p:nvPr/>
          </p:nvSpPr>
          <p:spPr bwMode="auto">
            <a:xfrm>
              <a:off x="663" y="1477"/>
              <a:ext cx="320" cy="25"/>
            </a:xfrm>
            <a:custGeom>
              <a:avLst/>
              <a:gdLst>
                <a:gd name="T0" fmla="*/ 0 w 640"/>
                <a:gd name="T1" fmla="*/ 2 h 50"/>
                <a:gd name="T2" fmla="*/ 18 w 640"/>
                <a:gd name="T3" fmla="*/ 2 h 50"/>
                <a:gd name="T4" fmla="*/ 20 w 640"/>
                <a:gd name="T5" fmla="*/ 0 h 50"/>
                <a:gd name="T6" fmla="*/ 4 w 640"/>
                <a:gd name="T7" fmla="*/ 0 h 50"/>
                <a:gd name="T8" fmla="*/ 0 w 640"/>
                <a:gd name="T9" fmla="*/ 2 h 50"/>
                <a:gd name="T10" fmla="*/ 0 60000 65536"/>
                <a:gd name="T11" fmla="*/ 0 60000 65536"/>
                <a:gd name="T12" fmla="*/ 0 60000 65536"/>
                <a:gd name="T13" fmla="*/ 0 60000 65536"/>
                <a:gd name="T14" fmla="*/ 0 60000 65536"/>
                <a:gd name="T15" fmla="*/ 0 w 640"/>
                <a:gd name="T16" fmla="*/ 0 h 50"/>
                <a:gd name="T17" fmla="*/ 640 w 640"/>
                <a:gd name="T18" fmla="*/ 50 h 50"/>
              </a:gdLst>
              <a:ahLst/>
              <a:cxnLst>
                <a:cxn ang="T10">
                  <a:pos x="T0" y="T1"/>
                </a:cxn>
                <a:cxn ang="T11">
                  <a:pos x="T2" y="T3"/>
                </a:cxn>
                <a:cxn ang="T12">
                  <a:pos x="T4" y="T5"/>
                </a:cxn>
                <a:cxn ang="T13">
                  <a:pos x="T6" y="T7"/>
                </a:cxn>
                <a:cxn ang="T14">
                  <a:pos x="T8" y="T9"/>
                </a:cxn>
              </a:cxnLst>
              <a:rect l="T15" t="T16" r="T17" b="T18"/>
              <a:pathLst>
                <a:path w="640" h="50">
                  <a:moveTo>
                    <a:pt x="0" y="50"/>
                  </a:moveTo>
                  <a:lnTo>
                    <a:pt x="546" y="50"/>
                  </a:lnTo>
                  <a:lnTo>
                    <a:pt x="640" y="0"/>
                  </a:lnTo>
                  <a:lnTo>
                    <a:pt x="125" y="0"/>
                  </a:lnTo>
                  <a:lnTo>
                    <a:pt x="0" y="5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2" name="Rectangle 499"/>
            <p:cNvSpPr>
              <a:spLocks noChangeArrowheads="1"/>
            </p:cNvSpPr>
            <p:nvPr/>
          </p:nvSpPr>
          <p:spPr bwMode="auto">
            <a:xfrm>
              <a:off x="723" y="1646"/>
              <a:ext cx="25" cy="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63" name="Rectangle 500"/>
            <p:cNvSpPr>
              <a:spLocks noChangeArrowheads="1"/>
            </p:cNvSpPr>
            <p:nvPr/>
          </p:nvSpPr>
          <p:spPr bwMode="auto">
            <a:xfrm>
              <a:off x="723" y="1646"/>
              <a:ext cx="25" cy="31"/>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4" name="Rectangle 501"/>
            <p:cNvSpPr>
              <a:spLocks noChangeArrowheads="1"/>
            </p:cNvSpPr>
            <p:nvPr/>
          </p:nvSpPr>
          <p:spPr bwMode="auto">
            <a:xfrm>
              <a:off x="789" y="1641"/>
              <a:ext cx="20" cy="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65" name="Rectangle 502"/>
            <p:cNvSpPr>
              <a:spLocks noChangeArrowheads="1"/>
            </p:cNvSpPr>
            <p:nvPr/>
          </p:nvSpPr>
          <p:spPr bwMode="auto">
            <a:xfrm>
              <a:off x="789" y="1641"/>
              <a:ext cx="20" cy="3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6" name="Rectangle 503"/>
            <p:cNvSpPr>
              <a:spLocks noChangeArrowheads="1"/>
            </p:cNvSpPr>
            <p:nvPr/>
          </p:nvSpPr>
          <p:spPr bwMode="auto">
            <a:xfrm>
              <a:off x="817" y="1639"/>
              <a:ext cx="20" cy="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67" name="Rectangle 504"/>
            <p:cNvSpPr>
              <a:spLocks noChangeArrowheads="1"/>
            </p:cNvSpPr>
            <p:nvPr/>
          </p:nvSpPr>
          <p:spPr bwMode="auto">
            <a:xfrm>
              <a:off x="817" y="1639"/>
              <a:ext cx="20" cy="3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68" name="Rectangle 505"/>
            <p:cNvSpPr>
              <a:spLocks noChangeArrowheads="1"/>
            </p:cNvSpPr>
            <p:nvPr/>
          </p:nvSpPr>
          <p:spPr bwMode="auto">
            <a:xfrm>
              <a:off x="814" y="1682"/>
              <a:ext cx="20"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69" name="Rectangle 506"/>
            <p:cNvSpPr>
              <a:spLocks noChangeArrowheads="1"/>
            </p:cNvSpPr>
            <p:nvPr/>
          </p:nvSpPr>
          <p:spPr bwMode="auto">
            <a:xfrm>
              <a:off x="814" y="1682"/>
              <a:ext cx="20" cy="29"/>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0" name="Rectangle 507"/>
            <p:cNvSpPr>
              <a:spLocks noChangeArrowheads="1"/>
            </p:cNvSpPr>
            <p:nvPr/>
          </p:nvSpPr>
          <p:spPr bwMode="auto">
            <a:xfrm>
              <a:off x="686" y="1645"/>
              <a:ext cx="22" cy="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71" name="Rectangle 508"/>
            <p:cNvSpPr>
              <a:spLocks noChangeArrowheads="1"/>
            </p:cNvSpPr>
            <p:nvPr/>
          </p:nvSpPr>
          <p:spPr bwMode="auto">
            <a:xfrm>
              <a:off x="686" y="1645"/>
              <a:ext cx="22" cy="3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2" name="Rectangle 509"/>
            <p:cNvSpPr>
              <a:spLocks noChangeArrowheads="1"/>
            </p:cNvSpPr>
            <p:nvPr/>
          </p:nvSpPr>
          <p:spPr bwMode="auto">
            <a:xfrm>
              <a:off x="789" y="1680"/>
              <a:ext cx="16" cy="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73" name="Rectangle 510"/>
            <p:cNvSpPr>
              <a:spLocks noChangeArrowheads="1"/>
            </p:cNvSpPr>
            <p:nvPr/>
          </p:nvSpPr>
          <p:spPr bwMode="auto">
            <a:xfrm>
              <a:off x="789" y="1680"/>
              <a:ext cx="16" cy="31"/>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4" name="Rectangle 511"/>
            <p:cNvSpPr>
              <a:spLocks noChangeArrowheads="1"/>
            </p:cNvSpPr>
            <p:nvPr/>
          </p:nvSpPr>
          <p:spPr bwMode="auto">
            <a:xfrm>
              <a:off x="895" y="1632"/>
              <a:ext cx="14" cy="1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75" name="Rectangle 512"/>
            <p:cNvSpPr>
              <a:spLocks noChangeArrowheads="1"/>
            </p:cNvSpPr>
            <p:nvPr/>
          </p:nvSpPr>
          <p:spPr bwMode="auto">
            <a:xfrm>
              <a:off x="895" y="1632"/>
              <a:ext cx="14" cy="1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6" name="Rectangle 513"/>
            <p:cNvSpPr>
              <a:spLocks noChangeArrowheads="1"/>
            </p:cNvSpPr>
            <p:nvPr/>
          </p:nvSpPr>
          <p:spPr bwMode="auto">
            <a:xfrm>
              <a:off x="895" y="1655"/>
              <a:ext cx="14" cy="13"/>
            </a:xfrm>
            <a:prstGeom prst="rect">
              <a:avLst/>
            </a:prstGeom>
            <a:solidFill>
              <a:srgbClr val="33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77" name="Rectangle 514"/>
            <p:cNvSpPr>
              <a:spLocks noChangeArrowheads="1"/>
            </p:cNvSpPr>
            <p:nvPr/>
          </p:nvSpPr>
          <p:spPr bwMode="auto">
            <a:xfrm>
              <a:off x="895" y="1655"/>
              <a:ext cx="14" cy="13"/>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78" name="Freeform 515"/>
            <p:cNvSpPr>
              <a:spLocks/>
            </p:cNvSpPr>
            <p:nvPr/>
          </p:nvSpPr>
          <p:spPr bwMode="auto">
            <a:xfrm>
              <a:off x="786" y="1761"/>
              <a:ext cx="10" cy="13"/>
            </a:xfrm>
            <a:custGeom>
              <a:avLst/>
              <a:gdLst>
                <a:gd name="T0" fmla="*/ 1 w 19"/>
                <a:gd name="T1" fmla="*/ 0 h 25"/>
                <a:gd name="T2" fmla="*/ 1 w 19"/>
                <a:gd name="T3" fmla="*/ 1 h 25"/>
                <a:gd name="T4" fmla="*/ 1 w 19"/>
                <a:gd name="T5" fmla="*/ 1 h 25"/>
                <a:gd name="T6" fmla="*/ 1 w 19"/>
                <a:gd name="T7" fmla="*/ 1 h 25"/>
                <a:gd name="T8" fmla="*/ 1 w 19"/>
                <a:gd name="T9" fmla="*/ 1 h 25"/>
                <a:gd name="T10" fmla="*/ 1 w 19"/>
                <a:gd name="T11" fmla="*/ 1 h 25"/>
                <a:gd name="T12" fmla="*/ 1 w 19"/>
                <a:gd name="T13" fmla="*/ 1 h 25"/>
                <a:gd name="T14" fmla="*/ 1 w 19"/>
                <a:gd name="T15" fmla="*/ 1 h 25"/>
                <a:gd name="T16" fmla="*/ 1 w 19"/>
                <a:gd name="T17" fmla="*/ 1 h 25"/>
                <a:gd name="T18" fmla="*/ 1 w 19"/>
                <a:gd name="T19" fmla="*/ 1 h 25"/>
                <a:gd name="T20" fmla="*/ 1 w 19"/>
                <a:gd name="T21" fmla="*/ 1 h 25"/>
                <a:gd name="T22" fmla="*/ 1 w 19"/>
                <a:gd name="T23" fmla="*/ 1 h 25"/>
                <a:gd name="T24" fmla="*/ 0 w 19"/>
                <a:gd name="T25" fmla="*/ 1 h 25"/>
                <a:gd name="T26" fmla="*/ 1 w 19"/>
                <a:gd name="T27" fmla="*/ 1 h 25"/>
                <a:gd name="T28" fmla="*/ 1 w 19"/>
                <a:gd name="T29" fmla="*/ 1 h 25"/>
                <a:gd name="T30" fmla="*/ 1 w 19"/>
                <a:gd name="T31" fmla="*/ 1 h 25"/>
                <a:gd name="T32" fmla="*/ 1 w 19"/>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
                <a:gd name="T52" fmla="*/ 0 h 25"/>
                <a:gd name="T53" fmla="*/ 19 w 19"/>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 h="25">
                  <a:moveTo>
                    <a:pt x="9" y="0"/>
                  </a:moveTo>
                  <a:lnTo>
                    <a:pt x="12" y="2"/>
                  </a:lnTo>
                  <a:lnTo>
                    <a:pt x="16" y="4"/>
                  </a:lnTo>
                  <a:lnTo>
                    <a:pt x="18" y="7"/>
                  </a:lnTo>
                  <a:lnTo>
                    <a:pt x="19" y="13"/>
                  </a:lnTo>
                  <a:lnTo>
                    <a:pt x="18" y="18"/>
                  </a:lnTo>
                  <a:lnTo>
                    <a:pt x="16" y="21"/>
                  </a:lnTo>
                  <a:lnTo>
                    <a:pt x="12" y="24"/>
                  </a:lnTo>
                  <a:lnTo>
                    <a:pt x="9" y="25"/>
                  </a:lnTo>
                  <a:lnTo>
                    <a:pt x="7" y="24"/>
                  </a:lnTo>
                  <a:lnTo>
                    <a:pt x="2" y="21"/>
                  </a:lnTo>
                  <a:lnTo>
                    <a:pt x="1" y="18"/>
                  </a:lnTo>
                  <a:lnTo>
                    <a:pt x="0" y="13"/>
                  </a:lnTo>
                  <a:lnTo>
                    <a:pt x="1" y="7"/>
                  </a:lnTo>
                  <a:lnTo>
                    <a:pt x="2" y="4"/>
                  </a:lnTo>
                  <a:lnTo>
                    <a:pt x="7" y="2"/>
                  </a:lnTo>
                  <a:lnTo>
                    <a:pt x="9"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79" name="Freeform 516"/>
            <p:cNvSpPr>
              <a:spLocks/>
            </p:cNvSpPr>
            <p:nvPr/>
          </p:nvSpPr>
          <p:spPr bwMode="auto">
            <a:xfrm>
              <a:off x="786" y="1761"/>
              <a:ext cx="10" cy="13"/>
            </a:xfrm>
            <a:custGeom>
              <a:avLst/>
              <a:gdLst>
                <a:gd name="T0" fmla="*/ 1 w 19"/>
                <a:gd name="T1" fmla="*/ 0 h 25"/>
                <a:gd name="T2" fmla="*/ 1 w 19"/>
                <a:gd name="T3" fmla="*/ 0 h 25"/>
                <a:gd name="T4" fmla="*/ 1 w 19"/>
                <a:gd name="T5" fmla="*/ 1 h 25"/>
                <a:gd name="T6" fmla="*/ 1 w 19"/>
                <a:gd name="T7" fmla="*/ 1 h 25"/>
                <a:gd name="T8" fmla="*/ 1 w 19"/>
                <a:gd name="T9" fmla="*/ 1 h 25"/>
                <a:gd name="T10" fmla="*/ 1 w 19"/>
                <a:gd name="T11" fmla="*/ 1 h 25"/>
                <a:gd name="T12" fmla="*/ 1 w 19"/>
                <a:gd name="T13" fmla="*/ 1 h 25"/>
                <a:gd name="T14" fmla="*/ 1 w 19"/>
                <a:gd name="T15" fmla="*/ 1 h 25"/>
                <a:gd name="T16" fmla="*/ 1 w 19"/>
                <a:gd name="T17" fmla="*/ 1 h 25"/>
                <a:gd name="T18" fmla="*/ 1 w 19"/>
                <a:gd name="T19" fmla="*/ 1 h 25"/>
                <a:gd name="T20" fmla="*/ 1 w 19"/>
                <a:gd name="T21" fmla="*/ 1 h 25"/>
                <a:gd name="T22" fmla="*/ 1 w 19"/>
                <a:gd name="T23" fmla="*/ 1 h 25"/>
                <a:gd name="T24" fmla="*/ 1 w 19"/>
                <a:gd name="T25" fmla="*/ 1 h 25"/>
                <a:gd name="T26" fmla="*/ 1 w 19"/>
                <a:gd name="T27" fmla="*/ 1 h 25"/>
                <a:gd name="T28" fmla="*/ 1 w 19"/>
                <a:gd name="T29" fmla="*/ 1 h 25"/>
                <a:gd name="T30" fmla="*/ 0 w 19"/>
                <a:gd name="T31" fmla="*/ 1 h 25"/>
                <a:gd name="T32" fmla="*/ 0 w 19"/>
                <a:gd name="T33" fmla="*/ 1 h 25"/>
                <a:gd name="T34" fmla="*/ 1 w 19"/>
                <a:gd name="T35" fmla="*/ 1 h 25"/>
                <a:gd name="T36" fmla="*/ 1 w 19"/>
                <a:gd name="T37" fmla="*/ 1 h 25"/>
                <a:gd name="T38" fmla="*/ 1 w 19"/>
                <a:gd name="T39" fmla="*/ 1 h 25"/>
                <a:gd name="T40" fmla="*/ 1 w 19"/>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
                <a:gd name="T64" fmla="*/ 0 h 25"/>
                <a:gd name="T65" fmla="*/ 19 w 19"/>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 h="25">
                  <a:moveTo>
                    <a:pt x="9" y="0"/>
                  </a:moveTo>
                  <a:lnTo>
                    <a:pt x="9" y="0"/>
                  </a:lnTo>
                  <a:lnTo>
                    <a:pt x="12" y="2"/>
                  </a:lnTo>
                  <a:lnTo>
                    <a:pt x="16" y="4"/>
                  </a:lnTo>
                  <a:lnTo>
                    <a:pt x="18" y="7"/>
                  </a:lnTo>
                  <a:lnTo>
                    <a:pt x="19" y="13"/>
                  </a:lnTo>
                  <a:lnTo>
                    <a:pt x="18" y="18"/>
                  </a:lnTo>
                  <a:lnTo>
                    <a:pt x="16" y="21"/>
                  </a:lnTo>
                  <a:lnTo>
                    <a:pt x="12" y="24"/>
                  </a:lnTo>
                  <a:lnTo>
                    <a:pt x="9" y="25"/>
                  </a:lnTo>
                  <a:lnTo>
                    <a:pt x="7" y="24"/>
                  </a:lnTo>
                  <a:lnTo>
                    <a:pt x="2" y="21"/>
                  </a:lnTo>
                  <a:lnTo>
                    <a:pt x="1" y="18"/>
                  </a:lnTo>
                  <a:lnTo>
                    <a:pt x="0" y="13"/>
                  </a:lnTo>
                  <a:lnTo>
                    <a:pt x="1" y="7"/>
                  </a:lnTo>
                  <a:lnTo>
                    <a:pt x="2" y="4"/>
                  </a:lnTo>
                  <a:lnTo>
                    <a:pt x="7" y="2"/>
                  </a:lnTo>
                  <a:lnTo>
                    <a:pt x="9"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80" name="Freeform 517"/>
            <p:cNvSpPr>
              <a:spLocks/>
            </p:cNvSpPr>
            <p:nvPr/>
          </p:nvSpPr>
          <p:spPr bwMode="auto">
            <a:xfrm>
              <a:off x="830" y="1761"/>
              <a:ext cx="9" cy="13"/>
            </a:xfrm>
            <a:custGeom>
              <a:avLst/>
              <a:gdLst>
                <a:gd name="T0" fmla="*/ 0 w 20"/>
                <a:gd name="T1" fmla="*/ 0 h 25"/>
                <a:gd name="T2" fmla="*/ 0 w 20"/>
                <a:gd name="T3" fmla="*/ 1 h 25"/>
                <a:gd name="T4" fmla="*/ 0 w 20"/>
                <a:gd name="T5" fmla="*/ 1 h 25"/>
                <a:gd name="T6" fmla="*/ 0 w 20"/>
                <a:gd name="T7" fmla="*/ 1 h 25"/>
                <a:gd name="T8" fmla="*/ 0 w 20"/>
                <a:gd name="T9" fmla="*/ 1 h 25"/>
                <a:gd name="T10" fmla="*/ 0 w 20"/>
                <a:gd name="T11" fmla="*/ 1 h 25"/>
                <a:gd name="T12" fmla="*/ 0 w 20"/>
                <a:gd name="T13" fmla="*/ 1 h 25"/>
                <a:gd name="T14" fmla="*/ 0 w 20"/>
                <a:gd name="T15" fmla="*/ 1 h 25"/>
                <a:gd name="T16" fmla="*/ 0 w 20"/>
                <a:gd name="T17" fmla="*/ 1 h 25"/>
                <a:gd name="T18" fmla="*/ 0 w 20"/>
                <a:gd name="T19" fmla="*/ 1 h 25"/>
                <a:gd name="T20" fmla="*/ 0 w 20"/>
                <a:gd name="T21" fmla="*/ 1 h 25"/>
                <a:gd name="T22" fmla="*/ 0 w 20"/>
                <a:gd name="T23" fmla="*/ 1 h 25"/>
                <a:gd name="T24" fmla="*/ 0 w 20"/>
                <a:gd name="T25" fmla="*/ 1 h 25"/>
                <a:gd name="T26" fmla="*/ 0 w 20"/>
                <a:gd name="T27" fmla="*/ 1 h 25"/>
                <a:gd name="T28" fmla="*/ 0 w 20"/>
                <a:gd name="T29" fmla="*/ 1 h 25"/>
                <a:gd name="T30" fmla="*/ 0 w 20"/>
                <a:gd name="T31" fmla="*/ 1 h 25"/>
                <a:gd name="T32" fmla="*/ 0 w 20"/>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5"/>
                <a:gd name="T53" fmla="*/ 20 w 20"/>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5">
                  <a:moveTo>
                    <a:pt x="10" y="0"/>
                  </a:moveTo>
                  <a:lnTo>
                    <a:pt x="13" y="2"/>
                  </a:lnTo>
                  <a:lnTo>
                    <a:pt x="17" y="4"/>
                  </a:lnTo>
                  <a:lnTo>
                    <a:pt x="18" y="7"/>
                  </a:lnTo>
                  <a:lnTo>
                    <a:pt x="20" y="13"/>
                  </a:lnTo>
                  <a:lnTo>
                    <a:pt x="18" y="18"/>
                  </a:lnTo>
                  <a:lnTo>
                    <a:pt x="17" y="21"/>
                  </a:lnTo>
                  <a:lnTo>
                    <a:pt x="13" y="24"/>
                  </a:lnTo>
                  <a:lnTo>
                    <a:pt x="10" y="25"/>
                  </a:lnTo>
                  <a:lnTo>
                    <a:pt x="7" y="24"/>
                  </a:lnTo>
                  <a:lnTo>
                    <a:pt x="3" y="21"/>
                  </a:lnTo>
                  <a:lnTo>
                    <a:pt x="2" y="18"/>
                  </a:lnTo>
                  <a:lnTo>
                    <a:pt x="0" y="13"/>
                  </a:lnTo>
                  <a:lnTo>
                    <a:pt x="2"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81" name="Freeform 518"/>
            <p:cNvSpPr>
              <a:spLocks/>
            </p:cNvSpPr>
            <p:nvPr/>
          </p:nvSpPr>
          <p:spPr bwMode="auto">
            <a:xfrm>
              <a:off x="830" y="1761"/>
              <a:ext cx="9" cy="13"/>
            </a:xfrm>
            <a:custGeom>
              <a:avLst/>
              <a:gdLst>
                <a:gd name="T0" fmla="*/ 0 w 20"/>
                <a:gd name="T1" fmla="*/ 0 h 25"/>
                <a:gd name="T2" fmla="*/ 0 w 20"/>
                <a:gd name="T3" fmla="*/ 0 h 25"/>
                <a:gd name="T4" fmla="*/ 0 w 20"/>
                <a:gd name="T5" fmla="*/ 1 h 25"/>
                <a:gd name="T6" fmla="*/ 0 w 20"/>
                <a:gd name="T7" fmla="*/ 1 h 25"/>
                <a:gd name="T8" fmla="*/ 0 w 20"/>
                <a:gd name="T9" fmla="*/ 1 h 25"/>
                <a:gd name="T10" fmla="*/ 0 w 20"/>
                <a:gd name="T11" fmla="*/ 1 h 25"/>
                <a:gd name="T12" fmla="*/ 0 w 20"/>
                <a:gd name="T13" fmla="*/ 1 h 25"/>
                <a:gd name="T14" fmla="*/ 0 w 20"/>
                <a:gd name="T15" fmla="*/ 1 h 25"/>
                <a:gd name="T16" fmla="*/ 0 w 20"/>
                <a:gd name="T17" fmla="*/ 1 h 25"/>
                <a:gd name="T18" fmla="*/ 0 w 20"/>
                <a:gd name="T19" fmla="*/ 1 h 25"/>
                <a:gd name="T20" fmla="*/ 0 w 20"/>
                <a:gd name="T21" fmla="*/ 1 h 25"/>
                <a:gd name="T22" fmla="*/ 0 w 20"/>
                <a:gd name="T23" fmla="*/ 1 h 25"/>
                <a:gd name="T24" fmla="*/ 0 w 20"/>
                <a:gd name="T25" fmla="*/ 1 h 25"/>
                <a:gd name="T26" fmla="*/ 0 w 20"/>
                <a:gd name="T27" fmla="*/ 1 h 25"/>
                <a:gd name="T28" fmla="*/ 0 w 20"/>
                <a:gd name="T29" fmla="*/ 1 h 25"/>
                <a:gd name="T30" fmla="*/ 0 w 20"/>
                <a:gd name="T31" fmla="*/ 1 h 25"/>
                <a:gd name="T32" fmla="*/ 0 w 20"/>
                <a:gd name="T33" fmla="*/ 1 h 25"/>
                <a:gd name="T34" fmla="*/ 0 w 20"/>
                <a:gd name="T35" fmla="*/ 1 h 25"/>
                <a:gd name="T36" fmla="*/ 0 w 20"/>
                <a:gd name="T37" fmla="*/ 1 h 25"/>
                <a:gd name="T38" fmla="*/ 0 w 20"/>
                <a:gd name="T39" fmla="*/ 1 h 25"/>
                <a:gd name="T40" fmla="*/ 0 w 20"/>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
                <a:gd name="T64" fmla="*/ 0 h 25"/>
                <a:gd name="T65" fmla="*/ 20 w 20"/>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 h="25">
                  <a:moveTo>
                    <a:pt x="10" y="0"/>
                  </a:moveTo>
                  <a:lnTo>
                    <a:pt x="10" y="0"/>
                  </a:lnTo>
                  <a:lnTo>
                    <a:pt x="13" y="2"/>
                  </a:lnTo>
                  <a:lnTo>
                    <a:pt x="17" y="4"/>
                  </a:lnTo>
                  <a:lnTo>
                    <a:pt x="18" y="7"/>
                  </a:lnTo>
                  <a:lnTo>
                    <a:pt x="20" y="13"/>
                  </a:lnTo>
                  <a:lnTo>
                    <a:pt x="18" y="18"/>
                  </a:lnTo>
                  <a:lnTo>
                    <a:pt x="17" y="21"/>
                  </a:lnTo>
                  <a:lnTo>
                    <a:pt x="13" y="24"/>
                  </a:lnTo>
                  <a:lnTo>
                    <a:pt x="10" y="25"/>
                  </a:lnTo>
                  <a:lnTo>
                    <a:pt x="7" y="24"/>
                  </a:lnTo>
                  <a:lnTo>
                    <a:pt x="3" y="21"/>
                  </a:lnTo>
                  <a:lnTo>
                    <a:pt x="2" y="18"/>
                  </a:lnTo>
                  <a:lnTo>
                    <a:pt x="0" y="13"/>
                  </a:lnTo>
                  <a:lnTo>
                    <a:pt x="2"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82" name="Freeform 519"/>
            <p:cNvSpPr>
              <a:spLocks/>
            </p:cNvSpPr>
            <p:nvPr/>
          </p:nvSpPr>
          <p:spPr bwMode="auto">
            <a:xfrm>
              <a:off x="808" y="1761"/>
              <a:ext cx="10" cy="13"/>
            </a:xfrm>
            <a:custGeom>
              <a:avLst/>
              <a:gdLst>
                <a:gd name="T0" fmla="*/ 1 w 20"/>
                <a:gd name="T1" fmla="*/ 0 h 25"/>
                <a:gd name="T2" fmla="*/ 1 w 20"/>
                <a:gd name="T3" fmla="*/ 1 h 25"/>
                <a:gd name="T4" fmla="*/ 1 w 20"/>
                <a:gd name="T5" fmla="*/ 1 h 25"/>
                <a:gd name="T6" fmla="*/ 1 w 20"/>
                <a:gd name="T7" fmla="*/ 1 h 25"/>
                <a:gd name="T8" fmla="*/ 1 w 20"/>
                <a:gd name="T9" fmla="*/ 1 h 25"/>
                <a:gd name="T10" fmla="*/ 1 w 20"/>
                <a:gd name="T11" fmla="*/ 1 h 25"/>
                <a:gd name="T12" fmla="*/ 1 w 20"/>
                <a:gd name="T13" fmla="*/ 1 h 25"/>
                <a:gd name="T14" fmla="*/ 1 w 20"/>
                <a:gd name="T15" fmla="*/ 1 h 25"/>
                <a:gd name="T16" fmla="*/ 1 w 20"/>
                <a:gd name="T17" fmla="*/ 1 h 25"/>
                <a:gd name="T18" fmla="*/ 1 w 20"/>
                <a:gd name="T19" fmla="*/ 1 h 25"/>
                <a:gd name="T20" fmla="*/ 1 w 20"/>
                <a:gd name="T21" fmla="*/ 1 h 25"/>
                <a:gd name="T22" fmla="*/ 1 w 20"/>
                <a:gd name="T23" fmla="*/ 1 h 25"/>
                <a:gd name="T24" fmla="*/ 0 w 20"/>
                <a:gd name="T25" fmla="*/ 1 h 25"/>
                <a:gd name="T26" fmla="*/ 1 w 20"/>
                <a:gd name="T27" fmla="*/ 1 h 25"/>
                <a:gd name="T28" fmla="*/ 1 w 20"/>
                <a:gd name="T29" fmla="*/ 1 h 25"/>
                <a:gd name="T30" fmla="*/ 1 w 20"/>
                <a:gd name="T31" fmla="*/ 1 h 25"/>
                <a:gd name="T32" fmla="*/ 1 w 20"/>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5"/>
                <a:gd name="T53" fmla="*/ 20 w 20"/>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5">
                  <a:moveTo>
                    <a:pt x="10" y="0"/>
                  </a:moveTo>
                  <a:lnTo>
                    <a:pt x="13" y="2"/>
                  </a:lnTo>
                  <a:lnTo>
                    <a:pt x="17" y="4"/>
                  </a:lnTo>
                  <a:lnTo>
                    <a:pt x="18" y="7"/>
                  </a:lnTo>
                  <a:lnTo>
                    <a:pt x="20" y="13"/>
                  </a:lnTo>
                  <a:lnTo>
                    <a:pt x="18" y="18"/>
                  </a:lnTo>
                  <a:lnTo>
                    <a:pt x="17" y="21"/>
                  </a:lnTo>
                  <a:lnTo>
                    <a:pt x="13" y="24"/>
                  </a:lnTo>
                  <a:lnTo>
                    <a:pt x="10" y="25"/>
                  </a:lnTo>
                  <a:lnTo>
                    <a:pt x="7" y="24"/>
                  </a:lnTo>
                  <a:lnTo>
                    <a:pt x="3" y="21"/>
                  </a:lnTo>
                  <a:lnTo>
                    <a:pt x="1" y="18"/>
                  </a:lnTo>
                  <a:lnTo>
                    <a:pt x="0" y="13"/>
                  </a:lnTo>
                  <a:lnTo>
                    <a:pt x="1"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83" name="Freeform 520"/>
            <p:cNvSpPr>
              <a:spLocks/>
            </p:cNvSpPr>
            <p:nvPr/>
          </p:nvSpPr>
          <p:spPr bwMode="auto">
            <a:xfrm>
              <a:off x="808" y="1761"/>
              <a:ext cx="10" cy="13"/>
            </a:xfrm>
            <a:custGeom>
              <a:avLst/>
              <a:gdLst>
                <a:gd name="T0" fmla="*/ 1 w 20"/>
                <a:gd name="T1" fmla="*/ 0 h 25"/>
                <a:gd name="T2" fmla="*/ 1 w 20"/>
                <a:gd name="T3" fmla="*/ 0 h 25"/>
                <a:gd name="T4" fmla="*/ 1 w 20"/>
                <a:gd name="T5" fmla="*/ 1 h 25"/>
                <a:gd name="T6" fmla="*/ 1 w 20"/>
                <a:gd name="T7" fmla="*/ 1 h 25"/>
                <a:gd name="T8" fmla="*/ 1 w 20"/>
                <a:gd name="T9" fmla="*/ 1 h 25"/>
                <a:gd name="T10" fmla="*/ 1 w 20"/>
                <a:gd name="T11" fmla="*/ 1 h 25"/>
                <a:gd name="T12" fmla="*/ 1 w 20"/>
                <a:gd name="T13" fmla="*/ 1 h 25"/>
                <a:gd name="T14" fmla="*/ 1 w 20"/>
                <a:gd name="T15" fmla="*/ 1 h 25"/>
                <a:gd name="T16" fmla="*/ 1 w 20"/>
                <a:gd name="T17" fmla="*/ 1 h 25"/>
                <a:gd name="T18" fmla="*/ 1 w 20"/>
                <a:gd name="T19" fmla="*/ 1 h 25"/>
                <a:gd name="T20" fmla="*/ 1 w 20"/>
                <a:gd name="T21" fmla="*/ 1 h 25"/>
                <a:gd name="T22" fmla="*/ 1 w 20"/>
                <a:gd name="T23" fmla="*/ 1 h 25"/>
                <a:gd name="T24" fmla="*/ 1 w 20"/>
                <a:gd name="T25" fmla="*/ 1 h 25"/>
                <a:gd name="T26" fmla="*/ 1 w 20"/>
                <a:gd name="T27" fmla="*/ 1 h 25"/>
                <a:gd name="T28" fmla="*/ 1 w 20"/>
                <a:gd name="T29" fmla="*/ 1 h 25"/>
                <a:gd name="T30" fmla="*/ 0 w 20"/>
                <a:gd name="T31" fmla="*/ 1 h 25"/>
                <a:gd name="T32" fmla="*/ 0 w 20"/>
                <a:gd name="T33" fmla="*/ 1 h 25"/>
                <a:gd name="T34" fmla="*/ 1 w 20"/>
                <a:gd name="T35" fmla="*/ 1 h 25"/>
                <a:gd name="T36" fmla="*/ 1 w 20"/>
                <a:gd name="T37" fmla="*/ 1 h 25"/>
                <a:gd name="T38" fmla="*/ 1 w 20"/>
                <a:gd name="T39" fmla="*/ 1 h 25"/>
                <a:gd name="T40" fmla="*/ 1 w 20"/>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
                <a:gd name="T64" fmla="*/ 0 h 25"/>
                <a:gd name="T65" fmla="*/ 20 w 20"/>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 h="25">
                  <a:moveTo>
                    <a:pt x="10" y="0"/>
                  </a:moveTo>
                  <a:lnTo>
                    <a:pt x="10" y="0"/>
                  </a:lnTo>
                  <a:lnTo>
                    <a:pt x="13" y="2"/>
                  </a:lnTo>
                  <a:lnTo>
                    <a:pt x="17" y="4"/>
                  </a:lnTo>
                  <a:lnTo>
                    <a:pt x="18" y="7"/>
                  </a:lnTo>
                  <a:lnTo>
                    <a:pt x="20" y="13"/>
                  </a:lnTo>
                  <a:lnTo>
                    <a:pt x="18" y="18"/>
                  </a:lnTo>
                  <a:lnTo>
                    <a:pt x="17" y="21"/>
                  </a:lnTo>
                  <a:lnTo>
                    <a:pt x="13" y="24"/>
                  </a:lnTo>
                  <a:lnTo>
                    <a:pt x="10" y="25"/>
                  </a:lnTo>
                  <a:lnTo>
                    <a:pt x="7" y="24"/>
                  </a:lnTo>
                  <a:lnTo>
                    <a:pt x="3" y="21"/>
                  </a:lnTo>
                  <a:lnTo>
                    <a:pt x="1" y="18"/>
                  </a:lnTo>
                  <a:lnTo>
                    <a:pt x="0" y="13"/>
                  </a:lnTo>
                  <a:lnTo>
                    <a:pt x="1"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84" name="Freeform 521"/>
            <p:cNvSpPr>
              <a:spLocks/>
            </p:cNvSpPr>
            <p:nvPr/>
          </p:nvSpPr>
          <p:spPr bwMode="auto">
            <a:xfrm>
              <a:off x="903" y="1784"/>
              <a:ext cx="13" cy="17"/>
            </a:xfrm>
            <a:custGeom>
              <a:avLst/>
              <a:gdLst>
                <a:gd name="T0" fmla="*/ 1 w 25"/>
                <a:gd name="T1" fmla="*/ 0 h 34"/>
                <a:gd name="T2" fmla="*/ 1 w 25"/>
                <a:gd name="T3" fmla="*/ 1 h 34"/>
                <a:gd name="T4" fmla="*/ 1 w 25"/>
                <a:gd name="T5" fmla="*/ 1 h 34"/>
                <a:gd name="T6" fmla="*/ 1 w 25"/>
                <a:gd name="T7" fmla="*/ 1 h 34"/>
                <a:gd name="T8" fmla="*/ 1 w 25"/>
                <a:gd name="T9" fmla="*/ 1 h 34"/>
                <a:gd name="T10" fmla="*/ 1 w 25"/>
                <a:gd name="T11" fmla="*/ 1 h 34"/>
                <a:gd name="T12" fmla="*/ 1 w 25"/>
                <a:gd name="T13" fmla="*/ 1 h 34"/>
                <a:gd name="T14" fmla="*/ 1 w 25"/>
                <a:gd name="T15" fmla="*/ 1 h 34"/>
                <a:gd name="T16" fmla="*/ 1 w 25"/>
                <a:gd name="T17" fmla="*/ 2 h 34"/>
                <a:gd name="T18" fmla="*/ 1 w 25"/>
                <a:gd name="T19" fmla="*/ 1 h 34"/>
                <a:gd name="T20" fmla="*/ 1 w 25"/>
                <a:gd name="T21" fmla="*/ 1 h 34"/>
                <a:gd name="T22" fmla="*/ 1 w 25"/>
                <a:gd name="T23" fmla="*/ 1 h 34"/>
                <a:gd name="T24" fmla="*/ 0 w 25"/>
                <a:gd name="T25" fmla="*/ 1 h 34"/>
                <a:gd name="T26" fmla="*/ 1 w 25"/>
                <a:gd name="T27" fmla="*/ 1 h 34"/>
                <a:gd name="T28" fmla="*/ 1 w 25"/>
                <a:gd name="T29" fmla="*/ 1 h 34"/>
                <a:gd name="T30" fmla="*/ 1 w 25"/>
                <a:gd name="T31" fmla="*/ 1 h 34"/>
                <a:gd name="T32" fmla="*/ 1 w 25"/>
                <a:gd name="T33" fmla="*/ 0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5"/>
                <a:gd name="T52" fmla="*/ 0 h 34"/>
                <a:gd name="T53" fmla="*/ 25 w 25"/>
                <a:gd name="T54" fmla="*/ 34 h 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5" h="34">
                  <a:moveTo>
                    <a:pt x="13" y="0"/>
                  </a:moveTo>
                  <a:lnTo>
                    <a:pt x="17" y="2"/>
                  </a:lnTo>
                  <a:lnTo>
                    <a:pt x="21" y="4"/>
                  </a:lnTo>
                  <a:lnTo>
                    <a:pt x="24" y="10"/>
                  </a:lnTo>
                  <a:lnTo>
                    <a:pt x="25" y="17"/>
                  </a:lnTo>
                  <a:lnTo>
                    <a:pt x="24" y="24"/>
                  </a:lnTo>
                  <a:lnTo>
                    <a:pt x="21" y="29"/>
                  </a:lnTo>
                  <a:lnTo>
                    <a:pt x="17" y="32"/>
                  </a:lnTo>
                  <a:lnTo>
                    <a:pt x="13" y="34"/>
                  </a:lnTo>
                  <a:lnTo>
                    <a:pt x="9" y="32"/>
                  </a:lnTo>
                  <a:lnTo>
                    <a:pt x="5" y="29"/>
                  </a:lnTo>
                  <a:lnTo>
                    <a:pt x="2" y="24"/>
                  </a:lnTo>
                  <a:lnTo>
                    <a:pt x="0" y="17"/>
                  </a:lnTo>
                  <a:lnTo>
                    <a:pt x="2" y="10"/>
                  </a:lnTo>
                  <a:lnTo>
                    <a:pt x="5" y="4"/>
                  </a:lnTo>
                  <a:lnTo>
                    <a:pt x="9" y="2"/>
                  </a:lnTo>
                  <a:lnTo>
                    <a:pt x="1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85" name="Freeform 522"/>
            <p:cNvSpPr>
              <a:spLocks/>
            </p:cNvSpPr>
            <p:nvPr/>
          </p:nvSpPr>
          <p:spPr bwMode="auto">
            <a:xfrm>
              <a:off x="903" y="1784"/>
              <a:ext cx="13" cy="17"/>
            </a:xfrm>
            <a:custGeom>
              <a:avLst/>
              <a:gdLst>
                <a:gd name="T0" fmla="*/ 1 w 25"/>
                <a:gd name="T1" fmla="*/ 0 h 34"/>
                <a:gd name="T2" fmla="*/ 1 w 25"/>
                <a:gd name="T3" fmla="*/ 0 h 34"/>
                <a:gd name="T4" fmla="*/ 1 w 25"/>
                <a:gd name="T5" fmla="*/ 1 h 34"/>
                <a:gd name="T6" fmla="*/ 1 w 25"/>
                <a:gd name="T7" fmla="*/ 1 h 34"/>
                <a:gd name="T8" fmla="*/ 1 w 25"/>
                <a:gd name="T9" fmla="*/ 1 h 34"/>
                <a:gd name="T10" fmla="*/ 1 w 25"/>
                <a:gd name="T11" fmla="*/ 1 h 34"/>
                <a:gd name="T12" fmla="*/ 1 w 25"/>
                <a:gd name="T13" fmla="*/ 1 h 34"/>
                <a:gd name="T14" fmla="*/ 1 w 25"/>
                <a:gd name="T15" fmla="*/ 1 h 34"/>
                <a:gd name="T16" fmla="*/ 1 w 25"/>
                <a:gd name="T17" fmla="*/ 1 h 34"/>
                <a:gd name="T18" fmla="*/ 1 w 25"/>
                <a:gd name="T19" fmla="*/ 1 h 34"/>
                <a:gd name="T20" fmla="*/ 1 w 25"/>
                <a:gd name="T21" fmla="*/ 2 h 34"/>
                <a:gd name="T22" fmla="*/ 1 w 25"/>
                <a:gd name="T23" fmla="*/ 2 h 34"/>
                <a:gd name="T24" fmla="*/ 1 w 25"/>
                <a:gd name="T25" fmla="*/ 1 h 34"/>
                <a:gd name="T26" fmla="*/ 1 w 25"/>
                <a:gd name="T27" fmla="*/ 1 h 34"/>
                <a:gd name="T28" fmla="*/ 1 w 25"/>
                <a:gd name="T29" fmla="*/ 1 h 34"/>
                <a:gd name="T30" fmla="*/ 0 w 25"/>
                <a:gd name="T31" fmla="*/ 1 h 34"/>
                <a:gd name="T32" fmla="*/ 0 w 25"/>
                <a:gd name="T33" fmla="*/ 1 h 34"/>
                <a:gd name="T34" fmla="*/ 1 w 25"/>
                <a:gd name="T35" fmla="*/ 1 h 34"/>
                <a:gd name="T36" fmla="*/ 1 w 25"/>
                <a:gd name="T37" fmla="*/ 1 h 34"/>
                <a:gd name="T38" fmla="*/ 1 w 25"/>
                <a:gd name="T39" fmla="*/ 1 h 34"/>
                <a:gd name="T40" fmla="*/ 1 w 25"/>
                <a:gd name="T41" fmla="*/ 0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
                <a:gd name="T64" fmla="*/ 0 h 34"/>
                <a:gd name="T65" fmla="*/ 25 w 25"/>
                <a:gd name="T66" fmla="*/ 34 h 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 h="34">
                  <a:moveTo>
                    <a:pt x="13" y="0"/>
                  </a:moveTo>
                  <a:lnTo>
                    <a:pt x="13" y="0"/>
                  </a:lnTo>
                  <a:lnTo>
                    <a:pt x="17" y="2"/>
                  </a:lnTo>
                  <a:lnTo>
                    <a:pt x="21" y="4"/>
                  </a:lnTo>
                  <a:lnTo>
                    <a:pt x="24" y="10"/>
                  </a:lnTo>
                  <a:lnTo>
                    <a:pt x="25" y="17"/>
                  </a:lnTo>
                  <a:lnTo>
                    <a:pt x="24" y="24"/>
                  </a:lnTo>
                  <a:lnTo>
                    <a:pt x="21" y="29"/>
                  </a:lnTo>
                  <a:lnTo>
                    <a:pt x="17" y="32"/>
                  </a:lnTo>
                  <a:lnTo>
                    <a:pt x="13" y="34"/>
                  </a:lnTo>
                  <a:lnTo>
                    <a:pt x="9" y="32"/>
                  </a:lnTo>
                  <a:lnTo>
                    <a:pt x="5" y="29"/>
                  </a:lnTo>
                  <a:lnTo>
                    <a:pt x="2" y="24"/>
                  </a:lnTo>
                  <a:lnTo>
                    <a:pt x="0" y="17"/>
                  </a:lnTo>
                  <a:lnTo>
                    <a:pt x="2" y="10"/>
                  </a:lnTo>
                  <a:lnTo>
                    <a:pt x="5" y="4"/>
                  </a:lnTo>
                  <a:lnTo>
                    <a:pt x="9" y="2"/>
                  </a:lnTo>
                  <a:lnTo>
                    <a:pt x="13"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129050" name="Group 523"/>
          <p:cNvGrpSpPr>
            <a:grpSpLocks/>
          </p:cNvGrpSpPr>
          <p:nvPr/>
        </p:nvGrpSpPr>
        <p:grpSpPr bwMode="auto">
          <a:xfrm>
            <a:off x="1598613" y="2533650"/>
            <a:ext cx="538162" cy="547688"/>
            <a:chOff x="1178" y="1472"/>
            <a:chExt cx="339" cy="345"/>
          </a:xfrm>
        </p:grpSpPr>
        <p:sp>
          <p:nvSpPr>
            <p:cNvPr id="129886" name="Freeform 524"/>
            <p:cNvSpPr>
              <a:spLocks/>
            </p:cNvSpPr>
            <p:nvPr/>
          </p:nvSpPr>
          <p:spPr bwMode="auto">
            <a:xfrm>
              <a:off x="1178" y="1472"/>
              <a:ext cx="339" cy="345"/>
            </a:xfrm>
            <a:custGeom>
              <a:avLst/>
              <a:gdLst>
                <a:gd name="T0" fmla="*/ 5 w 678"/>
                <a:gd name="T1" fmla="*/ 0 h 690"/>
                <a:gd name="T2" fmla="*/ 22 w 678"/>
                <a:gd name="T3" fmla="*/ 0 h 690"/>
                <a:gd name="T4" fmla="*/ 22 w 678"/>
                <a:gd name="T5" fmla="*/ 19 h 690"/>
                <a:gd name="T6" fmla="*/ 18 w 678"/>
                <a:gd name="T7" fmla="*/ 22 h 690"/>
                <a:gd name="T8" fmla="*/ 0 w 678"/>
                <a:gd name="T9" fmla="*/ 22 h 690"/>
                <a:gd name="T10" fmla="*/ 0 w 678"/>
                <a:gd name="T11" fmla="*/ 2 h 690"/>
                <a:gd name="T12" fmla="*/ 5 w 678"/>
                <a:gd name="T13" fmla="*/ 0 h 690"/>
                <a:gd name="T14" fmla="*/ 0 60000 65536"/>
                <a:gd name="T15" fmla="*/ 0 60000 65536"/>
                <a:gd name="T16" fmla="*/ 0 60000 65536"/>
                <a:gd name="T17" fmla="*/ 0 60000 65536"/>
                <a:gd name="T18" fmla="*/ 0 60000 65536"/>
                <a:gd name="T19" fmla="*/ 0 60000 65536"/>
                <a:gd name="T20" fmla="*/ 0 60000 65536"/>
                <a:gd name="T21" fmla="*/ 0 w 678"/>
                <a:gd name="T22" fmla="*/ 0 h 690"/>
                <a:gd name="T23" fmla="*/ 678 w 678"/>
                <a:gd name="T24" fmla="*/ 690 h 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8" h="690">
                  <a:moveTo>
                    <a:pt x="148" y="0"/>
                  </a:moveTo>
                  <a:lnTo>
                    <a:pt x="678" y="0"/>
                  </a:lnTo>
                  <a:lnTo>
                    <a:pt x="678" y="598"/>
                  </a:lnTo>
                  <a:lnTo>
                    <a:pt x="569" y="690"/>
                  </a:lnTo>
                  <a:lnTo>
                    <a:pt x="0" y="690"/>
                  </a:lnTo>
                  <a:lnTo>
                    <a:pt x="0" y="64"/>
                  </a:lnTo>
                  <a:lnTo>
                    <a:pt x="1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87" name="Freeform 525"/>
            <p:cNvSpPr>
              <a:spLocks/>
            </p:cNvSpPr>
            <p:nvPr/>
          </p:nvSpPr>
          <p:spPr bwMode="auto">
            <a:xfrm>
              <a:off x="1178" y="1472"/>
              <a:ext cx="339" cy="345"/>
            </a:xfrm>
            <a:custGeom>
              <a:avLst/>
              <a:gdLst>
                <a:gd name="T0" fmla="*/ 5 w 678"/>
                <a:gd name="T1" fmla="*/ 0 h 690"/>
                <a:gd name="T2" fmla="*/ 22 w 678"/>
                <a:gd name="T3" fmla="*/ 0 h 690"/>
                <a:gd name="T4" fmla="*/ 22 w 678"/>
                <a:gd name="T5" fmla="*/ 19 h 690"/>
                <a:gd name="T6" fmla="*/ 18 w 678"/>
                <a:gd name="T7" fmla="*/ 22 h 690"/>
                <a:gd name="T8" fmla="*/ 0 w 678"/>
                <a:gd name="T9" fmla="*/ 22 h 690"/>
                <a:gd name="T10" fmla="*/ 0 w 678"/>
                <a:gd name="T11" fmla="*/ 2 h 690"/>
                <a:gd name="T12" fmla="*/ 5 w 678"/>
                <a:gd name="T13" fmla="*/ 0 h 690"/>
                <a:gd name="T14" fmla="*/ 0 60000 65536"/>
                <a:gd name="T15" fmla="*/ 0 60000 65536"/>
                <a:gd name="T16" fmla="*/ 0 60000 65536"/>
                <a:gd name="T17" fmla="*/ 0 60000 65536"/>
                <a:gd name="T18" fmla="*/ 0 60000 65536"/>
                <a:gd name="T19" fmla="*/ 0 60000 65536"/>
                <a:gd name="T20" fmla="*/ 0 60000 65536"/>
                <a:gd name="T21" fmla="*/ 0 w 678"/>
                <a:gd name="T22" fmla="*/ 0 h 690"/>
                <a:gd name="T23" fmla="*/ 678 w 678"/>
                <a:gd name="T24" fmla="*/ 690 h 6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8" h="690">
                  <a:moveTo>
                    <a:pt x="148" y="0"/>
                  </a:moveTo>
                  <a:lnTo>
                    <a:pt x="678" y="0"/>
                  </a:lnTo>
                  <a:lnTo>
                    <a:pt x="678" y="598"/>
                  </a:lnTo>
                  <a:lnTo>
                    <a:pt x="569" y="690"/>
                  </a:lnTo>
                  <a:lnTo>
                    <a:pt x="0" y="690"/>
                  </a:lnTo>
                  <a:lnTo>
                    <a:pt x="0" y="64"/>
                  </a:lnTo>
                  <a:lnTo>
                    <a:pt x="148"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88" name="Rectangle 526"/>
            <p:cNvSpPr>
              <a:spLocks noChangeArrowheads="1"/>
            </p:cNvSpPr>
            <p:nvPr/>
          </p:nvSpPr>
          <p:spPr bwMode="auto">
            <a:xfrm>
              <a:off x="1202" y="1630"/>
              <a:ext cx="87" cy="15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89" name="Rectangle 527"/>
            <p:cNvSpPr>
              <a:spLocks noChangeArrowheads="1"/>
            </p:cNvSpPr>
            <p:nvPr/>
          </p:nvSpPr>
          <p:spPr bwMode="auto">
            <a:xfrm>
              <a:off x="1309" y="1629"/>
              <a:ext cx="67" cy="120"/>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0" name="Rectangle 528"/>
            <p:cNvSpPr>
              <a:spLocks noChangeArrowheads="1"/>
            </p:cNvSpPr>
            <p:nvPr/>
          </p:nvSpPr>
          <p:spPr bwMode="auto">
            <a:xfrm>
              <a:off x="1182" y="1508"/>
              <a:ext cx="280" cy="305"/>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891" name="Rectangle 529"/>
            <p:cNvSpPr>
              <a:spLocks noChangeArrowheads="1"/>
            </p:cNvSpPr>
            <p:nvPr/>
          </p:nvSpPr>
          <p:spPr bwMode="auto">
            <a:xfrm>
              <a:off x="1182" y="1508"/>
              <a:ext cx="280" cy="30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2" name="Rectangle 530"/>
            <p:cNvSpPr>
              <a:spLocks noChangeArrowheads="1"/>
            </p:cNvSpPr>
            <p:nvPr/>
          </p:nvSpPr>
          <p:spPr bwMode="auto">
            <a:xfrm>
              <a:off x="1204" y="1632"/>
              <a:ext cx="84" cy="15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893" name="Rectangle 531"/>
            <p:cNvSpPr>
              <a:spLocks noChangeArrowheads="1"/>
            </p:cNvSpPr>
            <p:nvPr/>
          </p:nvSpPr>
          <p:spPr bwMode="auto">
            <a:xfrm>
              <a:off x="1204" y="1632"/>
              <a:ext cx="84" cy="153"/>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4" name="Rectangle 532"/>
            <p:cNvSpPr>
              <a:spLocks noChangeArrowheads="1"/>
            </p:cNvSpPr>
            <p:nvPr/>
          </p:nvSpPr>
          <p:spPr bwMode="auto">
            <a:xfrm>
              <a:off x="1310" y="1631"/>
              <a:ext cx="64" cy="11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895" name="Rectangle 533"/>
            <p:cNvSpPr>
              <a:spLocks noChangeArrowheads="1"/>
            </p:cNvSpPr>
            <p:nvPr/>
          </p:nvSpPr>
          <p:spPr bwMode="auto">
            <a:xfrm>
              <a:off x="1310" y="1631"/>
              <a:ext cx="64" cy="11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6" name="Rectangle 534"/>
            <p:cNvSpPr>
              <a:spLocks noChangeArrowheads="1"/>
            </p:cNvSpPr>
            <p:nvPr/>
          </p:nvSpPr>
          <p:spPr bwMode="auto">
            <a:xfrm>
              <a:off x="1194" y="1570"/>
              <a:ext cx="109"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7" name="Rectangle 535"/>
            <p:cNvSpPr>
              <a:spLocks noChangeArrowheads="1"/>
            </p:cNvSpPr>
            <p:nvPr/>
          </p:nvSpPr>
          <p:spPr bwMode="auto">
            <a:xfrm>
              <a:off x="1192" y="1586"/>
              <a:ext cx="248"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8" name="Rectangle 536"/>
            <p:cNvSpPr>
              <a:spLocks noChangeArrowheads="1"/>
            </p:cNvSpPr>
            <p:nvPr/>
          </p:nvSpPr>
          <p:spPr bwMode="auto">
            <a:xfrm>
              <a:off x="1194" y="1599"/>
              <a:ext cx="247"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899" name="Rectangle 537"/>
            <p:cNvSpPr>
              <a:spLocks noChangeArrowheads="1"/>
            </p:cNvSpPr>
            <p:nvPr/>
          </p:nvSpPr>
          <p:spPr bwMode="auto">
            <a:xfrm>
              <a:off x="1194" y="1557"/>
              <a:ext cx="109"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0" name="Rectangle 538"/>
            <p:cNvSpPr>
              <a:spLocks noChangeArrowheads="1"/>
            </p:cNvSpPr>
            <p:nvPr/>
          </p:nvSpPr>
          <p:spPr bwMode="auto">
            <a:xfrm>
              <a:off x="1194" y="1544"/>
              <a:ext cx="109"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1" name="Rectangle 539"/>
            <p:cNvSpPr>
              <a:spLocks noChangeArrowheads="1"/>
            </p:cNvSpPr>
            <p:nvPr/>
          </p:nvSpPr>
          <p:spPr bwMode="auto">
            <a:xfrm>
              <a:off x="1194" y="1531"/>
              <a:ext cx="109"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2" name="Rectangle 540"/>
            <p:cNvSpPr>
              <a:spLocks noChangeArrowheads="1"/>
            </p:cNvSpPr>
            <p:nvPr/>
          </p:nvSpPr>
          <p:spPr bwMode="auto">
            <a:xfrm>
              <a:off x="1194" y="1518"/>
              <a:ext cx="109"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3" name="Rectangle 541"/>
            <p:cNvSpPr>
              <a:spLocks noChangeArrowheads="1"/>
            </p:cNvSpPr>
            <p:nvPr/>
          </p:nvSpPr>
          <p:spPr bwMode="auto">
            <a:xfrm>
              <a:off x="1329" y="1570"/>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4" name="Rectangle 542"/>
            <p:cNvSpPr>
              <a:spLocks noChangeArrowheads="1"/>
            </p:cNvSpPr>
            <p:nvPr/>
          </p:nvSpPr>
          <p:spPr bwMode="auto">
            <a:xfrm>
              <a:off x="1329" y="1557"/>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5" name="Rectangle 543"/>
            <p:cNvSpPr>
              <a:spLocks noChangeArrowheads="1"/>
            </p:cNvSpPr>
            <p:nvPr/>
          </p:nvSpPr>
          <p:spPr bwMode="auto">
            <a:xfrm>
              <a:off x="1329" y="1544"/>
              <a:ext cx="111"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6" name="Rectangle 544"/>
            <p:cNvSpPr>
              <a:spLocks noChangeArrowheads="1"/>
            </p:cNvSpPr>
            <p:nvPr/>
          </p:nvSpPr>
          <p:spPr bwMode="auto">
            <a:xfrm>
              <a:off x="1329" y="1531"/>
              <a:ext cx="111" cy="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7" name="Rectangle 545"/>
            <p:cNvSpPr>
              <a:spLocks noChangeArrowheads="1"/>
            </p:cNvSpPr>
            <p:nvPr/>
          </p:nvSpPr>
          <p:spPr bwMode="auto">
            <a:xfrm>
              <a:off x="1329" y="1518"/>
              <a:ext cx="111" cy="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08" name="Freeform 546"/>
            <p:cNvSpPr>
              <a:spLocks/>
            </p:cNvSpPr>
            <p:nvPr/>
          </p:nvSpPr>
          <p:spPr bwMode="auto">
            <a:xfrm>
              <a:off x="1467" y="1484"/>
              <a:ext cx="45" cy="323"/>
            </a:xfrm>
            <a:custGeom>
              <a:avLst/>
              <a:gdLst>
                <a:gd name="T0" fmla="*/ 0 w 88"/>
                <a:gd name="T1" fmla="*/ 1 h 647"/>
                <a:gd name="T2" fmla="*/ 0 w 88"/>
                <a:gd name="T3" fmla="*/ 20 h 647"/>
                <a:gd name="T4" fmla="*/ 3 w 88"/>
                <a:gd name="T5" fmla="*/ 17 h 647"/>
                <a:gd name="T6" fmla="*/ 3 w 88"/>
                <a:gd name="T7" fmla="*/ 0 h 647"/>
                <a:gd name="T8" fmla="*/ 0 w 88"/>
                <a:gd name="T9" fmla="*/ 1 h 647"/>
                <a:gd name="T10" fmla="*/ 0 60000 65536"/>
                <a:gd name="T11" fmla="*/ 0 60000 65536"/>
                <a:gd name="T12" fmla="*/ 0 60000 65536"/>
                <a:gd name="T13" fmla="*/ 0 60000 65536"/>
                <a:gd name="T14" fmla="*/ 0 60000 65536"/>
                <a:gd name="T15" fmla="*/ 0 w 88"/>
                <a:gd name="T16" fmla="*/ 0 h 647"/>
                <a:gd name="T17" fmla="*/ 88 w 88"/>
                <a:gd name="T18" fmla="*/ 647 h 647"/>
              </a:gdLst>
              <a:ahLst/>
              <a:cxnLst>
                <a:cxn ang="T10">
                  <a:pos x="T0" y="T1"/>
                </a:cxn>
                <a:cxn ang="T11">
                  <a:pos x="T2" y="T3"/>
                </a:cxn>
                <a:cxn ang="T12">
                  <a:pos x="T4" y="T5"/>
                </a:cxn>
                <a:cxn ang="T13">
                  <a:pos x="T6" y="T7"/>
                </a:cxn>
                <a:cxn ang="T14">
                  <a:pos x="T8" y="T9"/>
                </a:cxn>
              </a:cxnLst>
              <a:rect l="T15" t="T16" r="T17" b="T18"/>
              <a:pathLst>
                <a:path w="88" h="647">
                  <a:moveTo>
                    <a:pt x="0" y="49"/>
                  </a:moveTo>
                  <a:lnTo>
                    <a:pt x="0" y="647"/>
                  </a:lnTo>
                  <a:lnTo>
                    <a:pt x="88" y="571"/>
                  </a:lnTo>
                  <a:lnTo>
                    <a:pt x="88" y="0"/>
                  </a:lnTo>
                  <a:lnTo>
                    <a:pt x="0" y="49"/>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09" name="Freeform 547"/>
            <p:cNvSpPr>
              <a:spLocks/>
            </p:cNvSpPr>
            <p:nvPr/>
          </p:nvSpPr>
          <p:spPr bwMode="auto">
            <a:xfrm>
              <a:off x="1467" y="1484"/>
              <a:ext cx="45" cy="323"/>
            </a:xfrm>
            <a:custGeom>
              <a:avLst/>
              <a:gdLst>
                <a:gd name="T0" fmla="*/ 0 w 88"/>
                <a:gd name="T1" fmla="*/ 1 h 647"/>
                <a:gd name="T2" fmla="*/ 0 w 88"/>
                <a:gd name="T3" fmla="*/ 20 h 647"/>
                <a:gd name="T4" fmla="*/ 3 w 88"/>
                <a:gd name="T5" fmla="*/ 17 h 647"/>
                <a:gd name="T6" fmla="*/ 3 w 88"/>
                <a:gd name="T7" fmla="*/ 0 h 647"/>
                <a:gd name="T8" fmla="*/ 0 w 88"/>
                <a:gd name="T9" fmla="*/ 1 h 647"/>
                <a:gd name="T10" fmla="*/ 0 60000 65536"/>
                <a:gd name="T11" fmla="*/ 0 60000 65536"/>
                <a:gd name="T12" fmla="*/ 0 60000 65536"/>
                <a:gd name="T13" fmla="*/ 0 60000 65536"/>
                <a:gd name="T14" fmla="*/ 0 60000 65536"/>
                <a:gd name="T15" fmla="*/ 0 w 88"/>
                <a:gd name="T16" fmla="*/ 0 h 647"/>
                <a:gd name="T17" fmla="*/ 88 w 88"/>
                <a:gd name="T18" fmla="*/ 647 h 647"/>
              </a:gdLst>
              <a:ahLst/>
              <a:cxnLst>
                <a:cxn ang="T10">
                  <a:pos x="T0" y="T1"/>
                </a:cxn>
                <a:cxn ang="T11">
                  <a:pos x="T2" y="T3"/>
                </a:cxn>
                <a:cxn ang="T12">
                  <a:pos x="T4" y="T5"/>
                </a:cxn>
                <a:cxn ang="T13">
                  <a:pos x="T6" y="T7"/>
                </a:cxn>
                <a:cxn ang="T14">
                  <a:pos x="T8" y="T9"/>
                </a:cxn>
              </a:cxnLst>
              <a:rect l="T15" t="T16" r="T17" b="T18"/>
              <a:pathLst>
                <a:path w="88" h="647">
                  <a:moveTo>
                    <a:pt x="0" y="49"/>
                  </a:moveTo>
                  <a:lnTo>
                    <a:pt x="0" y="647"/>
                  </a:lnTo>
                  <a:lnTo>
                    <a:pt x="88" y="571"/>
                  </a:lnTo>
                  <a:lnTo>
                    <a:pt x="88" y="0"/>
                  </a:lnTo>
                  <a:lnTo>
                    <a:pt x="0" y="49"/>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0" name="Freeform 548"/>
            <p:cNvSpPr>
              <a:spLocks/>
            </p:cNvSpPr>
            <p:nvPr/>
          </p:nvSpPr>
          <p:spPr bwMode="auto">
            <a:xfrm>
              <a:off x="1192" y="1477"/>
              <a:ext cx="320" cy="25"/>
            </a:xfrm>
            <a:custGeom>
              <a:avLst/>
              <a:gdLst>
                <a:gd name="T0" fmla="*/ 0 w 640"/>
                <a:gd name="T1" fmla="*/ 2 h 50"/>
                <a:gd name="T2" fmla="*/ 18 w 640"/>
                <a:gd name="T3" fmla="*/ 2 h 50"/>
                <a:gd name="T4" fmla="*/ 20 w 640"/>
                <a:gd name="T5" fmla="*/ 0 h 50"/>
                <a:gd name="T6" fmla="*/ 4 w 640"/>
                <a:gd name="T7" fmla="*/ 0 h 50"/>
                <a:gd name="T8" fmla="*/ 0 w 640"/>
                <a:gd name="T9" fmla="*/ 2 h 50"/>
                <a:gd name="T10" fmla="*/ 0 60000 65536"/>
                <a:gd name="T11" fmla="*/ 0 60000 65536"/>
                <a:gd name="T12" fmla="*/ 0 60000 65536"/>
                <a:gd name="T13" fmla="*/ 0 60000 65536"/>
                <a:gd name="T14" fmla="*/ 0 60000 65536"/>
                <a:gd name="T15" fmla="*/ 0 w 640"/>
                <a:gd name="T16" fmla="*/ 0 h 50"/>
                <a:gd name="T17" fmla="*/ 640 w 640"/>
                <a:gd name="T18" fmla="*/ 50 h 50"/>
              </a:gdLst>
              <a:ahLst/>
              <a:cxnLst>
                <a:cxn ang="T10">
                  <a:pos x="T0" y="T1"/>
                </a:cxn>
                <a:cxn ang="T11">
                  <a:pos x="T2" y="T3"/>
                </a:cxn>
                <a:cxn ang="T12">
                  <a:pos x="T4" y="T5"/>
                </a:cxn>
                <a:cxn ang="T13">
                  <a:pos x="T6" y="T7"/>
                </a:cxn>
                <a:cxn ang="T14">
                  <a:pos x="T8" y="T9"/>
                </a:cxn>
              </a:cxnLst>
              <a:rect l="T15" t="T16" r="T17" b="T18"/>
              <a:pathLst>
                <a:path w="640" h="50">
                  <a:moveTo>
                    <a:pt x="0" y="50"/>
                  </a:moveTo>
                  <a:lnTo>
                    <a:pt x="546" y="50"/>
                  </a:lnTo>
                  <a:lnTo>
                    <a:pt x="640" y="0"/>
                  </a:lnTo>
                  <a:lnTo>
                    <a:pt x="125" y="0"/>
                  </a:lnTo>
                  <a:lnTo>
                    <a:pt x="0" y="5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11" name="Freeform 549"/>
            <p:cNvSpPr>
              <a:spLocks/>
            </p:cNvSpPr>
            <p:nvPr/>
          </p:nvSpPr>
          <p:spPr bwMode="auto">
            <a:xfrm>
              <a:off x="1192" y="1477"/>
              <a:ext cx="320" cy="25"/>
            </a:xfrm>
            <a:custGeom>
              <a:avLst/>
              <a:gdLst>
                <a:gd name="T0" fmla="*/ 0 w 640"/>
                <a:gd name="T1" fmla="*/ 2 h 50"/>
                <a:gd name="T2" fmla="*/ 18 w 640"/>
                <a:gd name="T3" fmla="*/ 2 h 50"/>
                <a:gd name="T4" fmla="*/ 20 w 640"/>
                <a:gd name="T5" fmla="*/ 0 h 50"/>
                <a:gd name="T6" fmla="*/ 4 w 640"/>
                <a:gd name="T7" fmla="*/ 0 h 50"/>
                <a:gd name="T8" fmla="*/ 0 w 640"/>
                <a:gd name="T9" fmla="*/ 2 h 50"/>
                <a:gd name="T10" fmla="*/ 0 60000 65536"/>
                <a:gd name="T11" fmla="*/ 0 60000 65536"/>
                <a:gd name="T12" fmla="*/ 0 60000 65536"/>
                <a:gd name="T13" fmla="*/ 0 60000 65536"/>
                <a:gd name="T14" fmla="*/ 0 60000 65536"/>
                <a:gd name="T15" fmla="*/ 0 w 640"/>
                <a:gd name="T16" fmla="*/ 0 h 50"/>
                <a:gd name="T17" fmla="*/ 640 w 640"/>
                <a:gd name="T18" fmla="*/ 50 h 50"/>
              </a:gdLst>
              <a:ahLst/>
              <a:cxnLst>
                <a:cxn ang="T10">
                  <a:pos x="T0" y="T1"/>
                </a:cxn>
                <a:cxn ang="T11">
                  <a:pos x="T2" y="T3"/>
                </a:cxn>
                <a:cxn ang="T12">
                  <a:pos x="T4" y="T5"/>
                </a:cxn>
                <a:cxn ang="T13">
                  <a:pos x="T6" y="T7"/>
                </a:cxn>
                <a:cxn ang="T14">
                  <a:pos x="T8" y="T9"/>
                </a:cxn>
              </a:cxnLst>
              <a:rect l="T15" t="T16" r="T17" b="T18"/>
              <a:pathLst>
                <a:path w="640" h="50">
                  <a:moveTo>
                    <a:pt x="0" y="50"/>
                  </a:moveTo>
                  <a:lnTo>
                    <a:pt x="546" y="50"/>
                  </a:lnTo>
                  <a:lnTo>
                    <a:pt x="640" y="0"/>
                  </a:lnTo>
                  <a:lnTo>
                    <a:pt x="125" y="0"/>
                  </a:lnTo>
                  <a:lnTo>
                    <a:pt x="0" y="5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2" name="Rectangle 550"/>
            <p:cNvSpPr>
              <a:spLocks noChangeArrowheads="1"/>
            </p:cNvSpPr>
            <p:nvPr/>
          </p:nvSpPr>
          <p:spPr bwMode="auto">
            <a:xfrm>
              <a:off x="1252" y="1646"/>
              <a:ext cx="24" cy="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13" name="Rectangle 551"/>
            <p:cNvSpPr>
              <a:spLocks noChangeArrowheads="1"/>
            </p:cNvSpPr>
            <p:nvPr/>
          </p:nvSpPr>
          <p:spPr bwMode="auto">
            <a:xfrm>
              <a:off x="1252" y="1646"/>
              <a:ext cx="24" cy="31"/>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4" name="Rectangle 552"/>
            <p:cNvSpPr>
              <a:spLocks noChangeArrowheads="1"/>
            </p:cNvSpPr>
            <p:nvPr/>
          </p:nvSpPr>
          <p:spPr bwMode="auto">
            <a:xfrm>
              <a:off x="1318" y="1641"/>
              <a:ext cx="19" cy="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15" name="Rectangle 553"/>
            <p:cNvSpPr>
              <a:spLocks noChangeArrowheads="1"/>
            </p:cNvSpPr>
            <p:nvPr/>
          </p:nvSpPr>
          <p:spPr bwMode="auto">
            <a:xfrm>
              <a:off x="1318" y="1641"/>
              <a:ext cx="19" cy="3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6" name="Rectangle 554"/>
            <p:cNvSpPr>
              <a:spLocks noChangeArrowheads="1"/>
            </p:cNvSpPr>
            <p:nvPr/>
          </p:nvSpPr>
          <p:spPr bwMode="auto">
            <a:xfrm>
              <a:off x="1346" y="1639"/>
              <a:ext cx="19" cy="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17" name="Rectangle 555"/>
            <p:cNvSpPr>
              <a:spLocks noChangeArrowheads="1"/>
            </p:cNvSpPr>
            <p:nvPr/>
          </p:nvSpPr>
          <p:spPr bwMode="auto">
            <a:xfrm>
              <a:off x="1346" y="1639"/>
              <a:ext cx="19" cy="35"/>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18" name="Rectangle 556"/>
            <p:cNvSpPr>
              <a:spLocks noChangeArrowheads="1"/>
            </p:cNvSpPr>
            <p:nvPr/>
          </p:nvSpPr>
          <p:spPr bwMode="auto">
            <a:xfrm>
              <a:off x="1343" y="1682"/>
              <a:ext cx="19"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19" name="Rectangle 557"/>
            <p:cNvSpPr>
              <a:spLocks noChangeArrowheads="1"/>
            </p:cNvSpPr>
            <p:nvPr/>
          </p:nvSpPr>
          <p:spPr bwMode="auto">
            <a:xfrm>
              <a:off x="1343" y="1682"/>
              <a:ext cx="19" cy="29"/>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0" name="Rectangle 558"/>
            <p:cNvSpPr>
              <a:spLocks noChangeArrowheads="1"/>
            </p:cNvSpPr>
            <p:nvPr/>
          </p:nvSpPr>
          <p:spPr bwMode="auto">
            <a:xfrm>
              <a:off x="1215" y="1645"/>
              <a:ext cx="22" cy="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21" name="Rectangle 559"/>
            <p:cNvSpPr>
              <a:spLocks noChangeArrowheads="1"/>
            </p:cNvSpPr>
            <p:nvPr/>
          </p:nvSpPr>
          <p:spPr bwMode="auto">
            <a:xfrm>
              <a:off x="1215" y="1645"/>
              <a:ext cx="22" cy="3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2" name="Rectangle 560"/>
            <p:cNvSpPr>
              <a:spLocks noChangeArrowheads="1"/>
            </p:cNvSpPr>
            <p:nvPr/>
          </p:nvSpPr>
          <p:spPr bwMode="auto">
            <a:xfrm>
              <a:off x="1318" y="1680"/>
              <a:ext cx="16" cy="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23" name="Rectangle 561"/>
            <p:cNvSpPr>
              <a:spLocks noChangeArrowheads="1"/>
            </p:cNvSpPr>
            <p:nvPr/>
          </p:nvSpPr>
          <p:spPr bwMode="auto">
            <a:xfrm>
              <a:off x="1318" y="1680"/>
              <a:ext cx="16" cy="31"/>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4" name="Rectangle 562"/>
            <p:cNvSpPr>
              <a:spLocks noChangeArrowheads="1"/>
            </p:cNvSpPr>
            <p:nvPr/>
          </p:nvSpPr>
          <p:spPr bwMode="auto">
            <a:xfrm>
              <a:off x="1424" y="1632"/>
              <a:ext cx="14" cy="1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25" name="Rectangle 563"/>
            <p:cNvSpPr>
              <a:spLocks noChangeArrowheads="1"/>
            </p:cNvSpPr>
            <p:nvPr/>
          </p:nvSpPr>
          <p:spPr bwMode="auto">
            <a:xfrm>
              <a:off x="1424" y="1632"/>
              <a:ext cx="14" cy="12"/>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6" name="Rectangle 564"/>
            <p:cNvSpPr>
              <a:spLocks noChangeArrowheads="1"/>
            </p:cNvSpPr>
            <p:nvPr/>
          </p:nvSpPr>
          <p:spPr bwMode="auto">
            <a:xfrm>
              <a:off x="1424" y="1655"/>
              <a:ext cx="14" cy="13"/>
            </a:xfrm>
            <a:prstGeom prst="rect">
              <a:avLst/>
            </a:prstGeom>
            <a:solidFill>
              <a:srgbClr val="33CC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927" name="Rectangle 565"/>
            <p:cNvSpPr>
              <a:spLocks noChangeArrowheads="1"/>
            </p:cNvSpPr>
            <p:nvPr/>
          </p:nvSpPr>
          <p:spPr bwMode="auto">
            <a:xfrm>
              <a:off x="1424" y="1655"/>
              <a:ext cx="14" cy="13"/>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28" name="Freeform 566"/>
            <p:cNvSpPr>
              <a:spLocks/>
            </p:cNvSpPr>
            <p:nvPr/>
          </p:nvSpPr>
          <p:spPr bwMode="auto">
            <a:xfrm>
              <a:off x="1314" y="1761"/>
              <a:ext cx="10" cy="13"/>
            </a:xfrm>
            <a:custGeom>
              <a:avLst/>
              <a:gdLst>
                <a:gd name="T0" fmla="*/ 1 w 19"/>
                <a:gd name="T1" fmla="*/ 0 h 25"/>
                <a:gd name="T2" fmla="*/ 1 w 19"/>
                <a:gd name="T3" fmla="*/ 1 h 25"/>
                <a:gd name="T4" fmla="*/ 1 w 19"/>
                <a:gd name="T5" fmla="*/ 1 h 25"/>
                <a:gd name="T6" fmla="*/ 1 w 19"/>
                <a:gd name="T7" fmla="*/ 1 h 25"/>
                <a:gd name="T8" fmla="*/ 1 w 19"/>
                <a:gd name="T9" fmla="*/ 1 h 25"/>
                <a:gd name="T10" fmla="*/ 1 w 19"/>
                <a:gd name="T11" fmla="*/ 1 h 25"/>
                <a:gd name="T12" fmla="*/ 1 w 19"/>
                <a:gd name="T13" fmla="*/ 1 h 25"/>
                <a:gd name="T14" fmla="*/ 1 w 19"/>
                <a:gd name="T15" fmla="*/ 1 h 25"/>
                <a:gd name="T16" fmla="*/ 1 w 19"/>
                <a:gd name="T17" fmla="*/ 1 h 25"/>
                <a:gd name="T18" fmla="*/ 1 w 19"/>
                <a:gd name="T19" fmla="*/ 1 h 25"/>
                <a:gd name="T20" fmla="*/ 1 w 19"/>
                <a:gd name="T21" fmla="*/ 1 h 25"/>
                <a:gd name="T22" fmla="*/ 1 w 19"/>
                <a:gd name="T23" fmla="*/ 1 h 25"/>
                <a:gd name="T24" fmla="*/ 0 w 19"/>
                <a:gd name="T25" fmla="*/ 1 h 25"/>
                <a:gd name="T26" fmla="*/ 1 w 19"/>
                <a:gd name="T27" fmla="*/ 1 h 25"/>
                <a:gd name="T28" fmla="*/ 1 w 19"/>
                <a:gd name="T29" fmla="*/ 1 h 25"/>
                <a:gd name="T30" fmla="*/ 1 w 19"/>
                <a:gd name="T31" fmla="*/ 1 h 25"/>
                <a:gd name="T32" fmla="*/ 1 w 19"/>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
                <a:gd name="T52" fmla="*/ 0 h 25"/>
                <a:gd name="T53" fmla="*/ 19 w 19"/>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 h="25">
                  <a:moveTo>
                    <a:pt x="10" y="0"/>
                  </a:moveTo>
                  <a:lnTo>
                    <a:pt x="12" y="2"/>
                  </a:lnTo>
                  <a:lnTo>
                    <a:pt x="17" y="4"/>
                  </a:lnTo>
                  <a:lnTo>
                    <a:pt x="18" y="7"/>
                  </a:lnTo>
                  <a:lnTo>
                    <a:pt x="19" y="13"/>
                  </a:lnTo>
                  <a:lnTo>
                    <a:pt x="18" y="18"/>
                  </a:lnTo>
                  <a:lnTo>
                    <a:pt x="17" y="21"/>
                  </a:lnTo>
                  <a:lnTo>
                    <a:pt x="12" y="24"/>
                  </a:lnTo>
                  <a:lnTo>
                    <a:pt x="10" y="25"/>
                  </a:lnTo>
                  <a:lnTo>
                    <a:pt x="7" y="24"/>
                  </a:lnTo>
                  <a:lnTo>
                    <a:pt x="3" y="21"/>
                  </a:lnTo>
                  <a:lnTo>
                    <a:pt x="1" y="18"/>
                  </a:lnTo>
                  <a:lnTo>
                    <a:pt x="0" y="13"/>
                  </a:lnTo>
                  <a:lnTo>
                    <a:pt x="1"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29" name="Freeform 567"/>
            <p:cNvSpPr>
              <a:spLocks/>
            </p:cNvSpPr>
            <p:nvPr/>
          </p:nvSpPr>
          <p:spPr bwMode="auto">
            <a:xfrm>
              <a:off x="1314" y="1761"/>
              <a:ext cx="10" cy="13"/>
            </a:xfrm>
            <a:custGeom>
              <a:avLst/>
              <a:gdLst>
                <a:gd name="T0" fmla="*/ 1 w 19"/>
                <a:gd name="T1" fmla="*/ 0 h 25"/>
                <a:gd name="T2" fmla="*/ 1 w 19"/>
                <a:gd name="T3" fmla="*/ 0 h 25"/>
                <a:gd name="T4" fmla="*/ 1 w 19"/>
                <a:gd name="T5" fmla="*/ 1 h 25"/>
                <a:gd name="T6" fmla="*/ 1 w 19"/>
                <a:gd name="T7" fmla="*/ 1 h 25"/>
                <a:gd name="T8" fmla="*/ 1 w 19"/>
                <a:gd name="T9" fmla="*/ 1 h 25"/>
                <a:gd name="T10" fmla="*/ 1 w 19"/>
                <a:gd name="T11" fmla="*/ 1 h 25"/>
                <a:gd name="T12" fmla="*/ 1 w 19"/>
                <a:gd name="T13" fmla="*/ 1 h 25"/>
                <a:gd name="T14" fmla="*/ 1 w 19"/>
                <a:gd name="T15" fmla="*/ 1 h 25"/>
                <a:gd name="T16" fmla="*/ 1 w 19"/>
                <a:gd name="T17" fmla="*/ 1 h 25"/>
                <a:gd name="T18" fmla="*/ 1 w 19"/>
                <a:gd name="T19" fmla="*/ 1 h 25"/>
                <a:gd name="T20" fmla="*/ 1 w 19"/>
                <a:gd name="T21" fmla="*/ 1 h 25"/>
                <a:gd name="T22" fmla="*/ 1 w 19"/>
                <a:gd name="T23" fmla="*/ 1 h 25"/>
                <a:gd name="T24" fmla="*/ 1 w 19"/>
                <a:gd name="T25" fmla="*/ 1 h 25"/>
                <a:gd name="T26" fmla="*/ 1 w 19"/>
                <a:gd name="T27" fmla="*/ 1 h 25"/>
                <a:gd name="T28" fmla="*/ 1 w 19"/>
                <a:gd name="T29" fmla="*/ 1 h 25"/>
                <a:gd name="T30" fmla="*/ 0 w 19"/>
                <a:gd name="T31" fmla="*/ 1 h 25"/>
                <a:gd name="T32" fmla="*/ 0 w 19"/>
                <a:gd name="T33" fmla="*/ 1 h 25"/>
                <a:gd name="T34" fmla="*/ 1 w 19"/>
                <a:gd name="T35" fmla="*/ 1 h 25"/>
                <a:gd name="T36" fmla="*/ 1 w 19"/>
                <a:gd name="T37" fmla="*/ 1 h 25"/>
                <a:gd name="T38" fmla="*/ 1 w 19"/>
                <a:gd name="T39" fmla="*/ 1 h 25"/>
                <a:gd name="T40" fmla="*/ 1 w 19"/>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
                <a:gd name="T64" fmla="*/ 0 h 25"/>
                <a:gd name="T65" fmla="*/ 19 w 19"/>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 h="25">
                  <a:moveTo>
                    <a:pt x="10" y="0"/>
                  </a:moveTo>
                  <a:lnTo>
                    <a:pt x="10" y="0"/>
                  </a:lnTo>
                  <a:lnTo>
                    <a:pt x="12" y="2"/>
                  </a:lnTo>
                  <a:lnTo>
                    <a:pt x="17" y="4"/>
                  </a:lnTo>
                  <a:lnTo>
                    <a:pt x="18" y="7"/>
                  </a:lnTo>
                  <a:lnTo>
                    <a:pt x="19" y="13"/>
                  </a:lnTo>
                  <a:lnTo>
                    <a:pt x="18" y="18"/>
                  </a:lnTo>
                  <a:lnTo>
                    <a:pt x="17" y="21"/>
                  </a:lnTo>
                  <a:lnTo>
                    <a:pt x="12" y="24"/>
                  </a:lnTo>
                  <a:lnTo>
                    <a:pt x="10" y="25"/>
                  </a:lnTo>
                  <a:lnTo>
                    <a:pt x="7" y="24"/>
                  </a:lnTo>
                  <a:lnTo>
                    <a:pt x="3" y="21"/>
                  </a:lnTo>
                  <a:lnTo>
                    <a:pt x="1" y="18"/>
                  </a:lnTo>
                  <a:lnTo>
                    <a:pt x="0" y="13"/>
                  </a:lnTo>
                  <a:lnTo>
                    <a:pt x="1"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0" name="Freeform 568"/>
            <p:cNvSpPr>
              <a:spLocks/>
            </p:cNvSpPr>
            <p:nvPr/>
          </p:nvSpPr>
          <p:spPr bwMode="auto">
            <a:xfrm>
              <a:off x="1358" y="1761"/>
              <a:ext cx="10" cy="13"/>
            </a:xfrm>
            <a:custGeom>
              <a:avLst/>
              <a:gdLst>
                <a:gd name="T0" fmla="*/ 1 w 20"/>
                <a:gd name="T1" fmla="*/ 0 h 25"/>
                <a:gd name="T2" fmla="*/ 1 w 20"/>
                <a:gd name="T3" fmla="*/ 1 h 25"/>
                <a:gd name="T4" fmla="*/ 1 w 20"/>
                <a:gd name="T5" fmla="*/ 1 h 25"/>
                <a:gd name="T6" fmla="*/ 1 w 20"/>
                <a:gd name="T7" fmla="*/ 1 h 25"/>
                <a:gd name="T8" fmla="*/ 1 w 20"/>
                <a:gd name="T9" fmla="*/ 1 h 25"/>
                <a:gd name="T10" fmla="*/ 1 w 20"/>
                <a:gd name="T11" fmla="*/ 1 h 25"/>
                <a:gd name="T12" fmla="*/ 1 w 20"/>
                <a:gd name="T13" fmla="*/ 1 h 25"/>
                <a:gd name="T14" fmla="*/ 1 w 20"/>
                <a:gd name="T15" fmla="*/ 1 h 25"/>
                <a:gd name="T16" fmla="*/ 1 w 20"/>
                <a:gd name="T17" fmla="*/ 1 h 25"/>
                <a:gd name="T18" fmla="*/ 1 w 20"/>
                <a:gd name="T19" fmla="*/ 1 h 25"/>
                <a:gd name="T20" fmla="*/ 1 w 20"/>
                <a:gd name="T21" fmla="*/ 1 h 25"/>
                <a:gd name="T22" fmla="*/ 1 w 20"/>
                <a:gd name="T23" fmla="*/ 1 h 25"/>
                <a:gd name="T24" fmla="*/ 0 w 20"/>
                <a:gd name="T25" fmla="*/ 1 h 25"/>
                <a:gd name="T26" fmla="*/ 1 w 20"/>
                <a:gd name="T27" fmla="*/ 1 h 25"/>
                <a:gd name="T28" fmla="*/ 1 w 20"/>
                <a:gd name="T29" fmla="*/ 1 h 25"/>
                <a:gd name="T30" fmla="*/ 1 w 20"/>
                <a:gd name="T31" fmla="*/ 1 h 25"/>
                <a:gd name="T32" fmla="*/ 1 w 20"/>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5"/>
                <a:gd name="T53" fmla="*/ 20 w 20"/>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5">
                  <a:moveTo>
                    <a:pt x="10" y="0"/>
                  </a:moveTo>
                  <a:lnTo>
                    <a:pt x="13" y="2"/>
                  </a:lnTo>
                  <a:lnTo>
                    <a:pt x="17" y="4"/>
                  </a:lnTo>
                  <a:lnTo>
                    <a:pt x="19" y="7"/>
                  </a:lnTo>
                  <a:lnTo>
                    <a:pt x="20" y="13"/>
                  </a:lnTo>
                  <a:lnTo>
                    <a:pt x="19" y="18"/>
                  </a:lnTo>
                  <a:lnTo>
                    <a:pt x="17" y="21"/>
                  </a:lnTo>
                  <a:lnTo>
                    <a:pt x="13" y="24"/>
                  </a:lnTo>
                  <a:lnTo>
                    <a:pt x="10" y="25"/>
                  </a:lnTo>
                  <a:lnTo>
                    <a:pt x="7" y="24"/>
                  </a:lnTo>
                  <a:lnTo>
                    <a:pt x="3" y="21"/>
                  </a:lnTo>
                  <a:lnTo>
                    <a:pt x="2" y="18"/>
                  </a:lnTo>
                  <a:lnTo>
                    <a:pt x="0" y="13"/>
                  </a:lnTo>
                  <a:lnTo>
                    <a:pt x="2"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31" name="Freeform 569"/>
            <p:cNvSpPr>
              <a:spLocks/>
            </p:cNvSpPr>
            <p:nvPr/>
          </p:nvSpPr>
          <p:spPr bwMode="auto">
            <a:xfrm>
              <a:off x="1358" y="1761"/>
              <a:ext cx="10" cy="13"/>
            </a:xfrm>
            <a:custGeom>
              <a:avLst/>
              <a:gdLst>
                <a:gd name="T0" fmla="*/ 1 w 20"/>
                <a:gd name="T1" fmla="*/ 0 h 25"/>
                <a:gd name="T2" fmla="*/ 1 w 20"/>
                <a:gd name="T3" fmla="*/ 0 h 25"/>
                <a:gd name="T4" fmla="*/ 1 w 20"/>
                <a:gd name="T5" fmla="*/ 1 h 25"/>
                <a:gd name="T6" fmla="*/ 1 w 20"/>
                <a:gd name="T7" fmla="*/ 1 h 25"/>
                <a:gd name="T8" fmla="*/ 1 w 20"/>
                <a:gd name="T9" fmla="*/ 1 h 25"/>
                <a:gd name="T10" fmla="*/ 1 w 20"/>
                <a:gd name="T11" fmla="*/ 1 h 25"/>
                <a:gd name="T12" fmla="*/ 1 w 20"/>
                <a:gd name="T13" fmla="*/ 1 h 25"/>
                <a:gd name="T14" fmla="*/ 1 w 20"/>
                <a:gd name="T15" fmla="*/ 1 h 25"/>
                <a:gd name="T16" fmla="*/ 1 w 20"/>
                <a:gd name="T17" fmla="*/ 1 h 25"/>
                <a:gd name="T18" fmla="*/ 1 w 20"/>
                <a:gd name="T19" fmla="*/ 1 h 25"/>
                <a:gd name="T20" fmla="*/ 1 w 20"/>
                <a:gd name="T21" fmla="*/ 1 h 25"/>
                <a:gd name="T22" fmla="*/ 1 w 20"/>
                <a:gd name="T23" fmla="*/ 1 h 25"/>
                <a:gd name="T24" fmla="*/ 1 w 20"/>
                <a:gd name="T25" fmla="*/ 1 h 25"/>
                <a:gd name="T26" fmla="*/ 1 w 20"/>
                <a:gd name="T27" fmla="*/ 1 h 25"/>
                <a:gd name="T28" fmla="*/ 1 w 20"/>
                <a:gd name="T29" fmla="*/ 1 h 25"/>
                <a:gd name="T30" fmla="*/ 0 w 20"/>
                <a:gd name="T31" fmla="*/ 1 h 25"/>
                <a:gd name="T32" fmla="*/ 0 w 20"/>
                <a:gd name="T33" fmla="*/ 1 h 25"/>
                <a:gd name="T34" fmla="*/ 1 w 20"/>
                <a:gd name="T35" fmla="*/ 1 h 25"/>
                <a:gd name="T36" fmla="*/ 1 w 20"/>
                <a:gd name="T37" fmla="*/ 1 h 25"/>
                <a:gd name="T38" fmla="*/ 1 w 20"/>
                <a:gd name="T39" fmla="*/ 1 h 25"/>
                <a:gd name="T40" fmla="*/ 1 w 20"/>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
                <a:gd name="T64" fmla="*/ 0 h 25"/>
                <a:gd name="T65" fmla="*/ 20 w 20"/>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 h="25">
                  <a:moveTo>
                    <a:pt x="10" y="0"/>
                  </a:moveTo>
                  <a:lnTo>
                    <a:pt x="10" y="0"/>
                  </a:lnTo>
                  <a:lnTo>
                    <a:pt x="13" y="2"/>
                  </a:lnTo>
                  <a:lnTo>
                    <a:pt x="17" y="4"/>
                  </a:lnTo>
                  <a:lnTo>
                    <a:pt x="19" y="7"/>
                  </a:lnTo>
                  <a:lnTo>
                    <a:pt x="20" y="13"/>
                  </a:lnTo>
                  <a:lnTo>
                    <a:pt x="19" y="18"/>
                  </a:lnTo>
                  <a:lnTo>
                    <a:pt x="17" y="21"/>
                  </a:lnTo>
                  <a:lnTo>
                    <a:pt x="13" y="24"/>
                  </a:lnTo>
                  <a:lnTo>
                    <a:pt x="10" y="25"/>
                  </a:lnTo>
                  <a:lnTo>
                    <a:pt x="7" y="24"/>
                  </a:lnTo>
                  <a:lnTo>
                    <a:pt x="3" y="21"/>
                  </a:lnTo>
                  <a:lnTo>
                    <a:pt x="2" y="18"/>
                  </a:lnTo>
                  <a:lnTo>
                    <a:pt x="0" y="13"/>
                  </a:lnTo>
                  <a:lnTo>
                    <a:pt x="2"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2" name="Freeform 570"/>
            <p:cNvSpPr>
              <a:spLocks/>
            </p:cNvSpPr>
            <p:nvPr/>
          </p:nvSpPr>
          <p:spPr bwMode="auto">
            <a:xfrm>
              <a:off x="1337" y="1761"/>
              <a:ext cx="9" cy="13"/>
            </a:xfrm>
            <a:custGeom>
              <a:avLst/>
              <a:gdLst>
                <a:gd name="T0" fmla="*/ 0 w 20"/>
                <a:gd name="T1" fmla="*/ 0 h 25"/>
                <a:gd name="T2" fmla="*/ 0 w 20"/>
                <a:gd name="T3" fmla="*/ 1 h 25"/>
                <a:gd name="T4" fmla="*/ 0 w 20"/>
                <a:gd name="T5" fmla="*/ 1 h 25"/>
                <a:gd name="T6" fmla="*/ 0 w 20"/>
                <a:gd name="T7" fmla="*/ 1 h 25"/>
                <a:gd name="T8" fmla="*/ 0 w 20"/>
                <a:gd name="T9" fmla="*/ 1 h 25"/>
                <a:gd name="T10" fmla="*/ 0 w 20"/>
                <a:gd name="T11" fmla="*/ 1 h 25"/>
                <a:gd name="T12" fmla="*/ 0 w 20"/>
                <a:gd name="T13" fmla="*/ 1 h 25"/>
                <a:gd name="T14" fmla="*/ 0 w 20"/>
                <a:gd name="T15" fmla="*/ 1 h 25"/>
                <a:gd name="T16" fmla="*/ 0 w 20"/>
                <a:gd name="T17" fmla="*/ 1 h 25"/>
                <a:gd name="T18" fmla="*/ 0 w 20"/>
                <a:gd name="T19" fmla="*/ 1 h 25"/>
                <a:gd name="T20" fmla="*/ 0 w 20"/>
                <a:gd name="T21" fmla="*/ 1 h 25"/>
                <a:gd name="T22" fmla="*/ 0 w 20"/>
                <a:gd name="T23" fmla="*/ 1 h 25"/>
                <a:gd name="T24" fmla="*/ 0 w 20"/>
                <a:gd name="T25" fmla="*/ 1 h 25"/>
                <a:gd name="T26" fmla="*/ 0 w 20"/>
                <a:gd name="T27" fmla="*/ 1 h 25"/>
                <a:gd name="T28" fmla="*/ 0 w 20"/>
                <a:gd name="T29" fmla="*/ 1 h 25"/>
                <a:gd name="T30" fmla="*/ 0 w 20"/>
                <a:gd name="T31" fmla="*/ 1 h 25"/>
                <a:gd name="T32" fmla="*/ 0 w 20"/>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5"/>
                <a:gd name="T53" fmla="*/ 20 w 20"/>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5">
                  <a:moveTo>
                    <a:pt x="10" y="0"/>
                  </a:moveTo>
                  <a:lnTo>
                    <a:pt x="13" y="2"/>
                  </a:lnTo>
                  <a:lnTo>
                    <a:pt x="17" y="4"/>
                  </a:lnTo>
                  <a:lnTo>
                    <a:pt x="18" y="7"/>
                  </a:lnTo>
                  <a:lnTo>
                    <a:pt x="20" y="13"/>
                  </a:lnTo>
                  <a:lnTo>
                    <a:pt x="18" y="18"/>
                  </a:lnTo>
                  <a:lnTo>
                    <a:pt x="17" y="21"/>
                  </a:lnTo>
                  <a:lnTo>
                    <a:pt x="13" y="24"/>
                  </a:lnTo>
                  <a:lnTo>
                    <a:pt x="10" y="25"/>
                  </a:lnTo>
                  <a:lnTo>
                    <a:pt x="7" y="24"/>
                  </a:lnTo>
                  <a:lnTo>
                    <a:pt x="3" y="21"/>
                  </a:lnTo>
                  <a:lnTo>
                    <a:pt x="2" y="18"/>
                  </a:lnTo>
                  <a:lnTo>
                    <a:pt x="0" y="13"/>
                  </a:lnTo>
                  <a:lnTo>
                    <a:pt x="2" y="7"/>
                  </a:lnTo>
                  <a:lnTo>
                    <a:pt x="3" y="4"/>
                  </a:lnTo>
                  <a:lnTo>
                    <a:pt x="7" y="2"/>
                  </a:lnTo>
                  <a:lnTo>
                    <a:pt x="1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33" name="Freeform 571"/>
            <p:cNvSpPr>
              <a:spLocks/>
            </p:cNvSpPr>
            <p:nvPr/>
          </p:nvSpPr>
          <p:spPr bwMode="auto">
            <a:xfrm>
              <a:off x="1337" y="1761"/>
              <a:ext cx="9" cy="13"/>
            </a:xfrm>
            <a:custGeom>
              <a:avLst/>
              <a:gdLst>
                <a:gd name="T0" fmla="*/ 0 w 20"/>
                <a:gd name="T1" fmla="*/ 0 h 25"/>
                <a:gd name="T2" fmla="*/ 0 w 20"/>
                <a:gd name="T3" fmla="*/ 0 h 25"/>
                <a:gd name="T4" fmla="*/ 0 w 20"/>
                <a:gd name="T5" fmla="*/ 1 h 25"/>
                <a:gd name="T6" fmla="*/ 0 w 20"/>
                <a:gd name="T7" fmla="*/ 1 h 25"/>
                <a:gd name="T8" fmla="*/ 0 w 20"/>
                <a:gd name="T9" fmla="*/ 1 h 25"/>
                <a:gd name="T10" fmla="*/ 0 w 20"/>
                <a:gd name="T11" fmla="*/ 1 h 25"/>
                <a:gd name="T12" fmla="*/ 0 w 20"/>
                <a:gd name="T13" fmla="*/ 1 h 25"/>
                <a:gd name="T14" fmla="*/ 0 w 20"/>
                <a:gd name="T15" fmla="*/ 1 h 25"/>
                <a:gd name="T16" fmla="*/ 0 w 20"/>
                <a:gd name="T17" fmla="*/ 1 h 25"/>
                <a:gd name="T18" fmla="*/ 0 w 20"/>
                <a:gd name="T19" fmla="*/ 1 h 25"/>
                <a:gd name="T20" fmla="*/ 0 w 20"/>
                <a:gd name="T21" fmla="*/ 1 h 25"/>
                <a:gd name="T22" fmla="*/ 0 w 20"/>
                <a:gd name="T23" fmla="*/ 1 h 25"/>
                <a:gd name="T24" fmla="*/ 0 w 20"/>
                <a:gd name="T25" fmla="*/ 1 h 25"/>
                <a:gd name="T26" fmla="*/ 0 w 20"/>
                <a:gd name="T27" fmla="*/ 1 h 25"/>
                <a:gd name="T28" fmla="*/ 0 w 20"/>
                <a:gd name="T29" fmla="*/ 1 h 25"/>
                <a:gd name="T30" fmla="*/ 0 w 20"/>
                <a:gd name="T31" fmla="*/ 1 h 25"/>
                <a:gd name="T32" fmla="*/ 0 w 20"/>
                <a:gd name="T33" fmla="*/ 1 h 25"/>
                <a:gd name="T34" fmla="*/ 0 w 20"/>
                <a:gd name="T35" fmla="*/ 1 h 25"/>
                <a:gd name="T36" fmla="*/ 0 w 20"/>
                <a:gd name="T37" fmla="*/ 1 h 25"/>
                <a:gd name="T38" fmla="*/ 0 w 20"/>
                <a:gd name="T39" fmla="*/ 1 h 25"/>
                <a:gd name="T40" fmla="*/ 0 w 20"/>
                <a:gd name="T41" fmla="*/ 0 h 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0"/>
                <a:gd name="T64" fmla="*/ 0 h 25"/>
                <a:gd name="T65" fmla="*/ 20 w 20"/>
                <a:gd name="T66" fmla="*/ 25 h 2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0" h="25">
                  <a:moveTo>
                    <a:pt x="10" y="0"/>
                  </a:moveTo>
                  <a:lnTo>
                    <a:pt x="10" y="0"/>
                  </a:lnTo>
                  <a:lnTo>
                    <a:pt x="13" y="2"/>
                  </a:lnTo>
                  <a:lnTo>
                    <a:pt x="17" y="4"/>
                  </a:lnTo>
                  <a:lnTo>
                    <a:pt x="18" y="7"/>
                  </a:lnTo>
                  <a:lnTo>
                    <a:pt x="20" y="13"/>
                  </a:lnTo>
                  <a:lnTo>
                    <a:pt x="18" y="18"/>
                  </a:lnTo>
                  <a:lnTo>
                    <a:pt x="17" y="21"/>
                  </a:lnTo>
                  <a:lnTo>
                    <a:pt x="13" y="24"/>
                  </a:lnTo>
                  <a:lnTo>
                    <a:pt x="10" y="25"/>
                  </a:lnTo>
                  <a:lnTo>
                    <a:pt x="7" y="24"/>
                  </a:lnTo>
                  <a:lnTo>
                    <a:pt x="3" y="21"/>
                  </a:lnTo>
                  <a:lnTo>
                    <a:pt x="2" y="18"/>
                  </a:lnTo>
                  <a:lnTo>
                    <a:pt x="0" y="13"/>
                  </a:lnTo>
                  <a:lnTo>
                    <a:pt x="2" y="7"/>
                  </a:lnTo>
                  <a:lnTo>
                    <a:pt x="3" y="4"/>
                  </a:lnTo>
                  <a:lnTo>
                    <a:pt x="7" y="2"/>
                  </a:lnTo>
                  <a:lnTo>
                    <a:pt x="10"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934" name="Freeform 572"/>
            <p:cNvSpPr>
              <a:spLocks/>
            </p:cNvSpPr>
            <p:nvPr/>
          </p:nvSpPr>
          <p:spPr bwMode="auto">
            <a:xfrm>
              <a:off x="1432" y="1784"/>
              <a:ext cx="12" cy="17"/>
            </a:xfrm>
            <a:custGeom>
              <a:avLst/>
              <a:gdLst>
                <a:gd name="T0" fmla="*/ 0 w 25"/>
                <a:gd name="T1" fmla="*/ 0 h 34"/>
                <a:gd name="T2" fmla="*/ 0 w 25"/>
                <a:gd name="T3" fmla="*/ 1 h 34"/>
                <a:gd name="T4" fmla="*/ 0 w 25"/>
                <a:gd name="T5" fmla="*/ 1 h 34"/>
                <a:gd name="T6" fmla="*/ 0 w 25"/>
                <a:gd name="T7" fmla="*/ 1 h 34"/>
                <a:gd name="T8" fmla="*/ 0 w 25"/>
                <a:gd name="T9" fmla="*/ 1 h 34"/>
                <a:gd name="T10" fmla="*/ 0 w 25"/>
                <a:gd name="T11" fmla="*/ 1 h 34"/>
                <a:gd name="T12" fmla="*/ 0 w 25"/>
                <a:gd name="T13" fmla="*/ 1 h 34"/>
                <a:gd name="T14" fmla="*/ 0 w 25"/>
                <a:gd name="T15" fmla="*/ 1 h 34"/>
                <a:gd name="T16" fmla="*/ 0 w 25"/>
                <a:gd name="T17" fmla="*/ 2 h 34"/>
                <a:gd name="T18" fmla="*/ 0 w 25"/>
                <a:gd name="T19" fmla="*/ 1 h 34"/>
                <a:gd name="T20" fmla="*/ 0 w 25"/>
                <a:gd name="T21" fmla="*/ 1 h 34"/>
                <a:gd name="T22" fmla="*/ 0 w 25"/>
                <a:gd name="T23" fmla="*/ 1 h 34"/>
                <a:gd name="T24" fmla="*/ 0 w 25"/>
                <a:gd name="T25" fmla="*/ 1 h 34"/>
                <a:gd name="T26" fmla="*/ 0 w 25"/>
                <a:gd name="T27" fmla="*/ 1 h 34"/>
                <a:gd name="T28" fmla="*/ 0 w 25"/>
                <a:gd name="T29" fmla="*/ 1 h 34"/>
                <a:gd name="T30" fmla="*/ 0 w 25"/>
                <a:gd name="T31" fmla="*/ 1 h 34"/>
                <a:gd name="T32" fmla="*/ 0 w 25"/>
                <a:gd name="T33" fmla="*/ 0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5"/>
                <a:gd name="T52" fmla="*/ 0 h 34"/>
                <a:gd name="T53" fmla="*/ 25 w 25"/>
                <a:gd name="T54" fmla="*/ 34 h 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5" h="34">
                  <a:moveTo>
                    <a:pt x="12" y="0"/>
                  </a:moveTo>
                  <a:lnTo>
                    <a:pt x="16" y="2"/>
                  </a:lnTo>
                  <a:lnTo>
                    <a:pt x="21" y="4"/>
                  </a:lnTo>
                  <a:lnTo>
                    <a:pt x="23" y="10"/>
                  </a:lnTo>
                  <a:lnTo>
                    <a:pt x="25" y="17"/>
                  </a:lnTo>
                  <a:lnTo>
                    <a:pt x="23" y="24"/>
                  </a:lnTo>
                  <a:lnTo>
                    <a:pt x="21" y="29"/>
                  </a:lnTo>
                  <a:lnTo>
                    <a:pt x="16" y="32"/>
                  </a:lnTo>
                  <a:lnTo>
                    <a:pt x="12" y="34"/>
                  </a:lnTo>
                  <a:lnTo>
                    <a:pt x="8" y="32"/>
                  </a:lnTo>
                  <a:lnTo>
                    <a:pt x="4" y="29"/>
                  </a:lnTo>
                  <a:lnTo>
                    <a:pt x="1" y="24"/>
                  </a:lnTo>
                  <a:lnTo>
                    <a:pt x="0" y="17"/>
                  </a:lnTo>
                  <a:lnTo>
                    <a:pt x="1" y="10"/>
                  </a:lnTo>
                  <a:lnTo>
                    <a:pt x="4" y="4"/>
                  </a:lnTo>
                  <a:lnTo>
                    <a:pt x="8" y="2"/>
                  </a:lnTo>
                  <a:lnTo>
                    <a:pt x="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935" name="Freeform 573"/>
            <p:cNvSpPr>
              <a:spLocks/>
            </p:cNvSpPr>
            <p:nvPr/>
          </p:nvSpPr>
          <p:spPr bwMode="auto">
            <a:xfrm>
              <a:off x="1432" y="1784"/>
              <a:ext cx="12" cy="17"/>
            </a:xfrm>
            <a:custGeom>
              <a:avLst/>
              <a:gdLst>
                <a:gd name="T0" fmla="*/ 0 w 25"/>
                <a:gd name="T1" fmla="*/ 0 h 34"/>
                <a:gd name="T2" fmla="*/ 0 w 25"/>
                <a:gd name="T3" fmla="*/ 0 h 34"/>
                <a:gd name="T4" fmla="*/ 0 w 25"/>
                <a:gd name="T5" fmla="*/ 1 h 34"/>
                <a:gd name="T6" fmla="*/ 0 w 25"/>
                <a:gd name="T7" fmla="*/ 1 h 34"/>
                <a:gd name="T8" fmla="*/ 0 w 25"/>
                <a:gd name="T9" fmla="*/ 1 h 34"/>
                <a:gd name="T10" fmla="*/ 0 w 25"/>
                <a:gd name="T11" fmla="*/ 1 h 34"/>
                <a:gd name="T12" fmla="*/ 0 w 25"/>
                <a:gd name="T13" fmla="*/ 1 h 34"/>
                <a:gd name="T14" fmla="*/ 0 w 25"/>
                <a:gd name="T15" fmla="*/ 1 h 34"/>
                <a:gd name="T16" fmla="*/ 0 w 25"/>
                <a:gd name="T17" fmla="*/ 1 h 34"/>
                <a:gd name="T18" fmla="*/ 0 w 25"/>
                <a:gd name="T19" fmla="*/ 1 h 34"/>
                <a:gd name="T20" fmla="*/ 0 w 25"/>
                <a:gd name="T21" fmla="*/ 2 h 34"/>
                <a:gd name="T22" fmla="*/ 0 w 25"/>
                <a:gd name="T23" fmla="*/ 2 h 34"/>
                <a:gd name="T24" fmla="*/ 0 w 25"/>
                <a:gd name="T25" fmla="*/ 1 h 34"/>
                <a:gd name="T26" fmla="*/ 0 w 25"/>
                <a:gd name="T27" fmla="*/ 1 h 34"/>
                <a:gd name="T28" fmla="*/ 0 w 25"/>
                <a:gd name="T29" fmla="*/ 1 h 34"/>
                <a:gd name="T30" fmla="*/ 0 w 25"/>
                <a:gd name="T31" fmla="*/ 1 h 34"/>
                <a:gd name="T32" fmla="*/ 0 w 25"/>
                <a:gd name="T33" fmla="*/ 1 h 34"/>
                <a:gd name="T34" fmla="*/ 0 w 25"/>
                <a:gd name="T35" fmla="*/ 1 h 34"/>
                <a:gd name="T36" fmla="*/ 0 w 25"/>
                <a:gd name="T37" fmla="*/ 1 h 34"/>
                <a:gd name="T38" fmla="*/ 0 w 25"/>
                <a:gd name="T39" fmla="*/ 1 h 34"/>
                <a:gd name="T40" fmla="*/ 0 w 25"/>
                <a:gd name="T41" fmla="*/ 0 h 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
                <a:gd name="T64" fmla="*/ 0 h 34"/>
                <a:gd name="T65" fmla="*/ 25 w 25"/>
                <a:gd name="T66" fmla="*/ 34 h 3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 h="34">
                  <a:moveTo>
                    <a:pt x="12" y="0"/>
                  </a:moveTo>
                  <a:lnTo>
                    <a:pt x="12" y="0"/>
                  </a:lnTo>
                  <a:lnTo>
                    <a:pt x="16" y="2"/>
                  </a:lnTo>
                  <a:lnTo>
                    <a:pt x="21" y="4"/>
                  </a:lnTo>
                  <a:lnTo>
                    <a:pt x="23" y="10"/>
                  </a:lnTo>
                  <a:lnTo>
                    <a:pt x="25" y="17"/>
                  </a:lnTo>
                  <a:lnTo>
                    <a:pt x="23" y="24"/>
                  </a:lnTo>
                  <a:lnTo>
                    <a:pt x="21" y="29"/>
                  </a:lnTo>
                  <a:lnTo>
                    <a:pt x="16" y="32"/>
                  </a:lnTo>
                  <a:lnTo>
                    <a:pt x="12" y="34"/>
                  </a:lnTo>
                  <a:lnTo>
                    <a:pt x="8" y="32"/>
                  </a:lnTo>
                  <a:lnTo>
                    <a:pt x="4" y="29"/>
                  </a:lnTo>
                  <a:lnTo>
                    <a:pt x="1" y="24"/>
                  </a:lnTo>
                  <a:lnTo>
                    <a:pt x="0" y="17"/>
                  </a:lnTo>
                  <a:lnTo>
                    <a:pt x="1" y="10"/>
                  </a:lnTo>
                  <a:lnTo>
                    <a:pt x="4" y="4"/>
                  </a:lnTo>
                  <a:lnTo>
                    <a:pt x="8" y="2"/>
                  </a:lnTo>
                  <a:lnTo>
                    <a:pt x="12" y="0"/>
                  </a:lnTo>
                </a:path>
              </a:pathLst>
            </a:custGeom>
            <a:noFill/>
            <a:ln w="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29051" name="Freeform 574"/>
          <p:cNvSpPr>
            <a:spLocks/>
          </p:cNvSpPr>
          <p:nvPr/>
        </p:nvSpPr>
        <p:spPr bwMode="auto">
          <a:xfrm>
            <a:off x="1135063" y="2149475"/>
            <a:ext cx="168275" cy="387350"/>
          </a:xfrm>
          <a:custGeom>
            <a:avLst/>
            <a:gdLst>
              <a:gd name="T0" fmla="*/ 2147483647 w 106"/>
              <a:gd name="T1" fmla="*/ 2147483647 h 244"/>
              <a:gd name="T2" fmla="*/ 2147483647 w 106"/>
              <a:gd name="T3" fmla="*/ 0 h 244"/>
              <a:gd name="T4" fmla="*/ 0 w 106"/>
              <a:gd name="T5" fmla="*/ 2147483647 h 244"/>
              <a:gd name="T6" fmla="*/ 2147483647 w 106"/>
              <a:gd name="T7" fmla="*/ 2147483647 h 244"/>
              <a:gd name="T8" fmla="*/ 2147483647 w 106"/>
              <a:gd name="T9" fmla="*/ 2147483647 h 244"/>
              <a:gd name="T10" fmla="*/ 0 60000 65536"/>
              <a:gd name="T11" fmla="*/ 0 60000 65536"/>
              <a:gd name="T12" fmla="*/ 0 60000 65536"/>
              <a:gd name="T13" fmla="*/ 0 60000 65536"/>
              <a:gd name="T14" fmla="*/ 0 60000 65536"/>
              <a:gd name="T15" fmla="*/ 0 w 106"/>
              <a:gd name="T16" fmla="*/ 0 h 244"/>
              <a:gd name="T17" fmla="*/ 106 w 106"/>
              <a:gd name="T18" fmla="*/ 244 h 244"/>
            </a:gdLst>
            <a:ahLst/>
            <a:cxnLst>
              <a:cxn ang="T10">
                <a:pos x="T0" y="T1"/>
              </a:cxn>
              <a:cxn ang="T11">
                <a:pos x="T2" y="T3"/>
              </a:cxn>
              <a:cxn ang="T12">
                <a:pos x="T4" y="T5"/>
              </a:cxn>
              <a:cxn ang="T13">
                <a:pos x="T6" y="T7"/>
              </a:cxn>
              <a:cxn ang="T14">
                <a:pos x="T8" y="T9"/>
              </a:cxn>
            </a:cxnLst>
            <a:rect l="T15" t="T16" r="T17" b="T18"/>
            <a:pathLst>
              <a:path w="106" h="244">
                <a:moveTo>
                  <a:pt x="106" y="4"/>
                </a:moveTo>
                <a:lnTo>
                  <a:pt x="96" y="0"/>
                </a:lnTo>
                <a:lnTo>
                  <a:pt x="0" y="240"/>
                </a:lnTo>
                <a:lnTo>
                  <a:pt x="10" y="244"/>
                </a:lnTo>
                <a:lnTo>
                  <a:pt x="106"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052" name="Freeform 575"/>
          <p:cNvSpPr>
            <a:spLocks/>
          </p:cNvSpPr>
          <p:nvPr/>
        </p:nvSpPr>
        <p:spPr bwMode="auto">
          <a:xfrm>
            <a:off x="1592263" y="2149475"/>
            <a:ext cx="168275" cy="387350"/>
          </a:xfrm>
          <a:custGeom>
            <a:avLst/>
            <a:gdLst>
              <a:gd name="T0" fmla="*/ 2147483647 w 106"/>
              <a:gd name="T1" fmla="*/ 0 h 244"/>
              <a:gd name="T2" fmla="*/ 0 w 106"/>
              <a:gd name="T3" fmla="*/ 2147483647 h 244"/>
              <a:gd name="T4" fmla="*/ 2147483647 w 106"/>
              <a:gd name="T5" fmla="*/ 2147483647 h 244"/>
              <a:gd name="T6" fmla="*/ 2147483647 w 106"/>
              <a:gd name="T7" fmla="*/ 2147483647 h 244"/>
              <a:gd name="T8" fmla="*/ 2147483647 w 106"/>
              <a:gd name="T9" fmla="*/ 0 h 244"/>
              <a:gd name="T10" fmla="*/ 0 60000 65536"/>
              <a:gd name="T11" fmla="*/ 0 60000 65536"/>
              <a:gd name="T12" fmla="*/ 0 60000 65536"/>
              <a:gd name="T13" fmla="*/ 0 60000 65536"/>
              <a:gd name="T14" fmla="*/ 0 60000 65536"/>
              <a:gd name="T15" fmla="*/ 0 w 106"/>
              <a:gd name="T16" fmla="*/ 0 h 244"/>
              <a:gd name="T17" fmla="*/ 106 w 106"/>
              <a:gd name="T18" fmla="*/ 244 h 244"/>
            </a:gdLst>
            <a:ahLst/>
            <a:cxnLst>
              <a:cxn ang="T10">
                <a:pos x="T0" y="T1"/>
              </a:cxn>
              <a:cxn ang="T11">
                <a:pos x="T2" y="T3"/>
              </a:cxn>
              <a:cxn ang="T12">
                <a:pos x="T4" y="T5"/>
              </a:cxn>
              <a:cxn ang="T13">
                <a:pos x="T6" y="T7"/>
              </a:cxn>
              <a:cxn ang="T14">
                <a:pos x="T8" y="T9"/>
              </a:cxn>
            </a:cxnLst>
            <a:rect l="T15" t="T16" r="T17" b="T18"/>
            <a:pathLst>
              <a:path w="106" h="244">
                <a:moveTo>
                  <a:pt x="10" y="0"/>
                </a:moveTo>
                <a:lnTo>
                  <a:pt x="0" y="4"/>
                </a:lnTo>
                <a:lnTo>
                  <a:pt x="96" y="244"/>
                </a:lnTo>
                <a:lnTo>
                  <a:pt x="106" y="240"/>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053" name="Group 576"/>
          <p:cNvGrpSpPr>
            <a:grpSpLocks/>
          </p:cNvGrpSpPr>
          <p:nvPr/>
        </p:nvGrpSpPr>
        <p:grpSpPr bwMode="auto">
          <a:xfrm>
            <a:off x="4364038" y="1620838"/>
            <a:ext cx="631825" cy="495300"/>
            <a:chOff x="2920" y="897"/>
            <a:chExt cx="398" cy="312"/>
          </a:xfrm>
        </p:grpSpPr>
        <p:sp>
          <p:nvSpPr>
            <p:cNvPr id="129740" name="Freeform 577"/>
            <p:cNvSpPr>
              <a:spLocks/>
            </p:cNvSpPr>
            <p:nvPr/>
          </p:nvSpPr>
          <p:spPr bwMode="auto">
            <a:xfrm>
              <a:off x="2920" y="1134"/>
              <a:ext cx="39" cy="24"/>
            </a:xfrm>
            <a:custGeom>
              <a:avLst/>
              <a:gdLst>
                <a:gd name="T0" fmla="*/ 0 w 272"/>
                <a:gd name="T1" fmla="*/ 0 h 162"/>
                <a:gd name="T2" fmla="*/ 0 w 272"/>
                <a:gd name="T3" fmla="*/ 0 h 162"/>
                <a:gd name="T4" fmla="*/ 0 w 272"/>
                <a:gd name="T5" fmla="*/ 0 h 162"/>
                <a:gd name="T6" fmla="*/ 0 w 272"/>
                <a:gd name="T7" fmla="*/ 0 h 162"/>
                <a:gd name="T8" fmla="*/ 0 w 272"/>
                <a:gd name="T9" fmla="*/ 0 h 162"/>
                <a:gd name="T10" fmla="*/ 0 w 272"/>
                <a:gd name="T11" fmla="*/ 0 h 162"/>
                <a:gd name="T12" fmla="*/ 0 w 272"/>
                <a:gd name="T13" fmla="*/ 0 h 162"/>
                <a:gd name="T14" fmla="*/ 0 w 272"/>
                <a:gd name="T15" fmla="*/ 0 h 162"/>
                <a:gd name="T16" fmla="*/ 0 w 272"/>
                <a:gd name="T17" fmla="*/ 0 h 162"/>
                <a:gd name="T18" fmla="*/ 0 w 272"/>
                <a:gd name="T19" fmla="*/ 0 h 162"/>
                <a:gd name="T20" fmla="*/ 0 w 272"/>
                <a:gd name="T21" fmla="*/ 0 h 162"/>
                <a:gd name="T22" fmla="*/ 0 w 272"/>
                <a:gd name="T23" fmla="*/ 0 h 162"/>
                <a:gd name="T24" fmla="*/ 0 w 272"/>
                <a:gd name="T25" fmla="*/ 0 h 162"/>
                <a:gd name="T26" fmla="*/ 0 w 272"/>
                <a:gd name="T27" fmla="*/ 0 h 162"/>
                <a:gd name="T28" fmla="*/ 0 w 272"/>
                <a:gd name="T29" fmla="*/ 0 h 162"/>
                <a:gd name="T30" fmla="*/ 0 w 272"/>
                <a:gd name="T31" fmla="*/ 0 h 162"/>
                <a:gd name="T32" fmla="*/ 0 w 272"/>
                <a:gd name="T33" fmla="*/ 0 h 162"/>
                <a:gd name="T34" fmla="*/ 0 w 272"/>
                <a:gd name="T35" fmla="*/ 0 h 162"/>
                <a:gd name="T36" fmla="*/ 0 w 272"/>
                <a:gd name="T37" fmla="*/ 0 h 162"/>
                <a:gd name="T38" fmla="*/ 0 w 272"/>
                <a:gd name="T39" fmla="*/ 0 h 162"/>
                <a:gd name="T40" fmla="*/ 0 w 272"/>
                <a:gd name="T41" fmla="*/ 0 h 162"/>
                <a:gd name="T42" fmla="*/ 0 w 272"/>
                <a:gd name="T43" fmla="*/ 0 h 162"/>
                <a:gd name="T44" fmla="*/ 0 w 272"/>
                <a:gd name="T45" fmla="*/ 0 h 162"/>
                <a:gd name="T46" fmla="*/ 0 w 272"/>
                <a:gd name="T47" fmla="*/ 0 h 162"/>
                <a:gd name="T48" fmla="*/ 0 w 272"/>
                <a:gd name="T49" fmla="*/ 0 h 1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2"/>
                <a:gd name="T76" fmla="*/ 0 h 162"/>
                <a:gd name="T77" fmla="*/ 272 w 272"/>
                <a:gd name="T78" fmla="*/ 162 h 1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2" h="162">
                  <a:moveTo>
                    <a:pt x="266" y="0"/>
                  </a:moveTo>
                  <a:lnTo>
                    <a:pt x="205" y="0"/>
                  </a:lnTo>
                  <a:lnTo>
                    <a:pt x="169" y="4"/>
                  </a:lnTo>
                  <a:lnTo>
                    <a:pt x="136" y="10"/>
                  </a:lnTo>
                  <a:lnTo>
                    <a:pt x="95" y="17"/>
                  </a:lnTo>
                  <a:lnTo>
                    <a:pt x="63" y="26"/>
                  </a:lnTo>
                  <a:lnTo>
                    <a:pt x="41" y="33"/>
                  </a:lnTo>
                  <a:lnTo>
                    <a:pt x="26" y="42"/>
                  </a:lnTo>
                  <a:lnTo>
                    <a:pt x="14" y="51"/>
                  </a:lnTo>
                  <a:lnTo>
                    <a:pt x="5" y="61"/>
                  </a:lnTo>
                  <a:lnTo>
                    <a:pt x="0" y="73"/>
                  </a:lnTo>
                  <a:lnTo>
                    <a:pt x="1" y="86"/>
                  </a:lnTo>
                  <a:lnTo>
                    <a:pt x="9" y="97"/>
                  </a:lnTo>
                  <a:lnTo>
                    <a:pt x="18" y="103"/>
                  </a:lnTo>
                  <a:lnTo>
                    <a:pt x="38" y="107"/>
                  </a:lnTo>
                  <a:lnTo>
                    <a:pt x="60" y="107"/>
                  </a:lnTo>
                  <a:lnTo>
                    <a:pt x="84" y="105"/>
                  </a:lnTo>
                  <a:lnTo>
                    <a:pt x="114" y="101"/>
                  </a:lnTo>
                  <a:lnTo>
                    <a:pt x="143" y="103"/>
                  </a:lnTo>
                  <a:lnTo>
                    <a:pt x="164" y="107"/>
                  </a:lnTo>
                  <a:lnTo>
                    <a:pt x="186" y="112"/>
                  </a:lnTo>
                  <a:lnTo>
                    <a:pt x="208" y="122"/>
                  </a:lnTo>
                  <a:lnTo>
                    <a:pt x="272" y="162"/>
                  </a:lnTo>
                  <a:lnTo>
                    <a:pt x="269" y="162"/>
                  </a:lnTo>
                  <a:lnTo>
                    <a:pt x="270" y="158"/>
                  </a:lnTo>
                </a:path>
              </a:pathLst>
            </a:custGeom>
            <a:noFill/>
            <a:ln w="7938">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741" name="Group 578"/>
            <p:cNvGrpSpPr>
              <a:grpSpLocks/>
            </p:cNvGrpSpPr>
            <p:nvPr/>
          </p:nvGrpSpPr>
          <p:grpSpPr bwMode="auto">
            <a:xfrm>
              <a:off x="2953" y="1069"/>
              <a:ext cx="313" cy="107"/>
              <a:chOff x="2953" y="1069"/>
              <a:chExt cx="313" cy="107"/>
            </a:xfrm>
          </p:grpSpPr>
          <p:sp>
            <p:nvSpPr>
              <p:cNvPr id="129879" name="Freeform 579"/>
              <p:cNvSpPr>
                <a:spLocks/>
              </p:cNvSpPr>
              <p:nvPr/>
            </p:nvSpPr>
            <p:spPr bwMode="auto">
              <a:xfrm>
                <a:off x="2955" y="1123"/>
                <a:ext cx="311" cy="53"/>
              </a:xfrm>
              <a:custGeom>
                <a:avLst/>
                <a:gdLst>
                  <a:gd name="T0" fmla="*/ 0 w 2173"/>
                  <a:gd name="T1" fmla="*/ 0 h 374"/>
                  <a:gd name="T2" fmla="*/ 0 w 2173"/>
                  <a:gd name="T3" fmla="*/ 0 h 374"/>
                  <a:gd name="T4" fmla="*/ 0 w 2173"/>
                  <a:gd name="T5" fmla="*/ 0 h 374"/>
                  <a:gd name="T6" fmla="*/ 0 w 2173"/>
                  <a:gd name="T7" fmla="*/ 0 h 374"/>
                  <a:gd name="T8" fmla="*/ 0 w 2173"/>
                  <a:gd name="T9" fmla="*/ 0 h 374"/>
                  <a:gd name="T10" fmla="*/ 0 w 2173"/>
                  <a:gd name="T11" fmla="*/ 0 h 374"/>
                  <a:gd name="T12" fmla="*/ 0 w 2173"/>
                  <a:gd name="T13" fmla="*/ 0 h 374"/>
                  <a:gd name="T14" fmla="*/ 0 60000 65536"/>
                  <a:gd name="T15" fmla="*/ 0 60000 65536"/>
                  <a:gd name="T16" fmla="*/ 0 60000 65536"/>
                  <a:gd name="T17" fmla="*/ 0 60000 65536"/>
                  <a:gd name="T18" fmla="*/ 0 60000 65536"/>
                  <a:gd name="T19" fmla="*/ 0 60000 65536"/>
                  <a:gd name="T20" fmla="*/ 0 60000 65536"/>
                  <a:gd name="T21" fmla="*/ 0 w 2173"/>
                  <a:gd name="T22" fmla="*/ 0 h 374"/>
                  <a:gd name="T23" fmla="*/ 2173 w 2173"/>
                  <a:gd name="T24" fmla="*/ 374 h 3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3" h="374">
                    <a:moveTo>
                      <a:pt x="0" y="23"/>
                    </a:moveTo>
                    <a:lnTo>
                      <a:pt x="0" y="188"/>
                    </a:lnTo>
                    <a:lnTo>
                      <a:pt x="1765" y="374"/>
                    </a:lnTo>
                    <a:lnTo>
                      <a:pt x="2173" y="146"/>
                    </a:lnTo>
                    <a:lnTo>
                      <a:pt x="2173" y="0"/>
                    </a:lnTo>
                    <a:lnTo>
                      <a:pt x="1750" y="197"/>
                    </a:lnTo>
                    <a:lnTo>
                      <a:pt x="0" y="23"/>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80" name="Freeform 580"/>
              <p:cNvSpPr>
                <a:spLocks/>
              </p:cNvSpPr>
              <p:nvPr/>
            </p:nvSpPr>
            <p:spPr bwMode="auto">
              <a:xfrm>
                <a:off x="2953" y="1069"/>
                <a:ext cx="253" cy="83"/>
              </a:xfrm>
              <a:custGeom>
                <a:avLst/>
                <a:gdLst>
                  <a:gd name="T0" fmla="*/ 0 w 1772"/>
                  <a:gd name="T1" fmla="*/ 0 h 578"/>
                  <a:gd name="T2" fmla="*/ 0 w 1772"/>
                  <a:gd name="T3" fmla="*/ 0 h 578"/>
                  <a:gd name="T4" fmla="*/ 0 w 1772"/>
                  <a:gd name="T5" fmla="*/ 0 h 578"/>
                  <a:gd name="T6" fmla="*/ 0 w 1772"/>
                  <a:gd name="T7" fmla="*/ 0 h 578"/>
                  <a:gd name="T8" fmla="*/ 0 w 1772"/>
                  <a:gd name="T9" fmla="*/ 0 h 578"/>
                  <a:gd name="T10" fmla="*/ 0 60000 65536"/>
                  <a:gd name="T11" fmla="*/ 0 60000 65536"/>
                  <a:gd name="T12" fmla="*/ 0 60000 65536"/>
                  <a:gd name="T13" fmla="*/ 0 60000 65536"/>
                  <a:gd name="T14" fmla="*/ 0 60000 65536"/>
                  <a:gd name="T15" fmla="*/ 0 w 1772"/>
                  <a:gd name="T16" fmla="*/ 0 h 578"/>
                  <a:gd name="T17" fmla="*/ 1772 w 1772"/>
                  <a:gd name="T18" fmla="*/ 578 h 578"/>
                </a:gdLst>
                <a:ahLst/>
                <a:cxnLst>
                  <a:cxn ang="T10">
                    <a:pos x="T0" y="T1"/>
                  </a:cxn>
                  <a:cxn ang="T11">
                    <a:pos x="T2" y="T3"/>
                  </a:cxn>
                  <a:cxn ang="T12">
                    <a:pos x="T4" y="T5"/>
                  </a:cxn>
                  <a:cxn ang="T13">
                    <a:pos x="T6" y="T7"/>
                  </a:cxn>
                  <a:cxn ang="T14">
                    <a:pos x="T8" y="T9"/>
                  </a:cxn>
                </a:cxnLst>
                <a:rect l="T15" t="T16" r="T17" b="T18"/>
                <a:pathLst>
                  <a:path w="1772" h="578">
                    <a:moveTo>
                      <a:pt x="0" y="0"/>
                    </a:moveTo>
                    <a:lnTo>
                      <a:pt x="1772" y="127"/>
                    </a:lnTo>
                    <a:lnTo>
                      <a:pt x="1772" y="578"/>
                    </a:lnTo>
                    <a:lnTo>
                      <a:pt x="0" y="40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881" name="Group 581"/>
              <p:cNvGrpSpPr>
                <a:grpSpLocks/>
              </p:cNvGrpSpPr>
              <p:nvPr/>
            </p:nvGrpSpPr>
            <p:grpSpPr bwMode="auto">
              <a:xfrm>
                <a:off x="2954" y="1084"/>
                <a:ext cx="252" cy="33"/>
                <a:chOff x="2954" y="1084"/>
                <a:chExt cx="252" cy="33"/>
              </a:xfrm>
            </p:grpSpPr>
            <p:sp>
              <p:nvSpPr>
                <p:cNvPr id="129882" name="Line 582"/>
                <p:cNvSpPr>
                  <a:spLocks noChangeShapeType="1"/>
                </p:cNvSpPr>
                <p:nvPr/>
              </p:nvSpPr>
              <p:spPr bwMode="auto">
                <a:xfrm>
                  <a:off x="2954" y="1084"/>
                  <a:ext cx="252" cy="19"/>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83" name="Line 583"/>
                <p:cNvSpPr>
                  <a:spLocks noChangeShapeType="1"/>
                </p:cNvSpPr>
                <p:nvPr/>
              </p:nvSpPr>
              <p:spPr bwMode="auto">
                <a:xfrm>
                  <a:off x="3139" y="1100"/>
                  <a:ext cx="53" cy="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84" name="Line 584"/>
                <p:cNvSpPr>
                  <a:spLocks noChangeShapeType="1"/>
                </p:cNvSpPr>
                <p:nvPr/>
              </p:nvSpPr>
              <p:spPr bwMode="auto">
                <a:xfrm>
                  <a:off x="3077" y="1095"/>
                  <a:ext cx="53" cy="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85" name="Line 585"/>
                <p:cNvSpPr>
                  <a:spLocks noChangeShapeType="1"/>
                </p:cNvSpPr>
                <p:nvPr/>
              </p:nvSpPr>
              <p:spPr bwMode="auto">
                <a:xfrm>
                  <a:off x="2954" y="1095"/>
                  <a:ext cx="252" cy="22"/>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742" name="Group 586"/>
            <p:cNvGrpSpPr>
              <a:grpSpLocks/>
            </p:cNvGrpSpPr>
            <p:nvPr/>
          </p:nvGrpSpPr>
          <p:grpSpPr bwMode="auto">
            <a:xfrm>
              <a:off x="2953" y="1058"/>
              <a:ext cx="313" cy="29"/>
              <a:chOff x="2953" y="1058"/>
              <a:chExt cx="313" cy="29"/>
            </a:xfrm>
          </p:grpSpPr>
          <p:sp>
            <p:nvSpPr>
              <p:cNvPr id="129877" name="Freeform 587"/>
              <p:cNvSpPr>
                <a:spLocks/>
              </p:cNvSpPr>
              <p:nvPr/>
            </p:nvSpPr>
            <p:spPr bwMode="auto">
              <a:xfrm>
                <a:off x="2953" y="1058"/>
                <a:ext cx="313" cy="29"/>
              </a:xfrm>
              <a:custGeom>
                <a:avLst/>
                <a:gdLst>
                  <a:gd name="T0" fmla="*/ 0 w 2194"/>
                  <a:gd name="T1" fmla="*/ 0 h 206"/>
                  <a:gd name="T2" fmla="*/ 0 w 2194"/>
                  <a:gd name="T3" fmla="*/ 0 h 206"/>
                  <a:gd name="T4" fmla="*/ 0 w 2194"/>
                  <a:gd name="T5" fmla="*/ 0 h 206"/>
                  <a:gd name="T6" fmla="*/ 0 w 2194"/>
                  <a:gd name="T7" fmla="*/ 0 h 206"/>
                  <a:gd name="T8" fmla="*/ 0 w 2194"/>
                  <a:gd name="T9" fmla="*/ 0 h 206"/>
                  <a:gd name="T10" fmla="*/ 0 w 2194"/>
                  <a:gd name="T11" fmla="*/ 0 h 206"/>
                  <a:gd name="T12" fmla="*/ 0 60000 65536"/>
                  <a:gd name="T13" fmla="*/ 0 60000 65536"/>
                  <a:gd name="T14" fmla="*/ 0 60000 65536"/>
                  <a:gd name="T15" fmla="*/ 0 60000 65536"/>
                  <a:gd name="T16" fmla="*/ 0 60000 65536"/>
                  <a:gd name="T17" fmla="*/ 0 60000 65536"/>
                  <a:gd name="T18" fmla="*/ 0 w 2194"/>
                  <a:gd name="T19" fmla="*/ 0 h 206"/>
                  <a:gd name="T20" fmla="*/ 2194 w 2194"/>
                  <a:gd name="T21" fmla="*/ 206 h 206"/>
                </a:gdLst>
                <a:ahLst/>
                <a:cxnLst>
                  <a:cxn ang="T12">
                    <a:pos x="T0" y="T1"/>
                  </a:cxn>
                  <a:cxn ang="T13">
                    <a:pos x="T2" y="T3"/>
                  </a:cxn>
                  <a:cxn ang="T14">
                    <a:pos x="T4" y="T5"/>
                  </a:cxn>
                  <a:cxn ang="T15">
                    <a:pos x="T6" y="T7"/>
                  </a:cxn>
                  <a:cxn ang="T16">
                    <a:pos x="T8" y="T9"/>
                  </a:cxn>
                  <a:cxn ang="T17">
                    <a:pos x="T10" y="T11"/>
                  </a:cxn>
                </a:cxnLst>
                <a:rect l="T18" t="T19" r="T20" b="T21"/>
                <a:pathLst>
                  <a:path w="2194" h="206">
                    <a:moveTo>
                      <a:pt x="0" y="79"/>
                    </a:moveTo>
                    <a:lnTo>
                      <a:pt x="1771" y="206"/>
                    </a:lnTo>
                    <a:lnTo>
                      <a:pt x="2194" y="85"/>
                    </a:lnTo>
                    <a:lnTo>
                      <a:pt x="2045" y="69"/>
                    </a:lnTo>
                    <a:lnTo>
                      <a:pt x="675" y="0"/>
                    </a:lnTo>
                    <a:lnTo>
                      <a:pt x="0" y="79"/>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78" name="Freeform 588"/>
              <p:cNvSpPr>
                <a:spLocks/>
              </p:cNvSpPr>
              <p:nvPr/>
            </p:nvSpPr>
            <p:spPr bwMode="auto">
              <a:xfrm>
                <a:off x="3024" y="1064"/>
                <a:ext cx="231" cy="19"/>
              </a:xfrm>
              <a:custGeom>
                <a:avLst/>
                <a:gdLst>
                  <a:gd name="T0" fmla="*/ 0 w 1613"/>
                  <a:gd name="T1" fmla="*/ 0 h 132"/>
                  <a:gd name="T2" fmla="*/ 0 w 1613"/>
                  <a:gd name="T3" fmla="*/ 0 h 132"/>
                  <a:gd name="T4" fmla="*/ 0 w 1613"/>
                  <a:gd name="T5" fmla="*/ 0 h 132"/>
                  <a:gd name="T6" fmla="*/ 0 w 1613"/>
                  <a:gd name="T7" fmla="*/ 0 h 132"/>
                  <a:gd name="T8" fmla="*/ 0 w 1613"/>
                  <a:gd name="T9" fmla="*/ 0 h 132"/>
                  <a:gd name="T10" fmla="*/ 0 w 1613"/>
                  <a:gd name="T11" fmla="*/ 0 h 132"/>
                  <a:gd name="T12" fmla="*/ 0 w 1613"/>
                  <a:gd name="T13" fmla="*/ 0 h 132"/>
                  <a:gd name="T14" fmla="*/ 0 w 1613"/>
                  <a:gd name="T15" fmla="*/ 0 h 132"/>
                  <a:gd name="T16" fmla="*/ 0 60000 65536"/>
                  <a:gd name="T17" fmla="*/ 0 60000 65536"/>
                  <a:gd name="T18" fmla="*/ 0 60000 65536"/>
                  <a:gd name="T19" fmla="*/ 0 60000 65536"/>
                  <a:gd name="T20" fmla="*/ 0 60000 65536"/>
                  <a:gd name="T21" fmla="*/ 0 60000 65536"/>
                  <a:gd name="T22" fmla="*/ 0 60000 65536"/>
                  <a:gd name="T23" fmla="*/ 0 60000 65536"/>
                  <a:gd name="T24" fmla="*/ 0 w 1613"/>
                  <a:gd name="T25" fmla="*/ 0 h 132"/>
                  <a:gd name="T26" fmla="*/ 1613 w 1613"/>
                  <a:gd name="T27" fmla="*/ 132 h 1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13" h="132">
                    <a:moveTo>
                      <a:pt x="131" y="0"/>
                    </a:moveTo>
                    <a:lnTo>
                      <a:pt x="0" y="49"/>
                    </a:lnTo>
                    <a:lnTo>
                      <a:pt x="1301" y="132"/>
                    </a:lnTo>
                    <a:lnTo>
                      <a:pt x="1514" y="74"/>
                    </a:lnTo>
                    <a:lnTo>
                      <a:pt x="1496" y="65"/>
                    </a:lnTo>
                    <a:lnTo>
                      <a:pt x="1613" y="33"/>
                    </a:lnTo>
                    <a:lnTo>
                      <a:pt x="1541" y="26"/>
                    </a:lnTo>
                    <a:lnTo>
                      <a:pt x="131"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743" name="Group 589"/>
            <p:cNvGrpSpPr>
              <a:grpSpLocks/>
            </p:cNvGrpSpPr>
            <p:nvPr/>
          </p:nvGrpSpPr>
          <p:grpSpPr bwMode="auto">
            <a:xfrm>
              <a:off x="3208" y="900"/>
              <a:ext cx="58" cy="179"/>
              <a:chOff x="3208" y="900"/>
              <a:chExt cx="58" cy="179"/>
            </a:xfrm>
          </p:grpSpPr>
          <p:grpSp>
            <p:nvGrpSpPr>
              <p:cNvPr id="129847" name="Group 590"/>
              <p:cNvGrpSpPr>
                <a:grpSpLocks/>
              </p:cNvGrpSpPr>
              <p:nvPr/>
            </p:nvGrpSpPr>
            <p:grpSpPr bwMode="auto">
              <a:xfrm>
                <a:off x="3231" y="923"/>
                <a:ext cx="35" cy="150"/>
                <a:chOff x="3231" y="923"/>
                <a:chExt cx="35" cy="150"/>
              </a:xfrm>
            </p:grpSpPr>
            <p:sp>
              <p:nvSpPr>
                <p:cNvPr id="129851" name="Freeform 591"/>
                <p:cNvSpPr>
                  <a:spLocks/>
                </p:cNvSpPr>
                <p:nvPr/>
              </p:nvSpPr>
              <p:spPr bwMode="auto">
                <a:xfrm>
                  <a:off x="3231" y="923"/>
                  <a:ext cx="35" cy="150"/>
                </a:xfrm>
                <a:custGeom>
                  <a:avLst/>
                  <a:gdLst>
                    <a:gd name="T0" fmla="*/ 0 w 243"/>
                    <a:gd name="T1" fmla="*/ 0 h 1049"/>
                    <a:gd name="T2" fmla="*/ 0 w 243"/>
                    <a:gd name="T3" fmla="*/ 0 h 1049"/>
                    <a:gd name="T4" fmla="*/ 0 w 243"/>
                    <a:gd name="T5" fmla="*/ 0 h 1049"/>
                    <a:gd name="T6" fmla="*/ 0 w 243"/>
                    <a:gd name="T7" fmla="*/ 0 h 1049"/>
                    <a:gd name="T8" fmla="*/ 0 w 243"/>
                    <a:gd name="T9" fmla="*/ 0 h 1049"/>
                    <a:gd name="T10" fmla="*/ 0 w 243"/>
                    <a:gd name="T11" fmla="*/ 0 h 1049"/>
                    <a:gd name="T12" fmla="*/ 0 60000 65536"/>
                    <a:gd name="T13" fmla="*/ 0 60000 65536"/>
                    <a:gd name="T14" fmla="*/ 0 60000 65536"/>
                    <a:gd name="T15" fmla="*/ 0 60000 65536"/>
                    <a:gd name="T16" fmla="*/ 0 60000 65536"/>
                    <a:gd name="T17" fmla="*/ 0 60000 65536"/>
                    <a:gd name="T18" fmla="*/ 0 w 243"/>
                    <a:gd name="T19" fmla="*/ 0 h 1049"/>
                    <a:gd name="T20" fmla="*/ 243 w 243"/>
                    <a:gd name="T21" fmla="*/ 1049 h 1049"/>
                  </a:gdLst>
                  <a:ahLst/>
                  <a:cxnLst>
                    <a:cxn ang="T12">
                      <a:pos x="T0" y="T1"/>
                    </a:cxn>
                    <a:cxn ang="T13">
                      <a:pos x="T2" y="T3"/>
                    </a:cxn>
                    <a:cxn ang="T14">
                      <a:pos x="T4" y="T5"/>
                    </a:cxn>
                    <a:cxn ang="T15">
                      <a:pos x="T6" y="T7"/>
                    </a:cxn>
                    <a:cxn ang="T16">
                      <a:pos x="T8" y="T9"/>
                    </a:cxn>
                    <a:cxn ang="T17">
                      <a:pos x="T10" y="T11"/>
                    </a:cxn>
                  </a:cxnLst>
                  <a:rect l="T18" t="T19" r="T20" b="T21"/>
                  <a:pathLst>
                    <a:path w="243" h="1049">
                      <a:moveTo>
                        <a:pt x="22" y="0"/>
                      </a:moveTo>
                      <a:lnTo>
                        <a:pt x="243" y="86"/>
                      </a:lnTo>
                      <a:lnTo>
                        <a:pt x="223" y="496"/>
                      </a:lnTo>
                      <a:lnTo>
                        <a:pt x="199" y="988"/>
                      </a:lnTo>
                      <a:lnTo>
                        <a:pt x="0" y="1049"/>
                      </a:lnTo>
                      <a:lnTo>
                        <a:pt x="22"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852" name="Group 592"/>
                <p:cNvGrpSpPr>
                  <a:grpSpLocks/>
                </p:cNvGrpSpPr>
                <p:nvPr/>
              </p:nvGrpSpPr>
              <p:grpSpPr bwMode="auto">
                <a:xfrm>
                  <a:off x="3231" y="929"/>
                  <a:ext cx="34" cy="126"/>
                  <a:chOff x="3231" y="929"/>
                  <a:chExt cx="34" cy="126"/>
                </a:xfrm>
              </p:grpSpPr>
              <p:grpSp>
                <p:nvGrpSpPr>
                  <p:cNvPr id="129853" name="Group 593"/>
                  <p:cNvGrpSpPr>
                    <a:grpSpLocks/>
                  </p:cNvGrpSpPr>
                  <p:nvPr/>
                </p:nvGrpSpPr>
                <p:grpSpPr bwMode="auto">
                  <a:xfrm>
                    <a:off x="3231" y="929"/>
                    <a:ext cx="34" cy="126"/>
                    <a:chOff x="3231" y="929"/>
                    <a:chExt cx="34" cy="126"/>
                  </a:xfrm>
                </p:grpSpPr>
                <p:grpSp>
                  <p:nvGrpSpPr>
                    <p:cNvPr id="129855" name="Group 594"/>
                    <p:cNvGrpSpPr>
                      <a:grpSpLocks/>
                    </p:cNvGrpSpPr>
                    <p:nvPr/>
                  </p:nvGrpSpPr>
                  <p:grpSpPr bwMode="auto">
                    <a:xfrm>
                      <a:off x="3231" y="929"/>
                      <a:ext cx="34" cy="76"/>
                      <a:chOff x="3231" y="929"/>
                      <a:chExt cx="34" cy="76"/>
                    </a:xfrm>
                  </p:grpSpPr>
                  <p:grpSp>
                    <p:nvGrpSpPr>
                      <p:cNvPr id="129865" name="Group 595"/>
                      <p:cNvGrpSpPr>
                        <a:grpSpLocks/>
                      </p:cNvGrpSpPr>
                      <p:nvPr/>
                    </p:nvGrpSpPr>
                    <p:grpSpPr bwMode="auto">
                      <a:xfrm>
                        <a:off x="3233" y="929"/>
                        <a:ext cx="32" cy="41"/>
                        <a:chOff x="3233" y="929"/>
                        <a:chExt cx="32" cy="41"/>
                      </a:xfrm>
                    </p:grpSpPr>
                    <p:sp>
                      <p:nvSpPr>
                        <p:cNvPr id="129871" name="Line 596"/>
                        <p:cNvSpPr>
                          <a:spLocks noChangeShapeType="1"/>
                        </p:cNvSpPr>
                        <p:nvPr/>
                      </p:nvSpPr>
                      <p:spPr bwMode="auto">
                        <a:xfrm>
                          <a:off x="3234" y="929"/>
                          <a:ext cx="31" cy="1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2" name="Line 597"/>
                        <p:cNvSpPr>
                          <a:spLocks noChangeShapeType="1"/>
                        </p:cNvSpPr>
                        <p:nvPr/>
                      </p:nvSpPr>
                      <p:spPr bwMode="auto">
                        <a:xfrm>
                          <a:off x="3234" y="936"/>
                          <a:ext cx="31" cy="1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3" name="Line 598"/>
                        <p:cNvSpPr>
                          <a:spLocks noChangeShapeType="1"/>
                        </p:cNvSpPr>
                        <p:nvPr/>
                      </p:nvSpPr>
                      <p:spPr bwMode="auto">
                        <a:xfrm>
                          <a:off x="3234" y="943"/>
                          <a:ext cx="31" cy="10"/>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4" name="Line 599"/>
                        <p:cNvSpPr>
                          <a:spLocks noChangeShapeType="1"/>
                        </p:cNvSpPr>
                        <p:nvPr/>
                      </p:nvSpPr>
                      <p:spPr bwMode="auto">
                        <a:xfrm>
                          <a:off x="3234" y="949"/>
                          <a:ext cx="31"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5" name="Line 600"/>
                        <p:cNvSpPr>
                          <a:spLocks noChangeShapeType="1"/>
                        </p:cNvSpPr>
                        <p:nvPr/>
                      </p:nvSpPr>
                      <p:spPr bwMode="auto">
                        <a:xfrm>
                          <a:off x="3233" y="955"/>
                          <a:ext cx="31"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6" name="Line 601"/>
                        <p:cNvSpPr>
                          <a:spLocks noChangeShapeType="1"/>
                        </p:cNvSpPr>
                        <p:nvPr/>
                      </p:nvSpPr>
                      <p:spPr bwMode="auto">
                        <a:xfrm>
                          <a:off x="3233" y="962"/>
                          <a:ext cx="31"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866" name="Line 602"/>
                      <p:cNvSpPr>
                        <a:spLocks noChangeShapeType="1"/>
                      </p:cNvSpPr>
                      <p:nvPr/>
                    </p:nvSpPr>
                    <p:spPr bwMode="auto">
                      <a:xfrm>
                        <a:off x="3231" y="975"/>
                        <a:ext cx="32"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7" name="Line 603"/>
                      <p:cNvSpPr>
                        <a:spLocks noChangeShapeType="1"/>
                      </p:cNvSpPr>
                      <p:nvPr/>
                    </p:nvSpPr>
                    <p:spPr bwMode="auto">
                      <a:xfrm>
                        <a:off x="3231" y="982"/>
                        <a:ext cx="32"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8" name="Line 604"/>
                      <p:cNvSpPr>
                        <a:spLocks noChangeShapeType="1"/>
                      </p:cNvSpPr>
                      <p:nvPr/>
                    </p:nvSpPr>
                    <p:spPr bwMode="auto">
                      <a:xfrm>
                        <a:off x="3231" y="988"/>
                        <a:ext cx="31"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9" name="Line 605"/>
                      <p:cNvSpPr>
                        <a:spLocks noChangeShapeType="1"/>
                      </p:cNvSpPr>
                      <p:nvPr/>
                    </p:nvSpPr>
                    <p:spPr bwMode="auto">
                      <a:xfrm>
                        <a:off x="3231" y="995"/>
                        <a:ext cx="31"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70" name="Line 606"/>
                      <p:cNvSpPr>
                        <a:spLocks noChangeShapeType="1"/>
                      </p:cNvSpPr>
                      <p:nvPr/>
                    </p:nvSpPr>
                    <p:spPr bwMode="auto">
                      <a:xfrm>
                        <a:off x="3231" y="1002"/>
                        <a:ext cx="31"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856" name="Group 607"/>
                    <p:cNvGrpSpPr>
                      <a:grpSpLocks/>
                    </p:cNvGrpSpPr>
                    <p:nvPr/>
                  </p:nvGrpSpPr>
                  <p:grpSpPr bwMode="auto">
                    <a:xfrm>
                      <a:off x="3231" y="1009"/>
                      <a:ext cx="30" cy="46"/>
                      <a:chOff x="3231" y="1009"/>
                      <a:chExt cx="30" cy="46"/>
                    </a:xfrm>
                  </p:grpSpPr>
                  <p:sp>
                    <p:nvSpPr>
                      <p:cNvPr id="129857" name="Line 608"/>
                      <p:cNvSpPr>
                        <a:spLocks noChangeShapeType="1"/>
                      </p:cNvSpPr>
                      <p:nvPr/>
                    </p:nvSpPr>
                    <p:spPr bwMode="auto">
                      <a:xfrm>
                        <a:off x="3231" y="1009"/>
                        <a:ext cx="30"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58" name="Line 609"/>
                      <p:cNvSpPr>
                        <a:spLocks noChangeShapeType="1"/>
                      </p:cNvSpPr>
                      <p:nvPr/>
                    </p:nvSpPr>
                    <p:spPr bwMode="auto">
                      <a:xfrm>
                        <a:off x="3232" y="1015"/>
                        <a:ext cx="29"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59" name="Line 610"/>
                      <p:cNvSpPr>
                        <a:spLocks noChangeShapeType="1"/>
                      </p:cNvSpPr>
                      <p:nvPr/>
                    </p:nvSpPr>
                    <p:spPr bwMode="auto">
                      <a:xfrm>
                        <a:off x="3231" y="1022"/>
                        <a:ext cx="30"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0" name="Line 611"/>
                      <p:cNvSpPr>
                        <a:spLocks noChangeShapeType="1"/>
                      </p:cNvSpPr>
                      <p:nvPr/>
                    </p:nvSpPr>
                    <p:spPr bwMode="auto">
                      <a:xfrm flipV="1">
                        <a:off x="3231" y="1028"/>
                        <a:ext cx="30"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1" name="Line 612"/>
                      <p:cNvSpPr>
                        <a:spLocks noChangeShapeType="1"/>
                      </p:cNvSpPr>
                      <p:nvPr/>
                    </p:nvSpPr>
                    <p:spPr bwMode="auto">
                      <a:xfrm flipV="1">
                        <a:off x="3231" y="1034"/>
                        <a:ext cx="29"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2" name="Line 613"/>
                      <p:cNvSpPr>
                        <a:spLocks noChangeShapeType="1"/>
                      </p:cNvSpPr>
                      <p:nvPr/>
                    </p:nvSpPr>
                    <p:spPr bwMode="auto">
                      <a:xfrm flipV="1">
                        <a:off x="3231" y="1040"/>
                        <a:ext cx="29"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3" name="Line 614"/>
                      <p:cNvSpPr>
                        <a:spLocks noChangeShapeType="1"/>
                      </p:cNvSpPr>
                      <p:nvPr/>
                    </p:nvSpPr>
                    <p:spPr bwMode="auto">
                      <a:xfrm flipV="1">
                        <a:off x="3231" y="1045"/>
                        <a:ext cx="29"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64" name="Line 615"/>
                      <p:cNvSpPr>
                        <a:spLocks noChangeShapeType="1"/>
                      </p:cNvSpPr>
                      <p:nvPr/>
                    </p:nvSpPr>
                    <p:spPr bwMode="auto">
                      <a:xfrm flipV="1">
                        <a:off x="3231" y="1051"/>
                        <a:ext cx="28"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854" name="Line 616"/>
                  <p:cNvSpPr>
                    <a:spLocks noChangeShapeType="1"/>
                  </p:cNvSpPr>
                  <p:nvPr/>
                </p:nvSpPr>
                <p:spPr bwMode="auto">
                  <a:xfrm>
                    <a:off x="3233" y="969"/>
                    <a:ext cx="30"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848" name="Group 617"/>
              <p:cNvGrpSpPr>
                <a:grpSpLocks/>
              </p:cNvGrpSpPr>
              <p:nvPr/>
            </p:nvGrpSpPr>
            <p:grpSpPr bwMode="auto">
              <a:xfrm>
                <a:off x="3208" y="900"/>
                <a:ext cx="32" cy="179"/>
                <a:chOff x="3208" y="900"/>
                <a:chExt cx="32" cy="179"/>
              </a:xfrm>
            </p:grpSpPr>
            <p:sp>
              <p:nvSpPr>
                <p:cNvPr id="129849" name="Freeform 618"/>
                <p:cNvSpPr>
                  <a:spLocks/>
                </p:cNvSpPr>
                <p:nvPr/>
              </p:nvSpPr>
              <p:spPr bwMode="auto">
                <a:xfrm>
                  <a:off x="3208" y="900"/>
                  <a:ext cx="31" cy="179"/>
                </a:xfrm>
                <a:custGeom>
                  <a:avLst/>
                  <a:gdLst>
                    <a:gd name="T0" fmla="*/ 0 w 214"/>
                    <a:gd name="T1" fmla="*/ 0 h 1253"/>
                    <a:gd name="T2" fmla="*/ 0 w 214"/>
                    <a:gd name="T3" fmla="*/ 0 h 1253"/>
                    <a:gd name="T4" fmla="*/ 0 w 214"/>
                    <a:gd name="T5" fmla="*/ 0 h 1253"/>
                    <a:gd name="T6" fmla="*/ 0 w 214"/>
                    <a:gd name="T7" fmla="*/ 0 h 1253"/>
                    <a:gd name="T8" fmla="*/ 0 w 214"/>
                    <a:gd name="T9" fmla="*/ 0 h 1253"/>
                    <a:gd name="T10" fmla="*/ 0 w 214"/>
                    <a:gd name="T11" fmla="*/ 0 h 1253"/>
                    <a:gd name="T12" fmla="*/ 0 w 214"/>
                    <a:gd name="T13" fmla="*/ 0 h 1253"/>
                    <a:gd name="T14" fmla="*/ 0 w 214"/>
                    <a:gd name="T15" fmla="*/ 0 h 1253"/>
                    <a:gd name="T16" fmla="*/ 0 w 214"/>
                    <a:gd name="T17" fmla="*/ 0 h 12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4"/>
                    <a:gd name="T28" fmla="*/ 0 h 1253"/>
                    <a:gd name="T29" fmla="*/ 214 w 214"/>
                    <a:gd name="T30" fmla="*/ 1253 h 12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4" h="1253">
                      <a:moveTo>
                        <a:pt x="51" y="0"/>
                      </a:moveTo>
                      <a:lnTo>
                        <a:pt x="202" y="65"/>
                      </a:lnTo>
                      <a:lnTo>
                        <a:pt x="214" y="79"/>
                      </a:lnTo>
                      <a:lnTo>
                        <a:pt x="169" y="1202"/>
                      </a:lnTo>
                      <a:lnTo>
                        <a:pt x="149" y="1216"/>
                      </a:lnTo>
                      <a:lnTo>
                        <a:pt x="0" y="1253"/>
                      </a:lnTo>
                      <a:lnTo>
                        <a:pt x="20" y="1233"/>
                      </a:lnTo>
                      <a:lnTo>
                        <a:pt x="21" y="1217"/>
                      </a:lnTo>
                      <a:lnTo>
                        <a:pt x="51"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50" name="Arc 619"/>
                <p:cNvSpPr>
                  <a:spLocks/>
                </p:cNvSpPr>
                <p:nvPr/>
              </p:nvSpPr>
              <p:spPr bwMode="auto">
                <a:xfrm>
                  <a:off x="3237" y="909"/>
                  <a:ext cx="3" cy="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744" name="Group 620"/>
            <p:cNvGrpSpPr>
              <a:grpSpLocks/>
            </p:cNvGrpSpPr>
            <p:nvPr/>
          </p:nvGrpSpPr>
          <p:grpSpPr bwMode="auto">
            <a:xfrm>
              <a:off x="3220" y="1170"/>
              <a:ext cx="98" cy="39"/>
              <a:chOff x="3220" y="1170"/>
              <a:chExt cx="98" cy="39"/>
            </a:xfrm>
          </p:grpSpPr>
          <p:sp>
            <p:nvSpPr>
              <p:cNvPr id="129836" name="Freeform 621"/>
              <p:cNvSpPr>
                <a:spLocks/>
              </p:cNvSpPr>
              <p:nvPr/>
            </p:nvSpPr>
            <p:spPr bwMode="auto">
              <a:xfrm>
                <a:off x="3220" y="1170"/>
                <a:ext cx="98" cy="25"/>
              </a:xfrm>
              <a:custGeom>
                <a:avLst/>
                <a:gdLst>
                  <a:gd name="T0" fmla="*/ 0 w 680"/>
                  <a:gd name="T1" fmla="*/ 0 h 177"/>
                  <a:gd name="T2" fmla="*/ 0 w 680"/>
                  <a:gd name="T3" fmla="*/ 0 h 177"/>
                  <a:gd name="T4" fmla="*/ 0 w 680"/>
                  <a:gd name="T5" fmla="*/ 0 h 177"/>
                  <a:gd name="T6" fmla="*/ 0 w 680"/>
                  <a:gd name="T7" fmla="*/ 0 h 177"/>
                  <a:gd name="T8" fmla="*/ 0 w 680"/>
                  <a:gd name="T9" fmla="*/ 0 h 177"/>
                  <a:gd name="T10" fmla="*/ 0 w 680"/>
                  <a:gd name="T11" fmla="*/ 0 h 177"/>
                  <a:gd name="T12" fmla="*/ 0 w 680"/>
                  <a:gd name="T13" fmla="*/ 0 h 177"/>
                  <a:gd name="T14" fmla="*/ 0 w 680"/>
                  <a:gd name="T15" fmla="*/ 0 h 177"/>
                  <a:gd name="T16" fmla="*/ 0 w 680"/>
                  <a:gd name="T17" fmla="*/ 0 h 177"/>
                  <a:gd name="T18" fmla="*/ 0 w 680"/>
                  <a:gd name="T19" fmla="*/ 0 h 177"/>
                  <a:gd name="T20" fmla="*/ 0 w 680"/>
                  <a:gd name="T21" fmla="*/ 0 h 177"/>
                  <a:gd name="T22" fmla="*/ 0 w 680"/>
                  <a:gd name="T23" fmla="*/ 0 h 177"/>
                  <a:gd name="T24" fmla="*/ 0 w 680"/>
                  <a:gd name="T25" fmla="*/ 0 h 177"/>
                  <a:gd name="T26" fmla="*/ 0 w 680"/>
                  <a:gd name="T27" fmla="*/ 0 h 177"/>
                  <a:gd name="T28" fmla="*/ 0 w 680"/>
                  <a:gd name="T29" fmla="*/ 0 h 177"/>
                  <a:gd name="T30" fmla="*/ 0 w 680"/>
                  <a:gd name="T31" fmla="*/ 0 h 177"/>
                  <a:gd name="T32" fmla="*/ 0 w 680"/>
                  <a:gd name="T33" fmla="*/ 0 h 177"/>
                  <a:gd name="T34" fmla="*/ 0 w 680"/>
                  <a:gd name="T35" fmla="*/ 0 h 177"/>
                  <a:gd name="T36" fmla="*/ 0 w 680"/>
                  <a:gd name="T37" fmla="*/ 0 h 177"/>
                  <a:gd name="T38" fmla="*/ 0 w 680"/>
                  <a:gd name="T39" fmla="*/ 0 h 177"/>
                  <a:gd name="T40" fmla="*/ 0 w 680"/>
                  <a:gd name="T41" fmla="*/ 0 h 177"/>
                  <a:gd name="T42" fmla="*/ 0 w 680"/>
                  <a:gd name="T43" fmla="*/ 0 h 177"/>
                  <a:gd name="T44" fmla="*/ 0 w 680"/>
                  <a:gd name="T45" fmla="*/ 0 h 177"/>
                  <a:gd name="T46" fmla="*/ 0 w 680"/>
                  <a:gd name="T47" fmla="*/ 0 h 177"/>
                  <a:gd name="T48" fmla="*/ 0 w 680"/>
                  <a:gd name="T49" fmla="*/ 0 h 177"/>
                  <a:gd name="T50" fmla="*/ 0 w 680"/>
                  <a:gd name="T51" fmla="*/ 0 h 177"/>
                  <a:gd name="T52" fmla="*/ 0 w 680"/>
                  <a:gd name="T53" fmla="*/ 0 h 1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80"/>
                  <a:gd name="T82" fmla="*/ 0 h 177"/>
                  <a:gd name="T83" fmla="*/ 680 w 680"/>
                  <a:gd name="T84" fmla="*/ 177 h 17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80" h="177">
                    <a:moveTo>
                      <a:pt x="0" y="0"/>
                    </a:moveTo>
                    <a:lnTo>
                      <a:pt x="127" y="8"/>
                    </a:lnTo>
                    <a:lnTo>
                      <a:pt x="220" y="13"/>
                    </a:lnTo>
                    <a:lnTo>
                      <a:pt x="305" y="21"/>
                    </a:lnTo>
                    <a:lnTo>
                      <a:pt x="389" y="32"/>
                    </a:lnTo>
                    <a:lnTo>
                      <a:pt x="448" y="41"/>
                    </a:lnTo>
                    <a:lnTo>
                      <a:pt x="519" y="53"/>
                    </a:lnTo>
                    <a:lnTo>
                      <a:pt x="560" y="60"/>
                    </a:lnTo>
                    <a:lnTo>
                      <a:pt x="590" y="67"/>
                    </a:lnTo>
                    <a:lnTo>
                      <a:pt x="608" y="71"/>
                    </a:lnTo>
                    <a:lnTo>
                      <a:pt x="622" y="74"/>
                    </a:lnTo>
                    <a:lnTo>
                      <a:pt x="638" y="80"/>
                    </a:lnTo>
                    <a:lnTo>
                      <a:pt x="655" y="86"/>
                    </a:lnTo>
                    <a:lnTo>
                      <a:pt x="671" y="95"/>
                    </a:lnTo>
                    <a:lnTo>
                      <a:pt x="679" y="104"/>
                    </a:lnTo>
                    <a:lnTo>
                      <a:pt x="680" y="112"/>
                    </a:lnTo>
                    <a:lnTo>
                      <a:pt x="677" y="124"/>
                    </a:lnTo>
                    <a:lnTo>
                      <a:pt x="671" y="136"/>
                    </a:lnTo>
                    <a:lnTo>
                      <a:pt x="663" y="146"/>
                    </a:lnTo>
                    <a:lnTo>
                      <a:pt x="652" y="154"/>
                    </a:lnTo>
                    <a:lnTo>
                      <a:pt x="637" y="164"/>
                    </a:lnTo>
                    <a:lnTo>
                      <a:pt x="621" y="170"/>
                    </a:lnTo>
                    <a:lnTo>
                      <a:pt x="602" y="172"/>
                    </a:lnTo>
                    <a:lnTo>
                      <a:pt x="582" y="176"/>
                    </a:lnTo>
                    <a:lnTo>
                      <a:pt x="557" y="177"/>
                    </a:lnTo>
                    <a:lnTo>
                      <a:pt x="533" y="174"/>
                    </a:lnTo>
                    <a:lnTo>
                      <a:pt x="495" y="169"/>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837" name="Group 622"/>
              <p:cNvGrpSpPr>
                <a:grpSpLocks/>
              </p:cNvGrpSpPr>
              <p:nvPr/>
            </p:nvGrpSpPr>
            <p:grpSpPr bwMode="auto">
              <a:xfrm>
                <a:off x="3224" y="1182"/>
                <a:ext cx="69" cy="27"/>
                <a:chOff x="3224" y="1182"/>
                <a:chExt cx="69" cy="27"/>
              </a:xfrm>
            </p:grpSpPr>
            <p:grpSp>
              <p:nvGrpSpPr>
                <p:cNvPr id="129838" name="Group 623"/>
                <p:cNvGrpSpPr>
                  <a:grpSpLocks/>
                </p:cNvGrpSpPr>
                <p:nvPr/>
              </p:nvGrpSpPr>
              <p:grpSpPr bwMode="auto">
                <a:xfrm>
                  <a:off x="3224" y="1182"/>
                  <a:ext cx="69" cy="27"/>
                  <a:chOff x="3224" y="1182"/>
                  <a:chExt cx="69" cy="27"/>
                </a:xfrm>
              </p:grpSpPr>
              <p:sp>
                <p:nvSpPr>
                  <p:cNvPr id="129843" name="Freeform 624"/>
                  <p:cNvSpPr>
                    <a:spLocks/>
                  </p:cNvSpPr>
                  <p:nvPr/>
                </p:nvSpPr>
                <p:spPr bwMode="auto">
                  <a:xfrm>
                    <a:off x="3224" y="1182"/>
                    <a:ext cx="43" cy="17"/>
                  </a:xfrm>
                  <a:custGeom>
                    <a:avLst/>
                    <a:gdLst>
                      <a:gd name="T0" fmla="*/ 0 w 297"/>
                      <a:gd name="T1" fmla="*/ 0 h 119"/>
                      <a:gd name="T2" fmla="*/ 0 w 297"/>
                      <a:gd name="T3" fmla="*/ 0 h 119"/>
                      <a:gd name="T4" fmla="*/ 0 w 297"/>
                      <a:gd name="T5" fmla="*/ 0 h 119"/>
                      <a:gd name="T6" fmla="*/ 0 w 297"/>
                      <a:gd name="T7" fmla="*/ 0 h 119"/>
                      <a:gd name="T8" fmla="*/ 0 w 297"/>
                      <a:gd name="T9" fmla="*/ 0 h 119"/>
                      <a:gd name="T10" fmla="*/ 0 60000 65536"/>
                      <a:gd name="T11" fmla="*/ 0 60000 65536"/>
                      <a:gd name="T12" fmla="*/ 0 60000 65536"/>
                      <a:gd name="T13" fmla="*/ 0 60000 65536"/>
                      <a:gd name="T14" fmla="*/ 0 60000 65536"/>
                      <a:gd name="T15" fmla="*/ 0 w 297"/>
                      <a:gd name="T16" fmla="*/ 0 h 119"/>
                      <a:gd name="T17" fmla="*/ 297 w 297"/>
                      <a:gd name="T18" fmla="*/ 119 h 119"/>
                    </a:gdLst>
                    <a:ahLst/>
                    <a:cxnLst>
                      <a:cxn ang="T10">
                        <a:pos x="T0" y="T1"/>
                      </a:cxn>
                      <a:cxn ang="T11">
                        <a:pos x="T2" y="T3"/>
                      </a:cxn>
                      <a:cxn ang="T12">
                        <a:pos x="T4" y="T5"/>
                      </a:cxn>
                      <a:cxn ang="T13">
                        <a:pos x="T6" y="T7"/>
                      </a:cxn>
                      <a:cxn ang="T14">
                        <a:pos x="T8" y="T9"/>
                      </a:cxn>
                    </a:cxnLst>
                    <a:rect l="T15" t="T16" r="T17" b="T18"/>
                    <a:pathLst>
                      <a:path w="297" h="119">
                        <a:moveTo>
                          <a:pt x="0" y="71"/>
                        </a:moveTo>
                        <a:lnTo>
                          <a:pt x="78" y="0"/>
                        </a:lnTo>
                        <a:lnTo>
                          <a:pt x="297" y="40"/>
                        </a:lnTo>
                        <a:lnTo>
                          <a:pt x="211" y="119"/>
                        </a:lnTo>
                        <a:lnTo>
                          <a:pt x="0" y="71"/>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44" name="Freeform 625"/>
                  <p:cNvSpPr>
                    <a:spLocks/>
                  </p:cNvSpPr>
                  <p:nvPr/>
                </p:nvSpPr>
                <p:spPr bwMode="auto">
                  <a:xfrm>
                    <a:off x="3224" y="1192"/>
                    <a:ext cx="31" cy="17"/>
                  </a:xfrm>
                  <a:custGeom>
                    <a:avLst/>
                    <a:gdLst>
                      <a:gd name="T0" fmla="*/ 0 w 211"/>
                      <a:gd name="T1" fmla="*/ 0 h 113"/>
                      <a:gd name="T2" fmla="*/ 0 w 211"/>
                      <a:gd name="T3" fmla="*/ 0 h 113"/>
                      <a:gd name="T4" fmla="*/ 0 w 211"/>
                      <a:gd name="T5" fmla="*/ 0 h 113"/>
                      <a:gd name="T6" fmla="*/ 0 w 211"/>
                      <a:gd name="T7" fmla="*/ 0 h 113"/>
                      <a:gd name="T8" fmla="*/ 0 w 211"/>
                      <a:gd name="T9" fmla="*/ 0 h 113"/>
                      <a:gd name="T10" fmla="*/ 0 w 211"/>
                      <a:gd name="T11" fmla="*/ 0 h 113"/>
                      <a:gd name="T12" fmla="*/ 0 60000 65536"/>
                      <a:gd name="T13" fmla="*/ 0 60000 65536"/>
                      <a:gd name="T14" fmla="*/ 0 60000 65536"/>
                      <a:gd name="T15" fmla="*/ 0 60000 65536"/>
                      <a:gd name="T16" fmla="*/ 0 60000 65536"/>
                      <a:gd name="T17" fmla="*/ 0 60000 65536"/>
                      <a:gd name="T18" fmla="*/ 0 w 211"/>
                      <a:gd name="T19" fmla="*/ 0 h 113"/>
                      <a:gd name="T20" fmla="*/ 211 w 211"/>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211" h="113">
                        <a:moveTo>
                          <a:pt x="0" y="0"/>
                        </a:moveTo>
                        <a:lnTo>
                          <a:pt x="0" y="63"/>
                        </a:lnTo>
                        <a:lnTo>
                          <a:pt x="3" y="63"/>
                        </a:lnTo>
                        <a:lnTo>
                          <a:pt x="211" y="113"/>
                        </a:lnTo>
                        <a:lnTo>
                          <a:pt x="211" y="48"/>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45" name="Freeform 626"/>
                  <p:cNvSpPr>
                    <a:spLocks/>
                  </p:cNvSpPr>
                  <p:nvPr/>
                </p:nvSpPr>
                <p:spPr bwMode="auto">
                  <a:xfrm>
                    <a:off x="3255" y="1188"/>
                    <a:ext cx="38" cy="21"/>
                  </a:xfrm>
                  <a:custGeom>
                    <a:avLst/>
                    <a:gdLst>
                      <a:gd name="T0" fmla="*/ 0 w 267"/>
                      <a:gd name="T1" fmla="*/ 0 h 144"/>
                      <a:gd name="T2" fmla="*/ 0 w 267"/>
                      <a:gd name="T3" fmla="*/ 0 h 144"/>
                      <a:gd name="T4" fmla="*/ 0 w 267"/>
                      <a:gd name="T5" fmla="*/ 0 h 144"/>
                      <a:gd name="T6" fmla="*/ 0 w 267"/>
                      <a:gd name="T7" fmla="*/ 0 h 144"/>
                      <a:gd name="T8" fmla="*/ 0 w 267"/>
                      <a:gd name="T9" fmla="*/ 0 h 144"/>
                      <a:gd name="T10" fmla="*/ 0 w 267"/>
                      <a:gd name="T11" fmla="*/ 0 h 144"/>
                      <a:gd name="T12" fmla="*/ 0 60000 65536"/>
                      <a:gd name="T13" fmla="*/ 0 60000 65536"/>
                      <a:gd name="T14" fmla="*/ 0 60000 65536"/>
                      <a:gd name="T15" fmla="*/ 0 60000 65536"/>
                      <a:gd name="T16" fmla="*/ 0 60000 65536"/>
                      <a:gd name="T17" fmla="*/ 0 60000 65536"/>
                      <a:gd name="T18" fmla="*/ 0 w 267"/>
                      <a:gd name="T19" fmla="*/ 0 h 144"/>
                      <a:gd name="T20" fmla="*/ 267 w 267"/>
                      <a:gd name="T21" fmla="*/ 144 h 144"/>
                    </a:gdLst>
                    <a:ahLst/>
                    <a:cxnLst>
                      <a:cxn ang="T12">
                        <a:pos x="T0" y="T1"/>
                      </a:cxn>
                      <a:cxn ang="T13">
                        <a:pos x="T2" y="T3"/>
                      </a:cxn>
                      <a:cxn ang="T14">
                        <a:pos x="T4" y="T5"/>
                      </a:cxn>
                      <a:cxn ang="T15">
                        <a:pos x="T6" y="T7"/>
                      </a:cxn>
                      <a:cxn ang="T16">
                        <a:pos x="T8" y="T9"/>
                      </a:cxn>
                      <a:cxn ang="T17">
                        <a:pos x="T10" y="T11"/>
                      </a:cxn>
                    </a:cxnLst>
                    <a:rect l="T18" t="T19" r="T20" b="T21"/>
                    <a:pathLst>
                      <a:path w="267" h="144">
                        <a:moveTo>
                          <a:pt x="0" y="78"/>
                        </a:moveTo>
                        <a:lnTo>
                          <a:pt x="85" y="0"/>
                        </a:lnTo>
                        <a:lnTo>
                          <a:pt x="267" y="21"/>
                        </a:lnTo>
                        <a:lnTo>
                          <a:pt x="267" y="80"/>
                        </a:lnTo>
                        <a:lnTo>
                          <a:pt x="0" y="144"/>
                        </a:lnTo>
                        <a:lnTo>
                          <a:pt x="0" y="78"/>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46" name="Freeform 627"/>
                  <p:cNvSpPr>
                    <a:spLocks/>
                  </p:cNvSpPr>
                  <p:nvPr/>
                </p:nvSpPr>
                <p:spPr bwMode="auto">
                  <a:xfrm>
                    <a:off x="3235" y="1182"/>
                    <a:ext cx="58" cy="9"/>
                  </a:xfrm>
                  <a:custGeom>
                    <a:avLst/>
                    <a:gdLst>
                      <a:gd name="T0" fmla="*/ 0 w 401"/>
                      <a:gd name="T1" fmla="*/ 0 h 60"/>
                      <a:gd name="T2" fmla="*/ 0 w 401"/>
                      <a:gd name="T3" fmla="*/ 0 h 60"/>
                      <a:gd name="T4" fmla="*/ 0 w 401"/>
                      <a:gd name="T5" fmla="*/ 0 h 60"/>
                      <a:gd name="T6" fmla="*/ 0 w 401"/>
                      <a:gd name="T7" fmla="*/ 0 h 60"/>
                      <a:gd name="T8" fmla="*/ 0 w 401"/>
                      <a:gd name="T9" fmla="*/ 0 h 60"/>
                      <a:gd name="T10" fmla="*/ 0 60000 65536"/>
                      <a:gd name="T11" fmla="*/ 0 60000 65536"/>
                      <a:gd name="T12" fmla="*/ 0 60000 65536"/>
                      <a:gd name="T13" fmla="*/ 0 60000 65536"/>
                      <a:gd name="T14" fmla="*/ 0 60000 65536"/>
                      <a:gd name="T15" fmla="*/ 0 w 401"/>
                      <a:gd name="T16" fmla="*/ 0 h 60"/>
                      <a:gd name="T17" fmla="*/ 401 w 401"/>
                      <a:gd name="T18" fmla="*/ 60 h 60"/>
                    </a:gdLst>
                    <a:ahLst/>
                    <a:cxnLst>
                      <a:cxn ang="T10">
                        <a:pos x="T0" y="T1"/>
                      </a:cxn>
                      <a:cxn ang="T11">
                        <a:pos x="T2" y="T3"/>
                      </a:cxn>
                      <a:cxn ang="T12">
                        <a:pos x="T4" y="T5"/>
                      </a:cxn>
                      <a:cxn ang="T13">
                        <a:pos x="T6" y="T7"/>
                      </a:cxn>
                      <a:cxn ang="T14">
                        <a:pos x="T8" y="T9"/>
                      </a:cxn>
                    </a:cxnLst>
                    <a:rect l="T15" t="T16" r="T17" b="T18"/>
                    <a:pathLst>
                      <a:path w="401" h="60">
                        <a:moveTo>
                          <a:pt x="0" y="0"/>
                        </a:moveTo>
                        <a:lnTo>
                          <a:pt x="201" y="14"/>
                        </a:lnTo>
                        <a:lnTo>
                          <a:pt x="401" y="60"/>
                        </a:lnTo>
                        <a:lnTo>
                          <a:pt x="219" y="40"/>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839" name="Group 628"/>
                <p:cNvGrpSpPr>
                  <a:grpSpLocks/>
                </p:cNvGrpSpPr>
                <p:nvPr/>
              </p:nvGrpSpPr>
              <p:grpSpPr bwMode="auto">
                <a:xfrm>
                  <a:off x="3225" y="1190"/>
                  <a:ext cx="67" cy="11"/>
                  <a:chOff x="3225" y="1190"/>
                  <a:chExt cx="67" cy="11"/>
                </a:xfrm>
              </p:grpSpPr>
              <p:sp>
                <p:nvSpPr>
                  <p:cNvPr id="129840" name="Line 629"/>
                  <p:cNvSpPr>
                    <a:spLocks noChangeShapeType="1"/>
                  </p:cNvSpPr>
                  <p:nvPr/>
                </p:nvSpPr>
                <p:spPr bwMode="auto">
                  <a:xfrm>
                    <a:off x="3225" y="1194"/>
                    <a:ext cx="30" cy="7"/>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41" name="Line 630"/>
                  <p:cNvSpPr>
                    <a:spLocks noChangeShapeType="1"/>
                  </p:cNvSpPr>
                  <p:nvPr/>
                </p:nvSpPr>
                <p:spPr bwMode="auto">
                  <a:xfrm flipV="1">
                    <a:off x="3255" y="1190"/>
                    <a:ext cx="12" cy="11"/>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42" name="Line 631"/>
                  <p:cNvSpPr>
                    <a:spLocks noChangeShapeType="1"/>
                  </p:cNvSpPr>
                  <p:nvPr/>
                </p:nvSpPr>
                <p:spPr bwMode="auto">
                  <a:xfrm>
                    <a:off x="3268" y="1190"/>
                    <a:ext cx="24"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745" name="Freeform 632"/>
            <p:cNvSpPr>
              <a:spLocks/>
            </p:cNvSpPr>
            <p:nvPr/>
          </p:nvSpPr>
          <p:spPr bwMode="auto">
            <a:xfrm>
              <a:off x="3207" y="1122"/>
              <a:ext cx="58" cy="55"/>
            </a:xfrm>
            <a:custGeom>
              <a:avLst/>
              <a:gdLst>
                <a:gd name="T0" fmla="*/ 0 w 412"/>
                <a:gd name="T1" fmla="*/ 0 h 384"/>
                <a:gd name="T2" fmla="*/ 0 w 412"/>
                <a:gd name="T3" fmla="*/ 0 h 384"/>
                <a:gd name="T4" fmla="*/ 0 w 412"/>
                <a:gd name="T5" fmla="*/ 0 h 384"/>
                <a:gd name="T6" fmla="*/ 0 w 412"/>
                <a:gd name="T7" fmla="*/ 0 h 384"/>
                <a:gd name="T8" fmla="*/ 0 w 412"/>
                <a:gd name="T9" fmla="*/ 0 h 384"/>
                <a:gd name="T10" fmla="*/ 0 60000 65536"/>
                <a:gd name="T11" fmla="*/ 0 60000 65536"/>
                <a:gd name="T12" fmla="*/ 0 60000 65536"/>
                <a:gd name="T13" fmla="*/ 0 60000 65536"/>
                <a:gd name="T14" fmla="*/ 0 60000 65536"/>
                <a:gd name="T15" fmla="*/ 0 w 412"/>
                <a:gd name="T16" fmla="*/ 0 h 384"/>
                <a:gd name="T17" fmla="*/ 412 w 412"/>
                <a:gd name="T18" fmla="*/ 384 h 384"/>
              </a:gdLst>
              <a:ahLst/>
              <a:cxnLst>
                <a:cxn ang="T10">
                  <a:pos x="T0" y="T1"/>
                </a:cxn>
                <a:cxn ang="T11">
                  <a:pos x="T2" y="T3"/>
                </a:cxn>
                <a:cxn ang="T12">
                  <a:pos x="T4" y="T5"/>
                </a:cxn>
                <a:cxn ang="T13">
                  <a:pos x="T6" y="T7"/>
                </a:cxn>
                <a:cxn ang="T14">
                  <a:pos x="T8" y="T9"/>
                </a:cxn>
              </a:cxnLst>
              <a:rect l="T15" t="T16" r="T17" b="T18"/>
              <a:pathLst>
                <a:path w="412" h="384">
                  <a:moveTo>
                    <a:pt x="0" y="193"/>
                  </a:moveTo>
                  <a:lnTo>
                    <a:pt x="412" y="0"/>
                  </a:lnTo>
                  <a:lnTo>
                    <a:pt x="412" y="155"/>
                  </a:lnTo>
                  <a:lnTo>
                    <a:pt x="0" y="384"/>
                  </a:lnTo>
                  <a:lnTo>
                    <a:pt x="0" y="19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46" name="Freeform 633"/>
            <p:cNvSpPr>
              <a:spLocks/>
            </p:cNvSpPr>
            <p:nvPr/>
          </p:nvSpPr>
          <p:spPr bwMode="auto">
            <a:xfrm>
              <a:off x="3206" y="1070"/>
              <a:ext cx="61" cy="82"/>
            </a:xfrm>
            <a:custGeom>
              <a:avLst/>
              <a:gdLst>
                <a:gd name="T0" fmla="*/ 0 w 425"/>
                <a:gd name="T1" fmla="*/ 0 h 570"/>
                <a:gd name="T2" fmla="*/ 0 w 425"/>
                <a:gd name="T3" fmla="*/ 0 h 570"/>
                <a:gd name="T4" fmla="*/ 0 w 425"/>
                <a:gd name="T5" fmla="*/ 0 h 570"/>
                <a:gd name="T6" fmla="*/ 0 w 425"/>
                <a:gd name="T7" fmla="*/ 0 h 570"/>
                <a:gd name="T8" fmla="*/ 0 w 425"/>
                <a:gd name="T9" fmla="*/ 0 h 570"/>
                <a:gd name="T10" fmla="*/ 0 60000 65536"/>
                <a:gd name="T11" fmla="*/ 0 60000 65536"/>
                <a:gd name="T12" fmla="*/ 0 60000 65536"/>
                <a:gd name="T13" fmla="*/ 0 60000 65536"/>
                <a:gd name="T14" fmla="*/ 0 60000 65536"/>
                <a:gd name="T15" fmla="*/ 0 w 425"/>
                <a:gd name="T16" fmla="*/ 0 h 570"/>
                <a:gd name="T17" fmla="*/ 425 w 425"/>
                <a:gd name="T18" fmla="*/ 570 h 570"/>
              </a:gdLst>
              <a:ahLst/>
              <a:cxnLst>
                <a:cxn ang="T10">
                  <a:pos x="T0" y="T1"/>
                </a:cxn>
                <a:cxn ang="T11">
                  <a:pos x="T2" y="T3"/>
                </a:cxn>
                <a:cxn ang="T12">
                  <a:pos x="T4" y="T5"/>
                </a:cxn>
                <a:cxn ang="T13">
                  <a:pos x="T6" y="T7"/>
                </a:cxn>
                <a:cxn ang="T14">
                  <a:pos x="T8" y="T9"/>
                </a:cxn>
              </a:cxnLst>
              <a:rect l="T15" t="T16" r="T17" b="T18"/>
              <a:pathLst>
                <a:path w="425" h="570">
                  <a:moveTo>
                    <a:pt x="0" y="121"/>
                  </a:moveTo>
                  <a:lnTo>
                    <a:pt x="425" y="0"/>
                  </a:lnTo>
                  <a:lnTo>
                    <a:pt x="425" y="377"/>
                  </a:lnTo>
                  <a:lnTo>
                    <a:pt x="1" y="570"/>
                  </a:lnTo>
                  <a:lnTo>
                    <a:pt x="0" y="121"/>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47" name="Freeform 634"/>
            <p:cNvSpPr>
              <a:spLocks/>
            </p:cNvSpPr>
            <p:nvPr/>
          </p:nvSpPr>
          <p:spPr bwMode="auto">
            <a:xfrm>
              <a:off x="3042" y="925"/>
              <a:ext cx="150" cy="124"/>
            </a:xfrm>
            <a:custGeom>
              <a:avLst/>
              <a:gdLst>
                <a:gd name="T0" fmla="*/ 0 w 1050"/>
                <a:gd name="T1" fmla="*/ 0 h 870"/>
                <a:gd name="T2" fmla="*/ 0 w 1050"/>
                <a:gd name="T3" fmla="*/ 0 h 870"/>
                <a:gd name="T4" fmla="*/ 0 w 1050"/>
                <a:gd name="T5" fmla="*/ 0 h 870"/>
                <a:gd name="T6" fmla="*/ 0 w 1050"/>
                <a:gd name="T7" fmla="*/ 0 h 870"/>
                <a:gd name="T8" fmla="*/ 0 w 1050"/>
                <a:gd name="T9" fmla="*/ 0 h 870"/>
                <a:gd name="T10" fmla="*/ 0 60000 65536"/>
                <a:gd name="T11" fmla="*/ 0 60000 65536"/>
                <a:gd name="T12" fmla="*/ 0 60000 65536"/>
                <a:gd name="T13" fmla="*/ 0 60000 65536"/>
                <a:gd name="T14" fmla="*/ 0 60000 65536"/>
                <a:gd name="T15" fmla="*/ 0 w 1050"/>
                <a:gd name="T16" fmla="*/ 0 h 870"/>
                <a:gd name="T17" fmla="*/ 1050 w 1050"/>
                <a:gd name="T18" fmla="*/ 870 h 870"/>
              </a:gdLst>
              <a:ahLst/>
              <a:cxnLst>
                <a:cxn ang="T10">
                  <a:pos x="T0" y="T1"/>
                </a:cxn>
                <a:cxn ang="T11">
                  <a:pos x="T2" y="T3"/>
                </a:cxn>
                <a:cxn ang="T12">
                  <a:pos x="T4" y="T5"/>
                </a:cxn>
                <a:cxn ang="T13">
                  <a:pos x="T6" y="T7"/>
                </a:cxn>
                <a:cxn ang="T14">
                  <a:pos x="T8" y="T9"/>
                </a:cxn>
              </a:cxnLst>
              <a:rect l="T15" t="T16" r="T17" b="T18"/>
              <a:pathLst>
                <a:path w="1050" h="870">
                  <a:moveTo>
                    <a:pt x="42" y="0"/>
                  </a:moveTo>
                  <a:lnTo>
                    <a:pt x="1050" y="0"/>
                  </a:lnTo>
                  <a:lnTo>
                    <a:pt x="1009" y="870"/>
                  </a:lnTo>
                  <a:lnTo>
                    <a:pt x="0" y="820"/>
                  </a:lnTo>
                  <a:lnTo>
                    <a:pt x="42"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48" name="Freeform 635"/>
            <p:cNvSpPr>
              <a:spLocks/>
            </p:cNvSpPr>
            <p:nvPr/>
          </p:nvSpPr>
          <p:spPr bwMode="auto">
            <a:xfrm>
              <a:off x="2944" y="1134"/>
              <a:ext cx="279" cy="56"/>
            </a:xfrm>
            <a:custGeom>
              <a:avLst/>
              <a:gdLst>
                <a:gd name="T0" fmla="*/ 0 w 1956"/>
                <a:gd name="T1" fmla="*/ 0 h 396"/>
                <a:gd name="T2" fmla="*/ 0 w 1956"/>
                <a:gd name="T3" fmla="*/ 0 h 396"/>
                <a:gd name="T4" fmla="*/ 0 w 1956"/>
                <a:gd name="T5" fmla="*/ 0 h 396"/>
                <a:gd name="T6" fmla="*/ 0 w 1956"/>
                <a:gd name="T7" fmla="*/ 0 h 396"/>
                <a:gd name="T8" fmla="*/ 0 w 1956"/>
                <a:gd name="T9" fmla="*/ 0 h 396"/>
                <a:gd name="T10" fmla="*/ 0 w 1956"/>
                <a:gd name="T11" fmla="*/ 0 h 396"/>
                <a:gd name="T12" fmla="*/ 0 w 1956"/>
                <a:gd name="T13" fmla="*/ 0 h 396"/>
                <a:gd name="T14" fmla="*/ 0 60000 65536"/>
                <a:gd name="T15" fmla="*/ 0 60000 65536"/>
                <a:gd name="T16" fmla="*/ 0 60000 65536"/>
                <a:gd name="T17" fmla="*/ 0 60000 65536"/>
                <a:gd name="T18" fmla="*/ 0 60000 65536"/>
                <a:gd name="T19" fmla="*/ 0 60000 65536"/>
                <a:gd name="T20" fmla="*/ 0 60000 65536"/>
                <a:gd name="T21" fmla="*/ 0 w 1956"/>
                <a:gd name="T22" fmla="*/ 0 h 396"/>
                <a:gd name="T23" fmla="*/ 1956 w 1956"/>
                <a:gd name="T24" fmla="*/ 396 h 3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56" h="396">
                  <a:moveTo>
                    <a:pt x="319" y="0"/>
                  </a:moveTo>
                  <a:lnTo>
                    <a:pt x="1956" y="161"/>
                  </a:lnTo>
                  <a:lnTo>
                    <a:pt x="1840" y="307"/>
                  </a:lnTo>
                  <a:lnTo>
                    <a:pt x="1728" y="396"/>
                  </a:lnTo>
                  <a:lnTo>
                    <a:pt x="0" y="198"/>
                  </a:lnTo>
                  <a:lnTo>
                    <a:pt x="130" y="142"/>
                  </a:lnTo>
                  <a:lnTo>
                    <a:pt x="319"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749" name="Group 636"/>
            <p:cNvGrpSpPr>
              <a:grpSpLocks/>
            </p:cNvGrpSpPr>
            <p:nvPr/>
          </p:nvGrpSpPr>
          <p:grpSpPr bwMode="auto">
            <a:xfrm>
              <a:off x="3206" y="1075"/>
              <a:ext cx="60" cy="72"/>
              <a:chOff x="3206" y="1075"/>
              <a:chExt cx="60" cy="72"/>
            </a:xfrm>
          </p:grpSpPr>
          <p:sp>
            <p:nvSpPr>
              <p:cNvPr id="129827" name="Line 637"/>
              <p:cNvSpPr>
                <a:spLocks noChangeShapeType="1"/>
              </p:cNvSpPr>
              <p:nvPr/>
            </p:nvSpPr>
            <p:spPr bwMode="auto">
              <a:xfrm flipV="1">
                <a:off x="3206" y="1095"/>
                <a:ext cx="60" cy="2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28" name="Line 638"/>
              <p:cNvSpPr>
                <a:spLocks noChangeShapeType="1"/>
              </p:cNvSpPr>
              <p:nvPr/>
            </p:nvSpPr>
            <p:spPr bwMode="auto">
              <a:xfrm flipV="1">
                <a:off x="3216" y="1101"/>
                <a:ext cx="50" cy="20"/>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29" name="Line 639"/>
              <p:cNvSpPr>
                <a:spLocks noChangeShapeType="1"/>
              </p:cNvSpPr>
              <p:nvPr/>
            </p:nvSpPr>
            <p:spPr bwMode="auto">
              <a:xfrm flipV="1">
                <a:off x="3216" y="1107"/>
                <a:ext cx="50" cy="2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0" name="Line 640"/>
              <p:cNvSpPr>
                <a:spLocks noChangeShapeType="1"/>
              </p:cNvSpPr>
              <p:nvPr/>
            </p:nvSpPr>
            <p:spPr bwMode="auto">
              <a:xfrm flipV="1">
                <a:off x="3216" y="1113"/>
                <a:ext cx="50" cy="2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1" name="Line 641"/>
              <p:cNvSpPr>
                <a:spLocks noChangeShapeType="1"/>
              </p:cNvSpPr>
              <p:nvPr/>
            </p:nvSpPr>
            <p:spPr bwMode="auto">
              <a:xfrm flipV="1">
                <a:off x="3216" y="1119"/>
                <a:ext cx="50" cy="2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2" name="Line 642"/>
              <p:cNvSpPr>
                <a:spLocks noChangeShapeType="1"/>
              </p:cNvSpPr>
              <p:nvPr/>
            </p:nvSpPr>
            <p:spPr bwMode="auto">
              <a:xfrm flipV="1">
                <a:off x="3216" y="1089"/>
                <a:ext cx="50"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3" name="Line 643"/>
              <p:cNvSpPr>
                <a:spLocks noChangeShapeType="1"/>
              </p:cNvSpPr>
              <p:nvPr/>
            </p:nvSpPr>
            <p:spPr bwMode="auto">
              <a:xfrm flipV="1">
                <a:off x="3217" y="1083"/>
                <a:ext cx="49" cy="15"/>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4" name="Line 644"/>
              <p:cNvSpPr>
                <a:spLocks noChangeShapeType="1"/>
              </p:cNvSpPr>
              <p:nvPr/>
            </p:nvSpPr>
            <p:spPr bwMode="auto">
              <a:xfrm flipV="1">
                <a:off x="3216" y="1075"/>
                <a:ext cx="50" cy="15"/>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35" name="Line 645"/>
              <p:cNvSpPr>
                <a:spLocks noChangeShapeType="1"/>
              </p:cNvSpPr>
              <p:nvPr/>
            </p:nvSpPr>
            <p:spPr bwMode="auto">
              <a:xfrm flipH="1">
                <a:off x="3216" y="1085"/>
                <a:ext cx="1" cy="62"/>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50" name="Group 646"/>
            <p:cNvGrpSpPr>
              <a:grpSpLocks/>
            </p:cNvGrpSpPr>
            <p:nvPr/>
          </p:nvGrpSpPr>
          <p:grpSpPr bwMode="auto">
            <a:xfrm>
              <a:off x="3021" y="897"/>
              <a:ext cx="199" cy="182"/>
              <a:chOff x="3021" y="897"/>
              <a:chExt cx="199" cy="182"/>
            </a:xfrm>
          </p:grpSpPr>
          <p:grpSp>
            <p:nvGrpSpPr>
              <p:cNvPr id="129810" name="Group 647"/>
              <p:cNvGrpSpPr>
                <a:grpSpLocks/>
              </p:cNvGrpSpPr>
              <p:nvPr/>
            </p:nvGrpSpPr>
            <p:grpSpPr bwMode="auto">
              <a:xfrm>
                <a:off x="3021" y="897"/>
                <a:ext cx="199" cy="182"/>
                <a:chOff x="3021" y="897"/>
                <a:chExt cx="199" cy="182"/>
              </a:xfrm>
            </p:grpSpPr>
            <p:grpSp>
              <p:nvGrpSpPr>
                <p:cNvPr id="129812" name="Group 648"/>
                <p:cNvGrpSpPr>
                  <a:grpSpLocks/>
                </p:cNvGrpSpPr>
                <p:nvPr/>
              </p:nvGrpSpPr>
              <p:grpSpPr bwMode="auto">
                <a:xfrm>
                  <a:off x="3021" y="897"/>
                  <a:ext cx="199" cy="182"/>
                  <a:chOff x="3021" y="897"/>
                  <a:chExt cx="199" cy="182"/>
                </a:xfrm>
              </p:grpSpPr>
              <p:sp>
                <p:nvSpPr>
                  <p:cNvPr id="129823" name="Freeform 649"/>
                  <p:cNvSpPr>
                    <a:spLocks/>
                  </p:cNvSpPr>
                  <p:nvPr/>
                </p:nvSpPr>
                <p:spPr bwMode="auto">
                  <a:xfrm>
                    <a:off x="3021" y="897"/>
                    <a:ext cx="198" cy="182"/>
                  </a:xfrm>
                  <a:custGeom>
                    <a:avLst/>
                    <a:gdLst>
                      <a:gd name="T0" fmla="*/ 0 w 1381"/>
                      <a:gd name="T1" fmla="*/ 0 h 1278"/>
                      <a:gd name="T2" fmla="*/ 0 w 1381"/>
                      <a:gd name="T3" fmla="*/ 0 h 1278"/>
                      <a:gd name="T4" fmla="*/ 0 w 1381"/>
                      <a:gd name="T5" fmla="*/ 0 h 1278"/>
                      <a:gd name="T6" fmla="*/ 0 w 1381"/>
                      <a:gd name="T7" fmla="*/ 0 h 1278"/>
                      <a:gd name="T8" fmla="*/ 0 w 1381"/>
                      <a:gd name="T9" fmla="*/ 0 h 1278"/>
                      <a:gd name="T10" fmla="*/ 0 w 1381"/>
                      <a:gd name="T11" fmla="*/ 0 h 1278"/>
                      <a:gd name="T12" fmla="*/ 0 w 1381"/>
                      <a:gd name="T13" fmla="*/ 0 h 1278"/>
                      <a:gd name="T14" fmla="*/ 0 w 1381"/>
                      <a:gd name="T15" fmla="*/ 0 h 1278"/>
                      <a:gd name="T16" fmla="*/ 0 w 1381"/>
                      <a:gd name="T17" fmla="*/ 0 h 1278"/>
                      <a:gd name="T18" fmla="*/ 0 w 1381"/>
                      <a:gd name="T19" fmla="*/ 0 h 1278"/>
                      <a:gd name="T20" fmla="*/ 0 w 1381"/>
                      <a:gd name="T21" fmla="*/ 0 h 1278"/>
                      <a:gd name="T22" fmla="*/ 0 w 1381"/>
                      <a:gd name="T23" fmla="*/ 0 h 1278"/>
                      <a:gd name="T24" fmla="*/ 0 w 1381"/>
                      <a:gd name="T25" fmla="*/ 0 h 1278"/>
                      <a:gd name="T26" fmla="*/ 0 w 1381"/>
                      <a:gd name="T27" fmla="*/ 0 h 1278"/>
                      <a:gd name="T28" fmla="*/ 0 w 1381"/>
                      <a:gd name="T29" fmla="*/ 0 h 1278"/>
                      <a:gd name="T30" fmla="*/ 0 w 1381"/>
                      <a:gd name="T31" fmla="*/ 0 h 1278"/>
                      <a:gd name="T32" fmla="*/ 0 w 1381"/>
                      <a:gd name="T33" fmla="*/ 0 h 1278"/>
                      <a:gd name="T34" fmla="*/ 0 w 1381"/>
                      <a:gd name="T35" fmla="*/ 0 h 1278"/>
                      <a:gd name="T36" fmla="*/ 0 w 1381"/>
                      <a:gd name="T37" fmla="*/ 0 h 1278"/>
                      <a:gd name="T38" fmla="*/ 0 w 1381"/>
                      <a:gd name="T39" fmla="*/ 0 h 1278"/>
                      <a:gd name="T40" fmla="*/ 0 w 1381"/>
                      <a:gd name="T41" fmla="*/ 0 h 1278"/>
                      <a:gd name="T42" fmla="*/ 0 w 1381"/>
                      <a:gd name="T43" fmla="*/ 0 h 12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81"/>
                      <a:gd name="T67" fmla="*/ 0 h 1278"/>
                      <a:gd name="T68" fmla="*/ 1381 w 1381"/>
                      <a:gd name="T69" fmla="*/ 1278 h 12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81" h="1278">
                        <a:moveTo>
                          <a:pt x="110" y="21"/>
                        </a:moveTo>
                        <a:lnTo>
                          <a:pt x="228" y="15"/>
                        </a:lnTo>
                        <a:lnTo>
                          <a:pt x="389" y="4"/>
                        </a:lnTo>
                        <a:lnTo>
                          <a:pt x="556" y="0"/>
                        </a:lnTo>
                        <a:lnTo>
                          <a:pt x="753" y="0"/>
                        </a:lnTo>
                        <a:lnTo>
                          <a:pt x="891" y="2"/>
                        </a:lnTo>
                        <a:lnTo>
                          <a:pt x="1102" y="9"/>
                        </a:lnTo>
                        <a:lnTo>
                          <a:pt x="1307" y="20"/>
                        </a:lnTo>
                        <a:lnTo>
                          <a:pt x="1356" y="22"/>
                        </a:lnTo>
                        <a:lnTo>
                          <a:pt x="1366" y="27"/>
                        </a:lnTo>
                        <a:lnTo>
                          <a:pt x="1374" y="32"/>
                        </a:lnTo>
                        <a:lnTo>
                          <a:pt x="1380" y="42"/>
                        </a:lnTo>
                        <a:lnTo>
                          <a:pt x="1381" y="52"/>
                        </a:lnTo>
                        <a:lnTo>
                          <a:pt x="1330" y="1254"/>
                        </a:lnTo>
                        <a:lnTo>
                          <a:pt x="1323" y="1273"/>
                        </a:lnTo>
                        <a:lnTo>
                          <a:pt x="1307" y="1278"/>
                        </a:lnTo>
                        <a:lnTo>
                          <a:pt x="860" y="1248"/>
                        </a:lnTo>
                        <a:lnTo>
                          <a:pt x="423" y="1217"/>
                        </a:lnTo>
                        <a:lnTo>
                          <a:pt x="20" y="1188"/>
                        </a:lnTo>
                        <a:lnTo>
                          <a:pt x="0" y="1156"/>
                        </a:lnTo>
                        <a:lnTo>
                          <a:pt x="61" y="60"/>
                        </a:lnTo>
                        <a:lnTo>
                          <a:pt x="110" y="2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4" name="Arc 650"/>
                  <p:cNvSpPr>
                    <a:spLocks/>
                  </p:cNvSpPr>
                  <p:nvPr/>
                </p:nvSpPr>
                <p:spPr bwMode="auto">
                  <a:xfrm>
                    <a:off x="3214" y="900"/>
                    <a:ext cx="6" cy="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5" name="Arc 651"/>
                  <p:cNvSpPr>
                    <a:spLocks/>
                  </p:cNvSpPr>
                  <p:nvPr/>
                </p:nvSpPr>
                <p:spPr bwMode="auto">
                  <a:xfrm>
                    <a:off x="3031" y="900"/>
                    <a:ext cx="9" cy="8"/>
                  </a:xfrm>
                  <a:custGeom>
                    <a:avLst/>
                    <a:gdLst>
                      <a:gd name="T0" fmla="*/ 0 w 21429"/>
                      <a:gd name="T1" fmla="*/ 0 h 21600"/>
                      <a:gd name="T2" fmla="*/ 0 w 21429"/>
                      <a:gd name="T3" fmla="*/ 0 h 21600"/>
                      <a:gd name="T4" fmla="*/ 0 w 21429"/>
                      <a:gd name="T5" fmla="*/ 0 h 21600"/>
                      <a:gd name="T6" fmla="*/ 0 60000 65536"/>
                      <a:gd name="T7" fmla="*/ 0 60000 65536"/>
                      <a:gd name="T8" fmla="*/ 0 60000 65536"/>
                      <a:gd name="T9" fmla="*/ 0 w 21429"/>
                      <a:gd name="T10" fmla="*/ 0 h 21600"/>
                      <a:gd name="T11" fmla="*/ 21429 w 21429"/>
                      <a:gd name="T12" fmla="*/ 21600 h 21600"/>
                    </a:gdLst>
                    <a:ahLst/>
                    <a:cxnLst>
                      <a:cxn ang="T6">
                        <a:pos x="T0" y="T1"/>
                      </a:cxn>
                      <a:cxn ang="T7">
                        <a:pos x="T2" y="T3"/>
                      </a:cxn>
                      <a:cxn ang="T8">
                        <a:pos x="T4" y="T5"/>
                      </a:cxn>
                    </a:cxnLst>
                    <a:rect l="T9" t="T10" r="T11" b="T12"/>
                    <a:pathLst>
                      <a:path w="21429" h="21600" fill="none" extrusionOk="0">
                        <a:moveTo>
                          <a:pt x="0" y="18886"/>
                        </a:moveTo>
                        <a:cubicBezTo>
                          <a:pt x="1367" y="8092"/>
                          <a:pt x="10548" y="-1"/>
                          <a:pt x="21429" y="-1"/>
                        </a:cubicBezTo>
                      </a:path>
                      <a:path w="21429" h="21600" stroke="0" extrusionOk="0">
                        <a:moveTo>
                          <a:pt x="0" y="18886"/>
                        </a:moveTo>
                        <a:cubicBezTo>
                          <a:pt x="1367" y="8092"/>
                          <a:pt x="10548" y="-1"/>
                          <a:pt x="21429" y="-1"/>
                        </a:cubicBezTo>
                        <a:lnTo>
                          <a:pt x="21429"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6" name="Arc 652"/>
                  <p:cNvSpPr>
                    <a:spLocks/>
                  </p:cNvSpPr>
                  <p:nvPr/>
                </p:nvSpPr>
                <p:spPr bwMode="auto">
                  <a:xfrm>
                    <a:off x="3021" y="1061"/>
                    <a:ext cx="4" cy="6"/>
                  </a:xfrm>
                  <a:custGeom>
                    <a:avLst/>
                    <a:gdLst>
                      <a:gd name="T0" fmla="*/ 0 w 21600"/>
                      <a:gd name="T1" fmla="*/ 0 h 25464"/>
                      <a:gd name="T2" fmla="*/ 0 w 21600"/>
                      <a:gd name="T3" fmla="*/ 0 h 25464"/>
                      <a:gd name="T4" fmla="*/ 0 w 21600"/>
                      <a:gd name="T5" fmla="*/ 0 h 25464"/>
                      <a:gd name="T6" fmla="*/ 0 60000 65536"/>
                      <a:gd name="T7" fmla="*/ 0 60000 65536"/>
                      <a:gd name="T8" fmla="*/ 0 60000 65536"/>
                      <a:gd name="T9" fmla="*/ 0 w 21600"/>
                      <a:gd name="T10" fmla="*/ 0 h 25464"/>
                      <a:gd name="T11" fmla="*/ 21600 w 21600"/>
                      <a:gd name="T12" fmla="*/ 25464 h 25464"/>
                    </a:gdLst>
                    <a:ahLst/>
                    <a:cxnLst>
                      <a:cxn ang="T6">
                        <a:pos x="T0" y="T1"/>
                      </a:cxn>
                      <a:cxn ang="T7">
                        <a:pos x="T2" y="T3"/>
                      </a:cxn>
                      <a:cxn ang="T8">
                        <a:pos x="T4" y="T5"/>
                      </a:cxn>
                    </a:cxnLst>
                    <a:rect l="T9" t="T10" r="T11" b="T12"/>
                    <a:pathLst>
                      <a:path w="21600" h="25464" fill="none" extrusionOk="0">
                        <a:moveTo>
                          <a:pt x="21600" y="25463"/>
                        </a:moveTo>
                        <a:cubicBezTo>
                          <a:pt x="9670" y="25464"/>
                          <a:pt x="0" y="15793"/>
                          <a:pt x="0" y="3864"/>
                        </a:cubicBezTo>
                        <a:cubicBezTo>
                          <a:pt x="0" y="2568"/>
                          <a:pt x="116" y="1274"/>
                          <a:pt x="348" y="0"/>
                        </a:cubicBezTo>
                      </a:path>
                      <a:path w="21600" h="25464" stroke="0" extrusionOk="0">
                        <a:moveTo>
                          <a:pt x="21600" y="25463"/>
                        </a:moveTo>
                        <a:cubicBezTo>
                          <a:pt x="9670" y="25464"/>
                          <a:pt x="0" y="15793"/>
                          <a:pt x="0" y="3864"/>
                        </a:cubicBezTo>
                        <a:cubicBezTo>
                          <a:pt x="0" y="2568"/>
                          <a:pt x="116" y="1274"/>
                          <a:pt x="348" y="0"/>
                        </a:cubicBezTo>
                        <a:lnTo>
                          <a:pt x="21600" y="3864"/>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813" name="Group 653"/>
                <p:cNvGrpSpPr>
                  <a:grpSpLocks/>
                </p:cNvGrpSpPr>
                <p:nvPr/>
              </p:nvGrpSpPr>
              <p:grpSpPr bwMode="auto">
                <a:xfrm>
                  <a:off x="3042" y="925"/>
                  <a:ext cx="150" cy="124"/>
                  <a:chOff x="3042" y="925"/>
                  <a:chExt cx="150" cy="124"/>
                </a:xfrm>
              </p:grpSpPr>
              <p:grpSp>
                <p:nvGrpSpPr>
                  <p:cNvPr id="129814" name="Group 654"/>
                  <p:cNvGrpSpPr>
                    <a:grpSpLocks/>
                  </p:cNvGrpSpPr>
                  <p:nvPr/>
                </p:nvGrpSpPr>
                <p:grpSpPr bwMode="auto">
                  <a:xfrm>
                    <a:off x="3042" y="925"/>
                    <a:ext cx="150" cy="124"/>
                    <a:chOff x="3042" y="925"/>
                    <a:chExt cx="150" cy="124"/>
                  </a:xfrm>
                </p:grpSpPr>
                <p:sp>
                  <p:nvSpPr>
                    <p:cNvPr id="129819" name="Freeform 655"/>
                    <p:cNvSpPr>
                      <a:spLocks/>
                    </p:cNvSpPr>
                    <p:nvPr/>
                  </p:nvSpPr>
                  <p:spPr bwMode="auto">
                    <a:xfrm>
                      <a:off x="3048" y="925"/>
                      <a:ext cx="144" cy="2"/>
                    </a:xfrm>
                    <a:custGeom>
                      <a:avLst/>
                      <a:gdLst>
                        <a:gd name="T0" fmla="*/ 0 w 1007"/>
                        <a:gd name="T1" fmla="*/ 0 h 18"/>
                        <a:gd name="T2" fmla="*/ 0 w 1007"/>
                        <a:gd name="T3" fmla="*/ 0 h 18"/>
                        <a:gd name="T4" fmla="*/ 0 w 1007"/>
                        <a:gd name="T5" fmla="*/ 0 h 18"/>
                        <a:gd name="T6" fmla="*/ 0 w 1007"/>
                        <a:gd name="T7" fmla="*/ 0 h 18"/>
                        <a:gd name="T8" fmla="*/ 0 w 1007"/>
                        <a:gd name="T9" fmla="*/ 0 h 18"/>
                        <a:gd name="T10" fmla="*/ 0 60000 65536"/>
                        <a:gd name="T11" fmla="*/ 0 60000 65536"/>
                        <a:gd name="T12" fmla="*/ 0 60000 65536"/>
                        <a:gd name="T13" fmla="*/ 0 60000 65536"/>
                        <a:gd name="T14" fmla="*/ 0 60000 65536"/>
                        <a:gd name="T15" fmla="*/ 0 w 1007"/>
                        <a:gd name="T16" fmla="*/ 0 h 18"/>
                        <a:gd name="T17" fmla="*/ 1007 w 1007"/>
                        <a:gd name="T18" fmla="*/ 18 h 18"/>
                      </a:gdLst>
                      <a:ahLst/>
                      <a:cxnLst>
                        <a:cxn ang="T10">
                          <a:pos x="T0" y="T1"/>
                        </a:cxn>
                        <a:cxn ang="T11">
                          <a:pos x="T2" y="T3"/>
                        </a:cxn>
                        <a:cxn ang="T12">
                          <a:pos x="T4" y="T5"/>
                        </a:cxn>
                        <a:cxn ang="T13">
                          <a:pos x="T6" y="T7"/>
                        </a:cxn>
                        <a:cxn ang="T14">
                          <a:pos x="T8" y="T9"/>
                        </a:cxn>
                      </a:cxnLst>
                      <a:rect l="T15" t="T16" r="T17" b="T18"/>
                      <a:pathLst>
                        <a:path w="1007" h="18">
                          <a:moveTo>
                            <a:pt x="0" y="0"/>
                          </a:moveTo>
                          <a:lnTo>
                            <a:pt x="1007" y="1"/>
                          </a:lnTo>
                          <a:lnTo>
                            <a:pt x="984" y="18"/>
                          </a:lnTo>
                          <a:lnTo>
                            <a:pt x="22" y="18"/>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0" name="Freeform 656"/>
                    <p:cNvSpPr>
                      <a:spLocks/>
                    </p:cNvSpPr>
                    <p:nvPr/>
                  </p:nvSpPr>
                  <p:spPr bwMode="auto">
                    <a:xfrm>
                      <a:off x="3183" y="925"/>
                      <a:ext cx="9" cy="124"/>
                    </a:xfrm>
                    <a:custGeom>
                      <a:avLst/>
                      <a:gdLst>
                        <a:gd name="T0" fmla="*/ 0 w 65"/>
                        <a:gd name="T1" fmla="*/ 0 h 870"/>
                        <a:gd name="T2" fmla="*/ 0 w 65"/>
                        <a:gd name="T3" fmla="*/ 0 h 870"/>
                        <a:gd name="T4" fmla="*/ 0 w 65"/>
                        <a:gd name="T5" fmla="*/ 0 h 870"/>
                        <a:gd name="T6" fmla="*/ 0 w 65"/>
                        <a:gd name="T7" fmla="*/ 0 h 870"/>
                        <a:gd name="T8" fmla="*/ 0 w 65"/>
                        <a:gd name="T9" fmla="*/ 0 h 870"/>
                        <a:gd name="T10" fmla="*/ 0 w 65"/>
                        <a:gd name="T11" fmla="*/ 0 h 870"/>
                        <a:gd name="T12" fmla="*/ 0 60000 65536"/>
                        <a:gd name="T13" fmla="*/ 0 60000 65536"/>
                        <a:gd name="T14" fmla="*/ 0 60000 65536"/>
                        <a:gd name="T15" fmla="*/ 0 60000 65536"/>
                        <a:gd name="T16" fmla="*/ 0 60000 65536"/>
                        <a:gd name="T17" fmla="*/ 0 60000 65536"/>
                        <a:gd name="T18" fmla="*/ 0 w 65"/>
                        <a:gd name="T19" fmla="*/ 0 h 870"/>
                        <a:gd name="T20" fmla="*/ 65 w 65"/>
                        <a:gd name="T21" fmla="*/ 870 h 870"/>
                      </a:gdLst>
                      <a:ahLst/>
                      <a:cxnLst>
                        <a:cxn ang="T12">
                          <a:pos x="T0" y="T1"/>
                        </a:cxn>
                        <a:cxn ang="T13">
                          <a:pos x="T2" y="T3"/>
                        </a:cxn>
                        <a:cxn ang="T14">
                          <a:pos x="T4" y="T5"/>
                        </a:cxn>
                        <a:cxn ang="T15">
                          <a:pos x="T6" y="T7"/>
                        </a:cxn>
                        <a:cxn ang="T16">
                          <a:pos x="T8" y="T9"/>
                        </a:cxn>
                        <a:cxn ang="T17">
                          <a:pos x="T10" y="T11"/>
                        </a:cxn>
                      </a:cxnLst>
                      <a:rect l="T18" t="T19" r="T20" b="T21"/>
                      <a:pathLst>
                        <a:path w="65" h="870">
                          <a:moveTo>
                            <a:pt x="41" y="17"/>
                          </a:moveTo>
                          <a:lnTo>
                            <a:pt x="65" y="0"/>
                          </a:lnTo>
                          <a:lnTo>
                            <a:pt x="42" y="472"/>
                          </a:lnTo>
                          <a:lnTo>
                            <a:pt x="22" y="870"/>
                          </a:lnTo>
                          <a:lnTo>
                            <a:pt x="0" y="845"/>
                          </a:lnTo>
                          <a:lnTo>
                            <a:pt x="41"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1" name="Freeform 657"/>
                    <p:cNvSpPr>
                      <a:spLocks/>
                    </p:cNvSpPr>
                    <p:nvPr/>
                  </p:nvSpPr>
                  <p:spPr bwMode="auto">
                    <a:xfrm>
                      <a:off x="3042" y="1039"/>
                      <a:ext cx="144" cy="10"/>
                    </a:xfrm>
                    <a:custGeom>
                      <a:avLst/>
                      <a:gdLst>
                        <a:gd name="T0" fmla="*/ 0 w 1008"/>
                        <a:gd name="T1" fmla="*/ 0 h 71"/>
                        <a:gd name="T2" fmla="*/ 0 w 1008"/>
                        <a:gd name="T3" fmla="*/ 0 h 71"/>
                        <a:gd name="T4" fmla="*/ 0 w 1008"/>
                        <a:gd name="T5" fmla="*/ 0 h 71"/>
                        <a:gd name="T6" fmla="*/ 0 w 1008"/>
                        <a:gd name="T7" fmla="*/ 0 h 71"/>
                        <a:gd name="T8" fmla="*/ 0 w 1008"/>
                        <a:gd name="T9" fmla="*/ 0 h 71"/>
                        <a:gd name="T10" fmla="*/ 0 60000 65536"/>
                        <a:gd name="T11" fmla="*/ 0 60000 65536"/>
                        <a:gd name="T12" fmla="*/ 0 60000 65536"/>
                        <a:gd name="T13" fmla="*/ 0 60000 65536"/>
                        <a:gd name="T14" fmla="*/ 0 60000 65536"/>
                        <a:gd name="T15" fmla="*/ 0 w 1008"/>
                        <a:gd name="T16" fmla="*/ 0 h 71"/>
                        <a:gd name="T17" fmla="*/ 1008 w 1008"/>
                        <a:gd name="T18" fmla="*/ 71 h 71"/>
                      </a:gdLst>
                      <a:ahLst/>
                      <a:cxnLst>
                        <a:cxn ang="T10">
                          <a:pos x="T0" y="T1"/>
                        </a:cxn>
                        <a:cxn ang="T11">
                          <a:pos x="T2" y="T3"/>
                        </a:cxn>
                        <a:cxn ang="T12">
                          <a:pos x="T4" y="T5"/>
                        </a:cxn>
                        <a:cxn ang="T13">
                          <a:pos x="T6" y="T7"/>
                        </a:cxn>
                        <a:cxn ang="T14">
                          <a:pos x="T8" y="T9"/>
                        </a:cxn>
                      </a:cxnLst>
                      <a:rect l="T15" t="T16" r="T17" b="T18"/>
                      <a:pathLst>
                        <a:path w="1008" h="71">
                          <a:moveTo>
                            <a:pt x="24" y="0"/>
                          </a:moveTo>
                          <a:lnTo>
                            <a:pt x="0" y="22"/>
                          </a:lnTo>
                          <a:lnTo>
                            <a:pt x="1008" y="71"/>
                          </a:lnTo>
                          <a:lnTo>
                            <a:pt x="986" y="47"/>
                          </a:lnTo>
                          <a:lnTo>
                            <a:pt x="24"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22" name="Freeform 658"/>
                    <p:cNvSpPr>
                      <a:spLocks/>
                    </p:cNvSpPr>
                    <p:nvPr/>
                  </p:nvSpPr>
                  <p:spPr bwMode="auto">
                    <a:xfrm>
                      <a:off x="3042" y="925"/>
                      <a:ext cx="9" cy="117"/>
                    </a:xfrm>
                    <a:custGeom>
                      <a:avLst/>
                      <a:gdLst>
                        <a:gd name="T0" fmla="*/ 0 w 64"/>
                        <a:gd name="T1" fmla="*/ 0 h 820"/>
                        <a:gd name="T2" fmla="*/ 0 w 64"/>
                        <a:gd name="T3" fmla="*/ 0 h 820"/>
                        <a:gd name="T4" fmla="*/ 0 w 64"/>
                        <a:gd name="T5" fmla="*/ 0 h 820"/>
                        <a:gd name="T6" fmla="*/ 0 w 64"/>
                        <a:gd name="T7" fmla="*/ 0 h 820"/>
                        <a:gd name="T8" fmla="*/ 0 w 64"/>
                        <a:gd name="T9" fmla="*/ 0 h 820"/>
                        <a:gd name="T10" fmla="*/ 0 60000 65536"/>
                        <a:gd name="T11" fmla="*/ 0 60000 65536"/>
                        <a:gd name="T12" fmla="*/ 0 60000 65536"/>
                        <a:gd name="T13" fmla="*/ 0 60000 65536"/>
                        <a:gd name="T14" fmla="*/ 0 60000 65536"/>
                        <a:gd name="T15" fmla="*/ 0 w 64"/>
                        <a:gd name="T16" fmla="*/ 0 h 820"/>
                        <a:gd name="T17" fmla="*/ 64 w 64"/>
                        <a:gd name="T18" fmla="*/ 820 h 820"/>
                      </a:gdLst>
                      <a:ahLst/>
                      <a:cxnLst>
                        <a:cxn ang="T10">
                          <a:pos x="T0" y="T1"/>
                        </a:cxn>
                        <a:cxn ang="T11">
                          <a:pos x="T2" y="T3"/>
                        </a:cxn>
                        <a:cxn ang="T12">
                          <a:pos x="T4" y="T5"/>
                        </a:cxn>
                        <a:cxn ang="T13">
                          <a:pos x="T6" y="T7"/>
                        </a:cxn>
                        <a:cxn ang="T14">
                          <a:pos x="T8" y="T9"/>
                        </a:cxn>
                      </a:cxnLst>
                      <a:rect l="T15" t="T16" r="T17" b="T18"/>
                      <a:pathLst>
                        <a:path w="64" h="820">
                          <a:moveTo>
                            <a:pt x="42" y="0"/>
                          </a:moveTo>
                          <a:lnTo>
                            <a:pt x="64" y="17"/>
                          </a:lnTo>
                          <a:lnTo>
                            <a:pt x="24" y="798"/>
                          </a:lnTo>
                          <a:lnTo>
                            <a:pt x="0" y="820"/>
                          </a:lnTo>
                          <a:lnTo>
                            <a:pt x="42"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815" name="Group 659"/>
                  <p:cNvGrpSpPr>
                    <a:grpSpLocks/>
                  </p:cNvGrpSpPr>
                  <p:nvPr/>
                </p:nvGrpSpPr>
                <p:grpSpPr bwMode="auto">
                  <a:xfrm>
                    <a:off x="3045" y="927"/>
                    <a:ext cx="143" cy="119"/>
                    <a:chOff x="3045" y="927"/>
                    <a:chExt cx="143" cy="119"/>
                  </a:xfrm>
                </p:grpSpPr>
                <p:sp>
                  <p:nvSpPr>
                    <p:cNvPr id="129816" name="Freeform 660"/>
                    <p:cNvSpPr>
                      <a:spLocks/>
                    </p:cNvSpPr>
                    <p:nvPr/>
                  </p:nvSpPr>
                  <p:spPr bwMode="auto">
                    <a:xfrm>
                      <a:off x="3045" y="927"/>
                      <a:ext cx="143" cy="119"/>
                    </a:xfrm>
                    <a:custGeom>
                      <a:avLst/>
                      <a:gdLst>
                        <a:gd name="T0" fmla="*/ 0 w 1003"/>
                        <a:gd name="T1" fmla="*/ 0 h 828"/>
                        <a:gd name="T2" fmla="*/ 0 w 1003"/>
                        <a:gd name="T3" fmla="*/ 0 h 828"/>
                        <a:gd name="T4" fmla="*/ 0 w 1003"/>
                        <a:gd name="T5" fmla="*/ 0 h 828"/>
                        <a:gd name="T6" fmla="*/ 0 w 1003"/>
                        <a:gd name="T7" fmla="*/ 0 h 828"/>
                        <a:gd name="T8" fmla="*/ 0 w 1003"/>
                        <a:gd name="T9" fmla="*/ 0 h 828"/>
                        <a:gd name="T10" fmla="*/ 0 60000 65536"/>
                        <a:gd name="T11" fmla="*/ 0 60000 65536"/>
                        <a:gd name="T12" fmla="*/ 0 60000 65536"/>
                        <a:gd name="T13" fmla="*/ 0 60000 65536"/>
                        <a:gd name="T14" fmla="*/ 0 60000 65536"/>
                        <a:gd name="T15" fmla="*/ 0 w 1003"/>
                        <a:gd name="T16" fmla="*/ 0 h 828"/>
                        <a:gd name="T17" fmla="*/ 1003 w 1003"/>
                        <a:gd name="T18" fmla="*/ 828 h 828"/>
                      </a:gdLst>
                      <a:ahLst/>
                      <a:cxnLst>
                        <a:cxn ang="T10">
                          <a:pos x="T0" y="T1"/>
                        </a:cxn>
                        <a:cxn ang="T11">
                          <a:pos x="T2" y="T3"/>
                        </a:cxn>
                        <a:cxn ang="T12">
                          <a:pos x="T4" y="T5"/>
                        </a:cxn>
                        <a:cxn ang="T13">
                          <a:pos x="T6" y="T7"/>
                        </a:cxn>
                        <a:cxn ang="T14">
                          <a:pos x="T8" y="T9"/>
                        </a:cxn>
                      </a:cxnLst>
                      <a:rect l="T15" t="T16" r="T17" b="T18"/>
                      <a:pathLst>
                        <a:path w="1003" h="828">
                          <a:moveTo>
                            <a:pt x="41" y="0"/>
                          </a:moveTo>
                          <a:lnTo>
                            <a:pt x="1003" y="0"/>
                          </a:lnTo>
                          <a:lnTo>
                            <a:pt x="963" y="828"/>
                          </a:lnTo>
                          <a:lnTo>
                            <a:pt x="0" y="781"/>
                          </a:lnTo>
                          <a:lnTo>
                            <a:pt x="4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17" name="Freeform 661"/>
                    <p:cNvSpPr>
                      <a:spLocks/>
                    </p:cNvSpPr>
                    <p:nvPr/>
                  </p:nvSpPr>
                  <p:spPr bwMode="auto">
                    <a:xfrm>
                      <a:off x="3050" y="932"/>
                      <a:ext cx="134" cy="109"/>
                    </a:xfrm>
                    <a:custGeom>
                      <a:avLst/>
                      <a:gdLst>
                        <a:gd name="T0" fmla="*/ 0 w 936"/>
                        <a:gd name="T1" fmla="*/ 0 h 765"/>
                        <a:gd name="T2" fmla="*/ 0 w 936"/>
                        <a:gd name="T3" fmla="*/ 0 h 765"/>
                        <a:gd name="T4" fmla="*/ 0 w 936"/>
                        <a:gd name="T5" fmla="*/ 0 h 765"/>
                        <a:gd name="T6" fmla="*/ 0 w 936"/>
                        <a:gd name="T7" fmla="*/ 0 h 765"/>
                        <a:gd name="T8" fmla="*/ 0 w 936"/>
                        <a:gd name="T9" fmla="*/ 0 h 765"/>
                        <a:gd name="T10" fmla="*/ 0 60000 65536"/>
                        <a:gd name="T11" fmla="*/ 0 60000 65536"/>
                        <a:gd name="T12" fmla="*/ 0 60000 65536"/>
                        <a:gd name="T13" fmla="*/ 0 60000 65536"/>
                        <a:gd name="T14" fmla="*/ 0 60000 65536"/>
                        <a:gd name="T15" fmla="*/ 0 w 936"/>
                        <a:gd name="T16" fmla="*/ 0 h 765"/>
                        <a:gd name="T17" fmla="*/ 936 w 936"/>
                        <a:gd name="T18" fmla="*/ 765 h 765"/>
                      </a:gdLst>
                      <a:ahLst/>
                      <a:cxnLst>
                        <a:cxn ang="T10">
                          <a:pos x="T0" y="T1"/>
                        </a:cxn>
                        <a:cxn ang="T11">
                          <a:pos x="T2" y="T3"/>
                        </a:cxn>
                        <a:cxn ang="T12">
                          <a:pos x="T4" y="T5"/>
                        </a:cxn>
                        <a:cxn ang="T13">
                          <a:pos x="T6" y="T7"/>
                        </a:cxn>
                        <a:cxn ang="T14">
                          <a:pos x="T8" y="T9"/>
                        </a:cxn>
                      </a:cxnLst>
                      <a:rect l="T15" t="T16" r="T17" b="T18"/>
                      <a:pathLst>
                        <a:path w="936" h="765">
                          <a:moveTo>
                            <a:pt x="35" y="1"/>
                          </a:moveTo>
                          <a:lnTo>
                            <a:pt x="936" y="0"/>
                          </a:lnTo>
                          <a:lnTo>
                            <a:pt x="897" y="765"/>
                          </a:lnTo>
                          <a:lnTo>
                            <a:pt x="0" y="726"/>
                          </a:lnTo>
                          <a:lnTo>
                            <a:pt x="35"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818" name="Freeform 662"/>
                    <p:cNvSpPr>
                      <a:spLocks/>
                    </p:cNvSpPr>
                    <p:nvPr/>
                  </p:nvSpPr>
                  <p:spPr bwMode="auto">
                    <a:xfrm>
                      <a:off x="3052" y="939"/>
                      <a:ext cx="126" cy="98"/>
                    </a:xfrm>
                    <a:custGeom>
                      <a:avLst/>
                      <a:gdLst>
                        <a:gd name="T0" fmla="*/ 0 w 882"/>
                        <a:gd name="T1" fmla="*/ 0 h 690"/>
                        <a:gd name="T2" fmla="*/ 0 w 882"/>
                        <a:gd name="T3" fmla="*/ 0 h 690"/>
                        <a:gd name="T4" fmla="*/ 0 w 882"/>
                        <a:gd name="T5" fmla="*/ 0 h 690"/>
                        <a:gd name="T6" fmla="*/ 0 w 882"/>
                        <a:gd name="T7" fmla="*/ 0 h 690"/>
                        <a:gd name="T8" fmla="*/ 0 w 882"/>
                        <a:gd name="T9" fmla="*/ 0 h 690"/>
                        <a:gd name="T10" fmla="*/ 0 60000 65536"/>
                        <a:gd name="T11" fmla="*/ 0 60000 65536"/>
                        <a:gd name="T12" fmla="*/ 0 60000 65536"/>
                        <a:gd name="T13" fmla="*/ 0 60000 65536"/>
                        <a:gd name="T14" fmla="*/ 0 60000 65536"/>
                        <a:gd name="T15" fmla="*/ 0 w 882"/>
                        <a:gd name="T16" fmla="*/ 0 h 690"/>
                        <a:gd name="T17" fmla="*/ 882 w 882"/>
                        <a:gd name="T18" fmla="*/ 690 h 690"/>
                      </a:gdLst>
                      <a:ahLst/>
                      <a:cxnLst>
                        <a:cxn ang="T10">
                          <a:pos x="T0" y="T1"/>
                        </a:cxn>
                        <a:cxn ang="T11">
                          <a:pos x="T2" y="T3"/>
                        </a:cxn>
                        <a:cxn ang="T12">
                          <a:pos x="T4" y="T5"/>
                        </a:cxn>
                        <a:cxn ang="T13">
                          <a:pos x="T6" y="T7"/>
                        </a:cxn>
                        <a:cxn ang="T14">
                          <a:pos x="T8" y="T9"/>
                        </a:cxn>
                      </a:cxnLst>
                      <a:rect l="T15" t="T16" r="T17" b="T18"/>
                      <a:pathLst>
                        <a:path w="882" h="690">
                          <a:moveTo>
                            <a:pt x="32" y="0"/>
                          </a:moveTo>
                          <a:lnTo>
                            <a:pt x="882" y="0"/>
                          </a:lnTo>
                          <a:lnTo>
                            <a:pt x="846" y="690"/>
                          </a:lnTo>
                          <a:lnTo>
                            <a:pt x="0" y="655"/>
                          </a:lnTo>
                          <a:lnTo>
                            <a:pt x="32"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811" name="Freeform 663"/>
              <p:cNvSpPr>
                <a:spLocks/>
              </p:cNvSpPr>
              <p:nvPr/>
            </p:nvSpPr>
            <p:spPr bwMode="auto">
              <a:xfrm>
                <a:off x="3180" y="1064"/>
                <a:ext cx="8" cy="3"/>
              </a:xfrm>
              <a:custGeom>
                <a:avLst/>
                <a:gdLst>
                  <a:gd name="T0" fmla="*/ 0 w 58"/>
                  <a:gd name="T1" fmla="*/ 0 h 20"/>
                  <a:gd name="T2" fmla="*/ 0 w 58"/>
                  <a:gd name="T3" fmla="*/ 0 h 20"/>
                  <a:gd name="T4" fmla="*/ 0 w 58"/>
                  <a:gd name="T5" fmla="*/ 0 h 20"/>
                  <a:gd name="T6" fmla="*/ 0 w 58"/>
                  <a:gd name="T7" fmla="*/ 0 h 20"/>
                  <a:gd name="T8" fmla="*/ 0 w 58"/>
                  <a:gd name="T9" fmla="*/ 0 h 20"/>
                  <a:gd name="T10" fmla="*/ 0 60000 65536"/>
                  <a:gd name="T11" fmla="*/ 0 60000 65536"/>
                  <a:gd name="T12" fmla="*/ 0 60000 65536"/>
                  <a:gd name="T13" fmla="*/ 0 60000 65536"/>
                  <a:gd name="T14" fmla="*/ 0 60000 65536"/>
                  <a:gd name="T15" fmla="*/ 0 w 58"/>
                  <a:gd name="T16" fmla="*/ 0 h 20"/>
                  <a:gd name="T17" fmla="*/ 58 w 58"/>
                  <a:gd name="T18" fmla="*/ 20 h 20"/>
                </a:gdLst>
                <a:ahLst/>
                <a:cxnLst>
                  <a:cxn ang="T10">
                    <a:pos x="T0" y="T1"/>
                  </a:cxn>
                  <a:cxn ang="T11">
                    <a:pos x="T2" y="T3"/>
                  </a:cxn>
                  <a:cxn ang="T12">
                    <a:pos x="T4" y="T5"/>
                  </a:cxn>
                  <a:cxn ang="T13">
                    <a:pos x="T6" y="T7"/>
                  </a:cxn>
                  <a:cxn ang="T14">
                    <a:pos x="T8" y="T9"/>
                  </a:cxn>
                </a:cxnLst>
                <a:rect l="T15" t="T16" r="T17" b="T18"/>
                <a:pathLst>
                  <a:path w="58" h="20">
                    <a:moveTo>
                      <a:pt x="0" y="0"/>
                    </a:moveTo>
                    <a:lnTo>
                      <a:pt x="58" y="1"/>
                    </a:lnTo>
                    <a:lnTo>
                      <a:pt x="58" y="20"/>
                    </a:lnTo>
                    <a:lnTo>
                      <a:pt x="0" y="17"/>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751" name="Group 664"/>
            <p:cNvGrpSpPr>
              <a:grpSpLocks/>
            </p:cNvGrpSpPr>
            <p:nvPr/>
          </p:nvGrpSpPr>
          <p:grpSpPr bwMode="auto">
            <a:xfrm>
              <a:off x="2944" y="1137"/>
              <a:ext cx="279" cy="63"/>
              <a:chOff x="2944" y="1137"/>
              <a:chExt cx="279" cy="63"/>
            </a:xfrm>
          </p:grpSpPr>
          <p:sp>
            <p:nvSpPr>
              <p:cNvPr id="129752" name="Freeform 665"/>
              <p:cNvSpPr>
                <a:spLocks/>
              </p:cNvSpPr>
              <p:nvPr/>
            </p:nvSpPr>
            <p:spPr bwMode="auto">
              <a:xfrm>
                <a:off x="3137" y="1156"/>
                <a:ext cx="67" cy="28"/>
              </a:xfrm>
              <a:custGeom>
                <a:avLst/>
                <a:gdLst>
                  <a:gd name="T0" fmla="*/ 0 w 469"/>
                  <a:gd name="T1" fmla="*/ 0 h 194"/>
                  <a:gd name="T2" fmla="*/ 0 w 469"/>
                  <a:gd name="T3" fmla="*/ 0 h 194"/>
                  <a:gd name="T4" fmla="*/ 0 w 469"/>
                  <a:gd name="T5" fmla="*/ 0 h 194"/>
                  <a:gd name="T6" fmla="*/ 0 w 469"/>
                  <a:gd name="T7" fmla="*/ 0 h 194"/>
                  <a:gd name="T8" fmla="*/ 0 w 469"/>
                  <a:gd name="T9" fmla="*/ 0 h 194"/>
                  <a:gd name="T10" fmla="*/ 0 w 469"/>
                  <a:gd name="T11" fmla="*/ 0 h 194"/>
                  <a:gd name="T12" fmla="*/ 0 w 469"/>
                  <a:gd name="T13" fmla="*/ 0 h 194"/>
                  <a:gd name="T14" fmla="*/ 0 60000 65536"/>
                  <a:gd name="T15" fmla="*/ 0 60000 65536"/>
                  <a:gd name="T16" fmla="*/ 0 60000 65536"/>
                  <a:gd name="T17" fmla="*/ 0 60000 65536"/>
                  <a:gd name="T18" fmla="*/ 0 60000 65536"/>
                  <a:gd name="T19" fmla="*/ 0 60000 65536"/>
                  <a:gd name="T20" fmla="*/ 0 60000 65536"/>
                  <a:gd name="T21" fmla="*/ 0 w 469"/>
                  <a:gd name="T22" fmla="*/ 0 h 194"/>
                  <a:gd name="T23" fmla="*/ 469 w 469"/>
                  <a:gd name="T24" fmla="*/ 194 h 1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69" h="194">
                    <a:moveTo>
                      <a:pt x="181" y="0"/>
                    </a:moveTo>
                    <a:lnTo>
                      <a:pt x="71" y="113"/>
                    </a:lnTo>
                    <a:lnTo>
                      <a:pt x="0" y="162"/>
                    </a:lnTo>
                    <a:lnTo>
                      <a:pt x="307" y="194"/>
                    </a:lnTo>
                    <a:lnTo>
                      <a:pt x="378" y="133"/>
                    </a:lnTo>
                    <a:lnTo>
                      <a:pt x="469" y="26"/>
                    </a:lnTo>
                    <a:lnTo>
                      <a:pt x="181"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753" name="Group 666"/>
              <p:cNvGrpSpPr>
                <a:grpSpLocks/>
              </p:cNvGrpSpPr>
              <p:nvPr/>
            </p:nvGrpSpPr>
            <p:grpSpPr bwMode="auto">
              <a:xfrm>
                <a:off x="2944" y="1137"/>
                <a:ext cx="279" cy="63"/>
                <a:chOff x="2944" y="1137"/>
                <a:chExt cx="279" cy="63"/>
              </a:xfrm>
            </p:grpSpPr>
            <p:sp>
              <p:nvSpPr>
                <p:cNvPr id="129754" name="Freeform 667"/>
                <p:cNvSpPr>
                  <a:spLocks/>
                </p:cNvSpPr>
                <p:nvPr/>
              </p:nvSpPr>
              <p:spPr bwMode="auto">
                <a:xfrm>
                  <a:off x="2944" y="1162"/>
                  <a:ext cx="247" cy="38"/>
                </a:xfrm>
                <a:custGeom>
                  <a:avLst/>
                  <a:gdLst>
                    <a:gd name="T0" fmla="*/ 0 w 1728"/>
                    <a:gd name="T1" fmla="*/ 0 h 267"/>
                    <a:gd name="T2" fmla="*/ 0 w 1728"/>
                    <a:gd name="T3" fmla="*/ 0 h 267"/>
                    <a:gd name="T4" fmla="*/ 0 w 1728"/>
                    <a:gd name="T5" fmla="*/ 0 h 267"/>
                    <a:gd name="T6" fmla="*/ 0 w 1728"/>
                    <a:gd name="T7" fmla="*/ 0 h 267"/>
                    <a:gd name="T8" fmla="*/ 0 w 1728"/>
                    <a:gd name="T9" fmla="*/ 0 h 267"/>
                    <a:gd name="T10" fmla="*/ 0 60000 65536"/>
                    <a:gd name="T11" fmla="*/ 0 60000 65536"/>
                    <a:gd name="T12" fmla="*/ 0 60000 65536"/>
                    <a:gd name="T13" fmla="*/ 0 60000 65536"/>
                    <a:gd name="T14" fmla="*/ 0 60000 65536"/>
                    <a:gd name="T15" fmla="*/ 0 w 1728"/>
                    <a:gd name="T16" fmla="*/ 0 h 267"/>
                    <a:gd name="T17" fmla="*/ 1728 w 1728"/>
                    <a:gd name="T18" fmla="*/ 267 h 267"/>
                  </a:gdLst>
                  <a:ahLst/>
                  <a:cxnLst>
                    <a:cxn ang="T10">
                      <a:pos x="T0" y="T1"/>
                    </a:cxn>
                    <a:cxn ang="T11">
                      <a:pos x="T2" y="T3"/>
                    </a:cxn>
                    <a:cxn ang="T12">
                      <a:pos x="T4" y="T5"/>
                    </a:cxn>
                    <a:cxn ang="T13">
                      <a:pos x="T6" y="T7"/>
                    </a:cxn>
                    <a:cxn ang="T14">
                      <a:pos x="T8" y="T9"/>
                    </a:cxn>
                  </a:cxnLst>
                  <a:rect l="T15" t="T16" r="T17" b="T18"/>
                  <a:pathLst>
                    <a:path w="1728" h="267">
                      <a:moveTo>
                        <a:pt x="0" y="0"/>
                      </a:moveTo>
                      <a:lnTo>
                        <a:pt x="0" y="69"/>
                      </a:lnTo>
                      <a:lnTo>
                        <a:pt x="1728" y="267"/>
                      </a:lnTo>
                      <a:lnTo>
                        <a:pt x="1727" y="19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55" name="Freeform 668"/>
                <p:cNvSpPr>
                  <a:spLocks/>
                </p:cNvSpPr>
                <p:nvPr/>
              </p:nvSpPr>
              <p:spPr bwMode="auto">
                <a:xfrm>
                  <a:off x="3191" y="1157"/>
                  <a:ext cx="32" cy="43"/>
                </a:xfrm>
                <a:custGeom>
                  <a:avLst/>
                  <a:gdLst>
                    <a:gd name="T0" fmla="*/ 0 w 228"/>
                    <a:gd name="T1" fmla="*/ 0 h 304"/>
                    <a:gd name="T2" fmla="*/ 0 w 228"/>
                    <a:gd name="T3" fmla="*/ 0 h 304"/>
                    <a:gd name="T4" fmla="*/ 0 w 228"/>
                    <a:gd name="T5" fmla="*/ 0 h 304"/>
                    <a:gd name="T6" fmla="*/ 0 w 228"/>
                    <a:gd name="T7" fmla="*/ 0 h 304"/>
                    <a:gd name="T8" fmla="*/ 0 w 228"/>
                    <a:gd name="T9" fmla="*/ 0 h 304"/>
                    <a:gd name="T10" fmla="*/ 0 w 228"/>
                    <a:gd name="T11" fmla="*/ 0 h 304"/>
                    <a:gd name="T12" fmla="*/ 0 w 228"/>
                    <a:gd name="T13" fmla="*/ 0 h 304"/>
                    <a:gd name="T14" fmla="*/ 0 w 228"/>
                    <a:gd name="T15" fmla="*/ 0 h 304"/>
                    <a:gd name="T16" fmla="*/ 0 60000 65536"/>
                    <a:gd name="T17" fmla="*/ 0 60000 65536"/>
                    <a:gd name="T18" fmla="*/ 0 60000 65536"/>
                    <a:gd name="T19" fmla="*/ 0 60000 65536"/>
                    <a:gd name="T20" fmla="*/ 0 60000 65536"/>
                    <a:gd name="T21" fmla="*/ 0 60000 65536"/>
                    <a:gd name="T22" fmla="*/ 0 60000 65536"/>
                    <a:gd name="T23" fmla="*/ 0 60000 65536"/>
                    <a:gd name="T24" fmla="*/ 0 w 228"/>
                    <a:gd name="T25" fmla="*/ 0 h 304"/>
                    <a:gd name="T26" fmla="*/ 228 w 228"/>
                    <a:gd name="T27" fmla="*/ 304 h 3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8" h="304">
                      <a:moveTo>
                        <a:pt x="0" y="235"/>
                      </a:moveTo>
                      <a:lnTo>
                        <a:pt x="0" y="304"/>
                      </a:lnTo>
                      <a:lnTo>
                        <a:pt x="99" y="234"/>
                      </a:lnTo>
                      <a:lnTo>
                        <a:pt x="139" y="193"/>
                      </a:lnTo>
                      <a:lnTo>
                        <a:pt x="228" y="87"/>
                      </a:lnTo>
                      <a:lnTo>
                        <a:pt x="228" y="0"/>
                      </a:lnTo>
                      <a:lnTo>
                        <a:pt x="112" y="145"/>
                      </a:lnTo>
                      <a:lnTo>
                        <a:pt x="0" y="235"/>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56" name="Line 669"/>
                <p:cNvSpPr>
                  <a:spLocks noChangeShapeType="1"/>
                </p:cNvSpPr>
                <p:nvPr/>
              </p:nvSpPr>
              <p:spPr bwMode="auto">
                <a:xfrm>
                  <a:off x="2945" y="1165"/>
                  <a:ext cx="246" cy="2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757" name="Group 670"/>
                <p:cNvGrpSpPr>
                  <a:grpSpLocks/>
                </p:cNvGrpSpPr>
                <p:nvPr/>
              </p:nvGrpSpPr>
              <p:grpSpPr bwMode="auto">
                <a:xfrm>
                  <a:off x="2960" y="1137"/>
                  <a:ext cx="238" cy="47"/>
                  <a:chOff x="2960" y="1137"/>
                  <a:chExt cx="238" cy="47"/>
                </a:xfrm>
              </p:grpSpPr>
              <p:sp>
                <p:nvSpPr>
                  <p:cNvPr id="129761" name="Freeform 671"/>
                  <p:cNvSpPr>
                    <a:spLocks/>
                  </p:cNvSpPr>
                  <p:nvPr/>
                </p:nvSpPr>
                <p:spPr bwMode="auto">
                  <a:xfrm>
                    <a:off x="2960" y="1139"/>
                    <a:ext cx="183" cy="38"/>
                  </a:xfrm>
                  <a:custGeom>
                    <a:avLst/>
                    <a:gdLst>
                      <a:gd name="T0" fmla="*/ 0 w 1279"/>
                      <a:gd name="T1" fmla="*/ 0 h 265"/>
                      <a:gd name="T2" fmla="*/ 0 w 1279"/>
                      <a:gd name="T3" fmla="*/ 0 h 265"/>
                      <a:gd name="T4" fmla="*/ 0 w 1279"/>
                      <a:gd name="T5" fmla="*/ 0 h 265"/>
                      <a:gd name="T6" fmla="*/ 0 w 1279"/>
                      <a:gd name="T7" fmla="*/ 0 h 265"/>
                      <a:gd name="T8" fmla="*/ 0 w 1279"/>
                      <a:gd name="T9" fmla="*/ 0 h 265"/>
                      <a:gd name="T10" fmla="*/ 0 w 1279"/>
                      <a:gd name="T11" fmla="*/ 0 h 265"/>
                      <a:gd name="T12" fmla="*/ 0 w 1279"/>
                      <a:gd name="T13" fmla="*/ 0 h 265"/>
                      <a:gd name="T14" fmla="*/ 0 60000 65536"/>
                      <a:gd name="T15" fmla="*/ 0 60000 65536"/>
                      <a:gd name="T16" fmla="*/ 0 60000 65536"/>
                      <a:gd name="T17" fmla="*/ 0 60000 65536"/>
                      <a:gd name="T18" fmla="*/ 0 60000 65536"/>
                      <a:gd name="T19" fmla="*/ 0 60000 65536"/>
                      <a:gd name="T20" fmla="*/ 0 60000 65536"/>
                      <a:gd name="T21" fmla="*/ 0 w 1279"/>
                      <a:gd name="T22" fmla="*/ 0 h 265"/>
                      <a:gd name="T23" fmla="*/ 1279 w 1279"/>
                      <a:gd name="T24" fmla="*/ 265 h 2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79" h="265">
                        <a:moveTo>
                          <a:pt x="220" y="0"/>
                        </a:moveTo>
                        <a:lnTo>
                          <a:pt x="68" y="117"/>
                        </a:lnTo>
                        <a:lnTo>
                          <a:pt x="0" y="152"/>
                        </a:lnTo>
                        <a:lnTo>
                          <a:pt x="1085" y="265"/>
                        </a:lnTo>
                        <a:lnTo>
                          <a:pt x="1162" y="214"/>
                        </a:lnTo>
                        <a:lnTo>
                          <a:pt x="1279" y="107"/>
                        </a:lnTo>
                        <a:lnTo>
                          <a:pt x="22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762" name="Group 672"/>
                  <p:cNvGrpSpPr>
                    <a:grpSpLocks/>
                  </p:cNvGrpSpPr>
                  <p:nvPr/>
                </p:nvGrpSpPr>
                <p:grpSpPr bwMode="auto">
                  <a:xfrm>
                    <a:off x="2965" y="1137"/>
                    <a:ext cx="233" cy="47"/>
                    <a:chOff x="2965" y="1137"/>
                    <a:chExt cx="233" cy="47"/>
                  </a:xfrm>
                </p:grpSpPr>
                <p:grpSp>
                  <p:nvGrpSpPr>
                    <p:cNvPr id="129763" name="Group 673"/>
                    <p:cNvGrpSpPr>
                      <a:grpSpLocks/>
                    </p:cNvGrpSpPr>
                    <p:nvPr/>
                  </p:nvGrpSpPr>
                  <p:grpSpPr bwMode="auto">
                    <a:xfrm>
                      <a:off x="2969" y="1137"/>
                      <a:ext cx="170" cy="39"/>
                      <a:chOff x="2969" y="1137"/>
                      <a:chExt cx="170" cy="39"/>
                    </a:xfrm>
                  </p:grpSpPr>
                  <p:grpSp>
                    <p:nvGrpSpPr>
                      <p:cNvPr id="129777" name="Group 674"/>
                      <p:cNvGrpSpPr>
                        <a:grpSpLocks/>
                      </p:cNvGrpSpPr>
                      <p:nvPr/>
                    </p:nvGrpSpPr>
                    <p:grpSpPr bwMode="auto">
                      <a:xfrm>
                        <a:off x="2969" y="1137"/>
                        <a:ext cx="35" cy="26"/>
                        <a:chOff x="2969" y="1137"/>
                        <a:chExt cx="35" cy="26"/>
                      </a:xfrm>
                    </p:grpSpPr>
                    <p:sp>
                      <p:nvSpPr>
                        <p:cNvPr id="129808" name="Line 675"/>
                        <p:cNvSpPr>
                          <a:spLocks noChangeShapeType="1"/>
                        </p:cNvSpPr>
                        <p:nvPr/>
                      </p:nvSpPr>
                      <p:spPr bwMode="auto">
                        <a:xfrm flipV="1">
                          <a:off x="2969" y="1157"/>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9" name="Line 676"/>
                        <p:cNvSpPr>
                          <a:spLocks noChangeShapeType="1"/>
                        </p:cNvSpPr>
                        <p:nvPr/>
                      </p:nvSpPr>
                      <p:spPr bwMode="auto">
                        <a:xfrm flipV="1">
                          <a:off x="2980" y="1137"/>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78" name="Group 677"/>
                      <p:cNvGrpSpPr>
                        <a:grpSpLocks/>
                      </p:cNvGrpSpPr>
                      <p:nvPr/>
                    </p:nvGrpSpPr>
                    <p:grpSpPr bwMode="auto">
                      <a:xfrm>
                        <a:off x="2982" y="1138"/>
                        <a:ext cx="36" cy="26"/>
                        <a:chOff x="2982" y="1138"/>
                        <a:chExt cx="36" cy="26"/>
                      </a:xfrm>
                    </p:grpSpPr>
                    <p:sp>
                      <p:nvSpPr>
                        <p:cNvPr id="129806" name="Line 678"/>
                        <p:cNvSpPr>
                          <a:spLocks noChangeShapeType="1"/>
                        </p:cNvSpPr>
                        <p:nvPr/>
                      </p:nvSpPr>
                      <p:spPr bwMode="auto">
                        <a:xfrm flipV="1">
                          <a:off x="2982" y="1158"/>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7" name="Line 679"/>
                        <p:cNvSpPr>
                          <a:spLocks noChangeShapeType="1"/>
                        </p:cNvSpPr>
                        <p:nvPr/>
                      </p:nvSpPr>
                      <p:spPr bwMode="auto">
                        <a:xfrm flipV="1">
                          <a:off x="2994" y="1138"/>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79" name="Group 680"/>
                      <p:cNvGrpSpPr>
                        <a:grpSpLocks/>
                      </p:cNvGrpSpPr>
                      <p:nvPr/>
                    </p:nvGrpSpPr>
                    <p:grpSpPr bwMode="auto">
                      <a:xfrm>
                        <a:off x="2997" y="1139"/>
                        <a:ext cx="36" cy="26"/>
                        <a:chOff x="2997" y="1139"/>
                        <a:chExt cx="36" cy="26"/>
                      </a:xfrm>
                    </p:grpSpPr>
                    <p:sp>
                      <p:nvSpPr>
                        <p:cNvPr id="129804" name="Line 681"/>
                        <p:cNvSpPr>
                          <a:spLocks noChangeShapeType="1"/>
                        </p:cNvSpPr>
                        <p:nvPr/>
                      </p:nvSpPr>
                      <p:spPr bwMode="auto">
                        <a:xfrm flipV="1">
                          <a:off x="2997" y="1159"/>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5" name="Line 682"/>
                        <p:cNvSpPr>
                          <a:spLocks noChangeShapeType="1"/>
                        </p:cNvSpPr>
                        <p:nvPr/>
                      </p:nvSpPr>
                      <p:spPr bwMode="auto">
                        <a:xfrm flipV="1">
                          <a:off x="3008" y="1139"/>
                          <a:ext cx="25"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0" name="Group 683"/>
                      <p:cNvGrpSpPr>
                        <a:grpSpLocks/>
                      </p:cNvGrpSpPr>
                      <p:nvPr/>
                    </p:nvGrpSpPr>
                    <p:grpSpPr bwMode="auto">
                      <a:xfrm>
                        <a:off x="3010" y="1141"/>
                        <a:ext cx="35" cy="26"/>
                        <a:chOff x="3010" y="1141"/>
                        <a:chExt cx="35" cy="26"/>
                      </a:xfrm>
                    </p:grpSpPr>
                    <p:sp>
                      <p:nvSpPr>
                        <p:cNvPr id="129802" name="Line 684"/>
                        <p:cNvSpPr>
                          <a:spLocks noChangeShapeType="1"/>
                        </p:cNvSpPr>
                        <p:nvPr/>
                      </p:nvSpPr>
                      <p:spPr bwMode="auto">
                        <a:xfrm flipV="1">
                          <a:off x="3010" y="1161"/>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3" name="Line 685"/>
                        <p:cNvSpPr>
                          <a:spLocks noChangeShapeType="1"/>
                        </p:cNvSpPr>
                        <p:nvPr/>
                      </p:nvSpPr>
                      <p:spPr bwMode="auto">
                        <a:xfrm flipV="1">
                          <a:off x="3021" y="1141"/>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1" name="Group 686"/>
                      <p:cNvGrpSpPr>
                        <a:grpSpLocks/>
                      </p:cNvGrpSpPr>
                      <p:nvPr/>
                    </p:nvGrpSpPr>
                    <p:grpSpPr bwMode="auto">
                      <a:xfrm>
                        <a:off x="3024" y="1142"/>
                        <a:ext cx="36" cy="26"/>
                        <a:chOff x="3024" y="1142"/>
                        <a:chExt cx="36" cy="26"/>
                      </a:xfrm>
                    </p:grpSpPr>
                    <p:sp>
                      <p:nvSpPr>
                        <p:cNvPr id="129800" name="Line 687"/>
                        <p:cNvSpPr>
                          <a:spLocks noChangeShapeType="1"/>
                        </p:cNvSpPr>
                        <p:nvPr/>
                      </p:nvSpPr>
                      <p:spPr bwMode="auto">
                        <a:xfrm flipV="1">
                          <a:off x="3024" y="1162"/>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801" name="Line 688"/>
                        <p:cNvSpPr>
                          <a:spLocks noChangeShapeType="1"/>
                        </p:cNvSpPr>
                        <p:nvPr/>
                      </p:nvSpPr>
                      <p:spPr bwMode="auto">
                        <a:xfrm flipV="1">
                          <a:off x="3036" y="1142"/>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2" name="Group 689"/>
                      <p:cNvGrpSpPr>
                        <a:grpSpLocks/>
                      </p:cNvGrpSpPr>
                      <p:nvPr/>
                    </p:nvGrpSpPr>
                    <p:grpSpPr bwMode="auto">
                      <a:xfrm>
                        <a:off x="3038" y="1143"/>
                        <a:ext cx="35" cy="26"/>
                        <a:chOff x="3038" y="1143"/>
                        <a:chExt cx="35" cy="26"/>
                      </a:xfrm>
                    </p:grpSpPr>
                    <p:sp>
                      <p:nvSpPr>
                        <p:cNvPr id="129798" name="Line 690"/>
                        <p:cNvSpPr>
                          <a:spLocks noChangeShapeType="1"/>
                        </p:cNvSpPr>
                        <p:nvPr/>
                      </p:nvSpPr>
                      <p:spPr bwMode="auto">
                        <a:xfrm flipV="1">
                          <a:off x="3038" y="1163"/>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9" name="Line 691"/>
                        <p:cNvSpPr>
                          <a:spLocks noChangeShapeType="1"/>
                        </p:cNvSpPr>
                        <p:nvPr/>
                      </p:nvSpPr>
                      <p:spPr bwMode="auto">
                        <a:xfrm flipV="1">
                          <a:off x="3049" y="1143"/>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3" name="Group 692"/>
                      <p:cNvGrpSpPr>
                        <a:grpSpLocks/>
                      </p:cNvGrpSpPr>
                      <p:nvPr/>
                    </p:nvGrpSpPr>
                    <p:grpSpPr bwMode="auto">
                      <a:xfrm>
                        <a:off x="3051" y="1144"/>
                        <a:ext cx="36" cy="26"/>
                        <a:chOff x="3051" y="1144"/>
                        <a:chExt cx="36" cy="26"/>
                      </a:xfrm>
                    </p:grpSpPr>
                    <p:sp>
                      <p:nvSpPr>
                        <p:cNvPr id="129796" name="Line 693"/>
                        <p:cNvSpPr>
                          <a:spLocks noChangeShapeType="1"/>
                        </p:cNvSpPr>
                        <p:nvPr/>
                      </p:nvSpPr>
                      <p:spPr bwMode="auto">
                        <a:xfrm flipV="1">
                          <a:off x="3051" y="1164"/>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7" name="Line 694"/>
                        <p:cNvSpPr>
                          <a:spLocks noChangeShapeType="1"/>
                        </p:cNvSpPr>
                        <p:nvPr/>
                      </p:nvSpPr>
                      <p:spPr bwMode="auto">
                        <a:xfrm flipV="1">
                          <a:off x="3063" y="1144"/>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4" name="Group 695"/>
                      <p:cNvGrpSpPr>
                        <a:grpSpLocks/>
                      </p:cNvGrpSpPr>
                      <p:nvPr/>
                    </p:nvGrpSpPr>
                    <p:grpSpPr bwMode="auto">
                      <a:xfrm>
                        <a:off x="3063" y="1146"/>
                        <a:ext cx="36" cy="26"/>
                        <a:chOff x="3063" y="1146"/>
                        <a:chExt cx="36" cy="26"/>
                      </a:xfrm>
                    </p:grpSpPr>
                    <p:sp>
                      <p:nvSpPr>
                        <p:cNvPr id="129794" name="Line 696"/>
                        <p:cNvSpPr>
                          <a:spLocks noChangeShapeType="1"/>
                        </p:cNvSpPr>
                        <p:nvPr/>
                      </p:nvSpPr>
                      <p:spPr bwMode="auto">
                        <a:xfrm flipV="1">
                          <a:off x="3063" y="1166"/>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5" name="Line 697"/>
                        <p:cNvSpPr>
                          <a:spLocks noChangeShapeType="1"/>
                        </p:cNvSpPr>
                        <p:nvPr/>
                      </p:nvSpPr>
                      <p:spPr bwMode="auto">
                        <a:xfrm flipV="1">
                          <a:off x="3075" y="1146"/>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5" name="Group 698"/>
                      <p:cNvGrpSpPr>
                        <a:grpSpLocks/>
                      </p:cNvGrpSpPr>
                      <p:nvPr/>
                    </p:nvGrpSpPr>
                    <p:grpSpPr bwMode="auto">
                      <a:xfrm>
                        <a:off x="3077" y="1148"/>
                        <a:ext cx="35" cy="26"/>
                        <a:chOff x="3077" y="1148"/>
                        <a:chExt cx="35" cy="26"/>
                      </a:xfrm>
                    </p:grpSpPr>
                    <p:sp>
                      <p:nvSpPr>
                        <p:cNvPr id="129792" name="Line 699"/>
                        <p:cNvSpPr>
                          <a:spLocks noChangeShapeType="1"/>
                        </p:cNvSpPr>
                        <p:nvPr/>
                      </p:nvSpPr>
                      <p:spPr bwMode="auto">
                        <a:xfrm flipV="1">
                          <a:off x="3077" y="1168"/>
                          <a:ext cx="11"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3" name="Line 700"/>
                        <p:cNvSpPr>
                          <a:spLocks noChangeShapeType="1"/>
                        </p:cNvSpPr>
                        <p:nvPr/>
                      </p:nvSpPr>
                      <p:spPr bwMode="auto">
                        <a:xfrm flipV="1">
                          <a:off x="3088" y="1148"/>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6" name="Group 701"/>
                      <p:cNvGrpSpPr>
                        <a:grpSpLocks/>
                      </p:cNvGrpSpPr>
                      <p:nvPr/>
                    </p:nvGrpSpPr>
                    <p:grpSpPr bwMode="auto">
                      <a:xfrm>
                        <a:off x="3090" y="1149"/>
                        <a:ext cx="36" cy="26"/>
                        <a:chOff x="3090" y="1149"/>
                        <a:chExt cx="36" cy="26"/>
                      </a:xfrm>
                    </p:grpSpPr>
                    <p:sp>
                      <p:nvSpPr>
                        <p:cNvPr id="129790" name="Line 702"/>
                        <p:cNvSpPr>
                          <a:spLocks noChangeShapeType="1"/>
                        </p:cNvSpPr>
                        <p:nvPr/>
                      </p:nvSpPr>
                      <p:spPr bwMode="auto">
                        <a:xfrm flipV="1">
                          <a:off x="3090" y="1169"/>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91" name="Line 703"/>
                        <p:cNvSpPr>
                          <a:spLocks noChangeShapeType="1"/>
                        </p:cNvSpPr>
                        <p:nvPr/>
                      </p:nvSpPr>
                      <p:spPr bwMode="auto">
                        <a:xfrm flipV="1">
                          <a:off x="3102" y="1149"/>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87" name="Group 704"/>
                      <p:cNvGrpSpPr>
                        <a:grpSpLocks/>
                      </p:cNvGrpSpPr>
                      <p:nvPr/>
                    </p:nvGrpSpPr>
                    <p:grpSpPr bwMode="auto">
                      <a:xfrm>
                        <a:off x="3103" y="1150"/>
                        <a:ext cx="36" cy="26"/>
                        <a:chOff x="3103" y="1150"/>
                        <a:chExt cx="36" cy="26"/>
                      </a:xfrm>
                    </p:grpSpPr>
                    <p:sp>
                      <p:nvSpPr>
                        <p:cNvPr id="129788" name="Line 705"/>
                        <p:cNvSpPr>
                          <a:spLocks noChangeShapeType="1"/>
                        </p:cNvSpPr>
                        <p:nvPr/>
                      </p:nvSpPr>
                      <p:spPr bwMode="auto">
                        <a:xfrm flipV="1">
                          <a:off x="3103" y="1170"/>
                          <a:ext cx="12"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89" name="Line 706"/>
                        <p:cNvSpPr>
                          <a:spLocks noChangeShapeType="1"/>
                        </p:cNvSpPr>
                        <p:nvPr/>
                      </p:nvSpPr>
                      <p:spPr bwMode="auto">
                        <a:xfrm flipV="1">
                          <a:off x="3115" y="1150"/>
                          <a:ext cx="24"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764" name="Group 707"/>
                    <p:cNvGrpSpPr>
                      <a:grpSpLocks/>
                    </p:cNvGrpSpPr>
                    <p:nvPr/>
                  </p:nvGrpSpPr>
                  <p:grpSpPr bwMode="auto">
                    <a:xfrm>
                      <a:off x="3145" y="1154"/>
                      <a:ext cx="51" cy="30"/>
                      <a:chOff x="3145" y="1154"/>
                      <a:chExt cx="51" cy="30"/>
                    </a:xfrm>
                  </p:grpSpPr>
                  <p:grpSp>
                    <p:nvGrpSpPr>
                      <p:cNvPr id="129768" name="Group 708"/>
                      <p:cNvGrpSpPr>
                        <a:grpSpLocks/>
                      </p:cNvGrpSpPr>
                      <p:nvPr/>
                    </p:nvGrpSpPr>
                    <p:grpSpPr bwMode="auto">
                      <a:xfrm>
                        <a:off x="3166" y="1156"/>
                        <a:ext cx="30" cy="28"/>
                        <a:chOff x="3166" y="1156"/>
                        <a:chExt cx="30" cy="28"/>
                      </a:xfrm>
                    </p:grpSpPr>
                    <p:sp>
                      <p:nvSpPr>
                        <p:cNvPr id="129775" name="Line 709"/>
                        <p:cNvSpPr>
                          <a:spLocks noChangeShapeType="1"/>
                        </p:cNvSpPr>
                        <p:nvPr/>
                      </p:nvSpPr>
                      <p:spPr bwMode="auto">
                        <a:xfrm flipV="1">
                          <a:off x="3166" y="1177"/>
                          <a:ext cx="10" cy="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76" name="Line 710"/>
                        <p:cNvSpPr>
                          <a:spLocks noChangeShapeType="1"/>
                        </p:cNvSpPr>
                        <p:nvPr/>
                      </p:nvSpPr>
                      <p:spPr bwMode="auto">
                        <a:xfrm flipV="1">
                          <a:off x="3176" y="1156"/>
                          <a:ext cx="20"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69" name="Group 711"/>
                      <p:cNvGrpSpPr>
                        <a:grpSpLocks/>
                      </p:cNvGrpSpPr>
                      <p:nvPr/>
                    </p:nvGrpSpPr>
                    <p:grpSpPr bwMode="auto">
                      <a:xfrm>
                        <a:off x="3155" y="1155"/>
                        <a:ext cx="31" cy="28"/>
                        <a:chOff x="3155" y="1155"/>
                        <a:chExt cx="31" cy="28"/>
                      </a:xfrm>
                    </p:grpSpPr>
                    <p:sp>
                      <p:nvSpPr>
                        <p:cNvPr id="129773" name="Line 712"/>
                        <p:cNvSpPr>
                          <a:spLocks noChangeShapeType="1"/>
                        </p:cNvSpPr>
                        <p:nvPr/>
                      </p:nvSpPr>
                      <p:spPr bwMode="auto">
                        <a:xfrm flipV="1">
                          <a:off x="3155" y="1176"/>
                          <a:ext cx="11" cy="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74" name="Line 713"/>
                        <p:cNvSpPr>
                          <a:spLocks noChangeShapeType="1"/>
                        </p:cNvSpPr>
                        <p:nvPr/>
                      </p:nvSpPr>
                      <p:spPr bwMode="auto">
                        <a:xfrm flipV="1">
                          <a:off x="3166" y="1155"/>
                          <a:ext cx="20"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770" name="Group 714"/>
                      <p:cNvGrpSpPr>
                        <a:grpSpLocks/>
                      </p:cNvGrpSpPr>
                      <p:nvPr/>
                    </p:nvGrpSpPr>
                    <p:grpSpPr bwMode="auto">
                      <a:xfrm>
                        <a:off x="3145" y="1154"/>
                        <a:ext cx="29" cy="28"/>
                        <a:chOff x="3145" y="1154"/>
                        <a:chExt cx="29" cy="28"/>
                      </a:xfrm>
                    </p:grpSpPr>
                    <p:sp>
                      <p:nvSpPr>
                        <p:cNvPr id="129771" name="Line 715"/>
                        <p:cNvSpPr>
                          <a:spLocks noChangeShapeType="1"/>
                        </p:cNvSpPr>
                        <p:nvPr/>
                      </p:nvSpPr>
                      <p:spPr bwMode="auto">
                        <a:xfrm flipV="1">
                          <a:off x="3145" y="1174"/>
                          <a:ext cx="10" cy="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72" name="Line 716"/>
                        <p:cNvSpPr>
                          <a:spLocks noChangeShapeType="1"/>
                        </p:cNvSpPr>
                        <p:nvPr/>
                      </p:nvSpPr>
                      <p:spPr bwMode="auto">
                        <a:xfrm flipV="1">
                          <a:off x="3155" y="1154"/>
                          <a:ext cx="19" cy="20"/>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765" name="Line 717"/>
                    <p:cNvSpPr>
                      <a:spLocks noChangeShapeType="1"/>
                    </p:cNvSpPr>
                    <p:nvPr/>
                  </p:nvSpPr>
                  <p:spPr bwMode="auto">
                    <a:xfrm>
                      <a:off x="2981" y="1145"/>
                      <a:ext cx="217" cy="21"/>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66" name="Line 718"/>
                    <p:cNvSpPr>
                      <a:spLocks noChangeShapeType="1"/>
                    </p:cNvSpPr>
                    <p:nvPr/>
                  </p:nvSpPr>
                  <p:spPr bwMode="auto">
                    <a:xfrm>
                      <a:off x="2973" y="1150"/>
                      <a:ext cx="221" cy="22"/>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67" name="Line 719"/>
                    <p:cNvSpPr>
                      <a:spLocks noChangeShapeType="1"/>
                    </p:cNvSpPr>
                    <p:nvPr/>
                  </p:nvSpPr>
                  <p:spPr bwMode="auto">
                    <a:xfrm>
                      <a:off x="2965" y="1156"/>
                      <a:ext cx="223" cy="23"/>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758" name="Group 720"/>
                <p:cNvGrpSpPr>
                  <a:grpSpLocks/>
                </p:cNvGrpSpPr>
                <p:nvPr/>
              </p:nvGrpSpPr>
              <p:grpSpPr bwMode="auto">
                <a:xfrm>
                  <a:off x="3191" y="1160"/>
                  <a:ext cx="32" cy="33"/>
                  <a:chOff x="3191" y="1160"/>
                  <a:chExt cx="32" cy="33"/>
                </a:xfrm>
              </p:grpSpPr>
              <p:sp>
                <p:nvSpPr>
                  <p:cNvPr id="129759" name="Line 721"/>
                  <p:cNvSpPr>
                    <a:spLocks noChangeShapeType="1"/>
                  </p:cNvSpPr>
                  <p:nvPr/>
                </p:nvSpPr>
                <p:spPr bwMode="auto">
                  <a:xfrm flipV="1">
                    <a:off x="3191" y="1179"/>
                    <a:ext cx="17" cy="14"/>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60" name="Line 722"/>
                  <p:cNvSpPr>
                    <a:spLocks noChangeShapeType="1"/>
                  </p:cNvSpPr>
                  <p:nvPr/>
                </p:nvSpPr>
                <p:spPr bwMode="auto">
                  <a:xfrm flipV="1">
                    <a:off x="3208" y="1160"/>
                    <a:ext cx="15" cy="19"/>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54" name="Freeform 723"/>
          <p:cNvSpPr>
            <a:spLocks/>
          </p:cNvSpPr>
          <p:nvPr/>
        </p:nvSpPr>
        <p:spPr bwMode="auto">
          <a:xfrm>
            <a:off x="3894138" y="2073275"/>
            <a:ext cx="287337" cy="382588"/>
          </a:xfrm>
          <a:custGeom>
            <a:avLst/>
            <a:gdLst>
              <a:gd name="T0" fmla="*/ 2147483647 w 181"/>
              <a:gd name="T1" fmla="*/ 0 h 241"/>
              <a:gd name="T2" fmla="*/ 0 w 181"/>
              <a:gd name="T3" fmla="*/ 2147483647 h 241"/>
              <a:gd name="T4" fmla="*/ 2147483647 w 181"/>
              <a:gd name="T5" fmla="*/ 2147483647 h 241"/>
              <a:gd name="T6" fmla="*/ 2147483647 w 181"/>
              <a:gd name="T7" fmla="*/ 2147483647 h 241"/>
              <a:gd name="T8" fmla="*/ 2147483647 w 181"/>
              <a:gd name="T9" fmla="*/ 0 h 241"/>
              <a:gd name="T10" fmla="*/ 0 60000 65536"/>
              <a:gd name="T11" fmla="*/ 0 60000 65536"/>
              <a:gd name="T12" fmla="*/ 0 60000 65536"/>
              <a:gd name="T13" fmla="*/ 0 60000 65536"/>
              <a:gd name="T14" fmla="*/ 0 60000 65536"/>
              <a:gd name="T15" fmla="*/ 0 w 181"/>
              <a:gd name="T16" fmla="*/ 0 h 241"/>
              <a:gd name="T17" fmla="*/ 181 w 181"/>
              <a:gd name="T18" fmla="*/ 241 h 241"/>
            </a:gdLst>
            <a:ahLst/>
            <a:cxnLst>
              <a:cxn ang="T10">
                <a:pos x="T0" y="T1"/>
              </a:cxn>
              <a:cxn ang="T11">
                <a:pos x="T2" y="T3"/>
              </a:cxn>
              <a:cxn ang="T12">
                <a:pos x="T4" y="T5"/>
              </a:cxn>
              <a:cxn ang="T13">
                <a:pos x="T6" y="T7"/>
              </a:cxn>
              <a:cxn ang="T14">
                <a:pos x="T8" y="T9"/>
              </a:cxn>
            </a:cxnLst>
            <a:rect l="T15" t="T16" r="T17" b="T18"/>
            <a:pathLst>
              <a:path w="181" h="241">
                <a:moveTo>
                  <a:pt x="8" y="0"/>
                </a:moveTo>
                <a:lnTo>
                  <a:pt x="0" y="9"/>
                </a:lnTo>
                <a:lnTo>
                  <a:pt x="173" y="241"/>
                </a:lnTo>
                <a:lnTo>
                  <a:pt x="181" y="232"/>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055" name="Freeform 724"/>
          <p:cNvSpPr>
            <a:spLocks/>
          </p:cNvSpPr>
          <p:nvPr/>
        </p:nvSpPr>
        <p:spPr bwMode="auto">
          <a:xfrm>
            <a:off x="4532313" y="2076450"/>
            <a:ext cx="109537" cy="282575"/>
          </a:xfrm>
          <a:custGeom>
            <a:avLst/>
            <a:gdLst>
              <a:gd name="T0" fmla="*/ 2147483647 w 69"/>
              <a:gd name="T1" fmla="*/ 2147483647 h 178"/>
              <a:gd name="T2" fmla="*/ 2147483647 w 69"/>
              <a:gd name="T3" fmla="*/ 0 h 178"/>
              <a:gd name="T4" fmla="*/ 0 w 69"/>
              <a:gd name="T5" fmla="*/ 2147483647 h 178"/>
              <a:gd name="T6" fmla="*/ 2147483647 w 69"/>
              <a:gd name="T7" fmla="*/ 2147483647 h 178"/>
              <a:gd name="T8" fmla="*/ 2147483647 w 69"/>
              <a:gd name="T9" fmla="*/ 2147483647 h 178"/>
              <a:gd name="T10" fmla="*/ 0 60000 65536"/>
              <a:gd name="T11" fmla="*/ 0 60000 65536"/>
              <a:gd name="T12" fmla="*/ 0 60000 65536"/>
              <a:gd name="T13" fmla="*/ 0 60000 65536"/>
              <a:gd name="T14" fmla="*/ 0 60000 65536"/>
              <a:gd name="T15" fmla="*/ 0 w 69"/>
              <a:gd name="T16" fmla="*/ 0 h 178"/>
              <a:gd name="T17" fmla="*/ 69 w 69"/>
              <a:gd name="T18" fmla="*/ 178 h 178"/>
            </a:gdLst>
            <a:ahLst/>
            <a:cxnLst>
              <a:cxn ang="T10">
                <a:pos x="T0" y="T1"/>
              </a:cxn>
              <a:cxn ang="T11">
                <a:pos x="T2" y="T3"/>
              </a:cxn>
              <a:cxn ang="T12">
                <a:pos x="T4" y="T5"/>
              </a:cxn>
              <a:cxn ang="T13">
                <a:pos x="T6" y="T7"/>
              </a:cxn>
              <a:cxn ang="T14">
                <a:pos x="T8" y="T9"/>
              </a:cxn>
            </a:cxnLst>
            <a:rect l="T15" t="T16" r="T17" b="T18"/>
            <a:pathLst>
              <a:path w="69" h="178">
                <a:moveTo>
                  <a:pt x="69" y="4"/>
                </a:moveTo>
                <a:lnTo>
                  <a:pt x="58" y="0"/>
                </a:lnTo>
                <a:lnTo>
                  <a:pt x="0" y="174"/>
                </a:lnTo>
                <a:lnTo>
                  <a:pt x="11" y="178"/>
                </a:lnTo>
                <a:lnTo>
                  <a:pt x="69"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056" name="Group 725"/>
          <p:cNvGrpSpPr>
            <a:grpSpLocks/>
          </p:cNvGrpSpPr>
          <p:nvPr/>
        </p:nvGrpSpPr>
        <p:grpSpPr bwMode="auto">
          <a:xfrm>
            <a:off x="3884613" y="2228850"/>
            <a:ext cx="1081087" cy="738188"/>
            <a:chOff x="2618" y="1280"/>
            <a:chExt cx="681" cy="465"/>
          </a:xfrm>
        </p:grpSpPr>
        <p:sp>
          <p:nvSpPr>
            <p:cNvPr id="129724" name="Freeform 726"/>
            <p:cNvSpPr>
              <a:spLocks/>
            </p:cNvSpPr>
            <p:nvPr/>
          </p:nvSpPr>
          <p:spPr bwMode="auto">
            <a:xfrm>
              <a:off x="2618" y="1280"/>
              <a:ext cx="633" cy="465"/>
            </a:xfrm>
            <a:custGeom>
              <a:avLst/>
              <a:gdLst>
                <a:gd name="T0" fmla="*/ 35 w 633"/>
                <a:gd name="T1" fmla="*/ 162 h 465"/>
                <a:gd name="T2" fmla="*/ 10 w 633"/>
                <a:gd name="T3" fmla="*/ 184 h 465"/>
                <a:gd name="T4" fmla="*/ 0 w 633"/>
                <a:gd name="T5" fmla="*/ 218 h 465"/>
                <a:gd name="T6" fmla="*/ 5 w 633"/>
                <a:gd name="T7" fmla="*/ 243 h 465"/>
                <a:gd name="T8" fmla="*/ 31 w 633"/>
                <a:gd name="T9" fmla="*/ 273 h 465"/>
                <a:gd name="T10" fmla="*/ 18 w 633"/>
                <a:gd name="T11" fmla="*/ 293 h 465"/>
                <a:gd name="T12" fmla="*/ 15 w 633"/>
                <a:gd name="T13" fmla="*/ 329 h 465"/>
                <a:gd name="T14" fmla="*/ 33 w 633"/>
                <a:gd name="T15" fmla="*/ 361 h 465"/>
                <a:gd name="T16" fmla="*/ 65 w 633"/>
                <a:gd name="T17" fmla="*/ 379 h 465"/>
                <a:gd name="T18" fmla="*/ 85 w 633"/>
                <a:gd name="T19" fmla="*/ 380 h 465"/>
                <a:gd name="T20" fmla="*/ 103 w 633"/>
                <a:gd name="T21" fmla="*/ 404 h 465"/>
                <a:gd name="T22" fmla="*/ 140 w 633"/>
                <a:gd name="T23" fmla="*/ 428 h 465"/>
                <a:gd name="T24" fmla="*/ 183 w 633"/>
                <a:gd name="T25" fmla="*/ 437 h 465"/>
                <a:gd name="T26" fmla="*/ 228 w 633"/>
                <a:gd name="T27" fmla="*/ 428 h 465"/>
                <a:gd name="T28" fmla="*/ 249 w 633"/>
                <a:gd name="T29" fmla="*/ 431 h 465"/>
                <a:gd name="T30" fmla="*/ 277 w 633"/>
                <a:gd name="T31" fmla="*/ 453 h 465"/>
                <a:gd name="T32" fmla="*/ 311 w 633"/>
                <a:gd name="T33" fmla="*/ 464 h 465"/>
                <a:gd name="T34" fmla="*/ 355 w 633"/>
                <a:gd name="T35" fmla="*/ 460 h 465"/>
                <a:gd name="T36" fmla="*/ 394 w 633"/>
                <a:gd name="T37" fmla="*/ 435 h 465"/>
                <a:gd name="T38" fmla="*/ 418 w 633"/>
                <a:gd name="T39" fmla="*/ 394 h 465"/>
                <a:gd name="T40" fmla="*/ 440 w 633"/>
                <a:gd name="T41" fmla="*/ 405 h 465"/>
                <a:gd name="T42" fmla="*/ 480 w 633"/>
                <a:gd name="T43" fmla="*/ 406 h 465"/>
                <a:gd name="T44" fmla="*/ 523 w 633"/>
                <a:gd name="T45" fmla="*/ 383 h 465"/>
                <a:gd name="T46" fmla="*/ 546 w 633"/>
                <a:gd name="T47" fmla="*/ 341 h 465"/>
                <a:gd name="T48" fmla="*/ 566 w 633"/>
                <a:gd name="T49" fmla="*/ 320 h 465"/>
                <a:gd name="T50" fmla="*/ 609 w 633"/>
                <a:gd name="T51" fmla="*/ 291 h 465"/>
                <a:gd name="T52" fmla="*/ 631 w 633"/>
                <a:gd name="T53" fmla="*/ 243 h 465"/>
                <a:gd name="T54" fmla="*/ 628 w 633"/>
                <a:gd name="T55" fmla="*/ 194 h 465"/>
                <a:gd name="T56" fmla="*/ 612 w 633"/>
                <a:gd name="T57" fmla="*/ 165 h 465"/>
                <a:gd name="T58" fmla="*/ 617 w 633"/>
                <a:gd name="T59" fmla="*/ 121 h 465"/>
                <a:gd name="T60" fmla="*/ 602 w 633"/>
                <a:gd name="T61" fmla="*/ 87 h 465"/>
                <a:gd name="T62" fmla="*/ 573 w 633"/>
                <a:gd name="T63" fmla="*/ 63 h 465"/>
                <a:gd name="T64" fmla="*/ 558 w 633"/>
                <a:gd name="T65" fmla="*/ 46 h 465"/>
                <a:gd name="T66" fmla="*/ 537 w 633"/>
                <a:gd name="T67" fmla="*/ 17 h 465"/>
                <a:gd name="T68" fmla="*/ 504 w 633"/>
                <a:gd name="T69" fmla="*/ 1 h 465"/>
                <a:gd name="T70" fmla="*/ 461 w 633"/>
                <a:gd name="T71" fmla="*/ 7 h 465"/>
                <a:gd name="T72" fmla="*/ 437 w 633"/>
                <a:gd name="T73" fmla="*/ 25 h 465"/>
                <a:gd name="T74" fmla="*/ 401 w 633"/>
                <a:gd name="T75" fmla="*/ 2 h 465"/>
                <a:gd name="T76" fmla="*/ 369 w 633"/>
                <a:gd name="T77" fmla="*/ 3 h 465"/>
                <a:gd name="T78" fmla="*/ 339 w 633"/>
                <a:gd name="T79" fmla="*/ 21 h 465"/>
                <a:gd name="T80" fmla="*/ 329 w 633"/>
                <a:gd name="T81" fmla="*/ 36 h 465"/>
                <a:gd name="T82" fmla="*/ 289 w 633"/>
                <a:gd name="T83" fmla="*/ 16 h 465"/>
                <a:gd name="T84" fmla="*/ 253 w 633"/>
                <a:gd name="T85" fmla="*/ 17 h 465"/>
                <a:gd name="T86" fmla="*/ 225 w 633"/>
                <a:gd name="T87" fmla="*/ 31 h 465"/>
                <a:gd name="T88" fmla="*/ 205 w 633"/>
                <a:gd name="T89" fmla="*/ 55 h 465"/>
                <a:gd name="T90" fmla="*/ 181 w 633"/>
                <a:gd name="T91" fmla="*/ 46 h 465"/>
                <a:gd name="T92" fmla="*/ 145 w 633"/>
                <a:gd name="T93" fmla="*/ 43 h 465"/>
                <a:gd name="T94" fmla="*/ 100 w 633"/>
                <a:gd name="T95" fmla="*/ 59 h 465"/>
                <a:gd name="T96" fmla="*/ 64 w 633"/>
                <a:gd name="T97" fmla="*/ 103 h 465"/>
                <a:gd name="T98" fmla="*/ 56 w 633"/>
                <a:gd name="T99" fmla="*/ 141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33"/>
                <a:gd name="T151" fmla="*/ 0 h 465"/>
                <a:gd name="T152" fmla="*/ 633 w 633"/>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33" h="465">
                  <a:moveTo>
                    <a:pt x="57" y="155"/>
                  </a:moveTo>
                  <a:lnTo>
                    <a:pt x="45" y="157"/>
                  </a:lnTo>
                  <a:lnTo>
                    <a:pt x="35" y="162"/>
                  </a:lnTo>
                  <a:lnTo>
                    <a:pt x="25" y="168"/>
                  </a:lnTo>
                  <a:lnTo>
                    <a:pt x="17" y="175"/>
                  </a:lnTo>
                  <a:lnTo>
                    <a:pt x="10" y="184"/>
                  </a:lnTo>
                  <a:lnTo>
                    <a:pt x="4" y="195"/>
                  </a:lnTo>
                  <a:lnTo>
                    <a:pt x="1" y="206"/>
                  </a:lnTo>
                  <a:lnTo>
                    <a:pt x="0" y="218"/>
                  </a:lnTo>
                  <a:lnTo>
                    <a:pt x="1" y="227"/>
                  </a:lnTo>
                  <a:lnTo>
                    <a:pt x="2" y="235"/>
                  </a:lnTo>
                  <a:lnTo>
                    <a:pt x="5" y="243"/>
                  </a:lnTo>
                  <a:lnTo>
                    <a:pt x="8" y="250"/>
                  </a:lnTo>
                  <a:lnTo>
                    <a:pt x="18" y="263"/>
                  </a:lnTo>
                  <a:lnTo>
                    <a:pt x="31" y="273"/>
                  </a:lnTo>
                  <a:lnTo>
                    <a:pt x="24" y="283"/>
                  </a:lnTo>
                  <a:lnTo>
                    <a:pt x="18" y="293"/>
                  </a:lnTo>
                  <a:lnTo>
                    <a:pt x="15" y="304"/>
                  </a:lnTo>
                  <a:lnTo>
                    <a:pt x="14" y="316"/>
                  </a:lnTo>
                  <a:lnTo>
                    <a:pt x="15" y="329"/>
                  </a:lnTo>
                  <a:lnTo>
                    <a:pt x="19" y="341"/>
                  </a:lnTo>
                  <a:lnTo>
                    <a:pt x="25" y="352"/>
                  </a:lnTo>
                  <a:lnTo>
                    <a:pt x="33" y="361"/>
                  </a:lnTo>
                  <a:lnTo>
                    <a:pt x="42" y="369"/>
                  </a:lnTo>
                  <a:lnTo>
                    <a:pt x="53" y="375"/>
                  </a:lnTo>
                  <a:lnTo>
                    <a:pt x="65" y="379"/>
                  </a:lnTo>
                  <a:lnTo>
                    <a:pt x="78" y="380"/>
                  </a:lnTo>
                  <a:lnTo>
                    <a:pt x="82" y="380"/>
                  </a:lnTo>
                  <a:lnTo>
                    <a:pt x="85" y="380"/>
                  </a:lnTo>
                  <a:lnTo>
                    <a:pt x="93" y="393"/>
                  </a:lnTo>
                  <a:lnTo>
                    <a:pt x="103" y="404"/>
                  </a:lnTo>
                  <a:lnTo>
                    <a:pt x="114" y="413"/>
                  </a:lnTo>
                  <a:lnTo>
                    <a:pt x="127" y="422"/>
                  </a:lnTo>
                  <a:lnTo>
                    <a:pt x="140" y="428"/>
                  </a:lnTo>
                  <a:lnTo>
                    <a:pt x="154" y="433"/>
                  </a:lnTo>
                  <a:lnTo>
                    <a:pt x="168" y="436"/>
                  </a:lnTo>
                  <a:lnTo>
                    <a:pt x="183" y="437"/>
                  </a:lnTo>
                  <a:lnTo>
                    <a:pt x="199" y="436"/>
                  </a:lnTo>
                  <a:lnTo>
                    <a:pt x="214" y="433"/>
                  </a:lnTo>
                  <a:lnTo>
                    <a:pt x="228" y="428"/>
                  </a:lnTo>
                  <a:lnTo>
                    <a:pt x="241" y="421"/>
                  </a:lnTo>
                  <a:lnTo>
                    <a:pt x="249" y="431"/>
                  </a:lnTo>
                  <a:lnTo>
                    <a:pt x="257" y="439"/>
                  </a:lnTo>
                  <a:lnTo>
                    <a:pt x="267" y="447"/>
                  </a:lnTo>
                  <a:lnTo>
                    <a:pt x="277" y="453"/>
                  </a:lnTo>
                  <a:lnTo>
                    <a:pt x="288" y="458"/>
                  </a:lnTo>
                  <a:lnTo>
                    <a:pt x="299" y="462"/>
                  </a:lnTo>
                  <a:lnTo>
                    <a:pt x="311" y="464"/>
                  </a:lnTo>
                  <a:lnTo>
                    <a:pt x="323" y="465"/>
                  </a:lnTo>
                  <a:lnTo>
                    <a:pt x="339" y="464"/>
                  </a:lnTo>
                  <a:lnTo>
                    <a:pt x="355" y="460"/>
                  </a:lnTo>
                  <a:lnTo>
                    <a:pt x="369" y="454"/>
                  </a:lnTo>
                  <a:lnTo>
                    <a:pt x="382" y="445"/>
                  </a:lnTo>
                  <a:lnTo>
                    <a:pt x="394" y="435"/>
                  </a:lnTo>
                  <a:lnTo>
                    <a:pt x="404" y="423"/>
                  </a:lnTo>
                  <a:lnTo>
                    <a:pt x="412" y="409"/>
                  </a:lnTo>
                  <a:lnTo>
                    <a:pt x="418" y="394"/>
                  </a:lnTo>
                  <a:lnTo>
                    <a:pt x="418" y="395"/>
                  </a:lnTo>
                  <a:lnTo>
                    <a:pt x="429" y="400"/>
                  </a:lnTo>
                  <a:lnTo>
                    <a:pt x="440" y="405"/>
                  </a:lnTo>
                  <a:lnTo>
                    <a:pt x="451" y="407"/>
                  </a:lnTo>
                  <a:lnTo>
                    <a:pt x="463" y="408"/>
                  </a:lnTo>
                  <a:lnTo>
                    <a:pt x="480" y="406"/>
                  </a:lnTo>
                  <a:lnTo>
                    <a:pt x="496" y="401"/>
                  </a:lnTo>
                  <a:lnTo>
                    <a:pt x="510" y="394"/>
                  </a:lnTo>
                  <a:lnTo>
                    <a:pt x="523" y="383"/>
                  </a:lnTo>
                  <a:lnTo>
                    <a:pt x="533" y="371"/>
                  </a:lnTo>
                  <a:lnTo>
                    <a:pt x="541" y="357"/>
                  </a:lnTo>
                  <a:lnTo>
                    <a:pt x="546" y="341"/>
                  </a:lnTo>
                  <a:lnTo>
                    <a:pt x="548" y="324"/>
                  </a:lnTo>
                  <a:lnTo>
                    <a:pt x="566" y="320"/>
                  </a:lnTo>
                  <a:lnTo>
                    <a:pt x="582" y="313"/>
                  </a:lnTo>
                  <a:lnTo>
                    <a:pt x="596" y="303"/>
                  </a:lnTo>
                  <a:lnTo>
                    <a:pt x="609" y="291"/>
                  </a:lnTo>
                  <a:lnTo>
                    <a:pt x="619" y="276"/>
                  </a:lnTo>
                  <a:lnTo>
                    <a:pt x="627" y="261"/>
                  </a:lnTo>
                  <a:lnTo>
                    <a:pt x="631" y="243"/>
                  </a:lnTo>
                  <a:lnTo>
                    <a:pt x="633" y="225"/>
                  </a:lnTo>
                  <a:lnTo>
                    <a:pt x="632" y="209"/>
                  </a:lnTo>
                  <a:lnTo>
                    <a:pt x="628" y="194"/>
                  </a:lnTo>
                  <a:lnTo>
                    <a:pt x="621" y="179"/>
                  </a:lnTo>
                  <a:lnTo>
                    <a:pt x="612" y="165"/>
                  </a:lnTo>
                  <a:lnTo>
                    <a:pt x="617" y="150"/>
                  </a:lnTo>
                  <a:lnTo>
                    <a:pt x="618" y="134"/>
                  </a:lnTo>
                  <a:lnTo>
                    <a:pt x="617" y="121"/>
                  </a:lnTo>
                  <a:lnTo>
                    <a:pt x="614" y="109"/>
                  </a:lnTo>
                  <a:lnTo>
                    <a:pt x="609" y="97"/>
                  </a:lnTo>
                  <a:lnTo>
                    <a:pt x="602" y="87"/>
                  </a:lnTo>
                  <a:lnTo>
                    <a:pt x="594" y="77"/>
                  </a:lnTo>
                  <a:lnTo>
                    <a:pt x="584" y="70"/>
                  </a:lnTo>
                  <a:lnTo>
                    <a:pt x="573" y="63"/>
                  </a:lnTo>
                  <a:lnTo>
                    <a:pt x="561" y="59"/>
                  </a:lnTo>
                  <a:lnTo>
                    <a:pt x="561" y="58"/>
                  </a:lnTo>
                  <a:lnTo>
                    <a:pt x="558" y="46"/>
                  </a:lnTo>
                  <a:lnTo>
                    <a:pt x="552" y="35"/>
                  </a:lnTo>
                  <a:lnTo>
                    <a:pt x="545" y="25"/>
                  </a:lnTo>
                  <a:lnTo>
                    <a:pt x="537" y="17"/>
                  </a:lnTo>
                  <a:lnTo>
                    <a:pt x="527" y="10"/>
                  </a:lnTo>
                  <a:lnTo>
                    <a:pt x="516" y="4"/>
                  </a:lnTo>
                  <a:lnTo>
                    <a:pt x="504" y="1"/>
                  </a:lnTo>
                  <a:lnTo>
                    <a:pt x="491" y="0"/>
                  </a:lnTo>
                  <a:lnTo>
                    <a:pt x="476" y="2"/>
                  </a:lnTo>
                  <a:lnTo>
                    <a:pt x="461" y="7"/>
                  </a:lnTo>
                  <a:lnTo>
                    <a:pt x="448" y="14"/>
                  </a:lnTo>
                  <a:lnTo>
                    <a:pt x="437" y="25"/>
                  </a:lnTo>
                  <a:lnTo>
                    <a:pt x="427" y="14"/>
                  </a:lnTo>
                  <a:lnTo>
                    <a:pt x="415" y="7"/>
                  </a:lnTo>
                  <a:lnTo>
                    <a:pt x="401" y="2"/>
                  </a:lnTo>
                  <a:lnTo>
                    <a:pt x="386" y="0"/>
                  </a:lnTo>
                  <a:lnTo>
                    <a:pt x="377" y="1"/>
                  </a:lnTo>
                  <a:lnTo>
                    <a:pt x="369" y="3"/>
                  </a:lnTo>
                  <a:lnTo>
                    <a:pt x="360" y="6"/>
                  </a:lnTo>
                  <a:lnTo>
                    <a:pt x="353" y="10"/>
                  </a:lnTo>
                  <a:lnTo>
                    <a:pt x="339" y="21"/>
                  </a:lnTo>
                  <a:lnTo>
                    <a:pt x="334" y="27"/>
                  </a:lnTo>
                  <a:lnTo>
                    <a:pt x="329" y="35"/>
                  </a:lnTo>
                  <a:lnTo>
                    <a:pt x="329" y="36"/>
                  </a:lnTo>
                  <a:lnTo>
                    <a:pt x="317" y="27"/>
                  </a:lnTo>
                  <a:lnTo>
                    <a:pt x="304" y="20"/>
                  </a:lnTo>
                  <a:lnTo>
                    <a:pt x="289" y="16"/>
                  </a:lnTo>
                  <a:lnTo>
                    <a:pt x="274" y="14"/>
                  </a:lnTo>
                  <a:lnTo>
                    <a:pt x="263" y="15"/>
                  </a:lnTo>
                  <a:lnTo>
                    <a:pt x="253" y="17"/>
                  </a:lnTo>
                  <a:lnTo>
                    <a:pt x="243" y="20"/>
                  </a:lnTo>
                  <a:lnTo>
                    <a:pt x="234" y="25"/>
                  </a:lnTo>
                  <a:lnTo>
                    <a:pt x="225" y="31"/>
                  </a:lnTo>
                  <a:lnTo>
                    <a:pt x="218" y="38"/>
                  </a:lnTo>
                  <a:lnTo>
                    <a:pt x="211" y="46"/>
                  </a:lnTo>
                  <a:lnTo>
                    <a:pt x="205" y="55"/>
                  </a:lnTo>
                  <a:lnTo>
                    <a:pt x="205" y="56"/>
                  </a:lnTo>
                  <a:lnTo>
                    <a:pt x="193" y="50"/>
                  </a:lnTo>
                  <a:lnTo>
                    <a:pt x="181" y="46"/>
                  </a:lnTo>
                  <a:lnTo>
                    <a:pt x="168" y="43"/>
                  </a:lnTo>
                  <a:lnTo>
                    <a:pt x="155" y="42"/>
                  </a:lnTo>
                  <a:lnTo>
                    <a:pt x="145" y="43"/>
                  </a:lnTo>
                  <a:lnTo>
                    <a:pt x="135" y="44"/>
                  </a:lnTo>
                  <a:lnTo>
                    <a:pt x="116" y="50"/>
                  </a:lnTo>
                  <a:lnTo>
                    <a:pt x="100" y="59"/>
                  </a:lnTo>
                  <a:lnTo>
                    <a:pt x="85" y="71"/>
                  </a:lnTo>
                  <a:lnTo>
                    <a:pt x="73" y="86"/>
                  </a:lnTo>
                  <a:lnTo>
                    <a:pt x="64" y="103"/>
                  </a:lnTo>
                  <a:lnTo>
                    <a:pt x="58" y="121"/>
                  </a:lnTo>
                  <a:lnTo>
                    <a:pt x="57" y="131"/>
                  </a:lnTo>
                  <a:lnTo>
                    <a:pt x="56" y="141"/>
                  </a:lnTo>
                  <a:lnTo>
                    <a:pt x="56" y="148"/>
                  </a:lnTo>
                  <a:lnTo>
                    <a:pt x="57"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25" name="Freeform 727"/>
            <p:cNvSpPr>
              <a:spLocks/>
            </p:cNvSpPr>
            <p:nvPr/>
          </p:nvSpPr>
          <p:spPr bwMode="auto">
            <a:xfrm>
              <a:off x="2618" y="1280"/>
              <a:ext cx="633" cy="465"/>
            </a:xfrm>
            <a:custGeom>
              <a:avLst/>
              <a:gdLst>
                <a:gd name="T0" fmla="*/ 35 w 633"/>
                <a:gd name="T1" fmla="*/ 162 h 465"/>
                <a:gd name="T2" fmla="*/ 10 w 633"/>
                <a:gd name="T3" fmla="*/ 184 h 465"/>
                <a:gd name="T4" fmla="*/ 0 w 633"/>
                <a:gd name="T5" fmla="*/ 218 h 465"/>
                <a:gd name="T6" fmla="*/ 5 w 633"/>
                <a:gd name="T7" fmla="*/ 243 h 465"/>
                <a:gd name="T8" fmla="*/ 31 w 633"/>
                <a:gd name="T9" fmla="*/ 273 h 465"/>
                <a:gd name="T10" fmla="*/ 18 w 633"/>
                <a:gd name="T11" fmla="*/ 293 h 465"/>
                <a:gd name="T12" fmla="*/ 15 w 633"/>
                <a:gd name="T13" fmla="*/ 329 h 465"/>
                <a:gd name="T14" fmla="*/ 33 w 633"/>
                <a:gd name="T15" fmla="*/ 361 h 465"/>
                <a:gd name="T16" fmla="*/ 65 w 633"/>
                <a:gd name="T17" fmla="*/ 379 h 465"/>
                <a:gd name="T18" fmla="*/ 85 w 633"/>
                <a:gd name="T19" fmla="*/ 380 h 465"/>
                <a:gd name="T20" fmla="*/ 103 w 633"/>
                <a:gd name="T21" fmla="*/ 404 h 465"/>
                <a:gd name="T22" fmla="*/ 140 w 633"/>
                <a:gd name="T23" fmla="*/ 428 h 465"/>
                <a:gd name="T24" fmla="*/ 183 w 633"/>
                <a:gd name="T25" fmla="*/ 437 h 465"/>
                <a:gd name="T26" fmla="*/ 228 w 633"/>
                <a:gd name="T27" fmla="*/ 428 h 465"/>
                <a:gd name="T28" fmla="*/ 249 w 633"/>
                <a:gd name="T29" fmla="*/ 431 h 465"/>
                <a:gd name="T30" fmla="*/ 277 w 633"/>
                <a:gd name="T31" fmla="*/ 453 h 465"/>
                <a:gd name="T32" fmla="*/ 311 w 633"/>
                <a:gd name="T33" fmla="*/ 464 h 465"/>
                <a:gd name="T34" fmla="*/ 355 w 633"/>
                <a:gd name="T35" fmla="*/ 460 h 465"/>
                <a:gd name="T36" fmla="*/ 394 w 633"/>
                <a:gd name="T37" fmla="*/ 435 h 465"/>
                <a:gd name="T38" fmla="*/ 418 w 633"/>
                <a:gd name="T39" fmla="*/ 394 h 465"/>
                <a:gd name="T40" fmla="*/ 440 w 633"/>
                <a:gd name="T41" fmla="*/ 405 h 465"/>
                <a:gd name="T42" fmla="*/ 480 w 633"/>
                <a:gd name="T43" fmla="*/ 406 h 465"/>
                <a:gd name="T44" fmla="*/ 523 w 633"/>
                <a:gd name="T45" fmla="*/ 383 h 465"/>
                <a:gd name="T46" fmla="*/ 546 w 633"/>
                <a:gd name="T47" fmla="*/ 341 h 465"/>
                <a:gd name="T48" fmla="*/ 566 w 633"/>
                <a:gd name="T49" fmla="*/ 320 h 465"/>
                <a:gd name="T50" fmla="*/ 609 w 633"/>
                <a:gd name="T51" fmla="*/ 291 h 465"/>
                <a:gd name="T52" fmla="*/ 631 w 633"/>
                <a:gd name="T53" fmla="*/ 243 h 465"/>
                <a:gd name="T54" fmla="*/ 628 w 633"/>
                <a:gd name="T55" fmla="*/ 194 h 465"/>
                <a:gd name="T56" fmla="*/ 612 w 633"/>
                <a:gd name="T57" fmla="*/ 165 h 465"/>
                <a:gd name="T58" fmla="*/ 617 w 633"/>
                <a:gd name="T59" fmla="*/ 121 h 465"/>
                <a:gd name="T60" fmla="*/ 602 w 633"/>
                <a:gd name="T61" fmla="*/ 87 h 465"/>
                <a:gd name="T62" fmla="*/ 573 w 633"/>
                <a:gd name="T63" fmla="*/ 63 h 465"/>
                <a:gd name="T64" fmla="*/ 558 w 633"/>
                <a:gd name="T65" fmla="*/ 46 h 465"/>
                <a:gd name="T66" fmla="*/ 537 w 633"/>
                <a:gd name="T67" fmla="*/ 17 h 465"/>
                <a:gd name="T68" fmla="*/ 504 w 633"/>
                <a:gd name="T69" fmla="*/ 1 h 465"/>
                <a:gd name="T70" fmla="*/ 461 w 633"/>
                <a:gd name="T71" fmla="*/ 7 h 465"/>
                <a:gd name="T72" fmla="*/ 437 w 633"/>
                <a:gd name="T73" fmla="*/ 25 h 465"/>
                <a:gd name="T74" fmla="*/ 401 w 633"/>
                <a:gd name="T75" fmla="*/ 2 h 465"/>
                <a:gd name="T76" fmla="*/ 369 w 633"/>
                <a:gd name="T77" fmla="*/ 3 h 465"/>
                <a:gd name="T78" fmla="*/ 339 w 633"/>
                <a:gd name="T79" fmla="*/ 21 h 465"/>
                <a:gd name="T80" fmla="*/ 329 w 633"/>
                <a:gd name="T81" fmla="*/ 36 h 465"/>
                <a:gd name="T82" fmla="*/ 289 w 633"/>
                <a:gd name="T83" fmla="*/ 16 h 465"/>
                <a:gd name="T84" fmla="*/ 253 w 633"/>
                <a:gd name="T85" fmla="*/ 17 h 465"/>
                <a:gd name="T86" fmla="*/ 225 w 633"/>
                <a:gd name="T87" fmla="*/ 31 h 465"/>
                <a:gd name="T88" fmla="*/ 205 w 633"/>
                <a:gd name="T89" fmla="*/ 55 h 465"/>
                <a:gd name="T90" fmla="*/ 181 w 633"/>
                <a:gd name="T91" fmla="*/ 46 h 465"/>
                <a:gd name="T92" fmla="*/ 145 w 633"/>
                <a:gd name="T93" fmla="*/ 43 h 465"/>
                <a:gd name="T94" fmla="*/ 100 w 633"/>
                <a:gd name="T95" fmla="*/ 59 h 465"/>
                <a:gd name="T96" fmla="*/ 64 w 633"/>
                <a:gd name="T97" fmla="*/ 103 h 465"/>
                <a:gd name="T98" fmla="*/ 56 w 633"/>
                <a:gd name="T99" fmla="*/ 141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33"/>
                <a:gd name="T151" fmla="*/ 0 h 465"/>
                <a:gd name="T152" fmla="*/ 633 w 633"/>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33" h="465">
                  <a:moveTo>
                    <a:pt x="57" y="155"/>
                  </a:moveTo>
                  <a:lnTo>
                    <a:pt x="45" y="157"/>
                  </a:lnTo>
                  <a:lnTo>
                    <a:pt x="35" y="162"/>
                  </a:lnTo>
                  <a:lnTo>
                    <a:pt x="25" y="168"/>
                  </a:lnTo>
                  <a:lnTo>
                    <a:pt x="17" y="175"/>
                  </a:lnTo>
                  <a:lnTo>
                    <a:pt x="10" y="184"/>
                  </a:lnTo>
                  <a:lnTo>
                    <a:pt x="4" y="195"/>
                  </a:lnTo>
                  <a:lnTo>
                    <a:pt x="1" y="206"/>
                  </a:lnTo>
                  <a:lnTo>
                    <a:pt x="0" y="218"/>
                  </a:lnTo>
                  <a:lnTo>
                    <a:pt x="1" y="227"/>
                  </a:lnTo>
                  <a:lnTo>
                    <a:pt x="2" y="235"/>
                  </a:lnTo>
                  <a:lnTo>
                    <a:pt x="5" y="243"/>
                  </a:lnTo>
                  <a:lnTo>
                    <a:pt x="8" y="250"/>
                  </a:lnTo>
                  <a:lnTo>
                    <a:pt x="18" y="263"/>
                  </a:lnTo>
                  <a:lnTo>
                    <a:pt x="31" y="273"/>
                  </a:lnTo>
                  <a:lnTo>
                    <a:pt x="24" y="283"/>
                  </a:lnTo>
                  <a:lnTo>
                    <a:pt x="18" y="293"/>
                  </a:lnTo>
                  <a:lnTo>
                    <a:pt x="15" y="304"/>
                  </a:lnTo>
                  <a:lnTo>
                    <a:pt x="14" y="316"/>
                  </a:lnTo>
                  <a:lnTo>
                    <a:pt x="15" y="329"/>
                  </a:lnTo>
                  <a:lnTo>
                    <a:pt x="19" y="341"/>
                  </a:lnTo>
                  <a:lnTo>
                    <a:pt x="25" y="352"/>
                  </a:lnTo>
                  <a:lnTo>
                    <a:pt x="33" y="361"/>
                  </a:lnTo>
                  <a:lnTo>
                    <a:pt x="42" y="369"/>
                  </a:lnTo>
                  <a:lnTo>
                    <a:pt x="53" y="375"/>
                  </a:lnTo>
                  <a:lnTo>
                    <a:pt x="65" y="379"/>
                  </a:lnTo>
                  <a:lnTo>
                    <a:pt x="78" y="380"/>
                  </a:lnTo>
                  <a:lnTo>
                    <a:pt x="82" y="380"/>
                  </a:lnTo>
                  <a:lnTo>
                    <a:pt x="85" y="380"/>
                  </a:lnTo>
                  <a:lnTo>
                    <a:pt x="93" y="393"/>
                  </a:lnTo>
                  <a:lnTo>
                    <a:pt x="103" y="404"/>
                  </a:lnTo>
                  <a:lnTo>
                    <a:pt x="114" y="413"/>
                  </a:lnTo>
                  <a:lnTo>
                    <a:pt x="127" y="422"/>
                  </a:lnTo>
                  <a:lnTo>
                    <a:pt x="140" y="428"/>
                  </a:lnTo>
                  <a:lnTo>
                    <a:pt x="154" y="433"/>
                  </a:lnTo>
                  <a:lnTo>
                    <a:pt x="168" y="436"/>
                  </a:lnTo>
                  <a:lnTo>
                    <a:pt x="183" y="437"/>
                  </a:lnTo>
                  <a:lnTo>
                    <a:pt x="199" y="436"/>
                  </a:lnTo>
                  <a:lnTo>
                    <a:pt x="214" y="433"/>
                  </a:lnTo>
                  <a:lnTo>
                    <a:pt x="228" y="428"/>
                  </a:lnTo>
                  <a:lnTo>
                    <a:pt x="241" y="421"/>
                  </a:lnTo>
                  <a:lnTo>
                    <a:pt x="249" y="431"/>
                  </a:lnTo>
                  <a:lnTo>
                    <a:pt x="257" y="439"/>
                  </a:lnTo>
                  <a:lnTo>
                    <a:pt x="267" y="447"/>
                  </a:lnTo>
                  <a:lnTo>
                    <a:pt x="277" y="453"/>
                  </a:lnTo>
                  <a:lnTo>
                    <a:pt x="288" y="458"/>
                  </a:lnTo>
                  <a:lnTo>
                    <a:pt x="299" y="462"/>
                  </a:lnTo>
                  <a:lnTo>
                    <a:pt x="311" y="464"/>
                  </a:lnTo>
                  <a:lnTo>
                    <a:pt x="323" y="465"/>
                  </a:lnTo>
                  <a:lnTo>
                    <a:pt x="339" y="464"/>
                  </a:lnTo>
                  <a:lnTo>
                    <a:pt x="355" y="460"/>
                  </a:lnTo>
                  <a:lnTo>
                    <a:pt x="369" y="454"/>
                  </a:lnTo>
                  <a:lnTo>
                    <a:pt x="382" y="445"/>
                  </a:lnTo>
                  <a:lnTo>
                    <a:pt x="394" y="435"/>
                  </a:lnTo>
                  <a:lnTo>
                    <a:pt x="404" y="423"/>
                  </a:lnTo>
                  <a:lnTo>
                    <a:pt x="412" y="409"/>
                  </a:lnTo>
                  <a:lnTo>
                    <a:pt x="418" y="394"/>
                  </a:lnTo>
                  <a:lnTo>
                    <a:pt x="418" y="395"/>
                  </a:lnTo>
                  <a:lnTo>
                    <a:pt x="429" y="400"/>
                  </a:lnTo>
                  <a:lnTo>
                    <a:pt x="440" y="405"/>
                  </a:lnTo>
                  <a:lnTo>
                    <a:pt x="451" y="407"/>
                  </a:lnTo>
                  <a:lnTo>
                    <a:pt x="463" y="408"/>
                  </a:lnTo>
                  <a:lnTo>
                    <a:pt x="480" y="406"/>
                  </a:lnTo>
                  <a:lnTo>
                    <a:pt x="496" y="401"/>
                  </a:lnTo>
                  <a:lnTo>
                    <a:pt x="510" y="394"/>
                  </a:lnTo>
                  <a:lnTo>
                    <a:pt x="523" y="383"/>
                  </a:lnTo>
                  <a:lnTo>
                    <a:pt x="533" y="371"/>
                  </a:lnTo>
                  <a:lnTo>
                    <a:pt x="541" y="357"/>
                  </a:lnTo>
                  <a:lnTo>
                    <a:pt x="546" y="341"/>
                  </a:lnTo>
                  <a:lnTo>
                    <a:pt x="548" y="324"/>
                  </a:lnTo>
                  <a:lnTo>
                    <a:pt x="566" y="320"/>
                  </a:lnTo>
                  <a:lnTo>
                    <a:pt x="582" y="313"/>
                  </a:lnTo>
                  <a:lnTo>
                    <a:pt x="596" y="303"/>
                  </a:lnTo>
                  <a:lnTo>
                    <a:pt x="609" y="291"/>
                  </a:lnTo>
                  <a:lnTo>
                    <a:pt x="619" y="276"/>
                  </a:lnTo>
                  <a:lnTo>
                    <a:pt x="627" y="261"/>
                  </a:lnTo>
                  <a:lnTo>
                    <a:pt x="631" y="243"/>
                  </a:lnTo>
                  <a:lnTo>
                    <a:pt x="633" y="225"/>
                  </a:lnTo>
                  <a:lnTo>
                    <a:pt x="632" y="209"/>
                  </a:lnTo>
                  <a:lnTo>
                    <a:pt x="628" y="194"/>
                  </a:lnTo>
                  <a:lnTo>
                    <a:pt x="621" y="179"/>
                  </a:lnTo>
                  <a:lnTo>
                    <a:pt x="612" y="165"/>
                  </a:lnTo>
                  <a:lnTo>
                    <a:pt x="617" y="150"/>
                  </a:lnTo>
                  <a:lnTo>
                    <a:pt x="618" y="134"/>
                  </a:lnTo>
                  <a:lnTo>
                    <a:pt x="617" y="121"/>
                  </a:lnTo>
                  <a:lnTo>
                    <a:pt x="614" y="109"/>
                  </a:lnTo>
                  <a:lnTo>
                    <a:pt x="609" y="97"/>
                  </a:lnTo>
                  <a:lnTo>
                    <a:pt x="602" y="87"/>
                  </a:lnTo>
                  <a:lnTo>
                    <a:pt x="594" y="77"/>
                  </a:lnTo>
                  <a:lnTo>
                    <a:pt x="584" y="70"/>
                  </a:lnTo>
                  <a:lnTo>
                    <a:pt x="573" y="63"/>
                  </a:lnTo>
                  <a:lnTo>
                    <a:pt x="561" y="59"/>
                  </a:lnTo>
                  <a:lnTo>
                    <a:pt x="561" y="58"/>
                  </a:lnTo>
                  <a:lnTo>
                    <a:pt x="558" y="46"/>
                  </a:lnTo>
                  <a:lnTo>
                    <a:pt x="552" y="35"/>
                  </a:lnTo>
                  <a:lnTo>
                    <a:pt x="545" y="25"/>
                  </a:lnTo>
                  <a:lnTo>
                    <a:pt x="537" y="17"/>
                  </a:lnTo>
                  <a:lnTo>
                    <a:pt x="527" y="10"/>
                  </a:lnTo>
                  <a:lnTo>
                    <a:pt x="516" y="4"/>
                  </a:lnTo>
                  <a:lnTo>
                    <a:pt x="504" y="1"/>
                  </a:lnTo>
                  <a:lnTo>
                    <a:pt x="491" y="0"/>
                  </a:lnTo>
                  <a:lnTo>
                    <a:pt x="476" y="2"/>
                  </a:lnTo>
                  <a:lnTo>
                    <a:pt x="461" y="7"/>
                  </a:lnTo>
                  <a:lnTo>
                    <a:pt x="448" y="14"/>
                  </a:lnTo>
                  <a:lnTo>
                    <a:pt x="437" y="25"/>
                  </a:lnTo>
                  <a:lnTo>
                    <a:pt x="427" y="14"/>
                  </a:lnTo>
                  <a:lnTo>
                    <a:pt x="415" y="7"/>
                  </a:lnTo>
                  <a:lnTo>
                    <a:pt x="401" y="2"/>
                  </a:lnTo>
                  <a:lnTo>
                    <a:pt x="386" y="0"/>
                  </a:lnTo>
                  <a:lnTo>
                    <a:pt x="377" y="1"/>
                  </a:lnTo>
                  <a:lnTo>
                    <a:pt x="369" y="3"/>
                  </a:lnTo>
                  <a:lnTo>
                    <a:pt x="360" y="6"/>
                  </a:lnTo>
                  <a:lnTo>
                    <a:pt x="353" y="10"/>
                  </a:lnTo>
                  <a:lnTo>
                    <a:pt x="339" y="21"/>
                  </a:lnTo>
                  <a:lnTo>
                    <a:pt x="334" y="27"/>
                  </a:lnTo>
                  <a:lnTo>
                    <a:pt x="329" y="35"/>
                  </a:lnTo>
                  <a:lnTo>
                    <a:pt x="329" y="36"/>
                  </a:lnTo>
                  <a:lnTo>
                    <a:pt x="317" y="27"/>
                  </a:lnTo>
                  <a:lnTo>
                    <a:pt x="304" y="20"/>
                  </a:lnTo>
                  <a:lnTo>
                    <a:pt x="289" y="16"/>
                  </a:lnTo>
                  <a:lnTo>
                    <a:pt x="274" y="14"/>
                  </a:lnTo>
                  <a:lnTo>
                    <a:pt x="263" y="15"/>
                  </a:lnTo>
                  <a:lnTo>
                    <a:pt x="253" y="17"/>
                  </a:lnTo>
                  <a:lnTo>
                    <a:pt x="243" y="20"/>
                  </a:lnTo>
                  <a:lnTo>
                    <a:pt x="234" y="25"/>
                  </a:lnTo>
                  <a:lnTo>
                    <a:pt x="225" y="31"/>
                  </a:lnTo>
                  <a:lnTo>
                    <a:pt x="218" y="38"/>
                  </a:lnTo>
                  <a:lnTo>
                    <a:pt x="211" y="46"/>
                  </a:lnTo>
                  <a:lnTo>
                    <a:pt x="205" y="55"/>
                  </a:lnTo>
                  <a:lnTo>
                    <a:pt x="205" y="56"/>
                  </a:lnTo>
                  <a:lnTo>
                    <a:pt x="193" y="50"/>
                  </a:lnTo>
                  <a:lnTo>
                    <a:pt x="181" y="46"/>
                  </a:lnTo>
                  <a:lnTo>
                    <a:pt x="168" y="43"/>
                  </a:lnTo>
                  <a:lnTo>
                    <a:pt x="155" y="42"/>
                  </a:lnTo>
                  <a:lnTo>
                    <a:pt x="145" y="43"/>
                  </a:lnTo>
                  <a:lnTo>
                    <a:pt x="135" y="44"/>
                  </a:lnTo>
                  <a:lnTo>
                    <a:pt x="116" y="50"/>
                  </a:lnTo>
                  <a:lnTo>
                    <a:pt x="100" y="59"/>
                  </a:lnTo>
                  <a:lnTo>
                    <a:pt x="85" y="71"/>
                  </a:lnTo>
                  <a:lnTo>
                    <a:pt x="73" y="86"/>
                  </a:lnTo>
                  <a:lnTo>
                    <a:pt x="64" y="103"/>
                  </a:lnTo>
                  <a:lnTo>
                    <a:pt x="58" y="121"/>
                  </a:lnTo>
                  <a:lnTo>
                    <a:pt x="57" y="131"/>
                  </a:lnTo>
                  <a:lnTo>
                    <a:pt x="56" y="141"/>
                  </a:lnTo>
                  <a:lnTo>
                    <a:pt x="56" y="148"/>
                  </a:lnTo>
                  <a:lnTo>
                    <a:pt x="57" y="155"/>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6" name="Freeform 728"/>
            <p:cNvSpPr>
              <a:spLocks/>
            </p:cNvSpPr>
            <p:nvPr/>
          </p:nvSpPr>
          <p:spPr bwMode="auto">
            <a:xfrm>
              <a:off x="2649" y="1553"/>
              <a:ext cx="38" cy="9"/>
            </a:xfrm>
            <a:custGeom>
              <a:avLst/>
              <a:gdLst>
                <a:gd name="T0" fmla="*/ 0 w 38"/>
                <a:gd name="T1" fmla="*/ 0 h 9"/>
                <a:gd name="T2" fmla="*/ 8 w 38"/>
                <a:gd name="T3" fmla="*/ 4 h 9"/>
                <a:gd name="T4" fmla="*/ 16 w 38"/>
                <a:gd name="T5" fmla="*/ 7 h 9"/>
                <a:gd name="T6" fmla="*/ 24 w 38"/>
                <a:gd name="T7" fmla="*/ 8 h 9"/>
                <a:gd name="T8" fmla="*/ 33 w 38"/>
                <a:gd name="T9" fmla="*/ 9 h 9"/>
                <a:gd name="T10" fmla="*/ 35 w 38"/>
                <a:gd name="T11" fmla="*/ 9 h 9"/>
                <a:gd name="T12" fmla="*/ 38 w 38"/>
                <a:gd name="T13" fmla="*/ 9 h 9"/>
                <a:gd name="T14" fmla="*/ 0 60000 65536"/>
                <a:gd name="T15" fmla="*/ 0 60000 65536"/>
                <a:gd name="T16" fmla="*/ 0 60000 65536"/>
                <a:gd name="T17" fmla="*/ 0 60000 65536"/>
                <a:gd name="T18" fmla="*/ 0 60000 65536"/>
                <a:gd name="T19" fmla="*/ 0 60000 65536"/>
                <a:gd name="T20" fmla="*/ 0 60000 65536"/>
                <a:gd name="T21" fmla="*/ 0 w 38"/>
                <a:gd name="T22" fmla="*/ 0 h 9"/>
                <a:gd name="T23" fmla="*/ 38 w 38"/>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9">
                  <a:moveTo>
                    <a:pt x="0" y="0"/>
                  </a:moveTo>
                  <a:lnTo>
                    <a:pt x="8" y="4"/>
                  </a:lnTo>
                  <a:lnTo>
                    <a:pt x="16" y="7"/>
                  </a:lnTo>
                  <a:lnTo>
                    <a:pt x="24" y="8"/>
                  </a:lnTo>
                  <a:lnTo>
                    <a:pt x="33" y="9"/>
                  </a:lnTo>
                  <a:lnTo>
                    <a:pt x="35" y="9"/>
                  </a:lnTo>
                  <a:lnTo>
                    <a:pt x="38" y="9"/>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7" name="Freeform 729"/>
            <p:cNvSpPr>
              <a:spLocks/>
            </p:cNvSpPr>
            <p:nvPr/>
          </p:nvSpPr>
          <p:spPr bwMode="auto">
            <a:xfrm>
              <a:off x="2703" y="1655"/>
              <a:ext cx="16" cy="5"/>
            </a:xfrm>
            <a:custGeom>
              <a:avLst/>
              <a:gdLst>
                <a:gd name="T0" fmla="*/ 0 w 16"/>
                <a:gd name="T1" fmla="*/ 5 h 5"/>
                <a:gd name="T2" fmla="*/ 8 w 16"/>
                <a:gd name="T3" fmla="*/ 3 h 5"/>
                <a:gd name="T4" fmla="*/ 16 w 16"/>
                <a:gd name="T5" fmla="*/ 0 h 5"/>
                <a:gd name="T6" fmla="*/ 0 60000 65536"/>
                <a:gd name="T7" fmla="*/ 0 60000 65536"/>
                <a:gd name="T8" fmla="*/ 0 60000 65536"/>
                <a:gd name="T9" fmla="*/ 0 w 16"/>
                <a:gd name="T10" fmla="*/ 0 h 5"/>
                <a:gd name="T11" fmla="*/ 16 w 16"/>
                <a:gd name="T12" fmla="*/ 5 h 5"/>
              </a:gdLst>
              <a:ahLst/>
              <a:cxnLst>
                <a:cxn ang="T6">
                  <a:pos x="T0" y="T1"/>
                </a:cxn>
                <a:cxn ang="T7">
                  <a:pos x="T2" y="T3"/>
                </a:cxn>
                <a:cxn ang="T8">
                  <a:pos x="T4" y="T5"/>
                </a:cxn>
              </a:cxnLst>
              <a:rect l="T9" t="T10" r="T11" b="T12"/>
              <a:pathLst>
                <a:path w="16" h="5">
                  <a:moveTo>
                    <a:pt x="0" y="5"/>
                  </a:moveTo>
                  <a:lnTo>
                    <a:pt x="8" y="3"/>
                  </a:lnTo>
                  <a:lnTo>
                    <a:pt x="16"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8" name="Freeform 730"/>
            <p:cNvSpPr>
              <a:spLocks/>
            </p:cNvSpPr>
            <p:nvPr/>
          </p:nvSpPr>
          <p:spPr bwMode="auto">
            <a:xfrm>
              <a:off x="2849" y="1682"/>
              <a:ext cx="10" cy="19"/>
            </a:xfrm>
            <a:custGeom>
              <a:avLst/>
              <a:gdLst>
                <a:gd name="T0" fmla="*/ 0 w 10"/>
                <a:gd name="T1" fmla="*/ 0 h 19"/>
                <a:gd name="T2" fmla="*/ 5 w 10"/>
                <a:gd name="T3" fmla="*/ 10 h 19"/>
                <a:gd name="T4" fmla="*/ 10 w 10"/>
                <a:gd name="T5" fmla="*/ 19 h 19"/>
                <a:gd name="T6" fmla="*/ 0 60000 65536"/>
                <a:gd name="T7" fmla="*/ 0 60000 65536"/>
                <a:gd name="T8" fmla="*/ 0 60000 65536"/>
                <a:gd name="T9" fmla="*/ 0 w 10"/>
                <a:gd name="T10" fmla="*/ 0 h 19"/>
                <a:gd name="T11" fmla="*/ 10 w 10"/>
                <a:gd name="T12" fmla="*/ 19 h 19"/>
              </a:gdLst>
              <a:ahLst/>
              <a:cxnLst>
                <a:cxn ang="T6">
                  <a:pos x="T0" y="T1"/>
                </a:cxn>
                <a:cxn ang="T7">
                  <a:pos x="T2" y="T3"/>
                </a:cxn>
                <a:cxn ang="T8">
                  <a:pos x="T4" y="T5"/>
                </a:cxn>
              </a:cxnLst>
              <a:rect l="T9" t="T10" r="T11" b="T12"/>
              <a:pathLst>
                <a:path w="10" h="19">
                  <a:moveTo>
                    <a:pt x="0" y="0"/>
                  </a:moveTo>
                  <a:lnTo>
                    <a:pt x="5" y="10"/>
                  </a:lnTo>
                  <a:lnTo>
                    <a:pt x="10" y="19"/>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9" name="Freeform 731"/>
            <p:cNvSpPr>
              <a:spLocks/>
            </p:cNvSpPr>
            <p:nvPr/>
          </p:nvSpPr>
          <p:spPr bwMode="auto">
            <a:xfrm>
              <a:off x="3036" y="1654"/>
              <a:ext cx="4" cy="20"/>
            </a:xfrm>
            <a:custGeom>
              <a:avLst/>
              <a:gdLst>
                <a:gd name="T0" fmla="*/ 0 w 4"/>
                <a:gd name="T1" fmla="*/ 20 h 20"/>
                <a:gd name="T2" fmla="*/ 2 w 4"/>
                <a:gd name="T3" fmla="*/ 10 h 20"/>
                <a:gd name="T4" fmla="*/ 4 w 4"/>
                <a:gd name="T5" fmla="*/ 0 h 20"/>
                <a:gd name="T6" fmla="*/ 0 60000 65536"/>
                <a:gd name="T7" fmla="*/ 0 60000 65536"/>
                <a:gd name="T8" fmla="*/ 0 60000 65536"/>
                <a:gd name="T9" fmla="*/ 0 w 4"/>
                <a:gd name="T10" fmla="*/ 0 h 20"/>
                <a:gd name="T11" fmla="*/ 4 w 4"/>
                <a:gd name="T12" fmla="*/ 20 h 20"/>
              </a:gdLst>
              <a:ahLst/>
              <a:cxnLst>
                <a:cxn ang="T6">
                  <a:pos x="T0" y="T1"/>
                </a:cxn>
                <a:cxn ang="T7">
                  <a:pos x="T2" y="T3"/>
                </a:cxn>
                <a:cxn ang="T8">
                  <a:pos x="T4" y="T5"/>
                </a:cxn>
              </a:cxnLst>
              <a:rect l="T9" t="T10" r="T11" b="T12"/>
              <a:pathLst>
                <a:path w="4" h="20">
                  <a:moveTo>
                    <a:pt x="0" y="20"/>
                  </a:moveTo>
                  <a:lnTo>
                    <a:pt x="2" y="10"/>
                  </a:lnTo>
                  <a:lnTo>
                    <a:pt x="4"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0" name="Freeform 732"/>
            <p:cNvSpPr>
              <a:spLocks/>
            </p:cNvSpPr>
            <p:nvPr/>
          </p:nvSpPr>
          <p:spPr bwMode="auto">
            <a:xfrm>
              <a:off x="3118" y="1527"/>
              <a:ext cx="48" cy="77"/>
            </a:xfrm>
            <a:custGeom>
              <a:avLst/>
              <a:gdLst>
                <a:gd name="T0" fmla="*/ 48 w 48"/>
                <a:gd name="T1" fmla="*/ 77 h 77"/>
                <a:gd name="T2" fmla="*/ 48 w 48"/>
                <a:gd name="T3" fmla="*/ 77 h 77"/>
                <a:gd name="T4" fmla="*/ 48 w 48"/>
                <a:gd name="T5" fmla="*/ 76 h 77"/>
                <a:gd name="T6" fmla="*/ 47 w 48"/>
                <a:gd name="T7" fmla="*/ 64 h 77"/>
                <a:gd name="T8" fmla="*/ 45 w 48"/>
                <a:gd name="T9" fmla="*/ 53 h 77"/>
                <a:gd name="T10" fmla="*/ 40 w 48"/>
                <a:gd name="T11" fmla="*/ 42 h 77"/>
                <a:gd name="T12" fmla="*/ 35 w 48"/>
                <a:gd name="T13" fmla="*/ 31 h 77"/>
                <a:gd name="T14" fmla="*/ 28 w 48"/>
                <a:gd name="T15" fmla="*/ 22 h 77"/>
                <a:gd name="T16" fmla="*/ 20 w 48"/>
                <a:gd name="T17" fmla="*/ 13 h 77"/>
                <a:gd name="T18" fmla="*/ 10 w 48"/>
                <a:gd name="T19" fmla="*/ 6 h 77"/>
                <a:gd name="T20" fmla="*/ 0 w 48"/>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77"/>
                <a:gd name="T35" fmla="*/ 48 w 48"/>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77">
                  <a:moveTo>
                    <a:pt x="48" y="77"/>
                  </a:moveTo>
                  <a:lnTo>
                    <a:pt x="48" y="77"/>
                  </a:lnTo>
                  <a:lnTo>
                    <a:pt x="48" y="76"/>
                  </a:lnTo>
                  <a:lnTo>
                    <a:pt x="47" y="64"/>
                  </a:lnTo>
                  <a:lnTo>
                    <a:pt x="45" y="53"/>
                  </a:lnTo>
                  <a:lnTo>
                    <a:pt x="40" y="42"/>
                  </a:lnTo>
                  <a:lnTo>
                    <a:pt x="35" y="31"/>
                  </a:lnTo>
                  <a:lnTo>
                    <a:pt x="28" y="22"/>
                  </a:lnTo>
                  <a:lnTo>
                    <a:pt x="20" y="13"/>
                  </a:lnTo>
                  <a:lnTo>
                    <a:pt x="10" y="6"/>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1" name="Freeform 733"/>
            <p:cNvSpPr>
              <a:spLocks/>
            </p:cNvSpPr>
            <p:nvPr/>
          </p:nvSpPr>
          <p:spPr bwMode="auto">
            <a:xfrm>
              <a:off x="3209" y="1445"/>
              <a:ext cx="21" cy="29"/>
            </a:xfrm>
            <a:custGeom>
              <a:avLst/>
              <a:gdLst>
                <a:gd name="T0" fmla="*/ 0 w 21"/>
                <a:gd name="T1" fmla="*/ 29 h 29"/>
                <a:gd name="T2" fmla="*/ 12 w 21"/>
                <a:gd name="T3" fmla="*/ 16 h 29"/>
                <a:gd name="T4" fmla="*/ 21 w 21"/>
                <a:gd name="T5" fmla="*/ 0 h 29"/>
                <a:gd name="T6" fmla="*/ 0 60000 65536"/>
                <a:gd name="T7" fmla="*/ 0 60000 65536"/>
                <a:gd name="T8" fmla="*/ 0 60000 65536"/>
                <a:gd name="T9" fmla="*/ 0 w 21"/>
                <a:gd name="T10" fmla="*/ 0 h 29"/>
                <a:gd name="T11" fmla="*/ 21 w 21"/>
                <a:gd name="T12" fmla="*/ 29 h 29"/>
              </a:gdLst>
              <a:ahLst/>
              <a:cxnLst>
                <a:cxn ang="T6">
                  <a:pos x="T0" y="T1"/>
                </a:cxn>
                <a:cxn ang="T7">
                  <a:pos x="T2" y="T3"/>
                </a:cxn>
                <a:cxn ang="T8">
                  <a:pos x="T4" y="T5"/>
                </a:cxn>
              </a:cxnLst>
              <a:rect l="T9" t="T10" r="T11" b="T12"/>
              <a:pathLst>
                <a:path w="21" h="29">
                  <a:moveTo>
                    <a:pt x="0" y="29"/>
                  </a:moveTo>
                  <a:lnTo>
                    <a:pt x="12" y="16"/>
                  </a:lnTo>
                  <a:lnTo>
                    <a:pt x="21"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2" name="Freeform 734"/>
            <p:cNvSpPr>
              <a:spLocks/>
            </p:cNvSpPr>
            <p:nvPr/>
          </p:nvSpPr>
          <p:spPr bwMode="auto">
            <a:xfrm>
              <a:off x="3179" y="1338"/>
              <a:ext cx="1" cy="14"/>
            </a:xfrm>
            <a:custGeom>
              <a:avLst/>
              <a:gdLst>
                <a:gd name="T0" fmla="*/ 1 w 1"/>
                <a:gd name="T1" fmla="*/ 14 h 14"/>
                <a:gd name="T2" fmla="*/ 1 w 1"/>
                <a:gd name="T3" fmla="*/ 14 h 14"/>
                <a:gd name="T4" fmla="*/ 1 w 1"/>
                <a:gd name="T5" fmla="*/ 13 h 14"/>
                <a:gd name="T6" fmla="*/ 1 w 1"/>
                <a:gd name="T7" fmla="*/ 7 h 14"/>
                <a:gd name="T8" fmla="*/ 0 w 1"/>
                <a:gd name="T9" fmla="*/ 0 h 14"/>
                <a:gd name="T10" fmla="*/ 0 60000 65536"/>
                <a:gd name="T11" fmla="*/ 0 60000 65536"/>
                <a:gd name="T12" fmla="*/ 0 60000 65536"/>
                <a:gd name="T13" fmla="*/ 0 60000 65536"/>
                <a:gd name="T14" fmla="*/ 0 60000 65536"/>
                <a:gd name="T15" fmla="*/ 0 w 1"/>
                <a:gd name="T16" fmla="*/ 0 h 14"/>
                <a:gd name="T17" fmla="*/ 1 w 1"/>
                <a:gd name="T18" fmla="*/ 14 h 14"/>
              </a:gdLst>
              <a:ahLst/>
              <a:cxnLst>
                <a:cxn ang="T10">
                  <a:pos x="T0" y="T1"/>
                </a:cxn>
                <a:cxn ang="T11">
                  <a:pos x="T2" y="T3"/>
                </a:cxn>
                <a:cxn ang="T12">
                  <a:pos x="T4" y="T5"/>
                </a:cxn>
                <a:cxn ang="T13">
                  <a:pos x="T6" y="T7"/>
                </a:cxn>
                <a:cxn ang="T14">
                  <a:pos x="T8" y="T9"/>
                </a:cxn>
              </a:cxnLst>
              <a:rect l="T15" t="T16" r="T17" b="T18"/>
              <a:pathLst>
                <a:path w="1" h="14">
                  <a:moveTo>
                    <a:pt x="1" y="14"/>
                  </a:moveTo>
                  <a:lnTo>
                    <a:pt x="1" y="14"/>
                  </a:lnTo>
                  <a:lnTo>
                    <a:pt x="1" y="13"/>
                  </a:lnTo>
                  <a:lnTo>
                    <a:pt x="1" y="7"/>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3" name="Freeform 735"/>
            <p:cNvSpPr>
              <a:spLocks/>
            </p:cNvSpPr>
            <p:nvPr/>
          </p:nvSpPr>
          <p:spPr bwMode="auto">
            <a:xfrm>
              <a:off x="3044" y="1305"/>
              <a:ext cx="11" cy="17"/>
            </a:xfrm>
            <a:custGeom>
              <a:avLst/>
              <a:gdLst>
                <a:gd name="T0" fmla="*/ 11 w 11"/>
                <a:gd name="T1" fmla="*/ 0 h 17"/>
                <a:gd name="T2" fmla="*/ 5 w 11"/>
                <a:gd name="T3" fmla="*/ 8 h 17"/>
                <a:gd name="T4" fmla="*/ 0 w 11"/>
                <a:gd name="T5" fmla="*/ 17 h 17"/>
                <a:gd name="T6" fmla="*/ 0 60000 65536"/>
                <a:gd name="T7" fmla="*/ 0 60000 65536"/>
                <a:gd name="T8" fmla="*/ 0 60000 65536"/>
                <a:gd name="T9" fmla="*/ 0 w 11"/>
                <a:gd name="T10" fmla="*/ 0 h 17"/>
                <a:gd name="T11" fmla="*/ 11 w 11"/>
                <a:gd name="T12" fmla="*/ 17 h 17"/>
              </a:gdLst>
              <a:ahLst/>
              <a:cxnLst>
                <a:cxn ang="T6">
                  <a:pos x="T0" y="T1"/>
                </a:cxn>
                <a:cxn ang="T7">
                  <a:pos x="T2" y="T3"/>
                </a:cxn>
                <a:cxn ang="T8">
                  <a:pos x="T4" y="T5"/>
                </a:cxn>
              </a:cxnLst>
              <a:rect l="T9" t="T10" r="T11" b="T12"/>
              <a:pathLst>
                <a:path w="11" h="17">
                  <a:moveTo>
                    <a:pt x="11" y="0"/>
                  </a:moveTo>
                  <a:lnTo>
                    <a:pt x="5" y="8"/>
                  </a:lnTo>
                  <a:lnTo>
                    <a:pt x="0" y="17"/>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4" name="Freeform 736"/>
            <p:cNvSpPr>
              <a:spLocks/>
            </p:cNvSpPr>
            <p:nvPr/>
          </p:nvSpPr>
          <p:spPr bwMode="auto">
            <a:xfrm>
              <a:off x="2942" y="1315"/>
              <a:ext cx="5" cy="15"/>
            </a:xfrm>
            <a:custGeom>
              <a:avLst/>
              <a:gdLst>
                <a:gd name="T0" fmla="*/ 5 w 5"/>
                <a:gd name="T1" fmla="*/ 0 h 15"/>
                <a:gd name="T2" fmla="*/ 2 w 5"/>
                <a:gd name="T3" fmla="*/ 8 h 15"/>
                <a:gd name="T4" fmla="*/ 0 w 5"/>
                <a:gd name="T5" fmla="*/ 15 h 15"/>
                <a:gd name="T6" fmla="*/ 0 60000 65536"/>
                <a:gd name="T7" fmla="*/ 0 60000 65536"/>
                <a:gd name="T8" fmla="*/ 0 60000 65536"/>
                <a:gd name="T9" fmla="*/ 0 w 5"/>
                <a:gd name="T10" fmla="*/ 0 h 15"/>
                <a:gd name="T11" fmla="*/ 5 w 5"/>
                <a:gd name="T12" fmla="*/ 15 h 15"/>
              </a:gdLst>
              <a:ahLst/>
              <a:cxnLst>
                <a:cxn ang="T6">
                  <a:pos x="T0" y="T1"/>
                </a:cxn>
                <a:cxn ang="T7">
                  <a:pos x="T2" y="T3"/>
                </a:cxn>
                <a:cxn ang="T8">
                  <a:pos x="T4" y="T5"/>
                </a:cxn>
              </a:cxnLst>
              <a:rect l="T9" t="T10" r="T11" b="T12"/>
              <a:pathLst>
                <a:path w="5" h="15">
                  <a:moveTo>
                    <a:pt x="5" y="0"/>
                  </a:moveTo>
                  <a:lnTo>
                    <a:pt x="2" y="8"/>
                  </a:lnTo>
                  <a:lnTo>
                    <a:pt x="0" y="15"/>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5" name="Freeform 737"/>
            <p:cNvSpPr>
              <a:spLocks/>
            </p:cNvSpPr>
            <p:nvPr/>
          </p:nvSpPr>
          <p:spPr bwMode="auto">
            <a:xfrm>
              <a:off x="2823" y="1336"/>
              <a:ext cx="19" cy="15"/>
            </a:xfrm>
            <a:custGeom>
              <a:avLst/>
              <a:gdLst>
                <a:gd name="T0" fmla="*/ 19 w 19"/>
                <a:gd name="T1" fmla="*/ 15 h 15"/>
                <a:gd name="T2" fmla="*/ 10 w 19"/>
                <a:gd name="T3" fmla="*/ 7 h 15"/>
                <a:gd name="T4" fmla="*/ 0 w 19"/>
                <a:gd name="T5" fmla="*/ 0 h 15"/>
                <a:gd name="T6" fmla="*/ 0 60000 65536"/>
                <a:gd name="T7" fmla="*/ 0 60000 65536"/>
                <a:gd name="T8" fmla="*/ 0 60000 65536"/>
                <a:gd name="T9" fmla="*/ 0 w 19"/>
                <a:gd name="T10" fmla="*/ 0 h 15"/>
                <a:gd name="T11" fmla="*/ 19 w 19"/>
                <a:gd name="T12" fmla="*/ 15 h 15"/>
              </a:gdLst>
              <a:ahLst/>
              <a:cxnLst>
                <a:cxn ang="T6">
                  <a:pos x="T0" y="T1"/>
                </a:cxn>
                <a:cxn ang="T7">
                  <a:pos x="T2" y="T3"/>
                </a:cxn>
                <a:cxn ang="T8">
                  <a:pos x="T4" y="T5"/>
                </a:cxn>
              </a:cxnLst>
              <a:rect l="T9" t="T10" r="T11" b="T12"/>
              <a:pathLst>
                <a:path w="19" h="15">
                  <a:moveTo>
                    <a:pt x="19" y="15"/>
                  </a:moveTo>
                  <a:lnTo>
                    <a:pt x="10" y="7"/>
                  </a:lnTo>
                  <a:lnTo>
                    <a:pt x="0"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36" name="Line 738"/>
            <p:cNvSpPr>
              <a:spLocks noChangeShapeType="1"/>
            </p:cNvSpPr>
            <p:nvPr/>
          </p:nvSpPr>
          <p:spPr bwMode="auto">
            <a:xfrm>
              <a:off x="2675" y="1435"/>
              <a:ext cx="3" cy="1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37" name="Oval 739"/>
            <p:cNvSpPr>
              <a:spLocks noChangeArrowheads="1"/>
            </p:cNvSpPr>
            <p:nvPr/>
          </p:nvSpPr>
          <p:spPr bwMode="auto">
            <a:xfrm>
              <a:off x="3200" y="1426"/>
              <a:ext cx="99" cy="71"/>
            </a:xfrm>
            <a:prstGeom prst="ellipse">
              <a:avLst/>
            </a:prstGeom>
            <a:solidFill>
              <a:srgbClr val="FFFFFF"/>
            </a:solidFill>
            <a:ln w="12700">
              <a:solidFill>
                <a:srgbClr val="000000"/>
              </a:solidFill>
              <a:round/>
              <a:headEnd/>
              <a:tailEnd/>
            </a:ln>
          </p:spPr>
          <p:txBody>
            <a:bodyPr/>
            <a:lstStyle/>
            <a:p>
              <a:endParaRPr lang="en-US"/>
            </a:p>
          </p:txBody>
        </p:sp>
        <p:sp>
          <p:nvSpPr>
            <p:cNvPr id="129738" name="Oval 740"/>
            <p:cNvSpPr>
              <a:spLocks noChangeArrowheads="1"/>
            </p:cNvSpPr>
            <p:nvPr/>
          </p:nvSpPr>
          <p:spPr bwMode="auto">
            <a:xfrm>
              <a:off x="3189" y="1444"/>
              <a:ext cx="63" cy="45"/>
            </a:xfrm>
            <a:prstGeom prst="ellipse">
              <a:avLst/>
            </a:prstGeom>
            <a:solidFill>
              <a:srgbClr val="FFFFFF"/>
            </a:solidFill>
            <a:ln w="12700">
              <a:solidFill>
                <a:srgbClr val="000000"/>
              </a:solidFill>
              <a:round/>
              <a:headEnd/>
              <a:tailEnd/>
            </a:ln>
          </p:spPr>
          <p:txBody>
            <a:bodyPr/>
            <a:lstStyle/>
            <a:p>
              <a:endParaRPr lang="en-US"/>
            </a:p>
          </p:txBody>
        </p:sp>
        <p:sp>
          <p:nvSpPr>
            <p:cNvPr id="129739" name="Oval 741"/>
            <p:cNvSpPr>
              <a:spLocks noChangeArrowheads="1"/>
            </p:cNvSpPr>
            <p:nvPr/>
          </p:nvSpPr>
          <p:spPr bwMode="auto">
            <a:xfrm>
              <a:off x="3211" y="1456"/>
              <a:ext cx="29" cy="19"/>
            </a:xfrm>
            <a:prstGeom prst="ellipse">
              <a:avLst/>
            </a:prstGeom>
            <a:solidFill>
              <a:srgbClr val="FFFFFF"/>
            </a:solidFill>
            <a:ln w="12700">
              <a:solidFill>
                <a:srgbClr val="000000"/>
              </a:solidFill>
              <a:round/>
              <a:headEnd/>
              <a:tailEnd/>
            </a:ln>
          </p:spPr>
          <p:txBody>
            <a:bodyPr/>
            <a:lstStyle/>
            <a:p>
              <a:endParaRPr lang="en-US"/>
            </a:p>
          </p:txBody>
        </p:sp>
      </p:grpSp>
      <p:sp>
        <p:nvSpPr>
          <p:cNvPr id="129057" name="Rectangle 742"/>
          <p:cNvSpPr>
            <a:spLocks noChangeArrowheads="1"/>
          </p:cNvSpPr>
          <p:nvPr/>
        </p:nvSpPr>
        <p:spPr bwMode="auto">
          <a:xfrm>
            <a:off x="4179888" y="2505075"/>
            <a:ext cx="3556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WAN</a:t>
            </a:r>
            <a:endParaRPr lang="en-GB" sz="2400">
              <a:latin typeface="Times New Roman" charset="0"/>
            </a:endParaRPr>
          </a:p>
        </p:txBody>
      </p:sp>
      <p:grpSp>
        <p:nvGrpSpPr>
          <p:cNvPr id="129058" name="Group 743"/>
          <p:cNvGrpSpPr>
            <a:grpSpLocks/>
          </p:cNvGrpSpPr>
          <p:nvPr/>
        </p:nvGrpSpPr>
        <p:grpSpPr bwMode="auto">
          <a:xfrm>
            <a:off x="990600" y="1771650"/>
            <a:ext cx="822325" cy="460375"/>
            <a:chOff x="795" y="992"/>
            <a:chExt cx="518" cy="290"/>
          </a:xfrm>
        </p:grpSpPr>
        <p:sp>
          <p:nvSpPr>
            <p:cNvPr id="129721" name="Freeform 744"/>
            <p:cNvSpPr>
              <a:spLocks/>
            </p:cNvSpPr>
            <p:nvPr/>
          </p:nvSpPr>
          <p:spPr bwMode="auto">
            <a:xfrm>
              <a:off x="795" y="992"/>
              <a:ext cx="518" cy="290"/>
            </a:xfrm>
            <a:custGeom>
              <a:avLst/>
              <a:gdLst>
                <a:gd name="T0" fmla="*/ 259 w 518"/>
                <a:gd name="T1" fmla="*/ 0 h 290"/>
                <a:gd name="T2" fmla="*/ 207 w 518"/>
                <a:gd name="T3" fmla="*/ 1 h 290"/>
                <a:gd name="T4" fmla="*/ 182 w 518"/>
                <a:gd name="T5" fmla="*/ 2 h 290"/>
                <a:gd name="T6" fmla="*/ 158 w 518"/>
                <a:gd name="T7" fmla="*/ 4 h 290"/>
                <a:gd name="T8" fmla="*/ 136 w 518"/>
                <a:gd name="T9" fmla="*/ 5 h 290"/>
                <a:gd name="T10" fmla="*/ 114 w 518"/>
                <a:gd name="T11" fmla="*/ 8 h 290"/>
                <a:gd name="T12" fmla="*/ 94 w 518"/>
                <a:gd name="T13" fmla="*/ 10 h 290"/>
                <a:gd name="T14" fmla="*/ 76 w 518"/>
                <a:gd name="T15" fmla="*/ 13 h 290"/>
                <a:gd name="T16" fmla="*/ 59 w 518"/>
                <a:gd name="T17" fmla="*/ 17 h 290"/>
                <a:gd name="T18" fmla="*/ 44 w 518"/>
                <a:gd name="T19" fmla="*/ 20 h 290"/>
                <a:gd name="T20" fmla="*/ 31 w 518"/>
                <a:gd name="T21" fmla="*/ 24 h 290"/>
                <a:gd name="T22" fmla="*/ 20 w 518"/>
                <a:gd name="T23" fmla="*/ 28 h 290"/>
                <a:gd name="T24" fmla="*/ 12 w 518"/>
                <a:gd name="T25" fmla="*/ 32 h 290"/>
                <a:gd name="T26" fmla="*/ 5 w 518"/>
                <a:gd name="T27" fmla="*/ 37 h 290"/>
                <a:gd name="T28" fmla="*/ 1 w 518"/>
                <a:gd name="T29" fmla="*/ 41 h 290"/>
                <a:gd name="T30" fmla="*/ 0 w 518"/>
                <a:gd name="T31" fmla="*/ 46 h 290"/>
                <a:gd name="T32" fmla="*/ 0 w 518"/>
                <a:gd name="T33" fmla="*/ 244 h 290"/>
                <a:gd name="T34" fmla="*/ 1 w 518"/>
                <a:gd name="T35" fmla="*/ 249 h 290"/>
                <a:gd name="T36" fmla="*/ 5 w 518"/>
                <a:gd name="T37" fmla="*/ 253 h 290"/>
                <a:gd name="T38" fmla="*/ 12 w 518"/>
                <a:gd name="T39" fmla="*/ 258 h 290"/>
                <a:gd name="T40" fmla="*/ 20 w 518"/>
                <a:gd name="T41" fmla="*/ 262 h 290"/>
                <a:gd name="T42" fmla="*/ 31 w 518"/>
                <a:gd name="T43" fmla="*/ 266 h 290"/>
                <a:gd name="T44" fmla="*/ 44 w 518"/>
                <a:gd name="T45" fmla="*/ 270 h 290"/>
                <a:gd name="T46" fmla="*/ 59 w 518"/>
                <a:gd name="T47" fmla="*/ 274 h 290"/>
                <a:gd name="T48" fmla="*/ 76 w 518"/>
                <a:gd name="T49" fmla="*/ 277 h 290"/>
                <a:gd name="T50" fmla="*/ 94 w 518"/>
                <a:gd name="T51" fmla="*/ 280 h 290"/>
                <a:gd name="T52" fmla="*/ 114 w 518"/>
                <a:gd name="T53" fmla="*/ 282 h 290"/>
                <a:gd name="T54" fmla="*/ 136 w 518"/>
                <a:gd name="T55" fmla="*/ 285 h 290"/>
                <a:gd name="T56" fmla="*/ 158 w 518"/>
                <a:gd name="T57" fmla="*/ 287 h 290"/>
                <a:gd name="T58" fmla="*/ 182 w 518"/>
                <a:gd name="T59" fmla="*/ 288 h 290"/>
                <a:gd name="T60" fmla="*/ 207 w 518"/>
                <a:gd name="T61" fmla="*/ 289 h 290"/>
                <a:gd name="T62" fmla="*/ 259 w 518"/>
                <a:gd name="T63" fmla="*/ 290 h 290"/>
                <a:gd name="T64" fmla="*/ 311 w 518"/>
                <a:gd name="T65" fmla="*/ 289 h 290"/>
                <a:gd name="T66" fmla="*/ 336 w 518"/>
                <a:gd name="T67" fmla="*/ 288 h 290"/>
                <a:gd name="T68" fmla="*/ 360 w 518"/>
                <a:gd name="T69" fmla="*/ 287 h 290"/>
                <a:gd name="T70" fmla="*/ 382 w 518"/>
                <a:gd name="T71" fmla="*/ 285 h 290"/>
                <a:gd name="T72" fmla="*/ 404 w 518"/>
                <a:gd name="T73" fmla="*/ 282 h 290"/>
                <a:gd name="T74" fmla="*/ 424 w 518"/>
                <a:gd name="T75" fmla="*/ 280 h 290"/>
                <a:gd name="T76" fmla="*/ 442 w 518"/>
                <a:gd name="T77" fmla="*/ 277 h 290"/>
                <a:gd name="T78" fmla="*/ 459 w 518"/>
                <a:gd name="T79" fmla="*/ 274 h 290"/>
                <a:gd name="T80" fmla="*/ 474 w 518"/>
                <a:gd name="T81" fmla="*/ 270 h 290"/>
                <a:gd name="T82" fmla="*/ 487 w 518"/>
                <a:gd name="T83" fmla="*/ 266 h 290"/>
                <a:gd name="T84" fmla="*/ 498 w 518"/>
                <a:gd name="T85" fmla="*/ 262 h 290"/>
                <a:gd name="T86" fmla="*/ 506 w 518"/>
                <a:gd name="T87" fmla="*/ 258 h 290"/>
                <a:gd name="T88" fmla="*/ 513 w 518"/>
                <a:gd name="T89" fmla="*/ 253 h 290"/>
                <a:gd name="T90" fmla="*/ 517 w 518"/>
                <a:gd name="T91" fmla="*/ 249 h 290"/>
                <a:gd name="T92" fmla="*/ 518 w 518"/>
                <a:gd name="T93" fmla="*/ 244 h 290"/>
                <a:gd name="T94" fmla="*/ 518 w 518"/>
                <a:gd name="T95" fmla="*/ 46 h 290"/>
                <a:gd name="T96" fmla="*/ 517 w 518"/>
                <a:gd name="T97" fmla="*/ 41 h 290"/>
                <a:gd name="T98" fmla="*/ 513 w 518"/>
                <a:gd name="T99" fmla="*/ 37 h 290"/>
                <a:gd name="T100" fmla="*/ 506 w 518"/>
                <a:gd name="T101" fmla="*/ 32 h 290"/>
                <a:gd name="T102" fmla="*/ 498 w 518"/>
                <a:gd name="T103" fmla="*/ 28 h 290"/>
                <a:gd name="T104" fmla="*/ 487 w 518"/>
                <a:gd name="T105" fmla="*/ 24 h 290"/>
                <a:gd name="T106" fmla="*/ 474 w 518"/>
                <a:gd name="T107" fmla="*/ 20 h 290"/>
                <a:gd name="T108" fmla="*/ 459 w 518"/>
                <a:gd name="T109" fmla="*/ 17 h 290"/>
                <a:gd name="T110" fmla="*/ 442 w 518"/>
                <a:gd name="T111" fmla="*/ 13 h 290"/>
                <a:gd name="T112" fmla="*/ 424 w 518"/>
                <a:gd name="T113" fmla="*/ 10 h 290"/>
                <a:gd name="T114" fmla="*/ 404 w 518"/>
                <a:gd name="T115" fmla="*/ 8 h 290"/>
                <a:gd name="T116" fmla="*/ 382 w 518"/>
                <a:gd name="T117" fmla="*/ 5 h 290"/>
                <a:gd name="T118" fmla="*/ 360 w 518"/>
                <a:gd name="T119" fmla="*/ 4 h 290"/>
                <a:gd name="T120" fmla="*/ 336 w 518"/>
                <a:gd name="T121" fmla="*/ 2 h 290"/>
                <a:gd name="T122" fmla="*/ 311 w 518"/>
                <a:gd name="T123" fmla="*/ 1 h 290"/>
                <a:gd name="T124" fmla="*/ 259 w 518"/>
                <a:gd name="T125" fmla="*/ 0 h 29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18"/>
                <a:gd name="T190" fmla="*/ 0 h 290"/>
                <a:gd name="T191" fmla="*/ 518 w 518"/>
                <a:gd name="T192" fmla="*/ 290 h 29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18" h="290">
                  <a:moveTo>
                    <a:pt x="259" y="0"/>
                  </a:moveTo>
                  <a:lnTo>
                    <a:pt x="207" y="1"/>
                  </a:lnTo>
                  <a:lnTo>
                    <a:pt x="182" y="2"/>
                  </a:lnTo>
                  <a:lnTo>
                    <a:pt x="158" y="4"/>
                  </a:lnTo>
                  <a:lnTo>
                    <a:pt x="136" y="5"/>
                  </a:lnTo>
                  <a:lnTo>
                    <a:pt x="114" y="8"/>
                  </a:lnTo>
                  <a:lnTo>
                    <a:pt x="94" y="10"/>
                  </a:lnTo>
                  <a:lnTo>
                    <a:pt x="76" y="13"/>
                  </a:lnTo>
                  <a:lnTo>
                    <a:pt x="59" y="17"/>
                  </a:lnTo>
                  <a:lnTo>
                    <a:pt x="44" y="20"/>
                  </a:lnTo>
                  <a:lnTo>
                    <a:pt x="31" y="24"/>
                  </a:lnTo>
                  <a:lnTo>
                    <a:pt x="20" y="28"/>
                  </a:lnTo>
                  <a:lnTo>
                    <a:pt x="12" y="32"/>
                  </a:lnTo>
                  <a:lnTo>
                    <a:pt x="5" y="37"/>
                  </a:lnTo>
                  <a:lnTo>
                    <a:pt x="1" y="41"/>
                  </a:lnTo>
                  <a:lnTo>
                    <a:pt x="0" y="46"/>
                  </a:lnTo>
                  <a:lnTo>
                    <a:pt x="0" y="244"/>
                  </a:lnTo>
                  <a:lnTo>
                    <a:pt x="1" y="249"/>
                  </a:lnTo>
                  <a:lnTo>
                    <a:pt x="5" y="253"/>
                  </a:lnTo>
                  <a:lnTo>
                    <a:pt x="12" y="258"/>
                  </a:lnTo>
                  <a:lnTo>
                    <a:pt x="20" y="262"/>
                  </a:lnTo>
                  <a:lnTo>
                    <a:pt x="31" y="266"/>
                  </a:lnTo>
                  <a:lnTo>
                    <a:pt x="44" y="270"/>
                  </a:lnTo>
                  <a:lnTo>
                    <a:pt x="59" y="274"/>
                  </a:lnTo>
                  <a:lnTo>
                    <a:pt x="76" y="277"/>
                  </a:lnTo>
                  <a:lnTo>
                    <a:pt x="94" y="280"/>
                  </a:lnTo>
                  <a:lnTo>
                    <a:pt x="114" y="282"/>
                  </a:lnTo>
                  <a:lnTo>
                    <a:pt x="136" y="285"/>
                  </a:lnTo>
                  <a:lnTo>
                    <a:pt x="158" y="287"/>
                  </a:lnTo>
                  <a:lnTo>
                    <a:pt x="182" y="288"/>
                  </a:lnTo>
                  <a:lnTo>
                    <a:pt x="207" y="289"/>
                  </a:lnTo>
                  <a:lnTo>
                    <a:pt x="259" y="290"/>
                  </a:lnTo>
                  <a:lnTo>
                    <a:pt x="311" y="289"/>
                  </a:lnTo>
                  <a:lnTo>
                    <a:pt x="336" y="288"/>
                  </a:lnTo>
                  <a:lnTo>
                    <a:pt x="360" y="287"/>
                  </a:lnTo>
                  <a:lnTo>
                    <a:pt x="382" y="285"/>
                  </a:lnTo>
                  <a:lnTo>
                    <a:pt x="404" y="282"/>
                  </a:lnTo>
                  <a:lnTo>
                    <a:pt x="424" y="280"/>
                  </a:lnTo>
                  <a:lnTo>
                    <a:pt x="442" y="277"/>
                  </a:lnTo>
                  <a:lnTo>
                    <a:pt x="459" y="274"/>
                  </a:lnTo>
                  <a:lnTo>
                    <a:pt x="474" y="270"/>
                  </a:lnTo>
                  <a:lnTo>
                    <a:pt x="487" y="266"/>
                  </a:lnTo>
                  <a:lnTo>
                    <a:pt x="498" y="262"/>
                  </a:lnTo>
                  <a:lnTo>
                    <a:pt x="506" y="258"/>
                  </a:lnTo>
                  <a:lnTo>
                    <a:pt x="513" y="253"/>
                  </a:lnTo>
                  <a:lnTo>
                    <a:pt x="517" y="249"/>
                  </a:lnTo>
                  <a:lnTo>
                    <a:pt x="518" y="244"/>
                  </a:lnTo>
                  <a:lnTo>
                    <a:pt x="518" y="46"/>
                  </a:lnTo>
                  <a:lnTo>
                    <a:pt x="517" y="41"/>
                  </a:lnTo>
                  <a:lnTo>
                    <a:pt x="513" y="37"/>
                  </a:lnTo>
                  <a:lnTo>
                    <a:pt x="506" y="32"/>
                  </a:lnTo>
                  <a:lnTo>
                    <a:pt x="498" y="28"/>
                  </a:lnTo>
                  <a:lnTo>
                    <a:pt x="487" y="24"/>
                  </a:lnTo>
                  <a:lnTo>
                    <a:pt x="474" y="20"/>
                  </a:lnTo>
                  <a:lnTo>
                    <a:pt x="459" y="17"/>
                  </a:lnTo>
                  <a:lnTo>
                    <a:pt x="442" y="13"/>
                  </a:lnTo>
                  <a:lnTo>
                    <a:pt x="424" y="10"/>
                  </a:lnTo>
                  <a:lnTo>
                    <a:pt x="404" y="8"/>
                  </a:lnTo>
                  <a:lnTo>
                    <a:pt x="382" y="5"/>
                  </a:lnTo>
                  <a:lnTo>
                    <a:pt x="360" y="4"/>
                  </a:lnTo>
                  <a:lnTo>
                    <a:pt x="336" y="2"/>
                  </a:lnTo>
                  <a:lnTo>
                    <a:pt x="311" y="1"/>
                  </a:lnTo>
                  <a:lnTo>
                    <a:pt x="25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22" name="Freeform 745"/>
            <p:cNvSpPr>
              <a:spLocks/>
            </p:cNvSpPr>
            <p:nvPr/>
          </p:nvSpPr>
          <p:spPr bwMode="auto">
            <a:xfrm>
              <a:off x="795" y="992"/>
              <a:ext cx="518" cy="290"/>
            </a:xfrm>
            <a:custGeom>
              <a:avLst/>
              <a:gdLst>
                <a:gd name="T0" fmla="*/ 259 w 518"/>
                <a:gd name="T1" fmla="*/ 0 h 290"/>
                <a:gd name="T2" fmla="*/ 207 w 518"/>
                <a:gd name="T3" fmla="*/ 1 h 290"/>
                <a:gd name="T4" fmla="*/ 182 w 518"/>
                <a:gd name="T5" fmla="*/ 2 h 290"/>
                <a:gd name="T6" fmla="*/ 158 w 518"/>
                <a:gd name="T7" fmla="*/ 4 h 290"/>
                <a:gd name="T8" fmla="*/ 136 w 518"/>
                <a:gd name="T9" fmla="*/ 5 h 290"/>
                <a:gd name="T10" fmla="*/ 114 w 518"/>
                <a:gd name="T11" fmla="*/ 8 h 290"/>
                <a:gd name="T12" fmla="*/ 94 w 518"/>
                <a:gd name="T13" fmla="*/ 10 h 290"/>
                <a:gd name="T14" fmla="*/ 76 w 518"/>
                <a:gd name="T15" fmla="*/ 13 h 290"/>
                <a:gd name="T16" fmla="*/ 59 w 518"/>
                <a:gd name="T17" fmla="*/ 17 h 290"/>
                <a:gd name="T18" fmla="*/ 44 w 518"/>
                <a:gd name="T19" fmla="*/ 20 h 290"/>
                <a:gd name="T20" fmla="*/ 31 w 518"/>
                <a:gd name="T21" fmla="*/ 24 h 290"/>
                <a:gd name="T22" fmla="*/ 20 w 518"/>
                <a:gd name="T23" fmla="*/ 28 h 290"/>
                <a:gd name="T24" fmla="*/ 12 w 518"/>
                <a:gd name="T25" fmla="*/ 32 h 290"/>
                <a:gd name="T26" fmla="*/ 5 w 518"/>
                <a:gd name="T27" fmla="*/ 37 h 290"/>
                <a:gd name="T28" fmla="*/ 1 w 518"/>
                <a:gd name="T29" fmla="*/ 41 h 290"/>
                <a:gd name="T30" fmla="*/ 0 w 518"/>
                <a:gd name="T31" fmla="*/ 46 h 290"/>
                <a:gd name="T32" fmla="*/ 0 w 518"/>
                <a:gd name="T33" fmla="*/ 244 h 290"/>
                <a:gd name="T34" fmla="*/ 1 w 518"/>
                <a:gd name="T35" fmla="*/ 249 h 290"/>
                <a:gd name="T36" fmla="*/ 5 w 518"/>
                <a:gd name="T37" fmla="*/ 253 h 290"/>
                <a:gd name="T38" fmla="*/ 12 w 518"/>
                <a:gd name="T39" fmla="*/ 258 h 290"/>
                <a:gd name="T40" fmla="*/ 20 w 518"/>
                <a:gd name="T41" fmla="*/ 262 h 290"/>
                <a:gd name="T42" fmla="*/ 31 w 518"/>
                <a:gd name="T43" fmla="*/ 266 h 290"/>
                <a:gd name="T44" fmla="*/ 44 w 518"/>
                <a:gd name="T45" fmla="*/ 270 h 290"/>
                <a:gd name="T46" fmla="*/ 59 w 518"/>
                <a:gd name="T47" fmla="*/ 274 h 290"/>
                <a:gd name="T48" fmla="*/ 76 w 518"/>
                <a:gd name="T49" fmla="*/ 277 h 290"/>
                <a:gd name="T50" fmla="*/ 94 w 518"/>
                <a:gd name="T51" fmla="*/ 280 h 290"/>
                <a:gd name="T52" fmla="*/ 114 w 518"/>
                <a:gd name="T53" fmla="*/ 282 h 290"/>
                <a:gd name="T54" fmla="*/ 136 w 518"/>
                <a:gd name="T55" fmla="*/ 285 h 290"/>
                <a:gd name="T56" fmla="*/ 158 w 518"/>
                <a:gd name="T57" fmla="*/ 287 h 290"/>
                <a:gd name="T58" fmla="*/ 182 w 518"/>
                <a:gd name="T59" fmla="*/ 288 h 290"/>
                <a:gd name="T60" fmla="*/ 207 w 518"/>
                <a:gd name="T61" fmla="*/ 289 h 290"/>
                <a:gd name="T62" fmla="*/ 259 w 518"/>
                <a:gd name="T63" fmla="*/ 290 h 290"/>
                <a:gd name="T64" fmla="*/ 311 w 518"/>
                <a:gd name="T65" fmla="*/ 289 h 290"/>
                <a:gd name="T66" fmla="*/ 336 w 518"/>
                <a:gd name="T67" fmla="*/ 288 h 290"/>
                <a:gd name="T68" fmla="*/ 360 w 518"/>
                <a:gd name="T69" fmla="*/ 287 h 290"/>
                <a:gd name="T70" fmla="*/ 382 w 518"/>
                <a:gd name="T71" fmla="*/ 285 h 290"/>
                <a:gd name="T72" fmla="*/ 404 w 518"/>
                <a:gd name="T73" fmla="*/ 282 h 290"/>
                <a:gd name="T74" fmla="*/ 424 w 518"/>
                <a:gd name="T75" fmla="*/ 280 h 290"/>
                <a:gd name="T76" fmla="*/ 442 w 518"/>
                <a:gd name="T77" fmla="*/ 277 h 290"/>
                <a:gd name="T78" fmla="*/ 459 w 518"/>
                <a:gd name="T79" fmla="*/ 274 h 290"/>
                <a:gd name="T80" fmla="*/ 474 w 518"/>
                <a:gd name="T81" fmla="*/ 270 h 290"/>
                <a:gd name="T82" fmla="*/ 487 w 518"/>
                <a:gd name="T83" fmla="*/ 266 h 290"/>
                <a:gd name="T84" fmla="*/ 498 w 518"/>
                <a:gd name="T85" fmla="*/ 262 h 290"/>
                <a:gd name="T86" fmla="*/ 506 w 518"/>
                <a:gd name="T87" fmla="*/ 258 h 290"/>
                <a:gd name="T88" fmla="*/ 513 w 518"/>
                <a:gd name="T89" fmla="*/ 253 h 290"/>
                <a:gd name="T90" fmla="*/ 517 w 518"/>
                <a:gd name="T91" fmla="*/ 249 h 290"/>
                <a:gd name="T92" fmla="*/ 518 w 518"/>
                <a:gd name="T93" fmla="*/ 244 h 290"/>
                <a:gd name="T94" fmla="*/ 518 w 518"/>
                <a:gd name="T95" fmla="*/ 46 h 290"/>
                <a:gd name="T96" fmla="*/ 517 w 518"/>
                <a:gd name="T97" fmla="*/ 41 h 290"/>
                <a:gd name="T98" fmla="*/ 513 w 518"/>
                <a:gd name="T99" fmla="*/ 37 h 290"/>
                <a:gd name="T100" fmla="*/ 506 w 518"/>
                <a:gd name="T101" fmla="*/ 32 h 290"/>
                <a:gd name="T102" fmla="*/ 498 w 518"/>
                <a:gd name="T103" fmla="*/ 28 h 290"/>
                <a:gd name="T104" fmla="*/ 487 w 518"/>
                <a:gd name="T105" fmla="*/ 24 h 290"/>
                <a:gd name="T106" fmla="*/ 474 w 518"/>
                <a:gd name="T107" fmla="*/ 20 h 290"/>
                <a:gd name="T108" fmla="*/ 459 w 518"/>
                <a:gd name="T109" fmla="*/ 17 h 290"/>
                <a:gd name="T110" fmla="*/ 442 w 518"/>
                <a:gd name="T111" fmla="*/ 13 h 290"/>
                <a:gd name="T112" fmla="*/ 424 w 518"/>
                <a:gd name="T113" fmla="*/ 10 h 290"/>
                <a:gd name="T114" fmla="*/ 404 w 518"/>
                <a:gd name="T115" fmla="*/ 8 h 290"/>
                <a:gd name="T116" fmla="*/ 382 w 518"/>
                <a:gd name="T117" fmla="*/ 5 h 290"/>
                <a:gd name="T118" fmla="*/ 360 w 518"/>
                <a:gd name="T119" fmla="*/ 4 h 290"/>
                <a:gd name="T120" fmla="*/ 336 w 518"/>
                <a:gd name="T121" fmla="*/ 2 h 290"/>
                <a:gd name="T122" fmla="*/ 311 w 518"/>
                <a:gd name="T123" fmla="*/ 1 h 290"/>
                <a:gd name="T124" fmla="*/ 259 w 518"/>
                <a:gd name="T125" fmla="*/ 0 h 29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18"/>
                <a:gd name="T190" fmla="*/ 0 h 290"/>
                <a:gd name="T191" fmla="*/ 518 w 518"/>
                <a:gd name="T192" fmla="*/ 290 h 29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18" h="290">
                  <a:moveTo>
                    <a:pt x="259" y="0"/>
                  </a:moveTo>
                  <a:lnTo>
                    <a:pt x="207" y="1"/>
                  </a:lnTo>
                  <a:lnTo>
                    <a:pt x="182" y="2"/>
                  </a:lnTo>
                  <a:lnTo>
                    <a:pt x="158" y="4"/>
                  </a:lnTo>
                  <a:lnTo>
                    <a:pt x="136" y="5"/>
                  </a:lnTo>
                  <a:lnTo>
                    <a:pt x="114" y="8"/>
                  </a:lnTo>
                  <a:lnTo>
                    <a:pt x="94" y="10"/>
                  </a:lnTo>
                  <a:lnTo>
                    <a:pt x="76" y="13"/>
                  </a:lnTo>
                  <a:lnTo>
                    <a:pt x="59" y="17"/>
                  </a:lnTo>
                  <a:lnTo>
                    <a:pt x="44" y="20"/>
                  </a:lnTo>
                  <a:lnTo>
                    <a:pt x="31" y="24"/>
                  </a:lnTo>
                  <a:lnTo>
                    <a:pt x="20" y="28"/>
                  </a:lnTo>
                  <a:lnTo>
                    <a:pt x="12" y="32"/>
                  </a:lnTo>
                  <a:lnTo>
                    <a:pt x="5" y="37"/>
                  </a:lnTo>
                  <a:lnTo>
                    <a:pt x="1" y="41"/>
                  </a:lnTo>
                  <a:lnTo>
                    <a:pt x="0" y="46"/>
                  </a:lnTo>
                  <a:lnTo>
                    <a:pt x="0" y="244"/>
                  </a:lnTo>
                  <a:lnTo>
                    <a:pt x="1" y="249"/>
                  </a:lnTo>
                  <a:lnTo>
                    <a:pt x="5" y="253"/>
                  </a:lnTo>
                  <a:lnTo>
                    <a:pt x="12" y="258"/>
                  </a:lnTo>
                  <a:lnTo>
                    <a:pt x="20" y="262"/>
                  </a:lnTo>
                  <a:lnTo>
                    <a:pt x="31" y="266"/>
                  </a:lnTo>
                  <a:lnTo>
                    <a:pt x="44" y="270"/>
                  </a:lnTo>
                  <a:lnTo>
                    <a:pt x="59" y="274"/>
                  </a:lnTo>
                  <a:lnTo>
                    <a:pt x="76" y="277"/>
                  </a:lnTo>
                  <a:lnTo>
                    <a:pt x="94" y="280"/>
                  </a:lnTo>
                  <a:lnTo>
                    <a:pt x="114" y="282"/>
                  </a:lnTo>
                  <a:lnTo>
                    <a:pt x="136" y="285"/>
                  </a:lnTo>
                  <a:lnTo>
                    <a:pt x="158" y="287"/>
                  </a:lnTo>
                  <a:lnTo>
                    <a:pt x="182" y="288"/>
                  </a:lnTo>
                  <a:lnTo>
                    <a:pt x="207" y="289"/>
                  </a:lnTo>
                  <a:lnTo>
                    <a:pt x="259" y="290"/>
                  </a:lnTo>
                  <a:lnTo>
                    <a:pt x="311" y="289"/>
                  </a:lnTo>
                  <a:lnTo>
                    <a:pt x="336" y="288"/>
                  </a:lnTo>
                  <a:lnTo>
                    <a:pt x="360" y="287"/>
                  </a:lnTo>
                  <a:lnTo>
                    <a:pt x="382" y="285"/>
                  </a:lnTo>
                  <a:lnTo>
                    <a:pt x="404" y="282"/>
                  </a:lnTo>
                  <a:lnTo>
                    <a:pt x="424" y="280"/>
                  </a:lnTo>
                  <a:lnTo>
                    <a:pt x="442" y="277"/>
                  </a:lnTo>
                  <a:lnTo>
                    <a:pt x="459" y="274"/>
                  </a:lnTo>
                  <a:lnTo>
                    <a:pt x="474" y="270"/>
                  </a:lnTo>
                  <a:lnTo>
                    <a:pt x="487" y="266"/>
                  </a:lnTo>
                  <a:lnTo>
                    <a:pt x="498" y="262"/>
                  </a:lnTo>
                  <a:lnTo>
                    <a:pt x="506" y="258"/>
                  </a:lnTo>
                  <a:lnTo>
                    <a:pt x="513" y="253"/>
                  </a:lnTo>
                  <a:lnTo>
                    <a:pt x="517" y="249"/>
                  </a:lnTo>
                  <a:lnTo>
                    <a:pt x="518" y="244"/>
                  </a:lnTo>
                  <a:lnTo>
                    <a:pt x="518" y="46"/>
                  </a:lnTo>
                  <a:lnTo>
                    <a:pt x="517" y="41"/>
                  </a:lnTo>
                  <a:lnTo>
                    <a:pt x="513" y="37"/>
                  </a:lnTo>
                  <a:lnTo>
                    <a:pt x="506" y="32"/>
                  </a:lnTo>
                  <a:lnTo>
                    <a:pt x="498" y="28"/>
                  </a:lnTo>
                  <a:lnTo>
                    <a:pt x="487" y="24"/>
                  </a:lnTo>
                  <a:lnTo>
                    <a:pt x="474" y="20"/>
                  </a:lnTo>
                  <a:lnTo>
                    <a:pt x="459" y="17"/>
                  </a:lnTo>
                  <a:lnTo>
                    <a:pt x="442" y="13"/>
                  </a:lnTo>
                  <a:lnTo>
                    <a:pt x="424" y="10"/>
                  </a:lnTo>
                  <a:lnTo>
                    <a:pt x="404" y="8"/>
                  </a:lnTo>
                  <a:lnTo>
                    <a:pt x="382" y="5"/>
                  </a:lnTo>
                  <a:lnTo>
                    <a:pt x="360" y="4"/>
                  </a:lnTo>
                  <a:lnTo>
                    <a:pt x="336" y="2"/>
                  </a:lnTo>
                  <a:lnTo>
                    <a:pt x="311" y="1"/>
                  </a:lnTo>
                  <a:lnTo>
                    <a:pt x="259" y="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9723" name="Freeform 746"/>
            <p:cNvSpPr>
              <a:spLocks/>
            </p:cNvSpPr>
            <p:nvPr/>
          </p:nvSpPr>
          <p:spPr bwMode="auto">
            <a:xfrm>
              <a:off x="795" y="1038"/>
              <a:ext cx="518" cy="45"/>
            </a:xfrm>
            <a:custGeom>
              <a:avLst/>
              <a:gdLst>
                <a:gd name="T0" fmla="*/ 0 w 518"/>
                <a:gd name="T1" fmla="*/ 0 h 45"/>
                <a:gd name="T2" fmla="*/ 1 w 518"/>
                <a:gd name="T3" fmla="*/ 5 h 45"/>
                <a:gd name="T4" fmla="*/ 5 w 518"/>
                <a:gd name="T5" fmla="*/ 9 h 45"/>
                <a:gd name="T6" fmla="*/ 12 w 518"/>
                <a:gd name="T7" fmla="*/ 13 h 45"/>
                <a:gd name="T8" fmla="*/ 20 w 518"/>
                <a:gd name="T9" fmla="*/ 18 h 45"/>
                <a:gd name="T10" fmla="*/ 31 w 518"/>
                <a:gd name="T11" fmla="*/ 22 h 45"/>
                <a:gd name="T12" fmla="*/ 44 w 518"/>
                <a:gd name="T13" fmla="*/ 25 h 45"/>
                <a:gd name="T14" fmla="*/ 59 w 518"/>
                <a:gd name="T15" fmla="*/ 29 h 45"/>
                <a:gd name="T16" fmla="*/ 76 w 518"/>
                <a:gd name="T17" fmla="*/ 32 h 45"/>
                <a:gd name="T18" fmla="*/ 94 w 518"/>
                <a:gd name="T19" fmla="*/ 35 h 45"/>
                <a:gd name="T20" fmla="*/ 114 w 518"/>
                <a:gd name="T21" fmla="*/ 37 h 45"/>
                <a:gd name="T22" fmla="*/ 136 w 518"/>
                <a:gd name="T23" fmla="*/ 40 h 45"/>
                <a:gd name="T24" fmla="*/ 158 w 518"/>
                <a:gd name="T25" fmla="*/ 42 h 45"/>
                <a:gd name="T26" fmla="*/ 182 w 518"/>
                <a:gd name="T27" fmla="*/ 43 h 45"/>
                <a:gd name="T28" fmla="*/ 207 w 518"/>
                <a:gd name="T29" fmla="*/ 44 h 45"/>
                <a:gd name="T30" fmla="*/ 259 w 518"/>
                <a:gd name="T31" fmla="*/ 45 h 45"/>
                <a:gd name="T32" fmla="*/ 311 w 518"/>
                <a:gd name="T33" fmla="*/ 44 h 45"/>
                <a:gd name="T34" fmla="*/ 336 w 518"/>
                <a:gd name="T35" fmla="*/ 43 h 45"/>
                <a:gd name="T36" fmla="*/ 360 w 518"/>
                <a:gd name="T37" fmla="*/ 42 h 45"/>
                <a:gd name="T38" fmla="*/ 382 w 518"/>
                <a:gd name="T39" fmla="*/ 40 h 45"/>
                <a:gd name="T40" fmla="*/ 404 w 518"/>
                <a:gd name="T41" fmla="*/ 37 h 45"/>
                <a:gd name="T42" fmla="*/ 424 w 518"/>
                <a:gd name="T43" fmla="*/ 35 h 45"/>
                <a:gd name="T44" fmla="*/ 442 w 518"/>
                <a:gd name="T45" fmla="*/ 32 h 45"/>
                <a:gd name="T46" fmla="*/ 459 w 518"/>
                <a:gd name="T47" fmla="*/ 29 h 45"/>
                <a:gd name="T48" fmla="*/ 474 w 518"/>
                <a:gd name="T49" fmla="*/ 25 h 45"/>
                <a:gd name="T50" fmla="*/ 487 w 518"/>
                <a:gd name="T51" fmla="*/ 22 h 45"/>
                <a:gd name="T52" fmla="*/ 498 w 518"/>
                <a:gd name="T53" fmla="*/ 18 h 45"/>
                <a:gd name="T54" fmla="*/ 506 w 518"/>
                <a:gd name="T55" fmla="*/ 13 h 45"/>
                <a:gd name="T56" fmla="*/ 513 w 518"/>
                <a:gd name="T57" fmla="*/ 9 h 45"/>
                <a:gd name="T58" fmla="*/ 517 w 518"/>
                <a:gd name="T59" fmla="*/ 5 h 45"/>
                <a:gd name="T60" fmla="*/ 518 w 518"/>
                <a:gd name="T61" fmla="*/ 0 h 4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518"/>
                <a:gd name="T94" fmla="*/ 0 h 45"/>
                <a:gd name="T95" fmla="*/ 518 w 518"/>
                <a:gd name="T96" fmla="*/ 45 h 4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518" h="45">
                  <a:moveTo>
                    <a:pt x="0" y="0"/>
                  </a:moveTo>
                  <a:lnTo>
                    <a:pt x="1" y="5"/>
                  </a:lnTo>
                  <a:lnTo>
                    <a:pt x="5" y="9"/>
                  </a:lnTo>
                  <a:lnTo>
                    <a:pt x="12" y="13"/>
                  </a:lnTo>
                  <a:lnTo>
                    <a:pt x="20" y="18"/>
                  </a:lnTo>
                  <a:lnTo>
                    <a:pt x="31" y="22"/>
                  </a:lnTo>
                  <a:lnTo>
                    <a:pt x="44" y="25"/>
                  </a:lnTo>
                  <a:lnTo>
                    <a:pt x="59" y="29"/>
                  </a:lnTo>
                  <a:lnTo>
                    <a:pt x="76" y="32"/>
                  </a:lnTo>
                  <a:lnTo>
                    <a:pt x="94" y="35"/>
                  </a:lnTo>
                  <a:lnTo>
                    <a:pt x="114" y="37"/>
                  </a:lnTo>
                  <a:lnTo>
                    <a:pt x="136" y="40"/>
                  </a:lnTo>
                  <a:lnTo>
                    <a:pt x="158" y="42"/>
                  </a:lnTo>
                  <a:lnTo>
                    <a:pt x="182" y="43"/>
                  </a:lnTo>
                  <a:lnTo>
                    <a:pt x="207" y="44"/>
                  </a:lnTo>
                  <a:lnTo>
                    <a:pt x="259" y="45"/>
                  </a:lnTo>
                  <a:lnTo>
                    <a:pt x="311" y="44"/>
                  </a:lnTo>
                  <a:lnTo>
                    <a:pt x="336" y="43"/>
                  </a:lnTo>
                  <a:lnTo>
                    <a:pt x="360" y="42"/>
                  </a:lnTo>
                  <a:lnTo>
                    <a:pt x="382" y="40"/>
                  </a:lnTo>
                  <a:lnTo>
                    <a:pt x="404" y="37"/>
                  </a:lnTo>
                  <a:lnTo>
                    <a:pt x="424" y="35"/>
                  </a:lnTo>
                  <a:lnTo>
                    <a:pt x="442" y="32"/>
                  </a:lnTo>
                  <a:lnTo>
                    <a:pt x="459" y="29"/>
                  </a:lnTo>
                  <a:lnTo>
                    <a:pt x="474" y="25"/>
                  </a:lnTo>
                  <a:lnTo>
                    <a:pt x="487" y="22"/>
                  </a:lnTo>
                  <a:lnTo>
                    <a:pt x="498" y="18"/>
                  </a:lnTo>
                  <a:lnTo>
                    <a:pt x="506" y="13"/>
                  </a:lnTo>
                  <a:lnTo>
                    <a:pt x="513" y="9"/>
                  </a:lnTo>
                  <a:lnTo>
                    <a:pt x="517" y="5"/>
                  </a:lnTo>
                  <a:lnTo>
                    <a:pt x="518"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29059" name="Rectangle 747"/>
          <p:cNvSpPr>
            <a:spLocks noChangeArrowheads="1"/>
          </p:cNvSpPr>
          <p:nvPr/>
        </p:nvSpPr>
        <p:spPr bwMode="auto">
          <a:xfrm>
            <a:off x="1135063" y="1951038"/>
            <a:ext cx="53181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Storage</a:t>
            </a:r>
            <a:endParaRPr lang="en-GB" sz="2400">
              <a:latin typeface="Times New Roman" charset="0"/>
            </a:endParaRPr>
          </a:p>
        </p:txBody>
      </p:sp>
      <p:sp>
        <p:nvSpPr>
          <p:cNvPr id="129060" name="Freeform 748"/>
          <p:cNvSpPr>
            <a:spLocks/>
          </p:cNvSpPr>
          <p:nvPr/>
        </p:nvSpPr>
        <p:spPr bwMode="auto">
          <a:xfrm>
            <a:off x="152400" y="3524250"/>
            <a:ext cx="609600" cy="2027238"/>
          </a:xfrm>
          <a:custGeom>
            <a:avLst/>
            <a:gdLst>
              <a:gd name="T0" fmla="*/ 0 w 384"/>
              <a:gd name="T1" fmla="*/ 2147483647 h 1277"/>
              <a:gd name="T2" fmla="*/ 2147483647 w 384"/>
              <a:gd name="T3" fmla="*/ 2147483647 h 1277"/>
              <a:gd name="T4" fmla="*/ 2147483647 w 384"/>
              <a:gd name="T5" fmla="*/ 2147483647 h 1277"/>
              <a:gd name="T6" fmla="*/ 2147483647 w 384"/>
              <a:gd name="T7" fmla="*/ 2147483647 h 1277"/>
              <a:gd name="T8" fmla="*/ 2147483647 w 384"/>
              <a:gd name="T9" fmla="*/ 2147483647 h 1277"/>
              <a:gd name="T10" fmla="*/ 2147483647 w 384"/>
              <a:gd name="T11" fmla="*/ 2147483647 h 1277"/>
              <a:gd name="T12" fmla="*/ 2147483647 w 384"/>
              <a:gd name="T13" fmla="*/ 2147483647 h 1277"/>
              <a:gd name="T14" fmla="*/ 2147483647 w 384"/>
              <a:gd name="T15" fmla="*/ 2147483647 h 1277"/>
              <a:gd name="T16" fmla="*/ 2147483647 w 384"/>
              <a:gd name="T17" fmla="*/ 2147483647 h 1277"/>
              <a:gd name="T18" fmla="*/ 2147483647 w 384"/>
              <a:gd name="T19" fmla="*/ 2147483647 h 1277"/>
              <a:gd name="T20" fmla="*/ 2147483647 w 384"/>
              <a:gd name="T21" fmla="*/ 2147483647 h 1277"/>
              <a:gd name="T22" fmla="*/ 2147483647 w 384"/>
              <a:gd name="T23" fmla="*/ 2147483647 h 1277"/>
              <a:gd name="T24" fmla="*/ 2147483647 w 384"/>
              <a:gd name="T25" fmla="*/ 2147483647 h 1277"/>
              <a:gd name="T26" fmla="*/ 2147483647 w 384"/>
              <a:gd name="T27" fmla="*/ 2147483647 h 1277"/>
              <a:gd name="T28" fmla="*/ 2147483647 w 384"/>
              <a:gd name="T29" fmla="*/ 2147483647 h 1277"/>
              <a:gd name="T30" fmla="*/ 2147483647 w 384"/>
              <a:gd name="T31" fmla="*/ 2147483647 h 1277"/>
              <a:gd name="T32" fmla="*/ 2147483647 w 384"/>
              <a:gd name="T33" fmla="*/ 2147483647 h 1277"/>
              <a:gd name="T34" fmla="*/ 2147483647 w 384"/>
              <a:gd name="T35" fmla="*/ 2147483647 h 1277"/>
              <a:gd name="T36" fmla="*/ 2147483647 w 384"/>
              <a:gd name="T37" fmla="*/ 2147483647 h 1277"/>
              <a:gd name="T38" fmla="*/ 2147483647 w 384"/>
              <a:gd name="T39" fmla="*/ 2147483647 h 1277"/>
              <a:gd name="T40" fmla="*/ 2147483647 w 384"/>
              <a:gd name="T41" fmla="*/ 2147483647 h 1277"/>
              <a:gd name="T42" fmla="*/ 2147483647 w 384"/>
              <a:gd name="T43" fmla="*/ 2147483647 h 1277"/>
              <a:gd name="T44" fmla="*/ 2147483647 w 384"/>
              <a:gd name="T45" fmla="*/ 2147483647 h 1277"/>
              <a:gd name="T46" fmla="*/ 2147483647 w 384"/>
              <a:gd name="T47" fmla="*/ 2147483647 h 1277"/>
              <a:gd name="T48" fmla="*/ 2147483647 w 384"/>
              <a:gd name="T49" fmla="*/ 2147483647 h 1277"/>
              <a:gd name="T50" fmla="*/ 2147483647 w 384"/>
              <a:gd name="T51" fmla="*/ 2147483647 h 1277"/>
              <a:gd name="T52" fmla="*/ 2147483647 w 384"/>
              <a:gd name="T53" fmla="*/ 0 h 1277"/>
              <a:gd name="T54" fmla="*/ 2147483647 w 384"/>
              <a:gd name="T55" fmla="*/ 0 h 1277"/>
              <a:gd name="T56" fmla="*/ 2147483647 w 384"/>
              <a:gd name="T57" fmla="*/ 2147483647 h 1277"/>
              <a:gd name="T58" fmla="*/ 2147483647 w 384"/>
              <a:gd name="T59" fmla="*/ 2147483647 h 1277"/>
              <a:gd name="T60" fmla="*/ 2147483647 w 384"/>
              <a:gd name="T61" fmla="*/ 2147483647 h 1277"/>
              <a:gd name="T62" fmla="*/ 2147483647 w 384"/>
              <a:gd name="T63" fmla="*/ 2147483647 h 1277"/>
              <a:gd name="T64" fmla="*/ 2147483647 w 384"/>
              <a:gd name="T65" fmla="*/ 2147483647 h 1277"/>
              <a:gd name="T66" fmla="*/ 2147483647 w 384"/>
              <a:gd name="T67" fmla="*/ 2147483647 h 1277"/>
              <a:gd name="T68" fmla="*/ 2147483647 w 384"/>
              <a:gd name="T69" fmla="*/ 2147483647 h 1277"/>
              <a:gd name="T70" fmla="*/ 0 w 384"/>
              <a:gd name="T71" fmla="*/ 2147483647 h 1277"/>
              <a:gd name="T72" fmla="*/ 0 w 384"/>
              <a:gd name="T73" fmla="*/ 2147483647 h 127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84"/>
              <a:gd name="T112" fmla="*/ 0 h 1277"/>
              <a:gd name="T113" fmla="*/ 384 w 384"/>
              <a:gd name="T114" fmla="*/ 1277 h 127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84" h="1277">
                <a:moveTo>
                  <a:pt x="0" y="1213"/>
                </a:moveTo>
                <a:lnTo>
                  <a:pt x="1" y="1226"/>
                </a:lnTo>
                <a:lnTo>
                  <a:pt x="5" y="1238"/>
                </a:lnTo>
                <a:lnTo>
                  <a:pt x="11" y="1249"/>
                </a:lnTo>
                <a:lnTo>
                  <a:pt x="19" y="1258"/>
                </a:lnTo>
                <a:lnTo>
                  <a:pt x="28" y="1266"/>
                </a:lnTo>
                <a:lnTo>
                  <a:pt x="39" y="1272"/>
                </a:lnTo>
                <a:lnTo>
                  <a:pt x="51" y="1276"/>
                </a:lnTo>
                <a:lnTo>
                  <a:pt x="64" y="1277"/>
                </a:lnTo>
                <a:lnTo>
                  <a:pt x="320" y="1277"/>
                </a:lnTo>
                <a:lnTo>
                  <a:pt x="333" y="1276"/>
                </a:lnTo>
                <a:lnTo>
                  <a:pt x="345" y="1272"/>
                </a:lnTo>
                <a:lnTo>
                  <a:pt x="356" y="1266"/>
                </a:lnTo>
                <a:lnTo>
                  <a:pt x="365" y="1258"/>
                </a:lnTo>
                <a:lnTo>
                  <a:pt x="373" y="1249"/>
                </a:lnTo>
                <a:lnTo>
                  <a:pt x="379" y="1238"/>
                </a:lnTo>
                <a:lnTo>
                  <a:pt x="383" y="1226"/>
                </a:lnTo>
                <a:lnTo>
                  <a:pt x="384" y="1213"/>
                </a:lnTo>
                <a:lnTo>
                  <a:pt x="384" y="64"/>
                </a:lnTo>
                <a:lnTo>
                  <a:pt x="383" y="51"/>
                </a:lnTo>
                <a:lnTo>
                  <a:pt x="379" y="39"/>
                </a:lnTo>
                <a:lnTo>
                  <a:pt x="373" y="28"/>
                </a:lnTo>
                <a:lnTo>
                  <a:pt x="365" y="19"/>
                </a:lnTo>
                <a:lnTo>
                  <a:pt x="356" y="11"/>
                </a:lnTo>
                <a:lnTo>
                  <a:pt x="345" y="5"/>
                </a:lnTo>
                <a:lnTo>
                  <a:pt x="333" y="1"/>
                </a:lnTo>
                <a:lnTo>
                  <a:pt x="320" y="0"/>
                </a:lnTo>
                <a:lnTo>
                  <a:pt x="64" y="0"/>
                </a:lnTo>
                <a:lnTo>
                  <a:pt x="51" y="1"/>
                </a:lnTo>
                <a:lnTo>
                  <a:pt x="39" y="5"/>
                </a:lnTo>
                <a:lnTo>
                  <a:pt x="28" y="11"/>
                </a:lnTo>
                <a:lnTo>
                  <a:pt x="19" y="19"/>
                </a:lnTo>
                <a:lnTo>
                  <a:pt x="11" y="28"/>
                </a:lnTo>
                <a:lnTo>
                  <a:pt x="5" y="39"/>
                </a:lnTo>
                <a:lnTo>
                  <a:pt x="1" y="51"/>
                </a:lnTo>
                <a:lnTo>
                  <a:pt x="0" y="64"/>
                </a:lnTo>
                <a:lnTo>
                  <a:pt x="0" y="1213"/>
                </a:lnTo>
                <a:close/>
              </a:path>
            </a:pathLst>
          </a:custGeom>
          <a:solidFill>
            <a:srgbClr val="FFFFFF"/>
          </a:solidFill>
          <a:ln w="12700">
            <a:solidFill>
              <a:srgbClr val="000000"/>
            </a:solidFill>
            <a:round/>
            <a:headEnd/>
            <a:tailEnd/>
          </a:ln>
        </p:spPr>
        <p:txBody>
          <a:bodyPr/>
          <a:lstStyle/>
          <a:p>
            <a:endParaRPr lang="en-US"/>
          </a:p>
        </p:txBody>
      </p:sp>
      <p:sp>
        <p:nvSpPr>
          <p:cNvPr id="129061" name="Rectangle 749"/>
          <p:cNvSpPr>
            <a:spLocks noChangeArrowheads="1"/>
          </p:cNvSpPr>
          <p:nvPr/>
        </p:nvSpPr>
        <p:spPr bwMode="auto">
          <a:xfrm rot="-5400000">
            <a:off x="-115888" y="4435476"/>
            <a:ext cx="9826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Other systems</a:t>
            </a:r>
            <a:endParaRPr lang="en-GB" sz="2400">
              <a:latin typeface="Times New Roman" charset="0"/>
            </a:endParaRPr>
          </a:p>
        </p:txBody>
      </p:sp>
      <p:sp>
        <p:nvSpPr>
          <p:cNvPr id="129062" name="Rectangle 750"/>
          <p:cNvSpPr>
            <a:spLocks noChangeArrowheads="1"/>
          </p:cNvSpPr>
          <p:nvPr/>
        </p:nvSpPr>
        <p:spPr bwMode="auto">
          <a:xfrm rot="-5400000">
            <a:off x="-16668" y="4442618"/>
            <a:ext cx="113665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(LHC, Safety, ...)</a:t>
            </a:r>
            <a:endParaRPr lang="en-GB" sz="2400">
              <a:latin typeface="Times New Roman" charset="0"/>
            </a:endParaRPr>
          </a:p>
        </p:txBody>
      </p:sp>
      <p:sp>
        <p:nvSpPr>
          <p:cNvPr id="129063" name="Rectangle 751"/>
          <p:cNvSpPr>
            <a:spLocks noChangeArrowheads="1"/>
          </p:cNvSpPr>
          <p:nvPr/>
        </p:nvSpPr>
        <p:spPr bwMode="auto">
          <a:xfrm>
            <a:off x="447675" y="3371850"/>
            <a:ext cx="19050" cy="1539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64" name="Rectangle 752"/>
          <p:cNvSpPr>
            <a:spLocks noChangeArrowheads="1"/>
          </p:cNvSpPr>
          <p:nvPr/>
        </p:nvSpPr>
        <p:spPr bwMode="auto">
          <a:xfrm>
            <a:off x="1905000" y="1543050"/>
            <a:ext cx="1446213" cy="639763"/>
          </a:xfrm>
          <a:prstGeom prst="rect">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65" name="Rectangle 753"/>
          <p:cNvSpPr>
            <a:spLocks noChangeArrowheads="1"/>
          </p:cNvSpPr>
          <p:nvPr/>
        </p:nvSpPr>
        <p:spPr bwMode="auto">
          <a:xfrm>
            <a:off x="1997075" y="1601788"/>
            <a:ext cx="11985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chemeClr val="accent2"/>
                </a:solidFill>
                <a:latin typeface="Arial" charset="0"/>
              </a:rPr>
              <a:t>Configuration DB,</a:t>
            </a:r>
            <a:endParaRPr lang="en-GB" sz="2400">
              <a:solidFill>
                <a:schemeClr val="accent2"/>
              </a:solidFill>
              <a:latin typeface="Times New Roman" charset="0"/>
            </a:endParaRPr>
          </a:p>
        </p:txBody>
      </p:sp>
      <p:sp>
        <p:nvSpPr>
          <p:cNvPr id="129066" name="Rectangle 754"/>
          <p:cNvSpPr>
            <a:spLocks noChangeArrowheads="1"/>
          </p:cNvSpPr>
          <p:nvPr/>
        </p:nvSpPr>
        <p:spPr bwMode="auto">
          <a:xfrm>
            <a:off x="1997075" y="1784350"/>
            <a:ext cx="625475"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chemeClr val="accent2"/>
                </a:solidFill>
                <a:latin typeface="Arial" charset="0"/>
              </a:rPr>
              <a:t>Archives,</a:t>
            </a:r>
            <a:endParaRPr lang="en-GB" sz="2400">
              <a:solidFill>
                <a:schemeClr val="accent2"/>
              </a:solidFill>
              <a:latin typeface="Times New Roman" charset="0"/>
            </a:endParaRPr>
          </a:p>
        </p:txBody>
      </p:sp>
      <p:sp>
        <p:nvSpPr>
          <p:cNvPr id="129067" name="Rectangle 755"/>
          <p:cNvSpPr>
            <a:spLocks noChangeArrowheads="1"/>
          </p:cNvSpPr>
          <p:nvPr/>
        </p:nvSpPr>
        <p:spPr bwMode="auto">
          <a:xfrm>
            <a:off x="1997075" y="1966913"/>
            <a:ext cx="896938"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chemeClr val="accent2"/>
                </a:solidFill>
                <a:latin typeface="Arial" charset="0"/>
              </a:rPr>
              <a:t>Log files, etc.</a:t>
            </a:r>
            <a:endParaRPr lang="en-GB" sz="2400">
              <a:solidFill>
                <a:schemeClr val="accent2"/>
              </a:solidFill>
              <a:latin typeface="Times New Roman" charset="0"/>
            </a:endParaRPr>
          </a:p>
        </p:txBody>
      </p:sp>
      <p:grpSp>
        <p:nvGrpSpPr>
          <p:cNvPr id="129068" name="Group 756"/>
          <p:cNvGrpSpPr>
            <a:grpSpLocks/>
          </p:cNvGrpSpPr>
          <p:nvPr/>
        </p:nvGrpSpPr>
        <p:grpSpPr bwMode="auto">
          <a:xfrm>
            <a:off x="2205038" y="3524250"/>
            <a:ext cx="525462" cy="412750"/>
            <a:chOff x="1757" y="2096"/>
            <a:chExt cx="331" cy="260"/>
          </a:xfrm>
        </p:grpSpPr>
        <p:sp>
          <p:nvSpPr>
            <p:cNvPr id="129575" name="Freeform 757"/>
            <p:cNvSpPr>
              <a:spLocks/>
            </p:cNvSpPr>
            <p:nvPr/>
          </p:nvSpPr>
          <p:spPr bwMode="auto">
            <a:xfrm>
              <a:off x="1757" y="2295"/>
              <a:ext cx="32" cy="19"/>
            </a:xfrm>
            <a:custGeom>
              <a:avLst/>
              <a:gdLst>
                <a:gd name="T0" fmla="*/ 0 w 258"/>
                <a:gd name="T1" fmla="*/ 0 h 154"/>
                <a:gd name="T2" fmla="*/ 0 w 258"/>
                <a:gd name="T3" fmla="*/ 0 h 154"/>
                <a:gd name="T4" fmla="*/ 0 w 258"/>
                <a:gd name="T5" fmla="*/ 0 h 154"/>
                <a:gd name="T6" fmla="*/ 0 w 258"/>
                <a:gd name="T7" fmla="*/ 0 h 154"/>
                <a:gd name="T8" fmla="*/ 0 w 258"/>
                <a:gd name="T9" fmla="*/ 0 h 154"/>
                <a:gd name="T10" fmla="*/ 0 w 258"/>
                <a:gd name="T11" fmla="*/ 0 h 154"/>
                <a:gd name="T12" fmla="*/ 0 w 258"/>
                <a:gd name="T13" fmla="*/ 0 h 154"/>
                <a:gd name="T14" fmla="*/ 0 w 258"/>
                <a:gd name="T15" fmla="*/ 0 h 154"/>
                <a:gd name="T16" fmla="*/ 0 w 258"/>
                <a:gd name="T17" fmla="*/ 0 h 154"/>
                <a:gd name="T18" fmla="*/ 0 w 258"/>
                <a:gd name="T19" fmla="*/ 0 h 154"/>
                <a:gd name="T20" fmla="*/ 0 w 258"/>
                <a:gd name="T21" fmla="*/ 0 h 154"/>
                <a:gd name="T22" fmla="*/ 0 w 258"/>
                <a:gd name="T23" fmla="*/ 0 h 154"/>
                <a:gd name="T24" fmla="*/ 0 w 258"/>
                <a:gd name="T25" fmla="*/ 0 h 154"/>
                <a:gd name="T26" fmla="*/ 0 w 258"/>
                <a:gd name="T27" fmla="*/ 0 h 154"/>
                <a:gd name="T28" fmla="*/ 0 w 258"/>
                <a:gd name="T29" fmla="*/ 0 h 154"/>
                <a:gd name="T30" fmla="*/ 0 w 258"/>
                <a:gd name="T31" fmla="*/ 0 h 154"/>
                <a:gd name="T32" fmla="*/ 0 w 258"/>
                <a:gd name="T33" fmla="*/ 0 h 154"/>
                <a:gd name="T34" fmla="*/ 0 w 258"/>
                <a:gd name="T35" fmla="*/ 0 h 154"/>
                <a:gd name="T36" fmla="*/ 0 w 258"/>
                <a:gd name="T37" fmla="*/ 0 h 154"/>
                <a:gd name="T38" fmla="*/ 0 w 258"/>
                <a:gd name="T39" fmla="*/ 0 h 154"/>
                <a:gd name="T40" fmla="*/ 0 w 258"/>
                <a:gd name="T41" fmla="*/ 0 h 154"/>
                <a:gd name="T42" fmla="*/ 0 w 258"/>
                <a:gd name="T43" fmla="*/ 0 h 154"/>
                <a:gd name="T44" fmla="*/ 0 w 258"/>
                <a:gd name="T45" fmla="*/ 0 h 154"/>
                <a:gd name="T46" fmla="*/ 0 w 258"/>
                <a:gd name="T47" fmla="*/ 0 h 154"/>
                <a:gd name="T48" fmla="*/ 0 w 258"/>
                <a:gd name="T49" fmla="*/ 0 h 1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8"/>
                <a:gd name="T76" fmla="*/ 0 h 154"/>
                <a:gd name="T77" fmla="*/ 258 w 258"/>
                <a:gd name="T78" fmla="*/ 154 h 15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8" h="154">
                  <a:moveTo>
                    <a:pt x="253" y="0"/>
                  </a:moveTo>
                  <a:lnTo>
                    <a:pt x="195" y="0"/>
                  </a:lnTo>
                  <a:lnTo>
                    <a:pt x="161" y="4"/>
                  </a:lnTo>
                  <a:lnTo>
                    <a:pt x="129" y="9"/>
                  </a:lnTo>
                  <a:lnTo>
                    <a:pt x="90" y="16"/>
                  </a:lnTo>
                  <a:lnTo>
                    <a:pt x="59" y="24"/>
                  </a:lnTo>
                  <a:lnTo>
                    <a:pt x="39" y="32"/>
                  </a:lnTo>
                  <a:lnTo>
                    <a:pt x="24" y="40"/>
                  </a:lnTo>
                  <a:lnTo>
                    <a:pt x="13" y="48"/>
                  </a:lnTo>
                  <a:lnTo>
                    <a:pt x="5" y="58"/>
                  </a:lnTo>
                  <a:lnTo>
                    <a:pt x="0" y="70"/>
                  </a:lnTo>
                  <a:lnTo>
                    <a:pt x="1" y="82"/>
                  </a:lnTo>
                  <a:lnTo>
                    <a:pt x="8" y="92"/>
                  </a:lnTo>
                  <a:lnTo>
                    <a:pt x="17" y="98"/>
                  </a:lnTo>
                  <a:lnTo>
                    <a:pt x="36" y="101"/>
                  </a:lnTo>
                  <a:lnTo>
                    <a:pt x="57" y="101"/>
                  </a:lnTo>
                  <a:lnTo>
                    <a:pt x="80" y="99"/>
                  </a:lnTo>
                  <a:lnTo>
                    <a:pt x="108" y="96"/>
                  </a:lnTo>
                  <a:lnTo>
                    <a:pt x="136" y="98"/>
                  </a:lnTo>
                  <a:lnTo>
                    <a:pt x="156" y="101"/>
                  </a:lnTo>
                  <a:lnTo>
                    <a:pt x="176" y="107"/>
                  </a:lnTo>
                  <a:lnTo>
                    <a:pt x="198" y="116"/>
                  </a:lnTo>
                  <a:lnTo>
                    <a:pt x="258" y="154"/>
                  </a:lnTo>
                  <a:lnTo>
                    <a:pt x="255" y="154"/>
                  </a:lnTo>
                  <a:lnTo>
                    <a:pt x="256" y="151"/>
                  </a:lnTo>
                </a:path>
              </a:pathLst>
            </a:custGeom>
            <a:noFill/>
            <a:ln w="6350">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576" name="Group 758"/>
            <p:cNvGrpSpPr>
              <a:grpSpLocks/>
            </p:cNvGrpSpPr>
            <p:nvPr/>
          </p:nvGrpSpPr>
          <p:grpSpPr bwMode="auto">
            <a:xfrm>
              <a:off x="1785" y="2240"/>
              <a:ext cx="260" cy="90"/>
              <a:chOff x="1785" y="2240"/>
              <a:chExt cx="260" cy="90"/>
            </a:xfrm>
          </p:grpSpPr>
          <p:sp>
            <p:nvSpPr>
              <p:cNvPr id="129714" name="Freeform 759"/>
              <p:cNvSpPr>
                <a:spLocks/>
              </p:cNvSpPr>
              <p:nvPr/>
            </p:nvSpPr>
            <p:spPr bwMode="auto">
              <a:xfrm>
                <a:off x="1786" y="2285"/>
                <a:ext cx="259" cy="45"/>
              </a:xfrm>
              <a:custGeom>
                <a:avLst/>
                <a:gdLst>
                  <a:gd name="T0" fmla="*/ 0 w 2067"/>
                  <a:gd name="T1" fmla="*/ 0 h 356"/>
                  <a:gd name="T2" fmla="*/ 0 w 2067"/>
                  <a:gd name="T3" fmla="*/ 0 h 356"/>
                  <a:gd name="T4" fmla="*/ 0 w 2067"/>
                  <a:gd name="T5" fmla="*/ 0 h 356"/>
                  <a:gd name="T6" fmla="*/ 0 w 2067"/>
                  <a:gd name="T7" fmla="*/ 0 h 356"/>
                  <a:gd name="T8" fmla="*/ 0 w 2067"/>
                  <a:gd name="T9" fmla="*/ 0 h 356"/>
                  <a:gd name="T10" fmla="*/ 0 w 2067"/>
                  <a:gd name="T11" fmla="*/ 0 h 356"/>
                  <a:gd name="T12" fmla="*/ 0 w 2067"/>
                  <a:gd name="T13" fmla="*/ 0 h 356"/>
                  <a:gd name="T14" fmla="*/ 0 60000 65536"/>
                  <a:gd name="T15" fmla="*/ 0 60000 65536"/>
                  <a:gd name="T16" fmla="*/ 0 60000 65536"/>
                  <a:gd name="T17" fmla="*/ 0 60000 65536"/>
                  <a:gd name="T18" fmla="*/ 0 60000 65536"/>
                  <a:gd name="T19" fmla="*/ 0 60000 65536"/>
                  <a:gd name="T20" fmla="*/ 0 60000 65536"/>
                  <a:gd name="T21" fmla="*/ 0 w 2067"/>
                  <a:gd name="T22" fmla="*/ 0 h 356"/>
                  <a:gd name="T23" fmla="*/ 2067 w 2067"/>
                  <a:gd name="T24" fmla="*/ 356 h 3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67" h="356">
                    <a:moveTo>
                      <a:pt x="0" y="21"/>
                    </a:moveTo>
                    <a:lnTo>
                      <a:pt x="0" y="178"/>
                    </a:lnTo>
                    <a:lnTo>
                      <a:pt x="1678" y="356"/>
                    </a:lnTo>
                    <a:lnTo>
                      <a:pt x="2067" y="138"/>
                    </a:lnTo>
                    <a:lnTo>
                      <a:pt x="2067" y="0"/>
                    </a:lnTo>
                    <a:lnTo>
                      <a:pt x="1664" y="188"/>
                    </a:lnTo>
                    <a:lnTo>
                      <a:pt x="0" y="2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15" name="Freeform 760"/>
              <p:cNvSpPr>
                <a:spLocks/>
              </p:cNvSpPr>
              <p:nvPr/>
            </p:nvSpPr>
            <p:spPr bwMode="auto">
              <a:xfrm>
                <a:off x="1785" y="2240"/>
                <a:ext cx="210" cy="69"/>
              </a:xfrm>
              <a:custGeom>
                <a:avLst/>
                <a:gdLst>
                  <a:gd name="T0" fmla="*/ 0 w 1686"/>
                  <a:gd name="T1" fmla="*/ 0 h 550"/>
                  <a:gd name="T2" fmla="*/ 0 w 1686"/>
                  <a:gd name="T3" fmla="*/ 0 h 550"/>
                  <a:gd name="T4" fmla="*/ 0 w 1686"/>
                  <a:gd name="T5" fmla="*/ 0 h 550"/>
                  <a:gd name="T6" fmla="*/ 0 w 1686"/>
                  <a:gd name="T7" fmla="*/ 0 h 550"/>
                  <a:gd name="T8" fmla="*/ 0 w 1686"/>
                  <a:gd name="T9" fmla="*/ 0 h 550"/>
                  <a:gd name="T10" fmla="*/ 0 60000 65536"/>
                  <a:gd name="T11" fmla="*/ 0 60000 65536"/>
                  <a:gd name="T12" fmla="*/ 0 60000 65536"/>
                  <a:gd name="T13" fmla="*/ 0 60000 65536"/>
                  <a:gd name="T14" fmla="*/ 0 60000 65536"/>
                  <a:gd name="T15" fmla="*/ 0 w 1686"/>
                  <a:gd name="T16" fmla="*/ 0 h 550"/>
                  <a:gd name="T17" fmla="*/ 1686 w 1686"/>
                  <a:gd name="T18" fmla="*/ 550 h 550"/>
                </a:gdLst>
                <a:ahLst/>
                <a:cxnLst>
                  <a:cxn ang="T10">
                    <a:pos x="T0" y="T1"/>
                  </a:cxn>
                  <a:cxn ang="T11">
                    <a:pos x="T2" y="T3"/>
                  </a:cxn>
                  <a:cxn ang="T12">
                    <a:pos x="T4" y="T5"/>
                  </a:cxn>
                  <a:cxn ang="T13">
                    <a:pos x="T6" y="T7"/>
                  </a:cxn>
                  <a:cxn ang="T14">
                    <a:pos x="T8" y="T9"/>
                  </a:cxn>
                </a:cxnLst>
                <a:rect l="T15" t="T16" r="T17" b="T18"/>
                <a:pathLst>
                  <a:path w="1686" h="550">
                    <a:moveTo>
                      <a:pt x="0" y="0"/>
                    </a:moveTo>
                    <a:lnTo>
                      <a:pt x="1686" y="121"/>
                    </a:lnTo>
                    <a:lnTo>
                      <a:pt x="1686" y="550"/>
                    </a:lnTo>
                    <a:lnTo>
                      <a:pt x="0" y="386"/>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716" name="Group 761"/>
              <p:cNvGrpSpPr>
                <a:grpSpLocks/>
              </p:cNvGrpSpPr>
              <p:nvPr/>
            </p:nvGrpSpPr>
            <p:grpSpPr bwMode="auto">
              <a:xfrm>
                <a:off x="1785" y="2253"/>
                <a:ext cx="211" cy="27"/>
                <a:chOff x="1785" y="2253"/>
                <a:chExt cx="211" cy="27"/>
              </a:xfrm>
            </p:grpSpPr>
            <p:sp>
              <p:nvSpPr>
                <p:cNvPr id="129717" name="Line 762"/>
                <p:cNvSpPr>
                  <a:spLocks noChangeShapeType="1"/>
                </p:cNvSpPr>
                <p:nvPr/>
              </p:nvSpPr>
              <p:spPr bwMode="auto">
                <a:xfrm>
                  <a:off x="1785" y="2253"/>
                  <a:ext cx="210" cy="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18" name="Line 763"/>
                <p:cNvSpPr>
                  <a:spLocks noChangeShapeType="1"/>
                </p:cNvSpPr>
                <p:nvPr/>
              </p:nvSpPr>
              <p:spPr bwMode="auto">
                <a:xfrm>
                  <a:off x="1939" y="2266"/>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19" name="Line 764"/>
                <p:cNvSpPr>
                  <a:spLocks noChangeShapeType="1"/>
                </p:cNvSpPr>
                <p:nvPr/>
              </p:nvSpPr>
              <p:spPr bwMode="auto">
                <a:xfrm>
                  <a:off x="1888" y="2262"/>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20" name="Line 765"/>
                <p:cNvSpPr>
                  <a:spLocks noChangeShapeType="1"/>
                </p:cNvSpPr>
                <p:nvPr/>
              </p:nvSpPr>
              <p:spPr bwMode="auto">
                <a:xfrm>
                  <a:off x="1785" y="2262"/>
                  <a:ext cx="211" cy="1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577" name="Group 766"/>
            <p:cNvGrpSpPr>
              <a:grpSpLocks/>
            </p:cNvGrpSpPr>
            <p:nvPr/>
          </p:nvGrpSpPr>
          <p:grpSpPr bwMode="auto">
            <a:xfrm>
              <a:off x="1785" y="2231"/>
              <a:ext cx="261" cy="24"/>
              <a:chOff x="1785" y="2231"/>
              <a:chExt cx="261" cy="24"/>
            </a:xfrm>
          </p:grpSpPr>
          <p:sp>
            <p:nvSpPr>
              <p:cNvPr id="129712" name="Freeform 767"/>
              <p:cNvSpPr>
                <a:spLocks/>
              </p:cNvSpPr>
              <p:nvPr/>
            </p:nvSpPr>
            <p:spPr bwMode="auto">
              <a:xfrm>
                <a:off x="1785" y="2231"/>
                <a:ext cx="261" cy="24"/>
              </a:xfrm>
              <a:custGeom>
                <a:avLst/>
                <a:gdLst>
                  <a:gd name="T0" fmla="*/ 0 w 2088"/>
                  <a:gd name="T1" fmla="*/ 0 h 196"/>
                  <a:gd name="T2" fmla="*/ 0 w 2088"/>
                  <a:gd name="T3" fmla="*/ 0 h 196"/>
                  <a:gd name="T4" fmla="*/ 0 w 2088"/>
                  <a:gd name="T5" fmla="*/ 0 h 196"/>
                  <a:gd name="T6" fmla="*/ 0 w 2088"/>
                  <a:gd name="T7" fmla="*/ 0 h 196"/>
                  <a:gd name="T8" fmla="*/ 0 w 2088"/>
                  <a:gd name="T9" fmla="*/ 0 h 196"/>
                  <a:gd name="T10" fmla="*/ 0 w 2088"/>
                  <a:gd name="T11" fmla="*/ 0 h 196"/>
                  <a:gd name="T12" fmla="*/ 0 60000 65536"/>
                  <a:gd name="T13" fmla="*/ 0 60000 65536"/>
                  <a:gd name="T14" fmla="*/ 0 60000 65536"/>
                  <a:gd name="T15" fmla="*/ 0 60000 65536"/>
                  <a:gd name="T16" fmla="*/ 0 60000 65536"/>
                  <a:gd name="T17" fmla="*/ 0 60000 65536"/>
                  <a:gd name="T18" fmla="*/ 0 w 2088"/>
                  <a:gd name="T19" fmla="*/ 0 h 196"/>
                  <a:gd name="T20" fmla="*/ 2088 w 2088"/>
                  <a:gd name="T21" fmla="*/ 196 h 196"/>
                </a:gdLst>
                <a:ahLst/>
                <a:cxnLst>
                  <a:cxn ang="T12">
                    <a:pos x="T0" y="T1"/>
                  </a:cxn>
                  <a:cxn ang="T13">
                    <a:pos x="T2" y="T3"/>
                  </a:cxn>
                  <a:cxn ang="T14">
                    <a:pos x="T4" y="T5"/>
                  </a:cxn>
                  <a:cxn ang="T15">
                    <a:pos x="T6" y="T7"/>
                  </a:cxn>
                  <a:cxn ang="T16">
                    <a:pos x="T8" y="T9"/>
                  </a:cxn>
                  <a:cxn ang="T17">
                    <a:pos x="T10" y="T11"/>
                  </a:cxn>
                </a:cxnLst>
                <a:rect l="T18" t="T19" r="T20" b="T21"/>
                <a:pathLst>
                  <a:path w="2088" h="196">
                    <a:moveTo>
                      <a:pt x="0" y="75"/>
                    </a:moveTo>
                    <a:lnTo>
                      <a:pt x="1685" y="196"/>
                    </a:lnTo>
                    <a:lnTo>
                      <a:pt x="2088" y="81"/>
                    </a:lnTo>
                    <a:lnTo>
                      <a:pt x="1946" y="65"/>
                    </a:lnTo>
                    <a:lnTo>
                      <a:pt x="643" y="0"/>
                    </a:lnTo>
                    <a:lnTo>
                      <a:pt x="0" y="75"/>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713" name="Freeform 768"/>
              <p:cNvSpPr>
                <a:spLocks/>
              </p:cNvSpPr>
              <p:nvPr/>
            </p:nvSpPr>
            <p:spPr bwMode="auto">
              <a:xfrm>
                <a:off x="1844" y="2236"/>
                <a:ext cx="192" cy="16"/>
              </a:xfrm>
              <a:custGeom>
                <a:avLst/>
                <a:gdLst>
                  <a:gd name="T0" fmla="*/ 0 w 1535"/>
                  <a:gd name="T1" fmla="*/ 0 h 125"/>
                  <a:gd name="T2" fmla="*/ 0 w 1535"/>
                  <a:gd name="T3" fmla="*/ 0 h 125"/>
                  <a:gd name="T4" fmla="*/ 0 w 1535"/>
                  <a:gd name="T5" fmla="*/ 0 h 125"/>
                  <a:gd name="T6" fmla="*/ 0 w 1535"/>
                  <a:gd name="T7" fmla="*/ 0 h 125"/>
                  <a:gd name="T8" fmla="*/ 0 w 1535"/>
                  <a:gd name="T9" fmla="*/ 0 h 125"/>
                  <a:gd name="T10" fmla="*/ 0 w 1535"/>
                  <a:gd name="T11" fmla="*/ 0 h 125"/>
                  <a:gd name="T12" fmla="*/ 0 w 1535"/>
                  <a:gd name="T13" fmla="*/ 0 h 125"/>
                  <a:gd name="T14" fmla="*/ 0 w 1535"/>
                  <a:gd name="T15" fmla="*/ 0 h 125"/>
                  <a:gd name="T16" fmla="*/ 0 60000 65536"/>
                  <a:gd name="T17" fmla="*/ 0 60000 65536"/>
                  <a:gd name="T18" fmla="*/ 0 60000 65536"/>
                  <a:gd name="T19" fmla="*/ 0 60000 65536"/>
                  <a:gd name="T20" fmla="*/ 0 60000 65536"/>
                  <a:gd name="T21" fmla="*/ 0 60000 65536"/>
                  <a:gd name="T22" fmla="*/ 0 60000 65536"/>
                  <a:gd name="T23" fmla="*/ 0 60000 65536"/>
                  <a:gd name="T24" fmla="*/ 0 w 1535"/>
                  <a:gd name="T25" fmla="*/ 0 h 125"/>
                  <a:gd name="T26" fmla="*/ 1535 w 1535"/>
                  <a:gd name="T27" fmla="*/ 125 h 1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5" h="125">
                    <a:moveTo>
                      <a:pt x="125" y="0"/>
                    </a:moveTo>
                    <a:lnTo>
                      <a:pt x="0" y="46"/>
                    </a:lnTo>
                    <a:lnTo>
                      <a:pt x="1238" y="125"/>
                    </a:lnTo>
                    <a:lnTo>
                      <a:pt x="1440" y="69"/>
                    </a:lnTo>
                    <a:lnTo>
                      <a:pt x="1424" y="61"/>
                    </a:lnTo>
                    <a:lnTo>
                      <a:pt x="1535" y="30"/>
                    </a:lnTo>
                    <a:lnTo>
                      <a:pt x="1466" y="24"/>
                    </a:lnTo>
                    <a:lnTo>
                      <a:pt x="125"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78" name="Group 769"/>
            <p:cNvGrpSpPr>
              <a:grpSpLocks/>
            </p:cNvGrpSpPr>
            <p:nvPr/>
          </p:nvGrpSpPr>
          <p:grpSpPr bwMode="auto">
            <a:xfrm>
              <a:off x="1997" y="2099"/>
              <a:ext cx="48" cy="150"/>
              <a:chOff x="1997" y="2099"/>
              <a:chExt cx="48" cy="150"/>
            </a:xfrm>
          </p:grpSpPr>
          <p:grpSp>
            <p:nvGrpSpPr>
              <p:cNvPr id="129682" name="Group 770"/>
              <p:cNvGrpSpPr>
                <a:grpSpLocks/>
              </p:cNvGrpSpPr>
              <p:nvPr/>
            </p:nvGrpSpPr>
            <p:grpSpPr bwMode="auto">
              <a:xfrm>
                <a:off x="2016" y="2118"/>
                <a:ext cx="29" cy="125"/>
                <a:chOff x="2016" y="2118"/>
                <a:chExt cx="29" cy="125"/>
              </a:xfrm>
            </p:grpSpPr>
            <p:sp>
              <p:nvSpPr>
                <p:cNvPr id="129686" name="Freeform 771"/>
                <p:cNvSpPr>
                  <a:spLocks/>
                </p:cNvSpPr>
                <p:nvPr/>
              </p:nvSpPr>
              <p:spPr bwMode="auto">
                <a:xfrm>
                  <a:off x="2016" y="2118"/>
                  <a:ext cx="29" cy="125"/>
                </a:xfrm>
                <a:custGeom>
                  <a:avLst/>
                  <a:gdLst>
                    <a:gd name="T0" fmla="*/ 0 w 232"/>
                    <a:gd name="T1" fmla="*/ 0 h 999"/>
                    <a:gd name="T2" fmla="*/ 0 w 232"/>
                    <a:gd name="T3" fmla="*/ 0 h 999"/>
                    <a:gd name="T4" fmla="*/ 0 w 232"/>
                    <a:gd name="T5" fmla="*/ 0 h 999"/>
                    <a:gd name="T6" fmla="*/ 0 w 232"/>
                    <a:gd name="T7" fmla="*/ 0 h 999"/>
                    <a:gd name="T8" fmla="*/ 0 w 232"/>
                    <a:gd name="T9" fmla="*/ 0 h 999"/>
                    <a:gd name="T10" fmla="*/ 0 w 232"/>
                    <a:gd name="T11" fmla="*/ 0 h 999"/>
                    <a:gd name="T12" fmla="*/ 0 60000 65536"/>
                    <a:gd name="T13" fmla="*/ 0 60000 65536"/>
                    <a:gd name="T14" fmla="*/ 0 60000 65536"/>
                    <a:gd name="T15" fmla="*/ 0 60000 65536"/>
                    <a:gd name="T16" fmla="*/ 0 60000 65536"/>
                    <a:gd name="T17" fmla="*/ 0 60000 65536"/>
                    <a:gd name="T18" fmla="*/ 0 w 232"/>
                    <a:gd name="T19" fmla="*/ 0 h 999"/>
                    <a:gd name="T20" fmla="*/ 232 w 232"/>
                    <a:gd name="T21" fmla="*/ 999 h 999"/>
                  </a:gdLst>
                  <a:ahLst/>
                  <a:cxnLst>
                    <a:cxn ang="T12">
                      <a:pos x="T0" y="T1"/>
                    </a:cxn>
                    <a:cxn ang="T13">
                      <a:pos x="T2" y="T3"/>
                    </a:cxn>
                    <a:cxn ang="T14">
                      <a:pos x="T4" y="T5"/>
                    </a:cxn>
                    <a:cxn ang="T15">
                      <a:pos x="T6" y="T7"/>
                    </a:cxn>
                    <a:cxn ang="T16">
                      <a:pos x="T8" y="T9"/>
                    </a:cxn>
                    <a:cxn ang="T17">
                      <a:pos x="T10" y="T11"/>
                    </a:cxn>
                  </a:cxnLst>
                  <a:rect l="T18" t="T19" r="T20" b="T21"/>
                  <a:pathLst>
                    <a:path w="232" h="999">
                      <a:moveTo>
                        <a:pt x="22" y="0"/>
                      </a:moveTo>
                      <a:lnTo>
                        <a:pt x="232" y="82"/>
                      </a:lnTo>
                      <a:lnTo>
                        <a:pt x="213" y="472"/>
                      </a:lnTo>
                      <a:lnTo>
                        <a:pt x="190" y="942"/>
                      </a:lnTo>
                      <a:lnTo>
                        <a:pt x="0" y="999"/>
                      </a:lnTo>
                      <a:lnTo>
                        <a:pt x="22"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687" name="Group 772"/>
                <p:cNvGrpSpPr>
                  <a:grpSpLocks/>
                </p:cNvGrpSpPr>
                <p:nvPr/>
              </p:nvGrpSpPr>
              <p:grpSpPr bwMode="auto">
                <a:xfrm>
                  <a:off x="2016" y="2124"/>
                  <a:ext cx="29" cy="105"/>
                  <a:chOff x="2016" y="2124"/>
                  <a:chExt cx="29" cy="105"/>
                </a:xfrm>
              </p:grpSpPr>
              <p:grpSp>
                <p:nvGrpSpPr>
                  <p:cNvPr id="129688" name="Group 773"/>
                  <p:cNvGrpSpPr>
                    <a:grpSpLocks/>
                  </p:cNvGrpSpPr>
                  <p:nvPr/>
                </p:nvGrpSpPr>
                <p:grpSpPr bwMode="auto">
                  <a:xfrm>
                    <a:off x="2016" y="2124"/>
                    <a:ext cx="29" cy="105"/>
                    <a:chOff x="2016" y="2124"/>
                    <a:chExt cx="29" cy="105"/>
                  </a:xfrm>
                </p:grpSpPr>
                <p:grpSp>
                  <p:nvGrpSpPr>
                    <p:cNvPr id="129690" name="Group 774"/>
                    <p:cNvGrpSpPr>
                      <a:grpSpLocks/>
                    </p:cNvGrpSpPr>
                    <p:nvPr/>
                  </p:nvGrpSpPr>
                  <p:grpSpPr bwMode="auto">
                    <a:xfrm>
                      <a:off x="2016" y="2124"/>
                      <a:ext cx="29" cy="63"/>
                      <a:chOff x="2016" y="2124"/>
                      <a:chExt cx="29" cy="63"/>
                    </a:xfrm>
                  </p:grpSpPr>
                  <p:grpSp>
                    <p:nvGrpSpPr>
                      <p:cNvPr id="129700" name="Group 775"/>
                      <p:cNvGrpSpPr>
                        <a:grpSpLocks/>
                      </p:cNvGrpSpPr>
                      <p:nvPr/>
                    </p:nvGrpSpPr>
                    <p:grpSpPr bwMode="auto">
                      <a:xfrm>
                        <a:off x="2018" y="2124"/>
                        <a:ext cx="27" cy="33"/>
                        <a:chOff x="2018" y="2124"/>
                        <a:chExt cx="27" cy="33"/>
                      </a:xfrm>
                    </p:grpSpPr>
                    <p:sp>
                      <p:nvSpPr>
                        <p:cNvPr id="129706" name="Line 776"/>
                        <p:cNvSpPr>
                          <a:spLocks noChangeShapeType="1"/>
                        </p:cNvSpPr>
                        <p:nvPr/>
                      </p:nvSpPr>
                      <p:spPr bwMode="auto">
                        <a:xfrm>
                          <a:off x="2019" y="2124"/>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7" name="Line 777"/>
                        <p:cNvSpPr>
                          <a:spLocks noChangeShapeType="1"/>
                        </p:cNvSpPr>
                        <p:nvPr/>
                      </p:nvSpPr>
                      <p:spPr bwMode="auto">
                        <a:xfrm>
                          <a:off x="2018" y="2129"/>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8" name="Line 778"/>
                        <p:cNvSpPr>
                          <a:spLocks noChangeShapeType="1"/>
                        </p:cNvSpPr>
                        <p:nvPr/>
                      </p:nvSpPr>
                      <p:spPr bwMode="auto">
                        <a:xfrm>
                          <a:off x="2019" y="2135"/>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9" name="Line 779"/>
                        <p:cNvSpPr>
                          <a:spLocks noChangeShapeType="1"/>
                        </p:cNvSpPr>
                        <p:nvPr/>
                      </p:nvSpPr>
                      <p:spPr bwMode="auto">
                        <a:xfrm>
                          <a:off x="2018" y="2140"/>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10" name="Line 780"/>
                        <p:cNvSpPr>
                          <a:spLocks noChangeShapeType="1"/>
                        </p:cNvSpPr>
                        <p:nvPr/>
                      </p:nvSpPr>
                      <p:spPr bwMode="auto">
                        <a:xfrm>
                          <a:off x="2018" y="2145"/>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11" name="Line 781"/>
                        <p:cNvSpPr>
                          <a:spLocks noChangeShapeType="1"/>
                        </p:cNvSpPr>
                        <p:nvPr/>
                      </p:nvSpPr>
                      <p:spPr bwMode="auto">
                        <a:xfrm>
                          <a:off x="2018" y="2151"/>
                          <a:ext cx="25" cy="6"/>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701" name="Line 782"/>
                      <p:cNvSpPr>
                        <a:spLocks noChangeShapeType="1"/>
                      </p:cNvSpPr>
                      <p:nvPr/>
                    </p:nvSpPr>
                    <p:spPr bwMode="auto">
                      <a:xfrm>
                        <a:off x="2016" y="2162"/>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2" name="Line 783"/>
                      <p:cNvSpPr>
                        <a:spLocks noChangeShapeType="1"/>
                      </p:cNvSpPr>
                      <p:nvPr/>
                    </p:nvSpPr>
                    <p:spPr bwMode="auto">
                      <a:xfrm>
                        <a:off x="2016" y="216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3" name="Line 784"/>
                      <p:cNvSpPr>
                        <a:spLocks noChangeShapeType="1"/>
                      </p:cNvSpPr>
                      <p:nvPr/>
                    </p:nvSpPr>
                    <p:spPr bwMode="auto">
                      <a:xfrm>
                        <a:off x="2016" y="2173"/>
                        <a:ext cx="26"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4" name="Line 785"/>
                      <p:cNvSpPr>
                        <a:spLocks noChangeShapeType="1"/>
                      </p:cNvSpPr>
                      <p:nvPr/>
                    </p:nvSpPr>
                    <p:spPr bwMode="auto">
                      <a:xfrm>
                        <a:off x="2016" y="2179"/>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705" name="Line 786"/>
                      <p:cNvSpPr>
                        <a:spLocks noChangeShapeType="1"/>
                      </p:cNvSpPr>
                      <p:nvPr/>
                    </p:nvSpPr>
                    <p:spPr bwMode="auto">
                      <a:xfrm>
                        <a:off x="2016" y="2184"/>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91" name="Group 787"/>
                    <p:cNvGrpSpPr>
                      <a:grpSpLocks/>
                    </p:cNvGrpSpPr>
                    <p:nvPr/>
                  </p:nvGrpSpPr>
                  <p:grpSpPr bwMode="auto">
                    <a:xfrm>
                      <a:off x="2016" y="2190"/>
                      <a:ext cx="25" cy="39"/>
                      <a:chOff x="2016" y="2190"/>
                      <a:chExt cx="25" cy="39"/>
                    </a:xfrm>
                  </p:grpSpPr>
                  <p:sp>
                    <p:nvSpPr>
                      <p:cNvPr id="129692" name="Line 788"/>
                      <p:cNvSpPr>
                        <a:spLocks noChangeShapeType="1"/>
                      </p:cNvSpPr>
                      <p:nvPr/>
                    </p:nvSpPr>
                    <p:spPr bwMode="auto">
                      <a:xfrm>
                        <a:off x="2016" y="2190"/>
                        <a:ext cx="25"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3" name="Line 789"/>
                      <p:cNvSpPr>
                        <a:spLocks noChangeShapeType="1"/>
                      </p:cNvSpPr>
                      <p:nvPr/>
                    </p:nvSpPr>
                    <p:spPr bwMode="auto">
                      <a:xfrm>
                        <a:off x="2017" y="2195"/>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4" name="Line 790"/>
                      <p:cNvSpPr>
                        <a:spLocks noChangeShapeType="1"/>
                      </p:cNvSpPr>
                      <p:nvPr/>
                    </p:nvSpPr>
                    <p:spPr bwMode="auto">
                      <a:xfrm>
                        <a:off x="2016" y="2201"/>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5" name="Line 791"/>
                      <p:cNvSpPr>
                        <a:spLocks noChangeShapeType="1"/>
                      </p:cNvSpPr>
                      <p:nvPr/>
                    </p:nvSpPr>
                    <p:spPr bwMode="auto">
                      <a:xfrm flipV="1">
                        <a:off x="2016" y="2206"/>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6" name="Line 792"/>
                      <p:cNvSpPr>
                        <a:spLocks noChangeShapeType="1"/>
                      </p:cNvSpPr>
                      <p:nvPr/>
                    </p:nvSpPr>
                    <p:spPr bwMode="auto">
                      <a:xfrm flipV="1">
                        <a:off x="2016" y="2211"/>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7" name="Line 793"/>
                      <p:cNvSpPr>
                        <a:spLocks noChangeShapeType="1"/>
                      </p:cNvSpPr>
                      <p:nvPr/>
                    </p:nvSpPr>
                    <p:spPr bwMode="auto">
                      <a:xfrm flipV="1">
                        <a:off x="2016" y="2216"/>
                        <a:ext cx="24"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8" name="Line 794"/>
                      <p:cNvSpPr>
                        <a:spLocks noChangeShapeType="1"/>
                      </p:cNvSpPr>
                      <p:nvPr/>
                    </p:nvSpPr>
                    <p:spPr bwMode="auto">
                      <a:xfrm flipV="1">
                        <a:off x="2016" y="2220"/>
                        <a:ext cx="24"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99" name="Line 795"/>
                      <p:cNvSpPr>
                        <a:spLocks noChangeShapeType="1"/>
                      </p:cNvSpPr>
                      <p:nvPr/>
                    </p:nvSpPr>
                    <p:spPr bwMode="auto">
                      <a:xfrm flipV="1">
                        <a:off x="2016" y="2225"/>
                        <a:ext cx="24"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689" name="Line 796"/>
                  <p:cNvSpPr>
                    <a:spLocks noChangeShapeType="1"/>
                  </p:cNvSpPr>
                  <p:nvPr/>
                </p:nvSpPr>
                <p:spPr bwMode="auto">
                  <a:xfrm>
                    <a:off x="2017" y="215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683" name="Group 797"/>
              <p:cNvGrpSpPr>
                <a:grpSpLocks/>
              </p:cNvGrpSpPr>
              <p:nvPr/>
            </p:nvGrpSpPr>
            <p:grpSpPr bwMode="auto">
              <a:xfrm>
                <a:off x="1997" y="2099"/>
                <a:ext cx="27" cy="150"/>
                <a:chOff x="1997" y="2099"/>
                <a:chExt cx="27" cy="150"/>
              </a:xfrm>
            </p:grpSpPr>
            <p:sp>
              <p:nvSpPr>
                <p:cNvPr id="129684" name="Freeform 798"/>
                <p:cNvSpPr>
                  <a:spLocks/>
                </p:cNvSpPr>
                <p:nvPr/>
              </p:nvSpPr>
              <p:spPr bwMode="auto">
                <a:xfrm>
                  <a:off x="1997" y="2099"/>
                  <a:ext cx="26" cy="150"/>
                </a:xfrm>
                <a:custGeom>
                  <a:avLst/>
                  <a:gdLst>
                    <a:gd name="T0" fmla="*/ 0 w 203"/>
                    <a:gd name="T1" fmla="*/ 0 h 1193"/>
                    <a:gd name="T2" fmla="*/ 0 w 203"/>
                    <a:gd name="T3" fmla="*/ 0 h 1193"/>
                    <a:gd name="T4" fmla="*/ 0 w 203"/>
                    <a:gd name="T5" fmla="*/ 0 h 1193"/>
                    <a:gd name="T6" fmla="*/ 0 w 203"/>
                    <a:gd name="T7" fmla="*/ 0 h 1193"/>
                    <a:gd name="T8" fmla="*/ 0 w 203"/>
                    <a:gd name="T9" fmla="*/ 0 h 1193"/>
                    <a:gd name="T10" fmla="*/ 0 w 203"/>
                    <a:gd name="T11" fmla="*/ 0 h 1193"/>
                    <a:gd name="T12" fmla="*/ 0 w 203"/>
                    <a:gd name="T13" fmla="*/ 0 h 1193"/>
                    <a:gd name="T14" fmla="*/ 0 w 203"/>
                    <a:gd name="T15" fmla="*/ 0 h 1193"/>
                    <a:gd name="T16" fmla="*/ 0 w 203"/>
                    <a:gd name="T17" fmla="*/ 0 h 1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3"/>
                    <a:gd name="T28" fmla="*/ 0 h 1193"/>
                    <a:gd name="T29" fmla="*/ 203 w 203"/>
                    <a:gd name="T30" fmla="*/ 1193 h 1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3" h="1193">
                      <a:moveTo>
                        <a:pt x="48" y="0"/>
                      </a:moveTo>
                      <a:lnTo>
                        <a:pt x="192" y="62"/>
                      </a:lnTo>
                      <a:lnTo>
                        <a:pt x="203" y="75"/>
                      </a:lnTo>
                      <a:lnTo>
                        <a:pt x="160" y="1145"/>
                      </a:lnTo>
                      <a:lnTo>
                        <a:pt x="141" y="1158"/>
                      </a:lnTo>
                      <a:lnTo>
                        <a:pt x="0" y="1193"/>
                      </a:lnTo>
                      <a:lnTo>
                        <a:pt x="18" y="1174"/>
                      </a:lnTo>
                      <a:lnTo>
                        <a:pt x="19" y="1159"/>
                      </a:lnTo>
                      <a:lnTo>
                        <a:pt x="48"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85" name="Arc 799"/>
                <p:cNvSpPr>
                  <a:spLocks/>
                </p:cNvSpPr>
                <p:nvPr/>
              </p:nvSpPr>
              <p:spPr bwMode="auto">
                <a:xfrm>
                  <a:off x="2021" y="2107"/>
                  <a:ext cx="3" cy="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579" name="Group 800"/>
            <p:cNvGrpSpPr>
              <a:grpSpLocks/>
            </p:cNvGrpSpPr>
            <p:nvPr/>
          </p:nvGrpSpPr>
          <p:grpSpPr bwMode="auto">
            <a:xfrm>
              <a:off x="2007" y="2324"/>
              <a:ext cx="81" cy="32"/>
              <a:chOff x="2007" y="2324"/>
              <a:chExt cx="81" cy="32"/>
            </a:xfrm>
          </p:grpSpPr>
          <p:sp>
            <p:nvSpPr>
              <p:cNvPr id="129671" name="Freeform 801"/>
              <p:cNvSpPr>
                <a:spLocks/>
              </p:cNvSpPr>
              <p:nvPr/>
            </p:nvSpPr>
            <p:spPr bwMode="auto">
              <a:xfrm>
                <a:off x="2007" y="2324"/>
                <a:ext cx="81" cy="21"/>
              </a:xfrm>
              <a:custGeom>
                <a:avLst/>
                <a:gdLst>
                  <a:gd name="T0" fmla="*/ 0 w 646"/>
                  <a:gd name="T1" fmla="*/ 0 h 168"/>
                  <a:gd name="T2" fmla="*/ 0 w 646"/>
                  <a:gd name="T3" fmla="*/ 0 h 168"/>
                  <a:gd name="T4" fmla="*/ 0 w 646"/>
                  <a:gd name="T5" fmla="*/ 0 h 168"/>
                  <a:gd name="T6" fmla="*/ 0 w 646"/>
                  <a:gd name="T7" fmla="*/ 0 h 168"/>
                  <a:gd name="T8" fmla="*/ 0 w 646"/>
                  <a:gd name="T9" fmla="*/ 0 h 168"/>
                  <a:gd name="T10" fmla="*/ 0 w 646"/>
                  <a:gd name="T11" fmla="*/ 0 h 168"/>
                  <a:gd name="T12" fmla="*/ 0 w 646"/>
                  <a:gd name="T13" fmla="*/ 0 h 168"/>
                  <a:gd name="T14" fmla="*/ 0 w 646"/>
                  <a:gd name="T15" fmla="*/ 0 h 168"/>
                  <a:gd name="T16" fmla="*/ 0 w 646"/>
                  <a:gd name="T17" fmla="*/ 0 h 168"/>
                  <a:gd name="T18" fmla="*/ 0 w 646"/>
                  <a:gd name="T19" fmla="*/ 0 h 168"/>
                  <a:gd name="T20" fmla="*/ 0 w 646"/>
                  <a:gd name="T21" fmla="*/ 0 h 168"/>
                  <a:gd name="T22" fmla="*/ 0 w 646"/>
                  <a:gd name="T23" fmla="*/ 0 h 168"/>
                  <a:gd name="T24" fmla="*/ 0 w 646"/>
                  <a:gd name="T25" fmla="*/ 0 h 168"/>
                  <a:gd name="T26" fmla="*/ 0 w 646"/>
                  <a:gd name="T27" fmla="*/ 0 h 168"/>
                  <a:gd name="T28" fmla="*/ 0 w 646"/>
                  <a:gd name="T29" fmla="*/ 0 h 168"/>
                  <a:gd name="T30" fmla="*/ 0 w 646"/>
                  <a:gd name="T31" fmla="*/ 0 h 168"/>
                  <a:gd name="T32" fmla="*/ 0 w 646"/>
                  <a:gd name="T33" fmla="*/ 0 h 168"/>
                  <a:gd name="T34" fmla="*/ 0 w 646"/>
                  <a:gd name="T35" fmla="*/ 0 h 168"/>
                  <a:gd name="T36" fmla="*/ 0 w 646"/>
                  <a:gd name="T37" fmla="*/ 0 h 168"/>
                  <a:gd name="T38" fmla="*/ 0 w 646"/>
                  <a:gd name="T39" fmla="*/ 0 h 168"/>
                  <a:gd name="T40" fmla="*/ 0 w 646"/>
                  <a:gd name="T41" fmla="*/ 0 h 168"/>
                  <a:gd name="T42" fmla="*/ 0 w 646"/>
                  <a:gd name="T43" fmla="*/ 0 h 168"/>
                  <a:gd name="T44" fmla="*/ 0 w 646"/>
                  <a:gd name="T45" fmla="*/ 0 h 168"/>
                  <a:gd name="T46" fmla="*/ 0 w 646"/>
                  <a:gd name="T47" fmla="*/ 0 h 168"/>
                  <a:gd name="T48" fmla="*/ 0 w 646"/>
                  <a:gd name="T49" fmla="*/ 0 h 168"/>
                  <a:gd name="T50" fmla="*/ 0 w 646"/>
                  <a:gd name="T51" fmla="*/ 0 h 168"/>
                  <a:gd name="T52" fmla="*/ 0 w 646"/>
                  <a:gd name="T53" fmla="*/ 0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6"/>
                  <a:gd name="T82" fmla="*/ 0 h 168"/>
                  <a:gd name="T83" fmla="*/ 646 w 646"/>
                  <a:gd name="T84" fmla="*/ 168 h 16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6" h="168">
                    <a:moveTo>
                      <a:pt x="0" y="0"/>
                    </a:moveTo>
                    <a:lnTo>
                      <a:pt x="120" y="8"/>
                    </a:lnTo>
                    <a:lnTo>
                      <a:pt x="209" y="12"/>
                    </a:lnTo>
                    <a:lnTo>
                      <a:pt x="289" y="20"/>
                    </a:lnTo>
                    <a:lnTo>
                      <a:pt x="369" y="31"/>
                    </a:lnTo>
                    <a:lnTo>
                      <a:pt x="426" y="39"/>
                    </a:lnTo>
                    <a:lnTo>
                      <a:pt x="493" y="50"/>
                    </a:lnTo>
                    <a:lnTo>
                      <a:pt x="532" y="57"/>
                    </a:lnTo>
                    <a:lnTo>
                      <a:pt x="561" y="64"/>
                    </a:lnTo>
                    <a:lnTo>
                      <a:pt x="577" y="68"/>
                    </a:lnTo>
                    <a:lnTo>
                      <a:pt x="591" y="71"/>
                    </a:lnTo>
                    <a:lnTo>
                      <a:pt x="606" y="76"/>
                    </a:lnTo>
                    <a:lnTo>
                      <a:pt x="623" y="82"/>
                    </a:lnTo>
                    <a:lnTo>
                      <a:pt x="638" y="90"/>
                    </a:lnTo>
                    <a:lnTo>
                      <a:pt x="645" y="99"/>
                    </a:lnTo>
                    <a:lnTo>
                      <a:pt x="646" y="107"/>
                    </a:lnTo>
                    <a:lnTo>
                      <a:pt x="643" y="118"/>
                    </a:lnTo>
                    <a:lnTo>
                      <a:pt x="638" y="129"/>
                    </a:lnTo>
                    <a:lnTo>
                      <a:pt x="630" y="140"/>
                    </a:lnTo>
                    <a:lnTo>
                      <a:pt x="620" y="147"/>
                    </a:lnTo>
                    <a:lnTo>
                      <a:pt x="605" y="156"/>
                    </a:lnTo>
                    <a:lnTo>
                      <a:pt x="590" y="162"/>
                    </a:lnTo>
                    <a:lnTo>
                      <a:pt x="572" y="164"/>
                    </a:lnTo>
                    <a:lnTo>
                      <a:pt x="553" y="167"/>
                    </a:lnTo>
                    <a:lnTo>
                      <a:pt x="529" y="168"/>
                    </a:lnTo>
                    <a:lnTo>
                      <a:pt x="507" y="166"/>
                    </a:lnTo>
                    <a:lnTo>
                      <a:pt x="471" y="161"/>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672" name="Group 802"/>
              <p:cNvGrpSpPr>
                <a:grpSpLocks/>
              </p:cNvGrpSpPr>
              <p:nvPr/>
            </p:nvGrpSpPr>
            <p:grpSpPr bwMode="auto">
              <a:xfrm>
                <a:off x="2011" y="2335"/>
                <a:ext cx="56" cy="21"/>
                <a:chOff x="2011" y="2335"/>
                <a:chExt cx="56" cy="21"/>
              </a:xfrm>
            </p:grpSpPr>
            <p:grpSp>
              <p:nvGrpSpPr>
                <p:cNvPr id="129673" name="Group 803"/>
                <p:cNvGrpSpPr>
                  <a:grpSpLocks/>
                </p:cNvGrpSpPr>
                <p:nvPr/>
              </p:nvGrpSpPr>
              <p:grpSpPr bwMode="auto">
                <a:xfrm>
                  <a:off x="2011" y="2335"/>
                  <a:ext cx="56" cy="21"/>
                  <a:chOff x="2011" y="2335"/>
                  <a:chExt cx="56" cy="21"/>
                </a:xfrm>
              </p:grpSpPr>
              <p:sp>
                <p:nvSpPr>
                  <p:cNvPr id="129678" name="Freeform 804"/>
                  <p:cNvSpPr>
                    <a:spLocks/>
                  </p:cNvSpPr>
                  <p:nvPr/>
                </p:nvSpPr>
                <p:spPr bwMode="auto">
                  <a:xfrm>
                    <a:off x="2011" y="2335"/>
                    <a:ext cx="35" cy="14"/>
                  </a:xfrm>
                  <a:custGeom>
                    <a:avLst/>
                    <a:gdLst>
                      <a:gd name="T0" fmla="*/ 0 w 283"/>
                      <a:gd name="T1" fmla="*/ 0 h 113"/>
                      <a:gd name="T2" fmla="*/ 0 w 283"/>
                      <a:gd name="T3" fmla="*/ 0 h 113"/>
                      <a:gd name="T4" fmla="*/ 0 w 283"/>
                      <a:gd name="T5" fmla="*/ 0 h 113"/>
                      <a:gd name="T6" fmla="*/ 0 w 283"/>
                      <a:gd name="T7" fmla="*/ 0 h 113"/>
                      <a:gd name="T8" fmla="*/ 0 w 283"/>
                      <a:gd name="T9" fmla="*/ 0 h 113"/>
                      <a:gd name="T10" fmla="*/ 0 60000 65536"/>
                      <a:gd name="T11" fmla="*/ 0 60000 65536"/>
                      <a:gd name="T12" fmla="*/ 0 60000 65536"/>
                      <a:gd name="T13" fmla="*/ 0 60000 65536"/>
                      <a:gd name="T14" fmla="*/ 0 60000 65536"/>
                      <a:gd name="T15" fmla="*/ 0 w 283"/>
                      <a:gd name="T16" fmla="*/ 0 h 113"/>
                      <a:gd name="T17" fmla="*/ 283 w 283"/>
                      <a:gd name="T18" fmla="*/ 113 h 113"/>
                    </a:gdLst>
                    <a:ahLst/>
                    <a:cxnLst>
                      <a:cxn ang="T10">
                        <a:pos x="T0" y="T1"/>
                      </a:cxn>
                      <a:cxn ang="T11">
                        <a:pos x="T2" y="T3"/>
                      </a:cxn>
                      <a:cxn ang="T12">
                        <a:pos x="T4" y="T5"/>
                      </a:cxn>
                      <a:cxn ang="T13">
                        <a:pos x="T6" y="T7"/>
                      </a:cxn>
                      <a:cxn ang="T14">
                        <a:pos x="T8" y="T9"/>
                      </a:cxn>
                    </a:cxnLst>
                    <a:rect l="T15" t="T16" r="T17" b="T18"/>
                    <a:pathLst>
                      <a:path w="283" h="113">
                        <a:moveTo>
                          <a:pt x="0" y="68"/>
                        </a:moveTo>
                        <a:lnTo>
                          <a:pt x="74" y="0"/>
                        </a:lnTo>
                        <a:lnTo>
                          <a:pt x="283" y="38"/>
                        </a:lnTo>
                        <a:lnTo>
                          <a:pt x="200" y="113"/>
                        </a:lnTo>
                        <a:lnTo>
                          <a:pt x="0" y="6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79" name="Freeform 805"/>
                  <p:cNvSpPr>
                    <a:spLocks/>
                  </p:cNvSpPr>
                  <p:nvPr/>
                </p:nvSpPr>
                <p:spPr bwMode="auto">
                  <a:xfrm>
                    <a:off x="2011" y="2343"/>
                    <a:ext cx="25" cy="13"/>
                  </a:xfrm>
                  <a:custGeom>
                    <a:avLst/>
                    <a:gdLst>
                      <a:gd name="T0" fmla="*/ 0 w 200"/>
                      <a:gd name="T1" fmla="*/ 0 h 107"/>
                      <a:gd name="T2" fmla="*/ 0 w 200"/>
                      <a:gd name="T3" fmla="*/ 0 h 107"/>
                      <a:gd name="T4" fmla="*/ 0 w 200"/>
                      <a:gd name="T5" fmla="*/ 0 h 107"/>
                      <a:gd name="T6" fmla="*/ 0 w 200"/>
                      <a:gd name="T7" fmla="*/ 0 h 107"/>
                      <a:gd name="T8" fmla="*/ 0 w 200"/>
                      <a:gd name="T9" fmla="*/ 0 h 107"/>
                      <a:gd name="T10" fmla="*/ 0 w 200"/>
                      <a:gd name="T11" fmla="*/ 0 h 107"/>
                      <a:gd name="T12" fmla="*/ 0 60000 65536"/>
                      <a:gd name="T13" fmla="*/ 0 60000 65536"/>
                      <a:gd name="T14" fmla="*/ 0 60000 65536"/>
                      <a:gd name="T15" fmla="*/ 0 60000 65536"/>
                      <a:gd name="T16" fmla="*/ 0 60000 65536"/>
                      <a:gd name="T17" fmla="*/ 0 60000 65536"/>
                      <a:gd name="T18" fmla="*/ 0 w 200"/>
                      <a:gd name="T19" fmla="*/ 0 h 107"/>
                      <a:gd name="T20" fmla="*/ 200 w 200"/>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200" h="107">
                        <a:moveTo>
                          <a:pt x="0" y="0"/>
                        </a:moveTo>
                        <a:lnTo>
                          <a:pt x="0" y="59"/>
                        </a:lnTo>
                        <a:lnTo>
                          <a:pt x="2" y="59"/>
                        </a:lnTo>
                        <a:lnTo>
                          <a:pt x="200" y="107"/>
                        </a:lnTo>
                        <a:lnTo>
                          <a:pt x="200" y="4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80" name="Freeform 806"/>
                  <p:cNvSpPr>
                    <a:spLocks/>
                  </p:cNvSpPr>
                  <p:nvPr/>
                </p:nvSpPr>
                <p:spPr bwMode="auto">
                  <a:xfrm>
                    <a:off x="2036" y="2339"/>
                    <a:ext cx="31" cy="17"/>
                  </a:xfrm>
                  <a:custGeom>
                    <a:avLst/>
                    <a:gdLst>
                      <a:gd name="T0" fmla="*/ 0 w 255"/>
                      <a:gd name="T1" fmla="*/ 0 h 137"/>
                      <a:gd name="T2" fmla="*/ 0 w 255"/>
                      <a:gd name="T3" fmla="*/ 0 h 137"/>
                      <a:gd name="T4" fmla="*/ 0 w 255"/>
                      <a:gd name="T5" fmla="*/ 0 h 137"/>
                      <a:gd name="T6" fmla="*/ 0 w 255"/>
                      <a:gd name="T7" fmla="*/ 0 h 137"/>
                      <a:gd name="T8" fmla="*/ 0 w 255"/>
                      <a:gd name="T9" fmla="*/ 0 h 137"/>
                      <a:gd name="T10" fmla="*/ 0 w 255"/>
                      <a:gd name="T11" fmla="*/ 0 h 137"/>
                      <a:gd name="T12" fmla="*/ 0 60000 65536"/>
                      <a:gd name="T13" fmla="*/ 0 60000 65536"/>
                      <a:gd name="T14" fmla="*/ 0 60000 65536"/>
                      <a:gd name="T15" fmla="*/ 0 60000 65536"/>
                      <a:gd name="T16" fmla="*/ 0 60000 65536"/>
                      <a:gd name="T17" fmla="*/ 0 60000 65536"/>
                      <a:gd name="T18" fmla="*/ 0 w 255"/>
                      <a:gd name="T19" fmla="*/ 0 h 137"/>
                      <a:gd name="T20" fmla="*/ 255 w 255"/>
                      <a:gd name="T21" fmla="*/ 137 h 137"/>
                    </a:gdLst>
                    <a:ahLst/>
                    <a:cxnLst>
                      <a:cxn ang="T12">
                        <a:pos x="T0" y="T1"/>
                      </a:cxn>
                      <a:cxn ang="T13">
                        <a:pos x="T2" y="T3"/>
                      </a:cxn>
                      <a:cxn ang="T14">
                        <a:pos x="T4" y="T5"/>
                      </a:cxn>
                      <a:cxn ang="T15">
                        <a:pos x="T6" y="T7"/>
                      </a:cxn>
                      <a:cxn ang="T16">
                        <a:pos x="T8" y="T9"/>
                      </a:cxn>
                      <a:cxn ang="T17">
                        <a:pos x="T10" y="T11"/>
                      </a:cxn>
                    </a:cxnLst>
                    <a:rect l="T18" t="T19" r="T20" b="T21"/>
                    <a:pathLst>
                      <a:path w="255" h="137">
                        <a:moveTo>
                          <a:pt x="0" y="74"/>
                        </a:moveTo>
                        <a:lnTo>
                          <a:pt x="82" y="0"/>
                        </a:lnTo>
                        <a:lnTo>
                          <a:pt x="255" y="20"/>
                        </a:lnTo>
                        <a:lnTo>
                          <a:pt x="255" y="76"/>
                        </a:lnTo>
                        <a:lnTo>
                          <a:pt x="0" y="137"/>
                        </a:lnTo>
                        <a:lnTo>
                          <a:pt x="0" y="74"/>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81" name="Freeform 807"/>
                  <p:cNvSpPr>
                    <a:spLocks/>
                  </p:cNvSpPr>
                  <p:nvPr/>
                </p:nvSpPr>
                <p:spPr bwMode="auto">
                  <a:xfrm>
                    <a:off x="2020" y="2335"/>
                    <a:ext cx="47" cy="7"/>
                  </a:xfrm>
                  <a:custGeom>
                    <a:avLst/>
                    <a:gdLst>
                      <a:gd name="T0" fmla="*/ 0 w 382"/>
                      <a:gd name="T1" fmla="*/ 0 h 57"/>
                      <a:gd name="T2" fmla="*/ 0 w 382"/>
                      <a:gd name="T3" fmla="*/ 0 h 57"/>
                      <a:gd name="T4" fmla="*/ 0 w 382"/>
                      <a:gd name="T5" fmla="*/ 0 h 57"/>
                      <a:gd name="T6" fmla="*/ 0 w 382"/>
                      <a:gd name="T7" fmla="*/ 0 h 57"/>
                      <a:gd name="T8" fmla="*/ 0 w 382"/>
                      <a:gd name="T9" fmla="*/ 0 h 57"/>
                      <a:gd name="T10" fmla="*/ 0 60000 65536"/>
                      <a:gd name="T11" fmla="*/ 0 60000 65536"/>
                      <a:gd name="T12" fmla="*/ 0 60000 65536"/>
                      <a:gd name="T13" fmla="*/ 0 60000 65536"/>
                      <a:gd name="T14" fmla="*/ 0 60000 65536"/>
                      <a:gd name="T15" fmla="*/ 0 w 382"/>
                      <a:gd name="T16" fmla="*/ 0 h 57"/>
                      <a:gd name="T17" fmla="*/ 382 w 382"/>
                      <a:gd name="T18" fmla="*/ 57 h 57"/>
                    </a:gdLst>
                    <a:ahLst/>
                    <a:cxnLst>
                      <a:cxn ang="T10">
                        <a:pos x="T0" y="T1"/>
                      </a:cxn>
                      <a:cxn ang="T11">
                        <a:pos x="T2" y="T3"/>
                      </a:cxn>
                      <a:cxn ang="T12">
                        <a:pos x="T4" y="T5"/>
                      </a:cxn>
                      <a:cxn ang="T13">
                        <a:pos x="T6" y="T7"/>
                      </a:cxn>
                      <a:cxn ang="T14">
                        <a:pos x="T8" y="T9"/>
                      </a:cxn>
                    </a:cxnLst>
                    <a:rect l="T15" t="T16" r="T17" b="T18"/>
                    <a:pathLst>
                      <a:path w="382" h="57">
                        <a:moveTo>
                          <a:pt x="0" y="0"/>
                        </a:moveTo>
                        <a:lnTo>
                          <a:pt x="191" y="13"/>
                        </a:lnTo>
                        <a:lnTo>
                          <a:pt x="382" y="57"/>
                        </a:lnTo>
                        <a:lnTo>
                          <a:pt x="209" y="38"/>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674" name="Group 808"/>
                <p:cNvGrpSpPr>
                  <a:grpSpLocks/>
                </p:cNvGrpSpPr>
                <p:nvPr/>
              </p:nvGrpSpPr>
              <p:grpSpPr bwMode="auto">
                <a:xfrm>
                  <a:off x="2011" y="2341"/>
                  <a:ext cx="56" cy="9"/>
                  <a:chOff x="2011" y="2341"/>
                  <a:chExt cx="56" cy="9"/>
                </a:xfrm>
              </p:grpSpPr>
              <p:sp>
                <p:nvSpPr>
                  <p:cNvPr id="129675" name="Line 809"/>
                  <p:cNvSpPr>
                    <a:spLocks noChangeShapeType="1"/>
                  </p:cNvSpPr>
                  <p:nvPr/>
                </p:nvSpPr>
                <p:spPr bwMode="auto">
                  <a:xfrm>
                    <a:off x="2011" y="2345"/>
                    <a:ext cx="25"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76" name="Line 810"/>
                  <p:cNvSpPr>
                    <a:spLocks noChangeShapeType="1"/>
                  </p:cNvSpPr>
                  <p:nvPr/>
                </p:nvSpPr>
                <p:spPr bwMode="auto">
                  <a:xfrm flipV="1">
                    <a:off x="2036" y="2341"/>
                    <a:ext cx="10" cy="9"/>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77" name="Line 811"/>
                  <p:cNvSpPr>
                    <a:spLocks noChangeShapeType="1"/>
                  </p:cNvSpPr>
                  <p:nvPr/>
                </p:nvSpPr>
                <p:spPr bwMode="auto">
                  <a:xfrm>
                    <a:off x="2047" y="2341"/>
                    <a:ext cx="20"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580" name="Freeform 812"/>
            <p:cNvSpPr>
              <a:spLocks/>
            </p:cNvSpPr>
            <p:nvPr/>
          </p:nvSpPr>
          <p:spPr bwMode="auto">
            <a:xfrm>
              <a:off x="1996" y="2284"/>
              <a:ext cx="49" cy="46"/>
            </a:xfrm>
            <a:custGeom>
              <a:avLst/>
              <a:gdLst>
                <a:gd name="T0" fmla="*/ 0 w 392"/>
                <a:gd name="T1" fmla="*/ 0 h 366"/>
                <a:gd name="T2" fmla="*/ 0 w 392"/>
                <a:gd name="T3" fmla="*/ 0 h 366"/>
                <a:gd name="T4" fmla="*/ 0 w 392"/>
                <a:gd name="T5" fmla="*/ 0 h 366"/>
                <a:gd name="T6" fmla="*/ 0 w 392"/>
                <a:gd name="T7" fmla="*/ 0 h 366"/>
                <a:gd name="T8" fmla="*/ 0 w 392"/>
                <a:gd name="T9" fmla="*/ 0 h 366"/>
                <a:gd name="T10" fmla="*/ 0 60000 65536"/>
                <a:gd name="T11" fmla="*/ 0 60000 65536"/>
                <a:gd name="T12" fmla="*/ 0 60000 65536"/>
                <a:gd name="T13" fmla="*/ 0 60000 65536"/>
                <a:gd name="T14" fmla="*/ 0 60000 65536"/>
                <a:gd name="T15" fmla="*/ 0 w 392"/>
                <a:gd name="T16" fmla="*/ 0 h 366"/>
                <a:gd name="T17" fmla="*/ 392 w 392"/>
                <a:gd name="T18" fmla="*/ 366 h 366"/>
              </a:gdLst>
              <a:ahLst/>
              <a:cxnLst>
                <a:cxn ang="T10">
                  <a:pos x="T0" y="T1"/>
                </a:cxn>
                <a:cxn ang="T11">
                  <a:pos x="T2" y="T3"/>
                </a:cxn>
                <a:cxn ang="T12">
                  <a:pos x="T4" y="T5"/>
                </a:cxn>
                <a:cxn ang="T13">
                  <a:pos x="T6" y="T7"/>
                </a:cxn>
                <a:cxn ang="T14">
                  <a:pos x="T8" y="T9"/>
                </a:cxn>
              </a:cxnLst>
              <a:rect l="T15" t="T16" r="T17" b="T18"/>
              <a:pathLst>
                <a:path w="392" h="366">
                  <a:moveTo>
                    <a:pt x="0" y="183"/>
                  </a:moveTo>
                  <a:lnTo>
                    <a:pt x="392" y="0"/>
                  </a:lnTo>
                  <a:lnTo>
                    <a:pt x="392" y="147"/>
                  </a:lnTo>
                  <a:lnTo>
                    <a:pt x="0" y="366"/>
                  </a:lnTo>
                  <a:lnTo>
                    <a:pt x="0" y="18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81" name="Freeform 813"/>
            <p:cNvSpPr>
              <a:spLocks/>
            </p:cNvSpPr>
            <p:nvPr/>
          </p:nvSpPr>
          <p:spPr bwMode="auto">
            <a:xfrm>
              <a:off x="1995" y="2241"/>
              <a:ext cx="51" cy="68"/>
            </a:xfrm>
            <a:custGeom>
              <a:avLst/>
              <a:gdLst>
                <a:gd name="T0" fmla="*/ 0 w 405"/>
                <a:gd name="T1" fmla="*/ 0 h 542"/>
                <a:gd name="T2" fmla="*/ 0 w 405"/>
                <a:gd name="T3" fmla="*/ 0 h 542"/>
                <a:gd name="T4" fmla="*/ 0 w 405"/>
                <a:gd name="T5" fmla="*/ 0 h 542"/>
                <a:gd name="T6" fmla="*/ 0 w 405"/>
                <a:gd name="T7" fmla="*/ 0 h 542"/>
                <a:gd name="T8" fmla="*/ 0 w 405"/>
                <a:gd name="T9" fmla="*/ 0 h 542"/>
                <a:gd name="T10" fmla="*/ 0 60000 65536"/>
                <a:gd name="T11" fmla="*/ 0 60000 65536"/>
                <a:gd name="T12" fmla="*/ 0 60000 65536"/>
                <a:gd name="T13" fmla="*/ 0 60000 65536"/>
                <a:gd name="T14" fmla="*/ 0 60000 65536"/>
                <a:gd name="T15" fmla="*/ 0 w 405"/>
                <a:gd name="T16" fmla="*/ 0 h 542"/>
                <a:gd name="T17" fmla="*/ 405 w 405"/>
                <a:gd name="T18" fmla="*/ 542 h 542"/>
              </a:gdLst>
              <a:ahLst/>
              <a:cxnLst>
                <a:cxn ang="T10">
                  <a:pos x="T0" y="T1"/>
                </a:cxn>
                <a:cxn ang="T11">
                  <a:pos x="T2" y="T3"/>
                </a:cxn>
                <a:cxn ang="T12">
                  <a:pos x="T4" y="T5"/>
                </a:cxn>
                <a:cxn ang="T13">
                  <a:pos x="T6" y="T7"/>
                </a:cxn>
                <a:cxn ang="T14">
                  <a:pos x="T8" y="T9"/>
                </a:cxn>
              </a:cxnLst>
              <a:rect l="T15" t="T16" r="T17" b="T18"/>
              <a:pathLst>
                <a:path w="405" h="542">
                  <a:moveTo>
                    <a:pt x="0" y="115"/>
                  </a:moveTo>
                  <a:lnTo>
                    <a:pt x="405" y="0"/>
                  </a:lnTo>
                  <a:lnTo>
                    <a:pt x="405" y="358"/>
                  </a:lnTo>
                  <a:lnTo>
                    <a:pt x="1" y="542"/>
                  </a:lnTo>
                  <a:lnTo>
                    <a:pt x="0" y="1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82" name="Freeform 814"/>
            <p:cNvSpPr>
              <a:spLocks/>
            </p:cNvSpPr>
            <p:nvPr/>
          </p:nvSpPr>
          <p:spPr bwMode="auto">
            <a:xfrm>
              <a:off x="1859" y="2120"/>
              <a:ext cx="124" cy="104"/>
            </a:xfrm>
            <a:custGeom>
              <a:avLst/>
              <a:gdLst>
                <a:gd name="T0" fmla="*/ 0 w 999"/>
                <a:gd name="T1" fmla="*/ 0 h 828"/>
                <a:gd name="T2" fmla="*/ 0 w 999"/>
                <a:gd name="T3" fmla="*/ 0 h 828"/>
                <a:gd name="T4" fmla="*/ 0 w 999"/>
                <a:gd name="T5" fmla="*/ 0 h 828"/>
                <a:gd name="T6" fmla="*/ 0 w 999"/>
                <a:gd name="T7" fmla="*/ 0 h 828"/>
                <a:gd name="T8" fmla="*/ 0 w 999"/>
                <a:gd name="T9" fmla="*/ 0 h 828"/>
                <a:gd name="T10" fmla="*/ 0 60000 65536"/>
                <a:gd name="T11" fmla="*/ 0 60000 65536"/>
                <a:gd name="T12" fmla="*/ 0 60000 65536"/>
                <a:gd name="T13" fmla="*/ 0 60000 65536"/>
                <a:gd name="T14" fmla="*/ 0 60000 65536"/>
                <a:gd name="T15" fmla="*/ 0 w 999"/>
                <a:gd name="T16" fmla="*/ 0 h 828"/>
                <a:gd name="T17" fmla="*/ 999 w 999"/>
                <a:gd name="T18" fmla="*/ 828 h 828"/>
              </a:gdLst>
              <a:ahLst/>
              <a:cxnLst>
                <a:cxn ang="T10">
                  <a:pos x="T0" y="T1"/>
                </a:cxn>
                <a:cxn ang="T11">
                  <a:pos x="T2" y="T3"/>
                </a:cxn>
                <a:cxn ang="T12">
                  <a:pos x="T4" y="T5"/>
                </a:cxn>
                <a:cxn ang="T13">
                  <a:pos x="T6" y="T7"/>
                </a:cxn>
                <a:cxn ang="T14">
                  <a:pos x="T8" y="T9"/>
                </a:cxn>
              </a:cxnLst>
              <a:rect l="T15" t="T16" r="T17" b="T18"/>
              <a:pathLst>
                <a:path w="999" h="828">
                  <a:moveTo>
                    <a:pt x="40" y="0"/>
                  </a:moveTo>
                  <a:lnTo>
                    <a:pt x="999" y="0"/>
                  </a:lnTo>
                  <a:lnTo>
                    <a:pt x="960" y="828"/>
                  </a:lnTo>
                  <a:lnTo>
                    <a:pt x="0" y="781"/>
                  </a:lnTo>
                  <a:lnTo>
                    <a:pt x="4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83" name="Freeform 815"/>
            <p:cNvSpPr>
              <a:spLocks/>
            </p:cNvSpPr>
            <p:nvPr/>
          </p:nvSpPr>
          <p:spPr bwMode="auto">
            <a:xfrm>
              <a:off x="1777" y="2294"/>
              <a:ext cx="233" cy="47"/>
            </a:xfrm>
            <a:custGeom>
              <a:avLst/>
              <a:gdLst>
                <a:gd name="T0" fmla="*/ 0 w 1860"/>
                <a:gd name="T1" fmla="*/ 0 h 377"/>
                <a:gd name="T2" fmla="*/ 0 w 1860"/>
                <a:gd name="T3" fmla="*/ 0 h 377"/>
                <a:gd name="T4" fmla="*/ 0 w 1860"/>
                <a:gd name="T5" fmla="*/ 0 h 377"/>
                <a:gd name="T6" fmla="*/ 0 w 1860"/>
                <a:gd name="T7" fmla="*/ 0 h 377"/>
                <a:gd name="T8" fmla="*/ 0 w 1860"/>
                <a:gd name="T9" fmla="*/ 0 h 377"/>
                <a:gd name="T10" fmla="*/ 0 w 1860"/>
                <a:gd name="T11" fmla="*/ 0 h 377"/>
                <a:gd name="T12" fmla="*/ 0 w 1860"/>
                <a:gd name="T13" fmla="*/ 0 h 377"/>
                <a:gd name="T14" fmla="*/ 0 60000 65536"/>
                <a:gd name="T15" fmla="*/ 0 60000 65536"/>
                <a:gd name="T16" fmla="*/ 0 60000 65536"/>
                <a:gd name="T17" fmla="*/ 0 60000 65536"/>
                <a:gd name="T18" fmla="*/ 0 60000 65536"/>
                <a:gd name="T19" fmla="*/ 0 60000 65536"/>
                <a:gd name="T20" fmla="*/ 0 60000 65536"/>
                <a:gd name="T21" fmla="*/ 0 w 1860"/>
                <a:gd name="T22" fmla="*/ 0 h 377"/>
                <a:gd name="T23" fmla="*/ 1860 w 1860"/>
                <a:gd name="T24" fmla="*/ 377 h 3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0" h="377">
                  <a:moveTo>
                    <a:pt x="302" y="0"/>
                  </a:moveTo>
                  <a:lnTo>
                    <a:pt x="1860" y="154"/>
                  </a:lnTo>
                  <a:lnTo>
                    <a:pt x="1750" y="292"/>
                  </a:lnTo>
                  <a:lnTo>
                    <a:pt x="1644" y="377"/>
                  </a:lnTo>
                  <a:lnTo>
                    <a:pt x="0" y="189"/>
                  </a:lnTo>
                  <a:lnTo>
                    <a:pt x="123" y="135"/>
                  </a:lnTo>
                  <a:lnTo>
                    <a:pt x="30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84" name="Group 816"/>
            <p:cNvGrpSpPr>
              <a:grpSpLocks/>
            </p:cNvGrpSpPr>
            <p:nvPr/>
          </p:nvGrpSpPr>
          <p:grpSpPr bwMode="auto">
            <a:xfrm>
              <a:off x="1995" y="2245"/>
              <a:ext cx="50" cy="60"/>
              <a:chOff x="1995" y="2245"/>
              <a:chExt cx="50" cy="60"/>
            </a:xfrm>
          </p:grpSpPr>
          <p:sp>
            <p:nvSpPr>
              <p:cNvPr id="129662" name="Line 817"/>
              <p:cNvSpPr>
                <a:spLocks noChangeShapeType="1"/>
              </p:cNvSpPr>
              <p:nvPr/>
            </p:nvSpPr>
            <p:spPr bwMode="auto">
              <a:xfrm flipV="1">
                <a:off x="1995" y="2262"/>
                <a:ext cx="50"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3" name="Line 818"/>
              <p:cNvSpPr>
                <a:spLocks noChangeShapeType="1"/>
              </p:cNvSpPr>
              <p:nvPr/>
            </p:nvSpPr>
            <p:spPr bwMode="auto">
              <a:xfrm flipV="1">
                <a:off x="2004" y="2267"/>
                <a:ext cx="41" cy="16"/>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4" name="Line 819"/>
              <p:cNvSpPr>
                <a:spLocks noChangeShapeType="1"/>
              </p:cNvSpPr>
              <p:nvPr/>
            </p:nvSpPr>
            <p:spPr bwMode="auto">
              <a:xfrm flipV="1">
                <a:off x="2004" y="2272"/>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5" name="Line 820"/>
              <p:cNvSpPr>
                <a:spLocks noChangeShapeType="1"/>
              </p:cNvSpPr>
              <p:nvPr/>
            </p:nvSpPr>
            <p:spPr bwMode="auto">
              <a:xfrm flipV="1">
                <a:off x="2004" y="2277"/>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6" name="Line 821"/>
              <p:cNvSpPr>
                <a:spLocks noChangeShapeType="1"/>
              </p:cNvSpPr>
              <p:nvPr/>
            </p:nvSpPr>
            <p:spPr bwMode="auto">
              <a:xfrm flipV="1">
                <a:off x="2004" y="2282"/>
                <a:ext cx="41"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7" name="Line 822"/>
              <p:cNvSpPr>
                <a:spLocks noChangeShapeType="1"/>
              </p:cNvSpPr>
              <p:nvPr/>
            </p:nvSpPr>
            <p:spPr bwMode="auto">
              <a:xfrm flipV="1">
                <a:off x="2004" y="2257"/>
                <a:ext cx="41" cy="14"/>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8" name="Line 823"/>
              <p:cNvSpPr>
                <a:spLocks noChangeShapeType="1"/>
              </p:cNvSpPr>
              <p:nvPr/>
            </p:nvSpPr>
            <p:spPr bwMode="auto">
              <a:xfrm flipV="1">
                <a:off x="2004" y="2251"/>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69" name="Line 824"/>
              <p:cNvSpPr>
                <a:spLocks noChangeShapeType="1"/>
              </p:cNvSpPr>
              <p:nvPr/>
            </p:nvSpPr>
            <p:spPr bwMode="auto">
              <a:xfrm flipV="1">
                <a:off x="2004" y="2245"/>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70" name="Line 825"/>
              <p:cNvSpPr>
                <a:spLocks noChangeShapeType="1"/>
              </p:cNvSpPr>
              <p:nvPr/>
            </p:nvSpPr>
            <p:spPr bwMode="auto">
              <a:xfrm flipH="1">
                <a:off x="2004" y="2254"/>
                <a:ext cx="1" cy="5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585" name="Group 826"/>
            <p:cNvGrpSpPr>
              <a:grpSpLocks/>
            </p:cNvGrpSpPr>
            <p:nvPr/>
          </p:nvGrpSpPr>
          <p:grpSpPr bwMode="auto">
            <a:xfrm>
              <a:off x="1841" y="2096"/>
              <a:ext cx="165" cy="153"/>
              <a:chOff x="1841" y="2096"/>
              <a:chExt cx="165" cy="153"/>
            </a:xfrm>
          </p:grpSpPr>
          <p:grpSp>
            <p:nvGrpSpPr>
              <p:cNvPr id="129645" name="Group 827"/>
              <p:cNvGrpSpPr>
                <a:grpSpLocks/>
              </p:cNvGrpSpPr>
              <p:nvPr/>
            </p:nvGrpSpPr>
            <p:grpSpPr bwMode="auto">
              <a:xfrm>
                <a:off x="1841" y="2096"/>
                <a:ext cx="165" cy="153"/>
                <a:chOff x="1841" y="2096"/>
                <a:chExt cx="165" cy="153"/>
              </a:xfrm>
            </p:grpSpPr>
            <p:grpSp>
              <p:nvGrpSpPr>
                <p:cNvPr id="129647" name="Group 828"/>
                <p:cNvGrpSpPr>
                  <a:grpSpLocks/>
                </p:cNvGrpSpPr>
                <p:nvPr/>
              </p:nvGrpSpPr>
              <p:grpSpPr bwMode="auto">
                <a:xfrm>
                  <a:off x="1841" y="2096"/>
                  <a:ext cx="165" cy="153"/>
                  <a:chOff x="1841" y="2096"/>
                  <a:chExt cx="165" cy="153"/>
                </a:xfrm>
              </p:grpSpPr>
              <p:sp>
                <p:nvSpPr>
                  <p:cNvPr id="129658" name="Freeform 829"/>
                  <p:cNvSpPr>
                    <a:spLocks/>
                  </p:cNvSpPr>
                  <p:nvPr/>
                </p:nvSpPr>
                <p:spPr bwMode="auto">
                  <a:xfrm>
                    <a:off x="1841" y="2096"/>
                    <a:ext cx="165" cy="153"/>
                  </a:xfrm>
                  <a:custGeom>
                    <a:avLst/>
                    <a:gdLst>
                      <a:gd name="T0" fmla="*/ 0 w 1314"/>
                      <a:gd name="T1" fmla="*/ 0 h 1217"/>
                      <a:gd name="T2" fmla="*/ 0 w 1314"/>
                      <a:gd name="T3" fmla="*/ 0 h 1217"/>
                      <a:gd name="T4" fmla="*/ 0 w 1314"/>
                      <a:gd name="T5" fmla="*/ 0 h 1217"/>
                      <a:gd name="T6" fmla="*/ 0 w 1314"/>
                      <a:gd name="T7" fmla="*/ 0 h 1217"/>
                      <a:gd name="T8" fmla="*/ 0 w 1314"/>
                      <a:gd name="T9" fmla="*/ 0 h 1217"/>
                      <a:gd name="T10" fmla="*/ 0 w 1314"/>
                      <a:gd name="T11" fmla="*/ 0 h 1217"/>
                      <a:gd name="T12" fmla="*/ 0 w 1314"/>
                      <a:gd name="T13" fmla="*/ 0 h 1217"/>
                      <a:gd name="T14" fmla="*/ 0 w 1314"/>
                      <a:gd name="T15" fmla="*/ 0 h 1217"/>
                      <a:gd name="T16" fmla="*/ 0 w 1314"/>
                      <a:gd name="T17" fmla="*/ 0 h 1217"/>
                      <a:gd name="T18" fmla="*/ 0 w 1314"/>
                      <a:gd name="T19" fmla="*/ 0 h 1217"/>
                      <a:gd name="T20" fmla="*/ 0 w 1314"/>
                      <a:gd name="T21" fmla="*/ 0 h 1217"/>
                      <a:gd name="T22" fmla="*/ 0 w 1314"/>
                      <a:gd name="T23" fmla="*/ 0 h 1217"/>
                      <a:gd name="T24" fmla="*/ 0 w 1314"/>
                      <a:gd name="T25" fmla="*/ 0 h 1217"/>
                      <a:gd name="T26" fmla="*/ 0 w 1314"/>
                      <a:gd name="T27" fmla="*/ 0 h 1217"/>
                      <a:gd name="T28" fmla="*/ 0 w 1314"/>
                      <a:gd name="T29" fmla="*/ 0 h 1217"/>
                      <a:gd name="T30" fmla="*/ 0 w 1314"/>
                      <a:gd name="T31" fmla="*/ 0 h 1217"/>
                      <a:gd name="T32" fmla="*/ 0 w 1314"/>
                      <a:gd name="T33" fmla="*/ 0 h 1217"/>
                      <a:gd name="T34" fmla="*/ 0 w 1314"/>
                      <a:gd name="T35" fmla="*/ 0 h 1217"/>
                      <a:gd name="T36" fmla="*/ 0 w 1314"/>
                      <a:gd name="T37" fmla="*/ 0 h 1217"/>
                      <a:gd name="T38" fmla="*/ 0 w 1314"/>
                      <a:gd name="T39" fmla="*/ 0 h 1217"/>
                      <a:gd name="T40" fmla="*/ 0 w 1314"/>
                      <a:gd name="T41" fmla="*/ 0 h 1217"/>
                      <a:gd name="T42" fmla="*/ 0 w 1314"/>
                      <a:gd name="T43" fmla="*/ 0 h 12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4"/>
                      <a:gd name="T67" fmla="*/ 0 h 1217"/>
                      <a:gd name="T68" fmla="*/ 1314 w 1314"/>
                      <a:gd name="T69" fmla="*/ 1217 h 12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4" h="1217">
                        <a:moveTo>
                          <a:pt x="105" y="20"/>
                        </a:moveTo>
                        <a:lnTo>
                          <a:pt x="217" y="14"/>
                        </a:lnTo>
                        <a:lnTo>
                          <a:pt x="370" y="4"/>
                        </a:lnTo>
                        <a:lnTo>
                          <a:pt x="529" y="0"/>
                        </a:lnTo>
                        <a:lnTo>
                          <a:pt x="716" y="0"/>
                        </a:lnTo>
                        <a:lnTo>
                          <a:pt x="847" y="2"/>
                        </a:lnTo>
                        <a:lnTo>
                          <a:pt x="1049" y="9"/>
                        </a:lnTo>
                        <a:lnTo>
                          <a:pt x="1244" y="19"/>
                        </a:lnTo>
                        <a:lnTo>
                          <a:pt x="1290" y="21"/>
                        </a:lnTo>
                        <a:lnTo>
                          <a:pt x="1300" y="25"/>
                        </a:lnTo>
                        <a:lnTo>
                          <a:pt x="1307" y="30"/>
                        </a:lnTo>
                        <a:lnTo>
                          <a:pt x="1313" y="40"/>
                        </a:lnTo>
                        <a:lnTo>
                          <a:pt x="1314" y="50"/>
                        </a:lnTo>
                        <a:lnTo>
                          <a:pt x="1265" y="1195"/>
                        </a:lnTo>
                        <a:lnTo>
                          <a:pt x="1259" y="1212"/>
                        </a:lnTo>
                        <a:lnTo>
                          <a:pt x="1244" y="1217"/>
                        </a:lnTo>
                        <a:lnTo>
                          <a:pt x="819" y="1188"/>
                        </a:lnTo>
                        <a:lnTo>
                          <a:pt x="402" y="1159"/>
                        </a:lnTo>
                        <a:lnTo>
                          <a:pt x="19" y="1131"/>
                        </a:lnTo>
                        <a:lnTo>
                          <a:pt x="0" y="1101"/>
                        </a:lnTo>
                        <a:lnTo>
                          <a:pt x="58" y="57"/>
                        </a:lnTo>
                        <a:lnTo>
                          <a:pt x="105" y="2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9" name="Arc 830"/>
                  <p:cNvSpPr>
                    <a:spLocks/>
                  </p:cNvSpPr>
                  <p:nvPr/>
                </p:nvSpPr>
                <p:spPr bwMode="auto">
                  <a:xfrm>
                    <a:off x="2002" y="2099"/>
                    <a:ext cx="4" cy="4"/>
                  </a:xfrm>
                  <a:custGeom>
                    <a:avLst/>
                    <a:gdLst>
                      <a:gd name="T0" fmla="*/ 0 w 20564"/>
                      <a:gd name="T1" fmla="*/ 0 h 21600"/>
                      <a:gd name="T2" fmla="*/ 0 w 20564"/>
                      <a:gd name="T3" fmla="*/ 0 h 21600"/>
                      <a:gd name="T4" fmla="*/ 0 w 20564"/>
                      <a:gd name="T5" fmla="*/ 0 h 21600"/>
                      <a:gd name="T6" fmla="*/ 0 60000 65536"/>
                      <a:gd name="T7" fmla="*/ 0 60000 65536"/>
                      <a:gd name="T8" fmla="*/ 0 60000 65536"/>
                      <a:gd name="T9" fmla="*/ 0 w 20564"/>
                      <a:gd name="T10" fmla="*/ 0 h 21600"/>
                      <a:gd name="T11" fmla="*/ 20564 w 20564"/>
                      <a:gd name="T12" fmla="*/ 21600 h 21600"/>
                    </a:gdLst>
                    <a:ahLst/>
                    <a:cxnLst>
                      <a:cxn ang="T6">
                        <a:pos x="T0" y="T1"/>
                      </a:cxn>
                      <a:cxn ang="T7">
                        <a:pos x="T2" y="T3"/>
                      </a:cxn>
                      <a:cxn ang="T8">
                        <a:pos x="T4" y="T5"/>
                      </a:cxn>
                    </a:cxnLst>
                    <a:rect l="T9" t="T10" r="T11" b="T12"/>
                    <a:pathLst>
                      <a:path w="20564" h="21600" fill="none" extrusionOk="0">
                        <a:moveTo>
                          <a:pt x="0" y="-1"/>
                        </a:moveTo>
                        <a:cubicBezTo>
                          <a:pt x="9382" y="-1"/>
                          <a:pt x="17692" y="6057"/>
                          <a:pt x="20563" y="14990"/>
                        </a:cubicBezTo>
                      </a:path>
                      <a:path w="20564" h="21600" stroke="0" extrusionOk="0">
                        <a:moveTo>
                          <a:pt x="0" y="-1"/>
                        </a:moveTo>
                        <a:cubicBezTo>
                          <a:pt x="9382" y="-1"/>
                          <a:pt x="17692" y="6057"/>
                          <a:pt x="20563" y="1499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60" name="Arc 831"/>
                  <p:cNvSpPr>
                    <a:spLocks/>
                  </p:cNvSpPr>
                  <p:nvPr/>
                </p:nvSpPr>
                <p:spPr bwMode="auto">
                  <a:xfrm>
                    <a:off x="1849" y="2099"/>
                    <a:ext cx="8" cy="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61" name="Arc 832"/>
                  <p:cNvSpPr>
                    <a:spLocks/>
                  </p:cNvSpPr>
                  <p:nvPr/>
                </p:nvSpPr>
                <p:spPr bwMode="auto">
                  <a:xfrm>
                    <a:off x="1841" y="2234"/>
                    <a:ext cx="4"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648" name="Group 833"/>
                <p:cNvGrpSpPr>
                  <a:grpSpLocks/>
                </p:cNvGrpSpPr>
                <p:nvPr/>
              </p:nvGrpSpPr>
              <p:grpSpPr bwMode="auto">
                <a:xfrm>
                  <a:off x="1859" y="2120"/>
                  <a:ext cx="125" cy="104"/>
                  <a:chOff x="1859" y="2120"/>
                  <a:chExt cx="125" cy="104"/>
                </a:xfrm>
              </p:grpSpPr>
              <p:grpSp>
                <p:nvGrpSpPr>
                  <p:cNvPr id="129649" name="Group 834"/>
                  <p:cNvGrpSpPr>
                    <a:grpSpLocks/>
                  </p:cNvGrpSpPr>
                  <p:nvPr/>
                </p:nvGrpSpPr>
                <p:grpSpPr bwMode="auto">
                  <a:xfrm>
                    <a:off x="1859" y="2120"/>
                    <a:ext cx="125" cy="104"/>
                    <a:chOff x="1859" y="2120"/>
                    <a:chExt cx="125" cy="104"/>
                  </a:xfrm>
                </p:grpSpPr>
                <p:sp>
                  <p:nvSpPr>
                    <p:cNvPr id="129654" name="Freeform 835"/>
                    <p:cNvSpPr>
                      <a:spLocks/>
                    </p:cNvSpPr>
                    <p:nvPr/>
                  </p:nvSpPr>
                  <p:spPr bwMode="auto">
                    <a:xfrm>
                      <a:off x="1864" y="2120"/>
                      <a:ext cx="119" cy="2"/>
                    </a:xfrm>
                    <a:custGeom>
                      <a:avLst/>
                      <a:gdLst>
                        <a:gd name="T0" fmla="*/ 0 w 958"/>
                        <a:gd name="T1" fmla="*/ 0 h 17"/>
                        <a:gd name="T2" fmla="*/ 0 w 958"/>
                        <a:gd name="T3" fmla="*/ 0 h 17"/>
                        <a:gd name="T4" fmla="*/ 0 w 958"/>
                        <a:gd name="T5" fmla="*/ 0 h 17"/>
                        <a:gd name="T6" fmla="*/ 0 w 958"/>
                        <a:gd name="T7" fmla="*/ 0 h 17"/>
                        <a:gd name="T8" fmla="*/ 0 w 958"/>
                        <a:gd name="T9" fmla="*/ 0 h 17"/>
                        <a:gd name="T10" fmla="*/ 0 60000 65536"/>
                        <a:gd name="T11" fmla="*/ 0 60000 65536"/>
                        <a:gd name="T12" fmla="*/ 0 60000 65536"/>
                        <a:gd name="T13" fmla="*/ 0 60000 65536"/>
                        <a:gd name="T14" fmla="*/ 0 60000 65536"/>
                        <a:gd name="T15" fmla="*/ 0 w 958"/>
                        <a:gd name="T16" fmla="*/ 0 h 17"/>
                        <a:gd name="T17" fmla="*/ 958 w 958"/>
                        <a:gd name="T18" fmla="*/ 17 h 17"/>
                      </a:gdLst>
                      <a:ahLst/>
                      <a:cxnLst>
                        <a:cxn ang="T10">
                          <a:pos x="T0" y="T1"/>
                        </a:cxn>
                        <a:cxn ang="T11">
                          <a:pos x="T2" y="T3"/>
                        </a:cxn>
                        <a:cxn ang="T12">
                          <a:pos x="T4" y="T5"/>
                        </a:cxn>
                        <a:cxn ang="T13">
                          <a:pos x="T6" y="T7"/>
                        </a:cxn>
                        <a:cxn ang="T14">
                          <a:pos x="T8" y="T9"/>
                        </a:cxn>
                      </a:cxnLst>
                      <a:rect l="T15" t="T16" r="T17" b="T18"/>
                      <a:pathLst>
                        <a:path w="958" h="17">
                          <a:moveTo>
                            <a:pt x="0" y="0"/>
                          </a:moveTo>
                          <a:lnTo>
                            <a:pt x="958" y="1"/>
                          </a:lnTo>
                          <a:lnTo>
                            <a:pt x="936" y="17"/>
                          </a:lnTo>
                          <a:lnTo>
                            <a:pt x="21" y="17"/>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5" name="Freeform 836"/>
                    <p:cNvSpPr>
                      <a:spLocks/>
                    </p:cNvSpPr>
                    <p:nvPr/>
                  </p:nvSpPr>
                  <p:spPr bwMode="auto">
                    <a:xfrm>
                      <a:off x="1976" y="2120"/>
                      <a:ext cx="8" cy="104"/>
                    </a:xfrm>
                    <a:custGeom>
                      <a:avLst/>
                      <a:gdLst>
                        <a:gd name="T0" fmla="*/ 0 w 62"/>
                        <a:gd name="T1" fmla="*/ 0 h 828"/>
                        <a:gd name="T2" fmla="*/ 0 w 62"/>
                        <a:gd name="T3" fmla="*/ 0 h 828"/>
                        <a:gd name="T4" fmla="*/ 0 w 62"/>
                        <a:gd name="T5" fmla="*/ 0 h 828"/>
                        <a:gd name="T6" fmla="*/ 0 w 62"/>
                        <a:gd name="T7" fmla="*/ 0 h 828"/>
                        <a:gd name="T8" fmla="*/ 0 w 62"/>
                        <a:gd name="T9" fmla="*/ 0 h 828"/>
                        <a:gd name="T10" fmla="*/ 0 w 62"/>
                        <a:gd name="T11" fmla="*/ 0 h 828"/>
                        <a:gd name="T12" fmla="*/ 0 60000 65536"/>
                        <a:gd name="T13" fmla="*/ 0 60000 65536"/>
                        <a:gd name="T14" fmla="*/ 0 60000 65536"/>
                        <a:gd name="T15" fmla="*/ 0 60000 65536"/>
                        <a:gd name="T16" fmla="*/ 0 60000 65536"/>
                        <a:gd name="T17" fmla="*/ 0 60000 65536"/>
                        <a:gd name="T18" fmla="*/ 0 w 62"/>
                        <a:gd name="T19" fmla="*/ 0 h 828"/>
                        <a:gd name="T20" fmla="*/ 62 w 62"/>
                        <a:gd name="T21" fmla="*/ 828 h 828"/>
                      </a:gdLst>
                      <a:ahLst/>
                      <a:cxnLst>
                        <a:cxn ang="T12">
                          <a:pos x="T0" y="T1"/>
                        </a:cxn>
                        <a:cxn ang="T13">
                          <a:pos x="T2" y="T3"/>
                        </a:cxn>
                        <a:cxn ang="T14">
                          <a:pos x="T4" y="T5"/>
                        </a:cxn>
                        <a:cxn ang="T15">
                          <a:pos x="T6" y="T7"/>
                        </a:cxn>
                        <a:cxn ang="T16">
                          <a:pos x="T8" y="T9"/>
                        </a:cxn>
                        <a:cxn ang="T17">
                          <a:pos x="T10" y="T11"/>
                        </a:cxn>
                      </a:cxnLst>
                      <a:rect l="T18" t="T19" r="T20" b="T21"/>
                      <a:pathLst>
                        <a:path w="62" h="828">
                          <a:moveTo>
                            <a:pt x="39" y="16"/>
                          </a:moveTo>
                          <a:lnTo>
                            <a:pt x="62" y="0"/>
                          </a:lnTo>
                          <a:lnTo>
                            <a:pt x="40" y="449"/>
                          </a:lnTo>
                          <a:lnTo>
                            <a:pt x="21" y="828"/>
                          </a:lnTo>
                          <a:lnTo>
                            <a:pt x="0" y="804"/>
                          </a:lnTo>
                          <a:lnTo>
                            <a:pt x="3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6" name="Freeform 837"/>
                    <p:cNvSpPr>
                      <a:spLocks/>
                    </p:cNvSpPr>
                    <p:nvPr/>
                  </p:nvSpPr>
                  <p:spPr bwMode="auto">
                    <a:xfrm>
                      <a:off x="1859" y="2215"/>
                      <a:ext cx="119" cy="9"/>
                    </a:xfrm>
                    <a:custGeom>
                      <a:avLst/>
                      <a:gdLst>
                        <a:gd name="T0" fmla="*/ 0 w 959"/>
                        <a:gd name="T1" fmla="*/ 0 h 68"/>
                        <a:gd name="T2" fmla="*/ 0 w 959"/>
                        <a:gd name="T3" fmla="*/ 0 h 68"/>
                        <a:gd name="T4" fmla="*/ 0 w 959"/>
                        <a:gd name="T5" fmla="*/ 0 h 68"/>
                        <a:gd name="T6" fmla="*/ 0 w 959"/>
                        <a:gd name="T7" fmla="*/ 0 h 68"/>
                        <a:gd name="T8" fmla="*/ 0 w 959"/>
                        <a:gd name="T9" fmla="*/ 0 h 68"/>
                        <a:gd name="T10" fmla="*/ 0 60000 65536"/>
                        <a:gd name="T11" fmla="*/ 0 60000 65536"/>
                        <a:gd name="T12" fmla="*/ 0 60000 65536"/>
                        <a:gd name="T13" fmla="*/ 0 60000 65536"/>
                        <a:gd name="T14" fmla="*/ 0 60000 65536"/>
                        <a:gd name="T15" fmla="*/ 0 w 959"/>
                        <a:gd name="T16" fmla="*/ 0 h 68"/>
                        <a:gd name="T17" fmla="*/ 959 w 959"/>
                        <a:gd name="T18" fmla="*/ 68 h 68"/>
                      </a:gdLst>
                      <a:ahLst/>
                      <a:cxnLst>
                        <a:cxn ang="T10">
                          <a:pos x="T0" y="T1"/>
                        </a:cxn>
                        <a:cxn ang="T11">
                          <a:pos x="T2" y="T3"/>
                        </a:cxn>
                        <a:cxn ang="T12">
                          <a:pos x="T4" y="T5"/>
                        </a:cxn>
                        <a:cxn ang="T13">
                          <a:pos x="T6" y="T7"/>
                        </a:cxn>
                        <a:cxn ang="T14">
                          <a:pos x="T8" y="T9"/>
                        </a:cxn>
                      </a:cxnLst>
                      <a:rect l="T15" t="T16" r="T17" b="T18"/>
                      <a:pathLst>
                        <a:path w="959" h="68">
                          <a:moveTo>
                            <a:pt x="23" y="0"/>
                          </a:moveTo>
                          <a:lnTo>
                            <a:pt x="0" y="22"/>
                          </a:lnTo>
                          <a:lnTo>
                            <a:pt x="959" y="68"/>
                          </a:lnTo>
                          <a:lnTo>
                            <a:pt x="938" y="45"/>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7" name="Freeform 838"/>
                    <p:cNvSpPr>
                      <a:spLocks/>
                    </p:cNvSpPr>
                    <p:nvPr/>
                  </p:nvSpPr>
                  <p:spPr bwMode="auto">
                    <a:xfrm>
                      <a:off x="1859" y="2120"/>
                      <a:ext cx="7" cy="98"/>
                    </a:xfrm>
                    <a:custGeom>
                      <a:avLst/>
                      <a:gdLst>
                        <a:gd name="T0" fmla="*/ 0 w 61"/>
                        <a:gd name="T1" fmla="*/ 0 h 781"/>
                        <a:gd name="T2" fmla="*/ 0 w 61"/>
                        <a:gd name="T3" fmla="*/ 0 h 781"/>
                        <a:gd name="T4" fmla="*/ 0 w 61"/>
                        <a:gd name="T5" fmla="*/ 0 h 781"/>
                        <a:gd name="T6" fmla="*/ 0 w 61"/>
                        <a:gd name="T7" fmla="*/ 0 h 781"/>
                        <a:gd name="T8" fmla="*/ 0 w 61"/>
                        <a:gd name="T9" fmla="*/ 0 h 781"/>
                        <a:gd name="T10" fmla="*/ 0 60000 65536"/>
                        <a:gd name="T11" fmla="*/ 0 60000 65536"/>
                        <a:gd name="T12" fmla="*/ 0 60000 65536"/>
                        <a:gd name="T13" fmla="*/ 0 60000 65536"/>
                        <a:gd name="T14" fmla="*/ 0 60000 65536"/>
                        <a:gd name="T15" fmla="*/ 0 w 61"/>
                        <a:gd name="T16" fmla="*/ 0 h 781"/>
                        <a:gd name="T17" fmla="*/ 61 w 61"/>
                        <a:gd name="T18" fmla="*/ 781 h 781"/>
                      </a:gdLst>
                      <a:ahLst/>
                      <a:cxnLst>
                        <a:cxn ang="T10">
                          <a:pos x="T0" y="T1"/>
                        </a:cxn>
                        <a:cxn ang="T11">
                          <a:pos x="T2" y="T3"/>
                        </a:cxn>
                        <a:cxn ang="T12">
                          <a:pos x="T4" y="T5"/>
                        </a:cxn>
                        <a:cxn ang="T13">
                          <a:pos x="T6" y="T7"/>
                        </a:cxn>
                        <a:cxn ang="T14">
                          <a:pos x="T8" y="T9"/>
                        </a:cxn>
                      </a:cxnLst>
                      <a:rect l="T15" t="T16" r="T17" b="T18"/>
                      <a:pathLst>
                        <a:path w="61" h="781">
                          <a:moveTo>
                            <a:pt x="40" y="0"/>
                          </a:moveTo>
                          <a:lnTo>
                            <a:pt x="61" y="16"/>
                          </a:lnTo>
                          <a:lnTo>
                            <a:pt x="23" y="759"/>
                          </a:lnTo>
                          <a:lnTo>
                            <a:pt x="0" y="781"/>
                          </a:lnTo>
                          <a:lnTo>
                            <a:pt x="4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650" name="Group 839"/>
                  <p:cNvGrpSpPr>
                    <a:grpSpLocks/>
                  </p:cNvGrpSpPr>
                  <p:nvPr/>
                </p:nvGrpSpPr>
                <p:grpSpPr bwMode="auto">
                  <a:xfrm>
                    <a:off x="1861" y="2122"/>
                    <a:ext cx="120" cy="99"/>
                    <a:chOff x="1861" y="2122"/>
                    <a:chExt cx="120" cy="99"/>
                  </a:xfrm>
                </p:grpSpPr>
                <p:sp>
                  <p:nvSpPr>
                    <p:cNvPr id="129651" name="Freeform 840"/>
                    <p:cNvSpPr>
                      <a:spLocks/>
                    </p:cNvSpPr>
                    <p:nvPr/>
                  </p:nvSpPr>
                  <p:spPr bwMode="auto">
                    <a:xfrm>
                      <a:off x="1861" y="2122"/>
                      <a:ext cx="120" cy="99"/>
                    </a:xfrm>
                    <a:custGeom>
                      <a:avLst/>
                      <a:gdLst>
                        <a:gd name="T0" fmla="*/ 0 w 954"/>
                        <a:gd name="T1" fmla="*/ 0 h 788"/>
                        <a:gd name="T2" fmla="*/ 0 w 954"/>
                        <a:gd name="T3" fmla="*/ 0 h 788"/>
                        <a:gd name="T4" fmla="*/ 0 w 954"/>
                        <a:gd name="T5" fmla="*/ 0 h 788"/>
                        <a:gd name="T6" fmla="*/ 0 w 954"/>
                        <a:gd name="T7" fmla="*/ 0 h 788"/>
                        <a:gd name="T8" fmla="*/ 0 w 954"/>
                        <a:gd name="T9" fmla="*/ 0 h 788"/>
                        <a:gd name="T10" fmla="*/ 0 60000 65536"/>
                        <a:gd name="T11" fmla="*/ 0 60000 65536"/>
                        <a:gd name="T12" fmla="*/ 0 60000 65536"/>
                        <a:gd name="T13" fmla="*/ 0 60000 65536"/>
                        <a:gd name="T14" fmla="*/ 0 60000 65536"/>
                        <a:gd name="T15" fmla="*/ 0 w 954"/>
                        <a:gd name="T16" fmla="*/ 0 h 788"/>
                        <a:gd name="T17" fmla="*/ 954 w 954"/>
                        <a:gd name="T18" fmla="*/ 788 h 788"/>
                      </a:gdLst>
                      <a:ahLst/>
                      <a:cxnLst>
                        <a:cxn ang="T10">
                          <a:pos x="T0" y="T1"/>
                        </a:cxn>
                        <a:cxn ang="T11">
                          <a:pos x="T2" y="T3"/>
                        </a:cxn>
                        <a:cxn ang="T12">
                          <a:pos x="T4" y="T5"/>
                        </a:cxn>
                        <a:cxn ang="T13">
                          <a:pos x="T6" y="T7"/>
                        </a:cxn>
                        <a:cxn ang="T14">
                          <a:pos x="T8" y="T9"/>
                        </a:cxn>
                      </a:cxnLst>
                      <a:rect l="T15" t="T16" r="T17" b="T18"/>
                      <a:pathLst>
                        <a:path w="954" h="788">
                          <a:moveTo>
                            <a:pt x="39" y="0"/>
                          </a:moveTo>
                          <a:lnTo>
                            <a:pt x="954" y="0"/>
                          </a:lnTo>
                          <a:lnTo>
                            <a:pt x="916" y="788"/>
                          </a:lnTo>
                          <a:lnTo>
                            <a:pt x="0" y="743"/>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2" name="Freeform 841"/>
                    <p:cNvSpPr>
                      <a:spLocks/>
                    </p:cNvSpPr>
                    <p:nvPr/>
                  </p:nvSpPr>
                  <p:spPr bwMode="auto">
                    <a:xfrm>
                      <a:off x="1865" y="2126"/>
                      <a:ext cx="112" cy="91"/>
                    </a:xfrm>
                    <a:custGeom>
                      <a:avLst/>
                      <a:gdLst>
                        <a:gd name="T0" fmla="*/ 0 w 889"/>
                        <a:gd name="T1" fmla="*/ 0 h 729"/>
                        <a:gd name="T2" fmla="*/ 0 w 889"/>
                        <a:gd name="T3" fmla="*/ 0 h 729"/>
                        <a:gd name="T4" fmla="*/ 0 w 889"/>
                        <a:gd name="T5" fmla="*/ 0 h 729"/>
                        <a:gd name="T6" fmla="*/ 0 w 889"/>
                        <a:gd name="T7" fmla="*/ 0 h 729"/>
                        <a:gd name="T8" fmla="*/ 0 w 889"/>
                        <a:gd name="T9" fmla="*/ 0 h 729"/>
                        <a:gd name="T10" fmla="*/ 0 60000 65536"/>
                        <a:gd name="T11" fmla="*/ 0 60000 65536"/>
                        <a:gd name="T12" fmla="*/ 0 60000 65536"/>
                        <a:gd name="T13" fmla="*/ 0 60000 65536"/>
                        <a:gd name="T14" fmla="*/ 0 60000 65536"/>
                        <a:gd name="T15" fmla="*/ 0 w 889"/>
                        <a:gd name="T16" fmla="*/ 0 h 729"/>
                        <a:gd name="T17" fmla="*/ 889 w 889"/>
                        <a:gd name="T18" fmla="*/ 729 h 729"/>
                      </a:gdLst>
                      <a:ahLst/>
                      <a:cxnLst>
                        <a:cxn ang="T10">
                          <a:pos x="T0" y="T1"/>
                        </a:cxn>
                        <a:cxn ang="T11">
                          <a:pos x="T2" y="T3"/>
                        </a:cxn>
                        <a:cxn ang="T12">
                          <a:pos x="T4" y="T5"/>
                        </a:cxn>
                        <a:cxn ang="T13">
                          <a:pos x="T6" y="T7"/>
                        </a:cxn>
                        <a:cxn ang="T14">
                          <a:pos x="T8" y="T9"/>
                        </a:cxn>
                      </a:cxnLst>
                      <a:rect l="T15" t="T16" r="T17" b="T18"/>
                      <a:pathLst>
                        <a:path w="889" h="729">
                          <a:moveTo>
                            <a:pt x="33" y="1"/>
                          </a:moveTo>
                          <a:lnTo>
                            <a:pt x="889" y="0"/>
                          </a:lnTo>
                          <a:lnTo>
                            <a:pt x="853" y="729"/>
                          </a:lnTo>
                          <a:lnTo>
                            <a:pt x="0" y="692"/>
                          </a:lnTo>
                          <a:lnTo>
                            <a:pt x="33"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653" name="Freeform 842"/>
                    <p:cNvSpPr>
                      <a:spLocks/>
                    </p:cNvSpPr>
                    <p:nvPr/>
                  </p:nvSpPr>
                  <p:spPr bwMode="auto">
                    <a:xfrm>
                      <a:off x="1867" y="2131"/>
                      <a:ext cx="105" cy="82"/>
                    </a:xfrm>
                    <a:custGeom>
                      <a:avLst/>
                      <a:gdLst>
                        <a:gd name="T0" fmla="*/ 0 w 840"/>
                        <a:gd name="T1" fmla="*/ 0 h 657"/>
                        <a:gd name="T2" fmla="*/ 0 w 840"/>
                        <a:gd name="T3" fmla="*/ 0 h 657"/>
                        <a:gd name="T4" fmla="*/ 0 w 840"/>
                        <a:gd name="T5" fmla="*/ 0 h 657"/>
                        <a:gd name="T6" fmla="*/ 0 w 840"/>
                        <a:gd name="T7" fmla="*/ 0 h 657"/>
                        <a:gd name="T8" fmla="*/ 0 w 840"/>
                        <a:gd name="T9" fmla="*/ 0 h 657"/>
                        <a:gd name="T10" fmla="*/ 0 60000 65536"/>
                        <a:gd name="T11" fmla="*/ 0 60000 65536"/>
                        <a:gd name="T12" fmla="*/ 0 60000 65536"/>
                        <a:gd name="T13" fmla="*/ 0 60000 65536"/>
                        <a:gd name="T14" fmla="*/ 0 60000 65536"/>
                        <a:gd name="T15" fmla="*/ 0 w 840"/>
                        <a:gd name="T16" fmla="*/ 0 h 657"/>
                        <a:gd name="T17" fmla="*/ 840 w 840"/>
                        <a:gd name="T18" fmla="*/ 657 h 657"/>
                      </a:gdLst>
                      <a:ahLst/>
                      <a:cxnLst>
                        <a:cxn ang="T10">
                          <a:pos x="T0" y="T1"/>
                        </a:cxn>
                        <a:cxn ang="T11">
                          <a:pos x="T2" y="T3"/>
                        </a:cxn>
                        <a:cxn ang="T12">
                          <a:pos x="T4" y="T5"/>
                        </a:cxn>
                        <a:cxn ang="T13">
                          <a:pos x="T6" y="T7"/>
                        </a:cxn>
                        <a:cxn ang="T14">
                          <a:pos x="T8" y="T9"/>
                        </a:cxn>
                      </a:cxnLst>
                      <a:rect l="T15" t="T16" r="T17" b="T18"/>
                      <a:pathLst>
                        <a:path w="840" h="657">
                          <a:moveTo>
                            <a:pt x="31" y="0"/>
                          </a:moveTo>
                          <a:lnTo>
                            <a:pt x="840" y="0"/>
                          </a:lnTo>
                          <a:lnTo>
                            <a:pt x="806" y="657"/>
                          </a:lnTo>
                          <a:lnTo>
                            <a:pt x="0" y="624"/>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646" name="Freeform 843"/>
              <p:cNvSpPr>
                <a:spLocks/>
              </p:cNvSpPr>
              <p:nvPr/>
            </p:nvSpPr>
            <p:spPr bwMode="auto">
              <a:xfrm>
                <a:off x="1973" y="2236"/>
                <a:ext cx="7" cy="3"/>
              </a:xfrm>
              <a:custGeom>
                <a:avLst/>
                <a:gdLst>
                  <a:gd name="T0" fmla="*/ 0 w 55"/>
                  <a:gd name="T1" fmla="*/ 0 h 19"/>
                  <a:gd name="T2" fmla="*/ 0 w 55"/>
                  <a:gd name="T3" fmla="*/ 0 h 19"/>
                  <a:gd name="T4" fmla="*/ 0 w 55"/>
                  <a:gd name="T5" fmla="*/ 0 h 19"/>
                  <a:gd name="T6" fmla="*/ 0 w 55"/>
                  <a:gd name="T7" fmla="*/ 0 h 19"/>
                  <a:gd name="T8" fmla="*/ 0 w 55"/>
                  <a:gd name="T9" fmla="*/ 0 h 19"/>
                  <a:gd name="T10" fmla="*/ 0 60000 65536"/>
                  <a:gd name="T11" fmla="*/ 0 60000 65536"/>
                  <a:gd name="T12" fmla="*/ 0 60000 65536"/>
                  <a:gd name="T13" fmla="*/ 0 60000 65536"/>
                  <a:gd name="T14" fmla="*/ 0 60000 65536"/>
                  <a:gd name="T15" fmla="*/ 0 w 55"/>
                  <a:gd name="T16" fmla="*/ 0 h 19"/>
                  <a:gd name="T17" fmla="*/ 55 w 55"/>
                  <a:gd name="T18" fmla="*/ 19 h 19"/>
                </a:gdLst>
                <a:ahLst/>
                <a:cxnLst>
                  <a:cxn ang="T10">
                    <a:pos x="T0" y="T1"/>
                  </a:cxn>
                  <a:cxn ang="T11">
                    <a:pos x="T2" y="T3"/>
                  </a:cxn>
                  <a:cxn ang="T12">
                    <a:pos x="T4" y="T5"/>
                  </a:cxn>
                  <a:cxn ang="T13">
                    <a:pos x="T6" y="T7"/>
                  </a:cxn>
                  <a:cxn ang="T14">
                    <a:pos x="T8" y="T9"/>
                  </a:cxn>
                </a:cxnLst>
                <a:rect l="T15" t="T16" r="T17" b="T18"/>
                <a:pathLst>
                  <a:path w="55" h="19">
                    <a:moveTo>
                      <a:pt x="0" y="0"/>
                    </a:moveTo>
                    <a:lnTo>
                      <a:pt x="55" y="1"/>
                    </a:lnTo>
                    <a:lnTo>
                      <a:pt x="55" y="19"/>
                    </a:lnTo>
                    <a:lnTo>
                      <a:pt x="0" y="16"/>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86" name="Group 844"/>
            <p:cNvGrpSpPr>
              <a:grpSpLocks/>
            </p:cNvGrpSpPr>
            <p:nvPr/>
          </p:nvGrpSpPr>
          <p:grpSpPr bwMode="auto">
            <a:xfrm>
              <a:off x="1777" y="2297"/>
              <a:ext cx="233" cy="52"/>
              <a:chOff x="1777" y="2297"/>
              <a:chExt cx="233" cy="52"/>
            </a:xfrm>
          </p:grpSpPr>
          <p:sp>
            <p:nvSpPr>
              <p:cNvPr id="129587" name="Freeform 845"/>
              <p:cNvSpPr>
                <a:spLocks/>
              </p:cNvSpPr>
              <p:nvPr/>
            </p:nvSpPr>
            <p:spPr bwMode="auto">
              <a:xfrm>
                <a:off x="1937" y="2313"/>
                <a:ext cx="56" cy="23"/>
              </a:xfrm>
              <a:custGeom>
                <a:avLst/>
                <a:gdLst>
                  <a:gd name="T0" fmla="*/ 0 w 447"/>
                  <a:gd name="T1" fmla="*/ 0 h 184"/>
                  <a:gd name="T2" fmla="*/ 0 w 447"/>
                  <a:gd name="T3" fmla="*/ 0 h 184"/>
                  <a:gd name="T4" fmla="*/ 0 w 447"/>
                  <a:gd name="T5" fmla="*/ 0 h 184"/>
                  <a:gd name="T6" fmla="*/ 0 w 447"/>
                  <a:gd name="T7" fmla="*/ 0 h 184"/>
                  <a:gd name="T8" fmla="*/ 0 w 447"/>
                  <a:gd name="T9" fmla="*/ 0 h 184"/>
                  <a:gd name="T10" fmla="*/ 0 w 447"/>
                  <a:gd name="T11" fmla="*/ 0 h 184"/>
                  <a:gd name="T12" fmla="*/ 0 w 447"/>
                  <a:gd name="T13" fmla="*/ 0 h 184"/>
                  <a:gd name="T14" fmla="*/ 0 60000 65536"/>
                  <a:gd name="T15" fmla="*/ 0 60000 65536"/>
                  <a:gd name="T16" fmla="*/ 0 60000 65536"/>
                  <a:gd name="T17" fmla="*/ 0 60000 65536"/>
                  <a:gd name="T18" fmla="*/ 0 60000 65536"/>
                  <a:gd name="T19" fmla="*/ 0 60000 65536"/>
                  <a:gd name="T20" fmla="*/ 0 60000 65536"/>
                  <a:gd name="T21" fmla="*/ 0 w 447"/>
                  <a:gd name="T22" fmla="*/ 0 h 184"/>
                  <a:gd name="T23" fmla="*/ 447 w 447"/>
                  <a:gd name="T24" fmla="*/ 184 h 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 h="184">
                    <a:moveTo>
                      <a:pt x="173" y="0"/>
                    </a:moveTo>
                    <a:lnTo>
                      <a:pt x="68" y="107"/>
                    </a:lnTo>
                    <a:lnTo>
                      <a:pt x="0" y="154"/>
                    </a:lnTo>
                    <a:lnTo>
                      <a:pt x="293" y="184"/>
                    </a:lnTo>
                    <a:lnTo>
                      <a:pt x="361" y="126"/>
                    </a:lnTo>
                    <a:lnTo>
                      <a:pt x="447" y="24"/>
                    </a:lnTo>
                    <a:lnTo>
                      <a:pt x="17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88" name="Group 846"/>
              <p:cNvGrpSpPr>
                <a:grpSpLocks/>
              </p:cNvGrpSpPr>
              <p:nvPr/>
            </p:nvGrpSpPr>
            <p:grpSpPr bwMode="auto">
              <a:xfrm>
                <a:off x="1777" y="2297"/>
                <a:ext cx="233" cy="52"/>
                <a:chOff x="1777" y="2297"/>
                <a:chExt cx="233" cy="52"/>
              </a:xfrm>
            </p:grpSpPr>
            <p:sp>
              <p:nvSpPr>
                <p:cNvPr id="129589" name="Freeform 847"/>
                <p:cNvSpPr>
                  <a:spLocks/>
                </p:cNvSpPr>
                <p:nvPr/>
              </p:nvSpPr>
              <p:spPr bwMode="auto">
                <a:xfrm>
                  <a:off x="1777" y="2318"/>
                  <a:ext cx="206" cy="31"/>
                </a:xfrm>
                <a:custGeom>
                  <a:avLst/>
                  <a:gdLst>
                    <a:gd name="T0" fmla="*/ 0 w 1644"/>
                    <a:gd name="T1" fmla="*/ 0 h 254"/>
                    <a:gd name="T2" fmla="*/ 0 w 1644"/>
                    <a:gd name="T3" fmla="*/ 0 h 254"/>
                    <a:gd name="T4" fmla="*/ 0 w 1644"/>
                    <a:gd name="T5" fmla="*/ 0 h 254"/>
                    <a:gd name="T6" fmla="*/ 0 w 1644"/>
                    <a:gd name="T7" fmla="*/ 0 h 254"/>
                    <a:gd name="T8" fmla="*/ 0 w 1644"/>
                    <a:gd name="T9" fmla="*/ 0 h 254"/>
                    <a:gd name="T10" fmla="*/ 0 60000 65536"/>
                    <a:gd name="T11" fmla="*/ 0 60000 65536"/>
                    <a:gd name="T12" fmla="*/ 0 60000 65536"/>
                    <a:gd name="T13" fmla="*/ 0 60000 65536"/>
                    <a:gd name="T14" fmla="*/ 0 60000 65536"/>
                    <a:gd name="T15" fmla="*/ 0 w 1644"/>
                    <a:gd name="T16" fmla="*/ 0 h 254"/>
                    <a:gd name="T17" fmla="*/ 1644 w 1644"/>
                    <a:gd name="T18" fmla="*/ 254 h 254"/>
                  </a:gdLst>
                  <a:ahLst/>
                  <a:cxnLst>
                    <a:cxn ang="T10">
                      <a:pos x="T0" y="T1"/>
                    </a:cxn>
                    <a:cxn ang="T11">
                      <a:pos x="T2" y="T3"/>
                    </a:cxn>
                    <a:cxn ang="T12">
                      <a:pos x="T4" y="T5"/>
                    </a:cxn>
                    <a:cxn ang="T13">
                      <a:pos x="T6" y="T7"/>
                    </a:cxn>
                    <a:cxn ang="T14">
                      <a:pos x="T8" y="T9"/>
                    </a:cxn>
                  </a:cxnLst>
                  <a:rect l="T15" t="T16" r="T17" b="T18"/>
                  <a:pathLst>
                    <a:path w="1644" h="254">
                      <a:moveTo>
                        <a:pt x="0" y="0"/>
                      </a:moveTo>
                      <a:lnTo>
                        <a:pt x="0" y="65"/>
                      </a:lnTo>
                      <a:lnTo>
                        <a:pt x="1644" y="254"/>
                      </a:lnTo>
                      <a:lnTo>
                        <a:pt x="1643" y="18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90" name="Freeform 848"/>
                <p:cNvSpPr>
                  <a:spLocks/>
                </p:cNvSpPr>
                <p:nvPr/>
              </p:nvSpPr>
              <p:spPr bwMode="auto">
                <a:xfrm>
                  <a:off x="1983" y="2313"/>
                  <a:ext cx="27" cy="36"/>
                </a:xfrm>
                <a:custGeom>
                  <a:avLst/>
                  <a:gdLst>
                    <a:gd name="T0" fmla="*/ 0 w 216"/>
                    <a:gd name="T1" fmla="*/ 0 h 289"/>
                    <a:gd name="T2" fmla="*/ 0 w 216"/>
                    <a:gd name="T3" fmla="*/ 0 h 289"/>
                    <a:gd name="T4" fmla="*/ 0 w 216"/>
                    <a:gd name="T5" fmla="*/ 0 h 289"/>
                    <a:gd name="T6" fmla="*/ 0 w 216"/>
                    <a:gd name="T7" fmla="*/ 0 h 289"/>
                    <a:gd name="T8" fmla="*/ 0 w 216"/>
                    <a:gd name="T9" fmla="*/ 0 h 289"/>
                    <a:gd name="T10" fmla="*/ 0 w 216"/>
                    <a:gd name="T11" fmla="*/ 0 h 289"/>
                    <a:gd name="T12" fmla="*/ 0 w 216"/>
                    <a:gd name="T13" fmla="*/ 0 h 289"/>
                    <a:gd name="T14" fmla="*/ 0 w 216"/>
                    <a:gd name="T15" fmla="*/ 0 h 289"/>
                    <a:gd name="T16" fmla="*/ 0 60000 65536"/>
                    <a:gd name="T17" fmla="*/ 0 60000 65536"/>
                    <a:gd name="T18" fmla="*/ 0 60000 65536"/>
                    <a:gd name="T19" fmla="*/ 0 60000 65536"/>
                    <a:gd name="T20" fmla="*/ 0 60000 65536"/>
                    <a:gd name="T21" fmla="*/ 0 60000 65536"/>
                    <a:gd name="T22" fmla="*/ 0 60000 65536"/>
                    <a:gd name="T23" fmla="*/ 0 60000 65536"/>
                    <a:gd name="T24" fmla="*/ 0 w 216"/>
                    <a:gd name="T25" fmla="*/ 0 h 289"/>
                    <a:gd name="T26" fmla="*/ 216 w 216"/>
                    <a:gd name="T27" fmla="*/ 289 h 2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 h="289">
                      <a:moveTo>
                        <a:pt x="0" y="223"/>
                      </a:moveTo>
                      <a:lnTo>
                        <a:pt x="0" y="289"/>
                      </a:lnTo>
                      <a:lnTo>
                        <a:pt x="94" y="222"/>
                      </a:lnTo>
                      <a:lnTo>
                        <a:pt x="132" y="183"/>
                      </a:lnTo>
                      <a:lnTo>
                        <a:pt x="216" y="82"/>
                      </a:lnTo>
                      <a:lnTo>
                        <a:pt x="216" y="0"/>
                      </a:lnTo>
                      <a:lnTo>
                        <a:pt x="106" y="137"/>
                      </a:lnTo>
                      <a:lnTo>
                        <a:pt x="0" y="2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91" name="Line 849"/>
                <p:cNvSpPr>
                  <a:spLocks noChangeShapeType="1"/>
                </p:cNvSpPr>
                <p:nvPr/>
              </p:nvSpPr>
              <p:spPr bwMode="auto">
                <a:xfrm>
                  <a:off x="1778" y="2320"/>
                  <a:ext cx="205" cy="2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592" name="Group 850"/>
                <p:cNvGrpSpPr>
                  <a:grpSpLocks/>
                </p:cNvGrpSpPr>
                <p:nvPr/>
              </p:nvGrpSpPr>
              <p:grpSpPr bwMode="auto">
                <a:xfrm>
                  <a:off x="1791" y="2297"/>
                  <a:ext cx="198" cy="39"/>
                  <a:chOff x="1791" y="2297"/>
                  <a:chExt cx="198" cy="39"/>
                </a:xfrm>
              </p:grpSpPr>
              <p:sp>
                <p:nvSpPr>
                  <p:cNvPr id="129596" name="Freeform 851"/>
                  <p:cNvSpPr>
                    <a:spLocks/>
                  </p:cNvSpPr>
                  <p:nvPr/>
                </p:nvSpPr>
                <p:spPr bwMode="auto">
                  <a:xfrm>
                    <a:off x="1791" y="2298"/>
                    <a:ext cx="152" cy="32"/>
                  </a:xfrm>
                  <a:custGeom>
                    <a:avLst/>
                    <a:gdLst>
                      <a:gd name="T0" fmla="*/ 0 w 1218"/>
                      <a:gd name="T1" fmla="*/ 0 h 252"/>
                      <a:gd name="T2" fmla="*/ 0 w 1218"/>
                      <a:gd name="T3" fmla="*/ 0 h 252"/>
                      <a:gd name="T4" fmla="*/ 0 w 1218"/>
                      <a:gd name="T5" fmla="*/ 0 h 252"/>
                      <a:gd name="T6" fmla="*/ 0 w 1218"/>
                      <a:gd name="T7" fmla="*/ 0 h 252"/>
                      <a:gd name="T8" fmla="*/ 0 w 1218"/>
                      <a:gd name="T9" fmla="*/ 0 h 252"/>
                      <a:gd name="T10" fmla="*/ 0 w 1218"/>
                      <a:gd name="T11" fmla="*/ 0 h 252"/>
                      <a:gd name="T12" fmla="*/ 0 w 1218"/>
                      <a:gd name="T13" fmla="*/ 0 h 252"/>
                      <a:gd name="T14" fmla="*/ 0 60000 65536"/>
                      <a:gd name="T15" fmla="*/ 0 60000 65536"/>
                      <a:gd name="T16" fmla="*/ 0 60000 65536"/>
                      <a:gd name="T17" fmla="*/ 0 60000 65536"/>
                      <a:gd name="T18" fmla="*/ 0 60000 65536"/>
                      <a:gd name="T19" fmla="*/ 0 60000 65536"/>
                      <a:gd name="T20" fmla="*/ 0 60000 65536"/>
                      <a:gd name="T21" fmla="*/ 0 w 1218"/>
                      <a:gd name="T22" fmla="*/ 0 h 252"/>
                      <a:gd name="T23" fmla="*/ 1218 w 1218"/>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8" h="252">
                        <a:moveTo>
                          <a:pt x="210" y="0"/>
                        </a:moveTo>
                        <a:lnTo>
                          <a:pt x="65" y="110"/>
                        </a:lnTo>
                        <a:lnTo>
                          <a:pt x="0" y="144"/>
                        </a:lnTo>
                        <a:lnTo>
                          <a:pt x="1033" y="252"/>
                        </a:lnTo>
                        <a:lnTo>
                          <a:pt x="1107" y="203"/>
                        </a:lnTo>
                        <a:lnTo>
                          <a:pt x="1218" y="101"/>
                        </a:lnTo>
                        <a:lnTo>
                          <a:pt x="21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97" name="Group 852"/>
                  <p:cNvGrpSpPr>
                    <a:grpSpLocks/>
                  </p:cNvGrpSpPr>
                  <p:nvPr/>
                </p:nvGrpSpPr>
                <p:grpSpPr bwMode="auto">
                  <a:xfrm>
                    <a:off x="1795" y="2297"/>
                    <a:ext cx="194" cy="39"/>
                    <a:chOff x="1795" y="2297"/>
                    <a:chExt cx="194" cy="39"/>
                  </a:xfrm>
                </p:grpSpPr>
                <p:grpSp>
                  <p:nvGrpSpPr>
                    <p:cNvPr id="129598" name="Group 853"/>
                    <p:cNvGrpSpPr>
                      <a:grpSpLocks/>
                    </p:cNvGrpSpPr>
                    <p:nvPr/>
                  </p:nvGrpSpPr>
                  <p:grpSpPr bwMode="auto">
                    <a:xfrm>
                      <a:off x="1798" y="2297"/>
                      <a:ext cx="141" cy="32"/>
                      <a:chOff x="1798" y="2297"/>
                      <a:chExt cx="141" cy="32"/>
                    </a:xfrm>
                  </p:grpSpPr>
                  <p:grpSp>
                    <p:nvGrpSpPr>
                      <p:cNvPr id="129612" name="Group 854"/>
                      <p:cNvGrpSpPr>
                        <a:grpSpLocks/>
                      </p:cNvGrpSpPr>
                      <p:nvPr/>
                    </p:nvGrpSpPr>
                    <p:grpSpPr bwMode="auto">
                      <a:xfrm>
                        <a:off x="1798" y="2297"/>
                        <a:ext cx="29" cy="21"/>
                        <a:chOff x="1798" y="2297"/>
                        <a:chExt cx="29" cy="21"/>
                      </a:xfrm>
                    </p:grpSpPr>
                    <p:sp>
                      <p:nvSpPr>
                        <p:cNvPr id="129643" name="Line 855"/>
                        <p:cNvSpPr>
                          <a:spLocks noChangeShapeType="1"/>
                        </p:cNvSpPr>
                        <p:nvPr/>
                      </p:nvSpPr>
                      <p:spPr bwMode="auto">
                        <a:xfrm flipV="1">
                          <a:off x="1798" y="231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44" name="Line 856"/>
                        <p:cNvSpPr>
                          <a:spLocks noChangeShapeType="1"/>
                        </p:cNvSpPr>
                        <p:nvPr/>
                      </p:nvSpPr>
                      <p:spPr bwMode="auto">
                        <a:xfrm flipV="1">
                          <a:off x="1807" y="229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3" name="Group 857"/>
                      <p:cNvGrpSpPr>
                        <a:grpSpLocks/>
                      </p:cNvGrpSpPr>
                      <p:nvPr/>
                    </p:nvGrpSpPr>
                    <p:grpSpPr bwMode="auto">
                      <a:xfrm>
                        <a:off x="1809" y="2298"/>
                        <a:ext cx="30" cy="21"/>
                        <a:chOff x="1809" y="2298"/>
                        <a:chExt cx="30" cy="21"/>
                      </a:xfrm>
                    </p:grpSpPr>
                    <p:sp>
                      <p:nvSpPr>
                        <p:cNvPr id="129641" name="Line 858"/>
                        <p:cNvSpPr>
                          <a:spLocks noChangeShapeType="1"/>
                        </p:cNvSpPr>
                        <p:nvPr/>
                      </p:nvSpPr>
                      <p:spPr bwMode="auto">
                        <a:xfrm flipV="1">
                          <a:off x="1809" y="2314"/>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42" name="Line 859"/>
                        <p:cNvSpPr>
                          <a:spLocks noChangeShapeType="1"/>
                        </p:cNvSpPr>
                        <p:nvPr/>
                      </p:nvSpPr>
                      <p:spPr bwMode="auto">
                        <a:xfrm flipV="1">
                          <a:off x="1819" y="229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4" name="Group 860"/>
                      <p:cNvGrpSpPr>
                        <a:grpSpLocks/>
                      </p:cNvGrpSpPr>
                      <p:nvPr/>
                    </p:nvGrpSpPr>
                    <p:grpSpPr bwMode="auto">
                      <a:xfrm>
                        <a:off x="1821" y="2299"/>
                        <a:ext cx="30" cy="21"/>
                        <a:chOff x="1821" y="2299"/>
                        <a:chExt cx="30" cy="21"/>
                      </a:xfrm>
                    </p:grpSpPr>
                    <p:sp>
                      <p:nvSpPr>
                        <p:cNvPr id="129639" name="Line 861"/>
                        <p:cNvSpPr>
                          <a:spLocks noChangeShapeType="1"/>
                        </p:cNvSpPr>
                        <p:nvPr/>
                      </p:nvSpPr>
                      <p:spPr bwMode="auto">
                        <a:xfrm flipV="1">
                          <a:off x="1821" y="2315"/>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40" name="Line 862"/>
                        <p:cNvSpPr>
                          <a:spLocks noChangeShapeType="1"/>
                        </p:cNvSpPr>
                        <p:nvPr/>
                      </p:nvSpPr>
                      <p:spPr bwMode="auto">
                        <a:xfrm flipV="1">
                          <a:off x="1831" y="2299"/>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5" name="Group 863"/>
                      <p:cNvGrpSpPr>
                        <a:grpSpLocks/>
                      </p:cNvGrpSpPr>
                      <p:nvPr/>
                    </p:nvGrpSpPr>
                    <p:grpSpPr bwMode="auto">
                      <a:xfrm>
                        <a:off x="1832" y="2300"/>
                        <a:ext cx="30" cy="22"/>
                        <a:chOff x="1832" y="2300"/>
                        <a:chExt cx="30" cy="22"/>
                      </a:xfrm>
                    </p:grpSpPr>
                    <p:sp>
                      <p:nvSpPr>
                        <p:cNvPr id="129637" name="Line 864"/>
                        <p:cNvSpPr>
                          <a:spLocks noChangeShapeType="1"/>
                        </p:cNvSpPr>
                        <p:nvPr/>
                      </p:nvSpPr>
                      <p:spPr bwMode="auto">
                        <a:xfrm flipV="1">
                          <a:off x="1832" y="2317"/>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8" name="Line 865"/>
                        <p:cNvSpPr>
                          <a:spLocks noChangeShapeType="1"/>
                        </p:cNvSpPr>
                        <p:nvPr/>
                      </p:nvSpPr>
                      <p:spPr bwMode="auto">
                        <a:xfrm flipV="1">
                          <a:off x="1842" y="2300"/>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6" name="Group 866"/>
                      <p:cNvGrpSpPr>
                        <a:grpSpLocks/>
                      </p:cNvGrpSpPr>
                      <p:nvPr/>
                    </p:nvGrpSpPr>
                    <p:grpSpPr bwMode="auto">
                      <a:xfrm>
                        <a:off x="1844" y="2301"/>
                        <a:ext cx="30" cy="22"/>
                        <a:chOff x="1844" y="2301"/>
                        <a:chExt cx="30" cy="22"/>
                      </a:xfrm>
                    </p:grpSpPr>
                    <p:sp>
                      <p:nvSpPr>
                        <p:cNvPr id="129635" name="Line 867"/>
                        <p:cNvSpPr>
                          <a:spLocks noChangeShapeType="1"/>
                        </p:cNvSpPr>
                        <p:nvPr/>
                      </p:nvSpPr>
                      <p:spPr bwMode="auto">
                        <a:xfrm flipV="1">
                          <a:off x="1844"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6" name="Line 868"/>
                        <p:cNvSpPr>
                          <a:spLocks noChangeShapeType="1"/>
                        </p:cNvSpPr>
                        <p:nvPr/>
                      </p:nvSpPr>
                      <p:spPr bwMode="auto">
                        <a:xfrm flipV="1">
                          <a:off x="1854" y="2301"/>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7" name="Group 869"/>
                      <p:cNvGrpSpPr>
                        <a:grpSpLocks/>
                      </p:cNvGrpSpPr>
                      <p:nvPr/>
                    </p:nvGrpSpPr>
                    <p:grpSpPr bwMode="auto">
                      <a:xfrm>
                        <a:off x="1855" y="2302"/>
                        <a:ext cx="30" cy="21"/>
                        <a:chOff x="1855" y="2302"/>
                        <a:chExt cx="30" cy="21"/>
                      </a:xfrm>
                    </p:grpSpPr>
                    <p:sp>
                      <p:nvSpPr>
                        <p:cNvPr id="129633" name="Line 870"/>
                        <p:cNvSpPr>
                          <a:spLocks noChangeShapeType="1"/>
                        </p:cNvSpPr>
                        <p:nvPr/>
                      </p:nvSpPr>
                      <p:spPr bwMode="auto">
                        <a:xfrm flipV="1">
                          <a:off x="1855"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4" name="Line 871"/>
                        <p:cNvSpPr>
                          <a:spLocks noChangeShapeType="1"/>
                        </p:cNvSpPr>
                        <p:nvPr/>
                      </p:nvSpPr>
                      <p:spPr bwMode="auto">
                        <a:xfrm flipV="1">
                          <a:off x="1865" y="2302"/>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8" name="Group 872"/>
                      <p:cNvGrpSpPr>
                        <a:grpSpLocks/>
                      </p:cNvGrpSpPr>
                      <p:nvPr/>
                    </p:nvGrpSpPr>
                    <p:grpSpPr bwMode="auto">
                      <a:xfrm>
                        <a:off x="1866" y="2303"/>
                        <a:ext cx="30" cy="21"/>
                        <a:chOff x="1866" y="2303"/>
                        <a:chExt cx="30" cy="21"/>
                      </a:xfrm>
                    </p:grpSpPr>
                    <p:sp>
                      <p:nvSpPr>
                        <p:cNvPr id="129631" name="Line 873"/>
                        <p:cNvSpPr>
                          <a:spLocks noChangeShapeType="1"/>
                        </p:cNvSpPr>
                        <p:nvPr/>
                      </p:nvSpPr>
                      <p:spPr bwMode="auto">
                        <a:xfrm flipV="1">
                          <a:off x="1866" y="2319"/>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2" name="Line 874"/>
                        <p:cNvSpPr>
                          <a:spLocks noChangeShapeType="1"/>
                        </p:cNvSpPr>
                        <p:nvPr/>
                      </p:nvSpPr>
                      <p:spPr bwMode="auto">
                        <a:xfrm flipV="1">
                          <a:off x="1876" y="2303"/>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19" name="Group 875"/>
                      <p:cNvGrpSpPr>
                        <a:grpSpLocks/>
                      </p:cNvGrpSpPr>
                      <p:nvPr/>
                    </p:nvGrpSpPr>
                    <p:grpSpPr bwMode="auto">
                      <a:xfrm>
                        <a:off x="1877" y="2304"/>
                        <a:ext cx="29" cy="22"/>
                        <a:chOff x="1877" y="2304"/>
                        <a:chExt cx="29" cy="22"/>
                      </a:xfrm>
                    </p:grpSpPr>
                    <p:sp>
                      <p:nvSpPr>
                        <p:cNvPr id="129629" name="Line 876"/>
                        <p:cNvSpPr>
                          <a:spLocks noChangeShapeType="1"/>
                        </p:cNvSpPr>
                        <p:nvPr/>
                      </p:nvSpPr>
                      <p:spPr bwMode="auto">
                        <a:xfrm flipV="1">
                          <a:off x="1877" y="2321"/>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30" name="Line 877"/>
                        <p:cNvSpPr>
                          <a:spLocks noChangeShapeType="1"/>
                        </p:cNvSpPr>
                        <p:nvPr/>
                      </p:nvSpPr>
                      <p:spPr bwMode="auto">
                        <a:xfrm flipV="1">
                          <a:off x="1886" y="2304"/>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20" name="Group 878"/>
                      <p:cNvGrpSpPr>
                        <a:grpSpLocks/>
                      </p:cNvGrpSpPr>
                      <p:nvPr/>
                    </p:nvGrpSpPr>
                    <p:grpSpPr bwMode="auto">
                      <a:xfrm>
                        <a:off x="1888" y="2306"/>
                        <a:ext cx="29" cy="22"/>
                        <a:chOff x="1888" y="2306"/>
                        <a:chExt cx="29" cy="22"/>
                      </a:xfrm>
                    </p:grpSpPr>
                    <p:sp>
                      <p:nvSpPr>
                        <p:cNvPr id="129627" name="Line 879"/>
                        <p:cNvSpPr>
                          <a:spLocks noChangeShapeType="1"/>
                        </p:cNvSpPr>
                        <p:nvPr/>
                      </p:nvSpPr>
                      <p:spPr bwMode="auto">
                        <a:xfrm flipV="1">
                          <a:off x="1888" y="232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28" name="Line 880"/>
                        <p:cNvSpPr>
                          <a:spLocks noChangeShapeType="1"/>
                        </p:cNvSpPr>
                        <p:nvPr/>
                      </p:nvSpPr>
                      <p:spPr bwMode="auto">
                        <a:xfrm flipV="1">
                          <a:off x="1897" y="2306"/>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21" name="Group 881"/>
                      <p:cNvGrpSpPr>
                        <a:grpSpLocks/>
                      </p:cNvGrpSpPr>
                      <p:nvPr/>
                    </p:nvGrpSpPr>
                    <p:grpSpPr bwMode="auto">
                      <a:xfrm>
                        <a:off x="1899" y="2307"/>
                        <a:ext cx="30" cy="21"/>
                        <a:chOff x="1899" y="2307"/>
                        <a:chExt cx="30" cy="21"/>
                      </a:xfrm>
                    </p:grpSpPr>
                    <p:sp>
                      <p:nvSpPr>
                        <p:cNvPr id="129625" name="Line 882"/>
                        <p:cNvSpPr>
                          <a:spLocks noChangeShapeType="1"/>
                        </p:cNvSpPr>
                        <p:nvPr/>
                      </p:nvSpPr>
                      <p:spPr bwMode="auto">
                        <a:xfrm flipV="1">
                          <a:off x="1899" y="2323"/>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26" name="Line 883"/>
                        <p:cNvSpPr>
                          <a:spLocks noChangeShapeType="1"/>
                        </p:cNvSpPr>
                        <p:nvPr/>
                      </p:nvSpPr>
                      <p:spPr bwMode="auto">
                        <a:xfrm flipV="1">
                          <a:off x="1909" y="230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22" name="Group 884"/>
                      <p:cNvGrpSpPr>
                        <a:grpSpLocks/>
                      </p:cNvGrpSpPr>
                      <p:nvPr/>
                    </p:nvGrpSpPr>
                    <p:grpSpPr bwMode="auto">
                      <a:xfrm>
                        <a:off x="1910" y="2308"/>
                        <a:ext cx="29" cy="21"/>
                        <a:chOff x="1910" y="2308"/>
                        <a:chExt cx="29" cy="21"/>
                      </a:xfrm>
                    </p:grpSpPr>
                    <p:sp>
                      <p:nvSpPr>
                        <p:cNvPr id="129623" name="Line 885"/>
                        <p:cNvSpPr>
                          <a:spLocks noChangeShapeType="1"/>
                        </p:cNvSpPr>
                        <p:nvPr/>
                      </p:nvSpPr>
                      <p:spPr bwMode="auto">
                        <a:xfrm flipV="1">
                          <a:off x="1910" y="2324"/>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24" name="Line 886"/>
                        <p:cNvSpPr>
                          <a:spLocks noChangeShapeType="1"/>
                        </p:cNvSpPr>
                        <p:nvPr/>
                      </p:nvSpPr>
                      <p:spPr bwMode="auto">
                        <a:xfrm flipV="1">
                          <a:off x="1919" y="230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599" name="Group 887"/>
                    <p:cNvGrpSpPr>
                      <a:grpSpLocks/>
                    </p:cNvGrpSpPr>
                    <p:nvPr/>
                  </p:nvGrpSpPr>
                  <p:grpSpPr bwMode="auto">
                    <a:xfrm>
                      <a:off x="1944" y="2311"/>
                      <a:ext cx="43" cy="25"/>
                      <a:chOff x="1944" y="2311"/>
                      <a:chExt cx="43" cy="25"/>
                    </a:xfrm>
                  </p:grpSpPr>
                  <p:grpSp>
                    <p:nvGrpSpPr>
                      <p:cNvPr id="129603" name="Group 888"/>
                      <p:cNvGrpSpPr>
                        <a:grpSpLocks/>
                      </p:cNvGrpSpPr>
                      <p:nvPr/>
                    </p:nvGrpSpPr>
                    <p:grpSpPr bwMode="auto">
                      <a:xfrm>
                        <a:off x="1962" y="2313"/>
                        <a:ext cx="25" cy="23"/>
                        <a:chOff x="1962" y="2313"/>
                        <a:chExt cx="25" cy="23"/>
                      </a:xfrm>
                    </p:grpSpPr>
                    <p:sp>
                      <p:nvSpPr>
                        <p:cNvPr id="129610" name="Line 889"/>
                        <p:cNvSpPr>
                          <a:spLocks noChangeShapeType="1"/>
                        </p:cNvSpPr>
                        <p:nvPr/>
                      </p:nvSpPr>
                      <p:spPr bwMode="auto">
                        <a:xfrm flipV="1">
                          <a:off x="1962" y="2330"/>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11" name="Line 890"/>
                        <p:cNvSpPr>
                          <a:spLocks noChangeShapeType="1"/>
                        </p:cNvSpPr>
                        <p:nvPr/>
                      </p:nvSpPr>
                      <p:spPr bwMode="auto">
                        <a:xfrm flipV="1">
                          <a:off x="1971" y="2313"/>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04" name="Group 891"/>
                      <p:cNvGrpSpPr>
                        <a:grpSpLocks/>
                      </p:cNvGrpSpPr>
                      <p:nvPr/>
                    </p:nvGrpSpPr>
                    <p:grpSpPr bwMode="auto">
                      <a:xfrm>
                        <a:off x="1953" y="2311"/>
                        <a:ext cx="26" cy="24"/>
                        <a:chOff x="1953" y="2311"/>
                        <a:chExt cx="26" cy="24"/>
                      </a:xfrm>
                    </p:grpSpPr>
                    <p:sp>
                      <p:nvSpPr>
                        <p:cNvPr id="129608" name="Line 892"/>
                        <p:cNvSpPr>
                          <a:spLocks noChangeShapeType="1"/>
                        </p:cNvSpPr>
                        <p:nvPr/>
                      </p:nvSpPr>
                      <p:spPr bwMode="auto">
                        <a:xfrm flipV="1">
                          <a:off x="1953" y="2329"/>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09" name="Line 893"/>
                        <p:cNvSpPr>
                          <a:spLocks noChangeShapeType="1"/>
                        </p:cNvSpPr>
                        <p:nvPr/>
                      </p:nvSpPr>
                      <p:spPr bwMode="auto">
                        <a:xfrm flipV="1">
                          <a:off x="1962" y="2311"/>
                          <a:ext cx="17"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605" name="Group 894"/>
                      <p:cNvGrpSpPr>
                        <a:grpSpLocks/>
                      </p:cNvGrpSpPr>
                      <p:nvPr/>
                    </p:nvGrpSpPr>
                    <p:grpSpPr bwMode="auto">
                      <a:xfrm>
                        <a:off x="1944" y="2311"/>
                        <a:ext cx="25" cy="23"/>
                        <a:chOff x="1944" y="2311"/>
                        <a:chExt cx="25" cy="23"/>
                      </a:xfrm>
                    </p:grpSpPr>
                    <p:sp>
                      <p:nvSpPr>
                        <p:cNvPr id="129606" name="Line 895"/>
                        <p:cNvSpPr>
                          <a:spLocks noChangeShapeType="1"/>
                        </p:cNvSpPr>
                        <p:nvPr/>
                      </p:nvSpPr>
                      <p:spPr bwMode="auto">
                        <a:xfrm flipV="1">
                          <a:off x="1944" y="2328"/>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07" name="Line 896"/>
                        <p:cNvSpPr>
                          <a:spLocks noChangeShapeType="1"/>
                        </p:cNvSpPr>
                        <p:nvPr/>
                      </p:nvSpPr>
                      <p:spPr bwMode="auto">
                        <a:xfrm flipV="1">
                          <a:off x="1953" y="2311"/>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600" name="Line 897"/>
                    <p:cNvSpPr>
                      <a:spLocks noChangeShapeType="1"/>
                    </p:cNvSpPr>
                    <p:nvPr/>
                  </p:nvSpPr>
                  <p:spPr bwMode="auto">
                    <a:xfrm>
                      <a:off x="1808" y="2303"/>
                      <a:ext cx="181"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01" name="Line 898"/>
                    <p:cNvSpPr>
                      <a:spLocks noChangeShapeType="1"/>
                    </p:cNvSpPr>
                    <p:nvPr/>
                  </p:nvSpPr>
                  <p:spPr bwMode="auto">
                    <a:xfrm>
                      <a:off x="1801" y="2308"/>
                      <a:ext cx="185"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602" name="Line 899"/>
                    <p:cNvSpPr>
                      <a:spLocks noChangeShapeType="1"/>
                    </p:cNvSpPr>
                    <p:nvPr/>
                  </p:nvSpPr>
                  <p:spPr bwMode="auto">
                    <a:xfrm>
                      <a:off x="1795" y="2313"/>
                      <a:ext cx="186" cy="1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593" name="Group 900"/>
                <p:cNvGrpSpPr>
                  <a:grpSpLocks/>
                </p:cNvGrpSpPr>
                <p:nvPr/>
              </p:nvGrpSpPr>
              <p:grpSpPr bwMode="auto">
                <a:xfrm>
                  <a:off x="1983" y="2316"/>
                  <a:ext cx="26" cy="27"/>
                  <a:chOff x="1983" y="2316"/>
                  <a:chExt cx="26" cy="27"/>
                </a:xfrm>
              </p:grpSpPr>
              <p:sp>
                <p:nvSpPr>
                  <p:cNvPr id="129594" name="Line 901"/>
                  <p:cNvSpPr>
                    <a:spLocks noChangeShapeType="1"/>
                  </p:cNvSpPr>
                  <p:nvPr/>
                </p:nvSpPr>
                <p:spPr bwMode="auto">
                  <a:xfrm flipV="1">
                    <a:off x="1983" y="2332"/>
                    <a:ext cx="14" cy="11"/>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95" name="Line 902"/>
                  <p:cNvSpPr>
                    <a:spLocks noChangeShapeType="1"/>
                  </p:cNvSpPr>
                  <p:nvPr/>
                </p:nvSpPr>
                <p:spPr bwMode="auto">
                  <a:xfrm flipV="1">
                    <a:off x="1997" y="2316"/>
                    <a:ext cx="12" cy="16"/>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pic>
        <p:nvPicPr>
          <p:cNvPr id="129069" name="Picture 9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4286250"/>
            <a:ext cx="9985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70" name="Rectangle 904"/>
          <p:cNvSpPr>
            <a:spLocks noChangeArrowheads="1"/>
          </p:cNvSpPr>
          <p:nvPr/>
        </p:nvSpPr>
        <p:spPr bwMode="auto">
          <a:xfrm>
            <a:off x="1350963" y="4195763"/>
            <a:ext cx="885825"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71" name="Rectangle 905"/>
          <p:cNvSpPr>
            <a:spLocks noChangeArrowheads="1"/>
          </p:cNvSpPr>
          <p:nvPr/>
        </p:nvSpPr>
        <p:spPr bwMode="auto">
          <a:xfrm>
            <a:off x="1443038" y="4254500"/>
            <a:ext cx="700087"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Controller/</a:t>
            </a:r>
            <a:endParaRPr lang="en-GB" sz="2400">
              <a:latin typeface="Times New Roman" charset="0"/>
            </a:endParaRPr>
          </a:p>
        </p:txBody>
      </p:sp>
      <p:sp>
        <p:nvSpPr>
          <p:cNvPr id="129072" name="Rectangle 906"/>
          <p:cNvSpPr>
            <a:spLocks noChangeArrowheads="1"/>
          </p:cNvSpPr>
          <p:nvPr/>
        </p:nvSpPr>
        <p:spPr bwMode="auto">
          <a:xfrm>
            <a:off x="1644650" y="4437063"/>
            <a:ext cx="295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PLC</a:t>
            </a:r>
            <a:endParaRPr lang="en-GB" sz="2400">
              <a:latin typeface="Times New Roman" charset="0"/>
            </a:endParaRPr>
          </a:p>
        </p:txBody>
      </p:sp>
      <p:pic>
        <p:nvPicPr>
          <p:cNvPr id="129073" name="Picture 90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4613" y="4362450"/>
            <a:ext cx="695325"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74" name="Rectangle 908"/>
          <p:cNvSpPr>
            <a:spLocks noChangeArrowheads="1"/>
          </p:cNvSpPr>
          <p:nvPr/>
        </p:nvSpPr>
        <p:spPr bwMode="auto">
          <a:xfrm>
            <a:off x="4475163" y="4438650"/>
            <a:ext cx="5159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75" name="Rectangle 909"/>
          <p:cNvSpPr>
            <a:spLocks noChangeArrowheads="1"/>
          </p:cNvSpPr>
          <p:nvPr/>
        </p:nvSpPr>
        <p:spPr bwMode="auto">
          <a:xfrm>
            <a:off x="4567238" y="4497388"/>
            <a:ext cx="330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VME</a:t>
            </a:r>
            <a:endParaRPr lang="en-GB" sz="2400">
              <a:latin typeface="Times New Roman" charset="0"/>
            </a:endParaRPr>
          </a:p>
        </p:txBody>
      </p:sp>
      <p:grpSp>
        <p:nvGrpSpPr>
          <p:cNvPr id="129076" name="Group 910"/>
          <p:cNvGrpSpPr>
            <a:grpSpLocks/>
          </p:cNvGrpSpPr>
          <p:nvPr/>
        </p:nvGrpSpPr>
        <p:grpSpPr bwMode="auto">
          <a:xfrm>
            <a:off x="1071563" y="3524250"/>
            <a:ext cx="525462" cy="412750"/>
            <a:chOff x="846" y="2096"/>
            <a:chExt cx="331" cy="260"/>
          </a:xfrm>
        </p:grpSpPr>
        <p:sp>
          <p:nvSpPr>
            <p:cNvPr id="129429" name="Freeform 911"/>
            <p:cNvSpPr>
              <a:spLocks/>
            </p:cNvSpPr>
            <p:nvPr/>
          </p:nvSpPr>
          <p:spPr bwMode="auto">
            <a:xfrm>
              <a:off x="846" y="2295"/>
              <a:ext cx="32" cy="19"/>
            </a:xfrm>
            <a:custGeom>
              <a:avLst/>
              <a:gdLst>
                <a:gd name="T0" fmla="*/ 0 w 258"/>
                <a:gd name="T1" fmla="*/ 0 h 154"/>
                <a:gd name="T2" fmla="*/ 0 w 258"/>
                <a:gd name="T3" fmla="*/ 0 h 154"/>
                <a:gd name="T4" fmla="*/ 0 w 258"/>
                <a:gd name="T5" fmla="*/ 0 h 154"/>
                <a:gd name="T6" fmla="*/ 0 w 258"/>
                <a:gd name="T7" fmla="*/ 0 h 154"/>
                <a:gd name="T8" fmla="*/ 0 w 258"/>
                <a:gd name="T9" fmla="*/ 0 h 154"/>
                <a:gd name="T10" fmla="*/ 0 w 258"/>
                <a:gd name="T11" fmla="*/ 0 h 154"/>
                <a:gd name="T12" fmla="*/ 0 w 258"/>
                <a:gd name="T13" fmla="*/ 0 h 154"/>
                <a:gd name="T14" fmla="*/ 0 w 258"/>
                <a:gd name="T15" fmla="*/ 0 h 154"/>
                <a:gd name="T16" fmla="*/ 0 w 258"/>
                <a:gd name="T17" fmla="*/ 0 h 154"/>
                <a:gd name="T18" fmla="*/ 0 w 258"/>
                <a:gd name="T19" fmla="*/ 0 h 154"/>
                <a:gd name="T20" fmla="*/ 0 w 258"/>
                <a:gd name="T21" fmla="*/ 0 h 154"/>
                <a:gd name="T22" fmla="*/ 0 w 258"/>
                <a:gd name="T23" fmla="*/ 0 h 154"/>
                <a:gd name="T24" fmla="*/ 0 w 258"/>
                <a:gd name="T25" fmla="*/ 0 h 154"/>
                <a:gd name="T26" fmla="*/ 0 w 258"/>
                <a:gd name="T27" fmla="*/ 0 h 154"/>
                <a:gd name="T28" fmla="*/ 0 w 258"/>
                <a:gd name="T29" fmla="*/ 0 h 154"/>
                <a:gd name="T30" fmla="*/ 0 w 258"/>
                <a:gd name="T31" fmla="*/ 0 h 154"/>
                <a:gd name="T32" fmla="*/ 0 w 258"/>
                <a:gd name="T33" fmla="*/ 0 h 154"/>
                <a:gd name="T34" fmla="*/ 0 w 258"/>
                <a:gd name="T35" fmla="*/ 0 h 154"/>
                <a:gd name="T36" fmla="*/ 0 w 258"/>
                <a:gd name="T37" fmla="*/ 0 h 154"/>
                <a:gd name="T38" fmla="*/ 0 w 258"/>
                <a:gd name="T39" fmla="*/ 0 h 154"/>
                <a:gd name="T40" fmla="*/ 0 w 258"/>
                <a:gd name="T41" fmla="*/ 0 h 154"/>
                <a:gd name="T42" fmla="*/ 0 w 258"/>
                <a:gd name="T43" fmla="*/ 0 h 154"/>
                <a:gd name="T44" fmla="*/ 0 w 258"/>
                <a:gd name="T45" fmla="*/ 0 h 154"/>
                <a:gd name="T46" fmla="*/ 0 w 258"/>
                <a:gd name="T47" fmla="*/ 0 h 154"/>
                <a:gd name="T48" fmla="*/ 0 w 258"/>
                <a:gd name="T49" fmla="*/ 0 h 1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8"/>
                <a:gd name="T76" fmla="*/ 0 h 154"/>
                <a:gd name="T77" fmla="*/ 258 w 258"/>
                <a:gd name="T78" fmla="*/ 154 h 15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8" h="154">
                  <a:moveTo>
                    <a:pt x="253" y="0"/>
                  </a:moveTo>
                  <a:lnTo>
                    <a:pt x="195" y="0"/>
                  </a:lnTo>
                  <a:lnTo>
                    <a:pt x="161" y="4"/>
                  </a:lnTo>
                  <a:lnTo>
                    <a:pt x="129" y="9"/>
                  </a:lnTo>
                  <a:lnTo>
                    <a:pt x="90" y="16"/>
                  </a:lnTo>
                  <a:lnTo>
                    <a:pt x="59" y="24"/>
                  </a:lnTo>
                  <a:lnTo>
                    <a:pt x="39" y="32"/>
                  </a:lnTo>
                  <a:lnTo>
                    <a:pt x="24" y="40"/>
                  </a:lnTo>
                  <a:lnTo>
                    <a:pt x="13" y="48"/>
                  </a:lnTo>
                  <a:lnTo>
                    <a:pt x="5" y="58"/>
                  </a:lnTo>
                  <a:lnTo>
                    <a:pt x="0" y="70"/>
                  </a:lnTo>
                  <a:lnTo>
                    <a:pt x="1" y="82"/>
                  </a:lnTo>
                  <a:lnTo>
                    <a:pt x="8" y="92"/>
                  </a:lnTo>
                  <a:lnTo>
                    <a:pt x="17" y="98"/>
                  </a:lnTo>
                  <a:lnTo>
                    <a:pt x="36" y="101"/>
                  </a:lnTo>
                  <a:lnTo>
                    <a:pt x="57" y="101"/>
                  </a:lnTo>
                  <a:lnTo>
                    <a:pt x="80" y="99"/>
                  </a:lnTo>
                  <a:lnTo>
                    <a:pt x="108" y="96"/>
                  </a:lnTo>
                  <a:lnTo>
                    <a:pt x="136" y="98"/>
                  </a:lnTo>
                  <a:lnTo>
                    <a:pt x="156" y="101"/>
                  </a:lnTo>
                  <a:lnTo>
                    <a:pt x="176" y="107"/>
                  </a:lnTo>
                  <a:lnTo>
                    <a:pt x="198" y="116"/>
                  </a:lnTo>
                  <a:lnTo>
                    <a:pt x="258" y="154"/>
                  </a:lnTo>
                  <a:lnTo>
                    <a:pt x="255" y="154"/>
                  </a:lnTo>
                  <a:lnTo>
                    <a:pt x="256" y="151"/>
                  </a:lnTo>
                </a:path>
              </a:pathLst>
            </a:custGeom>
            <a:noFill/>
            <a:ln w="6350">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430" name="Group 912"/>
            <p:cNvGrpSpPr>
              <a:grpSpLocks/>
            </p:cNvGrpSpPr>
            <p:nvPr/>
          </p:nvGrpSpPr>
          <p:grpSpPr bwMode="auto">
            <a:xfrm>
              <a:off x="874" y="2240"/>
              <a:ext cx="260" cy="90"/>
              <a:chOff x="874" y="2240"/>
              <a:chExt cx="260" cy="90"/>
            </a:xfrm>
          </p:grpSpPr>
          <p:sp>
            <p:nvSpPr>
              <p:cNvPr id="129568" name="Freeform 913"/>
              <p:cNvSpPr>
                <a:spLocks/>
              </p:cNvSpPr>
              <p:nvPr/>
            </p:nvSpPr>
            <p:spPr bwMode="auto">
              <a:xfrm>
                <a:off x="875" y="2285"/>
                <a:ext cx="259" cy="45"/>
              </a:xfrm>
              <a:custGeom>
                <a:avLst/>
                <a:gdLst>
                  <a:gd name="T0" fmla="*/ 0 w 2067"/>
                  <a:gd name="T1" fmla="*/ 0 h 356"/>
                  <a:gd name="T2" fmla="*/ 0 w 2067"/>
                  <a:gd name="T3" fmla="*/ 0 h 356"/>
                  <a:gd name="T4" fmla="*/ 0 w 2067"/>
                  <a:gd name="T5" fmla="*/ 0 h 356"/>
                  <a:gd name="T6" fmla="*/ 0 w 2067"/>
                  <a:gd name="T7" fmla="*/ 0 h 356"/>
                  <a:gd name="T8" fmla="*/ 0 w 2067"/>
                  <a:gd name="T9" fmla="*/ 0 h 356"/>
                  <a:gd name="T10" fmla="*/ 0 w 2067"/>
                  <a:gd name="T11" fmla="*/ 0 h 356"/>
                  <a:gd name="T12" fmla="*/ 0 w 2067"/>
                  <a:gd name="T13" fmla="*/ 0 h 356"/>
                  <a:gd name="T14" fmla="*/ 0 60000 65536"/>
                  <a:gd name="T15" fmla="*/ 0 60000 65536"/>
                  <a:gd name="T16" fmla="*/ 0 60000 65536"/>
                  <a:gd name="T17" fmla="*/ 0 60000 65536"/>
                  <a:gd name="T18" fmla="*/ 0 60000 65536"/>
                  <a:gd name="T19" fmla="*/ 0 60000 65536"/>
                  <a:gd name="T20" fmla="*/ 0 60000 65536"/>
                  <a:gd name="T21" fmla="*/ 0 w 2067"/>
                  <a:gd name="T22" fmla="*/ 0 h 356"/>
                  <a:gd name="T23" fmla="*/ 2067 w 2067"/>
                  <a:gd name="T24" fmla="*/ 356 h 3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67" h="356">
                    <a:moveTo>
                      <a:pt x="0" y="21"/>
                    </a:moveTo>
                    <a:lnTo>
                      <a:pt x="0" y="178"/>
                    </a:lnTo>
                    <a:lnTo>
                      <a:pt x="1678" y="356"/>
                    </a:lnTo>
                    <a:lnTo>
                      <a:pt x="2067" y="138"/>
                    </a:lnTo>
                    <a:lnTo>
                      <a:pt x="2067" y="0"/>
                    </a:lnTo>
                    <a:lnTo>
                      <a:pt x="1664" y="188"/>
                    </a:lnTo>
                    <a:lnTo>
                      <a:pt x="0" y="2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69" name="Freeform 914"/>
              <p:cNvSpPr>
                <a:spLocks/>
              </p:cNvSpPr>
              <p:nvPr/>
            </p:nvSpPr>
            <p:spPr bwMode="auto">
              <a:xfrm>
                <a:off x="874" y="2240"/>
                <a:ext cx="210" cy="69"/>
              </a:xfrm>
              <a:custGeom>
                <a:avLst/>
                <a:gdLst>
                  <a:gd name="T0" fmla="*/ 0 w 1686"/>
                  <a:gd name="T1" fmla="*/ 0 h 550"/>
                  <a:gd name="T2" fmla="*/ 0 w 1686"/>
                  <a:gd name="T3" fmla="*/ 0 h 550"/>
                  <a:gd name="T4" fmla="*/ 0 w 1686"/>
                  <a:gd name="T5" fmla="*/ 0 h 550"/>
                  <a:gd name="T6" fmla="*/ 0 w 1686"/>
                  <a:gd name="T7" fmla="*/ 0 h 550"/>
                  <a:gd name="T8" fmla="*/ 0 w 1686"/>
                  <a:gd name="T9" fmla="*/ 0 h 550"/>
                  <a:gd name="T10" fmla="*/ 0 60000 65536"/>
                  <a:gd name="T11" fmla="*/ 0 60000 65536"/>
                  <a:gd name="T12" fmla="*/ 0 60000 65536"/>
                  <a:gd name="T13" fmla="*/ 0 60000 65536"/>
                  <a:gd name="T14" fmla="*/ 0 60000 65536"/>
                  <a:gd name="T15" fmla="*/ 0 w 1686"/>
                  <a:gd name="T16" fmla="*/ 0 h 550"/>
                  <a:gd name="T17" fmla="*/ 1686 w 1686"/>
                  <a:gd name="T18" fmla="*/ 550 h 550"/>
                </a:gdLst>
                <a:ahLst/>
                <a:cxnLst>
                  <a:cxn ang="T10">
                    <a:pos x="T0" y="T1"/>
                  </a:cxn>
                  <a:cxn ang="T11">
                    <a:pos x="T2" y="T3"/>
                  </a:cxn>
                  <a:cxn ang="T12">
                    <a:pos x="T4" y="T5"/>
                  </a:cxn>
                  <a:cxn ang="T13">
                    <a:pos x="T6" y="T7"/>
                  </a:cxn>
                  <a:cxn ang="T14">
                    <a:pos x="T8" y="T9"/>
                  </a:cxn>
                </a:cxnLst>
                <a:rect l="T15" t="T16" r="T17" b="T18"/>
                <a:pathLst>
                  <a:path w="1686" h="550">
                    <a:moveTo>
                      <a:pt x="0" y="0"/>
                    </a:moveTo>
                    <a:lnTo>
                      <a:pt x="1686" y="121"/>
                    </a:lnTo>
                    <a:lnTo>
                      <a:pt x="1686" y="550"/>
                    </a:lnTo>
                    <a:lnTo>
                      <a:pt x="0" y="386"/>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70" name="Group 915"/>
              <p:cNvGrpSpPr>
                <a:grpSpLocks/>
              </p:cNvGrpSpPr>
              <p:nvPr/>
            </p:nvGrpSpPr>
            <p:grpSpPr bwMode="auto">
              <a:xfrm>
                <a:off x="874" y="2253"/>
                <a:ext cx="211" cy="27"/>
                <a:chOff x="874" y="2253"/>
                <a:chExt cx="211" cy="27"/>
              </a:xfrm>
            </p:grpSpPr>
            <p:sp>
              <p:nvSpPr>
                <p:cNvPr id="129571" name="Line 916"/>
                <p:cNvSpPr>
                  <a:spLocks noChangeShapeType="1"/>
                </p:cNvSpPr>
                <p:nvPr/>
              </p:nvSpPr>
              <p:spPr bwMode="auto">
                <a:xfrm>
                  <a:off x="874" y="2253"/>
                  <a:ext cx="210" cy="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72" name="Line 917"/>
                <p:cNvSpPr>
                  <a:spLocks noChangeShapeType="1"/>
                </p:cNvSpPr>
                <p:nvPr/>
              </p:nvSpPr>
              <p:spPr bwMode="auto">
                <a:xfrm>
                  <a:off x="1028" y="2266"/>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73" name="Line 918"/>
                <p:cNvSpPr>
                  <a:spLocks noChangeShapeType="1"/>
                </p:cNvSpPr>
                <p:nvPr/>
              </p:nvSpPr>
              <p:spPr bwMode="auto">
                <a:xfrm>
                  <a:off x="977" y="2262"/>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74" name="Line 919"/>
                <p:cNvSpPr>
                  <a:spLocks noChangeShapeType="1"/>
                </p:cNvSpPr>
                <p:nvPr/>
              </p:nvSpPr>
              <p:spPr bwMode="auto">
                <a:xfrm>
                  <a:off x="874" y="2262"/>
                  <a:ext cx="211" cy="1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431" name="Group 920"/>
            <p:cNvGrpSpPr>
              <a:grpSpLocks/>
            </p:cNvGrpSpPr>
            <p:nvPr/>
          </p:nvGrpSpPr>
          <p:grpSpPr bwMode="auto">
            <a:xfrm>
              <a:off x="874" y="2231"/>
              <a:ext cx="261" cy="24"/>
              <a:chOff x="874" y="2231"/>
              <a:chExt cx="261" cy="24"/>
            </a:xfrm>
          </p:grpSpPr>
          <p:sp>
            <p:nvSpPr>
              <p:cNvPr id="129566" name="Freeform 921"/>
              <p:cNvSpPr>
                <a:spLocks/>
              </p:cNvSpPr>
              <p:nvPr/>
            </p:nvSpPr>
            <p:spPr bwMode="auto">
              <a:xfrm>
                <a:off x="874" y="2231"/>
                <a:ext cx="261" cy="24"/>
              </a:xfrm>
              <a:custGeom>
                <a:avLst/>
                <a:gdLst>
                  <a:gd name="T0" fmla="*/ 0 w 2088"/>
                  <a:gd name="T1" fmla="*/ 0 h 196"/>
                  <a:gd name="T2" fmla="*/ 0 w 2088"/>
                  <a:gd name="T3" fmla="*/ 0 h 196"/>
                  <a:gd name="T4" fmla="*/ 0 w 2088"/>
                  <a:gd name="T5" fmla="*/ 0 h 196"/>
                  <a:gd name="T6" fmla="*/ 0 w 2088"/>
                  <a:gd name="T7" fmla="*/ 0 h 196"/>
                  <a:gd name="T8" fmla="*/ 0 w 2088"/>
                  <a:gd name="T9" fmla="*/ 0 h 196"/>
                  <a:gd name="T10" fmla="*/ 0 w 2088"/>
                  <a:gd name="T11" fmla="*/ 0 h 196"/>
                  <a:gd name="T12" fmla="*/ 0 60000 65536"/>
                  <a:gd name="T13" fmla="*/ 0 60000 65536"/>
                  <a:gd name="T14" fmla="*/ 0 60000 65536"/>
                  <a:gd name="T15" fmla="*/ 0 60000 65536"/>
                  <a:gd name="T16" fmla="*/ 0 60000 65536"/>
                  <a:gd name="T17" fmla="*/ 0 60000 65536"/>
                  <a:gd name="T18" fmla="*/ 0 w 2088"/>
                  <a:gd name="T19" fmla="*/ 0 h 196"/>
                  <a:gd name="T20" fmla="*/ 2088 w 2088"/>
                  <a:gd name="T21" fmla="*/ 196 h 196"/>
                </a:gdLst>
                <a:ahLst/>
                <a:cxnLst>
                  <a:cxn ang="T12">
                    <a:pos x="T0" y="T1"/>
                  </a:cxn>
                  <a:cxn ang="T13">
                    <a:pos x="T2" y="T3"/>
                  </a:cxn>
                  <a:cxn ang="T14">
                    <a:pos x="T4" y="T5"/>
                  </a:cxn>
                  <a:cxn ang="T15">
                    <a:pos x="T6" y="T7"/>
                  </a:cxn>
                  <a:cxn ang="T16">
                    <a:pos x="T8" y="T9"/>
                  </a:cxn>
                  <a:cxn ang="T17">
                    <a:pos x="T10" y="T11"/>
                  </a:cxn>
                </a:cxnLst>
                <a:rect l="T18" t="T19" r="T20" b="T21"/>
                <a:pathLst>
                  <a:path w="2088" h="196">
                    <a:moveTo>
                      <a:pt x="0" y="75"/>
                    </a:moveTo>
                    <a:lnTo>
                      <a:pt x="1685" y="196"/>
                    </a:lnTo>
                    <a:lnTo>
                      <a:pt x="2088" y="81"/>
                    </a:lnTo>
                    <a:lnTo>
                      <a:pt x="1946" y="65"/>
                    </a:lnTo>
                    <a:lnTo>
                      <a:pt x="643" y="0"/>
                    </a:lnTo>
                    <a:lnTo>
                      <a:pt x="0" y="75"/>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67" name="Freeform 922"/>
              <p:cNvSpPr>
                <a:spLocks/>
              </p:cNvSpPr>
              <p:nvPr/>
            </p:nvSpPr>
            <p:spPr bwMode="auto">
              <a:xfrm>
                <a:off x="933" y="2236"/>
                <a:ext cx="192" cy="16"/>
              </a:xfrm>
              <a:custGeom>
                <a:avLst/>
                <a:gdLst>
                  <a:gd name="T0" fmla="*/ 0 w 1535"/>
                  <a:gd name="T1" fmla="*/ 0 h 125"/>
                  <a:gd name="T2" fmla="*/ 0 w 1535"/>
                  <a:gd name="T3" fmla="*/ 0 h 125"/>
                  <a:gd name="T4" fmla="*/ 0 w 1535"/>
                  <a:gd name="T5" fmla="*/ 0 h 125"/>
                  <a:gd name="T6" fmla="*/ 0 w 1535"/>
                  <a:gd name="T7" fmla="*/ 0 h 125"/>
                  <a:gd name="T8" fmla="*/ 0 w 1535"/>
                  <a:gd name="T9" fmla="*/ 0 h 125"/>
                  <a:gd name="T10" fmla="*/ 0 w 1535"/>
                  <a:gd name="T11" fmla="*/ 0 h 125"/>
                  <a:gd name="T12" fmla="*/ 0 w 1535"/>
                  <a:gd name="T13" fmla="*/ 0 h 125"/>
                  <a:gd name="T14" fmla="*/ 0 w 1535"/>
                  <a:gd name="T15" fmla="*/ 0 h 125"/>
                  <a:gd name="T16" fmla="*/ 0 60000 65536"/>
                  <a:gd name="T17" fmla="*/ 0 60000 65536"/>
                  <a:gd name="T18" fmla="*/ 0 60000 65536"/>
                  <a:gd name="T19" fmla="*/ 0 60000 65536"/>
                  <a:gd name="T20" fmla="*/ 0 60000 65536"/>
                  <a:gd name="T21" fmla="*/ 0 60000 65536"/>
                  <a:gd name="T22" fmla="*/ 0 60000 65536"/>
                  <a:gd name="T23" fmla="*/ 0 60000 65536"/>
                  <a:gd name="T24" fmla="*/ 0 w 1535"/>
                  <a:gd name="T25" fmla="*/ 0 h 125"/>
                  <a:gd name="T26" fmla="*/ 1535 w 1535"/>
                  <a:gd name="T27" fmla="*/ 125 h 1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5" h="125">
                    <a:moveTo>
                      <a:pt x="125" y="0"/>
                    </a:moveTo>
                    <a:lnTo>
                      <a:pt x="0" y="46"/>
                    </a:lnTo>
                    <a:lnTo>
                      <a:pt x="1238" y="125"/>
                    </a:lnTo>
                    <a:lnTo>
                      <a:pt x="1440" y="69"/>
                    </a:lnTo>
                    <a:lnTo>
                      <a:pt x="1424" y="61"/>
                    </a:lnTo>
                    <a:lnTo>
                      <a:pt x="1535" y="30"/>
                    </a:lnTo>
                    <a:lnTo>
                      <a:pt x="1466" y="24"/>
                    </a:lnTo>
                    <a:lnTo>
                      <a:pt x="125"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432" name="Group 923"/>
            <p:cNvGrpSpPr>
              <a:grpSpLocks/>
            </p:cNvGrpSpPr>
            <p:nvPr/>
          </p:nvGrpSpPr>
          <p:grpSpPr bwMode="auto">
            <a:xfrm>
              <a:off x="1086" y="2099"/>
              <a:ext cx="48" cy="150"/>
              <a:chOff x="1086" y="2099"/>
              <a:chExt cx="48" cy="150"/>
            </a:xfrm>
          </p:grpSpPr>
          <p:grpSp>
            <p:nvGrpSpPr>
              <p:cNvPr id="4" name="Group 924"/>
              <p:cNvGrpSpPr>
                <a:grpSpLocks/>
              </p:cNvGrpSpPr>
              <p:nvPr/>
            </p:nvGrpSpPr>
            <p:grpSpPr bwMode="auto">
              <a:xfrm>
                <a:off x="1105" y="2118"/>
                <a:ext cx="29" cy="125"/>
                <a:chOff x="1105" y="2118"/>
                <a:chExt cx="29" cy="125"/>
              </a:xfrm>
            </p:grpSpPr>
            <p:sp>
              <p:nvSpPr>
                <p:cNvPr id="129540" name="Freeform 925"/>
                <p:cNvSpPr>
                  <a:spLocks/>
                </p:cNvSpPr>
                <p:nvPr/>
              </p:nvSpPr>
              <p:spPr bwMode="auto">
                <a:xfrm>
                  <a:off x="1105" y="2118"/>
                  <a:ext cx="29" cy="125"/>
                </a:xfrm>
                <a:custGeom>
                  <a:avLst/>
                  <a:gdLst>
                    <a:gd name="T0" fmla="*/ 0 w 231"/>
                    <a:gd name="T1" fmla="*/ 0 h 999"/>
                    <a:gd name="T2" fmla="*/ 0 w 231"/>
                    <a:gd name="T3" fmla="*/ 0 h 999"/>
                    <a:gd name="T4" fmla="*/ 0 w 231"/>
                    <a:gd name="T5" fmla="*/ 0 h 999"/>
                    <a:gd name="T6" fmla="*/ 0 w 231"/>
                    <a:gd name="T7" fmla="*/ 0 h 999"/>
                    <a:gd name="T8" fmla="*/ 0 w 231"/>
                    <a:gd name="T9" fmla="*/ 0 h 999"/>
                    <a:gd name="T10" fmla="*/ 0 w 231"/>
                    <a:gd name="T11" fmla="*/ 0 h 999"/>
                    <a:gd name="T12" fmla="*/ 0 60000 65536"/>
                    <a:gd name="T13" fmla="*/ 0 60000 65536"/>
                    <a:gd name="T14" fmla="*/ 0 60000 65536"/>
                    <a:gd name="T15" fmla="*/ 0 60000 65536"/>
                    <a:gd name="T16" fmla="*/ 0 60000 65536"/>
                    <a:gd name="T17" fmla="*/ 0 60000 65536"/>
                    <a:gd name="T18" fmla="*/ 0 w 231"/>
                    <a:gd name="T19" fmla="*/ 0 h 999"/>
                    <a:gd name="T20" fmla="*/ 231 w 231"/>
                    <a:gd name="T21" fmla="*/ 999 h 999"/>
                  </a:gdLst>
                  <a:ahLst/>
                  <a:cxnLst>
                    <a:cxn ang="T12">
                      <a:pos x="T0" y="T1"/>
                    </a:cxn>
                    <a:cxn ang="T13">
                      <a:pos x="T2" y="T3"/>
                    </a:cxn>
                    <a:cxn ang="T14">
                      <a:pos x="T4" y="T5"/>
                    </a:cxn>
                    <a:cxn ang="T15">
                      <a:pos x="T6" y="T7"/>
                    </a:cxn>
                    <a:cxn ang="T16">
                      <a:pos x="T8" y="T9"/>
                    </a:cxn>
                    <a:cxn ang="T17">
                      <a:pos x="T10" y="T11"/>
                    </a:cxn>
                  </a:cxnLst>
                  <a:rect l="T18" t="T19" r="T20" b="T21"/>
                  <a:pathLst>
                    <a:path w="231" h="999">
                      <a:moveTo>
                        <a:pt x="21" y="0"/>
                      </a:moveTo>
                      <a:lnTo>
                        <a:pt x="231" y="82"/>
                      </a:lnTo>
                      <a:lnTo>
                        <a:pt x="212" y="472"/>
                      </a:lnTo>
                      <a:lnTo>
                        <a:pt x="189" y="942"/>
                      </a:lnTo>
                      <a:lnTo>
                        <a:pt x="0" y="999"/>
                      </a:lnTo>
                      <a:lnTo>
                        <a:pt x="21"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541" name="Group 926"/>
                <p:cNvGrpSpPr>
                  <a:grpSpLocks/>
                </p:cNvGrpSpPr>
                <p:nvPr/>
              </p:nvGrpSpPr>
              <p:grpSpPr bwMode="auto">
                <a:xfrm>
                  <a:off x="1105" y="2124"/>
                  <a:ext cx="29" cy="105"/>
                  <a:chOff x="1105" y="2124"/>
                  <a:chExt cx="29" cy="105"/>
                </a:xfrm>
              </p:grpSpPr>
              <p:grpSp>
                <p:nvGrpSpPr>
                  <p:cNvPr id="129542" name="Group 927"/>
                  <p:cNvGrpSpPr>
                    <a:grpSpLocks/>
                  </p:cNvGrpSpPr>
                  <p:nvPr/>
                </p:nvGrpSpPr>
                <p:grpSpPr bwMode="auto">
                  <a:xfrm>
                    <a:off x="1105" y="2124"/>
                    <a:ext cx="29" cy="105"/>
                    <a:chOff x="1105" y="2124"/>
                    <a:chExt cx="29" cy="105"/>
                  </a:xfrm>
                </p:grpSpPr>
                <p:grpSp>
                  <p:nvGrpSpPr>
                    <p:cNvPr id="129544" name="Group 928"/>
                    <p:cNvGrpSpPr>
                      <a:grpSpLocks/>
                    </p:cNvGrpSpPr>
                    <p:nvPr/>
                  </p:nvGrpSpPr>
                  <p:grpSpPr bwMode="auto">
                    <a:xfrm>
                      <a:off x="1105" y="2124"/>
                      <a:ext cx="29" cy="63"/>
                      <a:chOff x="1105" y="2124"/>
                      <a:chExt cx="29" cy="63"/>
                    </a:xfrm>
                  </p:grpSpPr>
                  <p:grpSp>
                    <p:nvGrpSpPr>
                      <p:cNvPr id="129554" name="Group 929"/>
                      <p:cNvGrpSpPr>
                        <a:grpSpLocks/>
                      </p:cNvGrpSpPr>
                      <p:nvPr/>
                    </p:nvGrpSpPr>
                    <p:grpSpPr bwMode="auto">
                      <a:xfrm>
                        <a:off x="1107" y="2124"/>
                        <a:ext cx="27" cy="33"/>
                        <a:chOff x="1107" y="2124"/>
                        <a:chExt cx="27" cy="33"/>
                      </a:xfrm>
                    </p:grpSpPr>
                    <p:sp>
                      <p:nvSpPr>
                        <p:cNvPr id="129560" name="Line 930"/>
                        <p:cNvSpPr>
                          <a:spLocks noChangeShapeType="1"/>
                        </p:cNvSpPr>
                        <p:nvPr/>
                      </p:nvSpPr>
                      <p:spPr bwMode="auto">
                        <a:xfrm>
                          <a:off x="1108" y="2124"/>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1" name="Line 931"/>
                        <p:cNvSpPr>
                          <a:spLocks noChangeShapeType="1"/>
                        </p:cNvSpPr>
                        <p:nvPr/>
                      </p:nvSpPr>
                      <p:spPr bwMode="auto">
                        <a:xfrm>
                          <a:off x="1108" y="2129"/>
                          <a:ext cx="25"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2" name="Line 932"/>
                        <p:cNvSpPr>
                          <a:spLocks noChangeShapeType="1"/>
                        </p:cNvSpPr>
                        <p:nvPr/>
                      </p:nvSpPr>
                      <p:spPr bwMode="auto">
                        <a:xfrm>
                          <a:off x="1108" y="2135"/>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3" name="Line 933"/>
                        <p:cNvSpPr>
                          <a:spLocks noChangeShapeType="1"/>
                        </p:cNvSpPr>
                        <p:nvPr/>
                      </p:nvSpPr>
                      <p:spPr bwMode="auto">
                        <a:xfrm>
                          <a:off x="1108" y="2140"/>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4" name="Line 934"/>
                        <p:cNvSpPr>
                          <a:spLocks noChangeShapeType="1"/>
                        </p:cNvSpPr>
                        <p:nvPr/>
                      </p:nvSpPr>
                      <p:spPr bwMode="auto">
                        <a:xfrm>
                          <a:off x="1107" y="2145"/>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65" name="Line 935"/>
                        <p:cNvSpPr>
                          <a:spLocks noChangeShapeType="1"/>
                        </p:cNvSpPr>
                        <p:nvPr/>
                      </p:nvSpPr>
                      <p:spPr bwMode="auto">
                        <a:xfrm>
                          <a:off x="1107" y="2151"/>
                          <a:ext cx="25" cy="6"/>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555" name="Line 936"/>
                      <p:cNvSpPr>
                        <a:spLocks noChangeShapeType="1"/>
                      </p:cNvSpPr>
                      <p:nvPr/>
                    </p:nvSpPr>
                    <p:spPr bwMode="auto">
                      <a:xfrm>
                        <a:off x="1105" y="2162"/>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6" name="Line 937"/>
                      <p:cNvSpPr>
                        <a:spLocks noChangeShapeType="1"/>
                      </p:cNvSpPr>
                      <p:nvPr/>
                    </p:nvSpPr>
                    <p:spPr bwMode="auto">
                      <a:xfrm>
                        <a:off x="1105" y="216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7" name="Line 938"/>
                      <p:cNvSpPr>
                        <a:spLocks noChangeShapeType="1"/>
                      </p:cNvSpPr>
                      <p:nvPr/>
                    </p:nvSpPr>
                    <p:spPr bwMode="auto">
                      <a:xfrm>
                        <a:off x="1105" y="2173"/>
                        <a:ext cx="26"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8" name="Line 939"/>
                      <p:cNvSpPr>
                        <a:spLocks noChangeShapeType="1"/>
                      </p:cNvSpPr>
                      <p:nvPr/>
                    </p:nvSpPr>
                    <p:spPr bwMode="auto">
                      <a:xfrm>
                        <a:off x="1105" y="2179"/>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9" name="Line 940"/>
                      <p:cNvSpPr>
                        <a:spLocks noChangeShapeType="1"/>
                      </p:cNvSpPr>
                      <p:nvPr/>
                    </p:nvSpPr>
                    <p:spPr bwMode="auto">
                      <a:xfrm>
                        <a:off x="1105" y="2184"/>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545" name="Group 941"/>
                    <p:cNvGrpSpPr>
                      <a:grpSpLocks/>
                    </p:cNvGrpSpPr>
                    <p:nvPr/>
                  </p:nvGrpSpPr>
                  <p:grpSpPr bwMode="auto">
                    <a:xfrm>
                      <a:off x="1105" y="2190"/>
                      <a:ext cx="25" cy="39"/>
                      <a:chOff x="1105" y="2190"/>
                      <a:chExt cx="25" cy="39"/>
                    </a:xfrm>
                  </p:grpSpPr>
                  <p:sp>
                    <p:nvSpPr>
                      <p:cNvPr id="129546" name="Line 942"/>
                      <p:cNvSpPr>
                        <a:spLocks noChangeShapeType="1"/>
                      </p:cNvSpPr>
                      <p:nvPr/>
                    </p:nvSpPr>
                    <p:spPr bwMode="auto">
                      <a:xfrm>
                        <a:off x="1105" y="2190"/>
                        <a:ext cx="25"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47" name="Line 943"/>
                      <p:cNvSpPr>
                        <a:spLocks noChangeShapeType="1"/>
                      </p:cNvSpPr>
                      <p:nvPr/>
                    </p:nvSpPr>
                    <p:spPr bwMode="auto">
                      <a:xfrm>
                        <a:off x="1106" y="2195"/>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48" name="Line 944"/>
                      <p:cNvSpPr>
                        <a:spLocks noChangeShapeType="1"/>
                      </p:cNvSpPr>
                      <p:nvPr/>
                    </p:nvSpPr>
                    <p:spPr bwMode="auto">
                      <a:xfrm>
                        <a:off x="1105" y="2201"/>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49" name="Line 945"/>
                      <p:cNvSpPr>
                        <a:spLocks noChangeShapeType="1"/>
                      </p:cNvSpPr>
                      <p:nvPr/>
                    </p:nvSpPr>
                    <p:spPr bwMode="auto">
                      <a:xfrm flipV="1">
                        <a:off x="1105" y="2206"/>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0" name="Line 946"/>
                      <p:cNvSpPr>
                        <a:spLocks noChangeShapeType="1"/>
                      </p:cNvSpPr>
                      <p:nvPr/>
                    </p:nvSpPr>
                    <p:spPr bwMode="auto">
                      <a:xfrm flipV="1">
                        <a:off x="1105" y="2211"/>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1" name="Line 947"/>
                      <p:cNvSpPr>
                        <a:spLocks noChangeShapeType="1"/>
                      </p:cNvSpPr>
                      <p:nvPr/>
                    </p:nvSpPr>
                    <p:spPr bwMode="auto">
                      <a:xfrm flipV="1">
                        <a:off x="1105" y="2216"/>
                        <a:ext cx="24"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2" name="Line 948"/>
                      <p:cNvSpPr>
                        <a:spLocks noChangeShapeType="1"/>
                      </p:cNvSpPr>
                      <p:nvPr/>
                    </p:nvSpPr>
                    <p:spPr bwMode="auto">
                      <a:xfrm flipV="1">
                        <a:off x="1105" y="2220"/>
                        <a:ext cx="24"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53" name="Line 949"/>
                      <p:cNvSpPr>
                        <a:spLocks noChangeShapeType="1"/>
                      </p:cNvSpPr>
                      <p:nvPr/>
                    </p:nvSpPr>
                    <p:spPr bwMode="auto">
                      <a:xfrm flipV="1">
                        <a:off x="1105" y="2225"/>
                        <a:ext cx="24"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543" name="Line 950"/>
                  <p:cNvSpPr>
                    <a:spLocks noChangeShapeType="1"/>
                  </p:cNvSpPr>
                  <p:nvPr/>
                </p:nvSpPr>
                <p:spPr bwMode="auto">
                  <a:xfrm>
                    <a:off x="1106" y="215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537" name="Group 951"/>
              <p:cNvGrpSpPr>
                <a:grpSpLocks/>
              </p:cNvGrpSpPr>
              <p:nvPr/>
            </p:nvGrpSpPr>
            <p:grpSpPr bwMode="auto">
              <a:xfrm>
                <a:off x="1086" y="2099"/>
                <a:ext cx="26" cy="150"/>
                <a:chOff x="1086" y="2099"/>
                <a:chExt cx="26" cy="150"/>
              </a:xfrm>
            </p:grpSpPr>
            <p:sp>
              <p:nvSpPr>
                <p:cNvPr id="129538" name="Freeform 952"/>
                <p:cNvSpPr>
                  <a:spLocks/>
                </p:cNvSpPr>
                <p:nvPr/>
              </p:nvSpPr>
              <p:spPr bwMode="auto">
                <a:xfrm>
                  <a:off x="1086" y="2099"/>
                  <a:ext cx="26" cy="150"/>
                </a:xfrm>
                <a:custGeom>
                  <a:avLst/>
                  <a:gdLst>
                    <a:gd name="T0" fmla="*/ 0 w 203"/>
                    <a:gd name="T1" fmla="*/ 0 h 1193"/>
                    <a:gd name="T2" fmla="*/ 0 w 203"/>
                    <a:gd name="T3" fmla="*/ 0 h 1193"/>
                    <a:gd name="T4" fmla="*/ 0 w 203"/>
                    <a:gd name="T5" fmla="*/ 0 h 1193"/>
                    <a:gd name="T6" fmla="*/ 0 w 203"/>
                    <a:gd name="T7" fmla="*/ 0 h 1193"/>
                    <a:gd name="T8" fmla="*/ 0 w 203"/>
                    <a:gd name="T9" fmla="*/ 0 h 1193"/>
                    <a:gd name="T10" fmla="*/ 0 w 203"/>
                    <a:gd name="T11" fmla="*/ 0 h 1193"/>
                    <a:gd name="T12" fmla="*/ 0 w 203"/>
                    <a:gd name="T13" fmla="*/ 0 h 1193"/>
                    <a:gd name="T14" fmla="*/ 0 w 203"/>
                    <a:gd name="T15" fmla="*/ 0 h 1193"/>
                    <a:gd name="T16" fmla="*/ 0 w 203"/>
                    <a:gd name="T17" fmla="*/ 0 h 1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3"/>
                    <a:gd name="T28" fmla="*/ 0 h 1193"/>
                    <a:gd name="T29" fmla="*/ 203 w 203"/>
                    <a:gd name="T30" fmla="*/ 1193 h 1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3" h="1193">
                      <a:moveTo>
                        <a:pt x="48" y="0"/>
                      </a:moveTo>
                      <a:lnTo>
                        <a:pt x="192" y="62"/>
                      </a:lnTo>
                      <a:lnTo>
                        <a:pt x="203" y="75"/>
                      </a:lnTo>
                      <a:lnTo>
                        <a:pt x="160" y="1145"/>
                      </a:lnTo>
                      <a:lnTo>
                        <a:pt x="141" y="1158"/>
                      </a:lnTo>
                      <a:lnTo>
                        <a:pt x="0" y="1193"/>
                      </a:lnTo>
                      <a:lnTo>
                        <a:pt x="18" y="1174"/>
                      </a:lnTo>
                      <a:lnTo>
                        <a:pt x="19" y="1159"/>
                      </a:lnTo>
                      <a:lnTo>
                        <a:pt x="48"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39" name="Arc 953"/>
                <p:cNvSpPr>
                  <a:spLocks/>
                </p:cNvSpPr>
                <p:nvPr/>
              </p:nvSpPr>
              <p:spPr bwMode="auto">
                <a:xfrm>
                  <a:off x="1110" y="2107"/>
                  <a:ext cx="2" cy="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433" name="Group 954"/>
            <p:cNvGrpSpPr>
              <a:grpSpLocks/>
            </p:cNvGrpSpPr>
            <p:nvPr/>
          </p:nvGrpSpPr>
          <p:grpSpPr bwMode="auto">
            <a:xfrm>
              <a:off x="1096" y="2324"/>
              <a:ext cx="81" cy="32"/>
              <a:chOff x="1096" y="2324"/>
              <a:chExt cx="81" cy="32"/>
            </a:xfrm>
          </p:grpSpPr>
          <p:sp>
            <p:nvSpPr>
              <p:cNvPr id="129525" name="Freeform 955"/>
              <p:cNvSpPr>
                <a:spLocks/>
              </p:cNvSpPr>
              <p:nvPr/>
            </p:nvSpPr>
            <p:spPr bwMode="auto">
              <a:xfrm>
                <a:off x="1096" y="2324"/>
                <a:ext cx="81" cy="21"/>
              </a:xfrm>
              <a:custGeom>
                <a:avLst/>
                <a:gdLst>
                  <a:gd name="T0" fmla="*/ 0 w 646"/>
                  <a:gd name="T1" fmla="*/ 0 h 168"/>
                  <a:gd name="T2" fmla="*/ 0 w 646"/>
                  <a:gd name="T3" fmla="*/ 0 h 168"/>
                  <a:gd name="T4" fmla="*/ 0 w 646"/>
                  <a:gd name="T5" fmla="*/ 0 h 168"/>
                  <a:gd name="T6" fmla="*/ 0 w 646"/>
                  <a:gd name="T7" fmla="*/ 0 h 168"/>
                  <a:gd name="T8" fmla="*/ 0 w 646"/>
                  <a:gd name="T9" fmla="*/ 0 h 168"/>
                  <a:gd name="T10" fmla="*/ 0 w 646"/>
                  <a:gd name="T11" fmla="*/ 0 h 168"/>
                  <a:gd name="T12" fmla="*/ 0 w 646"/>
                  <a:gd name="T13" fmla="*/ 0 h 168"/>
                  <a:gd name="T14" fmla="*/ 0 w 646"/>
                  <a:gd name="T15" fmla="*/ 0 h 168"/>
                  <a:gd name="T16" fmla="*/ 0 w 646"/>
                  <a:gd name="T17" fmla="*/ 0 h 168"/>
                  <a:gd name="T18" fmla="*/ 0 w 646"/>
                  <a:gd name="T19" fmla="*/ 0 h 168"/>
                  <a:gd name="T20" fmla="*/ 0 w 646"/>
                  <a:gd name="T21" fmla="*/ 0 h 168"/>
                  <a:gd name="T22" fmla="*/ 0 w 646"/>
                  <a:gd name="T23" fmla="*/ 0 h 168"/>
                  <a:gd name="T24" fmla="*/ 0 w 646"/>
                  <a:gd name="T25" fmla="*/ 0 h 168"/>
                  <a:gd name="T26" fmla="*/ 0 w 646"/>
                  <a:gd name="T27" fmla="*/ 0 h 168"/>
                  <a:gd name="T28" fmla="*/ 0 w 646"/>
                  <a:gd name="T29" fmla="*/ 0 h 168"/>
                  <a:gd name="T30" fmla="*/ 0 w 646"/>
                  <a:gd name="T31" fmla="*/ 0 h 168"/>
                  <a:gd name="T32" fmla="*/ 0 w 646"/>
                  <a:gd name="T33" fmla="*/ 0 h 168"/>
                  <a:gd name="T34" fmla="*/ 0 w 646"/>
                  <a:gd name="T35" fmla="*/ 0 h 168"/>
                  <a:gd name="T36" fmla="*/ 0 w 646"/>
                  <a:gd name="T37" fmla="*/ 0 h 168"/>
                  <a:gd name="T38" fmla="*/ 0 w 646"/>
                  <a:gd name="T39" fmla="*/ 0 h 168"/>
                  <a:gd name="T40" fmla="*/ 0 w 646"/>
                  <a:gd name="T41" fmla="*/ 0 h 168"/>
                  <a:gd name="T42" fmla="*/ 0 w 646"/>
                  <a:gd name="T43" fmla="*/ 0 h 168"/>
                  <a:gd name="T44" fmla="*/ 0 w 646"/>
                  <a:gd name="T45" fmla="*/ 0 h 168"/>
                  <a:gd name="T46" fmla="*/ 0 w 646"/>
                  <a:gd name="T47" fmla="*/ 0 h 168"/>
                  <a:gd name="T48" fmla="*/ 0 w 646"/>
                  <a:gd name="T49" fmla="*/ 0 h 168"/>
                  <a:gd name="T50" fmla="*/ 0 w 646"/>
                  <a:gd name="T51" fmla="*/ 0 h 168"/>
                  <a:gd name="T52" fmla="*/ 0 w 646"/>
                  <a:gd name="T53" fmla="*/ 0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6"/>
                  <a:gd name="T82" fmla="*/ 0 h 168"/>
                  <a:gd name="T83" fmla="*/ 646 w 646"/>
                  <a:gd name="T84" fmla="*/ 168 h 16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6" h="168">
                    <a:moveTo>
                      <a:pt x="0" y="0"/>
                    </a:moveTo>
                    <a:lnTo>
                      <a:pt x="120" y="8"/>
                    </a:lnTo>
                    <a:lnTo>
                      <a:pt x="209" y="12"/>
                    </a:lnTo>
                    <a:lnTo>
                      <a:pt x="289" y="20"/>
                    </a:lnTo>
                    <a:lnTo>
                      <a:pt x="369" y="31"/>
                    </a:lnTo>
                    <a:lnTo>
                      <a:pt x="426" y="39"/>
                    </a:lnTo>
                    <a:lnTo>
                      <a:pt x="493" y="50"/>
                    </a:lnTo>
                    <a:lnTo>
                      <a:pt x="532" y="57"/>
                    </a:lnTo>
                    <a:lnTo>
                      <a:pt x="561" y="64"/>
                    </a:lnTo>
                    <a:lnTo>
                      <a:pt x="577" y="68"/>
                    </a:lnTo>
                    <a:lnTo>
                      <a:pt x="591" y="71"/>
                    </a:lnTo>
                    <a:lnTo>
                      <a:pt x="606" y="76"/>
                    </a:lnTo>
                    <a:lnTo>
                      <a:pt x="623" y="82"/>
                    </a:lnTo>
                    <a:lnTo>
                      <a:pt x="638" y="90"/>
                    </a:lnTo>
                    <a:lnTo>
                      <a:pt x="645" y="99"/>
                    </a:lnTo>
                    <a:lnTo>
                      <a:pt x="646" y="107"/>
                    </a:lnTo>
                    <a:lnTo>
                      <a:pt x="643" y="118"/>
                    </a:lnTo>
                    <a:lnTo>
                      <a:pt x="638" y="129"/>
                    </a:lnTo>
                    <a:lnTo>
                      <a:pt x="630" y="140"/>
                    </a:lnTo>
                    <a:lnTo>
                      <a:pt x="620" y="147"/>
                    </a:lnTo>
                    <a:lnTo>
                      <a:pt x="605" y="156"/>
                    </a:lnTo>
                    <a:lnTo>
                      <a:pt x="590" y="162"/>
                    </a:lnTo>
                    <a:lnTo>
                      <a:pt x="572" y="164"/>
                    </a:lnTo>
                    <a:lnTo>
                      <a:pt x="553" y="167"/>
                    </a:lnTo>
                    <a:lnTo>
                      <a:pt x="529" y="168"/>
                    </a:lnTo>
                    <a:lnTo>
                      <a:pt x="507" y="166"/>
                    </a:lnTo>
                    <a:lnTo>
                      <a:pt x="471" y="161"/>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526" name="Group 956"/>
              <p:cNvGrpSpPr>
                <a:grpSpLocks/>
              </p:cNvGrpSpPr>
              <p:nvPr/>
            </p:nvGrpSpPr>
            <p:grpSpPr bwMode="auto">
              <a:xfrm>
                <a:off x="1100" y="2335"/>
                <a:ext cx="57" cy="21"/>
                <a:chOff x="1100" y="2335"/>
                <a:chExt cx="57" cy="21"/>
              </a:xfrm>
            </p:grpSpPr>
            <p:grpSp>
              <p:nvGrpSpPr>
                <p:cNvPr id="129527" name="Group 957"/>
                <p:cNvGrpSpPr>
                  <a:grpSpLocks/>
                </p:cNvGrpSpPr>
                <p:nvPr/>
              </p:nvGrpSpPr>
              <p:grpSpPr bwMode="auto">
                <a:xfrm>
                  <a:off x="1100" y="2335"/>
                  <a:ext cx="57" cy="21"/>
                  <a:chOff x="1100" y="2335"/>
                  <a:chExt cx="57" cy="21"/>
                </a:xfrm>
              </p:grpSpPr>
              <p:sp>
                <p:nvSpPr>
                  <p:cNvPr id="129532" name="Freeform 958"/>
                  <p:cNvSpPr>
                    <a:spLocks/>
                  </p:cNvSpPr>
                  <p:nvPr/>
                </p:nvSpPr>
                <p:spPr bwMode="auto">
                  <a:xfrm>
                    <a:off x="1100" y="2335"/>
                    <a:ext cx="35" cy="14"/>
                  </a:xfrm>
                  <a:custGeom>
                    <a:avLst/>
                    <a:gdLst>
                      <a:gd name="T0" fmla="*/ 0 w 283"/>
                      <a:gd name="T1" fmla="*/ 0 h 113"/>
                      <a:gd name="T2" fmla="*/ 0 w 283"/>
                      <a:gd name="T3" fmla="*/ 0 h 113"/>
                      <a:gd name="T4" fmla="*/ 0 w 283"/>
                      <a:gd name="T5" fmla="*/ 0 h 113"/>
                      <a:gd name="T6" fmla="*/ 0 w 283"/>
                      <a:gd name="T7" fmla="*/ 0 h 113"/>
                      <a:gd name="T8" fmla="*/ 0 w 283"/>
                      <a:gd name="T9" fmla="*/ 0 h 113"/>
                      <a:gd name="T10" fmla="*/ 0 60000 65536"/>
                      <a:gd name="T11" fmla="*/ 0 60000 65536"/>
                      <a:gd name="T12" fmla="*/ 0 60000 65536"/>
                      <a:gd name="T13" fmla="*/ 0 60000 65536"/>
                      <a:gd name="T14" fmla="*/ 0 60000 65536"/>
                      <a:gd name="T15" fmla="*/ 0 w 283"/>
                      <a:gd name="T16" fmla="*/ 0 h 113"/>
                      <a:gd name="T17" fmla="*/ 283 w 283"/>
                      <a:gd name="T18" fmla="*/ 113 h 113"/>
                    </a:gdLst>
                    <a:ahLst/>
                    <a:cxnLst>
                      <a:cxn ang="T10">
                        <a:pos x="T0" y="T1"/>
                      </a:cxn>
                      <a:cxn ang="T11">
                        <a:pos x="T2" y="T3"/>
                      </a:cxn>
                      <a:cxn ang="T12">
                        <a:pos x="T4" y="T5"/>
                      </a:cxn>
                      <a:cxn ang="T13">
                        <a:pos x="T6" y="T7"/>
                      </a:cxn>
                      <a:cxn ang="T14">
                        <a:pos x="T8" y="T9"/>
                      </a:cxn>
                    </a:cxnLst>
                    <a:rect l="T15" t="T16" r="T17" b="T18"/>
                    <a:pathLst>
                      <a:path w="283" h="113">
                        <a:moveTo>
                          <a:pt x="0" y="68"/>
                        </a:moveTo>
                        <a:lnTo>
                          <a:pt x="74" y="0"/>
                        </a:lnTo>
                        <a:lnTo>
                          <a:pt x="283" y="38"/>
                        </a:lnTo>
                        <a:lnTo>
                          <a:pt x="200" y="113"/>
                        </a:lnTo>
                        <a:lnTo>
                          <a:pt x="0" y="6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33" name="Freeform 959"/>
                  <p:cNvSpPr>
                    <a:spLocks/>
                  </p:cNvSpPr>
                  <p:nvPr/>
                </p:nvSpPr>
                <p:spPr bwMode="auto">
                  <a:xfrm>
                    <a:off x="1100" y="2343"/>
                    <a:ext cx="25" cy="13"/>
                  </a:xfrm>
                  <a:custGeom>
                    <a:avLst/>
                    <a:gdLst>
                      <a:gd name="T0" fmla="*/ 0 w 201"/>
                      <a:gd name="T1" fmla="*/ 0 h 107"/>
                      <a:gd name="T2" fmla="*/ 0 w 201"/>
                      <a:gd name="T3" fmla="*/ 0 h 107"/>
                      <a:gd name="T4" fmla="*/ 0 w 201"/>
                      <a:gd name="T5" fmla="*/ 0 h 107"/>
                      <a:gd name="T6" fmla="*/ 0 w 201"/>
                      <a:gd name="T7" fmla="*/ 0 h 107"/>
                      <a:gd name="T8" fmla="*/ 0 w 201"/>
                      <a:gd name="T9" fmla="*/ 0 h 107"/>
                      <a:gd name="T10" fmla="*/ 0 w 201"/>
                      <a:gd name="T11" fmla="*/ 0 h 107"/>
                      <a:gd name="T12" fmla="*/ 0 60000 65536"/>
                      <a:gd name="T13" fmla="*/ 0 60000 65536"/>
                      <a:gd name="T14" fmla="*/ 0 60000 65536"/>
                      <a:gd name="T15" fmla="*/ 0 60000 65536"/>
                      <a:gd name="T16" fmla="*/ 0 60000 65536"/>
                      <a:gd name="T17" fmla="*/ 0 60000 65536"/>
                      <a:gd name="T18" fmla="*/ 0 w 201"/>
                      <a:gd name="T19" fmla="*/ 0 h 107"/>
                      <a:gd name="T20" fmla="*/ 201 w 201"/>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201" h="107">
                        <a:moveTo>
                          <a:pt x="0" y="0"/>
                        </a:moveTo>
                        <a:lnTo>
                          <a:pt x="0" y="59"/>
                        </a:lnTo>
                        <a:lnTo>
                          <a:pt x="2" y="59"/>
                        </a:lnTo>
                        <a:lnTo>
                          <a:pt x="201" y="107"/>
                        </a:lnTo>
                        <a:lnTo>
                          <a:pt x="201" y="4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34" name="Freeform 960"/>
                  <p:cNvSpPr>
                    <a:spLocks/>
                  </p:cNvSpPr>
                  <p:nvPr/>
                </p:nvSpPr>
                <p:spPr bwMode="auto">
                  <a:xfrm>
                    <a:off x="1125" y="2339"/>
                    <a:ext cx="32" cy="17"/>
                  </a:xfrm>
                  <a:custGeom>
                    <a:avLst/>
                    <a:gdLst>
                      <a:gd name="T0" fmla="*/ 0 w 254"/>
                      <a:gd name="T1" fmla="*/ 0 h 137"/>
                      <a:gd name="T2" fmla="*/ 0 w 254"/>
                      <a:gd name="T3" fmla="*/ 0 h 137"/>
                      <a:gd name="T4" fmla="*/ 0 w 254"/>
                      <a:gd name="T5" fmla="*/ 0 h 137"/>
                      <a:gd name="T6" fmla="*/ 0 w 254"/>
                      <a:gd name="T7" fmla="*/ 0 h 137"/>
                      <a:gd name="T8" fmla="*/ 0 w 254"/>
                      <a:gd name="T9" fmla="*/ 0 h 137"/>
                      <a:gd name="T10" fmla="*/ 0 w 254"/>
                      <a:gd name="T11" fmla="*/ 0 h 137"/>
                      <a:gd name="T12" fmla="*/ 0 60000 65536"/>
                      <a:gd name="T13" fmla="*/ 0 60000 65536"/>
                      <a:gd name="T14" fmla="*/ 0 60000 65536"/>
                      <a:gd name="T15" fmla="*/ 0 60000 65536"/>
                      <a:gd name="T16" fmla="*/ 0 60000 65536"/>
                      <a:gd name="T17" fmla="*/ 0 60000 65536"/>
                      <a:gd name="T18" fmla="*/ 0 w 254"/>
                      <a:gd name="T19" fmla="*/ 0 h 137"/>
                      <a:gd name="T20" fmla="*/ 254 w 254"/>
                      <a:gd name="T21" fmla="*/ 137 h 137"/>
                    </a:gdLst>
                    <a:ahLst/>
                    <a:cxnLst>
                      <a:cxn ang="T12">
                        <a:pos x="T0" y="T1"/>
                      </a:cxn>
                      <a:cxn ang="T13">
                        <a:pos x="T2" y="T3"/>
                      </a:cxn>
                      <a:cxn ang="T14">
                        <a:pos x="T4" y="T5"/>
                      </a:cxn>
                      <a:cxn ang="T15">
                        <a:pos x="T6" y="T7"/>
                      </a:cxn>
                      <a:cxn ang="T16">
                        <a:pos x="T8" y="T9"/>
                      </a:cxn>
                      <a:cxn ang="T17">
                        <a:pos x="T10" y="T11"/>
                      </a:cxn>
                    </a:cxnLst>
                    <a:rect l="T18" t="T19" r="T20" b="T21"/>
                    <a:pathLst>
                      <a:path w="254" h="137">
                        <a:moveTo>
                          <a:pt x="0" y="74"/>
                        </a:moveTo>
                        <a:lnTo>
                          <a:pt x="81" y="0"/>
                        </a:lnTo>
                        <a:lnTo>
                          <a:pt x="254" y="20"/>
                        </a:lnTo>
                        <a:lnTo>
                          <a:pt x="254" y="76"/>
                        </a:lnTo>
                        <a:lnTo>
                          <a:pt x="0" y="137"/>
                        </a:lnTo>
                        <a:lnTo>
                          <a:pt x="0" y="74"/>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35" name="Freeform 961"/>
                  <p:cNvSpPr>
                    <a:spLocks/>
                  </p:cNvSpPr>
                  <p:nvPr/>
                </p:nvSpPr>
                <p:spPr bwMode="auto">
                  <a:xfrm>
                    <a:off x="1109" y="2335"/>
                    <a:ext cx="48" cy="7"/>
                  </a:xfrm>
                  <a:custGeom>
                    <a:avLst/>
                    <a:gdLst>
                      <a:gd name="T0" fmla="*/ 0 w 382"/>
                      <a:gd name="T1" fmla="*/ 0 h 57"/>
                      <a:gd name="T2" fmla="*/ 0 w 382"/>
                      <a:gd name="T3" fmla="*/ 0 h 57"/>
                      <a:gd name="T4" fmla="*/ 0 w 382"/>
                      <a:gd name="T5" fmla="*/ 0 h 57"/>
                      <a:gd name="T6" fmla="*/ 0 w 382"/>
                      <a:gd name="T7" fmla="*/ 0 h 57"/>
                      <a:gd name="T8" fmla="*/ 0 w 382"/>
                      <a:gd name="T9" fmla="*/ 0 h 57"/>
                      <a:gd name="T10" fmla="*/ 0 60000 65536"/>
                      <a:gd name="T11" fmla="*/ 0 60000 65536"/>
                      <a:gd name="T12" fmla="*/ 0 60000 65536"/>
                      <a:gd name="T13" fmla="*/ 0 60000 65536"/>
                      <a:gd name="T14" fmla="*/ 0 60000 65536"/>
                      <a:gd name="T15" fmla="*/ 0 w 382"/>
                      <a:gd name="T16" fmla="*/ 0 h 57"/>
                      <a:gd name="T17" fmla="*/ 382 w 382"/>
                      <a:gd name="T18" fmla="*/ 57 h 57"/>
                    </a:gdLst>
                    <a:ahLst/>
                    <a:cxnLst>
                      <a:cxn ang="T10">
                        <a:pos x="T0" y="T1"/>
                      </a:cxn>
                      <a:cxn ang="T11">
                        <a:pos x="T2" y="T3"/>
                      </a:cxn>
                      <a:cxn ang="T12">
                        <a:pos x="T4" y="T5"/>
                      </a:cxn>
                      <a:cxn ang="T13">
                        <a:pos x="T6" y="T7"/>
                      </a:cxn>
                      <a:cxn ang="T14">
                        <a:pos x="T8" y="T9"/>
                      </a:cxn>
                    </a:cxnLst>
                    <a:rect l="T15" t="T16" r="T17" b="T18"/>
                    <a:pathLst>
                      <a:path w="382" h="57">
                        <a:moveTo>
                          <a:pt x="0" y="0"/>
                        </a:moveTo>
                        <a:lnTo>
                          <a:pt x="191" y="13"/>
                        </a:lnTo>
                        <a:lnTo>
                          <a:pt x="382" y="57"/>
                        </a:lnTo>
                        <a:lnTo>
                          <a:pt x="209" y="38"/>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28" name="Group 962"/>
                <p:cNvGrpSpPr>
                  <a:grpSpLocks/>
                </p:cNvGrpSpPr>
                <p:nvPr/>
              </p:nvGrpSpPr>
              <p:grpSpPr bwMode="auto">
                <a:xfrm>
                  <a:off x="1100" y="2341"/>
                  <a:ext cx="56" cy="9"/>
                  <a:chOff x="1100" y="2341"/>
                  <a:chExt cx="56" cy="9"/>
                </a:xfrm>
              </p:grpSpPr>
              <p:sp>
                <p:nvSpPr>
                  <p:cNvPr id="129529" name="Line 963"/>
                  <p:cNvSpPr>
                    <a:spLocks noChangeShapeType="1"/>
                  </p:cNvSpPr>
                  <p:nvPr/>
                </p:nvSpPr>
                <p:spPr bwMode="auto">
                  <a:xfrm>
                    <a:off x="1100" y="2345"/>
                    <a:ext cx="25"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30" name="Line 964"/>
                  <p:cNvSpPr>
                    <a:spLocks noChangeShapeType="1"/>
                  </p:cNvSpPr>
                  <p:nvPr/>
                </p:nvSpPr>
                <p:spPr bwMode="auto">
                  <a:xfrm flipV="1">
                    <a:off x="1125" y="2341"/>
                    <a:ext cx="10" cy="9"/>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31" name="Line 965"/>
                  <p:cNvSpPr>
                    <a:spLocks noChangeShapeType="1"/>
                  </p:cNvSpPr>
                  <p:nvPr/>
                </p:nvSpPr>
                <p:spPr bwMode="auto">
                  <a:xfrm>
                    <a:off x="1136" y="2341"/>
                    <a:ext cx="20"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434" name="Freeform 966"/>
            <p:cNvSpPr>
              <a:spLocks/>
            </p:cNvSpPr>
            <p:nvPr/>
          </p:nvSpPr>
          <p:spPr bwMode="auto">
            <a:xfrm>
              <a:off x="1085" y="2284"/>
              <a:ext cx="49" cy="46"/>
            </a:xfrm>
            <a:custGeom>
              <a:avLst/>
              <a:gdLst>
                <a:gd name="T0" fmla="*/ 0 w 392"/>
                <a:gd name="T1" fmla="*/ 0 h 366"/>
                <a:gd name="T2" fmla="*/ 0 w 392"/>
                <a:gd name="T3" fmla="*/ 0 h 366"/>
                <a:gd name="T4" fmla="*/ 0 w 392"/>
                <a:gd name="T5" fmla="*/ 0 h 366"/>
                <a:gd name="T6" fmla="*/ 0 w 392"/>
                <a:gd name="T7" fmla="*/ 0 h 366"/>
                <a:gd name="T8" fmla="*/ 0 w 392"/>
                <a:gd name="T9" fmla="*/ 0 h 366"/>
                <a:gd name="T10" fmla="*/ 0 60000 65536"/>
                <a:gd name="T11" fmla="*/ 0 60000 65536"/>
                <a:gd name="T12" fmla="*/ 0 60000 65536"/>
                <a:gd name="T13" fmla="*/ 0 60000 65536"/>
                <a:gd name="T14" fmla="*/ 0 60000 65536"/>
                <a:gd name="T15" fmla="*/ 0 w 392"/>
                <a:gd name="T16" fmla="*/ 0 h 366"/>
                <a:gd name="T17" fmla="*/ 392 w 392"/>
                <a:gd name="T18" fmla="*/ 366 h 366"/>
              </a:gdLst>
              <a:ahLst/>
              <a:cxnLst>
                <a:cxn ang="T10">
                  <a:pos x="T0" y="T1"/>
                </a:cxn>
                <a:cxn ang="T11">
                  <a:pos x="T2" y="T3"/>
                </a:cxn>
                <a:cxn ang="T12">
                  <a:pos x="T4" y="T5"/>
                </a:cxn>
                <a:cxn ang="T13">
                  <a:pos x="T6" y="T7"/>
                </a:cxn>
                <a:cxn ang="T14">
                  <a:pos x="T8" y="T9"/>
                </a:cxn>
              </a:cxnLst>
              <a:rect l="T15" t="T16" r="T17" b="T18"/>
              <a:pathLst>
                <a:path w="392" h="366">
                  <a:moveTo>
                    <a:pt x="0" y="183"/>
                  </a:moveTo>
                  <a:lnTo>
                    <a:pt x="392" y="0"/>
                  </a:lnTo>
                  <a:lnTo>
                    <a:pt x="392" y="147"/>
                  </a:lnTo>
                  <a:lnTo>
                    <a:pt x="0" y="366"/>
                  </a:lnTo>
                  <a:lnTo>
                    <a:pt x="0" y="18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35" name="Freeform 967"/>
            <p:cNvSpPr>
              <a:spLocks/>
            </p:cNvSpPr>
            <p:nvPr/>
          </p:nvSpPr>
          <p:spPr bwMode="auto">
            <a:xfrm>
              <a:off x="1084" y="2241"/>
              <a:ext cx="51" cy="68"/>
            </a:xfrm>
            <a:custGeom>
              <a:avLst/>
              <a:gdLst>
                <a:gd name="T0" fmla="*/ 0 w 405"/>
                <a:gd name="T1" fmla="*/ 0 h 542"/>
                <a:gd name="T2" fmla="*/ 0 w 405"/>
                <a:gd name="T3" fmla="*/ 0 h 542"/>
                <a:gd name="T4" fmla="*/ 0 w 405"/>
                <a:gd name="T5" fmla="*/ 0 h 542"/>
                <a:gd name="T6" fmla="*/ 0 w 405"/>
                <a:gd name="T7" fmla="*/ 0 h 542"/>
                <a:gd name="T8" fmla="*/ 0 w 405"/>
                <a:gd name="T9" fmla="*/ 0 h 542"/>
                <a:gd name="T10" fmla="*/ 0 60000 65536"/>
                <a:gd name="T11" fmla="*/ 0 60000 65536"/>
                <a:gd name="T12" fmla="*/ 0 60000 65536"/>
                <a:gd name="T13" fmla="*/ 0 60000 65536"/>
                <a:gd name="T14" fmla="*/ 0 60000 65536"/>
                <a:gd name="T15" fmla="*/ 0 w 405"/>
                <a:gd name="T16" fmla="*/ 0 h 542"/>
                <a:gd name="T17" fmla="*/ 405 w 405"/>
                <a:gd name="T18" fmla="*/ 542 h 542"/>
              </a:gdLst>
              <a:ahLst/>
              <a:cxnLst>
                <a:cxn ang="T10">
                  <a:pos x="T0" y="T1"/>
                </a:cxn>
                <a:cxn ang="T11">
                  <a:pos x="T2" y="T3"/>
                </a:cxn>
                <a:cxn ang="T12">
                  <a:pos x="T4" y="T5"/>
                </a:cxn>
                <a:cxn ang="T13">
                  <a:pos x="T6" y="T7"/>
                </a:cxn>
                <a:cxn ang="T14">
                  <a:pos x="T8" y="T9"/>
                </a:cxn>
              </a:cxnLst>
              <a:rect l="T15" t="T16" r="T17" b="T18"/>
              <a:pathLst>
                <a:path w="405" h="542">
                  <a:moveTo>
                    <a:pt x="0" y="115"/>
                  </a:moveTo>
                  <a:lnTo>
                    <a:pt x="405" y="0"/>
                  </a:lnTo>
                  <a:lnTo>
                    <a:pt x="405" y="358"/>
                  </a:lnTo>
                  <a:lnTo>
                    <a:pt x="1" y="542"/>
                  </a:lnTo>
                  <a:lnTo>
                    <a:pt x="0" y="1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36" name="Freeform 968"/>
            <p:cNvSpPr>
              <a:spLocks/>
            </p:cNvSpPr>
            <p:nvPr/>
          </p:nvSpPr>
          <p:spPr bwMode="auto">
            <a:xfrm>
              <a:off x="948" y="2120"/>
              <a:ext cx="124" cy="104"/>
            </a:xfrm>
            <a:custGeom>
              <a:avLst/>
              <a:gdLst>
                <a:gd name="T0" fmla="*/ 0 w 999"/>
                <a:gd name="T1" fmla="*/ 0 h 828"/>
                <a:gd name="T2" fmla="*/ 0 w 999"/>
                <a:gd name="T3" fmla="*/ 0 h 828"/>
                <a:gd name="T4" fmla="*/ 0 w 999"/>
                <a:gd name="T5" fmla="*/ 0 h 828"/>
                <a:gd name="T6" fmla="*/ 0 w 999"/>
                <a:gd name="T7" fmla="*/ 0 h 828"/>
                <a:gd name="T8" fmla="*/ 0 w 999"/>
                <a:gd name="T9" fmla="*/ 0 h 828"/>
                <a:gd name="T10" fmla="*/ 0 60000 65536"/>
                <a:gd name="T11" fmla="*/ 0 60000 65536"/>
                <a:gd name="T12" fmla="*/ 0 60000 65536"/>
                <a:gd name="T13" fmla="*/ 0 60000 65536"/>
                <a:gd name="T14" fmla="*/ 0 60000 65536"/>
                <a:gd name="T15" fmla="*/ 0 w 999"/>
                <a:gd name="T16" fmla="*/ 0 h 828"/>
                <a:gd name="T17" fmla="*/ 999 w 999"/>
                <a:gd name="T18" fmla="*/ 828 h 828"/>
              </a:gdLst>
              <a:ahLst/>
              <a:cxnLst>
                <a:cxn ang="T10">
                  <a:pos x="T0" y="T1"/>
                </a:cxn>
                <a:cxn ang="T11">
                  <a:pos x="T2" y="T3"/>
                </a:cxn>
                <a:cxn ang="T12">
                  <a:pos x="T4" y="T5"/>
                </a:cxn>
                <a:cxn ang="T13">
                  <a:pos x="T6" y="T7"/>
                </a:cxn>
                <a:cxn ang="T14">
                  <a:pos x="T8" y="T9"/>
                </a:cxn>
              </a:cxnLst>
              <a:rect l="T15" t="T16" r="T17" b="T18"/>
              <a:pathLst>
                <a:path w="999" h="828">
                  <a:moveTo>
                    <a:pt x="40" y="0"/>
                  </a:moveTo>
                  <a:lnTo>
                    <a:pt x="999" y="0"/>
                  </a:lnTo>
                  <a:lnTo>
                    <a:pt x="960" y="828"/>
                  </a:lnTo>
                  <a:lnTo>
                    <a:pt x="0" y="781"/>
                  </a:lnTo>
                  <a:lnTo>
                    <a:pt x="4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37" name="Freeform 969"/>
            <p:cNvSpPr>
              <a:spLocks/>
            </p:cNvSpPr>
            <p:nvPr/>
          </p:nvSpPr>
          <p:spPr bwMode="auto">
            <a:xfrm>
              <a:off x="866" y="2294"/>
              <a:ext cx="233" cy="47"/>
            </a:xfrm>
            <a:custGeom>
              <a:avLst/>
              <a:gdLst>
                <a:gd name="T0" fmla="*/ 0 w 1860"/>
                <a:gd name="T1" fmla="*/ 0 h 377"/>
                <a:gd name="T2" fmla="*/ 0 w 1860"/>
                <a:gd name="T3" fmla="*/ 0 h 377"/>
                <a:gd name="T4" fmla="*/ 0 w 1860"/>
                <a:gd name="T5" fmla="*/ 0 h 377"/>
                <a:gd name="T6" fmla="*/ 0 w 1860"/>
                <a:gd name="T7" fmla="*/ 0 h 377"/>
                <a:gd name="T8" fmla="*/ 0 w 1860"/>
                <a:gd name="T9" fmla="*/ 0 h 377"/>
                <a:gd name="T10" fmla="*/ 0 w 1860"/>
                <a:gd name="T11" fmla="*/ 0 h 377"/>
                <a:gd name="T12" fmla="*/ 0 w 1860"/>
                <a:gd name="T13" fmla="*/ 0 h 377"/>
                <a:gd name="T14" fmla="*/ 0 60000 65536"/>
                <a:gd name="T15" fmla="*/ 0 60000 65536"/>
                <a:gd name="T16" fmla="*/ 0 60000 65536"/>
                <a:gd name="T17" fmla="*/ 0 60000 65536"/>
                <a:gd name="T18" fmla="*/ 0 60000 65536"/>
                <a:gd name="T19" fmla="*/ 0 60000 65536"/>
                <a:gd name="T20" fmla="*/ 0 60000 65536"/>
                <a:gd name="T21" fmla="*/ 0 w 1860"/>
                <a:gd name="T22" fmla="*/ 0 h 377"/>
                <a:gd name="T23" fmla="*/ 1860 w 1860"/>
                <a:gd name="T24" fmla="*/ 377 h 3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0" h="377">
                  <a:moveTo>
                    <a:pt x="302" y="0"/>
                  </a:moveTo>
                  <a:lnTo>
                    <a:pt x="1860" y="154"/>
                  </a:lnTo>
                  <a:lnTo>
                    <a:pt x="1750" y="292"/>
                  </a:lnTo>
                  <a:lnTo>
                    <a:pt x="1644" y="377"/>
                  </a:lnTo>
                  <a:lnTo>
                    <a:pt x="0" y="189"/>
                  </a:lnTo>
                  <a:lnTo>
                    <a:pt x="123" y="135"/>
                  </a:lnTo>
                  <a:lnTo>
                    <a:pt x="30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438" name="Group 970"/>
            <p:cNvGrpSpPr>
              <a:grpSpLocks/>
            </p:cNvGrpSpPr>
            <p:nvPr/>
          </p:nvGrpSpPr>
          <p:grpSpPr bwMode="auto">
            <a:xfrm>
              <a:off x="1084" y="2245"/>
              <a:ext cx="50" cy="60"/>
              <a:chOff x="1084" y="2245"/>
              <a:chExt cx="50" cy="60"/>
            </a:xfrm>
          </p:grpSpPr>
          <p:sp>
            <p:nvSpPr>
              <p:cNvPr id="129516" name="Line 971"/>
              <p:cNvSpPr>
                <a:spLocks noChangeShapeType="1"/>
              </p:cNvSpPr>
              <p:nvPr/>
            </p:nvSpPr>
            <p:spPr bwMode="auto">
              <a:xfrm flipV="1">
                <a:off x="1084" y="2262"/>
                <a:ext cx="50"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17" name="Line 972"/>
              <p:cNvSpPr>
                <a:spLocks noChangeShapeType="1"/>
              </p:cNvSpPr>
              <p:nvPr/>
            </p:nvSpPr>
            <p:spPr bwMode="auto">
              <a:xfrm flipV="1">
                <a:off x="1093" y="2267"/>
                <a:ext cx="41" cy="16"/>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18" name="Line 973"/>
              <p:cNvSpPr>
                <a:spLocks noChangeShapeType="1"/>
              </p:cNvSpPr>
              <p:nvPr/>
            </p:nvSpPr>
            <p:spPr bwMode="auto">
              <a:xfrm flipV="1">
                <a:off x="1093" y="2272"/>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19" name="Line 974"/>
              <p:cNvSpPr>
                <a:spLocks noChangeShapeType="1"/>
              </p:cNvSpPr>
              <p:nvPr/>
            </p:nvSpPr>
            <p:spPr bwMode="auto">
              <a:xfrm flipV="1">
                <a:off x="1093" y="2277"/>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0" name="Line 975"/>
              <p:cNvSpPr>
                <a:spLocks noChangeShapeType="1"/>
              </p:cNvSpPr>
              <p:nvPr/>
            </p:nvSpPr>
            <p:spPr bwMode="auto">
              <a:xfrm flipV="1">
                <a:off x="1093" y="2282"/>
                <a:ext cx="41"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1" name="Line 976"/>
              <p:cNvSpPr>
                <a:spLocks noChangeShapeType="1"/>
              </p:cNvSpPr>
              <p:nvPr/>
            </p:nvSpPr>
            <p:spPr bwMode="auto">
              <a:xfrm flipV="1">
                <a:off x="1093" y="2257"/>
                <a:ext cx="41" cy="14"/>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2" name="Line 977"/>
              <p:cNvSpPr>
                <a:spLocks noChangeShapeType="1"/>
              </p:cNvSpPr>
              <p:nvPr/>
            </p:nvSpPr>
            <p:spPr bwMode="auto">
              <a:xfrm flipV="1">
                <a:off x="1093" y="2251"/>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3" name="Line 978"/>
              <p:cNvSpPr>
                <a:spLocks noChangeShapeType="1"/>
              </p:cNvSpPr>
              <p:nvPr/>
            </p:nvSpPr>
            <p:spPr bwMode="auto">
              <a:xfrm flipV="1">
                <a:off x="1093" y="2245"/>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524" name="Line 979"/>
              <p:cNvSpPr>
                <a:spLocks noChangeShapeType="1"/>
              </p:cNvSpPr>
              <p:nvPr/>
            </p:nvSpPr>
            <p:spPr bwMode="auto">
              <a:xfrm flipH="1">
                <a:off x="1093" y="2254"/>
                <a:ext cx="1" cy="5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39" name="Group 980"/>
            <p:cNvGrpSpPr>
              <a:grpSpLocks/>
            </p:cNvGrpSpPr>
            <p:nvPr/>
          </p:nvGrpSpPr>
          <p:grpSpPr bwMode="auto">
            <a:xfrm>
              <a:off x="930" y="2096"/>
              <a:ext cx="165" cy="153"/>
              <a:chOff x="930" y="2096"/>
              <a:chExt cx="165" cy="153"/>
            </a:xfrm>
          </p:grpSpPr>
          <p:grpSp>
            <p:nvGrpSpPr>
              <p:cNvPr id="129499" name="Group 981"/>
              <p:cNvGrpSpPr>
                <a:grpSpLocks/>
              </p:cNvGrpSpPr>
              <p:nvPr/>
            </p:nvGrpSpPr>
            <p:grpSpPr bwMode="auto">
              <a:xfrm>
                <a:off x="930" y="2096"/>
                <a:ext cx="165" cy="153"/>
                <a:chOff x="930" y="2096"/>
                <a:chExt cx="165" cy="153"/>
              </a:xfrm>
            </p:grpSpPr>
            <p:grpSp>
              <p:nvGrpSpPr>
                <p:cNvPr id="129501" name="Group 982"/>
                <p:cNvGrpSpPr>
                  <a:grpSpLocks/>
                </p:cNvGrpSpPr>
                <p:nvPr/>
              </p:nvGrpSpPr>
              <p:grpSpPr bwMode="auto">
                <a:xfrm>
                  <a:off x="930" y="2096"/>
                  <a:ext cx="165" cy="153"/>
                  <a:chOff x="930" y="2096"/>
                  <a:chExt cx="165" cy="153"/>
                </a:xfrm>
              </p:grpSpPr>
              <p:sp>
                <p:nvSpPr>
                  <p:cNvPr id="129512" name="Freeform 983"/>
                  <p:cNvSpPr>
                    <a:spLocks/>
                  </p:cNvSpPr>
                  <p:nvPr/>
                </p:nvSpPr>
                <p:spPr bwMode="auto">
                  <a:xfrm>
                    <a:off x="930" y="2096"/>
                    <a:ext cx="165" cy="153"/>
                  </a:xfrm>
                  <a:custGeom>
                    <a:avLst/>
                    <a:gdLst>
                      <a:gd name="T0" fmla="*/ 0 w 1314"/>
                      <a:gd name="T1" fmla="*/ 0 h 1217"/>
                      <a:gd name="T2" fmla="*/ 0 w 1314"/>
                      <a:gd name="T3" fmla="*/ 0 h 1217"/>
                      <a:gd name="T4" fmla="*/ 0 w 1314"/>
                      <a:gd name="T5" fmla="*/ 0 h 1217"/>
                      <a:gd name="T6" fmla="*/ 0 w 1314"/>
                      <a:gd name="T7" fmla="*/ 0 h 1217"/>
                      <a:gd name="T8" fmla="*/ 0 w 1314"/>
                      <a:gd name="T9" fmla="*/ 0 h 1217"/>
                      <a:gd name="T10" fmla="*/ 0 w 1314"/>
                      <a:gd name="T11" fmla="*/ 0 h 1217"/>
                      <a:gd name="T12" fmla="*/ 0 w 1314"/>
                      <a:gd name="T13" fmla="*/ 0 h 1217"/>
                      <a:gd name="T14" fmla="*/ 0 w 1314"/>
                      <a:gd name="T15" fmla="*/ 0 h 1217"/>
                      <a:gd name="T16" fmla="*/ 0 w 1314"/>
                      <a:gd name="T17" fmla="*/ 0 h 1217"/>
                      <a:gd name="T18" fmla="*/ 0 w 1314"/>
                      <a:gd name="T19" fmla="*/ 0 h 1217"/>
                      <a:gd name="T20" fmla="*/ 0 w 1314"/>
                      <a:gd name="T21" fmla="*/ 0 h 1217"/>
                      <a:gd name="T22" fmla="*/ 0 w 1314"/>
                      <a:gd name="T23" fmla="*/ 0 h 1217"/>
                      <a:gd name="T24" fmla="*/ 0 w 1314"/>
                      <a:gd name="T25" fmla="*/ 0 h 1217"/>
                      <a:gd name="T26" fmla="*/ 0 w 1314"/>
                      <a:gd name="T27" fmla="*/ 0 h 1217"/>
                      <a:gd name="T28" fmla="*/ 0 w 1314"/>
                      <a:gd name="T29" fmla="*/ 0 h 1217"/>
                      <a:gd name="T30" fmla="*/ 0 w 1314"/>
                      <a:gd name="T31" fmla="*/ 0 h 1217"/>
                      <a:gd name="T32" fmla="*/ 0 w 1314"/>
                      <a:gd name="T33" fmla="*/ 0 h 1217"/>
                      <a:gd name="T34" fmla="*/ 0 w 1314"/>
                      <a:gd name="T35" fmla="*/ 0 h 1217"/>
                      <a:gd name="T36" fmla="*/ 0 w 1314"/>
                      <a:gd name="T37" fmla="*/ 0 h 1217"/>
                      <a:gd name="T38" fmla="*/ 0 w 1314"/>
                      <a:gd name="T39" fmla="*/ 0 h 1217"/>
                      <a:gd name="T40" fmla="*/ 0 w 1314"/>
                      <a:gd name="T41" fmla="*/ 0 h 1217"/>
                      <a:gd name="T42" fmla="*/ 0 w 1314"/>
                      <a:gd name="T43" fmla="*/ 0 h 12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4"/>
                      <a:gd name="T67" fmla="*/ 0 h 1217"/>
                      <a:gd name="T68" fmla="*/ 1314 w 1314"/>
                      <a:gd name="T69" fmla="*/ 1217 h 12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4" h="1217">
                        <a:moveTo>
                          <a:pt x="105" y="20"/>
                        </a:moveTo>
                        <a:lnTo>
                          <a:pt x="217" y="14"/>
                        </a:lnTo>
                        <a:lnTo>
                          <a:pt x="370" y="4"/>
                        </a:lnTo>
                        <a:lnTo>
                          <a:pt x="529" y="0"/>
                        </a:lnTo>
                        <a:lnTo>
                          <a:pt x="716" y="0"/>
                        </a:lnTo>
                        <a:lnTo>
                          <a:pt x="848" y="2"/>
                        </a:lnTo>
                        <a:lnTo>
                          <a:pt x="1049" y="9"/>
                        </a:lnTo>
                        <a:lnTo>
                          <a:pt x="1244" y="19"/>
                        </a:lnTo>
                        <a:lnTo>
                          <a:pt x="1290" y="21"/>
                        </a:lnTo>
                        <a:lnTo>
                          <a:pt x="1300" y="25"/>
                        </a:lnTo>
                        <a:lnTo>
                          <a:pt x="1307" y="30"/>
                        </a:lnTo>
                        <a:lnTo>
                          <a:pt x="1313" y="40"/>
                        </a:lnTo>
                        <a:lnTo>
                          <a:pt x="1314" y="50"/>
                        </a:lnTo>
                        <a:lnTo>
                          <a:pt x="1265" y="1195"/>
                        </a:lnTo>
                        <a:lnTo>
                          <a:pt x="1259" y="1212"/>
                        </a:lnTo>
                        <a:lnTo>
                          <a:pt x="1244" y="1217"/>
                        </a:lnTo>
                        <a:lnTo>
                          <a:pt x="819" y="1188"/>
                        </a:lnTo>
                        <a:lnTo>
                          <a:pt x="402" y="1159"/>
                        </a:lnTo>
                        <a:lnTo>
                          <a:pt x="19" y="1131"/>
                        </a:lnTo>
                        <a:lnTo>
                          <a:pt x="0" y="1101"/>
                        </a:lnTo>
                        <a:lnTo>
                          <a:pt x="58" y="57"/>
                        </a:lnTo>
                        <a:lnTo>
                          <a:pt x="105" y="2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3" name="Arc 984"/>
                  <p:cNvSpPr>
                    <a:spLocks/>
                  </p:cNvSpPr>
                  <p:nvPr/>
                </p:nvSpPr>
                <p:spPr bwMode="auto">
                  <a:xfrm>
                    <a:off x="1091" y="2099"/>
                    <a:ext cx="4" cy="4"/>
                  </a:xfrm>
                  <a:custGeom>
                    <a:avLst/>
                    <a:gdLst>
                      <a:gd name="T0" fmla="*/ 0 w 20564"/>
                      <a:gd name="T1" fmla="*/ 0 h 21600"/>
                      <a:gd name="T2" fmla="*/ 0 w 20564"/>
                      <a:gd name="T3" fmla="*/ 0 h 21600"/>
                      <a:gd name="T4" fmla="*/ 0 w 20564"/>
                      <a:gd name="T5" fmla="*/ 0 h 21600"/>
                      <a:gd name="T6" fmla="*/ 0 60000 65536"/>
                      <a:gd name="T7" fmla="*/ 0 60000 65536"/>
                      <a:gd name="T8" fmla="*/ 0 60000 65536"/>
                      <a:gd name="T9" fmla="*/ 0 w 20564"/>
                      <a:gd name="T10" fmla="*/ 0 h 21600"/>
                      <a:gd name="T11" fmla="*/ 20564 w 20564"/>
                      <a:gd name="T12" fmla="*/ 21600 h 21600"/>
                    </a:gdLst>
                    <a:ahLst/>
                    <a:cxnLst>
                      <a:cxn ang="T6">
                        <a:pos x="T0" y="T1"/>
                      </a:cxn>
                      <a:cxn ang="T7">
                        <a:pos x="T2" y="T3"/>
                      </a:cxn>
                      <a:cxn ang="T8">
                        <a:pos x="T4" y="T5"/>
                      </a:cxn>
                    </a:cxnLst>
                    <a:rect l="T9" t="T10" r="T11" b="T12"/>
                    <a:pathLst>
                      <a:path w="20564" h="21600" fill="none" extrusionOk="0">
                        <a:moveTo>
                          <a:pt x="0" y="-1"/>
                        </a:moveTo>
                        <a:cubicBezTo>
                          <a:pt x="9382" y="-1"/>
                          <a:pt x="17692" y="6057"/>
                          <a:pt x="20563" y="14990"/>
                        </a:cubicBezTo>
                      </a:path>
                      <a:path w="20564" h="21600" stroke="0" extrusionOk="0">
                        <a:moveTo>
                          <a:pt x="0" y="-1"/>
                        </a:moveTo>
                        <a:cubicBezTo>
                          <a:pt x="9382" y="-1"/>
                          <a:pt x="17692" y="6057"/>
                          <a:pt x="20563" y="1499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4" name="Arc 985"/>
                  <p:cNvSpPr>
                    <a:spLocks/>
                  </p:cNvSpPr>
                  <p:nvPr/>
                </p:nvSpPr>
                <p:spPr bwMode="auto">
                  <a:xfrm>
                    <a:off x="938" y="2099"/>
                    <a:ext cx="8" cy="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5" name="Arc 986"/>
                  <p:cNvSpPr>
                    <a:spLocks/>
                  </p:cNvSpPr>
                  <p:nvPr/>
                </p:nvSpPr>
                <p:spPr bwMode="auto">
                  <a:xfrm>
                    <a:off x="930" y="2234"/>
                    <a:ext cx="4"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02" name="Group 987"/>
                <p:cNvGrpSpPr>
                  <a:grpSpLocks/>
                </p:cNvGrpSpPr>
                <p:nvPr/>
              </p:nvGrpSpPr>
              <p:grpSpPr bwMode="auto">
                <a:xfrm>
                  <a:off x="948" y="2120"/>
                  <a:ext cx="125" cy="104"/>
                  <a:chOff x="948" y="2120"/>
                  <a:chExt cx="125" cy="104"/>
                </a:xfrm>
              </p:grpSpPr>
              <p:grpSp>
                <p:nvGrpSpPr>
                  <p:cNvPr id="129503" name="Group 988"/>
                  <p:cNvGrpSpPr>
                    <a:grpSpLocks/>
                  </p:cNvGrpSpPr>
                  <p:nvPr/>
                </p:nvGrpSpPr>
                <p:grpSpPr bwMode="auto">
                  <a:xfrm>
                    <a:off x="948" y="2120"/>
                    <a:ext cx="125" cy="104"/>
                    <a:chOff x="948" y="2120"/>
                    <a:chExt cx="125" cy="104"/>
                  </a:xfrm>
                </p:grpSpPr>
                <p:sp>
                  <p:nvSpPr>
                    <p:cNvPr id="129508" name="Freeform 989"/>
                    <p:cNvSpPr>
                      <a:spLocks/>
                    </p:cNvSpPr>
                    <p:nvPr/>
                  </p:nvSpPr>
                  <p:spPr bwMode="auto">
                    <a:xfrm>
                      <a:off x="953" y="2120"/>
                      <a:ext cx="119" cy="2"/>
                    </a:xfrm>
                    <a:custGeom>
                      <a:avLst/>
                      <a:gdLst>
                        <a:gd name="T0" fmla="*/ 0 w 958"/>
                        <a:gd name="T1" fmla="*/ 0 h 17"/>
                        <a:gd name="T2" fmla="*/ 0 w 958"/>
                        <a:gd name="T3" fmla="*/ 0 h 17"/>
                        <a:gd name="T4" fmla="*/ 0 w 958"/>
                        <a:gd name="T5" fmla="*/ 0 h 17"/>
                        <a:gd name="T6" fmla="*/ 0 w 958"/>
                        <a:gd name="T7" fmla="*/ 0 h 17"/>
                        <a:gd name="T8" fmla="*/ 0 w 958"/>
                        <a:gd name="T9" fmla="*/ 0 h 17"/>
                        <a:gd name="T10" fmla="*/ 0 60000 65536"/>
                        <a:gd name="T11" fmla="*/ 0 60000 65536"/>
                        <a:gd name="T12" fmla="*/ 0 60000 65536"/>
                        <a:gd name="T13" fmla="*/ 0 60000 65536"/>
                        <a:gd name="T14" fmla="*/ 0 60000 65536"/>
                        <a:gd name="T15" fmla="*/ 0 w 958"/>
                        <a:gd name="T16" fmla="*/ 0 h 17"/>
                        <a:gd name="T17" fmla="*/ 958 w 958"/>
                        <a:gd name="T18" fmla="*/ 17 h 17"/>
                      </a:gdLst>
                      <a:ahLst/>
                      <a:cxnLst>
                        <a:cxn ang="T10">
                          <a:pos x="T0" y="T1"/>
                        </a:cxn>
                        <a:cxn ang="T11">
                          <a:pos x="T2" y="T3"/>
                        </a:cxn>
                        <a:cxn ang="T12">
                          <a:pos x="T4" y="T5"/>
                        </a:cxn>
                        <a:cxn ang="T13">
                          <a:pos x="T6" y="T7"/>
                        </a:cxn>
                        <a:cxn ang="T14">
                          <a:pos x="T8" y="T9"/>
                        </a:cxn>
                      </a:cxnLst>
                      <a:rect l="T15" t="T16" r="T17" b="T18"/>
                      <a:pathLst>
                        <a:path w="958" h="17">
                          <a:moveTo>
                            <a:pt x="0" y="0"/>
                          </a:moveTo>
                          <a:lnTo>
                            <a:pt x="958" y="1"/>
                          </a:lnTo>
                          <a:lnTo>
                            <a:pt x="936" y="17"/>
                          </a:lnTo>
                          <a:lnTo>
                            <a:pt x="21" y="17"/>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09" name="Freeform 990"/>
                    <p:cNvSpPr>
                      <a:spLocks/>
                    </p:cNvSpPr>
                    <p:nvPr/>
                  </p:nvSpPr>
                  <p:spPr bwMode="auto">
                    <a:xfrm>
                      <a:off x="1065" y="2120"/>
                      <a:ext cx="8" cy="104"/>
                    </a:xfrm>
                    <a:custGeom>
                      <a:avLst/>
                      <a:gdLst>
                        <a:gd name="T0" fmla="*/ 0 w 62"/>
                        <a:gd name="T1" fmla="*/ 0 h 828"/>
                        <a:gd name="T2" fmla="*/ 0 w 62"/>
                        <a:gd name="T3" fmla="*/ 0 h 828"/>
                        <a:gd name="T4" fmla="*/ 0 w 62"/>
                        <a:gd name="T5" fmla="*/ 0 h 828"/>
                        <a:gd name="T6" fmla="*/ 0 w 62"/>
                        <a:gd name="T7" fmla="*/ 0 h 828"/>
                        <a:gd name="T8" fmla="*/ 0 w 62"/>
                        <a:gd name="T9" fmla="*/ 0 h 828"/>
                        <a:gd name="T10" fmla="*/ 0 w 62"/>
                        <a:gd name="T11" fmla="*/ 0 h 828"/>
                        <a:gd name="T12" fmla="*/ 0 60000 65536"/>
                        <a:gd name="T13" fmla="*/ 0 60000 65536"/>
                        <a:gd name="T14" fmla="*/ 0 60000 65536"/>
                        <a:gd name="T15" fmla="*/ 0 60000 65536"/>
                        <a:gd name="T16" fmla="*/ 0 60000 65536"/>
                        <a:gd name="T17" fmla="*/ 0 60000 65536"/>
                        <a:gd name="T18" fmla="*/ 0 w 62"/>
                        <a:gd name="T19" fmla="*/ 0 h 828"/>
                        <a:gd name="T20" fmla="*/ 62 w 62"/>
                        <a:gd name="T21" fmla="*/ 828 h 828"/>
                      </a:gdLst>
                      <a:ahLst/>
                      <a:cxnLst>
                        <a:cxn ang="T12">
                          <a:pos x="T0" y="T1"/>
                        </a:cxn>
                        <a:cxn ang="T13">
                          <a:pos x="T2" y="T3"/>
                        </a:cxn>
                        <a:cxn ang="T14">
                          <a:pos x="T4" y="T5"/>
                        </a:cxn>
                        <a:cxn ang="T15">
                          <a:pos x="T6" y="T7"/>
                        </a:cxn>
                        <a:cxn ang="T16">
                          <a:pos x="T8" y="T9"/>
                        </a:cxn>
                        <a:cxn ang="T17">
                          <a:pos x="T10" y="T11"/>
                        </a:cxn>
                      </a:cxnLst>
                      <a:rect l="T18" t="T19" r="T20" b="T21"/>
                      <a:pathLst>
                        <a:path w="62" h="828">
                          <a:moveTo>
                            <a:pt x="39" y="16"/>
                          </a:moveTo>
                          <a:lnTo>
                            <a:pt x="62" y="0"/>
                          </a:lnTo>
                          <a:lnTo>
                            <a:pt x="40" y="449"/>
                          </a:lnTo>
                          <a:lnTo>
                            <a:pt x="21" y="828"/>
                          </a:lnTo>
                          <a:lnTo>
                            <a:pt x="0" y="804"/>
                          </a:lnTo>
                          <a:lnTo>
                            <a:pt x="3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0" name="Freeform 991"/>
                    <p:cNvSpPr>
                      <a:spLocks/>
                    </p:cNvSpPr>
                    <p:nvPr/>
                  </p:nvSpPr>
                  <p:spPr bwMode="auto">
                    <a:xfrm>
                      <a:off x="948" y="2215"/>
                      <a:ext cx="119" cy="9"/>
                    </a:xfrm>
                    <a:custGeom>
                      <a:avLst/>
                      <a:gdLst>
                        <a:gd name="T0" fmla="*/ 0 w 959"/>
                        <a:gd name="T1" fmla="*/ 0 h 68"/>
                        <a:gd name="T2" fmla="*/ 0 w 959"/>
                        <a:gd name="T3" fmla="*/ 0 h 68"/>
                        <a:gd name="T4" fmla="*/ 0 w 959"/>
                        <a:gd name="T5" fmla="*/ 0 h 68"/>
                        <a:gd name="T6" fmla="*/ 0 w 959"/>
                        <a:gd name="T7" fmla="*/ 0 h 68"/>
                        <a:gd name="T8" fmla="*/ 0 w 959"/>
                        <a:gd name="T9" fmla="*/ 0 h 68"/>
                        <a:gd name="T10" fmla="*/ 0 60000 65536"/>
                        <a:gd name="T11" fmla="*/ 0 60000 65536"/>
                        <a:gd name="T12" fmla="*/ 0 60000 65536"/>
                        <a:gd name="T13" fmla="*/ 0 60000 65536"/>
                        <a:gd name="T14" fmla="*/ 0 60000 65536"/>
                        <a:gd name="T15" fmla="*/ 0 w 959"/>
                        <a:gd name="T16" fmla="*/ 0 h 68"/>
                        <a:gd name="T17" fmla="*/ 959 w 959"/>
                        <a:gd name="T18" fmla="*/ 68 h 68"/>
                      </a:gdLst>
                      <a:ahLst/>
                      <a:cxnLst>
                        <a:cxn ang="T10">
                          <a:pos x="T0" y="T1"/>
                        </a:cxn>
                        <a:cxn ang="T11">
                          <a:pos x="T2" y="T3"/>
                        </a:cxn>
                        <a:cxn ang="T12">
                          <a:pos x="T4" y="T5"/>
                        </a:cxn>
                        <a:cxn ang="T13">
                          <a:pos x="T6" y="T7"/>
                        </a:cxn>
                        <a:cxn ang="T14">
                          <a:pos x="T8" y="T9"/>
                        </a:cxn>
                      </a:cxnLst>
                      <a:rect l="T15" t="T16" r="T17" b="T18"/>
                      <a:pathLst>
                        <a:path w="959" h="68">
                          <a:moveTo>
                            <a:pt x="23" y="0"/>
                          </a:moveTo>
                          <a:lnTo>
                            <a:pt x="0" y="22"/>
                          </a:lnTo>
                          <a:lnTo>
                            <a:pt x="959" y="68"/>
                          </a:lnTo>
                          <a:lnTo>
                            <a:pt x="938" y="45"/>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11" name="Freeform 992"/>
                    <p:cNvSpPr>
                      <a:spLocks/>
                    </p:cNvSpPr>
                    <p:nvPr/>
                  </p:nvSpPr>
                  <p:spPr bwMode="auto">
                    <a:xfrm>
                      <a:off x="948" y="2120"/>
                      <a:ext cx="7" cy="98"/>
                    </a:xfrm>
                    <a:custGeom>
                      <a:avLst/>
                      <a:gdLst>
                        <a:gd name="T0" fmla="*/ 0 w 61"/>
                        <a:gd name="T1" fmla="*/ 0 h 781"/>
                        <a:gd name="T2" fmla="*/ 0 w 61"/>
                        <a:gd name="T3" fmla="*/ 0 h 781"/>
                        <a:gd name="T4" fmla="*/ 0 w 61"/>
                        <a:gd name="T5" fmla="*/ 0 h 781"/>
                        <a:gd name="T6" fmla="*/ 0 w 61"/>
                        <a:gd name="T7" fmla="*/ 0 h 781"/>
                        <a:gd name="T8" fmla="*/ 0 w 61"/>
                        <a:gd name="T9" fmla="*/ 0 h 781"/>
                        <a:gd name="T10" fmla="*/ 0 60000 65536"/>
                        <a:gd name="T11" fmla="*/ 0 60000 65536"/>
                        <a:gd name="T12" fmla="*/ 0 60000 65536"/>
                        <a:gd name="T13" fmla="*/ 0 60000 65536"/>
                        <a:gd name="T14" fmla="*/ 0 60000 65536"/>
                        <a:gd name="T15" fmla="*/ 0 w 61"/>
                        <a:gd name="T16" fmla="*/ 0 h 781"/>
                        <a:gd name="T17" fmla="*/ 61 w 61"/>
                        <a:gd name="T18" fmla="*/ 781 h 781"/>
                      </a:gdLst>
                      <a:ahLst/>
                      <a:cxnLst>
                        <a:cxn ang="T10">
                          <a:pos x="T0" y="T1"/>
                        </a:cxn>
                        <a:cxn ang="T11">
                          <a:pos x="T2" y="T3"/>
                        </a:cxn>
                        <a:cxn ang="T12">
                          <a:pos x="T4" y="T5"/>
                        </a:cxn>
                        <a:cxn ang="T13">
                          <a:pos x="T6" y="T7"/>
                        </a:cxn>
                        <a:cxn ang="T14">
                          <a:pos x="T8" y="T9"/>
                        </a:cxn>
                      </a:cxnLst>
                      <a:rect l="T15" t="T16" r="T17" b="T18"/>
                      <a:pathLst>
                        <a:path w="61" h="781">
                          <a:moveTo>
                            <a:pt x="40" y="0"/>
                          </a:moveTo>
                          <a:lnTo>
                            <a:pt x="61" y="16"/>
                          </a:lnTo>
                          <a:lnTo>
                            <a:pt x="23" y="759"/>
                          </a:lnTo>
                          <a:lnTo>
                            <a:pt x="0" y="781"/>
                          </a:lnTo>
                          <a:lnTo>
                            <a:pt x="4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504" name="Group 993"/>
                  <p:cNvGrpSpPr>
                    <a:grpSpLocks/>
                  </p:cNvGrpSpPr>
                  <p:nvPr/>
                </p:nvGrpSpPr>
                <p:grpSpPr bwMode="auto">
                  <a:xfrm>
                    <a:off x="950" y="2122"/>
                    <a:ext cx="120" cy="99"/>
                    <a:chOff x="950" y="2122"/>
                    <a:chExt cx="120" cy="99"/>
                  </a:xfrm>
                </p:grpSpPr>
                <p:sp>
                  <p:nvSpPr>
                    <p:cNvPr id="129505" name="Freeform 994"/>
                    <p:cNvSpPr>
                      <a:spLocks/>
                    </p:cNvSpPr>
                    <p:nvPr/>
                  </p:nvSpPr>
                  <p:spPr bwMode="auto">
                    <a:xfrm>
                      <a:off x="950" y="2122"/>
                      <a:ext cx="120" cy="99"/>
                    </a:xfrm>
                    <a:custGeom>
                      <a:avLst/>
                      <a:gdLst>
                        <a:gd name="T0" fmla="*/ 0 w 954"/>
                        <a:gd name="T1" fmla="*/ 0 h 788"/>
                        <a:gd name="T2" fmla="*/ 0 w 954"/>
                        <a:gd name="T3" fmla="*/ 0 h 788"/>
                        <a:gd name="T4" fmla="*/ 0 w 954"/>
                        <a:gd name="T5" fmla="*/ 0 h 788"/>
                        <a:gd name="T6" fmla="*/ 0 w 954"/>
                        <a:gd name="T7" fmla="*/ 0 h 788"/>
                        <a:gd name="T8" fmla="*/ 0 w 954"/>
                        <a:gd name="T9" fmla="*/ 0 h 788"/>
                        <a:gd name="T10" fmla="*/ 0 60000 65536"/>
                        <a:gd name="T11" fmla="*/ 0 60000 65536"/>
                        <a:gd name="T12" fmla="*/ 0 60000 65536"/>
                        <a:gd name="T13" fmla="*/ 0 60000 65536"/>
                        <a:gd name="T14" fmla="*/ 0 60000 65536"/>
                        <a:gd name="T15" fmla="*/ 0 w 954"/>
                        <a:gd name="T16" fmla="*/ 0 h 788"/>
                        <a:gd name="T17" fmla="*/ 954 w 954"/>
                        <a:gd name="T18" fmla="*/ 788 h 788"/>
                      </a:gdLst>
                      <a:ahLst/>
                      <a:cxnLst>
                        <a:cxn ang="T10">
                          <a:pos x="T0" y="T1"/>
                        </a:cxn>
                        <a:cxn ang="T11">
                          <a:pos x="T2" y="T3"/>
                        </a:cxn>
                        <a:cxn ang="T12">
                          <a:pos x="T4" y="T5"/>
                        </a:cxn>
                        <a:cxn ang="T13">
                          <a:pos x="T6" y="T7"/>
                        </a:cxn>
                        <a:cxn ang="T14">
                          <a:pos x="T8" y="T9"/>
                        </a:cxn>
                      </a:cxnLst>
                      <a:rect l="T15" t="T16" r="T17" b="T18"/>
                      <a:pathLst>
                        <a:path w="954" h="788">
                          <a:moveTo>
                            <a:pt x="39" y="0"/>
                          </a:moveTo>
                          <a:lnTo>
                            <a:pt x="954" y="0"/>
                          </a:lnTo>
                          <a:lnTo>
                            <a:pt x="916" y="788"/>
                          </a:lnTo>
                          <a:lnTo>
                            <a:pt x="0" y="743"/>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06" name="Freeform 995"/>
                    <p:cNvSpPr>
                      <a:spLocks/>
                    </p:cNvSpPr>
                    <p:nvPr/>
                  </p:nvSpPr>
                  <p:spPr bwMode="auto">
                    <a:xfrm>
                      <a:off x="954" y="2126"/>
                      <a:ext cx="112" cy="91"/>
                    </a:xfrm>
                    <a:custGeom>
                      <a:avLst/>
                      <a:gdLst>
                        <a:gd name="T0" fmla="*/ 0 w 889"/>
                        <a:gd name="T1" fmla="*/ 0 h 729"/>
                        <a:gd name="T2" fmla="*/ 0 w 889"/>
                        <a:gd name="T3" fmla="*/ 0 h 729"/>
                        <a:gd name="T4" fmla="*/ 0 w 889"/>
                        <a:gd name="T5" fmla="*/ 0 h 729"/>
                        <a:gd name="T6" fmla="*/ 0 w 889"/>
                        <a:gd name="T7" fmla="*/ 0 h 729"/>
                        <a:gd name="T8" fmla="*/ 0 w 889"/>
                        <a:gd name="T9" fmla="*/ 0 h 729"/>
                        <a:gd name="T10" fmla="*/ 0 60000 65536"/>
                        <a:gd name="T11" fmla="*/ 0 60000 65536"/>
                        <a:gd name="T12" fmla="*/ 0 60000 65536"/>
                        <a:gd name="T13" fmla="*/ 0 60000 65536"/>
                        <a:gd name="T14" fmla="*/ 0 60000 65536"/>
                        <a:gd name="T15" fmla="*/ 0 w 889"/>
                        <a:gd name="T16" fmla="*/ 0 h 729"/>
                        <a:gd name="T17" fmla="*/ 889 w 889"/>
                        <a:gd name="T18" fmla="*/ 729 h 729"/>
                      </a:gdLst>
                      <a:ahLst/>
                      <a:cxnLst>
                        <a:cxn ang="T10">
                          <a:pos x="T0" y="T1"/>
                        </a:cxn>
                        <a:cxn ang="T11">
                          <a:pos x="T2" y="T3"/>
                        </a:cxn>
                        <a:cxn ang="T12">
                          <a:pos x="T4" y="T5"/>
                        </a:cxn>
                        <a:cxn ang="T13">
                          <a:pos x="T6" y="T7"/>
                        </a:cxn>
                        <a:cxn ang="T14">
                          <a:pos x="T8" y="T9"/>
                        </a:cxn>
                      </a:cxnLst>
                      <a:rect l="T15" t="T16" r="T17" b="T18"/>
                      <a:pathLst>
                        <a:path w="889" h="729">
                          <a:moveTo>
                            <a:pt x="33" y="1"/>
                          </a:moveTo>
                          <a:lnTo>
                            <a:pt x="889" y="0"/>
                          </a:lnTo>
                          <a:lnTo>
                            <a:pt x="853" y="729"/>
                          </a:lnTo>
                          <a:lnTo>
                            <a:pt x="0" y="692"/>
                          </a:lnTo>
                          <a:lnTo>
                            <a:pt x="33"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507" name="Freeform 996"/>
                    <p:cNvSpPr>
                      <a:spLocks/>
                    </p:cNvSpPr>
                    <p:nvPr/>
                  </p:nvSpPr>
                  <p:spPr bwMode="auto">
                    <a:xfrm>
                      <a:off x="956" y="2131"/>
                      <a:ext cx="105" cy="82"/>
                    </a:xfrm>
                    <a:custGeom>
                      <a:avLst/>
                      <a:gdLst>
                        <a:gd name="T0" fmla="*/ 0 w 840"/>
                        <a:gd name="T1" fmla="*/ 0 h 657"/>
                        <a:gd name="T2" fmla="*/ 0 w 840"/>
                        <a:gd name="T3" fmla="*/ 0 h 657"/>
                        <a:gd name="T4" fmla="*/ 0 w 840"/>
                        <a:gd name="T5" fmla="*/ 0 h 657"/>
                        <a:gd name="T6" fmla="*/ 0 w 840"/>
                        <a:gd name="T7" fmla="*/ 0 h 657"/>
                        <a:gd name="T8" fmla="*/ 0 w 840"/>
                        <a:gd name="T9" fmla="*/ 0 h 657"/>
                        <a:gd name="T10" fmla="*/ 0 60000 65536"/>
                        <a:gd name="T11" fmla="*/ 0 60000 65536"/>
                        <a:gd name="T12" fmla="*/ 0 60000 65536"/>
                        <a:gd name="T13" fmla="*/ 0 60000 65536"/>
                        <a:gd name="T14" fmla="*/ 0 60000 65536"/>
                        <a:gd name="T15" fmla="*/ 0 w 840"/>
                        <a:gd name="T16" fmla="*/ 0 h 657"/>
                        <a:gd name="T17" fmla="*/ 840 w 840"/>
                        <a:gd name="T18" fmla="*/ 657 h 657"/>
                      </a:gdLst>
                      <a:ahLst/>
                      <a:cxnLst>
                        <a:cxn ang="T10">
                          <a:pos x="T0" y="T1"/>
                        </a:cxn>
                        <a:cxn ang="T11">
                          <a:pos x="T2" y="T3"/>
                        </a:cxn>
                        <a:cxn ang="T12">
                          <a:pos x="T4" y="T5"/>
                        </a:cxn>
                        <a:cxn ang="T13">
                          <a:pos x="T6" y="T7"/>
                        </a:cxn>
                        <a:cxn ang="T14">
                          <a:pos x="T8" y="T9"/>
                        </a:cxn>
                      </a:cxnLst>
                      <a:rect l="T15" t="T16" r="T17" b="T18"/>
                      <a:pathLst>
                        <a:path w="840" h="657">
                          <a:moveTo>
                            <a:pt x="31" y="0"/>
                          </a:moveTo>
                          <a:lnTo>
                            <a:pt x="840" y="0"/>
                          </a:lnTo>
                          <a:lnTo>
                            <a:pt x="806" y="657"/>
                          </a:lnTo>
                          <a:lnTo>
                            <a:pt x="0" y="624"/>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500" name="Freeform 997"/>
              <p:cNvSpPr>
                <a:spLocks/>
              </p:cNvSpPr>
              <p:nvPr/>
            </p:nvSpPr>
            <p:spPr bwMode="auto">
              <a:xfrm>
                <a:off x="1062" y="2236"/>
                <a:ext cx="7" cy="3"/>
              </a:xfrm>
              <a:custGeom>
                <a:avLst/>
                <a:gdLst>
                  <a:gd name="T0" fmla="*/ 0 w 55"/>
                  <a:gd name="T1" fmla="*/ 0 h 19"/>
                  <a:gd name="T2" fmla="*/ 0 w 55"/>
                  <a:gd name="T3" fmla="*/ 0 h 19"/>
                  <a:gd name="T4" fmla="*/ 0 w 55"/>
                  <a:gd name="T5" fmla="*/ 0 h 19"/>
                  <a:gd name="T6" fmla="*/ 0 w 55"/>
                  <a:gd name="T7" fmla="*/ 0 h 19"/>
                  <a:gd name="T8" fmla="*/ 0 w 55"/>
                  <a:gd name="T9" fmla="*/ 0 h 19"/>
                  <a:gd name="T10" fmla="*/ 0 60000 65536"/>
                  <a:gd name="T11" fmla="*/ 0 60000 65536"/>
                  <a:gd name="T12" fmla="*/ 0 60000 65536"/>
                  <a:gd name="T13" fmla="*/ 0 60000 65536"/>
                  <a:gd name="T14" fmla="*/ 0 60000 65536"/>
                  <a:gd name="T15" fmla="*/ 0 w 55"/>
                  <a:gd name="T16" fmla="*/ 0 h 19"/>
                  <a:gd name="T17" fmla="*/ 55 w 55"/>
                  <a:gd name="T18" fmla="*/ 19 h 19"/>
                </a:gdLst>
                <a:ahLst/>
                <a:cxnLst>
                  <a:cxn ang="T10">
                    <a:pos x="T0" y="T1"/>
                  </a:cxn>
                  <a:cxn ang="T11">
                    <a:pos x="T2" y="T3"/>
                  </a:cxn>
                  <a:cxn ang="T12">
                    <a:pos x="T4" y="T5"/>
                  </a:cxn>
                  <a:cxn ang="T13">
                    <a:pos x="T6" y="T7"/>
                  </a:cxn>
                  <a:cxn ang="T14">
                    <a:pos x="T8" y="T9"/>
                  </a:cxn>
                </a:cxnLst>
                <a:rect l="T15" t="T16" r="T17" b="T18"/>
                <a:pathLst>
                  <a:path w="55" h="19">
                    <a:moveTo>
                      <a:pt x="0" y="0"/>
                    </a:moveTo>
                    <a:lnTo>
                      <a:pt x="55" y="1"/>
                    </a:lnTo>
                    <a:lnTo>
                      <a:pt x="55" y="19"/>
                    </a:lnTo>
                    <a:lnTo>
                      <a:pt x="0" y="16"/>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440" name="Group 998"/>
            <p:cNvGrpSpPr>
              <a:grpSpLocks/>
            </p:cNvGrpSpPr>
            <p:nvPr/>
          </p:nvGrpSpPr>
          <p:grpSpPr bwMode="auto">
            <a:xfrm>
              <a:off x="866" y="2297"/>
              <a:ext cx="233" cy="52"/>
              <a:chOff x="866" y="2297"/>
              <a:chExt cx="233" cy="52"/>
            </a:xfrm>
          </p:grpSpPr>
          <p:sp>
            <p:nvSpPr>
              <p:cNvPr id="129441" name="Freeform 999"/>
              <p:cNvSpPr>
                <a:spLocks/>
              </p:cNvSpPr>
              <p:nvPr/>
            </p:nvSpPr>
            <p:spPr bwMode="auto">
              <a:xfrm>
                <a:off x="1026" y="2313"/>
                <a:ext cx="56" cy="23"/>
              </a:xfrm>
              <a:custGeom>
                <a:avLst/>
                <a:gdLst>
                  <a:gd name="T0" fmla="*/ 0 w 447"/>
                  <a:gd name="T1" fmla="*/ 0 h 184"/>
                  <a:gd name="T2" fmla="*/ 0 w 447"/>
                  <a:gd name="T3" fmla="*/ 0 h 184"/>
                  <a:gd name="T4" fmla="*/ 0 w 447"/>
                  <a:gd name="T5" fmla="*/ 0 h 184"/>
                  <a:gd name="T6" fmla="*/ 0 w 447"/>
                  <a:gd name="T7" fmla="*/ 0 h 184"/>
                  <a:gd name="T8" fmla="*/ 0 w 447"/>
                  <a:gd name="T9" fmla="*/ 0 h 184"/>
                  <a:gd name="T10" fmla="*/ 0 w 447"/>
                  <a:gd name="T11" fmla="*/ 0 h 184"/>
                  <a:gd name="T12" fmla="*/ 0 w 447"/>
                  <a:gd name="T13" fmla="*/ 0 h 184"/>
                  <a:gd name="T14" fmla="*/ 0 60000 65536"/>
                  <a:gd name="T15" fmla="*/ 0 60000 65536"/>
                  <a:gd name="T16" fmla="*/ 0 60000 65536"/>
                  <a:gd name="T17" fmla="*/ 0 60000 65536"/>
                  <a:gd name="T18" fmla="*/ 0 60000 65536"/>
                  <a:gd name="T19" fmla="*/ 0 60000 65536"/>
                  <a:gd name="T20" fmla="*/ 0 60000 65536"/>
                  <a:gd name="T21" fmla="*/ 0 w 447"/>
                  <a:gd name="T22" fmla="*/ 0 h 184"/>
                  <a:gd name="T23" fmla="*/ 447 w 447"/>
                  <a:gd name="T24" fmla="*/ 184 h 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 h="184">
                    <a:moveTo>
                      <a:pt x="173" y="0"/>
                    </a:moveTo>
                    <a:lnTo>
                      <a:pt x="68" y="107"/>
                    </a:lnTo>
                    <a:lnTo>
                      <a:pt x="0" y="154"/>
                    </a:lnTo>
                    <a:lnTo>
                      <a:pt x="293" y="184"/>
                    </a:lnTo>
                    <a:lnTo>
                      <a:pt x="361" y="126"/>
                    </a:lnTo>
                    <a:lnTo>
                      <a:pt x="447" y="24"/>
                    </a:lnTo>
                    <a:lnTo>
                      <a:pt x="17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442" name="Group 1000"/>
              <p:cNvGrpSpPr>
                <a:grpSpLocks/>
              </p:cNvGrpSpPr>
              <p:nvPr/>
            </p:nvGrpSpPr>
            <p:grpSpPr bwMode="auto">
              <a:xfrm>
                <a:off x="866" y="2297"/>
                <a:ext cx="233" cy="52"/>
                <a:chOff x="866" y="2297"/>
                <a:chExt cx="233" cy="52"/>
              </a:xfrm>
            </p:grpSpPr>
            <p:sp>
              <p:nvSpPr>
                <p:cNvPr id="129443" name="Freeform 1001"/>
                <p:cNvSpPr>
                  <a:spLocks/>
                </p:cNvSpPr>
                <p:nvPr/>
              </p:nvSpPr>
              <p:spPr bwMode="auto">
                <a:xfrm>
                  <a:off x="866" y="2318"/>
                  <a:ext cx="206" cy="31"/>
                </a:xfrm>
                <a:custGeom>
                  <a:avLst/>
                  <a:gdLst>
                    <a:gd name="T0" fmla="*/ 0 w 1644"/>
                    <a:gd name="T1" fmla="*/ 0 h 254"/>
                    <a:gd name="T2" fmla="*/ 0 w 1644"/>
                    <a:gd name="T3" fmla="*/ 0 h 254"/>
                    <a:gd name="T4" fmla="*/ 0 w 1644"/>
                    <a:gd name="T5" fmla="*/ 0 h 254"/>
                    <a:gd name="T6" fmla="*/ 0 w 1644"/>
                    <a:gd name="T7" fmla="*/ 0 h 254"/>
                    <a:gd name="T8" fmla="*/ 0 w 1644"/>
                    <a:gd name="T9" fmla="*/ 0 h 254"/>
                    <a:gd name="T10" fmla="*/ 0 60000 65536"/>
                    <a:gd name="T11" fmla="*/ 0 60000 65536"/>
                    <a:gd name="T12" fmla="*/ 0 60000 65536"/>
                    <a:gd name="T13" fmla="*/ 0 60000 65536"/>
                    <a:gd name="T14" fmla="*/ 0 60000 65536"/>
                    <a:gd name="T15" fmla="*/ 0 w 1644"/>
                    <a:gd name="T16" fmla="*/ 0 h 254"/>
                    <a:gd name="T17" fmla="*/ 1644 w 1644"/>
                    <a:gd name="T18" fmla="*/ 254 h 254"/>
                  </a:gdLst>
                  <a:ahLst/>
                  <a:cxnLst>
                    <a:cxn ang="T10">
                      <a:pos x="T0" y="T1"/>
                    </a:cxn>
                    <a:cxn ang="T11">
                      <a:pos x="T2" y="T3"/>
                    </a:cxn>
                    <a:cxn ang="T12">
                      <a:pos x="T4" y="T5"/>
                    </a:cxn>
                    <a:cxn ang="T13">
                      <a:pos x="T6" y="T7"/>
                    </a:cxn>
                    <a:cxn ang="T14">
                      <a:pos x="T8" y="T9"/>
                    </a:cxn>
                  </a:cxnLst>
                  <a:rect l="T15" t="T16" r="T17" b="T18"/>
                  <a:pathLst>
                    <a:path w="1644" h="254">
                      <a:moveTo>
                        <a:pt x="0" y="0"/>
                      </a:moveTo>
                      <a:lnTo>
                        <a:pt x="0" y="65"/>
                      </a:lnTo>
                      <a:lnTo>
                        <a:pt x="1644" y="254"/>
                      </a:lnTo>
                      <a:lnTo>
                        <a:pt x="1643" y="18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44" name="Freeform 1002"/>
                <p:cNvSpPr>
                  <a:spLocks/>
                </p:cNvSpPr>
                <p:nvPr/>
              </p:nvSpPr>
              <p:spPr bwMode="auto">
                <a:xfrm>
                  <a:off x="1072" y="2313"/>
                  <a:ext cx="27" cy="36"/>
                </a:xfrm>
                <a:custGeom>
                  <a:avLst/>
                  <a:gdLst>
                    <a:gd name="T0" fmla="*/ 0 w 216"/>
                    <a:gd name="T1" fmla="*/ 0 h 289"/>
                    <a:gd name="T2" fmla="*/ 0 w 216"/>
                    <a:gd name="T3" fmla="*/ 0 h 289"/>
                    <a:gd name="T4" fmla="*/ 0 w 216"/>
                    <a:gd name="T5" fmla="*/ 0 h 289"/>
                    <a:gd name="T6" fmla="*/ 0 w 216"/>
                    <a:gd name="T7" fmla="*/ 0 h 289"/>
                    <a:gd name="T8" fmla="*/ 0 w 216"/>
                    <a:gd name="T9" fmla="*/ 0 h 289"/>
                    <a:gd name="T10" fmla="*/ 0 w 216"/>
                    <a:gd name="T11" fmla="*/ 0 h 289"/>
                    <a:gd name="T12" fmla="*/ 0 w 216"/>
                    <a:gd name="T13" fmla="*/ 0 h 289"/>
                    <a:gd name="T14" fmla="*/ 0 w 216"/>
                    <a:gd name="T15" fmla="*/ 0 h 289"/>
                    <a:gd name="T16" fmla="*/ 0 60000 65536"/>
                    <a:gd name="T17" fmla="*/ 0 60000 65536"/>
                    <a:gd name="T18" fmla="*/ 0 60000 65536"/>
                    <a:gd name="T19" fmla="*/ 0 60000 65536"/>
                    <a:gd name="T20" fmla="*/ 0 60000 65536"/>
                    <a:gd name="T21" fmla="*/ 0 60000 65536"/>
                    <a:gd name="T22" fmla="*/ 0 60000 65536"/>
                    <a:gd name="T23" fmla="*/ 0 60000 65536"/>
                    <a:gd name="T24" fmla="*/ 0 w 216"/>
                    <a:gd name="T25" fmla="*/ 0 h 289"/>
                    <a:gd name="T26" fmla="*/ 216 w 216"/>
                    <a:gd name="T27" fmla="*/ 289 h 2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 h="289">
                      <a:moveTo>
                        <a:pt x="0" y="223"/>
                      </a:moveTo>
                      <a:lnTo>
                        <a:pt x="0" y="289"/>
                      </a:lnTo>
                      <a:lnTo>
                        <a:pt x="94" y="222"/>
                      </a:lnTo>
                      <a:lnTo>
                        <a:pt x="132" y="183"/>
                      </a:lnTo>
                      <a:lnTo>
                        <a:pt x="216" y="82"/>
                      </a:lnTo>
                      <a:lnTo>
                        <a:pt x="216" y="0"/>
                      </a:lnTo>
                      <a:lnTo>
                        <a:pt x="106" y="137"/>
                      </a:lnTo>
                      <a:lnTo>
                        <a:pt x="0" y="2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45" name="Line 1003"/>
                <p:cNvSpPr>
                  <a:spLocks noChangeShapeType="1"/>
                </p:cNvSpPr>
                <p:nvPr/>
              </p:nvSpPr>
              <p:spPr bwMode="auto">
                <a:xfrm>
                  <a:off x="867" y="2320"/>
                  <a:ext cx="205" cy="2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446" name="Group 1004"/>
                <p:cNvGrpSpPr>
                  <a:grpSpLocks/>
                </p:cNvGrpSpPr>
                <p:nvPr/>
              </p:nvGrpSpPr>
              <p:grpSpPr bwMode="auto">
                <a:xfrm>
                  <a:off x="880" y="2297"/>
                  <a:ext cx="198" cy="39"/>
                  <a:chOff x="880" y="2297"/>
                  <a:chExt cx="198" cy="39"/>
                </a:xfrm>
              </p:grpSpPr>
              <p:sp>
                <p:nvSpPr>
                  <p:cNvPr id="129450" name="Freeform 1005"/>
                  <p:cNvSpPr>
                    <a:spLocks/>
                  </p:cNvSpPr>
                  <p:nvPr/>
                </p:nvSpPr>
                <p:spPr bwMode="auto">
                  <a:xfrm>
                    <a:off x="880" y="2298"/>
                    <a:ext cx="152" cy="32"/>
                  </a:xfrm>
                  <a:custGeom>
                    <a:avLst/>
                    <a:gdLst>
                      <a:gd name="T0" fmla="*/ 0 w 1217"/>
                      <a:gd name="T1" fmla="*/ 0 h 252"/>
                      <a:gd name="T2" fmla="*/ 0 w 1217"/>
                      <a:gd name="T3" fmla="*/ 0 h 252"/>
                      <a:gd name="T4" fmla="*/ 0 w 1217"/>
                      <a:gd name="T5" fmla="*/ 0 h 252"/>
                      <a:gd name="T6" fmla="*/ 0 w 1217"/>
                      <a:gd name="T7" fmla="*/ 0 h 252"/>
                      <a:gd name="T8" fmla="*/ 0 w 1217"/>
                      <a:gd name="T9" fmla="*/ 0 h 252"/>
                      <a:gd name="T10" fmla="*/ 0 w 1217"/>
                      <a:gd name="T11" fmla="*/ 0 h 252"/>
                      <a:gd name="T12" fmla="*/ 0 w 1217"/>
                      <a:gd name="T13" fmla="*/ 0 h 252"/>
                      <a:gd name="T14" fmla="*/ 0 60000 65536"/>
                      <a:gd name="T15" fmla="*/ 0 60000 65536"/>
                      <a:gd name="T16" fmla="*/ 0 60000 65536"/>
                      <a:gd name="T17" fmla="*/ 0 60000 65536"/>
                      <a:gd name="T18" fmla="*/ 0 60000 65536"/>
                      <a:gd name="T19" fmla="*/ 0 60000 65536"/>
                      <a:gd name="T20" fmla="*/ 0 60000 65536"/>
                      <a:gd name="T21" fmla="*/ 0 w 1217"/>
                      <a:gd name="T22" fmla="*/ 0 h 252"/>
                      <a:gd name="T23" fmla="*/ 1217 w 1217"/>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7" h="252">
                        <a:moveTo>
                          <a:pt x="209" y="0"/>
                        </a:moveTo>
                        <a:lnTo>
                          <a:pt x="64" y="110"/>
                        </a:lnTo>
                        <a:lnTo>
                          <a:pt x="0" y="144"/>
                        </a:lnTo>
                        <a:lnTo>
                          <a:pt x="1032" y="252"/>
                        </a:lnTo>
                        <a:lnTo>
                          <a:pt x="1106" y="203"/>
                        </a:lnTo>
                        <a:lnTo>
                          <a:pt x="1217" y="101"/>
                        </a:lnTo>
                        <a:lnTo>
                          <a:pt x="209"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451" name="Group 1006"/>
                  <p:cNvGrpSpPr>
                    <a:grpSpLocks/>
                  </p:cNvGrpSpPr>
                  <p:nvPr/>
                </p:nvGrpSpPr>
                <p:grpSpPr bwMode="auto">
                  <a:xfrm>
                    <a:off x="884" y="2297"/>
                    <a:ext cx="194" cy="39"/>
                    <a:chOff x="884" y="2297"/>
                    <a:chExt cx="194" cy="39"/>
                  </a:xfrm>
                </p:grpSpPr>
                <p:grpSp>
                  <p:nvGrpSpPr>
                    <p:cNvPr id="129452" name="Group 1007"/>
                    <p:cNvGrpSpPr>
                      <a:grpSpLocks/>
                    </p:cNvGrpSpPr>
                    <p:nvPr/>
                  </p:nvGrpSpPr>
                  <p:grpSpPr bwMode="auto">
                    <a:xfrm>
                      <a:off x="887" y="2297"/>
                      <a:ext cx="141" cy="32"/>
                      <a:chOff x="887" y="2297"/>
                      <a:chExt cx="141" cy="32"/>
                    </a:xfrm>
                  </p:grpSpPr>
                  <p:grpSp>
                    <p:nvGrpSpPr>
                      <p:cNvPr id="129466" name="Group 1008"/>
                      <p:cNvGrpSpPr>
                        <a:grpSpLocks/>
                      </p:cNvGrpSpPr>
                      <p:nvPr/>
                    </p:nvGrpSpPr>
                    <p:grpSpPr bwMode="auto">
                      <a:xfrm>
                        <a:off x="887" y="2297"/>
                        <a:ext cx="29" cy="21"/>
                        <a:chOff x="887" y="2297"/>
                        <a:chExt cx="29" cy="21"/>
                      </a:xfrm>
                    </p:grpSpPr>
                    <p:sp>
                      <p:nvSpPr>
                        <p:cNvPr id="129497" name="Line 1009"/>
                        <p:cNvSpPr>
                          <a:spLocks noChangeShapeType="1"/>
                        </p:cNvSpPr>
                        <p:nvPr/>
                      </p:nvSpPr>
                      <p:spPr bwMode="auto">
                        <a:xfrm flipV="1">
                          <a:off x="887" y="231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8" name="Line 1010"/>
                        <p:cNvSpPr>
                          <a:spLocks noChangeShapeType="1"/>
                        </p:cNvSpPr>
                        <p:nvPr/>
                      </p:nvSpPr>
                      <p:spPr bwMode="auto">
                        <a:xfrm flipV="1">
                          <a:off x="896" y="229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67" name="Group 1011"/>
                      <p:cNvGrpSpPr>
                        <a:grpSpLocks/>
                      </p:cNvGrpSpPr>
                      <p:nvPr/>
                    </p:nvGrpSpPr>
                    <p:grpSpPr bwMode="auto">
                      <a:xfrm>
                        <a:off x="898" y="2298"/>
                        <a:ext cx="30" cy="21"/>
                        <a:chOff x="898" y="2298"/>
                        <a:chExt cx="30" cy="21"/>
                      </a:xfrm>
                    </p:grpSpPr>
                    <p:sp>
                      <p:nvSpPr>
                        <p:cNvPr id="129495" name="Line 1012"/>
                        <p:cNvSpPr>
                          <a:spLocks noChangeShapeType="1"/>
                        </p:cNvSpPr>
                        <p:nvPr/>
                      </p:nvSpPr>
                      <p:spPr bwMode="auto">
                        <a:xfrm flipV="1">
                          <a:off x="898" y="2314"/>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6" name="Line 1013"/>
                        <p:cNvSpPr>
                          <a:spLocks noChangeShapeType="1"/>
                        </p:cNvSpPr>
                        <p:nvPr/>
                      </p:nvSpPr>
                      <p:spPr bwMode="auto">
                        <a:xfrm flipV="1">
                          <a:off x="908" y="229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68" name="Group 1014"/>
                      <p:cNvGrpSpPr>
                        <a:grpSpLocks/>
                      </p:cNvGrpSpPr>
                      <p:nvPr/>
                    </p:nvGrpSpPr>
                    <p:grpSpPr bwMode="auto">
                      <a:xfrm>
                        <a:off x="910" y="2299"/>
                        <a:ext cx="30" cy="21"/>
                        <a:chOff x="910" y="2299"/>
                        <a:chExt cx="30" cy="21"/>
                      </a:xfrm>
                    </p:grpSpPr>
                    <p:sp>
                      <p:nvSpPr>
                        <p:cNvPr id="129493" name="Line 1015"/>
                        <p:cNvSpPr>
                          <a:spLocks noChangeShapeType="1"/>
                        </p:cNvSpPr>
                        <p:nvPr/>
                      </p:nvSpPr>
                      <p:spPr bwMode="auto">
                        <a:xfrm flipV="1">
                          <a:off x="910" y="2315"/>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4" name="Line 1016"/>
                        <p:cNvSpPr>
                          <a:spLocks noChangeShapeType="1"/>
                        </p:cNvSpPr>
                        <p:nvPr/>
                      </p:nvSpPr>
                      <p:spPr bwMode="auto">
                        <a:xfrm flipV="1">
                          <a:off x="920" y="2299"/>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69" name="Group 1017"/>
                      <p:cNvGrpSpPr>
                        <a:grpSpLocks/>
                      </p:cNvGrpSpPr>
                      <p:nvPr/>
                    </p:nvGrpSpPr>
                    <p:grpSpPr bwMode="auto">
                      <a:xfrm>
                        <a:off x="921" y="2300"/>
                        <a:ext cx="30" cy="22"/>
                        <a:chOff x="921" y="2300"/>
                        <a:chExt cx="30" cy="22"/>
                      </a:xfrm>
                    </p:grpSpPr>
                    <p:sp>
                      <p:nvSpPr>
                        <p:cNvPr id="129491" name="Line 1018"/>
                        <p:cNvSpPr>
                          <a:spLocks noChangeShapeType="1"/>
                        </p:cNvSpPr>
                        <p:nvPr/>
                      </p:nvSpPr>
                      <p:spPr bwMode="auto">
                        <a:xfrm flipV="1">
                          <a:off x="921" y="2317"/>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2" name="Line 1019"/>
                        <p:cNvSpPr>
                          <a:spLocks noChangeShapeType="1"/>
                        </p:cNvSpPr>
                        <p:nvPr/>
                      </p:nvSpPr>
                      <p:spPr bwMode="auto">
                        <a:xfrm flipV="1">
                          <a:off x="931" y="2300"/>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0" name="Group 1020"/>
                      <p:cNvGrpSpPr>
                        <a:grpSpLocks/>
                      </p:cNvGrpSpPr>
                      <p:nvPr/>
                    </p:nvGrpSpPr>
                    <p:grpSpPr bwMode="auto">
                      <a:xfrm>
                        <a:off x="933" y="2301"/>
                        <a:ext cx="30" cy="22"/>
                        <a:chOff x="933" y="2301"/>
                        <a:chExt cx="30" cy="22"/>
                      </a:xfrm>
                    </p:grpSpPr>
                    <p:sp>
                      <p:nvSpPr>
                        <p:cNvPr id="129489" name="Line 1021"/>
                        <p:cNvSpPr>
                          <a:spLocks noChangeShapeType="1"/>
                        </p:cNvSpPr>
                        <p:nvPr/>
                      </p:nvSpPr>
                      <p:spPr bwMode="auto">
                        <a:xfrm flipV="1">
                          <a:off x="933"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90" name="Line 1022"/>
                        <p:cNvSpPr>
                          <a:spLocks noChangeShapeType="1"/>
                        </p:cNvSpPr>
                        <p:nvPr/>
                      </p:nvSpPr>
                      <p:spPr bwMode="auto">
                        <a:xfrm flipV="1">
                          <a:off x="943" y="2301"/>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1" name="Group 1023"/>
                      <p:cNvGrpSpPr>
                        <a:grpSpLocks/>
                      </p:cNvGrpSpPr>
                      <p:nvPr/>
                    </p:nvGrpSpPr>
                    <p:grpSpPr bwMode="auto">
                      <a:xfrm>
                        <a:off x="944" y="2302"/>
                        <a:ext cx="30" cy="21"/>
                        <a:chOff x="944" y="2302"/>
                        <a:chExt cx="30" cy="21"/>
                      </a:xfrm>
                    </p:grpSpPr>
                    <p:sp>
                      <p:nvSpPr>
                        <p:cNvPr id="129487" name="Line 1024"/>
                        <p:cNvSpPr>
                          <a:spLocks noChangeShapeType="1"/>
                        </p:cNvSpPr>
                        <p:nvPr/>
                      </p:nvSpPr>
                      <p:spPr bwMode="auto">
                        <a:xfrm flipV="1">
                          <a:off x="944"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8" name="Line 1025"/>
                        <p:cNvSpPr>
                          <a:spLocks noChangeShapeType="1"/>
                        </p:cNvSpPr>
                        <p:nvPr/>
                      </p:nvSpPr>
                      <p:spPr bwMode="auto">
                        <a:xfrm flipV="1">
                          <a:off x="954" y="2302"/>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2" name="Group 1026"/>
                      <p:cNvGrpSpPr>
                        <a:grpSpLocks/>
                      </p:cNvGrpSpPr>
                      <p:nvPr/>
                    </p:nvGrpSpPr>
                    <p:grpSpPr bwMode="auto">
                      <a:xfrm>
                        <a:off x="955" y="2303"/>
                        <a:ext cx="30" cy="21"/>
                        <a:chOff x="955" y="2303"/>
                        <a:chExt cx="30" cy="21"/>
                      </a:xfrm>
                    </p:grpSpPr>
                    <p:sp>
                      <p:nvSpPr>
                        <p:cNvPr id="129485" name="Line 1027"/>
                        <p:cNvSpPr>
                          <a:spLocks noChangeShapeType="1"/>
                        </p:cNvSpPr>
                        <p:nvPr/>
                      </p:nvSpPr>
                      <p:spPr bwMode="auto">
                        <a:xfrm flipV="1">
                          <a:off x="955" y="2319"/>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6" name="Line 1028"/>
                        <p:cNvSpPr>
                          <a:spLocks noChangeShapeType="1"/>
                        </p:cNvSpPr>
                        <p:nvPr/>
                      </p:nvSpPr>
                      <p:spPr bwMode="auto">
                        <a:xfrm flipV="1">
                          <a:off x="965" y="2303"/>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3" name="Group 1029"/>
                      <p:cNvGrpSpPr>
                        <a:grpSpLocks/>
                      </p:cNvGrpSpPr>
                      <p:nvPr/>
                    </p:nvGrpSpPr>
                    <p:grpSpPr bwMode="auto">
                      <a:xfrm>
                        <a:off x="966" y="2304"/>
                        <a:ext cx="29" cy="22"/>
                        <a:chOff x="966" y="2304"/>
                        <a:chExt cx="29" cy="22"/>
                      </a:xfrm>
                    </p:grpSpPr>
                    <p:sp>
                      <p:nvSpPr>
                        <p:cNvPr id="129483" name="Line 1030"/>
                        <p:cNvSpPr>
                          <a:spLocks noChangeShapeType="1"/>
                        </p:cNvSpPr>
                        <p:nvPr/>
                      </p:nvSpPr>
                      <p:spPr bwMode="auto">
                        <a:xfrm flipV="1">
                          <a:off x="966" y="2321"/>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4" name="Line 1031"/>
                        <p:cNvSpPr>
                          <a:spLocks noChangeShapeType="1"/>
                        </p:cNvSpPr>
                        <p:nvPr/>
                      </p:nvSpPr>
                      <p:spPr bwMode="auto">
                        <a:xfrm flipV="1">
                          <a:off x="975" y="2304"/>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4" name="Group 1032"/>
                      <p:cNvGrpSpPr>
                        <a:grpSpLocks/>
                      </p:cNvGrpSpPr>
                      <p:nvPr/>
                    </p:nvGrpSpPr>
                    <p:grpSpPr bwMode="auto">
                      <a:xfrm>
                        <a:off x="977" y="2306"/>
                        <a:ext cx="29" cy="22"/>
                        <a:chOff x="977" y="2306"/>
                        <a:chExt cx="29" cy="22"/>
                      </a:xfrm>
                    </p:grpSpPr>
                    <p:sp>
                      <p:nvSpPr>
                        <p:cNvPr id="129481" name="Line 1033"/>
                        <p:cNvSpPr>
                          <a:spLocks noChangeShapeType="1"/>
                        </p:cNvSpPr>
                        <p:nvPr/>
                      </p:nvSpPr>
                      <p:spPr bwMode="auto">
                        <a:xfrm flipV="1">
                          <a:off x="977" y="232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2" name="Line 1034"/>
                        <p:cNvSpPr>
                          <a:spLocks noChangeShapeType="1"/>
                        </p:cNvSpPr>
                        <p:nvPr/>
                      </p:nvSpPr>
                      <p:spPr bwMode="auto">
                        <a:xfrm flipV="1">
                          <a:off x="986" y="2306"/>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5" name="Group 1035"/>
                      <p:cNvGrpSpPr>
                        <a:grpSpLocks/>
                      </p:cNvGrpSpPr>
                      <p:nvPr/>
                    </p:nvGrpSpPr>
                    <p:grpSpPr bwMode="auto">
                      <a:xfrm>
                        <a:off x="988" y="2307"/>
                        <a:ext cx="30" cy="21"/>
                        <a:chOff x="988" y="2307"/>
                        <a:chExt cx="30" cy="21"/>
                      </a:xfrm>
                    </p:grpSpPr>
                    <p:sp>
                      <p:nvSpPr>
                        <p:cNvPr id="129479" name="Line 1036"/>
                        <p:cNvSpPr>
                          <a:spLocks noChangeShapeType="1"/>
                        </p:cNvSpPr>
                        <p:nvPr/>
                      </p:nvSpPr>
                      <p:spPr bwMode="auto">
                        <a:xfrm flipV="1">
                          <a:off x="988" y="2323"/>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80" name="Line 1037"/>
                        <p:cNvSpPr>
                          <a:spLocks noChangeShapeType="1"/>
                        </p:cNvSpPr>
                        <p:nvPr/>
                      </p:nvSpPr>
                      <p:spPr bwMode="auto">
                        <a:xfrm flipV="1">
                          <a:off x="998" y="230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76" name="Group 1038"/>
                      <p:cNvGrpSpPr>
                        <a:grpSpLocks/>
                      </p:cNvGrpSpPr>
                      <p:nvPr/>
                    </p:nvGrpSpPr>
                    <p:grpSpPr bwMode="auto">
                      <a:xfrm>
                        <a:off x="999" y="2308"/>
                        <a:ext cx="29" cy="21"/>
                        <a:chOff x="999" y="2308"/>
                        <a:chExt cx="29" cy="21"/>
                      </a:xfrm>
                    </p:grpSpPr>
                    <p:sp>
                      <p:nvSpPr>
                        <p:cNvPr id="129477" name="Line 1039"/>
                        <p:cNvSpPr>
                          <a:spLocks noChangeShapeType="1"/>
                        </p:cNvSpPr>
                        <p:nvPr/>
                      </p:nvSpPr>
                      <p:spPr bwMode="auto">
                        <a:xfrm flipV="1">
                          <a:off x="999" y="2324"/>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78" name="Line 1040"/>
                        <p:cNvSpPr>
                          <a:spLocks noChangeShapeType="1"/>
                        </p:cNvSpPr>
                        <p:nvPr/>
                      </p:nvSpPr>
                      <p:spPr bwMode="auto">
                        <a:xfrm flipV="1">
                          <a:off x="1008" y="230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453" name="Group 1041"/>
                    <p:cNvGrpSpPr>
                      <a:grpSpLocks/>
                    </p:cNvGrpSpPr>
                    <p:nvPr/>
                  </p:nvGrpSpPr>
                  <p:grpSpPr bwMode="auto">
                    <a:xfrm>
                      <a:off x="1033" y="2311"/>
                      <a:ext cx="43" cy="25"/>
                      <a:chOff x="1033" y="2311"/>
                      <a:chExt cx="43" cy="25"/>
                    </a:xfrm>
                  </p:grpSpPr>
                  <p:grpSp>
                    <p:nvGrpSpPr>
                      <p:cNvPr id="129457" name="Group 1042"/>
                      <p:cNvGrpSpPr>
                        <a:grpSpLocks/>
                      </p:cNvGrpSpPr>
                      <p:nvPr/>
                    </p:nvGrpSpPr>
                    <p:grpSpPr bwMode="auto">
                      <a:xfrm>
                        <a:off x="1051" y="2313"/>
                        <a:ext cx="25" cy="23"/>
                        <a:chOff x="1051" y="2313"/>
                        <a:chExt cx="25" cy="23"/>
                      </a:xfrm>
                    </p:grpSpPr>
                    <p:sp>
                      <p:nvSpPr>
                        <p:cNvPr id="129464" name="Line 1043"/>
                        <p:cNvSpPr>
                          <a:spLocks noChangeShapeType="1"/>
                        </p:cNvSpPr>
                        <p:nvPr/>
                      </p:nvSpPr>
                      <p:spPr bwMode="auto">
                        <a:xfrm flipV="1">
                          <a:off x="1051" y="2330"/>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65" name="Line 1044"/>
                        <p:cNvSpPr>
                          <a:spLocks noChangeShapeType="1"/>
                        </p:cNvSpPr>
                        <p:nvPr/>
                      </p:nvSpPr>
                      <p:spPr bwMode="auto">
                        <a:xfrm flipV="1">
                          <a:off x="1060" y="2313"/>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58" name="Group 1045"/>
                      <p:cNvGrpSpPr>
                        <a:grpSpLocks/>
                      </p:cNvGrpSpPr>
                      <p:nvPr/>
                    </p:nvGrpSpPr>
                    <p:grpSpPr bwMode="auto">
                      <a:xfrm>
                        <a:off x="1042" y="2311"/>
                        <a:ext cx="26" cy="24"/>
                        <a:chOff x="1042" y="2311"/>
                        <a:chExt cx="26" cy="24"/>
                      </a:xfrm>
                    </p:grpSpPr>
                    <p:sp>
                      <p:nvSpPr>
                        <p:cNvPr id="129462" name="Line 1046"/>
                        <p:cNvSpPr>
                          <a:spLocks noChangeShapeType="1"/>
                        </p:cNvSpPr>
                        <p:nvPr/>
                      </p:nvSpPr>
                      <p:spPr bwMode="auto">
                        <a:xfrm flipV="1">
                          <a:off x="1042" y="2329"/>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63" name="Line 1047"/>
                        <p:cNvSpPr>
                          <a:spLocks noChangeShapeType="1"/>
                        </p:cNvSpPr>
                        <p:nvPr/>
                      </p:nvSpPr>
                      <p:spPr bwMode="auto">
                        <a:xfrm flipV="1">
                          <a:off x="1051" y="2311"/>
                          <a:ext cx="17"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459" name="Group 1048"/>
                      <p:cNvGrpSpPr>
                        <a:grpSpLocks/>
                      </p:cNvGrpSpPr>
                      <p:nvPr/>
                    </p:nvGrpSpPr>
                    <p:grpSpPr bwMode="auto">
                      <a:xfrm>
                        <a:off x="1033" y="2311"/>
                        <a:ext cx="25" cy="23"/>
                        <a:chOff x="1033" y="2311"/>
                        <a:chExt cx="25" cy="23"/>
                      </a:xfrm>
                    </p:grpSpPr>
                    <p:sp>
                      <p:nvSpPr>
                        <p:cNvPr id="129460" name="Line 1049"/>
                        <p:cNvSpPr>
                          <a:spLocks noChangeShapeType="1"/>
                        </p:cNvSpPr>
                        <p:nvPr/>
                      </p:nvSpPr>
                      <p:spPr bwMode="auto">
                        <a:xfrm flipV="1">
                          <a:off x="1033" y="2328"/>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61" name="Line 1050"/>
                        <p:cNvSpPr>
                          <a:spLocks noChangeShapeType="1"/>
                        </p:cNvSpPr>
                        <p:nvPr/>
                      </p:nvSpPr>
                      <p:spPr bwMode="auto">
                        <a:xfrm flipV="1">
                          <a:off x="1042" y="2311"/>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454" name="Line 1051"/>
                    <p:cNvSpPr>
                      <a:spLocks noChangeShapeType="1"/>
                    </p:cNvSpPr>
                    <p:nvPr/>
                  </p:nvSpPr>
                  <p:spPr bwMode="auto">
                    <a:xfrm>
                      <a:off x="897" y="2303"/>
                      <a:ext cx="181"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55" name="Line 1052"/>
                    <p:cNvSpPr>
                      <a:spLocks noChangeShapeType="1"/>
                    </p:cNvSpPr>
                    <p:nvPr/>
                  </p:nvSpPr>
                  <p:spPr bwMode="auto">
                    <a:xfrm>
                      <a:off x="890" y="2308"/>
                      <a:ext cx="185"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56" name="Line 1053"/>
                    <p:cNvSpPr>
                      <a:spLocks noChangeShapeType="1"/>
                    </p:cNvSpPr>
                    <p:nvPr/>
                  </p:nvSpPr>
                  <p:spPr bwMode="auto">
                    <a:xfrm>
                      <a:off x="884" y="2313"/>
                      <a:ext cx="186" cy="1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447" name="Group 1054"/>
                <p:cNvGrpSpPr>
                  <a:grpSpLocks/>
                </p:cNvGrpSpPr>
                <p:nvPr/>
              </p:nvGrpSpPr>
              <p:grpSpPr bwMode="auto">
                <a:xfrm>
                  <a:off x="1072" y="2316"/>
                  <a:ext cx="26" cy="27"/>
                  <a:chOff x="1072" y="2316"/>
                  <a:chExt cx="26" cy="27"/>
                </a:xfrm>
              </p:grpSpPr>
              <p:sp>
                <p:nvSpPr>
                  <p:cNvPr id="129448" name="Line 1055"/>
                  <p:cNvSpPr>
                    <a:spLocks noChangeShapeType="1"/>
                  </p:cNvSpPr>
                  <p:nvPr/>
                </p:nvSpPr>
                <p:spPr bwMode="auto">
                  <a:xfrm flipV="1">
                    <a:off x="1072" y="2332"/>
                    <a:ext cx="14" cy="11"/>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49" name="Line 1056"/>
                  <p:cNvSpPr>
                    <a:spLocks noChangeShapeType="1"/>
                  </p:cNvSpPr>
                  <p:nvPr/>
                </p:nvSpPr>
                <p:spPr bwMode="auto">
                  <a:xfrm flipV="1">
                    <a:off x="1086" y="2316"/>
                    <a:ext cx="12" cy="16"/>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77" name="Rectangle 1057"/>
          <p:cNvSpPr>
            <a:spLocks noChangeArrowheads="1"/>
          </p:cNvSpPr>
          <p:nvPr/>
        </p:nvSpPr>
        <p:spPr bwMode="auto">
          <a:xfrm>
            <a:off x="2817813" y="4667250"/>
            <a:ext cx="7762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78" name="Rectangle 1058"/>
          <p:cNvSpPr>
            <a:spLocks noChangeArrowheads="1"/>
          </p:cNvSpPr>
          <p:nvPr/>
        </p:nvSpPr>
        <p:spPr bwMode="auto">
          <a:xfrm>
            <a:off x="1635125" y="4735513"/>
            <a:ext cx="63341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Field Bus</a:t>
            </a:r>
            <a:endParaRPr lang="en-GB" sz="2400">
              <a:latin typeface="Times New Roman" charset="0"/>
            </a:endParaRPr>
          </a:p>
        </p:txBody>
      </p:sp>
      <p:sp>
        <p:nvSpPr>
          <p:cNvPr id="129079" name="Rectangle 1059"/>
          <p:cNvSpPr>
            <a:spLocks noChangeArrowheads="1"/>
          </p:cNvSpPr>
          <p:nvPr/>
        </p:nvSpPr>
        <p:spPr bwMode="auto">
          <a:xfrm>
            <a:off x="2495550" y="3905250"/>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80" name="Rectangle 1060"/>
          <p:cNvSpPr>
            <a:spLocks noChangeArrowheads="1"/>
          </p:cNvSpPr>
          <p:nvPr/>
        </p:nvSpPr>
        <p:spPr bwMode="auto">
          <a:xfrm>
            <a:off x="2503488" y="4591050"/>
            <a:ext cx="19050" cy="368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81" name="Group 1061"/>
          <p:cNvGrpSpPr>
            <a:grpSpLocks/>
          </p:cNvGrpSpPr>
          <p:nvPr/>
        </p:nvGrpSpPr>
        <p:grpSpPr bwMode="auto">
          <a:xfrm>
            <a:off x="3732213" y="4148138"/>
            <a:ext cx="1219200" cy="123825"/>
            <a:chOff x="2522" y="2489"/>
            <a:chExt cx="768" cy="78"/>
          </a:xfrm>
        </p:grpSpPr>
        <p:sp>
          <p:nvSpPr>
            <p:cNvPr id="129426" name="Rectangle 1062"/>
            <p:cNvSpPr>
              <a:spLocks noChangeArrowheads="1"/>
            </p:cNvSpPr>
            <p:nvPr/>
          </p:nvSpPr>
          <p:spPr bwMode="auto">
            <a:xfrm>
              <a:off x="2597" y="2522"/>
              <a:ext cx="618" cy="1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427" name="Freeform 1063"/>
            <p:cNvSpPr>
              <a:spLocks/>
            </p:cNvSpPr>
            <p:nvPr/>
          </p:nvSpPr>
          <p:spPr bwMode="auto">
            <a:xfrm>
              <a:off x="3213" y="2490"/>
              <a:ext cx="77" cy="77"/>
            </a:xfrm>
            <a:custGeom>
              <a:avLst/>
              <a:gdLst>
                <a:gd name="T0" fmla="*/ 0 w 77"/>
                <a:gd name="T1" fmla="*/ 77 h 77"/>
                <a:gd name="T2" fmla="*/ 77 w 77"/>
                <a:gd name="T3" fmla="*/ 38 h 77"/>
                <a:gd name="T4" fmla="*/ 0 w 77"/>
                <a:gd name="T5" fmla="*/ 0 h 77"/>
                <a:gd name="T6" fmla="*/ 0 w 77"/>
                <a:gd name="T7" fmla="*/ 77 h 77"/>
                <a:gd name="T8" fmla="*/ 0 60000 65536"/>
                <a:gd name="T9" fmla="*/ 0 60000 65536"/>
                <a:gd name="T10" fmla="*/ 0 60000 65536"/>
                <a:gd name="T11" fmla="*/ 0 60000 65536"/>
                <a:gd name="T12" fmla="*/ 0 w 77"/>
                <a:gd name="T13" fmla="*/ 0 h 77"/>
                <a:gd name="T14" fmla="*/ 77 w 77"/>
                <a:gd name="T15" fmla="*/ 77 h 77"/>
              </a:gdLst>
              <a:ahLst/>
              <a:cxnLst>
                <a:cxn ang="T8">
                  <a:pos x="T0" y="T1"/>
                </a:cxn>
                <a:cxn ang="T9">
                  <a:pos x="T2" y="T3"/>
                </a:cxn>
                <a:cxn ang="T10">
                  <a:pos x="T4" y="T5"/>
                </a:cxn>
                <a:cxn ang="T11">
                  <a:pos x="T6" y="T7"/>
                </a:cxn>
              </a:cxnLst>
              <a:rect l="T12" t="T13" r="T14" b="T15"/>
              <a:pathLst>
                <a:path w="77" h="77">
                  <a:moveTo>
                    <a:pt x="0" y="77"/>
                  </a:moveTo>
                  <a:lnTo>
                    <a:pt x="77" y="38"/>
                  </a:lnTo>
                  <a:lnTo>
                    <a:pt x="0" y="0"/>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28" name="Freeform 1064"/>
            <p:cNvSpPr>
              <a:spLocks/>
            </p:cNvSpPr>
            <p:nvPr/>
          </p:nvSpPr>
          <p:spPr bwMode="auto">
            <a:xfrm>
              <a:off x="2522" y="2489"/>
              <a:ext cx="77" cy="77"/>
            </a:xfrm>
            <a:custGeom>
              <a:avLst/>
              <a:gdLst>
                <a:gd name="T0" fmla="*/ 77 w 77"/>
                <a:gd name="T1" fmla="*/ 0 h 77"/>
                <a:gd name="T2" fmla="*/ 0 w 77"/>
                <a:gd name="T3" fmla="*/ 39 h 77"/>
                <a:gd name="T4" fmla="*/ 77 w 77"/>
                <a:gd name="T5" fmla="*/ 77 h 77"/>
                <a:gd name="T6" fmla="*/ 77 w 77"/>
                <a:gd name="T7" fmla="*/ 0 h 77"/>
                <a:gd name="T8" fmla="*/ 0 60000 65536"/>
                <a:gd name="T9" fmla="*/ 0 60000 65536"/>
                <a:gd name="T10" fmla="*/ 0 60000 65536"/>
                <a:gd name="T11" fmla="*/ 0 60000 65536"/>
                <a:gd name="T12" fmla="*/ 0 w 77"/>
                <a:gd name="T13" fmla="*/ 0 h 77"/>
                <a:gd name="T14" fmla="*/ 77 w 77"/>
                <a:gd name="T15" fmla="*/ 77 h 77"/>
              </a:gdLst>
              <a:ahLst/>
              <a:cxnLst>
                <a:cxn ang="T8">
                  <a:pos x="T0" y="T1"/>
                </a:cxn>
                <a:cxn ang="T9">
                  <a:pos x="T2" y="T3"/>
                </a:cxn>
                <a:cxn ang="T10">
                  <a:pos x="T4" y="T5"/>
                </a:cxn>
                <a:cxn ang="T11">
                  <a:pos x="T6" y="T7"/>
                </a:cxn>
              </a:cxnLst>
              <a:rect l="T12" t="T13" r="T14" b="T15"/>
              <a:pathLst>
                <a:path w="77" h="77">
                  <a:moveTo>
                    <a:pt x="77" y="0"/>
                  </a:moveTo>
                  <a:lnTo>
                    <a:pt x="0" y="39"/>
                  </a:lnTo>
                  <a:lnTo>
                    <a:pt x="77" y="77"/>
                  </a:lnTo>
                  <a:lnTo>
                    <a:pt x="7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29082" name="Rectangle 1065"/>
          <p:cNvSpPr>
            <a:spLocks noChangeArrowheads="1"/>
          </p:cNvSpPr>
          <p:nvPr/>
        </p:nvSpPr>
        <p:spPr bwMode="auto">
          <a:xfrm>
            <a:off x="4179888" y="4210050"/>
            <a:ext cx="19050" cy="1524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83" name="Rectangle 1066"/>
          <p:cNvSpPr>
            <a:spLocks noChangeArrowheads="1"/>
          </p:cNvSpPr>
          <p:nvPr/>
        </p:nvSpPr>
        <p:spPr bwMode="auto">
          <a:xfrm>
            <a:off x="4256088" y="3371850"/>
            <a:ext cx="19050" cy="2286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9084" name="Group 1067"/>
          <p:cNvGrpSpPr>
            <a:grpSpLocks/>
          </p:cNvGrpSpPr>
          <p:nvPr/>
        </p:nvGrpSpPr>
        <p:grpSpPr bwMode="auto">
          <a:xfrm>
            <a:off x="4041775" y="3524250"/>
            <a:ext cx="525463" cy="412750"/>
            <a:chOff x="2717" y="2096"/>
            <a:chExt cx="331" cy="260"/>
          </a:xfrm>
        </p:grpSpPr>
        <p:sp>
          <p:nvSpPr>
            <p:cNvPr id="129280" name="Freeform 1068"/>
            <p:cNvSpPr>
              <a:spLocks/>
            </p:cNvSpPr>
            <p:nvPr/>
          </p:nvSpPr>
          <p:spPr bwMode="auto">
            <a:xfrm>
              <a:off x="2717" y="2295"/>
              <a:ext cx="32" cy="19"/>
            </a:xfrm>
            <a:custGeom>
              <a:avLst/>
              <a:gdLst>
                <a:gd name="T0" fmla="*/ 0 w 258"/>
                <a:gd name="T1" fmla="*/ 0 h 154"/>
                <a:gd name="T2" fmla="*/ 0 w 258"/>
                <a:gd name="T3" fmla="*/ 0 h 154"/>
                <a:gd name="T4" fmla="*/ 0 w 258"/>
                <a:gd name="T5" fmla="*/ 0 h 154"/>
                <a:gd name="T6" fmla="*/ 0 w 258"/>
                <a:gd name="T7" fmla="*/ 0 h 154"/>
                <a:gd name="T8" fmla="*/ 0 w 258"/>
                <a:gd name="T9" fmla="*/ 0 h 154"/>
                <a:gd name="T10" fmla="*/ 0 w 258"/>
                <a:gd name="T11" fmla="*/ 0 h 154"/>
                <a:gd name="T12" fmla="*/ 0 w 258"/>
                <a:gd name="T13" fmla="*/ 0 h 154"/>
                <a:gd name="T14" fmla="*/ 0 w 258"/>
                <a:gd name="T15" fmla="*/ 0 h 154"/>
                <a:gd name="T16" fmla="*/ 0 w 258"/>
                <a:gd name="T17" fmla="*/ 0 h 154"/>
                <a:gd name="T18" fmla="*/ 0 w 258"/>
                <a:gd name="T19" fmla="*/ 0 h 154"/>
                <a:gd name="T20" fmla="*/ 0 w 258"/>
                <a:gd name="T21" fmla="*/ 0 h 154"/>
                <a:gd name="T22" fmla="*/ 0 w 258"/>
                <a:gd name="T23" fmla="*/ 0 h 154"/>
                <a:gd name="T24" fmla="*/ 0 w 258"/>
                <a:gd name="T25" fmla="*/ 0 h 154"/>
                <a:gd name="T26" fmla="*/ 0 w 258"/>
                <a:gd name="T27" fmla="*/ 0 h 154"/>
                <a:gd name="T28" fmla="*/ 0 w 258"/>
                <a:gd name="T29" fmla="*/ 0 h 154"/>
                <a:gd name="T30" fmla="*/ 0 w 258"/>
                <a:gd name="T31" fmla="*/ 0 h 154"/>
                <a:gd name="T32" fmla="*/ 0 w 258"/>
                <a:gd name="T33" fmla="*/ 0 h 154"/>
                <a:gd name="T34" fmla="*/ 0 w 258"/>
                <a:gd name="T35" fmla="*/ 0 h 154"/>
                <a:gd name="T36" fmla="*/ 0 w 258"/>
                <a:gd name="T37" fmla="*/ 0 h 154"/>
                <a:gd name="T38" fmla="*/ 0 w 258"/>
                <a:gd name="T39" fmla="*/ 0 h 154"/>
                <a:gd name="T40" fmla="*/ 0 w 258"/>
                <a:gd name="T41" fmla="*/ 0 h 154"/>
                <a:gd name="T42" fmla="*/ 0 w 258"/>
                <a:gd name="T43" fmla="*/ 0 h 154"/>
                <a:gd name="T44" fmla="*/ 0 w 258"/>
                <a:gd name="T45" fmla="*/ 0 h 154"/>
                <a:gd name="T46" fmla="*/ 0 w 258"/>
                <a:gd name="T47" fmla="*/ 0 h 154"/>
                <a:gd name="T48" fmla="*/ 0 w 258"/>
                <a:gd name="T49" fmla="*/ 0 h 1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8"/>
                <a:gd name="T76" fmla="*/ 0 h 154"/>
                <a:gd name="T77" fmla="*/ 258 w 258"/>
                <a:gd name="T78" fmla="*/ 154 h 15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8" h="154">
                  <a:moveTo>
                    <a:pt x="253" y="0"/>
                  </a:moveTo>
                  <a:lnTo>
                    <a:pt x="195" y="0"/>
                  </a:lnTo>
                  <a:lnTo>
                    <a:pt x="161" y="4"/>
                  </a:lnTo>
                  <a:lnTo>
                    <a:pt x="129" y="9"/>
                  </a:lnTo>
                  <a:lnTo>
                    <a:pt x="90" y="16"/>
                  </a:lnTo>
                  <a:lnTo>
                    <a:pt x="59" y="24"/>
                  </a:lnTo>
                  <a:lnTo>
                    <a:pt x="39" y="32"/>
                  </a:lnTo>
                  <a:lnTo>
                    <a:pt x="24" y="40"/>
                  </a:lnTo>
                  <a:lnTo>
                    <a:pt x="13" y="48"/>
                  </a:lnTo>
                  <a:lnTo>
                    <a:pt x="5" y="58"/>
                  </a:lnTo>
                  <a:lnTo>
                    <a:pt x="0" y="70"/>
                  </a:lnTo>
                  <a:lnTo>
                    <a:pt x="1" y="82"/>
                  </a:lnTo>
                  <a:lnTo>
                    <a:pt x="8" y="92"/>
                  </a:lnTo>
                  <a:lnTo>
                    <a:pt x="17" y="98"/>
                  </a:lnTo>
                  <a:lnTo>
                    <a:pt x="35" y="101"/>
                  </a:lnTo>
                  <a:lnTo>
                    <a:pt x="57" y="101"/>
                  </a:lnTo>
                  <a:lnTo>
                    <a:pt x="80" y="99"/>
                  </a:lnTo>
                  <a:lnTo>
                    <a:pt x="108" y="96"/>
                  </a:lnTo>
                  <a:lnTo>
                    <a:pt x="136" y="98"/>
                  </a:lnTo>
                  <a:lnTo>
                    <a:pt x="156" y="101"/>
                  </a:lnTo>
                  <a:lnTo>
                    <a:pt x="176" y="107"/>
                  </a:lnTo>
                  <a:lnTo>
                    <a:pt x="198" y="116"/>
                  </a:lnTo>
                  <a:lnTo>
                    <a:pt x="258" y="154"/>
                  </a:lnTo>
                  <a:lnTo>
                    <a:pt x="255" y="154"/>
                  </a:lnTo>
                  <a:lnTo>
                    <a:pt x="256" y="151"/>
                  </a:lnTo>
                </a:path>
              </a:pathLst>
            </a:custGeom>
            <a:noFill/>
            <a:ln w="6350">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281" name="Group 1069"/>
            <p:cNvGrpSpPr>
              <a:grpSpLocks/>
            </p:cNvGrpSpPr>
            <p:nvPr/>
          </p:nvGrpSpPr>
          <p:grpSpPr bwMode="auto">
            <a:xfrm>
              <a:off x="2745" y="2240"/>
              <a:ext cx="260" cy="90"/>
              <a:chOff x="2745" y="2240"/>
              <a:chExt cx="260" cy="90"/>
            </a:xfrm>
          </p:grpSpPr>
          <p:sp>
            <p:nvSpPr>
              <p:cNvPr id="129419" name="Freeform 1070"/>
              <p:cNvSpPr>
                <a:spLocks/>
              </p:cNvSpPr>
              <p:nvPr/>
            </p:nvSpPr>
            <p:spPr bwMode="auto">
              <a:xfrm>
                <a:off x="2746" y="2285"/>
                <a:ext cx="259" cy="45"/>
              </a:xfrm>
              <a:custGeom>
                <a:avLst/>
                <a:gdLst>
                  <a:gd name="T0" fmla="*/ 0 w 2067"/>
                  <a:gd name="T1" fmla="*/ 0 h 356"/>
                  <a:gd name="T2" fmla="*/ 0 w 2067"/>
                  <a:gd name="T3" fmla="*/ 0 h 356"/>
                  <a:gd name="T4" fmla="*/ 0 w 2067"/>
                  <a:gd name="T5" fmla="*/ 0 h 356"/>
                  <a:gd name="T6" fmla="*/ 0 w 2067"/>
                  <a:gd name="T7" fmla="*/ 0 h 356"/>
                  <a:gd name="T8" fmla="*/ 0 w 2067"/>
                  <a:gd name="T9" fmla="*/ 0 h 356"/>
                  <a:gd name="T10" fmla="*/ 0 w 2067"/>
                  <a:gd name="T11" fmla="*/ 0 h 356"/>
                  <a:gd name="T12" fmla="*/ 0 w 2067"/>
                  <a:gd name="T13" fmla="*/ 0 h 356"/>
                  <a:gd name="T14" fmla="*/ 0 60000 65536"/>
                  <a:gd name="T15" fmla="*/ 0 60000 65536"/>
                  <a:gd name="T16" fmla="*/ 0 60000 65536"/>
                  <a:gd name="T17" fmla="*/ 0 60000 65536"/>
                  <a:gd name="T18" fmla="*/ 0 60000 65536"/>
                  <a:gd name="T19" fmla="*/ 0 60000 65536"/>
                  <a:gd name="T20" fmla="*/ 0 60000 65536"/>
                  <a:gd name="T21" fmla="*/ 0 w 2067"/>
                  <a:gd name="T22" fmla="*/ 0 h 356"/>
                  <a:gd name="T23" fmla="*/ 2067 w 2067"/>
                  <a:gd name="T24" fmla="*/ 356 h 3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67" h="356">
                    <a:moveTo>
                      <a:pt x="0" y="21"/>
                    </a:moveTo>
                    <a:lnTo>
                      <a:pt x="0" y="178"/>
                    </a:lnTo>
                    <a:lnTo>
                      <a:pt x="1678" y="356"/>
                    </a:lnTo>
                    <a:lnTo>
                      <a:pt x="2067" y="138"/>
                    </a:lnTo>
                    <a:lnTo>
                      <a:pt x="2067" y="0"/>
                    </a:lnTo>
                    <a:lnTo>
                      <a:pt x="1664" y="188"/>
                    </a:lnTo>
                    <a:lnTo>
                      <a:pt x="0" y="2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20" name="Freeform 1071"/>
              <p:cNvSpPr>
                <a:spLocks/>
              </p:cNvSpPr>
              <p:nvPr/>
            </p:nvSpPr>
            <p:spPr bwMode="auto">
              <a:xfrm>
                <a:off x="2745" y="2240"/>
                <a:ext cx="210" cy="69"/>
              </a:xfrm>
              <a:custGeom>
                <a:avLst/>
                <a:gdLst>
                  <a:gd name="T0" fmla="*/ 0 w 1686"/>
                  <a:gd name="T1" fmla="*/ 0 h 550"/>
                  <a:gd name="T2" fmla="*/ 0 w 1686"/>
                  <a:gd name="T3" fmla="*/ 0 h 550"/>
                  <a:gd name="T4" fmla="*/ 0 w 1686"/>
                  <a:gd name="T5" fmla="*/ 0 h 550"/>
                  <a:gd name="T6" fmla="*/ 0 w 1686"/>
                  <a:gd name="T7" fmla="*/ 0 h 550"/>
                  <a:gd name="T8" fmla="*/ 0 w 1686"/>
                  <a:gd name="T9" fmla="*/ 0 h 550"/>
                  <a:gd name="T10" fmla="*/ 0 60000 65536"/>
                  <a:gd name="T11" fmla="*/ 0 60000 65536"/>
                  <a:gd name="T12" fmla="*/ 0 60000 65536"/>
                  <a:gd name="T13" fmla="*/ 0 60000 65536"/>
                  <a:gd name="T14" fmla="*/ 0 60000 65536"/>
                  <a:gd name="T15" fmla="*/ 0 w 1686"/>
                  <a:gd name="T16" fmla="*/ 0 h 550"/>
                  <a:gd name="T17" fmla="*/ 1686 w 1686"/>
                  <a:gd name="T18" fmla="*/ 550 h 550"/>
                </a:gdLst>
                <a:ahLst/>
                <a:cxnLst>
                  <a:cxn ang="T10">
                    <a:pos x="T0" y="T1"/>
                  </a:cxn>
                  <a:cxn ang="T11">
                    <a:pos x="T2" y="T3"/>
                  </a:cxn>
                  <a:cxn ang="T12">
                    <a:pos x="T4" y="T5"/>
                  </a:cxn>
                  <a:cxn ang="T13">
                    <a:pos x="T6" y="T7"/>
                  </a:cxn>
                  <a:cxn ang="T14">
                    <a:pos x="T8" y="T9"/>
                  </a:cxn>
                </a:cxnLst>
                <a:rect l="T15" t="T16" r="T17" b="T18"/>
                <a:pathLst>
                  <a:path w="1686" h="550">
                    <a:moveTo>
                      <a:pt x="0" y="0"/>
                    </a:moveTo>
                    <a:lnTo>
                      <a:pt x="1686" y="121"/>
                    </a:lnTo>
                    <a:lnTo>
                      <a:pt x="1686" y="550"/>
                    </a:lnTo>
                    <a:lnTo>
                      <a:pt x="0" y="386"/>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421" name="Group 1072"/>
              <p:cNvGrpSpPr>
                <a:grpSpLocks/>
              </p:cNvGrpSpPr>
              <p:nvPr/>
            </p:nvGrpSpPr>
            <p:grpSpPr bwMode="auto">
              <a:xfrm>
                <a:off x="2745" y="2253"/>
                <a:ext cx="211" cy="27"/>
                <a:chOff x="2745" y="2253"/>
                <a:chExt cx="211" cy="27"/>
              </a:xfrm>
            </p:grpSpPr>
            <p:sp>
              <p:nvSpPr>
                <p:cNvPr id="129422" name="Line 1073"/>
                <p:cNvSpPr>
                  <a:spLocks noChangeShapeType="1"/>
                </p:cNvSpPr>
                <p:nvPr/>
              </p:nvSpPr>
              <p:spPr bwMode="auto">
                <a:xfrm>
                  <a:off x="2745" y="2253"/>
                  <a:ext cx="210" cy="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23" name="Line 1074"/>
                <p:cNvSpPr>
                  <a:spLocks noChangeShapeType="1"/>
                </p:cNvSpPr>
                <p:nvPr/>
              </p:nvSpPr>
              <p:spPr bwMode="auto">
                <a:xfrm>
                  <a:off x="2899" y="2266"/>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24" name="Line 1075"/>
                <p:cNvSpPr>
                  <a:spLocks noChangeShapeType="1"/>
                </p:cNvSpPr>
                <p:nvPr/>
              </p:nvSpPr>
              <p:spPr bwMode="auto">
                <a:xfrm>
                  <a:off x="2848" y="2262"/>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25" name="Line 1076"/>
                <p:cNvSpPr>
                  <a:spLocks noChangeShapeType="1"/>
                </p:cNvSpPr>
                <p:nvPr/>
              </p:nvSpPr>
              <p:spPr bwMode="auto">
                <a:xfrm>
                  <a:off x="2745" y="2262"/>
                  <a:ext cx="211" cy="1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282" name="Group 1077"/>
            <p:cNvGrpSpPr>
              <a:grpSpLocks/>
            </p:cNvGrpSpPr>
            <p:nvPr/>
          </p:nvGrpSpPr>
          <p:grpSpPr bwMode="auto">
            <a:xfrm>
              <a:off x="2745" y="2231"/>
              <a:ext cx="261" cy="24"/>
              <a:chOff x="2745" y="2231"/>
              <a:chExt cx="261" cy="24"/>
            </a:xfrm>
          </p:grpSpPr>
          <p:sp>
            <p:nvSpPr>
              <p:cNvPr id="129417" name="Freeform 1078"/>
              <p:cNvSpPr>
                <a:spLocks/>
              </p:cNvSpPr>
              <p:nvPr/>
            </p:nvSpPr>
            <p:spPr bwMode="auto">
              <a:xfrm>
                <a:off x="2745" y="2231"/>
                <a:ext cx="261" cy="24"/>
              </a:xfrm>
              <a:custGeom>
                <a:avLst/>
                <a:gdLst>
                  <a:gd name="T0" fmla="*/ 0 w 2087"/>
                  <a:gd name="T1" fmla="*/ 0 h 196"/>
                  <a:gd name="T2" fmla="*/ 0 w 2087"/>
                  <a:gd name="T3" fmla="*/ 0 h 196"/>
                  <a:gd name="T4" fmla="*/ 0 w 2087"/>
                  <a:gd name="T5" fmla="*/ 0 h 196"/>
                  <a:gd name="T6" fmla="*/ 0 w 2087"/>
                  <a:gd name="T7" fmla="*/ 0 h 196"/>
                  <a:gd name="T8" fmla="*/ 0 w 2087"/>
                  <a:gd name="T9" fmla="*/ 0 h 196"/>
                  <a:gd name="T10" fmla="*/ 0 w 2087"/>
                  <a:gd name="T11" fmla="*/ 0 h 196"/>
                  <a:gd name="T12" fmla="*/ 0 60000 65536"/>
                  <a:gd name="T13" fmla="*/ 0 60000 65536"/>
                  <a:gd name="T14" fmla="*/ 0 60000 65536"/>
                  <a:gd name="T15" fmla="*/ 0 60000 65536"/>
                  <a:gd name="T16" fmla="*/ 0 60000 65536"/>
                  <a:gd name="T17" fmla="*/ 0 60000 65536"/>
                  <a:gd name="T18" fmla="*/ 0 w 2087"/>
                  <a:gd name="T19" fmla="*/ 0 h 196"/>
                  <a:gd name="T20" fmla="*/ 2087 w 2087"/>
                  <a:gd name="T21" fmla="*/ 196 h 196"/>
                </a:gdLst>
                <a:ahLst/>
                <a:cxnLst>
                  <a:cxn ang="T12">
                    <a:pos x="T0" y="T1"/>
                  </a:cxn>
                  <a:cxn ang="T13">
                    <a:pos x="T2" y="T3"/>
                  </a:cxn>
                  <a:cxn ang="T14">
                    <a:pos x="T4" y="T5"/>
                  </a:cxn>
                  <a:cxn ang="T15">
                    <a:pos x="T6" y="T7"/>
                  </a:cxn>
                  <a:cxn ang="T16">
                    <a:pos x="T8" y="T9"/>
                  </a:cxn>
                  <a:cxn ang="T17">
                    <a:pos x="T10" y="T11"/>
                  </a:cxn>
                </a:cxnLst>
                <a:rect l="T18" t="T19" r="T20" b="T21"/>
                <a:pathLst>
                  <a:path w="2087" h="196">
                    <a:moveTo>
                      <a:pt x="0" y="75"/>
                    </a:moveTo>
                    <a:lnTo>
                      <a:pt x="1685" y="196"/>
                    </a:lnTo>
                    <a:lnTo>
                      <a:pt x="2087" y="81"/>
                    </a:lnTo>
                    <a:lnTo>
                      <a:pt x="1946" y="65"/>
                    </a:lnTo>
                    <a:lnTo>
                      <a:pt x="643" y="0"/>
                    </a:lnTo>
                    <a:lnTo>
                      <a:pt x="0" y="75"/>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418" name="Freeform 1079"/>
              <p:cNvSpPr>
                <a:spLocks/>
              </p:cNvSpPr>
              <p:nvPr/>
            </p:nvSpPr>
            <p:spPr bwMode="auto">
              <a:xfrm>
                <a:off x="2804" y="2236"/>
                <a:ext cx="192" cy="16"/>
              </a:xfrm>
              <a:custGeom>
                <a:avLst/>
                <a:gdLst>
                  <a:gd name="T0" fmla="*/ 0 w 1535"/>
                  <a:gd name="T1" fmla="*/ 0 h 125"/>
                  <a:gd name="T2" fmla="*/ 0 w 1535"/>
                  <a:gd name="T3" fmla="*/ 0 h 125"/>
                  <a:gd name="T4" fmla="*/ 0 w 1535"/>
                  <a:gd name="T5" fmla="*/ 0 h 125"/>
                  <a:gd name="T6" fmla="*/ 0 w 1535"/>
                  <a:gd name="T7" fmla="*/ 0 h 125"/>
                  <a:gd name="T8" fmla="*/ 0 w 1535"/>
                  <a:gd name="T9" fmla="*/ 0 h 125"/>
                  <a:gd name="T10" fmla="*/ 0 w 1535"/>
                  <a:gd name="T11" fmla="*/ 0 h 125"/>
                  <a:gd name="T12" fmla="*/ 0 w 1535"/>
                  <a:gd name="T13" fmla="*/ 0 h 125"/>
                  <a:gd name="T14" fmla="*/ 0 w 1535"/>
                  <a:gd name="T15" fmla="*/ 0 h 125"/>
                  <a:gd name="T16" fmla="*/ 0 60000 65536"/>
                  <a:gd name="T17" fmla="*/ 0 60000 65536"/>
                  <a:gd name="T18" fmla="*/ 0 60000 65536"/>
                  <a:gd name="T19" fmla="*/ 0 60000 65536"/>
                  <a:gd name="T20" fmla="*/ 0 60000 65536"/>
                  <a:gd name="T21" fmla="*/ 0 60000 65536"/>
                  <a:gd name="T22" fmla="*/ 0 60000 65536"/>
                  <a:gd name="T23" fmla="*/ 0 60000 65536"/>
                  <a:gd name="T24" fmla="*/ 0 w 1535"/>
                  <a:gd name="T25" fmla="*/ 0 h 125"/>
                  <a:gd name="T26" fmla="*/ 1535 w 1535"/>
                  <a:gd name="T27" fmla="*/ 125 h 1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5" h="125">
                    <a:moveTo>
                      <a:pt x="125" y="0"/>
                    </a:moveTo>
                    <a:lnTo>
                      <a:pt x="0" y="46"/>
                    </a:lnTo>
                    <a:lnTo>
                      <a:pt x="1238" y="125"/>
                    </a:lnTo>
                    <a:lnTo>
                      <a:pt x="1440" y="69"/>
                    </a:lnTo>
                    <a:lnTo>
                      <a:pt x="1424" y="61"/>
                    </a:lnTo>
                    <a:lnTo>
                      <a:pt x="1535" y="30"/>
                    </a:lnTo>
                    <a:lnTo>
                      <a:pt x="1466" y="24"/>
                    </a:lnTo>
                    <a:lnTo>
                      <a:pt x="125"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83" name="Group 1080"/>
            <p:cNvGrpSpPr>
              <a:grpSpLocks/>
            </p:cNvGrpSpPr>
            <p:nvPr/>
          </p:nvGrpSpPr>
          <p:grpSpPr bwMode="auto">
            <a:xfrm>
              <a:off x="2957" y="2099"/>
              <a:ext cx="48" cy="150"/>
              <a:chOff x="2957" y="2099"/>
              <a:chExt cx="48" cy="150"/>
            </a:xfrm>
          </p:grpSpPr>
          <p:grpSp>
            <p:nvGrpSpPr>
              <p:cNvPr id="129387" name="Group 1081"/>
              <p:cNvGrpSpPr>
                <a:grpSpLocks/>
              </p:cNvGrpSpPr>
              <p:nvPr/>
            </p:nvGrpSpPr>
            <p:grpSpPr bwMode="auto">
              <a:xfrm>
                <a:off x="2976" y="2118"/>
                <a:ext cx="29" cy="125"/>
                <a:chOff x="2976" y="2118"/>
                <a:chExt cx="29" cy="125"/>
              </a:xfrm>
            </p:grpSpPr>
            <p:sp>
              <p:nvSpPr>
                <p:cNvPr id="129391" name="Freeform 1082"/>
                <p:cNvSpPr>
                  <a:spLocks/>
                </p:cNvSpPr>
                <p:nvPr/>
              </p:nvSpPr>
              <p:spPr bwMode="auto">
                <a:xfrm>
                  <a:off x="2976" y="2118"/>
                  <a:ext cx="29" cy="125"/>
                </a:xfrm>
                <a:custGeom>
                  <a:avLst/>
                  <a:gdLst>
                    <a:gd name="T0" fmla="*/ 0 w 232"/>
                    <a:gd name="T1" fmla="*/ 0 h 999"/>
                    <a:gd name="T2" fmla="*/ 0 w 232"/>
                    <a:gd name="T3" fmla="*/ 0 h 999"/>
                    <a:gd name="T4" fmla="*/ 0 w 232"/>
                    <a:gd name="T5" fmla="*/ 0 h 999"/>
                    <a:gd name="T6" fmla="*/ 0 w 232"/>
                    <a:gd name="T7" fmla="*/ 0 h 999"/>
                    <a:gd name="T8" fmla="*/ 0 w 232"/>
                    <a:gd name="T9" fmla="*/ 0 h 999"/>
                    <a:gd name="T10" fmla="*/ 0 w 232"/>
                    <a:gd name="T11" fmla="*/ 0 h 999"/>
                    <a:gd name="T12" fmla="*/ 0 60000 65536"/>
                    <a:gd name="T13" fmla="*/ 0 60000 65536"/>
                    <a:gd name="T14" fmla="*/ 0 60000 65536"/>
                    <a:gd name="T15" fmla="*/ 0 60000 65536"/>
                    <a:gd name="T16" fmla="*/ 0 60000 65536"/>
                    <a:gd name="T17" fmla="*/ 0 60000 65536"/>
                    <a:gd name="T18" fmla="*/ 0 w 232"/>
                    <a:gd name="T19" fmla="*/ 0 h 999"/>
                    <a:gd name="T20" fmla="*/ 232 w 232"/>
                    <a:gd name="T21" fmla="*/ 999 h 999"/>
                  </a:gdLst>
                  <a:ahLst/>
                  <a:cxnLst>
                    <a:cxn ang="T12">
                      <a:pos x="T0" y="T1"/>
                    </a:cxn>
                    <a:cxn ang="T13">
                      <a:pos x="T2" y="T3"/>
                    </a:cxn>
                    <a:cxn ang="T14">
                      <a:pos x="T4" y="T5"/>
                    </a:cxn>
                    <a:cxn ang="T15">
                      <a:pos x="T6" y="T7"/>
                    </a:cxn>
                    <a:cxn ang="T16">
                      <a:pos x="T8" y="T9"/>
                    </a:cxn>
                    <a:cxn ang="T17">
                      <a:pos x="T10" y="T11"/>
                    </a:cxn>
                  </a:cxnLst>
                  <a:rect l="T18" t="T19" r="T20" b="T21"/>
                  <a:pathLst>
                    <a:path w="232" h="999">
                      <a:moveTo>
                        <a:pt x="22" y="0"/>
                      </a:moveTo>
                      <a:lnTo>
                        <a:pt x="232" y="82"/>
                      </a:lnTo>
                      <a:lnTo>
                        <a:pt x="213" y="472"/>
                      </a:lnTo>
                      <a:lnTo>
                        <a:pt x="190" y="942"/>
                      </a:lnTo>
                      <a:lnTo>
                        <a:pt x="0" y="999"/>
                      </a:lnTo>
                      <a:lnTo>
                        <a:pt x="22"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392" name="Group 1083"/>
                <p:cNvGrpSpPr>
                  <a:grpSpLocks/>
                </p:cNvGrpSpPr>
                <p:nvPr/>
              </p:nvGrpSpPr>
              <p:grpSpPr bwMode="auto">
                <a:xfrm>
                  <a:off x="2976" y="2124"/>
                  <a:ext cx="29" cy="105"/>
                  <a:chOff x="2976" y="2124"/>
                  <a:chExt cx="29" cy="105"/>
                </a:xfrm>
              </p:grpSpPr>
              <p:grpSp>
                <p:nvGrpSpPr>
                  <p:cNvPr id="129393" name="Group 1084"/>
                  <p:cNvGrpSpPr>
                    <a:grpSpLocks/>
                  </p:cNvGrpSpPr>
                  <p:nvPr/>
                </p:nvGrpSpPr>
                <p:grpSpPr bwMode="auto">
                  <a:xfrm>
                    <a:off x="2976" y="2124"/>
                    <a:ext cx="29" cy="105"/>
                    <a:chOff x="2976" y="2124"/>
                    <a:chExt cx="29" cy="105"/>
                  </a:xfrm>
                </p:grpSpPr>
                <p:grpSp>
                  <p:nvGrpSpPr>
                    <p:cNvPr id="129395" name="Group 1085"/>
                    <p:cNvGrpSpPr>
                      <a:grpSpLocks/>
                    </p:cNvGrpSpPr>
                    <p:nvPr/>
                  </p:nvGrpSpPr>
                  <p:grpSpPr bwMode="auto">
                    <a:xfrm>
                      <a:off x="2976" y="2124"/>
                      <a:ext cx="29" cy="63"/>
                      <a:chOff x="2976" y="2124"/>
                      <a:chExt cx="29" cy="63"/>
                    </a:xfrm>
                  </p:grpSpPr>
                  <p:grpSp>
                    <p:nvGrpSpPr>
                      <p:cNvPr id="129405" name="Group 1086"/>
                      <p:cNvGrpSpPr>
                        <a:grpSpLocks/>
                      </p:cNvGrpSpPr>
                      <p:nvPr/>
                    </p:nvGrpSpPr>
                    <p:grpSpPr bwMode="auto">
                      <a:xfrm>
                        <a:off x="2978" y="2124"/>
                        <a:ext cx="27" cy="33"/>
                        <a:chOff x="2978" y="2124"/>
                        <a:chExt cx="27" cy="33"/>
                      </a:xfrm>
                    </p:grpSpPr>
                    <p:sp>
                      <p:nvSpPr>
                        <p:cNvPr id="129411" name="Line 1087"/>
                        <p:cNvSpPr>
                          <a:spLocks noChangeShapeType="1"/>
                        </p:cNvSpPr>
                        <p:nvPr/>
                      </p:nvSpPr>
                      <p:spPr bwMode="auto">
                        <a:xfrm>
                          <a:off x="2979" y="2124"/>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2" name="Line 1088"/>
                        <p:cNvSpPr>
                          <a:spLocks noChangeShapeType="1"/>
                        </p:cNvSpPr>
                        <p:nvPr/>
                      </p:nvSpPr>
                      <p:spPr bwMode="auto">
                        <a:xfrm>
                          <a:off x="2978" y="2129"/>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3" name="Line 1089"/>
                        <p:cNvSpPr>
                          <a:spLocks noChangeShapeType="1"/>
                        </p:cNvSpPr>
                        <p:nvPr/>
                      </p:nvSpPr>
                      <p:spPr bwMode="auto">
                        <a:xfrm>
                          <a:off x="2979" y="2135"/>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4" name="Line 1090"/>
                        <p:cNvSpPr>
                          <a:spLocks noChangeShapeType="1"/>
                        </p:cNvSpPr>
                        <p:nvPr/>
                      </p:nvSpPr>
                      <p:spPr bwMode="auto">
                        <a:xfrm>
                          <a:off x="2978" y="2140"/>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5" name="Line 1091"/>
                        <p:cNvSpPr>
                          <a:spLocks noChangeShapeType="1"/>
                        </p:cNvSpPr>
                        <p:nvPr/>
                      </p:nvSpPr>
                      <p:spPr bwMode="auto">
                        <a:xfrm>
                          <a:off x="2978" y="2145"/>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6" name="Line 1092"/>
                        <p:cNvSpPr>
                          <a:spLocks noChangeShapeType="1"/>
                        </p:cNvSpPr>
                        <p:nvPr/>
                      </p:nvSpPr>
                      <p:spPr bwMode="auto">
                        <a:xfrm>
                          <a:off x="2978" y="2151"/>
                          <a:ext cx="25" cy="6"/>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406" name="Line 1093"/>
                      <p:cNvSpPr>
                        <a:spLocks noChangeShapeType="1"/>
                      </p:cNvSpPr>
                      <p:nvPr/>
                    </p:nvSpPr>
                    <p:spPr bwMode="auto">
                      <a:xfrm>
                        <a:off x="2976" y="2162"/>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7" name="Line 1094"/>
                      <p:cNvSpPr>
                        <a:spLocks noChangeShapeType="1"/>
                      </p:cNvSpPr>
                      <p:nvPr/>
                    </p:nvSpPr>
                    <p:spPr bwMode="auto">
                      <a:xfrm>
                        <a:off x="2976" y="216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8" name="Line 1095"/>
                      <p:cNvSpPr>
                        <a:spLocks noChangeShapeType="1"/>
                      </p:cNvSpPr>
                      <p:nvPr/>
                    </p:nvSpPr>
                    <p:spPr bwMode="auto">
                      <a:xfrm>
                        <a:off x="2976" y="2173"/>
                        <a:ext cx="26"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9" name="Line 1096"/>
                      <p:cNvSpPr>
                        <a:spLocks noChangeShapeType="1"/>
                      </p:cNvSpPr>
                      <p:nvPr/>
                    </p:nvSpPr>
                    <p:spPr bwMode="auto">
                      <a:xfrm>
                        <a:off x="2976" y="2179"/>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10" name="Line 1097"/>
                      <p:cNvSpPr>
                        <a:spLocks noChangeShapeType="1"/>
                      </p:cNvSpPr>
                      <p:nvPr/>
                    </p:nvSpPr>
                    <p:spPr bwMode="auto">
                      <a:xfrm>
                        <a:off x="2976" y="2184"/>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96" name="Group 1098"/>
                    <p:cNvGrpSpPr>
                      <a:grpSpLocks/>
                    </p:cNvGrpSpPr>
                    <p:nvPr/>
                  </p:nvGrpSpPr>
                  <p:grpSpPr bwMode="auto">
                    <a:xfrm>
                      <a:off x="2976" y="2190"/>
                      <a:ext cx="25" cy="39"/>
                      <a:chOff x="2976" y="2190"/>
                      <a:chExt cx="25" cy="39"/>
                    </a:xfrm>
                  </p:grpSpPr>
                  <p:sp>
                    <p:nvSpPr>
                      <p:cNvPr id="129397" name="Line 1099"/>
                      <p:cNvSpPr>
                        <a:spLocks noChangeShapeType="1"/>
                      </p:cNvSpPr>
                      <p:nvPr/>
                    </p:nvSpPr>
                    <p:spPr bwMode="auto">
                      <a:xfrm>
                        <a:off x="2976" y="2190"/>
                        <a:ext cx="25"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98" name="Line 1100"/>
                      <p:cNvSpPr>
                        <a:spLocks noChangeShapeType="1"/>
                      </p:cNvSpPr>
                      <p:nvPr/>
                    </p:nvSpPr>
                    <p:spPr bwMode="auto">
                      <a:xfrm>
                        <a:off x="2977" y="2195"/>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99" name="Line 1101"/>
                      <p:cNvSpPr>
                        <a:spLocks noChangeShapeType="1"/>
                      </p:cNvSpPr>
                      <p:nvPr/>
                    </p:nvSpPr>
                    <p:spPr bwMode="auto">
                      <a:xfrm>
                        <a:off x="2976" y="2201"/>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0" name="Line 1102"/>
                      <p:cNvSpPr>
                        <a:spLocks noChangeShapeType="1"/>
                      </p:cNvSpPr>
                      <p:nvPr/>
                    </p:nvSpPr>
                    <p:spPr bwMode="auto">
                      <a:xfrm flipV="1">
                        <a:off x="2976" y="2206"/>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1" name="Line 1103"/>
                      <p:cNvSpPr>
                        <a:spLocks noChangeShapeType="1"/>
                      </p:cNvSpPr>
                      <p:nvPr/>
                    </p:nvSpPr>
                    <p:spPr bwMode="auto">
                      <a:xfrm flipV="1">
                        <a:off x="2976" y="2211"/>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2" name="Line 1104"/>
                      <p:cNvSpPr>
                        <a:spLocks noChangeShapeType="1"/>
                      </p:cNvSpPr>
                      <p:nvPr/>
                    </p:nvSpPr>
                    <p:spPr bwMode="auto">
                      <a:xfrm flipV="1">
                        <a:off x="2976" y="2216"/>
                        <a:ext cx="24"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3" name="Line 1105"/>
                      <p:cNvSpPr>
                        <a:spLocks noChangeShapeType="1"/>
                      </p:cNvSpPr>
                      <p:nvPr/>
                    </p:nvSpPr>
                    <p:spPr bwMode="auto">
                      <a:xfrm flipV="1">
                        <a:off x="2976" y="2220"/>
                        <a:ext cx="24"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404" name="Line 1106"/>
                      <p:cNvSpPr>
                        <a:spLocks noChangeShapeType="1"/>
                      </p:cNvSpPr>
                      <p:nvPr/>
                    </p:nvSpPr>
                    <p:spPr bwMode="auto">
                      <a:xfrm flipV="1">
                        <a:off x="2976" y="2225"/>
                        <a:ext cx="24"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394" name="Line 1107"/>
                  <p:cNvSpPr>
                    <a:spLocks noChangeShapeType="1"/>
                  </p:cNvSpPr>
                  <p:nvPr/>
                </p:nvSpPr>
                <p:spPr bwMode="auto">
                  <a:xfrm>
                    <a:off x="2977" y="215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388" name="Group 1108"/>
              <p:cNvGrpSpPr>
                <a:grpSpLocks/>
              </p:cNvGrpSpPr>
              <p:nvPr/>
            </p:nvGrpSpPr>
            <p:grpSpPr bwMode="auto">
              <a:xfrm>
                <a:off x="2957" y="2099"/>
                <a:ext cx="27" cy="150"/>
                <a:chOff x="2957" y="2099"/>
                <a:chExt cx="27" cy="150"/>
              </a:xfrm>
            </p:grpSpPr>
            <p:sp>
              <p:nvSpPr>
                <p:cNvPr id="129389" name="Freeform 1109"/>
                <p:cNvSpPr>
                  <a:spLocks/>
                </p:cNvSpPr>
                <p:nvPr/>
              </p:nvSpPr>
              <p:spPr bwMode="auto">
                <a:xfrm>
                  <a:off x="2957" y="2099"/>
                  <a:ext cx="26" cy="150"/>
                </a:xfrm>
                <a:custGeom>
                  <a:avLst/>
                  <a:gdLst>
                    <a:gd name="T0" fmla="*/ 0 w 203"/>
                    <a:gd name="T1" fmla="*/ 0 h 1193"/>
                    <a:gd name="T2" fmla="*/ 0 w 203"/>
                    <a:gd name="T3" fmla="*/ 0 h 1193"/>
                    <a:gd name="T4" fmla="*/ 0 w 203"/>
                    <a:gd name="T5" fmla="*/ 0 h 1193"/>
                    <a:gd name="T6" fmla="*/ 0 w 203"/>
                    <a:gd name="T7" fmla="*/ 0 h 1193"/>
                    <a:gd name="T8" fmla="*/ 0 w 203"/>
                    <a:gd name="T9" fmla="*/ 0 h 1193"/>
                    <a:gd name="T10" fmla="*/ 0 w 203"/>
                    <a:gd name="T11" fmla="*/ 0 h 1193"/>
                    <a:gd name="T12" fmla="*/ 0 w 203"/>
                    <a:gd name="T13" fmla="*/ 0 h 1193"/>
                    <a:gd name="T14" fmla="*/ 0 w 203"/>
                    <a:gd name="T15" fmla="*/ 0 h 1193"/>
                    <a:gd name="T16" fmla="*/ 0 w 203"/>
                    <a:gd name="T17" fmla="*/ 0 h 1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3"/>
                    <a:gd name="T28" fmla="*/ 0 h 1193"/>
                    <a:gd name="T29" fmla="*/ 203 w 203"/>
                    <a:gd name="T30" fmla="*/ 1193 h 1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3" h="1193">
                      <a:moveTo>
                        <a:pt x="48" y="0"/>
                      </a:moveTo>
                      <a:lnTo>
                        <a:pt x="192" y="62"/>
                      </a:lnTo>
                      <a:lnTo>
                        <a:pt x="203" y="75"/>
                      </a:lnTo>
                      <a:lnTo>
                        <a:pt x="160" y="1145"/>
                      </a:lnTo>
                      <a:lnTo>
                        <a:pt x="141" y="1158"/>
                      </a:lnTo>
                      <a:lnTo>
                        <a:pt x="0" y="1193"/>
                      </a:lnTo>
                      <a:lnTo>
                        <a:pt x="18" y="1174"/>
                      </a:lnTo>
                      <a:lnTo>
                        <a:pt x="19" y="1159"/>
                      </a:lnTo>
                      <a:lnTo>
                        <a:pt x="48"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90" name="Arc 1110"/>
                <p:cNvSpPr>
                  <a:spLocks/>
                </p:cNvSpPr>
                <p:nvPr/>
              </p:nvSpPr>
              <p:spPr bwMode="auto">
                <a:xfrm>
                  <a:off x="2981" y="2107"/>
                  <a:ext cx="3" cy="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284" name="Group 1111"/>
            <p:cNvGrpSpPr>
              <a:grpSpLocks/>
            </p:cNvGrpSpPr>
            <p:nvPr/>
          </p:nvGrpSpPr>
          <p:grpSpPr bwMode="auto">
            <a:xfrm>
              <a:off x="2967" y="2324"/>
              <a:ext cx="81" cy="32"/>
              <a:chOff x="2967" y="2324"/>
              <a:chExt cx="81" cy="32"/>
            </a:xfrm>
          </p:grpSpPr>
          <p:sp>
            <p:nvSpPr>
              <p:cNvPr id="129376" name="Freeform 1112"/>
              <p:cNvSpPr>
                <a:spLocks/>
              </p:cNvSpPr>
              <p:nvPr/>
            </p:nvSpPr>
            <p:spPr bwMode="auto">
              <a:xfrm>
                <a:off x="2967" y="2324"/>
                <a:ext cx="81" cy="21"/>
              </a:xfrm>
              <a:custGeom>
                <a:avLst/>
                <a:gdLst>
                  <a:gd name="T0" fmla="*/ 0 w 646"/>
                  <a:gd name="T1" fmla="*/ 0 h 168"/>
                  <a:gd name="T2" fmla="*/ 0 w 646"/>
                  <a:gd name="T3" fmla="*/ 0 h 168"/>
                  <a:gd name="T4" fmla="*/ 0 w 646"/>
                  <a:gd name="T5" fmla="*/ 0 h 168"/>
                  <a:gd name="T6" fmla="*/ 0 w 646"/>
                  <a:gd name="T7" fmla="*/ 0 h 168"/>
                  <a:gd name="T8" fmla="*/ 0 w 646"/>
                  <a:gd name="T9" fmla="*/ 0 h 168"/>
                  <a:gd name="T10" fmla="*/ 0 w 646"/>
                  <a:gd name="T11" fmla="*/ 0 h 168"/>
                  <a:gd name="T12" fmla="*/ 0 w 646"/>
                  <a:gd name="T13" fmla="*/ 0 h 168"/>
                  <a:gd name="T14" fmla="*/ 0 w 646"/>
                  <a:gd name="T15" fmla="*/ 0 h 168"/>
                  <a:gd name="T16" fmla="*/ 0 w 646"/>
                  <a:gd name="T17" fmla="*/ 0 h 168"/>
                  <a:gd name="T18" fmla="*/ 0 w 646"/>
                  <a:gd name="T19" fmla="*/ 0 h 168"/>
                  <a:gd name="T20" fmla="*/ 0 w 646"/>
                  <a:gd name="T21" fmla="*/ 0 h 168"/>
                  <a:gd name="T22" fmla="*/ 0 w 646"/>
                  <a:gd name="T23" fmla="*/ 0 h 168"/>
                  <a:gd name="T24" fmla="*/ 0 w 646"/>
                  <a:gd name="T25" fmla="*/ 0 h 168"/>
                  <a:gd name="T26" fmla="*/ 0 w 646"/>
                  <a:gd name="T27" fmla="*/ 0 h 168"/>
                  <a:gd name="T28" fmla="*/ 0 w 646"/>
                  <a:gd name="T29" fmla="*/ 0 h 168"/>
                  <a:gd name="T30" fmla="*/ 0 w 646"/>
                  <a:gd name="T31" fmla="*/ 0 h 168"/>
                  <a:gd name="T32" fmla="*/ 0 w 646"/>
                  <a:gd name="T33" fmla="*/ 0 h 168"/>
                  <a:gd name="T34" fmla="*/ 0 w 646"/>
                  <a:gd name="T35" fmla="*/ 0 h 168"/>
                  <a:gd name="T36" fmla="*/ 0 w 646"/>
                  <a:gd name="T37" fmla="*/ 0 h 168"/>
                  <a:gd name="T38" fmla="*/ 0 w 646"/>
                  <a:gd name="T39" fmla="*/ 0 h 168"/>
                  <a:gd name="T40" fmla="*/ 0 w 646"/>
                  <a:gd name="T41" fmla="*/ 0 h 168"/>
                  <a:gd name="T42" fmla="*/ 0 w 646"/>
                  <a:gd name="T43" fmla="*/ 0 h 168"/>
                  <a:gd name="T44" fmla="*/ 0 w 646"/>
                  <a:gd name="T45" fmla="*/ 0 h 168"/>
                  <a:gd name="T46" fmla="*/ 0 w 646"/>
                  <a:gd name="T47" fmla="*/ 0 h 168"/>
                  <a:gd name="T48" fmla="*/ 0 w 646"/>
                  <a:gd name="T49" fmla="*/ 0 h 168"/>
                  <a:gd name="T50" fmla="*/ 0 w 646"/>
                  <a:gd name="T51" fmla="*/ 0 h 168"/>
                  <a:gd name="T52" fmla="*/ 0 w 646"/>
                  <a:gd name="T53" fmla="*/ 0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6"/>
                  <a:gd name="T82" fmla="*/ 0 h 168"/>
                  <a:gd name="T83" fmla="*/ 646 w 646"/>
                  <a:gd name="T84" fmla="*/ 168 h 16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6" h="168">
                    <a:moveTo>
                      <a:pt x="0" y="0"/>
                    </a:moveTo>
                    <a:lnTo>
                      <a:pt x="120" y="8"/>
                    </a:lnTo>
                    <a:lnTo>
                      <a:pt x="209" y="12"/>
                    </a:lnTo>
                    <a:lnTo>
                      <a:pt x="289" y="20"/>
                    </a:lnTo>
                    <a:lnTo>
                      <a:pt x="369" y="31"/>
                    </a:lnTo>
                    <a:lnTo>
                      <a:pt x="426" y="39"/>
                    </a:lnTo>
                    <a:lnTo>
                      <a:pt x="493" y="50"/>
                    </a:lnTo>
                    <a:lnTo>
                      <a:pt x="532" y="57"/>
                    </a:lnTo>
                    <a:lnTo>
                      <a:pt x="561" y="64"/>
                    </a:lnTo>
                    <a:lnTo>
                      <a:pt x="577" y="68"/>
                    </a:lnTo>
                    <a:lnTo>
                      <a:pt x="591" y="71"/>
                    </a:lnTo>
                    <a:lnTo>
                      <a:pt x="606" y="76"/>
                    </a:lnTo>
                    <a:lnTo>
                      <a:pt x="623" y="82"/>
                    </a:lnTo>
                    <a:lnTo>
                      <a:pt x="638" y="90"/>
                    </a:lnTo>
                    <a:lnTo>
                      <a:pt x="645" y="99"/>
                    </a:lnTo>
                    <a:lnTo>
                      <a:pt x="646" y="107"/>
                    </a:lnTo>
                    <a:lnTo>
                      <a:pt x="643" y="118"/>
                    </a:lnTo>
                    <a:lnTo>
                      <a:pt x="638" y="129"/>
                    </a:lnTo>
                    <a:lnTo>
                      <a:pt x="630" y="140"/>
                    </a:lnTo>
                    <a:lnTo>
                      <a:pt x="620" y="147"/>
                    </a:lnTo>
                    <a:lnTo>
                      <a:pt x="605" y="156"/>
                    </a:lnTo>
                    <a:lnTo>
                      <a:pt x="590" y="162"/>
                    </a:lnTo>
                    <a:lnTo>
                      <a:pt x="572" y="164"/>
                    </a:lnTo>
                    <a:lnTo>
                      <a:pt x="553" y="167"/>
                    </a:lnTo>
                    <a:lnTo>
                      <a:pt x="529" y="168"/>
                    </a:lnTo>
                    <a:lnTo>
                      <a:pt x="507" y="166"/>
                    </a:lnTo>
                    <a:lnTo>
                      <a:pt x="471" y="161"/>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377" name="Group 1113"/>
              <p:cNvGrpSpPr>
                <a:grpSpLocks/>
              </p:cNvGrpSpPr>
              <p:nvPr/>
            </p:nvGrpSpPr>
            <p:grpSpPr bwMode="auto">
              <a:xfrm>
                <a:off x="2971" y="2335"/>
                <a:ext cx="56" cy="21"/>
                <a:chOff x="2971" y="2335"/>
                <a:chExt cx="56" cy="21"/>
              </a:xfrm>
            </p:grpSpPr>
            <p:grpSp>
              <p:nvGrpSpPr>
                <p:cNvPr id="129378" name="Group 1114"/>
                <p:cNvGrpSpPr>
                  <a:grpSpLocks/>
                </p:cNvGrpSpPr>
                <p:nvPr/>
              </p:nvGrpSpPr>
              <p:grpSpPr bwMode="auto">
                <a:xfrm>
                  <a:off x="2971" y="2335"/>
                  <a:ext cx="56" cy="21"/>
                  <a:chOff x="2971" y="2335"/>
                  <a:chExt cx="56" cy="21"/>
                </a:xfrm>
              </p:grpSpPr>
              <p:sp>
                <p:nvSpPr>
                  <p:cNvPr id="129383" name="Freeform 1115"/>
                  <p:cNvSpPr>
                    <a:spLocks/>
                  </p:cNvSpPr>
                  <p:nvPr/>
                </p:nvSpPr>
                <p:spPr bwMode="auto">
                  <a:xfrm>
                    <a:off x="2971" y="2335"/>
                    <a:ext cx="35" cy="14"/>
                  </a:xfrm>
                  <a:custGeom>
                    <a:avLst/>
                    <a:gdLst>
                      <a:gd name="T0" fmla="*/ 0 w 283"/>
                      <a:gd name="T1" fmla="*/ 0 h 113"/>
                      <a:gd name="T2" fmla="*/ 0 w 283"/>
                      <a:gd name="T3" fmla="*/ 0 h 113"/>
                      <a:gd name="T4" fmla="*/ 0 w 283"/>
                      <a:gd name="T5" fmla="*/ 0 h 113"/>
                      <a:gd name="T6" fmla="*/ 0 w 283"/>
                      <a:gd name="T7" fmla="*/ 0 h 113"/>
                      <a:gd name="T8" fmla="*/ 0 w 283"/>
                      <a:gd name="T9" fmla="*/ 0 h 113"/>
                      <a:gd name="T10" fmla="*/ 0 60000 65536"/>
                      <a:gd name="T11" fmla="*/ 0 60000 65536"/>
                      <a:gd name="T12" fmla="*/ 0 60000 65536"/>
                      <a:gd name="T13" fmla="*/ 0 60000 65536"/>
                      <a:gd name="T14" fmla="*/ 0 60000 65536"/>
                      <a:gd name="T15" fmla="*/ 0 w 283"/>
                      <a:gd name="T16" fmla="*/ 0 h 113"/>
                      <a:gd name="T17" fmla="*/ 283 w 283"/>
                      <a:gd name="T18" fmla="*/ 113 h 113"/>
                    </a:gdLst>
                    <a:ahLst/>
                    <a:cxnLst>
                      <a:cxn ang="T10">
                        <a:pos x="T0" y="T1"/>
                      </a:cxn>
                      <a:cxn ang="T11">
                        <a:pos x="T2" y="T3"/>
                      </a:cxn>
                      <a:cxn ang="T12">
                        <a:pos x="T4" y="T5"/>
                      </a:cxn>
                      <a:cxn ang="T13">
                        <a:pos x="T6" y="T7"/>
                      </a:cxn>
                      <a:cxn ang="T14">
                        <a:pos x="T8" y="T9"/>
                      </a:cxn>
                    </a:cxnLst>
                    <a:rect l="T15" t="T16" r="T17" b="T18"/>
                    <a:pathLst>
                      <a:path w="283" h="113">
                        <a:moveTo>
                          <a:pt x="0" y="68"/>
                        </a:moveTo>
                        <a:lnTo>
                          <a:pt x="74" y="0"/>
                        </a:lnTo>
                        <a:lnTo>
                          <a:pt x="283" y="38"/>
                        </a:lnTo>
                        <a:lnTo>
                          <a:pt x="200" y="113"/>
                        </a:lnTo>
                        <a:lnTo>
                          <a:pt x="0" y="6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84" name="Freeform 1116"/>
                  <p:cNvSpPr>
                    <a:spLocks/>
                  </p:cNvSpPr>
                  <p:nvPr/>
                </p:nvSpPr>
                <p:spPr bwMode="auto">
                  <a:xfrm>
                    <a:off x="2971" y="2343"/>
                    <a:ext cx="25" cy="13"/>
                  </a:xfrm>
                  <a:custGeom>
                    <a:avLst/>
                    <a:gdLst>
                      <a:gd name="T0" fmla="*/ 0 w 200"/>
                      <a:gd name="T1" fmla="*/ 0 h 107"/>
                      <a:gd name="T2" fmla="*/ 0 w 200"/>
                      <a:gd name="T3" fmla="*/ 0 h 107"/>
                      <a:gd name="T4" fmla="*/ 0 w 200"/>
                      <a:gd name="T5" fmla="*/ 0 h 107"/>
                      <a:gd name="T6" fmla="*/ 0 w 200"/>
                      <a:gd name="T7" fmla="*/ 0 h 107"/>
                      <a:gd name="T8" fmla="*/ 0 w 200"/>
                      <a:gd name="T9" fmla="*/ 0 h 107"/>
                      <a:gd name="T10" fmla="*/ 0 w 200"/>
                      <a:gd name="T11" fmla="*/ 0 h 107"/>
                      <a:gd name="T12" fmla="*/ 0 60000 65536"/>
                      <a:gd name="T13" fmla="*/ 0 60000 65536"/>
                      <a:gd name="T14" fmla="*/ 0 60000 65536"/>
                      <a:gd name="T15" fmla="*/ 0 60000 65536"/>
                      <a:gd name="T16" fmla="*/ 0 60000 65536"/>
                      <a:gd name="T17" fmla="*/ 0 60000 65536"/>
                      <a:gd name="T18" fmla="*/ 0 w 200"/>
                      <a:gd name="T19" fmla="*/ 0 h 107"/>
                      <a:gd name="T20" fmla="*/ 200 w 200"/>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200" h="107">
                        <a:moveTo>
                          <a:pt x="0" y="0"/>
                        </a:moveTo>
                        <a:lnTo>
                          <a:pt x="0" y="59"/>
                        </a:lnTo>
                        <a:lnTo>
                          <a:pt x="2" y="59"/>
                        </a:lnTo>
                        <a:lnTo>
                          <a:pt x="200" y="107"/>
                        </a:lnTo>
                        <a:lnTo>
                          <a:pt x="200" y="4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85" name="Freeform 1117"/>
                  <p:cNvSpPr>
                    <a:spLocks/>
                  </p:cNvSpPr>
                  <p:nvPr/>
                </p:nvSpPr>
                <p:spPr bwMode="auto">
                  <a:xfrm>
                    <a:off x="2996" y="2339"/>
                    <a:ext cx="31" cy="17"/>
                  </a:xfrm>
                  <a:custGeom>
                    <a:avLst/>
                    <a:gdLst>
                      <a:gd name="T0" fmla="*/ 0 w 255"/>
                      <a:gd name="T1" fmla="*/ 0 h 137"/>
                      <a:gd name="T2" fmla="*/ 0 w 255"/>
                      <a:gd name="T3" fmla="*/ 0 h 137"/>
                      <a:gd name="T4" fmla="*/ 0 w 255"/>
                      <a:gd name="T5" fmla="*/ 0 h 137"/>
                      <a:gd name="T6" fmla="*/ 0 w 255"/>
                      <a:gd name="T7" fmla="*/ 0 h 137"/>
                      <a:gd name="T8" fmla="*/ 0 w 255"/>
                      <a:gd name="T9" fmla="*/ 0 h 137"/>
                      <a:gd name="T10" fmla="*/ 0 w 255"/>
                      <a:gd name="T11" fmla="*/ 0 h 137"/>
                      <a:gd name="T12" fmla="*/ 0 60000 65536"/>
                      <a:gd name="T13" fmla="*/ 0 60000 65536"/>
                      <a:gd name="T14" fmla="*/ 0 60000 65536"/>
                      <a:gd name="T15" fmla="*/ 0 60000 65536"/>
                      <a:gd name="T16" fmla="*/ 0 60000 65536"/>
                      <a:gd name="T17" fmla="*/ 0 60000 65536"/>
                      <a:gd name="T18" fmla="*/ 0 w 255"/>
                      <a:gd name="T19" fmla="*/ 0 h 137"/>
                      <a:gd name="T20" fmla="*/ 255 w 255"/>
                      <a:gd name="T21" fmla="*/ 137 h 137"/>
                    </a:gdLst>
                    <a:ahLst/>
                    <a:cxnLst>
                      <a:cxn ang="T12">
                        <a:pos x="T0" y="T1"/>
                      </a:cxn>
                      <a:cxn ang="T13">
                        <a:pos x="T2" y="T3"/>
                      </a:cxn>
                      <a:cxn ang="T14">
                        <a:pos x="T4" y="T5"/>
                      </a:cxn>
                      <a:cxn ang="T15">
                        <a:pos x="T6" y="T7"/>
                      </a:cxn>
                      <a:cxn ang="T16">
                        <a:pos x="T8" y="T9"/>
                      </a:cxn>
                      <a:cxn ang="T17">
                        <a:pos x="T10" y="T11"/>
                      </a:cxn>
                    </a:cxnLst>
                    <a:rect l="T18" t="T19" r="T20" b="T21"/>
                    <a:pathLst>
                      <a:path w="255" h="137">
                        <a:moveTo>
                          <a:pt x="0" y="74"/>
                        </a:moveTo>
                        <a:lnTo>
                          <a:pt x="82" y="0"/>
                        </a:lnTo>
                        <a:lnTo>
                          <a:pt x="255" y="20"/>
                        </a:lnTo>
                        <a:lnTo>
                          <a:pt x="255" y="76"/>
                        </a:lnTo>
                        <a:lnTo>
                          <a:pt x="0" y="137"/>
                        </a:lnTo>
                        <a:lnTo>
                          <a:pt x="0" y="74"/>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86" name="Freeform 1118"/>
                  <p:cNvSpPr>
                    <a:spLocks/>
                  </p:cNvSpPr>
                  <p:nvPr/>
                </p:nvSpPr>
                <p:spPr bwMode="auto">
                  <a:xfrm>
                    <a:off x="2980" y="2335"/>
                    <a:ext cx="47" cy="7"/>
                  </a:xfrm>
                  <a:custGeom>
                    <a:avLst/>
                    <a:gdLst>
                      <a:gd name="T0" fmla="*/ 0 w 382"/>
                      <a:gd name="T1" fmla="*/ 0 h 57"/>
                      <a:gd name="T2" fmla="*/ 0 w 382"/>
                      <a:gd name="T3" fmla="*/ 0 h 57"/>
                      <a:gd name="T4" fmla="*/ 0 w 382"/>
                      <a:gd name="T5" fmla="*/ 0 h 57"/>
                      <a:gd name="T6" fmla="*/ 0 w 382"/>
                      <a:gd name="T7" fmla="*/ 0 h 57"/>
                      <a:gd name="T8" fmla="*/ 0 w 382"/>
                      <a:gd name="T9" fmla="*/ 0 h 57"/>
                      <a:gd name="T10" fmla="*/ 0 60000 65536"/>
                      <a:gd name="T11" fmla="*/ 0 60000 65536"/>
                      <a:gd name="T12" fmla="*/ 0 60000 65536"/>
                      <a:gd name="T13" fmla="*/ 0 60000 65536"/>
                      <a:gd name="T14" fmla="*/ 0 60000 65536"/>
                      <a:gd name="T15" fmla="*/ 0 w 382"/>
                      <a:gd name="T16" fmla="*/ 0 h 57"/>
                      <a:gd name="T17" fmla="*/ 382 w 382"/>
                      <a:gd name="T18" fmla="*/ 57 h 57"/>
                    </a:gdLst>
                    <a:ahLst/>
                    <a:cxnLst>
                      <a:cxn ang="T10">
                        <a:pos x="T0" y="T1"/>
                      </a:cxn>
                      <a:cxn ang="T11">
                        <a:pos x="T2" y="T3"/>
                      </a:cxn>
                      <a:cxn ang="T12">
                        <a:pos x="T4" y="T5"/>
                      </a:cxn>
                      <a:cxn ang="T13">
                        <a:pos x="T6" y="T7"/>
                      </a:cxn>
                      <a:cxn ang="T14">
                        <a:pos x="T8" y="T9"/>
                      </a:cxn>
                    </a:cxnLst>
                    <a:rect l="T15" t="T16" r="T17" b="T18"/>
                    <a:pathLst>
                      <a:path w="382" h="57">
                        <a:moveTo>
                          <a:pt x="0" y="0"/>
                        </a:moveTo>
                        <a:lnTo>
                          <a:pt x="191" y="13"/>
                        </a:lnTo>
                        <a:lnTo>
                          <a:pt x="382" y="57"/>
                        </a:lnTo>
                        <a:lnTo>
                          <a:pt x="209" y="38"/>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379" name="Group 1119"/>
                <p:cNvGrpSpPr>
                  <a:grpSpLocks/>
                </p:cNvGrpSpPr>
                <p:nvPr/>
              </p:nvGrpSpPr>
              <p:grpSpPr bwMode="auto">
                <a:xfrm>
                  <a:off x="2971" y="2341"/>
                  <a:ext cx="56" cy="9"/>
                  <a:chOff x="2971" y="2341"/>
                  <a:chExt cx="56" cy="9"/>
                </a:xfrm>
              </p:grpSpPr>
              <p:sp>
                <p:nvSpPr>
                  <p:cNvPr id="129380" name="Line 1120"/>
                  <p:cNvSpPr>
                    <a:spLocks noChangeShapeType="1"/>
                  </p:cNvSpPr>
                  <p:nvPr/>
                </p:nvSpPr>
                <p:spPr bwMode="auto">
                  <a:xfrm>
                    <a:off x="2971" y="2345"/>
                    <a:ext cx="25"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81" name="Line 1121"/>
                  <p:cNvSpPr>
                    <a:spLocks noChangeShapeType="1"/>
                  </p:cNvSpPr>
                  <p:nvPr/>
                </p:nvSpPr>
                <p:spPr bwMode="auto">
                  <a:xfrm flipV="1">
                    <a:off x="2996" y="2341"/>
                    <a:ext cx="10" cy="9"/>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82" name="Line 1122"/>
                  <p:cNvSpPr>
                    <a:spLocks noChangeShapeType="1"/>
                  </p:cNvSpPr>
                  <p:nvPr/>
                </p:nvSpPr>
                <p:spPr bwMode="auto">
                  <a:xfrm>
                    <a:off x="3007" y="2341"/>
                    <a:ext cx="20"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285" name="Freeform 1123"/>
            <p:cNvSpPr>
              <a:spLocks/>
            </p:cNvSpPr>
            <p:nvPr/>
          </p:nvSpPr>
          <p:spPr bwMode="auto">
            <a:xfrm>
              <a:off x="2956" y="2284"/>
              <a:ext cx="49" cy="46"/>
            </a:xfrm>
            <a:custGeom>
              <a:avLst/>
              <a:gdLst>
                <a:gd name="T0" fmla="*/ 0 w 392"/>
                <a:gd name="T1" fmla="*/ 0 h 366"/>
                <a:gd name="T2" fmla="*/ 0 w 392"/>
                <a:gd name="T3" fmla="*/ 0 h 366"/>
                <a:gd name="T4" fmla="*/ 0 w 392"/>
                <a:gd name="T5" fmla="*/ 0 h 366"/>
                <a:gd name="T6" fmla="*/ 0 w 392"/>
                <a:gd name="T7" fmla="*/ 0 h 366"/>
                <a:gd name="T8" fmla="*/ 0 w 392"/>
                <a:gd name="T9" fmla="*/ 0 h 366"/>
                <a:gd name="T10" fmla="*/ 0 60000 65536"/>
                <a:gd name="T11" fmla="*/ 0 60000 65536"/>
                <a:gd name="T12" fmla="*/ 0 60000 65536"/>
                <a:gd name="T13" fmla="*/ 0 60000 65536"/>
                <a:gd name="T14" fmla="*/ 0 60000 65536"/>
                <a:gd name="T15" fmla="*/ 0 w 392"/>
                <a:gd name="T16" fmla="*/ 0 h 366"/>
                <a:gd name="T17" fmla="*/ 392 w 392"/>
                <a:gd name="T18" fmla="*/ 366 h 366"/>
              </a:gdLst>
              <a:ahLst/>
              <a:cxnLst>
                <a:cxn ang="T10">
                  <a:pos x="T0" y="T1"/>
                </a:cxn>
                <a:cxn ang="T11">
                  <a:pos x="T2" y="T3"/>
                </a:cxn>
                <a:cxn ang="T12">
                  <a:pos x="T4" y="T5"/>
                </a:cxn>
                <a:cxn ang="T13">
                  <a:pos x="T6" y="T7"/>
                </a:cxn>
                <a:cxn ang="T14">
                  <a:pos x="T8" y="T9"/>
                </a:cxn>
              </a:cxnLst>
              <a:rect l="T15" t="T16" r="T17" b="T18"/>
              <a:pathLst>
                <a:path w="392" h="366">
                  <a:moveTo>
                    <a:pt x="0" y="183"/>
                  </a:moveTo>
                  <a:lnTo>
                    <a:pt x="392" y="0"/>
                  </a:lnTo>
                  <a:lnTo>
                    <a:pt x="392" y="147"/>
                  </a:lnTo>
                  <a:lnTo>
                    <a:pt x="0" y="366"/>
                  </a:lnTo>
                  <a:lnTo>
                    <a:pt x="0" y="18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86" name="Freeform 1124"/>
            <p:cNvSpPr>
              <a:spLocks/>
            </p:cNvSpPr>
            <p:nvPr/>
          </p:nvSpPr>
          <p:spPr bwMode="auto">
            <a:xfrm>
              <a:off x="2955" y="2241"/>
              <a:ext cx="51" cy="68"/>
            </a:xfrm>
            <a:custGeom>
              <a:avLst/>
              <a:gdLst>
                <a:gd name="T0" fmla="*/ 0 w 405"/>
                <a:gd name="T1" fmla="*/ 0 h 542"/>
                <a:gd name="T2" fmla="*/ 0 w 405"/>
                <a:gd name="T3" fmla="*/ 0 h 542"/>
                <a:gd name="T4" fmla="*/ 0 w 405"/>
                <a:gd name="T5" fmla="*/ 0 h 542"/>
                <a:gd name="T6" fmla="*/ 0 w 405"/>
                <a:gd name="T7" fmla="*/ 0 h 542"/>
                <a:gd name="T8" fmla="*/ 0 w 405"/>
                <a:gd name="T9" fmla="*/ 0 h 542"/>
                <a:gd name="T10" fmla="*/ 0 60000 65536"/>
                <a:gd name="T11" fmla="*/ 0 60000 65536"/>
                <a:gd name="T12" fmla="*/ 0 60000 65536"/>
                <a:gd name="T13" fmla="*/ 0 60000 65536"/>
                <a:gd name="T14" fmla="*/ 0 60000 65536"/>
                <a:gd name="T15" fmla="*/ 0 w 405"/>
                <a:gd name="T16" fmla="*/ 0 h 542"/>
                <a:gd name="T17" fmla="*/ 405 w 405"/>
                <a:gd name="T18" fmla="*/ 542 h 542"/>
              </a:gdLst>
              <a:ahLst/>
              <a:cxnLst>
                <a:cxn ang="T10">
                  <a:pos x="T0" y="T1"/>
                </a:cxn>
                <a:cxn ang="T11">
                  <a:pos x="T2" y="T3"/>
                </a:cxn>
                <a:cxn ang="T12">
                  <a:pos x="T4" y="T5"/>
                </a:cxn>
                <a:cxn ang="T13">
                  <a:pos x="T6" y="T7"/>
                </a:cxn>
                <a:cxn ang="T14">
                  <a:pos x="T8" y="T9"/>
                </a:cxn>
              </a:cxnLst>
              <a:rect l="T15" t="T16" r="T17" b="T18"/>
              <a:pathLst>
                <a:path w="405" h="542">
                  <a:moveTo>
                    <a:pt x="0" y="115"/>
                  </a:moveTo>
                  <a:lnTo>
                    <a:pt x="405" y="0"/>
                  </a:lnTo>
                  <a:lnTo>
                    <a:pt x="405" y="358"/>
                  </a:lnTo>
                  <a:lnTo>
                    <a:pt x="1" y="542"/>
                  </a:lnTo>
                  <a:lnTo>
                    <a:pt x="0" y="1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87" name="Freeform 1125"/>
            <p:cNvSpPr>
              <a:spLocks/>
            </p:cNvSpPr>
            <p:nvPr/>
          </p:nvSpPr>
          <p:spPr bwMode="auto">
            <a:xfrm>
              <a:off x="2819" y="2120"/>
              <a:ext cx="124" cy="104"/>
            </a:xfrm>
            <a:custGeom>
              <a:avLst/>
              <a:gdLst>
                <a:gd name="T0" fmla="*/ 0 w 999"/>
                <a:gd name="T1" fmla="*/ 0 h 828"/>
                <a:gd name="T2" fmla="*/ 0 w 999"/>
                <a:gd name="T3" fmla="*/ 0 h 828"/>
                <a:gd name="T4" fmla="*/ 0 w 999"/>
                <a:gd name="T5" fmla="*/ 0 h 828"/>
                <a:gd name="T6" fmla="*/ 0 w 999"/>
                <a:gd name="T7" fmla="*/ 0 h 828"/>
                <a:gd name="T8" fmla="*/ 0 w 999"/>
                <a:gd name="T9" fmla="*/ 0 h 828"/>
                <a:gd name="T10" fmla="*/ 0 60000 65536"/>
                <a:gd name="T11" fmla="*/ 0 60000 65536"/>
                <a:gd name="T12" fmla="*/ 0 60000 65536"/>
                <a:gd name="T13" fmla="*/ 0 60000 65536"/>
                <a:gd name="T14" fmla="*/ 0 60000 65536"/>
                <a:gd name="T15" fmla="*/ 0 w 999"/>
                <a:gd name="T16" fmla="*/ 0 h 828"/>
                <a:gd name="T17" fmla="*/ 999 w 999"/>
                <a:gd name="T18" fmla="*/ 828 h 828"/>
              </a:gdLst>
              <a:ahLst/>
              <a:cxnLst>
                <a:cxn ang="T10">
                  <a:pos x="T0" y="T1"/>
                </a:cxn>
                <a:cxn ang="T11">
                  <a:pos x="T2" y="T3"/>
                </a:cxn>
                <a:cxn ang="T12">
                  <a:pos x="T4" y="T5"/>
                </a:cxn>
                <a:cxn ang="T13">
                  <a:pos x="T6" y="T7"/>
                </a:cxn>
                <a:cxn ang="T14">
                  <a:pos x="T8" y="T9"/>
                </a:cxn>
              </a:cxnLst>
              <a:rect l="T15" t="T16" r="T17" b="T18"/>
              <a:pathLst>
                <a:path w="999" h="828">
                  <a:moveTo>
                    <a:pt x="40" y="0"/>
                  </a:moveTo>
                  <a:lnTo>
                    <a:pt x="999" y="0"/>
                  </a:lnTo>
                  <a:lnTo>
                    <a:pt x="960" y="828"/>
                  </a:lnTo>
                  <a:lnTo>
                    <a:pt x="0" y="781"/>
                  </a:lnTo>
                  <a:lnTo>
                    <a:pt x="4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88" name="Freeform 1126"/>
            <p:cNvSpPr>
              <a:spLocks/>
            </p:cNvSpPr>
            <p:nvPr/>
          </p:nvSpPr>
          <p:spPr bwMode="auto">
            <a:xfrm>
              <a:off x="2737" y="2294"/>
              <a:ext cx="233" cy="47"/>
            </a:xfrm>
            <a:custGeom>
              <a:avLst/>
              <a:gdLst>
                <a:gd name="T0" fmla="*/ 0 w 1860"/>
                <a:gd name="T1" fmla="*/ 0 h 377"/>
                <a:gd name="T2" fmla="*/ 0 w 1860"/>
                <a:gd name="T3" fmla="*/ 0 h 377"/>
                <a:gd name="T4" fmla="*/ 0 w 1860"/>
                <a:gd name="T5" fmla="*/ 0 h 377"/>
                <a:gd name="T6" fmla="*/ 0 w 1860"/>
                <a:gd name="T7" fmla="*/ 0 h 377"/>
                <a:gd name="T8" fmla="*/ 0 w 1860"/>
                <a:gd name="T9" fmla="*/ 0 h 377"/>
                <a:gd name="T10" fmla="*/ 0 w 1860"/>
                <a:gd name="T11" fmla="*/ 0 h 377"/>
                <a:gd name="T12" fmla="*/ 0 w 1860"/>
                <a:gd name="T13" fmla="*/ 0 h 377"/>
                <a:gd name="T14" fmla="*/ 0 60000 65536"/>
                <a:gd name="T15" fmla="*/ 0 60000 65536"/>
                <a:gd name="T16" fmla="*/ 0 60000 65536"/>
                <a:gd name="T17" fmla="*/ 0 60000 65536"/>
                <a:gd name="T18" fmla="*/ 0 60000 65536"/>
                <a:gd name="T19" fmla="*/ 0 60000 65536"/>
                <a:gd name="T20" fmla="*/ 0 60000 65536"/>
                <a:gd name="T21" fmla="*/ 0 w 1860"/>
                <a:gd name="T22" fmla="*/ 0 h 377"/>
                <a:gd name="T23" fmla="*/ 1860 w 1860"/>
                <a:gd name="T24" fmla="*/ 377 h 3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0" h="377">
                  <a:moveTo>
                    <a:pt x="302" y="0"/>
                  </a:moveTo>
                  <a:lnTo>
                    <a:pt x="1860" y="154"/>
                  </a:lnTo>
                  <a:lnTo>
                    <a:pt x="1750" y="292"/>
                  </a:lnTo>
                  <a:lnTo>
                    <a:pt x="1644" y="377"/>
                  </a:lnTo>
                  <a:lnTo>
                    <a:pt x="0" y="189"/>
                  </a:lnTo>
                  <a:lnTo>
                    <a:pt x="123" y="135"/>
                  </a:lnTo>
                  <a:lnTo>
                    <a:pt x="30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289" name="Group 1127"/>
            <p:cNvGrpSpPr>
              <a:grpSpLocks/>
            </p:cNvGrpSpPr>
            <p:nvPr/>
          </p:nvGrpSpPr>
          <p:grpSpPr bwMode="auto">
            <a:xfrm>
              <a:off x="2955" y="2245"/>
              <a:ext cx="50" cy="60"/>
              <a:chOff x="2955" y="2245"/>
              <a:chExt cx="50" cy="60"/>
            </a:xfrm>
          </p:grpSpPr>
          <p:sp>
            <p:nvSpPr>
              <p:cNvPr id="129367" name="Line 1128"/>
              <p:cNvSpPr>
                <a:spLocks noChangeShapeType="1"/>
              </p:cNvSpPr>
              <p:nvPr/>
            </p:nvSpPr>
            <p:spPr bwMode="auto">
              <a:xfrm flipV="1">
                <a:off x="2955" y="2262"/>
                <a:ext cx="50"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68" name="Line 1129"/>
              <p:cNvSpPr>
                <a:spLocks noChangeShapeType="1"/>
              </p:cNvSpPr>
              <p:nvPr/>
            </p:nvSpPr>
            <p:spPr bwMode="auto">
              <a:xfrm flipV="1">
                <a:off x="2964" y="2267"/>
                <a:ext cx="41" cy="16"/>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69" name="Line 1130"/>
              <p:cNvSpPr>
                <a:spLocks noChangeShapeType="1"/>
              </p:cNvSpPr>
              <p:nvPr/>
            </p:nvSpPr>
            <p:spPr bwMode="auto">
              <a:xfrm flipV="1">
                <a:off x="2964" y="2272"/>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0" name="Line 1131"/>
              <p:cNvSpPr>
                <a:spLocks noChangeShapeType="1"/>
              </p:cNvSpPr>
              <p:nvPr/>
            </p:nvSpPr>
            <p:spPr bwMode="auto">
              <a:xfrm flipV="1">
                <a:off x="2964" y="2277"/>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1" name="Line 1132"/>
              <p:cNvSpPr>
                <a:spLocks noChangeShapeType="1"/>
              </p:cNvSpPr>
              <p:nvPr/>
            </p:nvSpPr>
            <p:spPr bwMode="auto">
              <a:xfrm flipV="1">
                <a:off x="2964" y="2282"/>
                <a:ext cx="41"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2" name="Line 1133"/>
              <p:cNvSpPr>
                <a:spLocks noChangeShapeType="1"/>
              </p:cNvSpPr>
              <p:nvPr/>
            </p:nvSpPr>
            <p:spPr bwMode="auto">
              <a:xfrm flipV="1">
                <a:off x="2964" y="2257"/>
                <a:ext cx="41" cy="14"/>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3" name="Line 1134"/>
              <p:cNvSpPr>
                <a:spLocks noChangeShapeType="1"/>
              </p:cNvSpPr>
              <p:nvPr/>
            </p:nvSpPr>
            <p:spPr bwMode="auto">
              <a:xfrm flipV="1">
                <a:off x="2964" y="2251"/>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4" name="Line 1135"/>
              <p:cNvSpPr>
                <a:spLocks noChangeShapeType="1"/>
              </p:cNvSpPr>
              <p:nvPr/>
            </p:nvSpPr>
            <p:spPr bwMode="auto">
              <a:xfrm flipV="1">
                <a:off x="2964" y="2245"/>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75" name="Line 1136"/>
              <p:cNvSpPr>
                <a:spLocks noChangeShapeType="1"/>
              </p:cNvSpPr>
              <p:nvPr/>
            </p:nvSpPr>
            <p:spPr bwMode="auto">
              <a:xfrm flipH="1">
                <a:off x="2964" y="2254"/>
                <a:ext cx="1" cy="5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290" name="Group 1137"/>
            <p:cNvGrpSpPr>
              <a:grpSpLocks/>
            </p:cNvGrpSpPr>
            <p:nvPr/>
          </p:nvGrpSpPr>
          <p:grpSpPr bwMode="auto">
            <a:xfrm>
              <a:off x="2801" y="2096"/>
              <a:ext cx="165" cy="153"/>
              <a:chOff x="2801" y="2096"/>
              <a:chExt cx="165" cy="153"/>
            </a:xfrm>
          </p:grpSpPr>
          <p:grpSp>
            <p:nvGrpSpPr>
              <p:cNvPr id="129350" name="Group 1138"/>
              <p:cNvGrpSpPr>
                <a:grpSpLocks/>
              </p:cNvGrpSpPr>
              <p:nvPr/>
            </p:nvGrpSpPr>
            <p:grpSpPr bwMode="auto">
              <a:xfrm>
                <a:off x="2801" y="2096"/>
                <a:ext cx="165" cy="153"/>
                <a:chOff x="2801" y="2096"/>
                <a:chExt cx="165" cy="153"/>
              </a:xfrm>
            </p:grpSpPr>
            <p:grpSp>
              <p:nvGrpSpPr>
                <p:cNvPr id="129352" name="Group 1139"/>
                <p:cNvGrpSpPr>
                  <a:grpSpLocks/>
                </p:cNvGrpSpPr>
                <p:nvPr/>
              </p:nvGrpSpPr>
              <p:grpSpPr bwMode="auto">
                <a:xfrm>
                  <a:off x="2801" y="2096"/>
                  <a:ext cx="165" cy="153"/>
                  <a:chOff x="2801" y="2096"/>
                  <a:chExt cx="165" cy="153"/>
                </a:xfrm>
              </p:grpSpPr>
              <p:sp>
                <p:nvSpPr>
                  <p:cNvPr id="129363" name="Freeform 1140"/>
                  <p:cNvSpPr>
                    <a:spLocks/>
                  </p:cNvSpPr>
                  <p:nvPr/>
                </p:nvSpPr>
                <p:spPr bwMode="auto">
                  <a:xfrm>
                    <a:off x="2801" y="2096"/>
                    <a:ext cx="165" cy="153"/>
                  </a:xfrm>
                  <a:custGeom>
                    <a:avLst/>
                    <a:gdLst>
                      <a:gd name="T0" fmla="*/ 0 w 1314"/>
                      <a:gd name="T1" fmla="*/ 0 h 1217"/>
                      <a:gd name="T2" fmla="*/ 0 w 1314"/>
                      <a:gd name="T3" fmla="*/ 0 h 1217"/>
                      <a:gd name="T4" fmla="*/ 0 w 1314"/>
                      <a:gd name="T5" fmla="*/ 0 h 1217"/>
                      <a:gd name="T6" fmla="*/ 0 w 1314"/>
                      <a:gd name="T7" fmla="*/ 0 h 1217"/>
                      <a:gd name="T8" fmla="*/ 0 w 1314"/>
                      <a:gd name="T9" fmla="*/ 0 h 1217"/>
                      <a:gd name="T10" fmla="*/ 0 w 1314"/>
                      <a:gd name="T11" fmla="*/ 0 h 1217"/>
                      <a:gd name="T12" fmla="*/ 0 w 1314"/>
                      <a:gd name="T13" fmla="*/ 0 h 1217"/>
                      <a:gd name="T14" fmla="*/ 0 w 1314"/>
                      <a:gd name="T15" fmla="*/ 0 h 1217"/>
                      <a:gd name="T16" fmla="*/ 0 w 1314"/>
                      <a:gd name="T17" fmla="*/ 0 h 1217"/>
                      <a:gd name="T18" fmla="*/ 0 w 1314"/>
                      <a:gd name="T19" fmla="*/ 0 h 1217"/>
                      <a:gd name="T20" fmla="*/ 0 w 1314"/>
                      <a:gd name="T21" fmla="*/ 0 h 1217"/>
                      <a:gd name="T22" fmla="*/ 0 w 1314"/>
                      <a:gd name="T23" fmla="*/ 0 h 1217"/>
                      <a:gd name="T24" fmla="*/ 0 w 1314"/>
                      <a:gd name="T25" fmla="*/ 0 h 1217"/>
                      <a:gd name="T26" fmla="*/ 0 w 1314"/>
                      <a:gd name="T27" fmla="*/ 0 h 1217"/>
                      <a:gd name="T28" fmla="*/ 0 w 1314"/>
                      <a:gd name="T29" fmla="*/ 0 h 1217"/>
                      <a:gd name="T30" fmla="*/ 0 w 1314"/>
                      <a:gd name="T31" fmla="*/ 0 h 1217"/>
                      <a:gd name="T32" fmla="*/ 0 w 1314"/>
                      <a:gd name="T33" fmla="*/ 0 h 1217"/>
                      <a:gd name="T34" fmla="*/ 0 w 1314"/>
                      <a:gd name="T35" fmla="*/ 0 h 1217"/>
                      <a:gd name="T36" fmla="*/ 0 w 1314"/>
                      <a:gd name="T37" fmla="*/ 0 h 1217"/>
                      <a:gd name="T38" fmla="*/ 0 w 1314"/>
                      <a:gd name="T39" fmla="*/ 0 h 1217"/>
                      <a:gd name="T40" fmla="*/ 0 w 1314"/>
                      <a:gd name="T41" fmla="*/ 0 h 1217"/>
                      <a:gd name="T42" fmla="*/ 0 w 1314"/>
                      <a:gd name="T43" fmla="*/ 0 h 12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4"/>
                      <a:gd name="T67" fmla="*/ 0 h 1217"/>
                      <a:gd name="T68" fmla="*/ 1314 w 1314"/>
                      <a:gd name="T69" fmla="*/ 1217 h 12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4" h="1217">
                        <a:moveTo>
                          <a:pt x="104" y="20"/>
                        </a:moveTo>
                        <a:lnTo>
                          <a:pt x="217" y="14"/>
                        </a:lnTo>
                        <a:lnTo>
                          <a:pt x="370" y="4"/>
                        </a:lnTo>
                        <a:lnTo>
                          <a:pt x="529" y="0"/>
                        </a:lnTo>
                        <a:lnTo>
                          <a:pt x="716" y="0"/>
                        </a:lnTo>
                        <a:lnTo>
                          <a:pt x="847" y="2"/>
                        </a:lnTo>
                        <a:lnTo>
                          <a:pt x="1049" y="9"/>
                        </a:lnTo>
                        <a:lnTo>
                          <a:pt x="1244" y="19"/>
                        </a:lnTo>
                        <a:lnTo>
                          <a:pt x="1290" y="21"/>
                        </a:lnTo>
                        <a:lnTo>
                          <a:pt x="1300" y="25"/>
                        </a:lnTo>
                        <a:lnTo>
                          <a:pt x="1307" y="30"/>
                        </a:lnTo>
                        <a:lnTo>
                          <a:pt x="1313" y="40"/>
                        </a:lnTo>
                        <a:lnTo>
                          <a:pt x="1314" y="50"/>
                        </a:lnTo>
                        <a:lnTo>
                          <a:pt x="1265" y="1195"/>
                        </a:lnTo>
                        <a:lnTo>
                          <a:pt x="1259" y="1212"/>
                        </a:lnTo>
                        <a:lnTo>
                          <a:pt x="1244" y="1217"/>
                        </a:lnTo>
                        <a:lnTo>
                          <a:pt x="819" y="1188"/>
                        </a:lnTo>
                        <a:lnTo>
                          <a:pt x="402" y="1159"/>
                        </a:lnTo>
                        <a:lnTo>
                          <a:pt x="19" y="1131"/>
                        </a:lnTo>
                        <a:lnTo>
                          <a:pt x="0" y="1101"/>
                        </a:lnTo>
                        <a:lnTo>
                          <a:pt x="58" y="57"/>
                        </a:lnTo>
                        <a:lnTo>
                          <a:pt x="104" y="2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4" name="Arc 1141"/>
                  <p:cNvSpPr>
                    <a:spLocks/>
                  </p:cNvSpPr>
                  <p:nvPr/>
                </p:nvSpPr>
                <p:spPr bwMode="auto">
                  <a:xfrm>
                    <a:off x="2962" y="2099"/>
                    <a:ext cx="4" cy="4"/>
                  </a:xfrm>
                  <a:custGeom>
                    <a:avLst/>
                    <a:gdLst>
                      <a:gd name="T0" fmla="*/ 0 w 20564"/>
                      <a:gd name="T1" fmla="*/ 0 h 21600"/>
                      <a:gd name="T2" fmla="*/ 0 w 20564"/>
                      <a:gd name="T3" fmla="*/ 0 h 21600"/>
                      <a:gd name="T4" fmla="*/ 0 w 20564"/>
                      <a:gd name="T5" fmla="*/ 0 h 21600"/>
                      <a:gd name="T6" fmla="*/ 0 60000 65536"/>
                      <a:gd name="T7" fmla="*/ 0 60000 65536"/>
                      <a:gd name="T8" fmla="*/ 0 60000 65536"/>
                      <a:gd name="T9" fmla="*/ 0 w 20564"/>
                      <a:gd name="T10" fmla="*/ 0 h 21600"/>
                      <a:gd name="T11" fmla="*/ 20564 w 20564"/>
                      <a:gd name="T12" fmla="*/ 21600 h 21600"/>
                    </a:gdLst>
                    <a:ahLst/>
                    <a:cxnLst>
                      <a:cxn ang="T6">
                        <a:pos x="T0" y="T1"/>
                      </a:cxn>
                      <a:cxn ang="T7">
                        <a:pos x="T2" y="T3"/>
                      </a:cxn>
                      <a:cxn ang="T8">
                        <a:pos x="T4" y="T5"/>
                      </a:cxn>
                    </a:cxnLst>
                    <a:rect l="T9" t="T10" r="T11" b="T12"/>
                    <a:pathLst>
                      <a:path w="20564" h="21600" fill="none" extrusionOk="0">
                        <a:moveTo>
                          <a:pt x="0" y="-1"/>
                        </a:moveTo>
                        <a:cubicBezTo>
                          <a:pt x="9382" y="-1"/>
                          <a:pt x="17692" y="6057"/>
                          <a:pt x="20563" y="14990"/>
                        </a:cubicBezTo>
                      </a:path>
                      <a:path w="20564" h="21600" stroke="0" extrusionOk="0">
                        <a:moveTo>
                          <a:pt x="0" y="-1"/>
                        </a:moveTo>
                        <a:cubicBezTo>
                          <a:pt x="9382" y="-1"/>
                          <a:pt x="17692" y="6057"/>
                          <a:pt x="20563" y="1499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5" name="Arc 1142"/>
                  <p:cNvSpPr>
                    <a:spLocks/>
                  </p:cNvSpPr>
                  <p:nvPr/>
                </p:nvSpPr>
                <p:spPr bwMode="auto">
                  <a:xfrm>
                    <a:off x="2809" y="2099"/>
                    <a:ext cx="8" cy="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6" name="Arc 1143"/>
                  <p:cNvSpPr>
                    <a:spLocks/>
                  </p:cNvSpPr>
                  <p:nvPr/>
                </p:nvSpPr>
                <p:spPr bwMode="auto">
                  <a:xfrm>
                    <a:off x="2801" y="2234"/>
                    <a:ext cx="4"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353" name="Group 1144"/>
                <p:cNvGrpSpPr>
                  <a:grpSpLocks/>
                </p:cNvGrpSpPr>
                <p:nvPr/>
              </p:nvGrpSpPr>
              <p:grpSpPr bwMode="auto">
                <a:xfrm>
                  <a:off x="2819" y="2120"/>
                  <a:ext cx="125" cy="104"/>
                  <a:chOff x="2819" y="2120"/>
                  <a:chExt cx="125" cy="104"/>
                </a:xfrm>
              </p:grpSpPr>
              <p:grpSp>
                <p:nvGrpSpPr>
                  <p:cNvPr id="129354" name="Group 1145"/>
                  <p:cNvGrpSpPr>
                    <a:grpSpLocks/>
                  </p:cNvGrpSpPr>
                  <p:nvPr/>
                </p:nvGrpSpPr>
                <p:grpSpPr bwMode="auto">
                  <a:xfrm>
                    <a:off x="2819" y="2120"/>
                    <a:ext cx="125" cy="104"/>
                    <a:chOff x="2819" y="2120"/>
                    <a:chExt cx="125" cy="104"/>
                  </a:xfrm>
                </p:grpSpPr>
                <p:sp>
                  <p:nvSpPr>
                    <p:cNvPr id="129359" name="Freeform 1146"/>
                    <p:cNvSpPr>
                      <a:spLocks/>
                    </p:cNvSpPr>
                    <p:nvPr/>
                  </p:nvSpPr>
                  <p:spPr bwMode="auto">
                    <a:xfrm>
                      <a:off x="2824" y="2120"/>
                      <a:ext cx="119" cy="2"/>
                    </a:xfrm>
                    <a:custGeom>
                      <a:avLst/>
                      <a:gdLst>
                        <a:gd name="T0" fmla="*/ 0 w 958"/>
                        <a:gd name="T1" fmla="*/ 0 h 17"/>
                        <a:gd name="T2" fmla="*/ 0 w 958"/>
                        <a:gd name="T3" fmla="*/ 0 h 17"/>
                        <a:gd name="T4" fmla="*/ 0 w 958"/>
                        <a:gd name="T5" fmla="*/ 0 h 17"/>
                        <a:gd name="T6" fmla="*/ 0 w 958"/>
                        <a:gd name="T7" fmla="*/ 0 h 17"/>
                        <a:gd name="T8" fmla="*/ 0 w 958"/>
                        <a:gd name="T9" fmla="*/ 0 h 17"/>
                        <a:gd name="T10" fmla="*/ 0 60000 65536"/>
                        <a:gd name="T11" fmla="*/ 0 60000 65536"/>
                        <a:gd name="T12" fmla="*/ 0 60000 65536"/>
                        <a:gd name="T13" fmla="*/ 0 60000 65536"/>
                        <a:gd name="T14" fmla="*/ 0 60000 65536"/>
                        <a:gd name="T15" fmla="*/ 0 w 958"/>
                        <a:gd name="T16" fmla="*/ 0 h 17"/>
                        <a:gd name="T17" fmla="*/ 958 w 958"/>
                        <a:gd name="T18" fmla="*/ 17 h 17"/>
                      </a:gdLst>
                      <a:ahLst/>
                      <a:cxnLst>
                        <a:cxn ang="T10">
                          <a:pos x="T0" y="T1"/>
                        </a:cxn>
                        <a:cxn ang="T11">
                          <a:pos x="T2" y="T3"/>
                        </a:cxn>
                        <a:cxn ang="T12">
                          <a:pos x="T4" y="T5"/>
                        </a:cxn>
                        <a:cxn ang="T13">
                          <a:pos x="T6" y="T7"/>
                        </a:cxn>
                        <a:cxn ang="T14">
                          <a:pos x="T8" y="T9"/>
                        </a:cxn>
                      </a:cxnLst>
                      <a:rect l="T15" t="T16" r="T17" b="T18"/>
                      <a:pathLst>
                        <a:path w="958" h="17">
                          <a:moveTo>
                            <a:pt x="0" y="0"/>
                          </a:moveTo>
                          <a:lnTo>
                            <a:pt x="958" y="1"/>
                          </a:lnTo>
                          <a:lnTo>
                            <a:pt x="936" y="17"/>
                          </a:lnTo>
                          <a:lnTo>
                            <a:pt x="21" y="17"/>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0" name="Freeform 1147"/>
                    <p:cNvSpPr>
                      <a:spLocks/>
                    </p:cNvSpPr>
                    <p:nvPr/>
                  </p:nvSpPr>
                  <p:spPr bwMode="auto">
                    <a:xfrm>
                      <a:off x="2936" y="2120"/>
                      <a:ext cx="8" cy="104"/>
                    </a:xfrm>
                    <a:custGeom>
                      <a:avLst/>
                      <a:gdLst>
                        <a:gd name="T0" fmla="*/ 0 w 62"/>
                        <a:gd name="T1" fmla="*/ 0 h 828"/>
                        <a:gd name="T2" fmla="*/ 0 w 62"/>
                        <a:gd name="T3" fmla="*/ 0 h 828"/>
                        <a:gd name="T4" fmla="*/ 0 w 62"/>
                        <a:gd name="T5" fmla="*/ 0 h 828"/>
                        <a:gd name="T6" fmla="*/ 0 w 62"/>
                        <a:gd name="T7" fmla="*/ 0 h 828"/>
                        <a:gd name="T8" fmla="*/ 0 w 62"/>
                        <a:gd name="T9" fmla="*/ 0 h 828"/>
                        <a:gd name="T10" fmla="*/ 0 w 62"/>
                        <a:gd name="T11" fmla="*/ 0 h 828"/>
                        <a:gd name="T12" fmla="*/ 0 60000 65536"/>
                        <a:gd name="T13" fmla="*/ 0 60000 65536"/>
                        <a:gd name="T14" fmla="*/ 0 60000 65536"/>
                        <a:gd name="T15" fmla="*/ 0 60000 65536"/>
                        <a:gd name="T16" fmla="*/ 0 60000 65536"/>
                        <a:gd name="T17" fmla="*/ 0 60000 65536"/>
                        <a:gd name="T18" fmla="*/ 0 w 62"/>
                        <a:gd name="T19" fmla="*/ 0 h 828"/>
                        <a:gd name="T20" fmla="*/ 62 w 62"/>
                        <a:gd name="T21" fmla="*/ 828 h 828"/>
                      </a:gdLst>
                      <a:ahLst/>
                      <a:cxnLst>
                        <a:cxn ang="T12">
                          <a:pos x="T0" y="T1"/>
                        </a:cxn>
                        <a:cxn ang="T13">
                          <a:pos x="T2" y="T3"/>
                        </a:cxn>
                        <a:cxn ang="T14">
                          <a:pos x="T4" y="T5"/>
                        </a:cxn>
                        <a:cxn ang="T15">
                          <a:pos x="T6" y="T7"/>
                        </a:cxn>
                        <a:cxn ang="T16">
                          <a:pos x="T8" y="T9"/>
                        </a:cxn>
                        <a:cxn ang="T17">
                          <a:pos x="T10" y="T11"/>
                        </a:cxn>
                      </a:cxnLst>
                      <a:rect l="T18" t="T19" r="T20" b="T21"/>
                      <a:pathLst>
                        <a:path w="62" h="828">
                          <a:moveTo>
                            <a:pt x="39" y="16"/>
                          </a:moveTo>
                          <a:lnTo>
                            <a:pt x="62" y="0"/>
                          </a:lnTo>
                          <a:lnTo>
                            <a:pt x="40" y="449"/>
                          </a:lnTo>
                          <a:lnTo>
                            <a:pt x="21" y="828"/>
                          </a:lnTo>
                          <a:lnTo>
                            <a:pt x="0" y="804"/>
                          </a:lnTo>
                          <a:lnTo>
                            <a:pt x="3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1" name="Freeform 1148"/>
                    <p:cNvSpPr>
                      <a:spLocks/>
                    </p:cNvSpPr>
                    <p:nvPr/>
                  </p:nvSpPr>
                  <p:spPr bwMode="auto">
                    <a:xfrm>
                      <a:off x="2819" y="2215"/>
                      <a:ext cx="119" cy="9"/>
                    </a:xfrm>
                    <a:custGeom>
                      <a:avLst/>
                      <a:gdLst>
                        <a:gd name="T0" fmla="*/ 0 w 959"/>
                        <a:gd name="T1" fmla="*/ 0 h 68"/>
                        <a:gd name="T2" fmla="*/ 0 w 959"/>
                        <a:gd name="T3" fmla="*/ 0 h 68"/>
                        <a:gd name="T4" fmla="*/ 0 w 959"/>
                        <a:gd name="T5" fmla="*/ 0 h 68"/>
                        <a:gd name="T6" fmla="*/ 0 w 959"/>
                        <a:gd name="T7" fmla="*/ 0 h 68"/>
                        <a:gd name="T8" fmla="*/ 0 w 959"/>
                        <a:gd name="T9" fmla="*/ 0 h 68"/>
                        <a:gd name="T10" fmla="*/ 0 60000 65536"/>
                        <a:gd name="T11" fmla="*/ 0 60000 65536"/>
                        <a:gd name="T12" fmla="*/ 0 60000 65536"/>
                        <a:gd name="T13" fmla="*/ 0 60000 65536"/>
                        <a:gd name="T14" fmla="*/ 0 60000 65536"/>
                        <a:gd name="T15" fmla="*/ 0 w 959"/>
                        <a:gd name="T16" fmla="*/ 0 h 68"/>
                        <a:gd name="T17" fmla="*/ 959 w 959"/>
                        <a:gd name="T18" fmla="*/ 68 h 68"/>
                      </a:gdLst>
                      <a:ahLst/>
                      <a:cxnLst>
                        <a:cxn ang="T10">
                          <a:pos x="T0" y="T1"/>
                        </a:cxn>
                        <a:cxn ang="T11">
                          <a:pos x="T2" y="T3"/>
                        </a:cxn>
                        <a:cxn ang="T12">
                          <a:pos x="T4" y="T5"/>
                        </a:cxn>
                        <a:cxn ang="T13">
                          <a:pos x="T6" y="T7"/>
                        </a:cxn>
                        <a:cxn ang="T14">
                          <a:pos x="T8" y="T9"/>
                        </a:cxn>
                      </a:cxnLst>
                      <a:rect l="T15" t="T16" r="T17" b="T18"/>
                      <a:pathLst>
                        <a:path w="959" h="68">
                          <a:moveTo>
                            <a:pt x="23" y="0"/>
                          </a:moveTo>
                          <a:lnTo>
                            <a:pt x="0" y="22"/>
                          </a:lnTo>
                          <a:lnTo>
                            <a:pt x="959" y="68"/>
                          </a:lnTo>
                          <a:lnTo>
                            <a:pt x="938" y="45"/>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62" name="Freeform 1149"/>
                    <p:cNvSpPr>
                      <a:spLocks/>
                    </p:cNvSpPr>
                    <p:nvPr/>
                  </p:nvSpPr>
                  <p:spPr bwMode="auto">
                    <a:xfrm>
                      <a:off x="2819" y="2120"/>
                      <a:ext cx="7" cy="98"/>
                    </a:xfrm>
                    <a:custGeom>
                      <a:avLst/>
                      <a:gdLst>
                        <a:gd name="T0" fmla="*/ 0 w 61"/>
                        <a:gd name="T1" fmla="*/ 0 h 781"/>
                        <a:gd name="T2" fmla="*/ 0 w 61"/>
                        <a:gd name="T3" fmla="*/ 0 h 781"/>
                        <a:gd name="T4" fmla="*/ 0 w 61"/>
                        <a:gd name="T5" fmla="*/ 0 h 781"/>
                        <a:gd name="T6" fmla="*/ 0 w 61"/>
                        <a:gd name="T7" fmla="*/ 0 h 781"/>
                        <a:gd name="T8" fmla="*/ 0 w 61"/>
                        <a:gd name="T9" fmla="*/ 0 h 781"/>
                        <a:gd name="T10" fmla="*/ 0 60000 65536"/>
                        <a:gd name="T11" fmla="*/ 0 60000 65536"/>
                        <a:gd name="T12" fmla="*/ 0 60000 65536"/>
                        <a:gd name="T13" fmla="*/ 0 60000 65536"/>
                        <a:gd name="T14" fmla="*/ 0 60000 65536"/>
                        <a:gd name="T15" fmla="*/ 0 w 61"/>
                        <a:gd name="T16" fmla="*/ 0 h 781"/>
                        <a:gd name="T17" fmla="*/ 61 w 61"/>
                        <a:gd name="T18" fmla="*/ 781 h 781"/>
                      </a:gdLst>
                      <a:ahLst/>
                      <a:cxnLst>
                        <a:cxn ang="T10">
                          <a:pos x="T0" y="T1"/>
                        </a:cxn>
                        <a:cxn ang="T11">
                          <a:pos x="T2" y="T3"/>
                        </a:cxn>
                        <a:cxn ang="T12">
                          <a:pos x="T4" y="T5"/>
                        </a:cxn>
                        <a:cxn ang="T13">
                          <a:pos x="T6" y="T7"/>
                        </a:cxn>
                        <a:cxn ang="T14">
                          <a:pos x="T8" y="T9"/>
                        </a:cxn>
                      </a:cxnLst>
                      <a:rect l="T15" t="T16" r="T17" b="T18"/>
                      <a:pathLst>
                        <a:path w="61" h="781">
                          <a:moveTo>
                            <a:pt x="40" y="0"/>
                          </a:moveTo>
                          <a:lnTo>
                            <a:pt x="61" y="16"/>
                          </a:lnTo>
                          <a:lnTo>
                            <a:pt x="23" y="759"/>
                          </a:lnTo>
                          <a:lnTo>
                            <a:pt x="0" y="781"/>
                          </a:lnTo>
                          <a:lnTo>
                            <a:pt x="4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355" name="Group 1150"/>
                  <p:cNvGrpSpPr>
                    <a:grpSpLocks/>
                  </p:cNvGrpSpPr>
                  <p:nvPr/>
                </p:nvGrpSpPr>
                <p:grpSpPr bwMode="auto">
                  <a:xfrm>
                    <a:off x="2821" y="2122"/>
                    <a:ext cx="120" cy="99"/>
                    <a:chOff x="2821" y="2122"/>
                    <a:chExt cx="120" cy="99"/>
                  </a:xfrm>
                </p:grpSpPr>
                <p:sp>
                  <p:nvSpPr>
                    <p:cNvPr id="129356" name="Freeform 1151"/>
                    <p:cNvSpPr>
                      <a:spLocks/>
                    </p:cNvSpPr>
                    <p:nvPr/>
                  </p:nvSpPr>
                  <p:spPr bwMode="auto">
                    <a:xfrm>
                      <a:off x="2821" y="2122"/>
                      <a:ext cx="120" cy="99"/>
                    </a:xfrm>
                    <a:custGeom>
                      <a:avLst/>
                      <a:gdLst>
                        <a:gd name="T0" fmla="*/ 0 w 954"/>
                        <a:gd name="T1" fmla="*/ 0 h 788"/>
                        <a:gd name="T2" fmla="*/ 0 w 954"/>
                        <a:gd name="T3" fmla="*/ 0 h 788"/>
                        <a:gd name="T4" fmla="*/ 0 w 954"/>
                        <a:gd name="T5" fmla="*/ 0 h 788"/>
                        <a:gd name="T6" fmla="*/ 0 w 954"/>
                        <a:gd name="T7" fmla="*/ 0 h 788"/>
                        <a:gd name="T8" fmla="*/ 0 w 954"/>
                        <a:gd name="T9" fmla="*/ 0 h 788"/>
                        <a:gd name="T10" fmla="*/ 0 60000 65536"/>
                        <a:gd name="T11" fmla="*/ 0 60000 65536"/>
                        <a:gd name="T12" fmla="*/ 0 60000 65536"/>
                        <a:gd name="T13" fmla="*/ 0 60000 65536"/>
                        <a:gd name="T14" fmla="*/ 0 60000 65536"/>
                        <a:gd name="T15" fmla="*/ 0 w 954"/>
                        <a:gd name="T16" fmla="*/ 0 h 788"/>
                        <a:gd name="T17" fmla="*/ 954 w 954"/>
                        <a:gd name="T18" fmla="*/ 788 h 788"/>
                      </a:gdLst>
                      <a:ahLst/>
                      <a:cxnLst>
                        <a:cxn ang="T10">
                          <a:pos x="T0" y="T1"/>
                        </a:cxn>
                        <a:cxn ang="T11">
                          <a:pos x="T2" y="T3"/>
                        </a:cxn>
                        <a:cxn ang="T12">
                          <a:pos x="T4" y="T5"/>
                        </a:cxn>
                        <a:cxn ang="T13">
                          <a:pos x="T6" y="T7"/>
                        </a:cxn>
                        <a:cxn ang="T14">
                          <a:pos x="T8" y="T9"/>
                        </a:cxn>
                      </a:cxnLst>
                      <a:rect l="T15" t="T16" r="T17" b="T18"/>
                      <a:pathLst>
                        <a:path w="954" h="788">
                          <a:moveTo>
                            <a:pt x="39" y="0"/>
                          </a:moveTo>
                          <a:lnTo>
                            <a:pt x="954" y="0"/>
                          </a:lnTo>
                          <a:lnTo>
                            <a:pt x="916" y="788"/>
                          </a:lnTo>
                          <a:lnTo>
                            <a:pt x="0" y="743"/>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57" name="Freeform 1152"/>
                    <p:cNvSpPr>
                      <a:spLocks/>
                    </p:cNvSpPr>
                    <p:nvPr/>
                  </p:nvSpPr>
                  <p:spPr bwMode="auto">
                    <a:xfrm>
                      <a:off x="2825" y="2126"/>
                      <a:ext cx="112" cy="91"/>
                    </a:xfrm>
                    <a:custGeom>
                      <a:avLst/>
                      <a:gdLst>
                        <a:gd name="T0" fmla="*/ 0 w 889"/>
                        <a:gd name="T1" fmla="*/ 0 h 729"/>
                        <a:gd name="T2" fmla="*/ 0 w 889"/>
                        <a:gd name="T3" fmla="*/ 0 h 729"/>
                        <a:gd name="T4" fmla="*/ 0 w 889"/>
                        <a:gd name="T5" fmla="*/ 0 h 729"/>
                        <a:gd name="T6" fmla="*/ 0 w 889"/>
                        <a:gd name="T7" fmla="*/ 0 h 729"/>
                        <a:gd name="T8" fmla="*/ 0 w 889"/>
                        <a:gd name="T9" fmla="*/ 0 h 729"/>
                        <a:gd name="T10" fmla="*/ 0 60000 65536"/>
                        <a:gd name="T11" fmla="*/ 0 60000 65536"/>
                        <a:gd name="T12" fmla="*/ 0 60000 65536"/>
                        <a:gd name="T13" fmla="*/ 0 60000 65536"/>
                        <a:gd name="T14" fmla="*/ 0 60000 65536"/>
                        <a:gd name="T15" fmla="*/ 0 w 889"/>
                        <a:gd name="T16" fmla="*/ 0 h 729"/>
                        <a:gd name="T17" fmla="*/ 889 w 889"/>
                        <a:gd name="T18" fmla="*/ 729 h 729"/>
                      </a:gdLst>
                      <a:ahLst/>
                      <a:cxnLst>
                        <a:cxn ang="T10">
                          <a:pos x="T0" y="T1"/>
                        </a:cxn>
                        <a:cxn ang="T11">
                          <a:pos x="T2" y="T3"/>
                        </a:cxn>
                        <a:cxn ang="T12">
                          <a:pos x="T4" y="T5"/>
                        </a:cxn>
                        <a:cxn ang="T13">
                          <a:pos x="T6" y="T7"/>
                        </a:cxn>
                        <a:cxn ang="T14">
                          <a:pos x="T8" y="T9"/>
                        </a:cxn>
                      </a:cxnLst>
                      <a:rect l="T15" t="T16" r="T17" b="T18"/>
                      <a:pathLst>
                        <a:path w="889" h="729">
                          <a:moveTo>
                            <a:pt x="33" y="1"/>
                          </a:moveTo>
                          <a:lnTo>
                            <a:pt x="889" y="0"/>
                          </a:lnTo>
                          <a:lnTo>
                            <a:pt x="852" y="729"/>
                          </a:lnTo>
                          <a:lnTo>
                            <a:pt x="0" y="692"/>
                          </a:lnTo>
                          <a:lnTo>
                            <a:pt x="33"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358" name="Freeform 1153"/>
                    <p:cNvSpPr>
                      <a:spLocks/>
                    </p:cNvSpPr>
                    <p:nvPr/>
                  </p:nvSpPr>
                  <p:spPr bwMode="auto">
                    <a:xfrm>
                      <a:off x="2827" y="2131"/>
                      <a:ext cx="105" cy="82"/>
                    </a:xfrm>
                    <a:custGeom>
                      <a:avLst/>
                      <a:gdLst>
                        <a:gd name="T0" fmla="*/ 0 w 840"/>
                        <a:gd name="T1" fmla="*/ 0 h 657"/>
                        <a:gd name="T2" fmla="*/ 0 w 840"/>
                        <a:gd name="T3" fmla="*/ 0 h 657"/>
                        <a:gd name="T4" fmla="*/ 0 w 840"/>
                        <a:gd name="T5" fmla="*/ 0 h 657"/>
                        <a:gd name="T6" fmla="*/ 0 w 840"/>
                        <a:gd name="T7" fmla="*/ 0 h 657"/>
                        <a:gd name="T8" fmla="*/ 0 w 840"/>
                        <a:gd name="T9" fmla="*/ 0 h 657"/>
                        <a:gd name="T10" fmla="*/ 0 60000 65536"/>
                        <a:gd name="T11" fmla="*/ 0 60000 65536"/>
                        <a:gd name="T12" fmla="*/ 0 60000 65536"/>
                        <a:gd name="T13" fmla="*/ 0 60000 65536"/>
                        <a:gd name="T14" fmla="*/ 0 60000 65536"/>
                        <a:gd name="T15" fmla="*/ 0 w 840"/>
                        <a:gd name="T16" fmla="*/ 0 h 657"/>
                        <a:gd name="T17" fmla="*/ 840 w 840"/>
                        <a:gd name="T18" fmla="*/ 657 h 657"/>
                      </a:gdLst>
                      <a:ahLst/>
                      <a:cxnLst>
                        <a:cxn ang="T10">
                          <a:pos x="T0" y="T1"/>
                        </a:cxn>
                        <a:cxn ang="T11">
                          <a:pos x="T2" y="T3"/>
                        </a:cxn>
                        <a:cxn ang="T12">
                          <a:pos x="T4" y="T5"/>
                        </a:cxn>
                        <a:cxn ang="T13">
                          <a:pos x="T6" y="T7"/>
                        </a:cxn>
                        <a:cxn ang="T14">
                          <a:pos x="T8" y="T9"/>
                        </a:cxn>
                      </a:cxnLst>
                      <a:rect l="T15" t="T16" r="T17" b="T18"/>
                      <a:pathLst>
                        <a:path w="840" h="657">
                          <a:moveTo>
                            <a:pt x="31" y="0"/>
                          </a:moveTo>
                          <a:lnTo>
                            <a:pt x="840" y="0"/>
                          </a:lnTo>
                          <a:lnTo>
                            <a:pt x="806" y="657"/>
                          </a:lnTo>
                          <a:lnTo>
                            <a:pt x="0" y="624"/>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351" name="Freeform 1154"/>
              <p:cNvSpPr>
                <a:spLocks/>
              </p:cNvSpPr>
              <p:nvPr/>
            </p:nvSpPr>
            <p:spPr bwMode="auto">
              <a:xfrm>
                <a:off x="2933" y="2236"/>
                <a:ext cx="7" cy="3"/>
              </a:xfrm>
              <a:custGeom>
                <a:avLst/>
                <a:gdLst>
                  <a:gd name="T0" fmla="*/ 0 w 55"/>
                  <a:gd name="T1" fmla="*/ 0 h 19"/>
                  <a:gd name="T2" fmla="*/ 0 w 55"/>
                  <a:gd name="T3" fmla="*/ 0 h 19"/>
                  <a:gd name="T4" fmla="*/ 0 w 55"/>
                  <a:gd name="T5" fmla="*/ 0 h 19"/>
                  <a:gd name="T6" fmla="*/ 0 w 55"/>
                  <a:gd name="T7" fmla="*/ 0 h 19"/>
                  <a:gd name="T8" fmla="*/ 0 w 55"/>
                  <a:gd name="T9" fmla="*/ 0 h 19"/>
                  <a:gd name="T10" fmla="*/ 0 60000 65536"/>
                  <a:gd name="T11" fmla="*/ 0 60000 65536"/>
                  <a:gd name="T12" fmla="*/ 0 60000 65536"/>
                  <a:gd name="T13" fmla="*/ 0 60000 65536"/>
                  <a:gd name="T14" fmla="*/ 0 60000 65536"/>
                  <a:gd name="T15" fmla="*/ 0 w 55"/>
                  <a:gd name="T16" fmla="*/ 0 h 19"/>
                  <a:gd name="T17" fmla="*/ 55 w 55"/>
                  <a:gd name="T18" fmla="*/ 19 h 19"/>
                </a:gdLst>
                <a:ahLst/>
                <a:cxnLst>
                  <a:cxn ang="T10">
                    <a:pos x="T0" y="T1"/>
                  </a:cxn>
                  <a:cxn ang="T11">
                    <a:pos x="T2" y="T3"/>
                  </a:cxn>
                  <a:cxn ang="T12">
                    <a:pos x="T4" y="T5"/>
                  </a:cxn>
                  <a:cxn ang="T13">
                    <a:pos x="T6" y="T7"/>
                  </a:cxn>
                  <a:cxn ang="T14">
                    <a:pos x="T8" y="T9"/>
                  </a:cxn>
                </a:cxnLst>
                <a:rect l="T15" t="T16" r="T17" b="T18"/>
                <a:pathLst>
                  <a:path w="55" h="19">
                    <a:moveTo>
                      <a:pt x="0" y="0"/>
                    </a:moveTo>
                    <a:lnTo>
                      <a:pt x="55" y="1"/>
                    </a:lnTo>
                    <a:lnTo>
                      <a:pt x="55" y="19"/>
                    </a:lnTo>
                    <a:lnTo>
                      <a:pt x="0" y="16"/>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91" name="Group 1155"/>
            <p:cNvGrpSpPr>
              <a:grpSpLocks/>
            </p:cNvGrpSpPr>
            <p:nvPr/>
          </p:nvGrpSpPr>
          <p:grpSpPr bwMode="auto">
            <a:xfrm>
              <a:off x="2737" y="2297"/>
              <a:ext cx="233" cy="52"/>
              <a:chOff x="2737" y="2297"/>
              <a:chExt cx="233" cy="52"/>
            </a:xfrm>
          </p:grpSpPr>
          <p:sp>
            <p:nvSpPr>
              <p:cNvPr id="129292" name="Freeform 1156"/>
              <p:cNvSpPr>
                <a:spLocks/>
              </p:cNvSpPr>
              <p:nvPr/>
            </p:nvSpPr>
            <p:spPr bwMode="auto">
              <a:xfrm>
                <a:off x="2897" y="2313"/>
                <a:ext cx="56" cy="23"/>
              </a:xfrm>
              <a:custGeom>
                <a:avLst/>
                <a:gdLst>
                  <a:gd name="T0" fmla="*/ 0 w 447"/>
                  <a:gd name="T1" fmla="*/ 0 h 184"/>
                  <a:gd name="T2" fmla="*/ 0 w 447"/>
                  <a:gd name="T3" fmla="*/ 0 h 184"/>
                  <a:gd name="T4" fmla="*/ 0 w 447"/>
                  <a:gd name="T5" fmla="*/ 0 h 184"/>
                  <a:gd name="T6" fmla="*/ 0 w 447"/>
                  <a:gd name="T7" fmla="*/ 0 h 184"/>
                  <a:gd name="T8" fmla="*/ 0 w 447"/>
                  <a:gd name="T9" fmla="*/ 0 h 184"/>
                  <a:gd name="T10" fmla="*/ 0 w 447"/>
                  <a:gd name="T11" fmla="*/ 0 h 184"/>
                  <a:gd name="T12" fmla="*/ 0 w 447"/>
                  <a:gd name="T13" fmla="*/ 0 h 184"/>
                  <a:gd name="T14" fmla="*/ 0 60000 65536"/>
                  <a:gd name="T15" fmla="*/ 0 60000 65536"/>
                  <a:gd name="T16" fmla="*/ 0 60000 65536"/>
                  <a:gd name="T17" fmla="*/ 0 60000 65536"/>
                  <a:gd name="T18" fmla="*/ 0 60000 65536"/>
                  <a:gd name="T19" fmla="*/ 0 60000 65536"/>
                  <a:gd name="T20" fmla="*/ 0 60000 65536"/>
                  <a:gd name="T21" fmla="*/ 0 w 447"/>
                  <a:gd name="T22" fmla="*/ 0 h 184"/>
                  <a:gd name="T23" fmla="*/ 447 w 447"/>
                  <a:gd name="T24" fmla="*/ 184 h 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 h="184">
                    <a:moveTo>
                      <a:pt x="173" y="0"/>
                    </a:moveTo>
                    <a:lnTo>
                      <a:pt x="68" y="107"/>
                    </a:lnTo>
                    <a:lnTo>
                      <a:pt x="0" y="154"/>
                    </a:lnTo>
                    <a:lnTo>
                      <a:pt x="293" y="184"/>
                    </a:lnTo>
                    <a:lnTo>
                      <a:pt x="361" y="126"/>
                    </a:lnTo>
                    <a:lnTo>
                      <a:pt x="447" y="24"/>
                    </a:lnTo>
                    <a:lnTo>
                      <a:pt x="17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293" name="Group 1157"/>
              <p:cNvGrpSpPr>
                <a:grpSpLocks/>
              </p:cNvGrpSpPr>
              <p:nvPr/>
            </p:nvGrpSpPr>
            <p:grpSpPr bwMode="auto">
              <a:xfrm>
                <a:off x="2737" y="2297"/>
                <a:ext cx="233" cy="52"/>
                <a:chOff x="2737" y="2297"/>
                <a:chExt cx="233" cy="52"/>
              </a:xfrm>
            </p:grpSpPr>
            <p:sp>
              <p:nvSpPr>
                <p:cNvPr id="129294" name="Freeform 1158"/>
                <p:cNvSpPr>
                  <a:spLocks/>
                </p:cNvSpPr>
                <p:nvPr/>
              </p:nvSpPr>
              <p:spPr bwMode="auto">
                <a:xfrm>
                  <a:off x="2737" y="2318"/>
                  <a:ext cx="206" cy="31"/>
                </a:xfrm>
                <a:custGeom>
                  <a:avLst/>
                  <a:gdLst>
                    <a:gd name="T0" fmla="*/ 0 w 1644"/>
                    <a:gd name="T1" fmla="*/ 0 h 254"/>
                    <a:gd name="T2" fmla="*/ 0 w 1644"/>
                    <a:gd name="T3" fmla="*/ 0 h 254"/>
                    <a:gd name="T4" fmla="*/ 0 w 1644"/>
                    <a:gd name="T5" fmla="*/ 0 h 254"/>
                    <a:gd name="T6" fmla="*/ 0 w 1644"/>
                    <a:gd name="T7" fmla="*/ 0 h 254"/>
                    <a:gd name="T8" fmla="*/ 0 w 1644"/>
                    <a:gd name="T9" fmla="*/ 0 h 254"/>
                    <a:gd name="T10" fmla="*/ 0 60000 65536"/>
                    <a:gd name="T11" fmla="*/ 0 60000 65536"/>
                    <a:gd name="T12" fmla="*/ 0 60000 65536"/>
                    <a:gd name="T13" fmla="*/ 0 60000 65536"/>
                    <a:gd name="T14" fmla="*/ 0 60000 65536"/>
                    <a:gd name="T15" fmla="*/ 0 w 1644"/>
                    <a:gd name="T16" fmla="*/ 0 h 254"/>
                    <a:gd name="T17" fmla="*/ 1644 w 1644"/>
                    <a:gd name="T18" fmla="*/ 254 h 254"/>
                  </a:gdLst>
                  <a:ahLst/>
                  <a:cxnLst>
                    <a:cxn ang="T10">
                      <a:pos x="T0" y="T1"/>
                    </a:cxn>
                    <a:cxn ang="T11">
                      <a:pos x="T2" y="T3"/>
                    </a:cxn>
                    <a:cxn ang="T12">
                      <a:pos x="T4" y="T5"/>
                    </a:cxn>
                    <a:cxn ang="T13">
                      <a:pos x="T6" y="T7"/>
                    </a:cxn>
                    <a:cxn ang="T14">
                      <a:pos x="T8" y="T9"/>
                    </a:cxn>
                  </a:cxnLst>
                  <a:rect l="T15" t="T16" r="T17" b="T18"/>
                  <a:pathLst>
                    <a:path w="1644" h="254">
                      <a:moveTo>
                        <a:pt x="0" y="0"/>
                      </a:moveTo>
                      <a:lnTo>
                        <a:pt x="0" y="65"/>
                      </a:lnTo>
                      <a:lnTo>
                        <a:pt x="1644" y="254"/>
                      </a:lnTo>
                      <a:lnTo>
                        <a:pt x="1643" y="18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95" name="Freeform 1159"/>
                <p:cNvSpPr>
                  <a:spLocks/>
                </p:cNvSpPr>
                <p:nvPr/>
              </p:nvSpPr>
              <p:spPr bwMode="auto">
                <a:xfrm>
                  <a:off x="2943" y="2313"/>
                  <a:ext cx="27" cy="36"/>
                </a:xfrm>
                <a:custGeom>
                  <a:avLst/>
                  <a:gdLst>
                    <a:gd name="T0" fmla="*/ 0 w 216"/>
                    <a:gd name="T1" fmla="*/ 0 h 289"/>
                    <a:gd name="T2" fmla="*/ 0 w 216"/>
                    <a:gd name="T3" fmla="*/ 0 h 289"/>
                    <a:gd name="T4" fmla="*/ 0 w 216"/>
                    <a:gd name="T5" fmla="*/ 0 h 289"/>
                    <a:gd name="T6" fmla="*/ 0 w 216"/>
                    <a:gd name="T7" fmla="*/ 0 h 289"/>
                    <a:gd name="T8" fmla="*/ 0 w 216"/>
                    <a:gd name="T9" fmla="*/ 0 h 289"/>
                    <a:gd name="T10" fmla="*/ 0 w 216"/>
                    <a:gd name="T11" fmla="*/ 0 h 289"/>
                    <a:gd name="T12" fmla="*/ 0 w 216"/>
                    <a:gd name="T13" fmla="*/ 0 h 289"/>
                    <a:gd name="T14" fmla="*/ 0 w 216"/>
                    <a:gd name="T15" fmla="*/ 0 h 289"/>
                    <a:gd name="T16" fmla="*/ 0 60000 65536"/>
                    <a:gd name="T17" fmla="*/ 0 60000 65536"/>
                    <a:gd name="T18" fmla="*/ 0 60000 65536"/>
                    <a:gd name="T19" fmla="*/ 0 60000 65536"/>
                    <a:gd name="T20" fmla="*/ 0 60000 65536"/>
                    <a:gd name="T21" fmla="*/ 0 60000 65536"/>
                    <a:gd name="T22" fmla="*/ 0 60000 65536"/>
                    <a:gd name="T23" fmla="*/ 0 60000 65536"/>
                    <a:gd name="T24" fmla="*/ 0 w 216"/>
                    <a:gd name="T25" fmla="*/ 0 h 289"/>
                    <a:gd name="T26" fmla="*/ 216 w 216"/>
                    <a:gd name="T27" fmla="*/ 289 h 2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 h="289">
                      <a:moveTo>
                        <a:pt x="0" y="223"/>
                      </a:moveTo>
                      <a:lnTo>
                        <a:pt x="0" y="289"/>
                      </a:lnTo>
                      <a:lnTo>
                        <a:pt x="94" y="222"/>
                      </a:lnTo>
                      <a:lnTo>
                        <a:pt x="132" y="183"/>
                      </a:lnTo>
                      <a:lnTo>
                        <a:pt x="216" y="82"/>
                      </a:lnTo>
                      <a:lnTo>
                        <a:pt x="216" y="0"/>
                      </a:lnTo>
                      <a:lnTo>
                        <a:pt x="106" y="137"/>
                      </a:lnTo>
                      <a:lnTo>
                        <a:pt x="0" y="2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96" name="Line 1160"/>
                <p:cNvSpPr>
                  <a:spLocks noChangeShapeType="1"/>
                </p:cNvSpPr>
                <p:nvPr/>
              </p:nvSpPr>
              <p:spPr bwMode="auto">
                <a:xfrm>
                  <a:off x="2738" y="2320"/>
                  <a:ext cx="205" cy="2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297" name="Group 1161"/>
                <p:cNvGrpSpPr>
                  <a:grpSpLocks/>
                </p:cNvGrpSpPr>
                <p:nvPr/>
              </p:nvGrpSpPr>
              <p:grpSpPr bwMode="auto">
                <a:xfrm>
                  <a:off x="2751" y="2297"/>
                  <a:ext cx="198" cy="39"/>
                  <a:chOff x="2751" y="2297"/>
                  <a:chExt cx="198" cy="39"/>
                </a:xfrm>
              </p:grpSpPr>
              <p:sp>
                <p:nvSpPr>
                  <p:cNvPr id="129301" name="Freeform 1162"/>
                  <p:cNvSpPr>
                    <a:spLocks/>
                  </p:cNvSpPr>
                  <p:nvPr/>
                </p:nvSpPr>
                <p:spPr bwMode="auto">
                  <a:xfrm>
                    <a:off x="2751" y="2298"/>
                    <a:ext cx="152" cy="32"/>
                  </a:xfrm>
                  <a:custGeom>
                    <a:avLst/>
                    <a:gdLst>
                      <a:gd name="T0" fmla="*/ 0 w 1218"/>
                      <a:gd name="T1" fmla="*/ 0 h 252"/>
                      <a:gd name="T2" fmla="*/ 0 w 1218"/>
                      <a:gd name="T3" fmla="*/ 0 h 252"/>
                      <a:gd name="T4" fmla="*/ 0 w 1218"/>
                      <a:gd name="T5" fmla="*/ 0 h 252"/>
                      <a:gd name="T6" fmla="*/ 0 w 1218"/>
                      <a:gd name="T7" fmla="*/ 0 h 252"/>
                      <a:gd name="T8" fmla="*/ 0 w 1218"/>
                      <a:gd name="T9" fmla="*/ 0 h 252"/>
                      <a:gd name="T10" fmla="*/ 0 w 1218"/>
                      <a:gd name="T11" fmla="*/ 0 h 252"/>
                      <a:gd name="T12" fmla="*/ 0 w 1218"/>
                      <a:gd name="T13" fmla="*/ 0 h 252"/>
                      <a:gd name="T14" fmla="*/ 0 60000 65536"/>
                      <a:gd name="T15" fmla="*/ 0 60000 65536"/>
                      <a:gd name="T16" fmla="*/ 0 60000 65536"/>
                      <a:gd name="T17" fmla="*/ 0 60000 65536"/>
                      <a:gd name="T18" fmla="*/ 0 60000 65536"/>
                      <a:gd name="T19" fmla="*/ 0 60000 65536"/>
                      <a:gd name="T20" fmla="*/ 0 60000 65536"/>
                      <a:gd name="T21" fmla="*/ 0 w 1218"/>
                      <a:gd name="T22" fmla="*/ 0 h 252"/>
                      <a:gd name="T23" fmla="*/ 1218 w 1218"/>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8" h="252">
                        <a:moveTo>
                          <a:pt x="210" y="0"/>
                        </a:moveTo>
                        <a:lnTo>
                          <a:pt x="65" y="110"/>
                        </a:lnTo>
                        <a:lnTo>
                          <a:pt x="0" y="144"/>
                        </a:lnTo>
                        <a:lnTo>
                          <a:pt x="1033" y="252"/>
                        </a:lnTo>
                        <a:lnTo>
                          <a:pt x="1107" y="203"/>
                        </a:lnTo>
                        <a:lnTo>
                          <a:pt x="1218" y="101"/>
                        </a:lnTo>
                        <a:lnTo>
                          <a:pt x="21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302" name="Group 1163"/>
                  <p:cNvGrpSpPr>
                    <a:grpSpLocks/>
                  </p:cNvGrpSpPr>
                  <p:nvPr/>
                </p:nvGrpSpPr>
                <p:grpSpPr bwMode="auto">
                  <a:xfrm>
                    <a:off x="2755" y="2297"/>
                    <a:ext cx="194" cy="39"/>
                    <a:chOff x="2755" y="2297"/>
                    <a:chExt cx="194" cy="39"/>
                  </a:xfrm>
                </p:grpSpPr>
                <p:grpSp>
                  <p:nvGrpSpPr>
                    <p:cNvPr id="129303" name="Group 1164"/>
                    <p:cNvGrpSpPr>
                      <a:grpSpLocks/>
                    </p:cNvGrpSpPr>
                    <p:nvPr/>
                  </p:nvGrpSpPr>
                  <p:grpSpPr bwMode="auto">
                    <a:xfrm>
                      <a:off x="2758" y="2297"/>
                      <a:ext cx="141" cy="32"/>
                      <a:chOff x="2758" y="2297"/>
                      <a:chExt cx="141" cy="32"/>
                    </a:xfrm>
                  </p:grpSpPr>
                  <p:grpSp>
                    <p:nvGrpSpPr>
                      <p:cNvPr id="129317" name="Group 1165"/>
                      <p:cNvGrpSpPr>
                        <a:grpSpLocks/>
                      </p:cNvGrpSpPr>
                      <p:nvPr/>
                    </p:nvGrpSpPr>
                    <p:grpSpPr bwMode="auto">
                      <a:xfrm>
                        <a:off x="2758" y="2297"/>
                        <a:ext cx="29" cy="21"/>
                        <a:chOff x="2758" y="2297"/>
                        <a:chExt cx="29" cy="21"/>
                      </a:xfrm>
                    </p:grpSpPr>
                    <p:sp>
                      <p:nvSpPr>
                        <p:cNvPr id="129348" name="Line 1166"/>
                        <p:cNvSpPr>
                          <a:spLocks noChangeShapeType="1"/>
                        </p:cNvSpPr>
                        <p:nvPr/>
                      </p:nvSpPr>
                      <p:spPr bwMode="auto">
                        <a:xfrm flipV="1">
                          <a:off x="2758" y="231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9" name="Line 1167"/>
                        <p:cNvSpPr>
                          <a:spLocks noChangeShapeType="1"/>
                        </p:cNvSpPr>
                        <p:nvPr/>
                      </p:nvSpPr>
                      <p:spPr bwMode="auto">
                        <a:xfrm flipV="1">
                          <a:off x="2767" y="229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18" name="Group 1168"/>
                      <p:cNvGrpSpPr>
                        <a:grpSpLocks/>
                      </p:cNvGrpSpPr>
                      <p:nvPr/>
                    </p:nvGrpSpPr>
                    <p:grpSpPr bwMode="auto">
                      <a:xfrm>
                        <a:off x="2769" y="2298"/>
                        <a:ext cx="30" cy="21"/>
                        <a:chOff x="2769" y="2298"/>
                        <a:chExt cx="30" cy="21"/>
                      </a:xfrm>
                    </p:grpSpPr>
                    <p:sp>
                      <p:nvSpPr>
                        <p:cNvPr id="129346" name="Line 1169"/>
                        <p:cNvSpPr>
                          <a:spLocks noChangeShapeType="1"/>
                        </p:cNvSpPr>
                        <p:nvPr/>
                      </p:nvSpPr>
                      <p:spPr bwMode="auto">
                        <a:xfrm flipV="1">
                          <a:off x="2769" y="2314"/>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7" name="Line 1170"/>
                        <p:cNvSpPr>
                          <a:spLocks noChangeShapeType="1"/>
                        </p:cNvSpPr>
                        <p:nvPr/>
                      </p:nvSpPr>
                      <p:spPr bwMode="auto">
                        <a:xfrm flipV="1">
                          <a:off x="2779" y="229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19" name="Group 1171"/>
                      <p:cNvGrpSpPr>
                        <a:grpSpLocks/>
                      </p:cNvGrpSpPr>
                      <p:nvPr/>
                    </p:nvGrpSpPr>
                    <p:grpSpPr bwMode="auto">
                      <a:xfrm>
                        <a:off x="2781" y="2299"/>
                        <a:ext cx="30" cy="21"/>
                        <a:chOff x="2781" y="2299"/>
                        <a:chExt cx="30" cy="21"/>
                      </a:xfrm>
                    </p:grpSpPr>
                    <p:sp>
                      <p:nvSpPr>
                        <p:cNvPr id="129344" name="Line 1172"/>
                        <p:cNvSpPr>
                          <a:spLocks noChangeShapeType="1"/>
                        </p:cNvSpPr>
                        <p:nvPr/>
                      </p:nvSpPr>
                      <p:spPr bwMode="auto">
                        <a:xfrm flipV="1">
                          <a:off x="2781" y="2315"/>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5" name="Line 1173"/>
                        <p:cNvSpPr>
                          <a:spLocks noChangeShapeType="1"/>
                        </p:cNvSpPr>
                        <p:nvPr/>
                      </p:nvSpPr>
                      <p:spPr bwMode="auto">
                        <a:xfrm flipV="1">
                          <a:off x="2791" y="2299"/>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0" name="Group 1174"/>
                      <p:cNvGrpSpPr>
                        <a:grpSpLocks/>
                      </p:cNvGrpSpPr>
                      <p:nvPr/>
                    </p:nvGrpSpPr>
                    <p:grpSpPr bwMode="auto">
                      <a:xfrm>
                        <a:off x="2792" y="2300"/>
                        <a:ext cx="30" cy="22"/>
                        <a:chOff x="2792" y="2300"/>
                        <a:chExt cx="30" cy="22"/>
                      </a:xfrm>
                    </p:grpSpPr>
                    <p:sp>
                      <p:nvSpPr>
                        <p:cNvPr id="129342" name="Line 1175"/>
                        <p:cNvSpPr>
                          <a:spLocks noChangeShapeType="1"/>
                        </p:cNvSpPr>
                        <p:nvPr/>
                      </p:nvSpPr>
                      <p:spPr bwMode="auto">
                        <a:xfrm flipV="1">
                          <a:off x="2792" y="2317"/>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3" name="Line 1176"/>
                        <p:cNvSpPr>
                          <a:spLocks noChangeShapeType="1"/>
                        </p:cNvSpPr>
                        <p:nvPr/>
                      </p:nvSpPr>
                      <p:spPr bwMode="auto">
                        <a:xfrm flipV="1">
                          <a:off x="2802" y="2300"/>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1" name="Group 1177"/>
                      <p:cNvGrpSpPr>
                        <a:grpSpLocks/>
                      </p:cNvGrpSpPr>
                      <p:nvPr/>
                    </p:nvGrpSpPr>
                    <p:grpSpPr bwMode="auto">
                      <a:xfrm>
                        <a:off x="2804" y="2301"/>
                        <a:ext cx="30" cy="22"/>
                        <a:chOff x="2804" y="2301"/>
                        <a:chExt cx="30" cy="22"/>
                      </a:xfrm>
                    </p:grpSpPr>
                    <p:sp>
                      <p:nvSpPr>
                        <p:cNvPr id="129340" name="Line 1178"/>
                        <p:cNvSpPr>
                          <a:spLocks noChangeShapeType="1"/>
                        </p:cNvSpPr>
                        <p:nvPr/>
                      </p:nvSpPr>
                      <p:spPr bwMode="auto">
                        <a:xfrm flipV="1">
                          <a:off x="2804"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41" name="Line 1179"/>
                        <p:cNvSpPr>
                          <a:spLocks noChangeShapeType="1"/>
                        </p:cNvSpPr>
                        <p:nvPr/>
                      </p:nvSpPr>
                      <p:spPr bwMode="auto">
                        <a:xfrm flipV="1">
                          <a:off x="2814" y="2301"/>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2" name="Group 1180"/>
                      <p:cNvGrpSpPr>
                        <a:grpSpLocks/>
                      </p:cNvGrpSpPr>
                      <p:nvPr/>
                    </p:nvGrpSpPr>
                    <p:grpSpPr bwMode="auto">
                      <a:xfrm>
                        <a:off x="2815" y="2302"/>
                        <a:ext cx="30" cy="21"/>
                        <a:chOff x="2815" y="2302"/>
                        <a:chExt cx="30" cy="21"/>
                      </a:xfrm>
                    </p:grpSpPr>
                    <p:sp>
                      <p:nvSpPr>
                        <p:cNvPr id="129338" name="Line 1181"/>
                        <p:cNvSpPr>
                          <a:spLocks noChangeShapeType="1"/>
                        </p:cNvSpPr>
                        <p:nvPr/>
                      </p:nvSpPr>
                      <p:spPr bwMode="auto">
                        <a:xfrm flipV="1">
                          <a:off x="2815"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9" name="Line 1182"/>
                        <p:cNvSpPr>
                          <a:spLocks noChangeShapeType="1"/>
                        </p:cNvSpPr>
                        <p:nvPr/>
                      </p:nvSpPr>
                      <p:spPr bwMode="auto">
                        <a:xfrm flipV="1">
                          <a:off x="2825" y="2302"/>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3" name="Group 1183"/>
                      <p:cNvGrpSpPr>
                        <a:grpSpLocks/>
                      </p:cNvGrpSpPr>
                      <p:nvPr/>
                    </p:nvGrpSpPr>
                    <p:grpSpPr bwMode="auto">
                      <a:xfrm>
                        <a:off x="2826" y="2303"/>
                        <a:ext cx="30" cy="21"/>
                        <a:chOff x="2826" y="2303"/>
                        <a:chExt cx="30" cy="21"/>
                      </a:xfrm>
                    </p:grpSpPr>
                    <p:sp>
                      <p:nvSpPr>
                        <p:cNvPr id="129336" name="Line 1184"/>
                        <p:cNvSpPr>
                          <a:spLocks noChangeShapeType="1"/>
                        </p:cNvSpPr>
                        <p:nvPr/>
                      </p:nvSpPr>
                      <p:spPr bwMode="auto">
                        <a:xfrm flipV="1">
                          <a:off x="2826" y="2319"/>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7" name="Line 1185"/>
                        <p:cNvSpPr>
                          <a:spLocks noChangeShapeType="1"/>
                        </p:cNvSpPr>
                        <p:nvPr/>
                      </p:nvSpPr>
                      <p:spPr bwMode="auto">
                        <a:xfrm flipV="1">
                          <a:off x="2836" y="2303"/>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4" name="Group 1186"/>
                      <p:cNvGrpSpPr>
                        <a:grpSpLocks/>
                      </p:cNvGrpSpPr>
                      <p:nvPr/>
                    </p:nvGrpSpPr>
                    <p:grpSpPr bwMode="auto">
                      <a:xfrm>
                        <a:off x="2837" y="2304"/>
                        <a:ext cx="29" cy="22"/>
                        <a:chOff x="2837" y="2304"/>
                        <a:chExt cx="29" cy="22"/>
                      </a:xfrm>
                    </p:grpSpPr>
                    <p:sp>
                      <p:nvSpPr>
                        <p:cNvPr id="129334" name="Line 1187"/>
                        <p:cNvSpPr>
                          <a:spLocks noChangeShapeType="1"/>
                        </p:cNvSpPr>
                        <p:nvPr/>
                      </p:nvSpPr>
                      <p:spPr bwMode="auto">
                        <a:xfrm flipV="1">
                          <a:off x="2837" y="2321"/>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5" name="Line 1188"/>
                        <p:cNvSpPr>
                          <a:spLocks noChangeShapeType="1"/>
                        </p:cNvSpPr>
                        <p:nvPr/>
                      </p:nvSpPr>
                      <p:spPr bwMode="auto">
                        <a:xfrm flipV="1">
                          <a:off x="2846" y="2304"/>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5" name="Group 1189"/>
                      <p:cNvGrpSpPr>
                        <a:grpSpLocks/>
                      </p:cNvGrpSpPr>
                      <p:nvPr/>
                    </p:nvGrpSpPr>
                    <p:grpSpPr bwMode="auto">
                      <a:xfrm>
                        <a:off x="2848" y="2306"/>
                        <a:ext cx="29" cy="22"/>
                        <a:chOff x="2848" y="2306"/>
                        <a:chExt cx="29" cy="22"/>
                      </a:xfrm>
                    </p:grpSpPr>
                    <p:sp>
                      <p:nvSpPr>
                        <p:cNvPr id="129332" name="Line 1190"/>
                        <p:cNvSpPr>
                          <a:spLocks noChangeShapeType="1"/>
                        </p:cNvSpPr>
                        <p:nvPr/>
                      </p:nvSpPr>
                      <p:spPr bwMode="auto">
                        <a:xfrm flipV="1">
                          <a:off x="2848" y="232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3" name="Line 1191"/>
                        <p:cNvSpPr>
                          <a:spLocks noChangeShapeType="1"/>
                        </p:cNvSpPr>
                        <p:nvPr/>
                      </p:nvSpPr>
                      <p:spPr bwMode="auto">
                        <a:xfrm flipV="1">
                          <a:off x="2857" y="2306"/>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6" name="Group 1192"/>
                      <p:cNvGrpSpPr>
                        <a:grpSpLocks/>
                      </p:cNvGrpSpPr>
                      <p:nvPr/>
                    </p:nvGrpSpPr>
                    <p:grpSpPr bwMode="auto">
                      <a:xfrm>
                        <a:off x="2859" y="2307"/>
                        <a:ext cx="30" cy="21"/>
                        <a:chOff x="2859" y="2307"/>
                        <a:chExt cx="30" cy="21"/>
                      </a:xfrm>
                    </p:grpSpPr>
                    <p:sp>
                      <p:nvSpPr>
                        <p:cNvPr id="129330" name="Line 1193"/>
                        <p:cNvSpPr>
                          <a:spLocks noChangeShapeType="1"/>
                        </p:cNvSpPr>
                        <p:nvPr/>
                      </p:nvSpPr>
                      <p:spPr bwMode="auto">
                        <a:xfrm flipV="1">
                          <a:off x="2859" y="2323"/>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31" name="Line 1194"/>
                        <p:cNvSpPr>
                          <a:spLocks noChangeShapeType="1"/>
                        </p:cNvSpPr>
                        <p:nvPr/>
                      </p:nvSpPr>
                      <p:spPr bwMode="auto">
                        <a:xfrm flipV="1">
                          <a:off x="2869" y="230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27" name="Group 1195"/>
                      <p:cNvGrpSpPr>
                        <a:grpSpLocks/>
                      </p:cNvGrpSpPr>
                      <p:nvPr/>
                    </p:nvGrpSpPr>
                    <p:grpSpPr bwMode="auto">
                      <a:xfrm>
                        <a:off x="2870" y="2308"/>
                        <a:ext cx="29" cy="21"/>
                        <a:chOff x="2870" y="2308"/>
                        <a:chExt cx="29" cy="21"/>
                      </a:xfrm>
                    </p:grpSpPr>
                    <p:sp>
                      <p:nvSpPr>
                        <p:cNvPr id="129328" name="Line 1196"/>
                        <p:cNvSpPr>
                          <a:spLocks noChangeShapeType="1"/>
                        </p:cNvSpPr>
                        <p:nvPr/>
                      </p:nvSpPr>
                      <p:spPr bwMode="auto">
                        <a:xfrm flipV="1">
                          <a:off x="2870" y="2324"/>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29" name="Line 1197"/>
                        <p:cNvSpPr>
                          <a:spLocks noChangeShapeType="1"/>
                        </p:cNvSpPr>
                        <p:nvPr/>
                      </p:nvSpPr>
                      <p:spPr bwMode="auto">
                        <a:xfrm flipV="1">
                          <a:off x="2879" y="230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304" name="Group 1198"/>
                    <p:cNvGrpSpPr>
                      <a:grpSpLocks/>
                    </p:cNvGrpSpPr>
                    <p:nvPr/>
                  </p:nvGrpSpPr>
                  <p:grpSpPr bwMode="auto">
                    <a:xfrm>
                      <a:off x="2904" y="2311"/>
                      <a:ext cx="43" cy="25"/>
                      <a:chOff x="2904" y="2311"/>
                      <a:chExt cx="43" cy="25"/>
                    </a:xfrm>
                  </p:grpSpPr>
                  <p:grpSp>
                    <p:nvGrpSpPr>
                      <p:cNvPr id="129308" name="Group 1199"/>
                      <p:cNvGrpSpPr>
                        <a:grpSpLocks/>
                      </p:cNvGrpSpPr>
                      <p:nvPr/>
                    </p:nvGrpSpPr>
                    <p:grpSpPr bwMode="auto">
                      <a:xfrm>
                        <a:off x="2922" y="2313"/>
                        <a:ext cx="25" cy="23"/>
                        <a:chOff x="2922" y="2313"/>
                        <a:chExt cx="25" cy="23"/>
                      </a:xfrm>
                    </p:grpSpPr>
                    <p:sp>
                      <p:nvSpPr>
                        <p:cNvPr id="129315" name="Line 1200"/>
                        <p:cNvSpPr>
                          <a:spLocks noChangeShapeType="1"/>
                        </p:cNvSpPr>
                        <p:nvPr/>
                      </p:nvSpPr>
                      <p:spPr bwMode="auto">
                        <a:xfrm flipV="1">
                          <a:off x="2922" y="2330"/>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16" name="Line 1201"/>
                        <p:cNvSpPr>
                          <a:spLocks noChangeShapeType="1"/>
                        </p:cNvSpPr>
                        <p:nvPr/>
                      </p:nvSpPr>
                      <p:spPr bwMode="auto">
                        <a:xfrm flipV="1">
                          <a:off x="2931" y="2313"/>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09" name="Group 1202"/>
                      <p:cNvGrpSpPr>
                        <a:grpSpLocks/>
                      </p:cNvGrpSpPr>
                      <p:nvPr/>
                    </p:nvGrpSpPr>
                    <p:grpSpPr bwMode="auto">
                      <a:xfrm>
                        <a:off x="2913" y="2311"/>
                        <a:ext cx="26" cy="24"/>
                        <a:chOff x="2913" y="2311"/>
                        <a:chExt cx="26" cy="24"/>
                      </a:xfrm>
                    </p:grpSpPr>
                    <p:sp>
                      <p:nvSpPr>
                        <p:cNvPr id="129313" name="Line 1203"/>
                        <p:cNvSpPr>
                          <a:spLocks noChangeShapeType="1"/>
                        </p:cNvSpPr>
                        <p:nvPr/>
                      </p:nvSpPr>
                      <p:spPr bwMode="auto">
                        <a:xfrm flipV="1">
                          <a:off x="2913" y="2329"/>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14" name="Line 1204"/>
                        <p:cNvSpPr>
                          <a:spLocks noChangeShapeType="1"/>
                        </p:cNvSpPr>
                        <p:nvPr/>
                      </p:nvSpPr>
                      <p:spPr bwMode="auto">
                        <a:xfrm flipV="1">
                          <a:off x="2922" y="2311"/>
                          <a:ext cx="17"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310" name="Group 1205"/>
                      <p:cNvGrpSpPr>
                        <a:grpSpLocks/>
                      </p:cNvGrpSpPr>
                      <p:nvPr/>
                    </p:nvGrpSpPr>
                    <p:grpSpPr bwMode="auto">
                      <a:xfrm>
                        <a:off x="2904" y="2311"/>
                        <a:ext cx="25" cy="23"/>
                        <a:chOff x="2904" y="2311"/>
                        <a:chExt cx="25" cy="23"/>
                      </a:xfrm>
                    </p:grpSpPr>
                    <p:sp>
                      <p:nvSpPr>
                        <p:cNvPr id="129311" name="Line 1206"/>
                        <p:cNvSpPr>
                          <a:spLocks noChangeShapeType="1"/>
                        </p:cNvSpPr>
                        <p:nvPr/>
                      </p:nvSpPr>
                      <p:spPr bwMode="auto">
                        <a:xfrm flipV="1">
                          <a:off x="2904" y="2328"/>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12" name="Line 1207"/>
                        <p:cNvSpPr>
                          <a:spLocks noChangeShapeType="1"/>
                        </p:cNvSpPr>
                        <p:nvPr/>
                      </p:nvSpPr>
                      <p:spPr bwMode="auto">
                        <a:xfrm flipV="1">
                          <a:off x="2913" y="2311"/>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305" name="Line 1208"/>
                    <p:cNvSpPr>
                      <a:spLocks noChangeShapeType="1"/>
                    </p:cNvSpPr>
                    <p:nvPr/>
                  </p:nvSpPr>
                  <p:spPr bwMode="auto">
                    <a:xfrm>
                      <a:off x="2768" y="2303"/>
                      <a:ext cx="181"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06" name="Line 1209"/>
                    <p:cNvSpPr>
                      <a:spLocks noChangeShapeType="1"/>
                    </p:cNvSpPr>
                    <p:nvPr/>
                  </p:nvSpPr>
                  <p:spPr bwMode="auto">
                    <a:xfrm>
                      <a:off x="2761" y="2308"/>
                      <a:ext cx="185"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07" name="Line 1210"/>
                    <p:cNvSpPr>
                      <a:spLocks noChangeShapeType="1"/>
                    </p:cNvSpPr>
                    <p:nvPr/>
                  </p:nvSpPr>
                  <p:spPr bwMode="auto">
                    <a:xfrm>
                      <a:off x="2755" y="2313"/>
                      <a:ext cx="186" cy="1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298" name="Group 1211"/>
                <p:cNvGrpSpPr>
                  <a:grpSpLocks/>
                </p:cNvGrpSpPr>
                <p:nvPr/>
              </p:nvGrpSpPr>
              <p:grpSpPr bwMode="auto">
                <a:xfrm>
                  <a:off x="2943" y="2316"/>
                  <a:ext cx="26" cy="27"/>
                  <a:chOff x="2943" y="2316"/>
                  <a:chExt cx="26" cy="27"/>
                </a:xfrm>
              </p:grpSpPr>
              <p:sp>
                <p:nvSpPr>
                  <p:cNvPr id="129299" name="Line 1212"/>
                  <p:cNvSpPr>
                    <a:spLocks noChangeShapeType="1"/>
                  </p:cNvSpPr>
                  <p:nvPr/>
                </p:nvSpPr>
                <p:spPr bwMode="auto">
                  <a:xfrm flipV="1">
                    <a:off x="2943" y="2332"/>
                    <a:ext cx="14" cy="11"/>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300" name="Line 1213"/>
                  <p:cNvSpPr>
                    <a:spLocks noChangeShapeType="1"/>
                  </p:cNvSpPr>
                  <p:nvPr/>
                </p:nvSpPr>
                <p:spPr bwMode="auto">
                  <a:xfrm flipV="1">
                    <a:off x="2957" y="2316"/>
                    <a:ext cx="12" cy="16"/>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085" name="Rectangle 1214"/>
          <p:cNvSpPr>
            <a:spLocks noChangeArrowheads="1"/>
          </p:cNvSpPr>
          <p:nvPr/>
        </p:nvSpPr>
        <p:spPr bwMode="auto">
          <a:xfrm>
            <a:off x="4332288" y="3905250"/>
            <a:ext cx="19050" cy="3048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86" name="Rectangle 1215"/>
          <p:cNvSpPr>
            <a:spLocks noChangeArrowheads="1"/>
          </p:cNvSpPr>
          <p:nvPr/>
        </p:nvSpPr>
        <p:spPr bwMode="auto">
          <a:xfrm>
            <a:off x="4668838" y="3905250"/>
            <a:ext cx="481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9087" name="Rectangle 1216"/>
          <p:cNvSpPr>
            <a:spLocks noChangeArrowheads="1"/>
          </p:cNvSpPr>
          <p:nvPr/>
        </p:nvSpPr>
        <p:spPr bwMode="auto">
          <a:xfrm>
            <a:off x="4760913" y="3963988"/>
            <a:ext cx="29527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0000"/>
                </a:solidFill>
                <a:latin typeface="Arial" charset="0"/>
              </a:rPr>
              <a:t>LAN</a:t>
            </a:r>
            <a:endParaRPr lang="en-GB" sz="2400">
              <a:latin typeface="Times New Roman" charset="0"/>
            </a:endParaRPr>
          </a:p>
        </p:txBody>
      </p:sp>
      <p:sp>
        <p:nvSpPr>
          <p:cNvPr id="129088" name="Rectangle 1217"/>
          <p:cNvSpPr>
            <a:spLocks noChangeArrowheads="1"/>
          </p:cNvSpPr>
          <p:nvPr/>
        </p:nvSpPr>
        <p:spPr bwMode="auto">
          <a:xfrm>
            <a:off x="2401888" y="5102225"/>
            <a:ext cx="501650" cy="182563"/>
          </a:xfrm>
          <a:prstGeom prst="rect">
            <a:avLst/>
          </a:prstGeom>
          <a:solidFill>
            <a:srgbClr val="FFFFFF"/>
          </a:solidFill>
          <a:ln w="9525">
            <a:solidFill>
              <a:schemeClr val="tx1"/>
            </a:solidFill>
            <a:miter lim="800000"/>
            <a:headEnd/>
            <a:tailEnd/>
          </a:ln>
        </p:spPr>
        <p:txBody>
          <a:bodyPr wrap="none" anchor="ctr"/>
          <a:lstStyle/>
          <a:p>
            <a:pPr algn="ctr"/>
            <a:r>
              <a:rPr lang="en-GB" sz="1200">
                <a:latin typeface="Arial" charset="0"/>
              </a:rPr>
              <a:t>Node</a:t>
            </a:r>
            <a:endParaRPr lang="en-GB">
              <a:latin typeface="Comic Sans MS" charset="0"/>
            </a:endParaRPr>
          </a:p>
        </p:txBody>
      </p:sp>
      <p:sp>
        <p:nvSpPr>
          <p:cNvPr id="129089" name="Line 1218"/>
          <p:cNvSpPr>
            <a:spLocks noChangeShapeType="1"/>
          </p:cNvSpPr>
          <p:nvPr/>
        </p:nvSpPr>
        <p:spPr bwMode="auto">
          <a:xfrm>
            <a:off x="1279525" y="3910013"/>
            <a:ext cx="0" cy="157956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0" name="Rectangle 1219"/>
          <p:cNvSpPr>
            <a:spLocks noChangeArrowheads="1"/>
          </p:cNvSpPr>
          <p:nvPr/>
        </p:nvSpPr>
        <p:spPr bwMode="auto">
          <a:xfrm>
            <a:off x="3100388" y="5102225"/>
            <a:ext cx="501650" cy="182563"/>
          </a:xfrm>
          <a:prstGeom prst="rect">
            <a:avLst/>
          </a:prstGeom>
          <a:solidFill>
            <a:srgbClr val="FFFFFF"/>
          </a:solidFill>
          <a:ln w="9525">
            <a:solidFill>
              <a:schemeClr val="tx1"/>
            </a:solidFill>
            <a:miter lim="800000"/>
            <a:headEnd/>
            <a:tailEnd/>
          </a:ln>
        </p:spPr>
        <p:txBody>
          <a:bodyPr wrap="none" anchor="ctr"/>
          <a:lstStyle/>
          <a:p>
            <a:pPr algn="ctr"/>
            <a:r>
              <a:rPr lang="en-GB" sz="1200">
                <a:latin typeface="Arial" charset="0"/>
              </a:rPr>
              <a:t>Node</a:t>
            </a:r>
          </a:p>
        </p:txBody>
      </p:sp>
      <p:sp>
        <p:nvSpPr>
          <p:cNvPr id="129091" name="Line 1220"/>
          <p:cNvSpPr>
            <a:spLocks noChangeShapeType="1"/>
          </p:cNvSpPr>
          <p:nvPr/>
        </p:nvSpPr>
        <p:spPr bwMode="auto">
          <a:xfrm>
            <a:off x="2236788" y="4967288"/>
            <a:ext cx="0" cy="52228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2" name="Line 1221"/>
          <p:cNvSpPr>
            <a:spLocks noChangeShapeType="1"/>
          </p:cNvSpPr>
          <p:nvPr/>
        </p:nvSpPr>
        <p:spPr bwMode="auto">
          <a:xfrm>
            <a:off x="3332163" y="4967288"/>
            <a:ext cx="0" cy="1349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3" name="Line 1222"/>
          <p:cNvSpPr>
            <a:spLocks noChangeShapeType="1"/>
          </p:cNvSpPr>
          <p:nvPr/>
        </p:nvSpPr>
        <p:spPr bwMode="auto">
          <a:xfrm>
            <a:off x="2470150"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4" name="Line 1223"/>
          <p:cNvSpPr>
            <a:spLocks noChangeShapeType="1"/>
          </p:cNvSpPr>
          <p:nvPr/>
        </p:nvSpPr>
        <p:spPr bwMode="auto">
          <a:xfrm>
            <a:off x="2635250" y="5284788"/>
            <a:ext cx="1588"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5" name="Line 1224"/>
          <p:cNvSpPr>
            <a:spLocks noChangeShapeType="1"/>
          </p:cNvSpPr>
          <p:nvPr/>
        </p:nvSpPr>
        <p:spPr bwMode="auto">
          <a:xfrm>
            <a:off x="2817813"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6" name="Line 1225"/>
          <p:cNvSpPr>
            <a:spLocks noChangeShapeType="1"/>
          </p:cNvSpPr>
          <p:nvPr/>
        </p:nvSpPr>
        <p:spPr bwMode="auto">
          <a:xfrm>
            <a:off x="3155950"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7" name="Line 1226"/>
          <p:cNvSpPr>
            <a:spLocks noChangeShapeType="1"/>
          </p:cNvSpPr>
          <p:nvPr/>
        </p:nvSpPr>
        <p:spPr bwMode="auto">
          <a:xfrm>
            <a:off x="3332163"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8" name="Line 1227"/>
          <p:cNvSpPr>
            <a:spLocks noChangeShapeType="1"/>
          </p:cNvSpPr>
          <p:nvPr/>
        </p:nvSpPr>
        <p:spPr bwMode="auto">
          <a:xfrm>
            <a:off x="3505200" y="5284788"/>
            <a:ext cx="0" cy="2047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099" name="Line 1228"/>
          <p:cNvSpPr>
            <a:spLocks noChangeShapeType="1"/>
          </p:cNvSpPr>
          <p:nvPr/>
        </p:nvSpPr>
        <p:spPr bwMode="auto">
          <a:xfrm flipV="1">
            <a:off x="2647950" y="4967288"/>
            <a:ext cx="0" cy="1349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0" name="Line 1229"/>
          <p:cNvSpPr>
            <a:spLocks noChangeShapeType="1"/>
          </p:cNvSpPr>
          <p:nvPr/>
        </p:nvSpPr>
        <p:spPr bwMode="auto">
          <a:xfrm>
            <a:off x="4024313" y="4838700"/>
            <a:ext cx="0" cy="650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1" name="Line 1230"/>
          <p:cNvSpPr>
            <a:spLocks noChangeShapeType="1"/>
          </p:cNvSpPr>
          <p:nvPr/>
        </p:nvSpPr>
        <p:spPr bwMode="auto">
          <a:xfrm>
            <a:off x="4132263" y="4838700"/>
            <a:ext cx="0" cy="650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2" name="Line 1231"/>
          <p:cNvSpPr>
            <a:spLocks noChangeShapeType="1"/>
          </p:cNvSpPr>
          <p:nvPr/>
        </p:nvSpPr>
        <p:spPr bwMode="auto">
          <a:xfrm>
            <a:off x="4232275" y="4838700"/>
            <a:ext cx="0" cy="650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3" name="Line 1232"/>
          <p:cNvSpPr>
            <a:spLocks noChangeShapeType="1"/>
          </p:cNvSpPr>
          <p:nvPr/>
        </p:nvSpPr>
        <p:spPr bwMode="auto">
          <a:xfrm>
            <a:off x="4351338" y="4841875"/>
            <a:ext cx="0" cy="650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4" name="Text Box 1233"/>
          <p:cNvSpPr txBox="1">
            <a:spLocks noChangeArrowheads="1"/>
          </p:cNvSpPr>
          <p:nvPr/>
        </p:nvSpPr>
        <p:spPr bwMode="auto">
          <a:xfrm>
            <a:off x="214313" y="6196013"/>
            <a:ext cx="2743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200">
                <a:solidFill>
                  <a:srgbClr val="0033CC"/>
                </a:solidFill>
                <a:latin typeface="Comic Sans MS" charset="0"/>
              </a:rPr>
              <a:t>Based on an original idea from LHCb</a:t>
            </a:r>
            <a:endParaRPr lang="en-GB" sz="1800">
              <a:latin typeface="Comic Sans MS" charset="0"/>
            </a:endParaRPr>
          </a:p>
        </p:txBody>
      </p:sp>
      <p:sp>
        <p:nvSpPr>
          <p:cNvPr id="129105" name="Text Box 1234"/>
          <p:cNvSpPr txBox="1">
            <a:spLocks noChangeArrowheads="1"/>
          </p:cNvSpPr>
          <p:nvPr/>
        </p:nvSpPr>
        <p:spPr bwMode="auto">
          <a:xfrm>
            <a:off x="5227638" y="1219200"/>
            <a:ext cx="16478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400">
                <a:solidFill>
                  <a:srgbClr val="0033CC"/>
                </a:solidFill>
                <a:latin typeface="Comic Sans MS" charset="0"/>
              </a:rPr>
              <a:t>Layer Structure</a:t>
            </a:r>
            <a:endParaRPr lang="en-GB" sz="1800">
              <a:latin typeface="Comic Sans MS" charset="0"/>
            </a:endParaRPr>
          </a:p>
        </p:txBody>
      </p:sp>
      <p:sp>
        <p:nvSpPr>
          <p:cNvPr id="129106" name="Line 1235"/>
          <p:cNvSpPr>
            <a:spLocks noChangeShapeType="1"/>
          </p:cNvSpPr>
          <p:nvPr/>
        </p:nvSpPr>
        <p:spPr bwMode="auto">
          <a:xfrm flipV="1">
            <a:off x="1863725" y="4959350"/>
            <a:ext cx="1905000" cy="1588"/>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nvGrpSpPr>
          <p:cNvPr id="129107" name="Group 1236"/>
          <p:cNvGrpSpPr>
            <a:grpSpLocks/>
          </p:cNvGrpSpPr>
          <p:nvPr/>
        </p:nvGrpSpPr>
        <p:grpSpPr bwMode="auto">
          <a:xfrm>
            <a:off x="3167063" y="3543300"/>
            <a:ext cx="525462" cy="412750"/>
            <a:chOff x="2717" y="2096"/>
            <a:chExt cx="331" cy="260"/>
          </a:xfrm>
        </p:grpSpPr>
        <p:sp>
          <p:nvSpPr>
            <p:cNvPr id="129134" name="Freeform 1237"/>
            <p:cNvSpPr>
              <a:spLocks/>
            </p:cNvSpPr>
            <p:nvPr/>
          </p:nvSpPr>
          <p:spPr bwMode="auto">
            <a:xfrm>
              <a:off x="2717" y="2295"/>
              <a:ext cx="32" cy="19"/>
            </a:xfrm>
            <a:custGeom>
              <a:avLst/>
              <a:gdLst>
                <a:gd name="T0" fmla="*/ 0 w 258"/>
                <a:gd name="T1" fmla="*/ 0 h 154"/>
                <a:gd name="T2" fmla="*/ 0 w 258"/>
                <a:gd name="T3" fmla="*/ 0 h 154"/>
                <a:gd name="T4" fmla="*/ 0 w 258"/>
                <a:gd name="T5" fmla="*/ 0 h 154"/>
                <a:gd name="T6" fmla="*/ 0 w 258"/>
                <a:gd name="T7" fmla="*/ 0 h 154"/>
                <a:gd name="T8" fmla="*/ 0 w 258"/>
                <a:gd name="T9" fmla="*/ 0 h 154"/>
                <a:gd name="T10" fmla="*/ 0 w 258"/>
                <a:gd name="T11" fmla="*/ 0 h 154"/>
                <a:gd name="T12" fmla="*/ 0 w 258"/>
                <a:gd name="T13" fmla="*/ 0 h 154"/>
                <a:gd name="T14" fmla="*/ 0 w 258"/>
                <a:gd name="T15" fmla="*/ 0 h 154"/>
                <a:gd name="T16" fmla="*/ 0 w 258"/>
                <a:gd name="T17" fmla="*/ 0 h 154"/>
                <a:gd name="T18" fmla="*/ 0 w 258"/>
                <a:gd name="T19" fmla="*/ 0 h 154"/>
                <a:gd name="T20" fmla="*/ 0 w 258"/>
                <a:gd name="T21" fmla="*/ 0 h 154"/>
                <a:gd name="T22" fmla="*/ 0 w 258"/>
                <a:gd name="T23" fmla="*/ 0 h 154"/>
                <a:gd name="T24" fmla="*/ 0 w 258"/>
                <a:gd name="T25" fmla="*/ 0 h 154"/>
                <a:gd name="T26" fmla="*/ 0 w 258"/>
                <a:gd name="T27" fmla="*/ 0 h 154"/>
                <a:gd name="T28" fmla="*/ 0 w 258"/>
                <a:gd name="T29" fmla="*/ 0 h 154"/>
                <a:gd name="T30" fmla="*/ 0 w 258"/>
                <a:gd name="T31" fmla="*/ 0 h 154"/>
                <a:gd name="T32" fmla="*/ 0 w 258"/>
                <a:gd name="T33" fmla="*/ 0 h 154"/>
                <a:gd name="T34" fmla="*/ 0 w 258"/>
                <a:gd name="T35" fmla="*/ 0 h 154"/>
                <a:gd name="T36" fmla="*/ 0 w 258"/>
                <a:gd name="T37" fmla="*/ 0 h 154"/>
                <a:gd name="T38" fmla="*/ 0 w 258"/>
                <a:gd name="T39" fmla="*/ 0 h 154"/>
                <a:gd name="T40" fmla="*/ 0 w 258"/>
                <a:gd name="T41" fmla="*/ 0 h 154"/>
                <a:gd name="T42" fmla="*/ 0 w 258"/>
                <a:gd name="T43" fmla="*/ 0 h 154"/>
                <a:gd name="T44" fmla="*/ 0 w 258"/>
                <a:gd name="T45" fmla="*/ 0 h 154"/>
                <a:gd name="T46" fmla="*/ 0 w 258"/>
                <a:gd name="T47" fmla="*/ 0 h 154"/>
                <a:gd name="T48" fmla="*/ 0 w 258"/>
                <a:gd name="T49" fmla="*/ 0 h 15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58"/>
                <a:gd name="T76" fmla="*/ 0 h 154"/>
                <a:gd name="T77" fmla="*/ 258 w 258"/>
                <a:gd name="T78" fmla="*/ 154 h 15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58" h="154">
                  <a:moveTo>
                    <a:pt x="253" y="0"/>
                  </a:moveTo>
                  <a:lnTo>
                    <a:pt x="195" y="0"/>
                  </a:lnTo>
                  <a:lnTo>
                    <a:pt x="161" y="4"/>
                  </a:lnTo>
                  <a:lnTo>
                    <a:pt x="129" y="9"/>
                  </a:lnTo>
                  <a:lnTo>
                    <a:pt x="90" y="16"/>
                  </a:lnTo>
                  <a:lnTo>
                    <a:pt x="59" y="24"/>
                  </a:lnTo>
                  <a:lnTo>
                    <a:pt x="39" y="32"/>
                  </a:lnTo>
                  <a:lnTo>
                    <a:pt x="24" y="40"/>
                  </a:lnTo>
                  <a:lnTo>
                    <a:pt x="13" y="48"/>
                  </a:lnTo>
                  <a:lnTo>
                    <a:pt x="5" y="58"/>
                  </a:lnTo>
                  <a:lnTo>
                    <a:pt x="0" y="70"/>
                  </a:lnTo>
                  <a:lnTo>
                    <a:pt x="1" y="82"/>
                  </a:lnTo>
                  <a:lnTo>
                    <a:pt x="8" y="92"/>
                  </a:lnTo>
                  <a:lnTo>
                    <a:pt x="17" y="98"/>
                  </a:lnTo>
                  <a:lnTo>
                    <a:pt x="35" y="101"/>
                  </a:lnTo>
                  <a:lnTo>
                    <a:pt x="57" y="101"/>
                  </a:lnTo>
                  <a:lnTo>
                    <a:pt x="80" y="99"/>
                  </a:lnTo>
                  <a:lnTo>
                    <a:pt x="108" y="96"/>
                  </a:lnTo>
                  <a:lnTo>
                    <a:pt x="136" y="98"/>
                  </a:lnTo>
                  <a:lnTo>
                    <a:pt x="156" y="101"/>
                  </a:lnTo>
                  <a:lnTo>
                    <a:pt x="176" y="107"/>
                  </a:lnTo>
                  <a:lnTo>
                    <a:pt x="198" y="116"/>
                  </a:lnTo>
                  <a:lnTo>
                    <a:pt x="258" y="154"/>
                  </a:lnTo>
                  <a:lnTo>
                    <a:pt x="255" y="154"/>
                  </a:lnTo>
                  <a:lnTo>
                    <a:pt x="256" y="151"/>
                  </a:lnTo>
                </a:path>
              </a:pathLst>
            </a:custGeom>
            <a:noFill/>
            <a:ln w="6350">
              <a:solidFill>
                <a:srgbClr val="80808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135" name="Group 1238"/>
            <p:cNvGrpSpPr>
              <a:grpSpLocks/>
            </p:cNvGrpSpPr>
            <p:nvPr/>
          </p:nvGrpSpPr>
          <p:grpSpPr bwMode="auto">
            <a:xfrm>
              <a:off x="2745" y="2240"/>
              <a:ext cx="260" cy="90"/>
              <a:chOff x="2745" y="2240"/>
              <a:chExt cx="260" cy="90"/>
            </a:xfrm>
          </p:grpSpPr>
          <p:sp>
            <p:nvSpPr>
              <p:cNvPr id="129273" name="Freeform 1239"/>
              <p:cNvSpPr>
                <a:spLocks/>
              </p:cNvSpPr>
              <p:nvPr/>
            </p:nvSpPr>
            <p:spPr bwMode="auto">
              <a:xfrm>
                <a:off x="2746" y="2285"/>
                <a:ext cx="259" cy="45"/>
              </a:xfrm>
              <a:custGeom>
                <a:avLst/>
                <a:gdLst>
                  <a:gd name="T0" fmla="*/ 0 w 2067"/>
                  <a:gd name="T1" fmla="*/ 0 h 356"/>
                  <a:gd name="T2" fmla="*/ 0 w 2067"/>
                  <a:gd name="T3" fmla="*/ 0 h 356"/>
                  <a:gd name="T4" fmla="*/ 0 w 2067"/>
                  <a:gd name="T5" fmla="*/ 0 h 356"/>
                  <a:gd name="T6" fmla="*/ 0 w 2067"/>
                  <a:gd name="T7" fmla="*/ 0 h 356"/>
                  <a:gd name="T8" fmla="*/ 0 w 2067"/>
                  <a:gd name="T9" fmla="*/ 0 h 356"/>
                  <a:gd name="T10" fmla="*/ 0 w 2067"/>
                  <a:gd name="T11" fmla="*/ 0 h 356"/>
                  <a:gd name="T12" fmla="*/ 0 w 2067"/>
                  <a:gd name="T13" fmla="*/ 0 h 356"/>
                  <a:gd name="T14" fmla="*/ 0 60000 65536"/>
                  <a:gd name="T15" fmla="*/ 0 60000 65536"/>
                  <a:gd name="T16" fmla="*/ 0 60000 65536"/>
                  <a:gd name="T17" fmla="*/ 0 60000 65536"/>
                  <a:gd name="T18" fmla="*/ 0 60000 65536"/>
                  <a:gd name="T19" fmla="*/ 0 60000 65536"/>
                  <a:gd name="T20" fmla="*/ 0 60000 65536"/>
                  <a:gd name="T21" fmla="*/ 0 w 2067"/>
                  <a:gd name="T22" fmla="*/ 0 h 356"/>
                  <a:gd name="T23" fmla="*/ 2067 w 2067"/>
                  <a:gd name="T24" fmla="*/ 356 h 3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67" h="356">
                    <a:moveTo>
                      <a:pt x="0" y="21"/>
                    </a:moveTo>
                    <a:lnTo>
                      <a:pt x="0" y="178"/>
                    </a:lnTo>
                    <a:lnTo>
                      <a:pt x="1678" y="356"/>
                    </a:lnTo>
                    <a:lnTo>
                      <a:pt x="2067" y="138"/>
                    </a:lnTo>
                    <a:lnTo>
                      <a:pt x="2067" y="0"/>
                    </a:lnTo>
                    <a:lnTo>
                      <a:pt x="1664" y="188"/>
                    </a:lnTo>
                    <a:lnTo>
                      <a:pt x="0" y="21"/>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74" name="Freeform 1240"/>
              <p:cNvSpPr>
                <a:spLocks/>
              </p:cNvSpPr>
              <p:nvPr/>
            </p:nvSpPr>
            <p:spPr bwMode="auto">
              <a:xfrm>
                <a:off x="2745" y="2240"/>
                <a:ext cx="210" cy="69"/>
              </a:xfrm>
              <a:custGeom>
                <a:avLst/>
                <a:gdLst>
                  <a:gd name="T0" fmla="*/ 0 w 1686"/>
                  <a:gd name="T1" fmla="*/ 0 h 550"/>
                  <a:gd name="T2" fmla="*/ 0 w 1686"/>
                  <a:gd name="T3" fmla="*/ 0 h 550"/>
                  <a:gd name="T4" fmla="*/ 0 w 1686"/>
                  <a:gd name="T5" fmla="*/ 0 h 550"/>
                  <a:gd name="T6" fmla="*/ 0 w 1686"/>
                  <a:gd name="T7" fmla="*/ 0 h 550"/>
                  <a:gd name="T8" fmla="*/ 0 w 1686"/>
                  <a:gd name="T9" fmla="*/ 0 h 550"/>
                  <a:gd name="T10" fmla="*/ 0 60000 65536"/>
                  <a:gd name="T11" fmla="*/ 0 60000 65536"/>
                  <a:gd name="T12" fmla="*/ 0 60000 65536"/>
                  <a:gd name="T13" fmla="*/ 0 60000 65536"/>
                  <a:gd name="T14" fmla="*/ 0 60000 65536"/>
                  <a:gd name="T15" fmla="*/ 0 w 1686"/>
                  <a:gd name="T16" fmla="*/ 0 h 550"/>
                  <a:gd name="T17" fmla="*/ 1686 w 1686"/>
                  <a:gd name="T18" fmla="*/ 550 h 550"/>
                </a:gdLst>
                <a:ahLst/>
                <a:cxnLst>
                  <a:cxn ang="T10">
                    <a:pos x="T0" y="T1"/>
                  </a:cxn>
                  <a:cxn ang="T11">
                    <a:pos x="T2" y="T3"/>
                  </a:cxn>
                  <a:cxn ang="T12">
                    <a:pos x="T4" y="T5"/>
                  </a:cxn>
                  <a:cxn ang="T13">
                    <a:pos x="T6" y="T7"/>
                  </a:cxn>
                  <a:cxn ang="T14">
                    <a:pos x="T8" y="T9"/>
                  </a:cxn>
                </a:cxnLst>
                <a:rect l="T15" t="T16" r="T17" b="T18"/>
                <a:pathLst>
                  <a:path w="1686" h="550">
                    <a:moveTo>
                      <a:pt x="0" y="0"/>
                    </a:moveTo>
                    <a:lnTo>
                      <a:pt x="1686" y="121"/>
                    </a:lnTo>
                    <a:lnTo>
                      <a:pt x="1686" y="550"/>
                    </a:lnTo>
                    <a:lnTo>
                      <a:pt x="0" y="386"/>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275" name="Group 1241"/>
              <p:cNvGrpSpPr>
                <a:grpSpLocks/>
              </p:cNvGrpSpPr>
              <p:nvPr/>
            </p:nvGrpSpPr>
            <p:grpSpPr bwMode="auto">
              <a:xfrm>
                <a:off x="2745" y="2253"/>
                <a:ext cx="211" cy="27"/>
                <a:chOff x="2745" y="2253"/>
                <a:chExt cx="211" cy="27"/>
              </a:xfrm>
            </p:grpSpPr>
            <p:sp>
              <p:nvSpPr>
                <p:cNvPr id="129276" name="Line 1242"/>
                <p:cNvSpPr>
                  <a:spLocks noChangeShapeType="1"/>
                </p:cNvSpPr>
                <p:nvPr/>
              </p:nvSpPr>
              <p:spPr bwMode="auto">
                <a:xfrm>
                  <a:off x="2745" y="2253"/>
                  <a:ext cx="210" cy="16"/>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77" name="Line 1243"/>
                <p:cNvSpPr>
                  <a:spLocks noChangeShapeType="1"/>
                </p:cNvSpPr>
                <p:nvPr/>
              </p:nvSpPr>
              <p:spPr bwMode="auto">
                <a:xfrm>
                  <a:off x="2899" y="2266"/>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78" name="Line 1244"/>
                <p:cNvSpPr>
                  <a:spLocks noChangeShapeType="1"/>
                </p:cNvSpPr>
                <p:nvPr/>
              </p:nvSpPr>
              <p:spPr bwMode="auto">
                <a:xfrm>
                  <a:off x="2848" y="2262"/>
                  <a:ext cx="44" cy="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79" name="Line 1245"/>
                <p:cNvSpPr>
                  <a:spLocks noChangeShapeType="1"/>
                </p:cNvSpPr>
                <p:nvPr/>
              </p:nvSpPr>
              <p:spPr bwMode="auto">
                <a:xfrm>
                  <a:off x="2745" y="2262"/>
                  <a:ext cx="211" cy="18"/>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136" name="Group 1246"/>
            <p:cNvGrpSpPr>
              <a:grpSpLocks/>
            </p:cNvGrpSpPr>
            <p:nvPr/>
          </p:nvGrpSpPr>
          <p:grpSpPr bwMode="auto">
            <a:xfrm>
              <a:off x="2745" y="2231"/>
              <a:ext cx="261" cy="24"/>
              <a:chOff x="2745" y="2231"/>
              <a:chExt cx="261" cy="24"/>
            </a:xfrm>
          </p:grpSpPr>
          <p:sp>
            <p:nvSpPr>
              <p:cNvPr id="129271" name="Freeform 1247"/>
              <p:cNvSpPr>
                <a:spLocks/>
              </p:cNvSpPr>
              <p:nvPr/>
            </p:nvSpPr>
            <p:spPr bwMode="auto">
              <a:xfrm>
                <a:off x="2745" y="2231"/>
                <a:ext cx="261" cy="24"/>
              </a:xfrm>
              <a:custGeom>
                <a:avLst/>
                <a:gdLst>
                  <a:gd name="T0" fmla="*/ 0 w 2087"/>
                  <a:gd name="T1" fmla="*/ 0 h 196"/>
                  <a:gd name="T2" fmla="*/ 0 w 2087"/>
                  <a:gd name="T3" fmla="*/ 0 h 196"/>
                  <a:gd name="T4" fmla="*/ 0 w 2087"/>
                  <a:gd name="T5" fmla="*/ 0 h 196"/>
                  <a:gd name="T6" fmla="*/ 0 w 2087"/>
                  <a:gd name="T7" fmla="*/ 0 h 196"/>
                  <a:gd name="T8" fmla="*/ 0 w 2087"/>
                  <a:gd name="T9" fmla="*/ 0 h 196"/>
                  <a:gd name="T10" fmla="*/ 0 w 2087"/>
                  <a:gd name="T11" fmla="*/ 0 h 196"/>
                  <a:gd name="T12" fmla="*/ 0 60000 65536"/>
                  <a:gd name="T13" fmla="*/ 0 60000 65536"/>
                  <a:gd name="T14" fmla="*/ 0 60000 65536"/>
                  <a:gd name="T15" fmla="*/ 0 60000 65536"/>
                  <a:gd name="T16" fmla="*/ 0 60000 65536"/>
                  <a:gd name="T17" fmla="*/ 0 60000 65536"/>
                  <a:gd name="T18" fmla="*/ 0 w 2087"/>
                  <a:gd name="T19" fmla="*/ 0 h 196"/>
                  <a:gd name="T20" fmla="*/ 2087 w 2087"/>
                  <a:gd name="T21" fmla="*/ 196 h 196"/>
                </a:gdLst>
                <a:ahLst/>
                <a:cxnLst>
                  <a:cxn ang="T12">
                    <a:pos x="T0" y="T1"/>
                  </a:cxn>
                  <a:cxn ang="T13">
                    <a:pos x="T2" y="T3"/>
                  </a:cxn>
                  <a:cxn ang="T14">
                    <a:pos x="T4" y="T5"/>
                  </a:cxn>
                  <a:cxn ang="T15">
                    <a:pos x="T6" y="T7"/>
                  </a:cxn>
                  <a:cxn ang="T16">
                    <a:pos x="T8" y="T9"/>
                  </a:cxn>
                  <a:cxn ang="T17">
                    <a:pos x="T10" y="T11"/>
                  </a:cxn>
                </a:cxnLst>
                <a:rect l="T18" t="T19" r="T20" b="T21"/>
                <a:pathLst>
                  <a:path w="2087" h="196">
                    <a:moveTo>
                      <a:pt x="0" y="75"/>
                    </a:moveTo>
                    <a:lnTo>
                      <a:pt x="1685" y="196"/>
                    </a:lnTo>
                    <a:lnTo>
                      <a:pt x="2087" y="81"/>
                    </a:lnTo>
                    <a:lnTo>
                      <a:pt x="1946" y="65"/>
                    </a:lnTo>
                    <a:lnTo>
                      <a:pt x="643" y="0"/>
                    </a:lnTo>
                    <a:lnTo>
                      <a:pt x="0" y="75"/>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72" name="Freeform 1248"/>
              <p:cNvSpPr>
                <a:spLocks/>
              </p:cNvSpPr>
              <p:nvPr/>
            </p:nvSpPr>
            <p:spPr bwMode="auto">
              <a:xfrm>
                <a:off x="2804" y="2236"/>
                <a:ext cx="192" cy="16"/>
              </a:xfrm>
              <a:custGeom>
                <a:avLst/>
                <a:gdLst>
                  <a:gd name="T0" fmla="*/ 0 w 1535"/>
                  <a:gd name="T1" fmla="*/ 0 h 125"/>
                  <a:gd name="T2" fmla="*/ 0 w 1535"/>
                  <a:gd name="T3" fmla="*/ 0 h 125"/>
                  <a:gd name="T4" fmla="*/ 0 w 1535"/>
                  <a:gd name="T5" fmla="*/ 0 h 125"/>
                  <a:gd name="T6" fmla="*/ 0 w 1535"/>
                  <a:gd name="T7" fmla="*/ 0 h 125"/>
                  <a:gd name="T8" fmla="*/ 0 w 1535"/>
                  <a:gd name="T9" fmla="*/ 0 h 125"/>
                  <a:gd name="T10" fmla="*/ 0 w 1535"/>
                  <a:gd name="T11" fmla="*/ 0 h 125"/>
                  <a:gd name="T12" fmla="*/ 0 w 1535"/>
                  <a:gd name="T13" fmla="*/ 0 h 125"/>
                  <a:gd name="T14" fmla="*/ 0 w 1535"/>
                  <a:gd name="T15" fmla="*/ 0 h 125"/>
                  <a:gd name="T16" fmla="*/ 0 60000 65536"/>
                  <a:gd name="T17" fmla="*/ 0 60000 65536"/>
                  <a:gd name="T18" fmla="*/ 0 60000 65536"/>
                  <a:gd name="T19" fmla="*/ 0 60000 65536"/>
                  <a:gd name="T20" fmla="*/ 0 60000 65536"/>
                  <a:gd name="T21" fmla="*/ 0 60000 65536"/>
                  <a:gd name="T22" fmla="*/ 0 60000 65536"/>
                  <a:gd name="T23" fmla="*/ 0 60000 65536"/>
                  <a:gd name="T24" fmla="*/ 0 w 1535"/>
                  <a:gd name="T25" fmla="*/ 0 h 125"/>
                  <a:gd name="T26" fmla="*/ 1535 w 1535"/>
                  <a:gd name="T27" fmla="*/ 125 h 1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35" h="125">
                    <a:moveTo>
                      <a:pt x="125" y="0"/>
                    </a:moveTo>
                    <a:lnTo>
                      <a:pt x="0" y="46"/>
                    </a:lnTo>
                    <a:lnTo>
                      <a:pt x="1238" y="125"/>
                    </a:lnTo>
                    <a:lnTo>
                      <a:pt x="1440" y="69"/>
                    </a:lnTo>
                    <a:lnTo>
                      <a:pt x="1424" y="61"/>
                    </a:lnTo>
                    <a:lnTo>
                      <a:pt x="1535" y="30"/>
                    </a:lnTo>
                    <a:lnTo>
                      <a:pt x="1466" y="24"/>
                    </a:lnTo>
                    <a:lnTo>
                      <a:pt x="125" y="0"/>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137" name="Group 1249"/>
            <p:cNvGrpSpPr>
              <a:grpSpLocks/>
            </p:cNvGrpSpPr>
            <p:nvPr/>
          </p:nvGrpSpPr>
          <p:grpSpPr bwMode="auto">
            <a:xfrm>
              <a:off x="2957" y="2099"/>
              <a:ext cx="48" cy="150"/>
              <a:chOff x="2957" y="2099"/>
              <a:chExt cx="48" cy="150"/>
            </a:xfrm>
          </p:grpSpPr>
          <p:grpSp>
            <p:nvGrpSpPr>
              <p:cNvPr id="129241" name="Group 1250"/>
              <p:cNvGrpSpPr>
                <a:grpSpLocks/>
              </p:cNvGrpSpPr>
              <p:nvPr/>
            </p:nvGrpSpPr>
            <p:grpSpPr bwMode="auto">
              <a:xfrm>
                <a:off x="2976" y="2118"/>
                <a:ext cx="29" cy="125"/>
                <a:chOff x="2976" y="2118"/>
                <a:chExt cx="29" cy="125"/>
              </a:xfrm>
            </p:grpSpPr>
            <p:sp>
              <p:nvSpPr>
                <p:cNvPr id="129245" name="Freeform 1251"/>
                <p:cNvSpPr>
                  <a:spLocks/>
                </p:cNvSpPr>
                <p:nvPr/>
              </p:nvSpPr>
              <p:spPr bwMode="auto">
                <a:xfrm>
                  <a:off x="2976" y="2118"/>
                  <a:ext cx="29" cy="125"/>
                </a:xfrm>
                <a:custGeom>
                  <a:avLst/>
                  <a:gdLst>
                    <a:gd name="T0" fmla="*/ 0 w 232"/>
                    <a:gd name="T1" fmla="*/ 0 h 999"/>
                    <a:gd name="T2" fmla="*/ 0 w 232"/>
                    <a:gd name="T3" fmla="*/ 0 h 999"/>
                    <a:gd name="T4" fmla="*/ 0 w 232"/>
                    <a:gd name="T5" fmla="*/ 0 h 999"/>
                    <a:gd name="T6" fmla="*/ 0 w 232"/>
                    <a:gd name="T7" fmla="*/ 0 h 999"/>
                    <a:gd name="T8" fmla="*/ 0 w 232"/>
                    <a:gd name="T9" fmla="*/ 0 h 999"/>
                    <a:gd name="T10" fmla="*/ 0 w 232"/>
                    <a:gd name="T11" fmla="*/ 0 h 999"/>
                    <a:gd name="T12" fmla="*/ 0 60000 65536"/>
                    <a:gd name="T13" fmla="*/ 0 60000 65536"/>
                    <a:gd name="T14" fmla="*/ 0 60000 65536"/>
                    <a:gd name="T15" fmla="*/ 0 60000 65536"/>
                    <a:gd name="T16" fmla="*/ 0 60000 65536"/>
                    <a:gd name="T17" fmla="*/ 0 60000 65536"/>
                    <a:gd name="T18" fmla="*/ 0 w 232"/>
                    <a:gd name="T19" fmla="*/ 0 h 999"/>
                    <a:gd name="T20" fmla="*/ 232 w 232"/>
                    <a:gd name="T21" fmla="*/ 999 h 999"/>
                  </a:gdLst>
                  <a:ahLst/>
                  <a:cxnLst>
                    <a:cxn ang="T12">
                      <a:pos x="T0" y="T1"/>
                    </a:cxn>
                    <a:cxn ang="T13">
                      <a:pos x="T2" y="T3"/>
                    </a:cxn>
                    <a:cxn ang="T14">
                      <a:pos x="T4" y="T5"/>
                    </a:cxn>
                    <a:cxn ang="T15">
                      <a:pos x="T6" y="T7"/>
                    </a:cxn>
                    <a:cxn ang="T16">
                      <a:pos x="T8" y="T9"/>
                    </a:cxn>
                    <a:cxn ang="T17">
                      <a:pos x="T10" y="T11"/>
                    </a:cxn>
                  </a:cxnLst>
                  <a:rect l="T18" t="T19" r="T20" b="T21"/>
                  <a:pathLst>
                    <a:path w="232" h="999">
                      <a:moveTo>
                        <a:pt x="22" y="0"/>
                      </a:moveTo>
                      <a:lnTo>
                        <a:pt x="232" y="82"/>
                      </a:lnTo>
                      <a:lnTo>
                        <a:pt x="213" y="472"/>
                      </a:lnTo>
                      <a:lnTo>
                        <a:pt x="190" y="942"/>
                      </a:lnTo>
                      <a:lnTo>
                        <a:pt x="0" y="999"/>
                      </a:lnTo>
                      <a:lnTo>
                        <a:pt x="22" y="0"/>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246" name="Group 1252"/>
                <p:cNvGrpSpPr>
                  <a:grpSpLocks/>
                </p:cNvGrpSpPr>
                <p:nvPr/>
              </p:nvGrpSpPr>
              <p:grpSpPr bwMode="auto">
                <a:xfrm>
                  <a:off x="2976" y="2124"/>
                  <a:ext cx="29" cy="105"/>
                  <a:chOff x="2976" y="2124"/>
                  <a:chExt cx="29" cy="105"/>
                </a:xfrm>
              </p:grpSpPr>
              <p:grpSp>
                <p:nvGrpSpPr>
                  <p:cNvPr id="129247" name="Group 1253"/>
                  <p:cNvGrpSpPr>
                    <a:grpSpLocks/>
                  </p:cNvGrpSpPr>
                  <p:nvPr/>
                </p:nvGrpSpPr>
                <p:grpSpPr bwMode="auto">
                  <a:xfrm>
                    <a:off x="2976" y="2124"/>
                    <a:ext cx="29" cy="105"/>
                    <a:chOff x="2976" y="2124"/>
                    <a:chExt cx="29" cy="105"/>
                  </a:xfrm>
                </p:grpSpPr>
                <p:grpSp>
                  <p:nvGrpSpPr>
                    <p:cNvPr id="129249" name="Group 1254"/>
                    <p:cNvGrpSpPr>
                      <a:grpSpLocks/>
                    </p:cNvGrpSpPr>
                    <p:nvPr/>
                  </p:nvGrpSpPr>
                  <p:grpSpPr bwMode="auto">
                    <a:xfrm>
                      <a:off x="2976" y="2124"/>
                      <a:ext cx="29" cy="63"/>
                      <a:chOff x="2976" y="2124"/>
                      <a:chExt cx="29" cy="63"/>
                    </a:xfrm>
                  </p:grpSpPr>
                  <p:grpSp>
                    <p:nvGrpSpPr>
                      <p:cNvPr id="129259" name="Group 1255"/>
                      <p:cNvGrpSpPr>
                        <a:grpSpLocks/>
                      </p:cNvGrpSpPr>
                      <p:nvPr/>
                    </p:nvGrpSpPr>
                    <p:grpSpPr bwMode="auto">
                      <a:xfrm>
                        <a:off x="2978" y="2124"/>
                        <a:ext cx="27" cy="33"/>
                        <a:chOff x="2978" y="2124"/>
                        <a:chExt cx="27" cy="33"/>
                      </a:xfrm>
                    </p:grpSpPr>
                    <p:sp>
                      <p:nvSpPr>
                        <p:cNvPr id="129265" name="Line 1256"/>
                        <p:cNvSpPr>
                          <a:spLocks noChangeShapeType="1"/>
                        </p:cNvSpPr>
                        <p:nvPr/>
                      </p:nvSpPr>
                      <p:spPr bwMode="auto">
                        <a:xfrm>
                          <a:off x="2979" y="2124"/>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6" name="Line 1257"/>
                        <p:cNvSpPr>
                          <a:spLocks noChangeShapeType="1"/>
                        </p:cNvSpPr>
                        <p:nvPr/>
                      </p:nvSpPr>
                      <p:spPr bwMode="auto">
                        <a:xfrm>
                          <a:off x="2978" y="2129"/>
                          <a:ext cx="26" cy="9"/>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7" name="Line 1258"/>
                        <p:cNvSpPr>
                          <a:spLocks noChangeShapeType="1"/>
                        </p:cNvSpPr>
                        <p:nvPr/>
                      </p:nvSpPr>
                      <p:spPr bwMode="auto">
                        <a:xfrm>
                          <a:off x="2979" y="2135"/>
                          <a:ext cx="25"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8" name="Line 1259"/>
                        <p:cNvSpPr>
                          <a:spLocks noChangeShapeType="1"/>
                        </p:cNvSpPr>
                        <p:nvPr/>
                      </p:nvSpPr>
                      <p:spPr bwMode="auto">
                        <a:xfrm>
                          <a:off x="2978" y="2140"/>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9" name="Line 1260"/>
                        <p:cNvSpPr>
                          <a:spLocks noChangeShapeType="1"/>
                        </p:cNvSpPr>
                        <p:nvPr/>
                      </p:nvSpPr>
                      <p:spPr bwMode="auto">
                        <a:xfrm>
                          <a:off x="2978" y="2145"/>
                          <a:ext cx="26" cy="8"/>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70" name="Line 1261"/>
                        <p:cNvSpPr>
                          <a:spLocks noChangeShapeType="1"/>
                        </p:cNvSpPr>
                        <p:nvPr/>
                      </p:nvSpPr>
                      <p:spPr bwMode="auto">
                        <a:xfrm>
                          <a:off x="2978" y="2151"/>
                          <a:ext cx="25" cy="6"/>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9260" name="Line 1262"/>
                      <p:cNvSpPr>
                        <a:spLocks noChangeShapeType="1"/>
                      </p:cNvSpPr>
                      <p:nvPr/>
                    </p:nvSpPr>
                    <p:spPr bwMode="auto">
                      <a:xfrm>
                        <a:off x="2976" y="2162"/>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1" name="Line 1263"/>
                      <p:cNvSpPr>
                        <a:spLocks noChangeShapeType="1"/>
                      </p:cNvSpPr>
                      <p:nvPr/>
                    </p:nvSpPr>
                    <p:spPr bwMode="auto">
                      <a:xfrm>
                        <a:off x="2976" y="216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2" name="Line 1264"/>
                      <p:cNvSpPr>
                        <a:spLocks noChangeShapeType="1"/>
                      </p:cNvSpPr>
                      <p:nvPr/>
                    </p:nvSpPr>
                    <p:spPr bwMode="auto">
                      <a:xfrm>
                        <a:off x="2976" y="2173"/>
                        <a:ext cx="26"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3" name="Line 1265"/>
                      <p:cNvSpPr>
                        <a:spLocks noChangeShapeType="1"/>
                      </p:cNvSpPr>
                      <p:nvPr/>
                    </p:nvSpPr>
                    <p:spPr bwMode="auto">
                      <a:xfrm>
                        <a:off x="2976" y="2179"/>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64" name="Line 1266"/>
                      <p:cNvSpPr>
                        <a:spLocks noChangeShapeType="1"/>
                      </p:cNvSpPr>
                      <p:nvPr/>
                    </p:nvSpPr>
                    <p:spPr bwMode="auto">
                      <a:xfrm>
                        <a:off x="2976" y="2184"/>
                        <a:ext cx="26"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250" name="Group 1267"/>
                    <p:cNvGrpSpPr>
                      <a:grpSpLocks/>
                    </p:cNvGrpSpPr>
                    <p:nvPr/>
                  </p:nvGrpSpPr>
                  <p:grpSpPr bwMode="auto">
                    <a:xfrm>
                      <a:off x="2976" y="2190"/>
                      <a:ext cx="25" cy="39"/>
                      <a:chOff x="2976" y="2190"/>
                      <a:chExt cx="25" cy="39"/>
                    </a:xfrm>
                  </p:grpSpPr>
                  <p:sp>
                    <p:nvSpPr>
                      <p:cNvPr id="129251" name="Line 1268"/>
                      <p:cNvSpPr>
                        <a:spLocks noChangeShapeType="1"/>
                      </p:cNvSpPr>
                      <p:nvPr/>
                    </p:nvSpPr>
                    <p:spPr bwMode="auto">
                      <a:xfrm>
                        <a:off x="2976" y="2190"/>
                        <a:ext cx="25"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2" name="Line 1269"/>
                      <p:cNvSpPr>
                        <a:spLocks noChangeShapeType="1"/>
                      </p:cNvSpPr>
                      <p:nvPr/>
                    </p:nvSpPr>
                    <p:spPr bwMode="auto">
                      <a:xfrm>
                        <a:off x="2977" y="2195"/>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3" name="Line 1270"/>
                      <p:cNvSpPr>
                        <a:spLocks noChangeShapeType="1"/>
                      </p:cNvSpPr>
                      <p:nvPr/>
                    </p:nvSpPr>
                    <p:spPr bwMode="auto">
                      <a:xfrm>
                        <a:off x="2976" y="2201"/>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4" name="Line 1271"/>
                      <p:cNvSpPr>
                        <a:spLocks noChangeShapeType="1"/>
                      </p:cNvSpPr>
                      <p:nvPr/>
                    </p:nvSpPr>
                    <p:spPr bwMode="auto">
                      <a:xfrm flipV="1">
                        <a:off x="2976" y="2206"/>
                        <a:ext cx="25"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5" name="Line 1272"/>
                      <p:cNvSpPr>
                        <a:spLocks noChangeShapeType="1"/>
                      </p:cNvSpPr>
                      <p:nvPr/>
                    </p:nvSpPr>
                    <p:spPr bwMode="auto">
                      <a:xfrm flipV="1">
                        <a:off x="2976" y="2211"/>
                        <a:ext cx="24" cy="1"/>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6" name="Line 1273"/>
                      <p:cNvSpPr>
                        <a:spLocks noChangeShapeType="1"/>
                      </p:cNvSpPr>
                      <p:nvPr/>
                    </p:nvSpPr>
                    <p:spPr bwMode="auto">
                      <a:xfrm flipV="1">
                        <a:off x="2976" y="2216"/>
                        <a:ext cx="24" cy="2"/>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7" name="Line 1274"/>
                      <p:cNvSpPr>
                        <a:spLocks noChangeShapeType="1"/>
                      </p:cNvSpPr>
                      <p:nvPr/>
                    </p:nvSpPr>
                    <p:spPr bwMode="auto">
                      <a:xfrm flipV="1">
                        <a:off x="2976" y="2220"/>
                        <a:ext cx="24" cy="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58" name="Line 1275"/>
                      <p:cNvSpPr>
                        <a:spLocks noChangeShapeType="1"/>
                      </p:cNvSpPr>
                      <p:nvPr/>
                    </p:nvSpPr>
                    <p:spPr bwMode="auto">
                      <a:xfrm flipV="1">
                        <a:off x="2976" y="2225"/>
                        <a:ext cx="24" cy="4"/>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248" name="Line 1276"/>
                  <p:cNvSpPr>
                    <a:spLocks noChangeShapeType="1"/>
                  </p:cNvSpPr>
                  <p:nvPr/>
                </p:nvSpPr>
                <p:spPr bwMode="auto">
                  <a:xfrm>
                    <a:off x="2977" y="2157"/>
                    <a:ext cx="26"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242" name="Group 1277"/>
              <p:cNvGrpSpPr>
                <a:grpSpLocks/>
              </p:cNvGrpSpPr>
              <p:nvPr/>
            </p:nvGrpSpPr>
            <p:grpSpPr bwMode="auto">
              <a:xfrm>
                <a:off x="2957" y="2099"/>
                <a:ext cx="27" cy="150"/>
                <a:chOff x="2957" y="2099"/>
                <a:chExt cx="27" cy="150"/>
              </a:xfrm>
            </p:grpSpPr>
            <p:sp>
              <p:nvSpPr>
                <p:cNvPr id="129243" name="Freeform 1278"/>
                <p:cNvSpPr>
                  <a:spLocks/>
                </p:cNvSpPr>
                <p:nvPr/>
              </p:nvSpPr>
              <p:spPr bwMode="auto">
                <a:xfrm>
                  <a:off x="2957" y="2099"/>
                  <a:ext cx="26" cy="150"/>
                </a:xfrm>
                <a:custGeom>
                  <a:avLst/>
                  <a:gdLst>
                    <a:gd name="T0" fmla="*/ 0 w 203"/>
                    <a:gd name="T1" fmla="*/ 0 h 1193"/>
                    <a:gd name="T2" fmla="*/ 0 w 203"/>
                    <a:gd name="T3" fmla="*/ 0 h 1193"/>
                    <a:gd name="T4" fmla="*/ 0 w 203"/>
                    <a:gd name="T5" fmla="*/ 0 h 1193"/>
                    <a:gd name="T6" fmla="*/ 0 w 203"/>
                    <a:gd name="T7" fmla="*/ 0 h 1193"/>
                    <a:gd name="T8" fmla="*/ 0 w 203"/>
                    <a:gd name="T9" fmla="*/ 0 h 1193"/>
                    <a:gd name="T10" fmla="*/ 0 w 203"/>
                    <a:gd name="T11" fmla="*/ 0 h 1193"/>
                    <a:gd name="T12" fmla="*/ 0 w 203"/>
                    <a:gd name="T13" fmla="*/ 0 h 1193"/>
                    <a:gd name="T14" fmla="*/ 0 w 203"/>
                    <a:gd name="T15" fmla="*/ 0 h 1193"/>
                    <a:gd name="T16" fmla="*/ 0 w 203"/>
                    <a:gd name="T17" fmla="*/ 0 h 1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3"/>
                    <a:gd name="T28" fmla="*/ 0 h 1193"/>
                    <a:gd name="T29" fmla="*/ 203 w 203"/>
                    <a:gd name="T30" fmla="*/ 1193 h 1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3" h="1193">
                      <a:moveTo>
                        <a:pt x="48" y="0"/>
                      </a:moveTo>
                      <a:lnTo>
                        <a:pt x="192" y="62"/>
                      </a:lnTo>
                      <a:lnTo>
                        <a:pt x="203" y="75"/>
                      </a:lnTo>
                      <a:lnTo>
                        <a:pt x="160" y="1145"/>
                      </a:lnTo>
                      <a:lnTo>
                        <a:pt x="141" y="1158"/>
                      </a:lnTo>
                      <a:lnTo>
                        <a:pt x="0" y="1193"/>
                      </a:lnTo>
                      <a:lnTo>
                        <a:pt x="18" y="1174"/>
                      </a:lnTo>
                      <a:lnTo>
                        <a:pt x="19" y="1159"/>
                      </a:lnTo>
                      <a:lnTo>
                        <a:pt x="48"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44" name="Arc 1279"/>
                <p:cNvSpPr>
                  <a:spLocks/>
                </p:cNvSpPr>
                <p:nvPr/>
              </p:nvSpPr>
              <p:spPr bwMode="auto">
                <a:xfrm>
                  <a:off x="2981" y="2107"/>
                  <a:ext cx="3" cy="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nvGrpSpPr>
            <p:cNvPr id="129138" name="Group 1280"/>
            <p:cNvGrpSpPr>
              <a:grpSpLocks/>
            </p:cNvGrpSpPr>
            <p:nvPr/>
          </p:nvGrpSpPr>
          <p:grpSpPr bwMode="auto">
            <a:xfrm>
              <a:off x="2967" y="2324"/>
              <a:ext cx="81" cy="32"/>
              <a:chOff x="2967" y="2324"/>
              <a:chExt cx="81" cy="32"/>
            </a:xfrm>
          </p:grpSpPr>
          <p:sp>
            <p:nvSpPr>
              <p:cNvPr id="129230" name="Freeform 1281"/>
              <p:cNvSpPr>
                <a:spLocks/>
              </p:cNvSpPr>
              <p:nvPr/>
            </p:nvSpPr>
            <p:spPr bwMode="auto">
              <a:xfrm>
                <a:off x="2967" y="2324"/>
                <a:ext cx="81" cy="21"/>
              </a:xfrm>
              <a:custGeom>
                <a:avLst/>
                <a:gdLst>
                  <a:gd name="T0" fmla="*/ 0 w 646"/>
                  <a:gd name="T1" fmla="*/ 0 h 168"/>
                  <a:gd name="T2" fmla="*/ 0 w 646"/>
                  <a:gd name="T3" fmla="*/ 0 h 168"/>
                  <a:gd name="T4" fmla="*/ 0 w 646"/>
                  <a:gd name="T5" fmla="*/ 0 h 168"/>
                  <a:gd name="T6" fmla="*/ 0 w 646"/>
                  <a:gd name="T7" fmla="*/ 0 h 168"/>
                  <a:gd name="T8" fmla="*/ 0 w 646"/>
                  <a:gd name="T9" fmla="*/ 0 h 168"/>
                  <a:gd name="T10" fmla="*/ 0 w 646"/>
                  <a:gd name="T11" fmla="*/ 0 h 168"/>
                  <a:gd name="T12" fmla="*/ 0 w 646"/>
                  <a:gd name="T13" fmla="*/ 0 h 168"/>
                  <a:gd name="T14" fmla="*/ 0 w 646"/>
                  <a:gd name="T15" fmla="*/ 0 h 168"/>
                  <a:gd name="T16" fmla="*/ 0 w 646"/>
                  <a:gd name="T17" fmla="*/ 0 h 168"/>
                  <a:gd name="T18" fmla="*/ 0 w 646"/>
                  <a:gd name="T19" fmla="*/ 0 h 168"/>
                  <a:gd name="T20" fmla="*/ 0 w 646"/>
                  <a:gd name="T21" fmla="*/ 0 h 168"/>
                  <a:gd name="T22" fmla="*/ 0 w 646"/>
                  <a:gd name="T23" fmla="*/ 0 h 168"/>
                  <a:gd name="T24" fmla="*/ 0 w 646"/>
                  <a:gd name="T25" fmla="*/ 0 h 168"/>
                  <a:gd name="T26" fmla="*/ 0 w 646"/>
                  <a:gd name="T27" fmla="*/ 0 h 168"/>
                  <a:gd name="T28" fmla="*/ 0 w 646"/>
                  <a:gd name="T29" fmla="*/ 0 h 168"/>
                  <a:gd name="T30" fmla="*/ 0 w 646"/>
                  <a:gd name="T31" fmla="*/ 0 h 168"/>
                  <a:gd name="T32" fmla="*/ 0 w 646"/>
                  <a:gd name="T33" fmla="*/ 0 h 168"/>
                  <a:gd name="T34" fmla="*/ 0 w 646"/>
                  <a:gd name="T35" fmla="*/ 0 h 168"/>
                  <a:gd name="T36" fmla="*/ 0 w 646"/>
                  <a:gd name="T37" fmla="*/ 0 h 168"/>
                  <a:gd name="T38" fmla="*/ 0 w 646"/>
                  <a:gd name="T39" fmla="*/ 0 h 168"/>
                  <a:gd name="T40" fmla="*/ 0 w 646"/>
                  <a:gd name="T41" fmla="*/ 0 h 168"/>
                  <a:gd name="T42" fmla="*/ 0 w 646"/>
                  <a:gd name="T43" fmla="*/ 0 h 168"/>
                  <a:gd name="T44" fmla="*/ 0 w 646"/>
                  <a:gd name="T45" fmla="*/ 0 h 168"/>
                  <a:gd name="T46" fmla="*/ 0 w 646"/>
                  <a:gd name="T47" fmla="*/ 0 h 168"/>
                  <a:gd name="T48" fmla="*/ 0 w 646"/>
                  <a:gd name="T49" fmla="*/ 0 h 168"/>
                  <a:gd name="T50" fmla="*/ 0 w 646"/>
                  <a:gd name="T51" fmla="*/ 0 h 168"/>
                  <a:gd name="T52" fmla="*/ 0 w 646"/>
                  <a:gd name="T53" fmla="*/ 0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6"/>
                  <a:gd name="T82" fmla="*/ 0 h 168"/>
                  <a:gd name="T83" fmla="*/ 646 w 646"/>
                  <a:gd name="T84" fmla="*/ 168 h 16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6" h="168">
                    <a:moveTo>
                      <a:pt x="0" y="0"/>
                    </a:moveTo>
                    <a:lnTo>
                      <a:pt x="120" y="8"/>
                    </a:lnTo>
                    <a:lnTo>
                      <a:pt x="209" y="12"/>
                    </a:lnTo>
                    <a:lnTo>
                      <a:pt x="289" y="20"/>
                    </a:lnTo>
                    <a:lnTo>
                      <a:pt x="369" y="31"/>
                    </a:lnTo>
                    <a:lnTo>
                      <a:pt x="426" y="39"/>
                    </a:lnTo>
                    <a:lnTo>
                      <a:pt x="493" y="50"/>
                    </a:lnTo>
                    <a:lnTo>
                      <a:pt x="532" y="57"/>
                    </a:lnTo>
                    <a:lnTo>
                      <a:pt x="561" y="64"/>
                    </a:lnTo>
                    <a:lnTo>
                      <a:pt x="577" y="68"/>
                    </a:lnTo>
                    <a:lnTo>
                      <a:pt x="591" y="71"/>
                    </a:lnTo>
                    <a:lnTo>
                      <a:pt x="606" y="76"/>
                    </a:lnTo>
                    <a:lnTo>
                      <a:pt x="623" y="82"/>
                    </a:lnTo>
                    <a:lnTo>
                      <a:pt x="638" y="90"/>
                    </a:lnTo>
                    <a:lnTo>
                      <a:pt x="645" y="99"/>
                    </a:lnTo>
                    <a:lnTo>
                      <a:pt x="646" y="107"/>
                    </a:lnTo>
                    <a:lnTo>
                      <a:pt x="643" y="118"/>
                    </a:lnTo>
                    <a:lnTo>
                      <a:pt x="638" y="129"/>
                    </a:lnTo>
                    <a:lnTo>
                      <a:pt x="630" y="140"/>
                    </a:lnTo>
                    <a:lnTo>
                      <a:pt x="620" y="147"/>
                    </a:lnTo>
                    <a:lnTo>
                      <a:pt x="605" y="156"/>
                    </a:lnTo>
                    <a:lnTo>
                      <a:pt x="590" y="162"/>
                    </a:lnTo>
                    <a:lnTo>
                      <a:pt x="572" y="164"/>
                    </a:lnTo>
                    <a:lnTo>
                      <a:pt x="553" y="167"/>
                    </a:lnTo>
                    <a:lnTo>
                      <a:pt x="529" y="168"/>
                    </a:lnTo>
                    <a:lnTo>
                      <a:pt x="507" y="166"/>
                    </a:lnTo>
                    <a:lnTo>
                      <a:pt x="471" y="161"/>
                    </a:lnTo>
                  </a:path>
                </a:pathLst>
              </a:custGeom>
              <a:noFill/>
              <a:ln w="317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29231" name="Group 1282"/>
              <p:cNvGrpSpPr>
                <a:grpSpLocks/>
              </p:cNvGrpSpPr>
              <p:nvPr/>
            </p:nvGrpSpPr>
            <p:grpSpPr bwMode="auto">
              <a:xfrm>
                <a:off x="2971" y="2335"/>
                <a:ext cx="56" cy="21"/>
                <a:chOff x="2971" y="2335"/>
                <a:chExt cx="56" cy="21"/>
              </a:xfrm>
            </p:grpSpPr>
            <p:grpSp>
              <p:nvGrpSpPr>
                <p:cNvPr id="129232" name="Group 1283"/>
                <p:cNvGrpSpPr>
                  <a:grpSpLocks/>
                </p:cNvGrpSpPr>
                <p:nvPr/>
              </p:nvGrpSpPr>
              <p:grpSpPr bwMode="auto">
                <a:xfrm>
                  <a:off x="2971" y="2335"/>
                  <a:ext cx="56" cy="21"/>
                  <a:chOff x="2971" y="2335"/>
                  <a:chExt cx="56" cy="21"/>
                </a:xfrm>
              </p:grpSpPr>
              <p:sp>
                <p:nvSpPr>
                  <p:cNvPr id="129237" name="Freeform 1284"/>
                  <p:cNvSpPr>
                    <a:spLocks/>
                  </p:cNvSpPr>
                  <p:nvPr/>
                </p:nvSpPr>
                <p:spPr bwMode="auto">
                  <a:xfrm>
                    <a:off x="2971" y="2335"/>
                    <a:ext cx="35" cy="14"/>
                  </a:xfrm>
                  <a:custGeom>
                    <a:avLst/>
                    <a:gdLst>
                      <a:gd name="T0" fmla="*/ 0 w 283"/>
                      <a:gd name="T1" fmla="*/ 0 h 113"/>
                      <a:gd name="T2" fmla="*/ 0 w 283"/>
                      <a:gd name="T3" fmla="*/ 0 h 113"/>
                      <a:gd name="T4" fmla="*/ 0 w 283"/>
                      <a:gd name="T5" fmla="*/ 0 h 113"/>
                      <a:gd name="T6" fmla="*/ 0 w 283"/>
                      <a:gd name="T7" fmla="*/ 0 h 113"/>
                      <a:gd name="T8" fmla="*/ 0 w 283"/>
                      <a:gd name="T9" fmla="*/ 0 h 113"/>
                      <a:gd name="T10" fmla="*/ 0 60000 65536"/>
                      <a:gd name="T11" fmla="*/ 0 60000 65536"/>
                      <a:gd name="T12" fmla="*/ 0 60000 65536"/>
                      <a:gd name="T13" fmla="*/ 0 60000 65536"/>
                      <a:gd name="T14" fmla="*/ 0 60000 65536"/>
                      <a:gd name="T15" fmla="*/ 0 w 283"/>
                      <a:gd name="T16" fmla="*/ 0 h 113"/>
                      <a:gd name="T17" fmla="*/ 283 w 283"/>
                      <a:gd name="T18" fmla="*/ 113 h 113"/>
                    </a:gdLst>
                    <a:ahLst/>
                    <a:cxnLst>
                      <a:cxn ang="T10">
                        <a:pos x="T0" y="T1"/>
                      </a:cxn>
                      <a:cxn ang="T11">
                        <a:pos x="T2" y="T3"/>
                      </a:cxn>
                      <a:cxn ang="T12">
                        <a:pos x="T4" y="T5"/>
                      </a:cxn>
                      <a:cxn ang="T13">
                        <a:pos x="T6" y="T7"/>
                      </a:cxn>
                      <a:cxn ang="T14">
                        <a:pos x="T8" y="T9"/>
                      </a:cxn>
                    </a:cxnLst>
                    <a:rect l="T15" t="T16" r="T17" b="T18"/>
                    <a:pathLst>
                      <a:path w="283" h="113">
                        <a:moveTo>
                          <a:pt x="0" y="68"/>
                        </a:moveTo>
                        <a:lnTo>
                          <a:pt x="74" y="0"/>
                        </a:lnTo>
                        <a:lnTo>
                          <a:pt x="283" y="38"/>
                        </a:lnTo>
                        <a:lnTo>
                          <a:pt x="200" y="113"/>
                        </a:lnTo>
                        <a:lnTo>
                          <a:pt x="0" y="68"/>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38" name="Freeform 1285"/>
                  <p:cNvSpPr>
                    <a:spLocks/>
                  </p:cNvSpPr>
                  <p:nvPr/>
                </p:nvSpPr>
                <p:spPr bwMode="auto">
                  <a:xfrm>
                    <a:off x="2971" y="2343"/>
                    <a:ext cx="25" cy="13"/>
                  </a:xfrm>
                  <a:custGeom>
                    <a:avLst/>
                    <a:gdLst>
                      <a:gd name="T0" fmla="*/ 0 w 200"/>
                      <a:gd name="T1" fmla="*/ 0 h 107"/>
                      <a:gd name="T2" fmla="*/ 0 w 200"/>
                      <a:gd name="T3" fmla="*/ 0 h 107"/>
                      <a:gd name="T4" fmla="*/ 0 w 200"/>
                      <a:gd name="T5" fmla="*/ 0 h 107"/>
                      <a:gd name="T6" fmla="*/ 0 w 200"/>
                      <a:gd name="T7" fmla="*/ 0 h 107"/>
                      <a:gd name="T8" fmla="*/ 0 w 200"/>
                      <a:gd name="T9" fmla="*/ 0 h 107"/>
                      <a:gd name="T10" fmla="*/ 0 w 200"/>
                      <a:gd name="T11" fmla="*/ 0 h 107"/>
                      <a:gd name="T12" fmla="*/ 0 60000 65536"/>
                      <a:gd name="T13" fmla="*/ 0 60000 65536"/>
                      <a:gd name="T14" fmla="*/ 0 60000 65536"/>
                      <a:gd name="T15" fmla="*/ 0 60000 65536"/>
                      <a:gd name="T16" fmla="*/ 0 60000 65536"/>
                      <a:gd name="T17" fmla="*/ 0 60000 65536"/>
                      <a:gd name="T18" fmla="*/ 0 w 200"/>
                      <a:gd name="T19" fmla="*/ 0 h 107"/>
                      <a:gd name="T20" fmla="*/ 200 w 200"/>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200" h="107">
                        <a:moveTo>
                          <a:pt x="0" y="0"/>
                        </a:moveTo>
                        <a:lnTo>
                          <a:pt x="0" y="59"/>
                        </a:lnTo>
                        <a:lnTo>
                          <a:pt x="2" y="59"/>
                        </a:lnTo>
                        <a:lnTo>
                          <a:pt x="200" y="107"/>
                        </a:lnTo>
                        <a:lnTo>
                          <a:pt x="200" y="45"/>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39" name="Freeform 1286"/>
                  <p:cNvSpPr>
                    <a:spLocks/>
                  </p:cNvSpPr>
                  <p:nvPr/>
                </p:nvSpPr>
                <p:spPr bwMode="auto">
                  <a:xfrm>
                    <a:off x="2996" y="2339"/>
                    <a:ext cx="31" cy="17"/>
                  </a:xfrm>
                  <a:custGeom>
                    <a:avLst/>
                    <a:gdLst>
                      <a:gd name="T0" fmla="*/ 0 w 255"/>
                      <a:gd name="T1" fmla="*/ 0 h 137"/>
                      <a:gd name="T2" fmla="*/ 0 w 255"/>
                      <a:gd name="T3" fmla="*/ 0 h 137"/>
                      <a:gd name="T4" fmla="*/ 0 w 255"/>
                      <a:gd name="T5" fmla="*/ 0 h 137"/>
                      <a:gd name="T6" fmla="*/ 0 w 255"/>
                      <a:gd name="T7" fmla="*/ 0 h 137"/>
                      <a:gd name="T8" fmla="*/ 0 w 255"/>
                      <a:gd name="T9" fmla="*/ 0 h 137"/>
                      <a:gd name="T10" fmla="*/ 0 w 255"/>
                      <a:gd name="T11" fmla="*/ 0 h 137"/>
                      <a:gd name="T12" fmla="*/ 0 60000 65536"/>
                      <a:gd name="T13" fmla="*/ 0 60000 65536"/>
                      <a:gd name="T14" fmla="*/ 0 60000 65536"/>
                      <a:gd name="T15" fmla="*/ 0 60000 65536"/>
                      <a:gd name="T16" fmla="*/ 0 60000 65536"/>
                      <a:gd name="T17" fmla="*/ 0 60000 65536"/>
                      <a:gd name="T18" fmla="*/ 0 w 255"/>
                      <a:gd name="T19" fmla="*/ 0 h 137"/>
                      <a:gd name="T20" fmla="*/ 255 w 255"/>
                      <a:gd name="T21" fmla="*/ 137 h 137"/>
                    </a:gdLst>
                    <a:ahLst/>
                    <a:cxnLst>
                      <a:cxn ang="T12">
                        <a:pos x="T0" y="T1"/>
                      </a:cxn>
                      <a:cxn ang="T13">
                        <a:pos x="T2" y="T3"/>
                      </a:cxn>
                      <a:cxn ang="T14">
                        <a:pos x="T4" y="T5"/>
                      </a:cxn>
                      <a:cxn ang="T15">
                        <a:pos x="T6" y="T7"/>
                      </a:cxn>
                      <a:cxn ang="T16">
                        <a:pos x="T8" y="T9"/>
                      </a:cxn>
                      <a:cxn ang="T17">
                        <a:pos x="T10" y="T11"/>
                      </a:cxn>
                    </a:cxnLst>
                    <a:rect l="T18" t="T19" r="T20" b="T21"/>
                    <a:pathLst>
                      <a:path w="255" h="137">
                        <a:moveTo>
                          <a:pt x="0" y="74"/>
                        </a:moveTo>
                        <a:lnTo>
                          <a:pt x="82" y="0"/>
                        </a:lnTo>
                        <a:lnTo>
                          <a:pt x="255" y="20"/>
                        </a:lnTo>
                        <a:lnTo>
                          <a:pt x="255" y="76"/>
                        </a:lnTo>
                        <a:lnTo>
                          <a:pt x="0" y="137"/>
                        </a:lnTo>
                        <a:lnTo>
                          <a:pt x="0" y="74"/>
                        </a:lnTo>
                        <a:close/>
                      </a:path>
                    </a:pathLst>
                  </a:custGeom>
                  <a:solidFill>
                    <a:srgbClr val="9F9F9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40" name="Freeform 1287"/>
                  <p:cNvSpPr>
                    <a:spLocks/>
                  </p:cNvSpPr>
                  <p:nvPr/>
                </p:nvSpPr>
                <p:spPr bwMode="auto">
                  <a:xfrm>
                    <a:off x="2980" y="2335"/>
                    <a:ext cx="47" cy="7"/>
                  </a:xfrm>
                  <a:custGeom>
                    <a:avLst/>
                    <a:gdLst>
                      <a:gd name="T0" fmla="*/ 0 w 382"/>
                      <a:gd name="T1" fmla="*/ 0 h 57"/>
                      <a:gd name="T2" fmla="*/ 0 w 382"/>
                      <a:gd name="T3" fmla="*/ 0 h 57"/>
                      <a:gd name="T4" fmla="*/ 0 w 382"/>
                      <a:gd name="T5" fmla="*/ 0 h 57"/>
                      <a:gd name="T6" fmla="*/ 0 w 382"/>
                      <a:gd name="T7" fmla="*/ 0 h 57"/>
                      <a:gd name="T8" fmla="*/ 0 w 382"/>
                      <a:gd name="T9" fmla="*/ 0 h 57"/>
                      <a:gd name="T10" fmla="*/ 0 60000 65536"/>
                      <a:gd name="T11" fmla="*/ 0 60000 65536"/>
                      <a:gd name="T12" fmla="*/ 0 60000 65536"/>
                      <a:gd name="T13" fmla="*/ 0 60000 65536"/>
                      <a:gd name="T14" fmla="*/ 0 60000 65536"/>
                      <a:gd name="T15" fmla="*/ 0 w 382"/>
                      <a:gd name="T16" fmla="*/ 0 h 57"/>
                      <a:gd name="T17" fmla="*/ 382 w 382"/>
                      <a:gd name="T18" fmla="*/ 57 h 57"/>
                    </a:gdLst>
                    <a:ahLst/>
                    <a:cxnLst>
                      <a:cxn ang="T10">
                        <a:pos x="T0" y="T1"/>
                      </a:cxn>
                      <a:cxn ang="T11">
                        <a:pos x="T2" y="T3"/>
                      </a:cxn>
                      <a:cxn ang="T12">
                        <a:pos x="T4" y="T5"/>
                      </a:cxn>
                      <a:cxn ang="T13">
                        <a:pos x="T6" y="T7"/>
                      </a:cxn>
                      <a:cxn ang="T14">
                        <a:pos x="T8" y="T9"/>
                      </a:cxn>
                    </a:cxnLst>
                    <a:rect l="T15" t="T16" r="T17" b="T18"/>
                    <a:pathLst>
                      <a:path w="382" h="57">
                        <a:moveTo>
                          <a:pt x="0" y="0"/>
                        </a:moveTo>
                        <a:lnTo>
                          <a:pt x="191" y="13"/>
                        </a:lnTo>
                        <a:lnTo>
                          <a:pt x="382" y="57"/>
                        </a:lnTo>
                        <a:lnTo>
                          <a:pt x="209" y="38"/>
                        </a:lnTo>
                        <a:lnTo>
                          <a:pt x="0" y="0"/>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33" name="Group 1288"/>
                <p:cNvGrpSpPr>
                  <a:grpSpLocks/>
                </p:cNvGrpSpPr>
                <p:nvPr/>
              </p:nvGrpSpPr>
              <p:grpSpPr bwMode="auto">
                <a:xfrm>
                  <a:off x="2971" y="2341"/>
                  <a:ext cx="56" cy="9"/>
                  <a:chOff x="2971" y="2341"/>
                  <a:chExt cx="56" cy="9"/>
                </a:xfrm>
              </p:grpSpPr>
              <p:sp>
                <p:nvSpPr>
                  <p:cNvPr id="129234" name="Line 1289"/>
                  <p:cNvSpPr>
                    <a:spLocks noChangeShapeType="1"/>
                  </p:cNvSpPr>
                  <p:nvPr/>
                </p:nvSpPr>
                <p:spPr bwMode="auto">
                  <a:xfrm>
                    <a:off x="2971" y="2345"/>
                    <a:ext cx="25" cy="5"/>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35" name="Line 1290"/>
                  <p:cNvSpPr>
                    <a:spLocks noChangeShapeType="1"/>
                  </p:cNvSpPr>
                  <p:nvPr/>
                </p:nvSpPr>
                <p:spPr bwMode="auto">
                  <a:xfrm flipV="1">
                    <a:off x="2996" y="2341"/>
                    <a:ext cx="10" cy="9"/>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36" name="Line 1291"/>
                  <p:cNvSpPr>
                    <a:spLocks noChangeShapeType="1"/>
                  </p:cNvSpPr>
                  <p:nvPr/>
                </p:nvSpPr>
                <p:spPr bwMode="auto">
                  <a:xfrm>
                    <a:off x="3007" y="2341"/>
                    <a:ext cx="20" cy="2"/>
                  </a:xfrm>
                  <a:prstGeom prst="line">
                    <a:avLst/>
                  </a:prstGeom>
                  <a:noFill/>
                  <a:ln w="1588">
                    <a:solidFill>
                      <a:srgbClr val="5F5F5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sp>
          <p:nvSpPr>
            <p:cNvPr id="129139" name="Freeform 1292"/>
            <p:cNvSpPr>
              <a:spLocks/>
            </p:cNvSpPr>
            <p:nvPr/>
          </p:nvSpPr>
          <p:spPr bwMode="auto">
            <a:xfrm>
              <a:off x="2956" y="2284"/>
              <a:ext cx="49" cy="46"/>
            </a:xfrm>
            <a:custGeom>
              <a:avLst/>
              <a:gdLst>
                <a:gd name="T0" fmla="*/ 0 w 392"/>
                <a:gd name="T1" fmla="*/ 0 h 366"/>
                <a:gd name="T2" fmla="*/ 0 w 392"/>
                <a:gd name="T3" fmla="*/ 0 h 366"/>
                <a:gd name="T4" fmla="*/ 0 w 392"/>
                <a:gd name="T5" fmla="*/ 0 h 366"/>
                <a:gd name="T6" fmla="*/ 0 w 392"/>
                <a:gd name="T7" fmla="*/ 0 h 366"/>
                <a:gd name="T8" fmla="*/ 0 w 392"/>
                <a:gd name="T9" fmla="*/ 0 h 366"/>
                <a:gd name="T10" fmla="*/ 0 60000 65536"/>
                <a:gd name="T11" fmla="*/ 0 60000 65536"/>
                <a:gd name="T12" fmla="*/ 0 60000 65536"/>
                <a:gd name="T13" fmla="*/ 0 60000 65536"/>
                <a:gd name="T14" fmla="*/ 0 60000 65536"/>
                <a:gd name="T15" fmla="*/ 0 w 392"/>
                <a:gd name="T16" fmla="*/ 0 h 366"/>
                <a:gd name="T17" fmla="*/ 392 w 392"/>
                <a:gd name="T18" fmla="*/ 366 h 366"/>
              </a:gdLst>
              <a:ahLst/>
              <a:cxnLst>
                <a:cxn ang="T10">
                  <a:pos x="T0" y="T1"/>
                </a:cxn>
                <a:cxn ang="T11">
                  <a:pos x="T2" y="T3"/>
                </a:cxn>
                <a:cxn ang="T12">
                  <a:pos x="T4" y="T5"/>
                </a:cxn>
                <a:cxn ang="T13">
                  <a:pos x="T6" y="T7"/>
                </a:cxn>
                <a:cxn ang="T14">
                  <a:pos x="T8" y="T9"/>
                </a:cxn>
              </a:cxnLst>
              <a:rect l="T15" t="T16" r="T17" b="T18"/>
              <a:pathLst>
                <a:path w="392" h="366">
                  <a:moveTo>
                    <a:pt x="0" y="183"/>
                  </a:moveTo>
                  <a:lnTo>
                    <a:pt x="392" y="0"/>
                  </a:lnTo>
                  <a:lnTo>
                    <a:pt x="392" y="147"/>
                  </a:lnTo>
                  <a:lnTo>
                    <a:pt x="0" y="366"/>
                  </a:lnTo>
                  <a:lnTo>
                    <a:pt x="0" y="18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40" name="Freeform 1293"/>
            <p:cNvSpPr>
              <a:spLocks/>
            </p:cNvSpPr>
            <p:nvPr/>
          </p:nvSpPr>
          <p:spPr bwMode="auto">
            <a:xfrm>
              <a:off x="2955" y="2241"/>
              <a:ext cx="51" cy="68"/>
            </a:xfrm>
            <a:custGeom>
              <a:avLst/>
              <a:gdLst>
                <a:gd name="T0" fmla="*/ 0 w 405"/>
                <a:gd name="T1" fmla="*/ 0 h 542"/>
                <a:gd name="T2" fmla="*/ 0 w 405"/>
                <a:gd name="T3" fmla="*/ 0 h 542"/>
                <a:gd name="T4" fmla="*/ 0 w 405"/>
                <a:gd name="T5" fmla="*/ 0 h 542"/>
                <a:gd name="T6" fmla="*/ 0 w 405"/>
                <a:gd name="T7" fmla="*/ 0 h 542"/>
                <a:gd name="T8" fmla="*/ 0 w 405"/>
                <a:gd name="T9" fmla="*/ 0 h 542"/>
                <a:gd name="T10" fmla="*/ 0 60000 65536"/>
                <a:gd name="T11" fmla="*/ 0 60000 65536"/>
                <a:gd name="T12" fmla="*/ 0 60000 65536"/>
                <a:gd name="T13" fmla="*/ 0 60000 65536"/>
                <a:gd name="T14" fmla="*/ 0 60000 65536"/>
                <a:gd name="T15" fmla="*/ 0 w 405"/>
                <a:gd name="T16" fmla="*/ 0 h 542"/>
                <a:gd name="T17" fmla="*/ 405 w 405"/>
                <a:gd name="T18" fmla="*/ 542 h 542"/>
              </a:gdLst>
              <a:ahLst/>
              <a:cxnLst>
                <a:cxn ang="T10">
                  <a:pos x="T0" y="T1"/>
                </a:cxn>
                <a:cxn ang="T11">
                  <a:pos x="T2" y="T3"/>
                </a:cxn>
                <a:cxn ang="T12">
                  <a:pos x="T4" y="T5"/>
                </a:cxn>
                <a:cxn ang="T13">
                  <a:pos x="T6" y="T7"/>
                </a:cxn>
                <a:cxn ang="T14">
                  <a:pos x="T8" y="T9"/>
                </a:cxn>
              </a:cxnLst>
              <a:rect l="T15" t="T16" r="T17" b="T18"/>
              <a:pathLst>
                <a:path w="405" h="542">
                  <a:moveTo>
                    <a:pt x="0" y="115"/>
                  </a:moveTo>
                  <a:lnTo>
                    <a:pt x="405" y="0"/>
                  </a:lnTo>
                  <a:lnTo>
                    <a:pt x="405" y="358"/>
                  </a:lnTo>
                  <a:lnTo>
                    <a:pt x="1" y="542"/>
                  </a:lnTo>
                  <a:lnTo>
                    <a:pt x="0" y="115"/>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41" name="Freeform 1294"/>
            <p:cNvSpPr>
              <a:spLocks/>
            </p:cNvSpPr>
            <p:nvPr/>
          </p:nvSpPr>
          <p:spPr bwMode="auto">
            <a:xfrm>
              <a:off x="2819" y="2120"/>
              <a:ext cx="124" cy="104"/>
            </a:xfrm>
            <a:custGeom>
              <a:avLst/>
              <a:gdLst>
                <a:gd name="T0" fmla="*/ 0 w 999"/>
                <a:gd name="T1" fmla="*/ 0 h 828"/>
                <a:gd name="T2" fmla="*/ 0 w 999"/>
                <a:gd name="T3" fmla="*/ 0 h 828"/>
                <a:gd name="T4" fmla="*/ 0 w 999"/>
                <a:gd name="T5" fmla="*/ 0 h 828"/>
                <a:gd name="T6" fmla="*/ 0 w 999"/>
                <a:gd name="T7" fmla="*/ 0 h 828"/>
                <a:gd name="T8" fmla="*/ 0 w 999"/>
                <a:gd name="T9" fmla="*/ 0 h 828"/>
                <a:gd name="T10" fmla="*/ 0 60000 65536"/>
                <a:gd name="T11" fmla="*/ 0 60000 65536"/>
                <a:gd name="T12" fmla="*/ 0 60000 65536"/>
                <a:gd name="T13" fmla="*/ 0 60000 65536"/>
                <a:gd name="T14" fmla="*/ 0 60000 65536"/>
                <a:gd name="T15" fmla="*/ 0 w 999"/>
                <a:gd name="T16" fmla="*/ 0 h 828"/>
                <a:gd name="T17" fmla="*/ 999 w 999"/>
                <a:gd name="T18" fmla="*/ 828 h 828"/>
              </a:gdLst>
              <a:ahLst/>
              <a:cxnLst>
                <a:cxn ang="T10">
                  <a:pos x="T0" y="T1"/>
                </a:cxn>
                <a:cxn ang="T11">
                  <a:pos x="T2" y="T3"/>
                </a:cxn>
                <a:cxn ang="T12">
                  <a:pos x="T4" y="T5"/>
                </a:cxn>
                <a:cxn ang="T13">
                  <a:pos x="T6" y="T7"/>
                </a:cxn>
                <a:cxn ang="T14">
                  <a:pos x="T8" y="T9"/>
                </a:cxn>
              </a:cxnLst>
              <a:rect l="T15" t="T16" r="T17" b="T18"/>
              <a:pathLst>
                <a:path w="999" h="828">
                  <a:moveTo>
                    <a:pt x="40" y="0"/>
                  </a:moveTo>
                  <a:lnTo>
                    <a:pt x="999" y="0"/>
                  </a:lnTo>
                  <a:lnTo>
                    <a:pt x="960" y="828"/>
                  </a:lnTo>
                  <a:lnTo>
                    <a:pt x="0" y="781"/>
                  </a:lnTo>
                  <a:lnTo>
                    <a:pt x="4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42" name="Freeform 1295"/>
            <p:cNvSpPr>
              <a:spLocks/>
            </p:cNvSpPr>
            <p:nvPr/>
          </p:nvSpPr>
          <p:spPr bwMode="auto">
            <a:xfrm>
              <a:off x="2737" y="2294"/>
              <a:ext cx="233" cy="47"/>
            </a:xfrm>
            <a:custGeom>
              <a:avLst/>
              <a:gdLst>
                <a:gd name="T0" fmla="*/ 0 w 1860"/>
                <a:gd name="T1" fmla="*/ 0 h 377"/>
                <a:gd name="T2" fmla="*/ 0 w 1860"/>
                <a:gd name="T3" fmla="*/ 0 h 377"/>
                <a:gd name="T4" fmla="*/ 0 w 1860"/>
                <a:gd name="T5" fmla="*/ 0 h 377"/>
                <a:gd name="T6" fmla="*/ 0 w 1860"/>
                <a:gd name="T7" fmla="*/ 0 h 377"/>
                <a:gd name="T8" fmla="*/ 0 w 1860"/>
                <a:gd name="T9" fmla="*/ 0 h 377"/>
                <a:gd name="T10" fmla="*/ 0 w 1860"/>
                <a:gd name="T11" fmla="*/ 0 h 377"/>
                <a:gd name="T12" fmla="*/ 0 w 1860"/>
                <a:gd name="T13" fmla="*/ 0 h 377"/>
                <a:gd name="T14" fmla="*/ 0 60000 65536"/>
                <a:gd name="T15" fmla="*/ 0 60000 65536"/>
                <a:gd name="T16" fmla="*/ 0 60000 65536"/>
                <a:gd name="T17" fmla="*/ 0 60000 65536"/>
                <a:gd name="T18" fmla="*/ 0 60000 65536"/>
                <a:gd name="T19" fmla="*/ 0 60000 65536"/>
                <a:gd name="T20" fmla="*/ 0 60000 65536"/>
                <a:gd name="T21" fmla="*/ 0 w 1860"/>
                <a:gd name="T22" fmla="*/ 0 h 377"/>
                <a:gd name="T23" fmla="*/ 1860 w 1860"/>
                <a:gd name="T24" fmla="*/ 377 h 3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0" h="377">
                  <a:moveTo>
                    <a:pt x="302" y="0"/>
                  </a:moveTo>
                  <a:lnTo>
                    <a:pt x="1860" y="154"/>
                  </a:lnTo>
                  <a:lnTo>
                    <a:pt x="1750" y="292"/>
                  </a:lnTo>
                  <a:lnTo>
                    <a:pt x="1644" y="377"/>
                  </a:lnTo>
                  <a:lnTo>
                    <a:pt x="0" y="189"/>
                  </a:lnTo>
                  <a:lnTo>
                    <a:pt x="123" y="135"/>
                  </a:lnTo>
                  <a:lnTo>
                    <a:pt x="302"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143" name="Group 1296"/>
            <p:cNvGrpSpPr>
              <a:grpSpLocks/>
            </p:cNvGrpSpPr>
            <p:nvPr/>
          </p:nvGrpSpPr>
          <p:grpSpPr bwMode="auto">
            <a:xfrm>
              <a:off x="2955" y="2245"/>
              <a:ext cx="50" cy="60"/>
              <a:chOff x="2955" y="2245"/>
              <a:chExt cx="50" cy="60"/>
            </a:xfrm>
          </p:grpSpPr>
          <p:sp>
            <p:nvSpPr>
              <p:cNvPr id="129221" name="Line 1297"/>
              <p:cNvSpPr>
                <a:spLocks noChangeShapeType="1"/>
              </p:cNvSpPr>
              <p:nvPr/>
            </p:nvSpPr>
            <p:spPr bwMode="auto">
              <a:xfrm flipV="1">
                <a:off x="2955" y="2262"/>
                <a:ext cx="50"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2" name="Line 1298"/>
              <p:cNvSpPr>
                <a:spLocks noChangeShapeType="1"/>
              </p:cNvSpPr>
              <p:nvPr/>
            </p:nvSpPr>
            <p:spPr bwMode="auto">
              <a:xfrm flipV="1">
                <a:off x="2964" y="2267"/>
                <a:ext cx="41" cy="16"/>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3" name="Line 1299"/>
              <p:cNvSpPr>
                <a:spLocks noChangeShapeType="1"/>
              </p:cNvSpPr>
              <p:nvPr/>
            </p:nvSpPr>
            <p:spPr bwMode="auto">
              <a:xfrm flipV="1">
                <a:off x="2964" y="2272"/>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4" name="Line 1300"/>
              <p:cNvSpPr>
                <a:spLocks noChangeShapeType="1"/>
              </p:cNvSpPr>
              <p:nvPr/>
            </p:nvSpPr>
            <p:spPr bwMode="auto">
              <a:xfrm flipV="1">
                <a:off x="2964" y="2277"/>
                <a:ext cx="41" cy="17"/>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5" name="Line 1301"/>
              <p:cNvSpPr>
                <a:spLocks noChangeShapeType="1"/>
              </p:cNvSpPr>
              <p:nvPr/>
            </p:nvSpPr>
            <p:spPr bwMode="auto">
              <a:xfrm flipV="1">
                <a:off x="2964" y="2282"/>
                <a:ext cx="41" cy="18"/>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6" name="Line 1302"/>
              <p:cNvSpPr>
                <a:spLocks noChangeShapeType="1"/>
              </p:cNvSpPr>
              <p:nvPr/>
            </p:nvSpPr>
            <p:spPr bwMode="auto">
              <a:xfrm flipV="1">
                <a:off x="2964" y="2257"/>
                <a:ext cx="41" cy="14"/>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7" name="Line 1303"/>
              <p:cNvSpPr>
                <a:spLocks noChangeShapeType="1"/>
              </p:cNvSpPr>
              <p:nvPr/>
            </p:nvSpPr>
            <p:spPr bwMode="auto">
              <a:xfrm flipV="1">
                <a:off x="2964" y="2251"/>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8" name="Line 1304"/>
              <p:cNvSpPr>
                <a:spLocks noChangeShapeType="1"/>
              </p:cNvSpPr>
              <p:nvPr/>
            </p:nvSpPr>
            <p:spPr bwMode="auto">
              <a:xfrm flipV="1">
                <a:off x="2964" y="2245"/>
                <a:ext cx="41" cy="13"/>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29" name="Line 1305"/>
              <p:cNvSpPr>
                <a:spLocks noChangeShapeType="1"/>
              </p:cNvSpPr>
              <p:nvPr/>
            </p:nvSpPr>
            <p:spPr bwMode="auto">
              <a:xfrm flipH="1">
                <a:off x="2964" y="2254"/>
                <a:ext cx="1" cy="51"/>
              </a:xfrm>
              <a:prstGeom prst="line">
                <a:avLst/>
              </a:prstGeom>
              <a:noFill/>
              <a:ln w="1588">
                <a:solidFill>
                  <a:srgbClr val="80808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44" name="Group 1306"/>
            <p:cNvGrpSpPr>
              <a:grpSpLocks/>
            </p:cNvGrpSpPr>
            <p:nvPr/>
          </p:nvGrpSpPr>
          <p:grpSpPr bwMode="auto">
            <a:xfrm>
              <a:off x="2801" y="2096"/>
              <a:ext cx="165" cy="153"/>
              <a:chOff x="2801" y="2096"/>
              <a:chExt cx="165" cy="153"/>
            </a:xfrm>
          </p:grpSpPr>
          <p:grpSp>
            <p:nvGrpSpPr>
              <p:cNvPr id="129204" name="Group 1307"/>
              <p:cNvGrpSpPr>
                <a:grpSpLocks/>
              </p:cNvGrpSpPr>
              <p:nvPr/>
            </p:nvGrpSpPr>
            <p:grpSpPr bwMode="auto">
              <a:xfrm>
                <a:off x="2801" y="2096"/>
                <a:ext cx="165" cy="153"/>
                <a:chOff x="2801" y="2096"/>
                <a:chExt cx="165" cy="153"/>
              </a:xfrm>
            </p:grpSpPr>
            <p:grpSp>
              <p:nvGrpSpPr>
                <p:cNvPr id="129206" name="Group 1308"/>
                <p:cNvGrpSpPr>
                  <a:grpSpLocks/>
                </p:cNvGrpSpPr>
                <p:nvPr/>
              </p:nvGrpSpPr>
              <p:grpSpPr bwMode="auto">
                <a:xfrm>
                  <a:off x="2801" y="2096"/>
                  <a:ext cx="165" cy="153"/>
                  <a:chOff x="2801" y="2096"/>
                  <a:chExt cx="165" cy="153"/>
                </a:xfrm>
              </p:grpSpPr>
              <p:sp>
                <p:nvSpPr>
                  <p:cNvPr id="129217" name="Freeform 1309"/>
                  <p:cNvSpPr>
                    <a:spLocks/>
                  </p:cNvSpPr>
                  <p:nvPr/>
                </p:nvSpPr>
                <p:spPr bwMode="auto">
                  <a:xfrm>
                    <a:off x="2801" y="2096"/>
                    <a:ext cx="165" cy="153"/>
                  </a:xfrm>
                  <a:custGeom>
                    <a:avLst/>
                    <a:gdLst>
                      <a:gd name="T0" fmla="*/ 0 w 1314"/>
                      <a:gd name="T1" fmla="*/ 0 h 1217"/>
                      <a:gd name="T2" fmla="*/ 0 w 1314"/>
                      <a:gd name="T3" fmla="*/ 0 h 1217"/>
                      <a:gd name="T4" fmla="*/ 0 w 1314"/>
                      <a:gd name="T5" fmla="*/ 0 h 1217"/>
                      <a:gd name="T6" fmla="*/ 0 w 1314"/>
                      <a:gd name="T7" fmla="*/ 0 h 1217"/>
                      <a:gd name="T8" fmla="*/ 0 w 1314"/>
                      <a:gd name="T9" fmla="*/ 0 h 1217"/>
                      <a:gd name="T10" fmla="*/ 0 w 1314"/>
                      <a:gd name="T11" fmla="*/ 0 h 1217"/>
                      <a:gd name="T12" fmla="*/ 0 w 1314"/>
                      <a:gd name="T13" fmla="*/ 0 h 1217"/>
                      <a:gd name="T14" fmla="*/ 0 w 1314"/>
                      <a:gd name="T15" fmla="*/ 0 h 1217"/>
                      <a:gd name="T16" fmla="*/ 0 w 1314"/>
                      <a:gd name="T17" fmla="*/ 0 h 1217"/>
                      <a:gd name="T18" fmla="*/ 0 w 1314"/>
                      <a:gd name="T19" fmla="*/ 0 h 1217"/>
                      <a:gd name="T20" fmla="*/ 0 w 1314"/>
                      <a:gd name="T21" fmla="*/ 0 h 1217"/>
                      <a:gd name="T22" fmla="*/ 0 w 1314"/>
                      <a:gd name="T23" fmla="*/ 0 h 1217"/>
                      <a:gd name="T24" fmla="*/ 0 w 1314"/>
                      <a:gd name="T25" fmla="*/ 0 h 1217"/>
                      <a:gd name="T26" fmla="*/ 0 w 1314"/>
                      <a:gd name="T27" fmla="*/ 0 h 1217"/>
                      <a:gd name="T28" fmla="*/ 0 w 1314"/>
                      <a:gd name="T29" fmla="*/ 0 h 1217"/>
                      <a:gd name="T30" fmla="*/ 0 w 1314"/>
                      <a:gd name="T31" fmla="*/ 0 h 1217"/>
                      <a:gd name="T32" fmla="*/ 0 w 1314"/>
                      <a:gd name="T33" fmla="*/ 0 h 1217"/>
                      <a:gd name="T34" fmla="*/ 0 w 1314"/>
                      <a:gd name="T35" fmla="*/ 0 h 1217"/>
                      <a:gd name="T36" fmla="*/ 0 w 1314"/>
                      <a:gd name="T37" fmla="*/ 0 h 1217"/>
                      <a:gd name="T38" fmla="*/ 0 w 1314"/>
                      <a:gd name="T39" fmla="*/ 0 h 1217"/>
                      <a:gd name="T40" fmla="*/ 0 w 1314"/>
                      <a:gd name="T41" fmla="*/ 0 h 1217"/>
                      <a:gd name="T42" fmla="*/ 0 w 1314"/>
                      <a:gd name="T43" fmla="*/ 0 h 12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14"/>
                      <a:gd name="T67" fmla="*/ 0 h 1217"/>
                      <a:gd name="T68" fmla="*/ 1314 w 1314"/>
                      <a:gd name="T69" fmla="*/ 1217 h 12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14" h="1217">
                        <a:moveTo>
                          <a:pt x="104" y="20"/>
                        </a:moveTo>
                        <a:lnTo>
                          <a:pt x="217" y="14"/>
                        </a:lnTo>
                        <a:lnTo>
                          <a:pt x="370" y="4"/>
                        </a:lnTo>
                        <a:lnTo>
                          <a:pt x="529" y="0"/>
                        </a:lnTo>
                        <a:lnTo>
                          <a:pt x="716" y="0"/>
                        </a:lnTo>
                        <a:lnTo>
                          <a:pt x="847" y="2"/>
                        </a:lnTo>
                        <a:lnTo>
                          <a:pt x="1049" y="9"/>
                        </a:lnTo>
                        <a:lnTo>
                          <a:pt x="1244" y="19"/>
                        </a:lnTo>
                        <a:lnTo>
                          <a:pt x="1290" y="21"/>
                        </a:lnTo>
                        <a:lnTo>
                          <a:pt x="1300" y="25"/>
                        </a:lnTo>
                        <a:lnTo>
                          <a:pt x="1307" y="30"/>
                        </a:lnTo>
                        <a:lnTo>
                          <a:pt x="1313" y="40"/>
                        </a:lnTo>
                        <a:lnTo>
                          <a:pt x="1314" y="50"/>
                        </a:lnTo>
                        <a:lnTo>
                          <a:pt x="1265" y="1195"/>
                        </a:lnTo>
                        <a:lnTo>
                          <a:pt x="1259" y="1212"/>
                        </a:lnTo>
                        <a:lnTo>
                          <a:pt x="1244" y="1217"/>
                        </a:lnTo>
                        <a:lnTo>
                          <a:pt x="819" y="1188"/>
                        </a:lnTo>
                        <a:lnTo>
                          <a:pt x="402" y="1159"/>
                        </a:lnTo>
                        <a:lnTo>
                          <a:pt x="19" y="1131"/>
                        </a:lnTo>
                        <a:lnTo>
                          <a:pt x="0" y="1101"/>
                        </a:lnTo>
                        <a:lnTo>
                          <a:pt x="58" y="57"/>
                        </a:lnTo>
                        <a:lnTo>
                          <a:pt x="104" y="2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8" name="Arc 1310"/>
                  <p:cNvSpPr>
                    <a:spLocks/>
                  </p:cNvSpPr>
                  <p:nvPr/>
                </p:nvSpPr>
                <p:spPr bwMode="auto">
                  <a:xfrm>
                    <a:off x="2962" y="2099"/>
                    <a:ext cx="4" cy="4"/>
                  </a:xfrm>
                  <a:custGeom>
                    <a:avLst/>
                    <a:gdLst>
                      <a:gd name="T0" fmla="*/ 0 w 20564"/>
                      <a:gd name="T1" fmla="*/ 0 h 21600"/>
                      <a:gd name="T2" fmla="*/ 0 w 20564"/>
                      <a:gd name="T3" fmla="*/ 0 h 21600"/>
                      <a:gd name="T4" fmla="*/ 0 w 20564"/>
                      <a:gd name="T5" fmla="*/ 0 h 21600"/>
                      <a:gd name="T6" fmla="*/ 0 60000 65536"/>
                      <a:gd name="T7" fmla="*/ 0 60000 65536"/>
                      <a:gd name="T8" fmla="*/ 0 60000 65536"/>
                      <a:gd name="T9" fmla="*/ 0 w 20564"/>
                      <a:gd name="T10" fmla="*/ 0 h 21600"/>
                      <a:gd name="T11" fmla="*/ 20564 w 20564"/>
                      <a:gd name="T12" fmla="*/ 21600 h 21600"/>
                    </a:gdLst>
                    <a:ahLst/>
                    <a:cxnLst>
                      <a:cxn ang="T6">
                        <a:pos x="T0" y="T1"/>
                      </a:cxn>
                      <a:cxn ang="T7">
                        <a:pos x="T2" y="T3"/>
                      </a:cxn>
                      <a:cxn ang="T8">
                        <a:pos x="T4" y="T5"/>
                      </a:cxn>
                    </a:cxnLst>
                    <a:rect l="T9" t="T10" r="T11" b="T12"/>
                    <a:pathLst>
                      <a:path w="20564" h="21600" fill="none" extrusionOk="0">
                        <a:moveTo>
                          <a:pt x="0" y="-1"/>
                        </a:moveTo>
                        <a:cubicBezTo>
                          <a:pt x="9382" y="-1"/>
                          <a:pt x="17692" y="6057"/>
                          <a:pt x="20563" y="14990"/>
                        </a:cubicBezTo>
                      </a:path>
                      <a:path w="20564" h="21600" stroke="0" extrusionOk="0">
                        <a:moveTo>
                          <a:pt x="0" y="-1"/>
                        </a:moveTo>
                        <a:cubicBezTo>
                          <a:pt x="9382" y="-1"/>
                          <a:pt x="17692" y="6057"/>
                          <a:pt x="20563" y="14990"/>
                        </a:cubicBezTo>
                        <a:lnTo>
                          <a:pt x="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9" name="Arc 1311"/>
                  <p:cNvSpPr>
                    <a:spLocks/>
                  </p:cNvSpPr>
                  <p:nvPr/>
                </p:nvSpPr>
                <p:spPr bwMode="auto">
                  <a:xfrm>
                    <a:off x="2809" y="2099"/>
                    <a:ext cx="8" cy="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21599"/>
                        </a:moveTo>
                        <a:cubicBezTo>
                          <a:pt x="-1" y="9670"/>
                          <a:pt x="9670" y="-1"/>
                          <a:pt x="21600" y="-1"/>
                        </a:cubicBezTo>
                      </a:path>
                      <a:path w="21600" h="21600" stroke="0" extrusionOk="0">
                        <a:moveTo>
                          <a:pt x="-1" y="21599"/>
                        </a:moveTo>
                        <a:cubicBezTo>
                          <a:pt x="-1" y="9670"/>
                          <a:pt x="9670" y="-1"/>
                          <a:pt x="21600" y="-1"/>
                        </a:cubicBezTo>
                        <a:lnTo>
                          <a:pt x="21600" y="2160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20" name="Arc 1312"/>
                  <p:cNvSpPr>
                    <a:spLocks/>
                  </p:cNvSpPr>
                  <p:nvPr/>
                </p:nvSpPr>
                <p:spPr bwMode="auto">
                  <a:xfrm>
                    <a:off x="2801" y="2234"/>
                    <a:ext cx="4" cy="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07" name="Group 1313"/>
                <p:cNvGrpSpPr>
                  <a:grpSpLocks/>
                </p:cNvGrpSpPr>
                <p:nvPr/>
              </p:nvGrpSpPr>
              <p:grpSpPr bwMode="auto">
                <a:xfrm>
                  <a:off x="2819" y="2120"/>
                  <a:ext cx="125" cy="104"/>
                  <a:chOff x="2819" y="2120"/>
                  <a:chExt cx="125" cy="104"/>
                </a:xfrm>
              </p:grpSpPr>
              <p:grpSp>
                <p:nvGrpSpPr>
                  <p:cNvPr id="129208" name="Group 1314"/>
                  <p:cNvGrpSpPr>
                    <a:grpSpLocks/>
                  </p:cNvGrpSpPr>
                  <p:nvPr/>
                </p:nvGrpSpPr>
                <p:grpSpPr bwMode="auto">
                  <a:xfrm>
                    <a:off x="2819" y="2120"/>
                    <a:ext cx="125" cy="104"/>
                    <a:chOff x="2819" y="2120"/>
                    <a:chExt cx="125" cy="104"/>
                  </a:xfrm>
                </p:grpSpPr>
                <p:sp>
                  <p:nvSpPr>
                    <p:cNvPr id="129213" name="Freeform 1315"/>
                    <p:cNvSpPr>
                      <a:spLocks/>
                    </p:cNvSpPr>
                    <p:nvPr/>
                  </p:nvSpPr>
                  <p:spPr bwMode="auto">
                    <a:xfrm>
                      <a:off x="2824" y="2120"/>
                      <a:ext cx="119" cy="2"/>
                    </a:xfrm>
                    <a:custGeom>
                      <a:avLst/>
                      <a:gdLst>
                        <a:gd name="T0" fmla="*/ 0 w 958"/>
                        <a:gd name="T1" fmla="*/ 0 h 17"/>
                        <a:gd name="T2" fmla="*/ 0 w 958"/>
                        <a:gd name="T3" fmla="*/ 0 h 17"/>
                        <a:gd name="T4" fmla="*/ 0 w 958"/>
                        <a:gd name="T5" fmla="*/ 0 h 17"/>
                        <a:gd name="T6" fmla="*/ 0 w 958"/>
                        <a:gd name="T7" fmla="*/ 0 h 17"/>
                        <a:gd name="T8" fmla="*/ 0 w 958"/>
                        <a:gd name="T9" fmla="*/ 0 h 17"/>
                        <a:gd name="T10" fmla="*/ 0 60000 65536"/>
                        <a:gd name="T11" fmla="*/ 0 60000 65536"/>
                        <a:gd name="T12" fmla="*/ 0 60000 65536"/>
                        <a:gd name="T13" fmla="*/ 0 60000 65536"/>
                        <a:gd name="T14" fmla="*/ 0 60000 65536"/>
                        <a:gd name="T15" fmla="*/ 0 w 958"/>
                        <a:gd name="T16" fmla="*/ 0 h 17"/>
                        <a:gd name="T17" fmla="*/ 958 w 958"/>
                        <a:gd name="T18" fmla="*/ 17 h 17"/>
                      </a:gdLst>
                      <a:ahLst/>
                      <a:cxnLst>
                        <a:cxn ang="T10">
                          <a:pos x="T0" y="T1"/>
                        </a:cxn>
                        <a:cxn ang="T11">
                          <a:pos x="T2" y="T3"/>
                        </a:cxn>
                        <a:cxn ang="T12">
                          <a:pos x="T4" y="T5"/>
                        </a:cxn>
                        <a:cxn ang="T13">
                          <a:pos x="T6" y="T7"/>
                        </a:cxn>
                        <a:cxn ang="T14">
                          <a:pos x="T8" y="T9"/>
                        </a:cxn>
                      </a:cxnLst>
                      <a:rect l="T15" t="T16" r="T17" b="T18"/>
                      <a:pathLst>
                        <a:path w="958" h="17">
                          <a:moveTo>
                            <a:pt x="0" y="0"/>
                          </a:moveTo>
                          <a:lnTo>
                            <a:pt x="958" y="1"/>
                          </a:lnTo>
                          <a:lnTo>
                            <a:pt x="936" y="17"/>
                          </a:lnTo>
                          <a:lnTo>
                            <a:pt x="21" y="17"/>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4" name="Freeform 1316"/>
                    <p:cNvSpPr>
                      <a:spLocks/>
                    </p:cNvSpPr>
                    <p:nvPr/>
                  </p:nvSpPr>
                  <p:spPr bwMode="auto">
                    <a:xfrm>
                      <a:off x="2936" y="2120"/>
                      <a:ext cx="8" cy="104"/>
                    </a:xfrm>
                    <a:custGeom>
                      <a:avLst/>
                      <a:gdLst>
                        <a:gd name="T0" fmla="*/ 0 w 62"/>
                        <a:gd name="T1" fmla="*/ 0 h 828"/>
                        <a:gd name="T2" fmla="*/ 0 w 62"/>
                        <a:gd name="T3" fmla="*/ 0 h 828"/>
                        <a:gd name="T4" fmla="*/ 0 w 62"/>
                        <a:gd name="T5" fmla="*/ 0 h 828"/>
                        <a:gd name="T6" fmla="*/ 0 w 62"/>
                        <a:gd name="T7" fmla="*/ 0 h 828"/>
                        <a:gd name="T8" fmla="*/ 0 w 62"/>
                        <a:gd name="T9" fmla="*/ 0 h 828"/>
                        <a:gd name="T10" fmla="*/ 0 w 62"/>
                        <a:gd name="T11" fmla="*/ 0 h 828"/>
                        <a:gd name="T12" fmla="*/ 0 60000 65536"/>
                        <a:gd name="T13" fmla="*/ 0 60000 65536"/>
                        <a:gd name="T14" fmla="*/ 0 60000 65536"/>
                        <a:gd name="T15" fmla="*/ 0 60000 65536"/>
                        <a:gd name="T16" fmla="*/ 0 60000 65536"/>
                        <a:gd name="T17" fmla="*/ 0 60000 65536"/>
                        <a:gd name="T18" fmla="*/ 0 w 62"/>
                        <a:gd name="T19" fmla="*/ 0 h 828"/>
                        <a:gd name="T20" fmla="*/ 62 w 62"/>
                        <a:gd name="T21" fmla="*/ 828 h 828"/>
                      </a:gdLst>
                      <a:ahLst/>
                      <a:cxnLst>
                        <a:cxn ang="T12">
                          <a:pos x="T0" y="T1"/>
                        </a:cxn>
                        <a:cxn ang="T13">
                          <a:pos x="T2" y="T3"/>
                        </a:cxn>
                        <a:cxn ang="T14">
                          <a:pos x="T4" y="T5"/>
                        </a:cxn>
                        <a:cxn ang="T15">
                          <a:pos x="T6" y="T7"/>
                        </a:cxn>
                        <a:cxn ang="T16">
                          <a:pos x="T8" y="T9"/>
                        </a:cxn>
                        <a:cxn ang="T17">
                          <a:pos x="T10" y="T11"/>
                        </a:cxn>
                      </a:cxnLst>
                      <a:rect l="T18" t="T19" r="T20" b="T21"/>
                      <a:pathLst>
                        <a:path w="62" h="828">
                          <a:moveTo>
                            <a:pt x="39" y="16"/>
                          </a:moveTo>
                          <a:lnTo>
                            <a:pt x="62" y="0"/>
                          </a:lnTo>
                          <a:lnTo>
                            <a:pt x="40" y="449"/>
                          </a:lnTo>
                          <a:lnTo>
                            <a:pt x="21" y="828"/>
                          </a:lnTo>
                          <a:lnTo>
                            <a:pt x="0" y="804"/>
                          </a:lnTo>
                          <a:lnTo>
                            <a:pt x="3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5" name="Freeform 1317"/>
                    <p:cNvSpPr>
                      <a:spLocks/>
                    </p:cNvSpPr>
                    <p:nvPr/>
                  </p:nvSpPr>
                  <p:spPr bwMode="auto">
                    <a:xfrm>
                      <a:off x="2819" y="2215"/>
                      <a:ext cx="119" cy="9"/>
                    </a:xfrm>
                    <a:custGeom>
                      <a:avLst/>
                      <a:gdLst>
                        <a:gd name="T0" fmla="*/ 0 w 959"/>
                        <a:gd name="T1" fmla="*/ 0 h 68"/>
                        <a:gd name="T2" fmla="*/ 0 w 959"/>
                        <a:gd name="T3" fmla="*/ 0 h 68"/>
                        <a:gd name="T4" fmla="*/ 0 w 959"/>
                        <a:gd name="T5" fmla="*/ 0 h 68"/>
                        <a:gd name="T6" fmla="*/ 0 w 959"/>
                        <a:gd name="T7" fmla="*/ 0 h 68"/>
                        <a:gd name="T8" fmla="*/ 0 w 959"/>
                        <a:gd name="T9" fmla="*/ 0 h 68"/>
                        <a:gd name="T10" fmla="*/ 0 60000 65536"/>
                        <a:gd name="T11" fmla="*/ 0 60000 65536"/>
                        <a:gd name="T12" fmla="*/ 0 60000 65536"/>
                        <a:gd name="T13" fmla="*/ 0 60000 65536"/>
                        <a:gd name="T14" fmla="*/ 0 60000 65536"/>
                        <a:gd name="T15" fmla="*/ 0 w 959"/>
                        <a:gd name="T16" fmla="*/ 0 h 68"/>
                        <a:gd name="T17" fmla="*/ 959 w 959"/>
                        <a:gd name="T18" fmla="*/ 68 h 68"/>
                      </a:gdLst>
                      <a:ahLst/>
                      <a:cxnLst>
                        <a:cxn ang="T10">
                          <a:pos x="T0" y="T1"/>
                        </a:cxn>
                        <a:cxn ang="T11">
                          <a:pos x="T2" y="T3"/>
                        </a:cxn>
                        <a:cxn ang="T12">
                          <a:pos x="T4" y="T5"/>
                        </a:cxn>
                        <a:cxn ang="T13">
                          <a:pos x="T6" y="T7"/>
                        </a:cxn>
                        <a:cxn ang="T14">
                          <a:pos x="T8" y="T9"/>
                        </a:cxn>
                      </a:cxnLst>
                      <a:rect l="T15" t="T16" r="T17" b="T18"/>
                      <a:pathLst>
                        <a:path w="959" h="68">
                          <a:moveTo>
                            <a:pt x="23" y="0"/>
                          </a:moveTo>
                          <a:lnTo>
                            <a:pt x="0" y="22"/>
                          </a:lnTo>
                          <a:lnTo>
                            <a:pt x="959" y="68"/>
                          </a:lnTo>
                          <a:lnTo>
                            <a:pt x="938" y="45"/>
                          </a:lnTo>
                          <a:lnTo>
                            <a:pt x="23" y="0"/>
                          </a:lnTo>
                          <a:close/>
                        </a:path>
                      </a:pathLst>
                    </a:custGeom>
                    <a:solidFill>
                      <a:srgbClr val="DFDFD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6" name="Freeform 1318"/>
                    <p:cNvSpPr>
                      <a:spLocks/>
                    </p:cNvSpPr>
                    <p:nvPr/>
                  </p:nvSpPr>
                  <p:spPr bwMode="auto">
                    <a:xfrm>
                      <a:off x="2819" y="2120"/>
                      <a:ext cx="7" cy="98"/>
                    </a:xfrm>
                    <a:custGeom>
                      <a:avLst/>
                      <a:gdLst>
                        <a:gd name="T0" fmla="*/ 0 w 61"/>
                        <a:gd name="T1" fmla="*/ 0 h 781"/>
                        <a:gd name="T2" fmla="*/ 0 w 61"/>
                        <a:gd name="T3" fmla="*/ 0 h 781"/>
                        <a:gd name="T4" fmla="*/ 0 w 61"/>
                        <a:gd name="T5" fmla="*/ 0 h 781"/>
                        <a:gd name="T6" fmla="*/ 0 w 61"/>
                        <a:gd name="T7" fmla="*/ 0 h 781"/>
                        <a:gd name="T8" fmla="*/ 0 w 61"/>
                        <a:gd name="T9" fmla="*/ 0 h 781"/>
                        <a:gd name="T10" fmla="*/ 0 60000 65536"/>
                        <a:gd name="T11" fmla="*/ 0 60000 65536"/>
                        <a:gd name="T12" fmla="*/ 0 60000 65536"/>
                        <a:gd name="T13" fmla="*/ 0 60000 65536"/>
                        <a:gd name="T14" fmla="*/ 0 60000 65536"/>
                        <a:gd name="T15" fmla="*/ 0 w 61"/>
                        <a:gd name="T16" fmla="*/ 0 h 781"/>
                        <a:gd name="T17" fmla="*/ 61 w 61"/>
                        <a:gd name="T18" fmla="*/ 781 h 781"/>
                      </a:gdLst>
                      <a:ahLst/>
                      <a:cxnLst>
                        <a:cxn ang="T10">
                          <a:pos x="T0" y="T1"/>
                        </a:cxn>
                        <a:cxn ang="T11">
                          <a:pos x="T2" y="T3"/>
                        </a:cxn>
                        <a:cxn ang="T12">
                          <a:pos x="T4" y="T5"/>
                        </a:cxn>
                        <a:cxn ang="T13">
                          <a:pos x="T6" y="T7"/>
                        </a:cxn>
                        <a:cxn ang="T14">
                          <a:pos x="T8" y="T9"/>
                        </a:cxn>
                      </a:cxnLst>
                      <a:rect l="T15" t="T16" r="T17" b="T18"/>
                      <a:pathLst>
                        <a:path w="61" h="781">
                          <a:moveTo>
                            <a:pt x="40" y="0"/>
                          </a:moveTo>
                          <a:lnTo>
                            <a:pt x="61" y="16"/>
                          </a:lnTo>
                          <a:lnTo>
                            <a:pt x="23" y="759"/>
                          </a:lnTo>
                          <a:lnTo>
                            <a:pt x="0" y="781"/>
                          </a:lnTo>
                          <a:lnTo>
                            <a:pt x="40" y="0"/>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209" name="Group 1319"/>
                  <p:cNvGrpSpPr>
                    <a:grpSpLocks/>
                  </p:cNvGrpSpPr>
                  <p:nvPr/>
                </p:nvGrpSpPr>
                <p:grpSpPr bwMode="auto">
                  <a:xfrm>
                    <a:off x="2821" y="2122"/>
                    <a:ext cx="120" cy="99"/>
                    <a:chOff x="2821" y="2122"/>
                    <a:chExt cx="120" cy="99"/>
                  </a:xfrm>
                </p:grpSpPr>
                <p:sp>
                  <p:nvSpPr>
                    <p:cNvPr id="129210" name="Freeform 1320"/>
                    <p:cNvSpPr>
                      <a:spLocks/>
                    </p:cNvSpPr>
                    <p:nvPr/>
                  </p:nvSpPr>
                  <p:spPr bwMode="auto">
                    <a:xfrm>
                      <a:off x="2821" y="2122"/>
                      <a:ext cx="120" cy="99"/>
                    </a:xfrm>
                    <a:custGeom>
                      <a:avLst/>
                      <a:gdLst>
                        <a:gd name="T0" fmla="*/ 0 w 954"/>
                        <a:gd name="T1" fmla="*/ 0 h 788"/>
                        <a:gd name="T2" fmla="*/ 0 w 954"/>
                        <a:gd name="T3" fmla="*/ 0 h 788"/>
                        <a:gd name="T4" fmla="*/ 0 w 954"/>
                        <a:gd name="T5" fmla="*/ 0 h 788"/>
                        <a:gd name="T6" fmla="*/ 0 w 954"/>
                        <a:gd name="T7" fmla="*/ 0 h 788"/>
                        <a:gd name="T8" fmla="*/ 0 w 954"/>
                        <a:gd name="T9" fmla="*/ 0 h 788"/>
                        <a:gd name="T10" fmla="*/ 0 60000 65536"/>
                        <a:gd name="T11" fmla="*/ 0 60000 65536"/>
                        <a:gd name="T12" fmla="*/ 0 60000 65536"/>
                        <a:gd name="T13" fmla="*/ 0 60000 65536"/>
                        <a:gd name="T14" fmla="*/ 0 60000 65536"/>
                        <a:gd name="T15" fmla="*/ 0 w 954"/>
                        <a:gd name="T16" fmla="*/ 0 h 788"/>
                        <a:gd name="T17" fmla="*/ 954 w 954"/>
                        <a:gd name="T18" fmla="*/ 788 h 788"/>
                      </a:gdLst>
                      <a:ahLst/>
                      <a:cxnLst>
                        <a:cxn ang="T10">
                          <a:pos x="T0" y="T1"/>
                        </a:cxn>
                        <a:cxn ang="T11">
                          <a:pos x="T2" y="T3"/>
                        </a:cxn>
                        <a:cxn ang="T12">
                          <a:pos x="T4" y="T5"/>
                        </a:cxn>
                        <a:cxn ang="T13">
                          <a:pos x="T6" y="T7"/>
                        </a:cxn>
                        <a:cxn ang="T14">
                          <a:pos x="T8" y="T9"/>
                        </a:cxn>
                      </a:cxnLst>
                      <a:rect l="T15" t="T16" r="T17" b="T18"/>
                      <a:pathLst>
                        <a:path w="954" h="788">
                          <a:moveTo>
                            <a:pt x="39" y="0"/>
                          </a:moveTo>
                          <a:lnTo>
                            <a:pt x="954" y="0"/>
                          </a:lnTo>
                          <a:lnTo>
                            <a:pt x="916" y="788"/>
                          </a:lnTo>
                          <a:lnTo>
                            <a:pt x="0" y="743"/>
                          </a:lnTo>
                          <a:lnTo>
                            <a:pt x="3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1" name="Freeform 1321"/>
                    <p:cNvSpPr>
                      <a:spLocks/>
                    </p:cNvSpPr>
                    <p:nvPr/>
                  </p:nvSpPr>
                  <p:spPr bwMode="auto">
                    <a:xfrm>
                      <a:off x="2825" y="2126"/>
                      <a:ext cx="112" cy="91"/>
                    </a:xfrm>
                    <a:custGeom>
                      <a:avLst/>
                      <a:gdLst>
                        <a:gd name="T0" fmla="*/ 0 w 889"/>
                        <a:gd name="T1" fmla="*/ 0 h 729"/>
                        <a:gd name="T2" fmla="*/ 0 w 889"/>
                        <a:gd name="T3" fmla="*/ 0 h 729"/>
                        <a:gd name="T4" fmla="*/ 0 w 889"/>
                        <a:gd name="T5" fmla="*/ 0 h 729"/>
                        <a:gd name="T6" fmla="*/ 0 w 889"/>
                        <a:gd name="T7" fmla="*/ 0 h 729"/>
                        <a:gd name="T8" fmla="*/ 0 w 889"/>
                        <a:gd name="T9" fmla="*/ 0 h 729"/>
                        <a:gd name="T10" fmla="*/ 0 60000 65536"/>
                        <a:gd name="T11" fmla="*/ 0 60000 65536"/>
                        <a:gd name="T12" fmla="*/ 0 60000 65536"/>
                        <a:gd name="T13" fmla="*/ 0 60000 65536"/>
                        <a:gd name="T14" fmla="*/ 0 60000 65536"/>
                        <a:gd name="T15" fmla="*/ 0 w 889"/>
                        <a:gd name="T16" fmla="*/ 0 h 729"/>
                        <a:gd name="T17" fmla="*/ 889 w 889"/>
                        <a:gd name="T18" fmla="*/ 729 h 729"/>
                      </a:gdLst>
                      <a:ahLst/>
                      <a:cxnLst>
                        <a:cxn ang="T10">
                          <a:pos x="T0" y="T1"/>
                        </a:cxn>
                        <a:cxn ang="T11">
                          <a:pos x="T2" y="T3"/>
                        </a:cxn>
                        <a:cxn ang="T12">
                          <a:pos x="T4" y="T5"/>
                        </a:cxn>
                        <a:cxn ang="T13">
                          <a:pos x="T6" y="T7"/>
                        </a:cxn>
                        <a:cxn ang="T14">
                          <a:pos x="T8" y="T9"/>
                        </a:cxn>
                      </a:cxnLst>
                      <a:rect l="T15" t="T16" r="T17" b="T18"/>
                      <a:pathLst>
                        <a:path w="889" h="729">
                          <a:moveTo>
                            <a:pt x="33" y="1"/>
                          </a:moveTo>
                          <a:lnTo>
                            <a:pt x="889" y="0"/>
                          </a:lnTo>
                          <a:lnTo>
                            <a:pt x="852" y="729"/>
                          </a:lnTo>
                          <a:lnTo>
                            <a:pt x="0" y="692"/>
                          </a:lnTo>
                          <a:lnTo>
                            <a:pt x="33" y="1"/>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212" name="Freeform 1322"/>
                    <p:cNvSpPr>
                      <a:spLocks/>
                    </p:cNvSpPr>
                    <p:nvPr/>
                  </p:nvSpPr>
                  <p:spPr bwMode="auto">
                    <a:xfrm>
                      <a:off x="2827" y="2131"/>
                      <a:ext cx="105" cy="82"/>
                    </a:xfrm>
                    <a:custGeom>
                      <a:avLst/>
                      <a:gdLst>
                        <a:gd name="T0" fmla="*/ 0 w 840"/>
                        <a:gd name="T1" fmla="*/ 0 h 657"/>
                        <a:gd name="T2" fmla="*/ 0 w 840"/>
                        <a:gd name="T3" fmla="*/ 0 h 657"/>
                        <a:gd name="T4" fmla="*/ 0 w 840"/>
                        <a:gd name="T5" fmla="*/ 0 h 657"/>
                        <a:gd name="T6" fmla="*/ 0 w 840"/>
                        <a:gd name="T7" fmla="*/ 0 h 657"/>
                        <a:gd name="T8" fmla="*/ 0 w 840"/>
                        <a:gd name="T9" fmla="*/ 0 h 657"/>
                        <a:gd name="T10" fmla="*/ 0 60000 65536"/>
                        <a:gd name="T11" fmla="*/ 0 60000 65536"/>
                        <a:gd name="T12" fmla="*/ 0 60000 65536"/>
                        <a:gd name="T13" fmla="*/ 0 60000 65536"/>
                        <a:gd name="T14" fmla="*/ 0 60000 65536"/>
                        <a:gd name="T15" fmla="*/ 0 w 840"/>
                        <a:gd name="T16" fmla="*/ 0 h 657"/>
                        <a:gd name="T17" fmla="*/ 840 w 840"/>
                        <a:gd name="T18" fmla="*/ 657 h 657"/>
                      </a:gdLst>
                      <a:ahLst/>
                      <a:cxnLst>
                        <a:cxn ang="T10">
                          <a:pos x="T0" y="T1"/>
                        </a:cxn>
                        <a:cxn ang="T11">
                          <a:pos x="T2" y="T3"/>
                        </a:cxn>
                        <a:cxn ang="T12">
                          <a:pos x="T4" y="T5"/>
                        </a:cxn>
                        <a:cxn ang="T13">
                          <a:pos x="T6" y="T7"/>
                        </a:cxn>
                        <a:cxn ang="T14">
                          <a:pos x="T8" y="T9"/>
                        </a:cxn>
                      </a:cxnLst>
                      <a:rect l="T15" t="T16" r="T17" b="T18"/>
                      <a:pathLst>
                        <a:path w="840" h="657">
                          <a:moveTo>
                            <a:pt x="31" y="0"/>
                          </a:moveTo>
                          <a:lnTo>
                            <a:pt x="840" y="0"/>
                          </a:lnTo>
                          <a:lnTo>
                            <a:pt x="806" y="657"/>
                          </a:lnTo>
                          <a:lnTo>
                            <a:pt x="0" y="624"/>
                          </a:lnTo>
                          <a:lnTo>
                            <a:pt x="31"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grpSp>
          <p:sp>
            <p:nvSpPr>
              <p:cNvPr id="129205" name="Freeform 1323"/>
              <p:cNvSpPr>
                <a:spLocks/>
              </p:cNvSpPr>
              <p:nvPr/>
            </p:nvSpPr>
            <p:spPr bwMode="auto">
              <a:xfrm>
                <a:off x="2933" y="2236"/>
                <a:ext cx="7" cy="3"/>
              </a:xfrm>
              <a:custGeom>
                <a:avLst/>
                <a:gdLst>
                  <a:gd name="T0" fmla="*/ 0 w 55"/>
                  <a:gd name="T1" fmla="*/ 0 h 19"/>
                  <a:gd name="T2" fmla="*/ 0 w 55"/>
                  <a:gd name="T3" fmla="*/ 0 h 19"/>
                  <a:gd name="T4" fmla="*/ 0 w 55"/>
                  <a:gd name="T5" fmla="*/ 0 h 19"/>
                  <a:gd name="T6" fmla="*/ 0 w 55"/>
                  <a:gd name="T7" fmla="*/ 0 h 19"/>
                  <a:gd name="T8" fmla="*/ 0 w 55"/>
                  <a:gd name="T9" fmla="*/ 0 h 19"/>
                  <a:gd name="T10" fmla="*/ 0 60000 65536"/>
                  <a:gd name="T11" fmla="*/ 0 60000 65536"/>
                  <a:gd name="T12" fmla="*/ 0 60000 65536"/>
                  <a:gd name="T13" fmla="*/ 0 60000 65536"/>
                  <a:gd name="T14" fmla="*/ 0 60000 65536"/>
                  <a:gd name="T15" fmla="*/ 0 w 55"/>
                  <a:gd name="T16" fmla="*/ 0 h 19"/>
                  <a:gd name="T17" fmla="*/ 55 w 55"/>
                  <a:gd name="T18" fmla="*/ 19 h 19"/>
                </a:gdLst>
                <a:ahLst/>
                <a:cxnLst>
                  <a:cxn ang="T10">
                    <a:pos x="T0" y="T1"/>
                  </a:cxn>
                  <a:cxn ang="T11">
                    <a:pos x="T2" y="T3"/>
                  </a:cxn>
                  <a:cxn ang="T12">
                    <a:pos x="T4" y="T5"/>
                  </a:cxn>
                  <a:cxn ang="T13">
                    <a:pos x="T6" y="T7"/>
                  </a:cxn>
                  <a:cxn ang="T14">
                    <a:pos x="T8" y="T9"/>
                  </a:cxn>
                </a:cxnLst>
                <a:rect l="T15" t="T16" r="T17" b="T18"/>
                <a:pathLst>
                  <a:path w="55" h="19">
                    <a:moveTo>
                      <a:pt x="0" y="0"/>
                    </a:moveTo>
                    <a:lnTo>
                      <a:pt x="55" y="1"/>
                    </a:lnTo>
                    <a:lnTo>
                      <a:pt x="55" y="19"/>
                    </a:lnTo>
                    <a:lnTo>
                      <a:pt x="0" y="16"/>
                    </a:lnTo>
                    <a:lnTo>
                      <a:pt x="0" y="0"/>
                    </a:lnTo>
                    <a:close/>
                  </a:path>
                </a:pathLst>
              </a:custGeom>
              <a:solidFill>
                <a:srgbClr val="0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9145" name="Group 1324"/>
            <p:cNvGrpSpPr>
              <a:grpSpLocks/>
            </p:cNvGrpSpPr>
            <p:nvPr/>
          </p:nvGrpSpPr>
          <p:grpSpPr bwMode="auto">
            <a:xfrm>
              <a:off x="2737" y="2297"/>
              <a:ext cx="233" cy="52"/>
              <a:chOff x="2737" y="2297"/>
              <a:chExt cx="233" cy="52"/>
            </a:xfrm>
          </p:grpSpPr>
          <p:sp>
            <p:nvSpPr>
              <p:cNvPr id="129146" name="Freeform 1325"/>
              <p:cNvSpPr>
                <a:spLocks/>
              </p:cNvSpPr>
              <p:nvPr/>
            </p:nvSpPr>
            <p:spPr bwMode="auto">
              <a:xfrm>
                <a:off x="2897" y="2313"/>
                <a:ext cx="56" cy="23"/>
              </a:xfrm>
              <a:custGeom>
                <a:avLst/>
                <a:gdLst>
                  <a:gd name="T0" fmla="*/ 0 w 447"/>
                  <a:gd name="T1" fmla="*/ 0 h 184"/>
                  <a:gd name="T2" fmla="*/ 0 w 447"/>
                  <a:gd name="T3" fmla="*/ 0 h 184"/>
                  <a:gd name="T4" fmla="*/ 0 w 447"/>
                  <a:gd name="T5" fmla="*/ 0 h 184"/>
                  <a:gd name="T6" fmla="*/ 0 w 447"/>
                  <a:gd name="T7" fmla="*/ 0 h 184"/>
                  <a:gd name="T8" fmla="*/ 0 w 447"/>
                  <a:gd name="T9" fmla="*/ 0 h 184"/>
                  <a:gd name="T10" fmla="*/ 0 w 447"/>
                  <a:gd name="T11" fmla="*/ 0 h 184"/>
                  <a:gd name="T12" fmla="*/ 0 w 447"/>
                  <a:gd name="T13" fmla="*/ 0 h 184"/>
                  <a:gd name="T14" fmla="*/ 0 60000 65536"/>
                  <a:gd name="T15" fmla="*/ 0 60000 65536"/>
                  <a:gd name="T16" fmla="*/ 0 60000 65536"/>
                  <a:gd name="T17" fmla="*/ 0 60000 65536"/>
                  <a:gd name="T18" fmla="*/ 0 60000 65536"/>
                  <a:gd name="T19" fmla="*/ 0 60000 65536"/>
                  <a:gd name="T20" fmla="*/ 0 60000 65536"/>
                  <a:gd name="T21" fmla="*/ 0 w 447"/>
                  <a:gd name="T22" fmla="*/ 0 h 184"/>
                  <a:gd name="T23" fmla="*/ 447 w 447"/>
                  <a:gd name="T24" fmla="*/ 184 h 1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 h="184">
                    <a:moveTo>
                      <a:pt x="173" y="0"/>
                    </a:moveTo>
                    <a:lnTo>
                      <a:pt x="68" y="107"/>
                    </a:lnTo>
                    <a:lnTo>
                      <a:pt x="0" y="154"/>
                    </a:lnTo>
                    <a:lnTo>
                      <a:pt x="293" y="184"/>
                    </a:lnTo>
                    <a:lnTo>
                      <a:pt x="361" y="126"/>
                    </a:lnTo>
                    <a:lnTo>
                      <a:pt x="447" y="24"/>
                    </a:lnTo>
                    <a:lnTo>
                      <a:pt x="173"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147" name="Group 1326"/>
              <p:cNvGrpSpPr>
                <a:grpSpLocks/>
              </p:cNvGrpSpPr>
              <p:nvPr/>
            </p:nvGrpSpPr>
            <p:grpSpPr bwMode="auto">
              <a:xfrm>
                <a:off x="2737" y="2297"/>
                <a:ext cx="233" cy="52"/>
                <a:chOff x="2737" y="2297"/>
                <a:chExt cx="233" cy="52"/>
              </a:xfrm>
            </p:grpSpPr>
            <p:sp>
              <p:nvSpPr>
                <p:cNvPr id="129148" name="Freeform 1327"/>
                <p:cNvSpPr>
                  <a:spLocks/>
                </p:cNvSpPr>
                <p:nvPr/>
              </p:nvSpPr>
              <p:spPr bwMode="auto">
                <a:xfrm>
                  <a:off x="2737" y="2318"/>
                  <a:ext cx="206" cy="31"/>
                </a:xfrm>
                <a:custGeom>
                  <a:avLst/>
                  <a:gdLst>
                    <a:gd name="T0" fmla="*/ 0 w 1644"/>
                    <a:gd name="T1" fmla="*/ 0 h 254"/>
                    <a:gd name="T2" fmla="*/ 0 w 1644"/>
                    <a:gd name="T3" fmla="*/ 0 h 254"/>
                    <a:gd name="T4" fmla="*/ 0 w 1644"/>
                    <a:gd name="T5" fmla="*/ 0 h 254"/>
                    <a:gd name="T6" fmla="*/ 0 w 1644"/>
                    <a:gd name="T7" fmla="*/ 0 h 254"/>
                    <a:gd name="T8" fmla="*/ 0 w 1644"/>
                    <a:gd name="T9" fmla="*/ 0 h 254"/>
                    <a:gd name="T10" fmla="*/ 0 60000 65536"/>
                    <a:gd name="T11" fmla="*/ 0 60000 65536"/>
                    <a:gd name="T12" fmla="*/ 0 60000 65536"/>
                    <a:gd name="T13" fmla="*/ 0 60000 65536"/>
                    <a:gd name="T14" fmla="*/ 0 60000 65536"/>
                    <a:gd name="T15" fmla="*/ 0 w 1644"/>
                    <a:gd name="T16" fmla="*/ 0 h 254"/>
                    <a:gd name="T17" fmla="*/ 1644 w 1644"/>
                    <a:gd name="T18" fmla="*/ 254 h 254"/>
                  </a:gdLst>
                  <a:ahLst/>
                  <a:cxnLst>
                    <a:cxn ang="T10">
                      <a:pos x="T0" y="T1"/>
                    </a:cxn>
                    <a:cxn ang="T11">
                      <a:pos x="T2" y="T3"/>
                    </a:cxn>
                    <a:cxn ang="T12">
                      <a:pos x="T4" y="T5"/>
                    </a:cxn>
                    <a:cxn ang="T13">
                      <a:pos x="T6" y="T7"/>
                    </a:cxn>
                    <a:cxn ang="T14">
                      <a:pos x="T8" y="T9"/>
                    </a:cxn>
                  </a:cxnLst>
                  <a:rect l="T15" t="T16" r="T17" b="T18"/>
                  <a:pathLst>
                    <a:path w="1644" h="254">
                      <a:moveTo>
                        <a:pt x="0" y="0"/>
                      </a:moveTo>
                      <a:lnTo>
                        <a:pt x="0" y="65"/>
                      </a:lnTo>
                      <a:lnTo>
                        <a:pt x="1644" y="254"/>
                      </a:lnTo>
                      <a:lnTo>
                        <a:pt x="1643" y="187"/>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49" name="Freeform 1328"/>
                <p:cNvSpPr>
                  <a:spLocks/>
                </p:cNvSpPr>
                <p:nvPr/>
              </p:nvSpPr>
              <p:spPr bwMode="auto">
                <a:xfrm>
                  <a:off x="2943" y="2313"/>
                  <a:ext cx="27" cy="36"/>
                </a:xfrm>
                <a:custGeom>
                  <a:avLst/>
                  <a:gdLst>
                    <a:gd name="T0" fmla="*/ 0 w 216"/>
                    <a:gd name="T1" fmla="*/ 0 h 289"/>
                    <a:gd name="T2" fmla="*/ 0 w 216"/>
                    <a:gd name="T3" fmla="*/ 0 h 289"/>
                    <a:gd name="T4" fmla="*/ 0 w 216"/>
                    <a:gd name="T5" fmla="*/ 0 h 289"/>
                    <a:gd name="T6" fmla="*/ 0 w 216"/>
                    <a:gd name="T7" fmla="*/ 0 h 289"/>
                    <a:gd name="T8" fmla="*/ 0 w 216"/>
                    <a:gd name="T9" fmla="*/ 0 h 289"/>
                    <a:gd name="T10" fmla="*/ 0 w 216"/>
                    <a:gd name="T11" fmla="*/ 0 h 289"/>
                    <a:gd name="T12" fmla="*/ 0 w 216"/>
                    <a:gd name="T13" fmla="*/ 0 h 289"/>
                    <a:gd name="T14" fmla="*/ 0 w 216"/>
                    <a:gd name="T15" fmla="*/ 0 h 289"/>
                    <a:gd name="T16" fmla="*/ 0 60000 65536"/>
                    <a:gd name="T17" fmla="*/ 0 60000 65536"/>
                    <a:gd name="T18" fmla="*/ 0 60000 65536"/>
                    <a:gd name="T19" fmla="*/ 0 60000 65536"/>
                    <a:gd name="T20" fmla="*/ 0 60000 65536"/>
                    <a:gd name="T21" fmla="*/ 0 60000 65536"/>
                    <a:gd name="T22" fmla="*/ 0 60000 65536"/>
                    <a:gd name="T23" fmla="*/ 0 60000 65536"/>
                    <a:gd name="T24" fmla="*/ 0 w 216"/>
                    <a:gd name="T25" fmla="*/ 0 h 289"/>
                    <a:gd name="T26" fmla="*/ 216 w 216"/>
                    <a:gd name="T27" fmla="*/ 289 h 28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 h="289">
                      <a:moveTo>
                        <a:pt x="0" y="223"/>
                      </a:moveTo>
                      <a:lnTo>
                        <a:pt x="0" y="289"/>
                      </a:lnTo>
                      <a:lnTo>
                        <a:pt x="94" y="222"/>
                      </a:lnTo>
                      <a:lnTo>
                        <a:pt x="132" y="183"/>
                      </a:lnTo>
                      <a:lnTo>
                        <a:pt x="216" y="82"/>
                      </a:lnTo>
                      <a:lnTo>
                        <a:pt x="216" y="0"/>
                      </a:lnTo>
                      <a:lnTo>
                        <a:pt x="106" y="137"/>
                      </a:lnTo>
                      <a:lnTo>
                        <a:pt x="0" y="223"/>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9150" name="Line 1329"/>
                <p:cNvSpPr>
                  <a:spLocks noChangeShapeType="1"/>
                </p:cNvSpPr>
                <p:nvPr/>
              </p:nvSpPr>
              <p:spPr bwMode="auto">
                <a:xfrm>
                  <a:off x="2738" y="2320"/>
                  <a:ext cx="205" cy="23"/>
                </a:xfrm>
                <a:prstGeom prst="line">
                  <a:avLst/>
                </a:prstGeom>
                <a:noFill/>
                <a:ln w="1588">
                  <a:solidFill>
                    <a:srgbClr val="7F7F7F"/>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9151" name="Group 1330"/>
                <p:cNvGrpSpPr>
                  <a:grpSpLocks/>
                </p:cNvGrpSpPr>
                <p:nvPr/>
              </p:nvGrpSpPr>
              <p:grpSpPr bwMode="auto">
                <a:xfrm>
                  <a:off x="2751" y="2297"/>
                  <a:ext cx="198" cy="39"/>
                  <a:chOff x="2751" y="2297"/>
                  <a:chExt cx="198" cy="39"/>
                </a:xfrm>
              </p:grpSpPr>
              <p:sp>
                <p:nvSpPr>
                  <p:cNvPr id="129155" name="Freeform 1331"/>
                  <p:cNvSpPr>
                    <a:spLocks/>
                  </p:cNvSpPr>
                  <p:nvPr/>
                </p:nvSpPr>
                <p:spPr bwMode="auto">
                  <a:xfrm>
                    <a:off x="2751" y="2298"/>
                    <a:ext cx="152" cy="32"/>
                  </a:xfrm>
                  <a:custGeom>
                    <a:avLst/>
                    <a:gdLst>
                      <a:gd name="T0" fmla="*/ 0 w 1218"/>
                      <a:gd name="T1" fmla="*/ 0 h 252"/>
                      <a:gd name="T2" fmla="*/ 0 w 1218"/>
                      <a:gd name="T3" fmla="*/ 0 h 252"/>
                      <a:gd name="T4" fmla="*/ 0 w 1218"/>
                      <a:gd name="T5" fmla="*/ 0 h 252"/>
                      <a:gd name="T6" fmla="*/ 0 w 1218"/>
                      <a:gd name="T7" fmla="*/ 0 h 252"/>
                      <a:gd name="T8" fmla="*/ 0 w 1218"/>
                      <a:gd name="T9" fmla="*/ 0 h 252"/>
                      <a:gd name="T10" fmla="*/ 0 w 1218"/>
                      <a:gd name="T11" fmla="*/ 0 h 252"/>
                      <a:gd name="T12" fmla="*/ 0 w 1218"/>
                      <a:gd name="T13" fmla="*/ 0 h 252"/>
                      <a:gd name="T14" fmla="*/ 0 60000 65536"/>
                      <a:gd name="T15" fmla="*/ 0 60000 65536"/>
                      <a:gd name="T16" fmla="*/ 0 60000 65536"/>
                      <a:gd name="T17" fmla="*/ 0 60000 65536"/>
                      <a:gd name="T18" fmla="*/ 0 60000 65536"/>
                      <a:gd name="T19" fmla="*/ 0 60000 65536"/>
                      <a:gd name="T20" fmla="*/ 0 60000 65536"/>
                      <a:gd name="T21" fmla="*/ 0 w 1218"/>
                      <a:gd name="T22" fmla="*/ 0 h 252"/>
                      <a:gd name="T23" fmla="*/ 1218 w 1218"/>
                      <a:gd name="T24" fmla="*/ 252 h 2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8" h="252">
                        <a:moveTo>
                          <a:pt x="210" y="0"/>
                        </a:moveTo>
                        <a:lnTo>
                          <a:pt x="65" y="110"/>
                        </a:lnTo>
                        <a:lnTo>
                          <a:pt x="0" y="144"/>
                        </a:lnTo>
                        <a:lnTo>
                          <a:pt x="1033" y="252"/>
                        </a:lnTo>
                        <a:lnTo>
                          <a:pt x="1107" y="203"/>
                        </a:lnTo>
                        <a:lnTo>
                          <a:pt x="1218" y="101"/>
                        </a:lnTo>
                        <a:lnTo>
                          <a:pt x="21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29156" name="Group 1332"/>
                  <p:cNvGrpSpPr>
                    <a:grpSpLocks/>
                  </p:cNvGrpSpPr>
                  <p:nvPr/>
                </p:nvGrpSpPr>
                <p:grpSpPr bwMode="auto">
                  <a:xfrm>
                    <a:off x="2755" y="2297"/>
                    <a:ext cx="194" cy="39"/>
                    <a:chOff x="2755" y="2297"/>
                    <a:chExt cx="194" cy="39"/>
                  </a:xfrm>
                </p:grpSpPr>
                <p:grpSp>
                  <p:nvGrpSpPr>
                    <p:cNvPr id="129157" name="Group 1333"/>
                    <p:cNvGrpSpPr>
                      <a:grpSpLocks/>
                    </p:cNvGrpSpPr>
                    <p:nvPr/>
                  </p:nvGrpSpPr>
                  <p:grpSpPr bwMode="auto">
                    <a:xfrm>
                      <a:off x="2758" y="2297"/>
                      <a:ext cx="141" cy="32"/>
                      <a:chOff x="2758" y="2297"/>
                      <a:chExt cx="141" cy="32"/>
                    </a:xfrm>
                  </p:grpSpPr>
                  <p:grpSp>
                    <p:nvGrpSpPr>
                      <p:cNvPr id="129171" name="Group 1334"/>
                      <p:cNvGrpSpPr>
                        <a:grpSpLocks/>
                      </p:cNvGrpSpPr>
                      <p:nvPr/>
                    </p:nvGrpSpPr>
                    <p:grpSpPr bwMode="auto">
                      <a:xfrm>
                        <a:off x="2758" y="2297"/>
                        <a:ext cx="29" cy="21"/>
                        <a:chOff x="2758" y="2297"/>
                        <a:chExt cx="29" cy="21"/>
                      </a:xfrm>
                    </p:grpSpPr>
                    <p:sp>
                      <p:nvSpPr>
                        <p:cNvPr id="129202" name="Line 1335"/>
                        <p:cNvSpPr>
                          <a:spLocks noChangeShapeType="1"/>
                        </p:cNvSpPr>
                        <p:nvPr/>
                      </p:nvSpPr>
                      <p:spPr bwMode="auto">
                        <a:xfrm flipV="1">
                          <a:off x="2758" y="231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03" name="Line 1336"/>
                        <p:cNvSpPr>
                          <a:spLocks noChangeShapeType="1"/>
                        </p:cNvSpPr>
                        <p:nvPr/>
                      </p:nvSpPr>
                      <p:spPr bwMode="auto">
                        <a:xfrm flipV="1">
                          <a:off x="2767" y="229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2" name="Group 1337"/>
                      <p:cNvGrpSpPr>
                        <a:grpSpLocks/>
                      </p:cNvGrpSpPr>
                      <p:nvPr/>
                    </p:nvGrpSpPr>
                    <p:grpSpPr bwMode="auto">
                      <a:xfrm>
                        <a:off x="2769" y="2298"/>
                        <a:ext cx="30" cy="21"/>
                        <a:chOff x="2769" y="2298"/>
                        <a:chExt cx="30" cy="21"/>
                      </a:xfrm>
                    </p:grpSpPr>
                    <p:sp>
                      <p:nvSpPr>
                        <p:cNvPr id="129200" name="Line 1338"/>
                        <p:cNvSpPr>
                          <a:spLocks noChangeShapeType="1"/>
                        </p:cNvSpPr>
                        <p:nvPr/>
                      </p:nvSpPr>
                      <p:spPr bwMode="auto">
                        <a:xfrm flipV="1">
                          <a:off x="2769" y="2314"/>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201" name="Line 1339"/>
                        <p:cNvSpPr>
                          <a:spLocks noChangeShapeType="1"/>
                        </p:cNvSpPr>
                        <p:nvPr/>
                      </p:nvSpPr>
                      <p:spPr bwMode="auto">
                        <a:xfrm flipV="1">
                          <a:off x="2779" y="229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3" name="Group 1340"/>
                      <p:cNvGrpSpPr>
                        <a:grpSpLocks/>
                      </p:cNvGrpSpPr>
                      <p:nvPr/>
                    </p:nvGrpSpPr>
                    <p:grpSpPr bwMode="auto">
                      <a:xfrm>
                        <a:off x="2781" y="2299"/>
                        <a:ext cx="30" cy="21"/>
                        <a:chOff x="2781" y="2299"/>
                        <a:chExt cx="30" cy="21"/>
                      </a:xfrm>
                    </p:grpSpPr>
                    <p:sp>
                      <p:nvSpPr>
                        <p:cNvPr id="129198" name="Line 1341"/>
                        <p:cNvSpPr>
                          <a:spLocks noChangeShapeType="1"/>
                        </p:cNvSpPr>
                        <p:nvPr/>
                      </p:nvSpPr>
                      <p:spPr bwMode="auto">
                        <a:xfrm flipV="1">
                          <a:off x="2781" y="2315"/>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9" name="Line 1342"/>
                        <p:cNvSpPr>
                          <a:spLocks noChangeShapeType="1"/>
                        </p:cNvSpPr>
                        <p:nvPr/>
                      </p:nvSpPr>
                      <p:spPr bwMode="auto">
                        <a:xfrm flipV="1">
                          <a:off x="2791" y="2299"/>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4" name="Group 1343"/>
                      <p:cNvGrpSpPr>
                        <a:grpSpLocks/>
                      </p:cNvGrpSpPr>
                      <p:nvPr/>
                    </p:nvGrpSpPr>
                    <p:grpSpPr bwMode="auto">
                      <a:xfrm>
                        <a:off x="2792" y="2300"/>
                        <a:ext cx="30" cy="22"/>
                        <a:chOff x="2792" y="2300"/>
                        <a:chExt cx="30" cy="22"/>
                      </a:xfrm>
                    </p:grpSpPr>
                    <p:sp>
                      <p:nvSpPr>
                        <p:cNvPr id="129196" name="Line 1344"/>
                        <p:cNvSpPr>
                          <a:spLocks noChangeShapeType="1"/>
                        </p:cNvSpPr>
                        <p:nvPr/>
                      </p:nvSpPr>
                      <p:spPr bwMode="auto">
                        <a:xfrm flipV="1">
                          <a:off x="2792" y="2317"/>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7" name="Line 1345"/>
                        <p:cNvSpPr>
                          <a:spLocks noChangeShapeType="1"/>
                        </p:cNvSpPr>
                        <p:nvPr/>
                      </p:nvSpPr>
                      <p:spPr bwMode="auto">
                        <a:xfrm flipV="1">
                          <a:off x="2802" y="2300"/>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5" name="Group 1346"/>
                      <p:cNvGrpSpPr>
                        <a:grpSpLocks/>
                      </p:cNvGrpSpPr>
                      <p:nvPr/>
                    </p:nvGrpSpPr>
                    <p:grpSpPr bwMode="auto">
                      <a:xfrm>
                        <a:off x="2804" y="2301"/>
                        <a:ext cx="30" cy="22"/>
                        <a:chOff x="2804" y="2301"/>
                        <a:chExt cx="30" cy="22"/>
                      </a:xfrm>
                    </p:grpSpPr>
                    <p:sp>
                      <p:nvSpPr>
                        <p:cNvPr id="129194" name="Line 1347"/>
                        <p:cNvSpPr>
                          <a:spLocks noChangeShapeType="1"/>
                        </p:cNvSpPr>
                        <p:nvPr/>
                      </p:nvSpPr>
                      <p:spPr bwMode="auto">
                        <a:xfrm flipV="1">
                          <a:off x="2804"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5" name="Line 1348"/>
                        <p:cNvSpPr>
                          <a:spLocks noChangeShapeType="1"/>
                        </p:cNvSpPr>
                        <p:nvPr/>
                      </p:nvSpPr>
                      <p:spPr bwMode="auto">
                        <a:xfrm flipV="1">
                          <a:off x="2814" y="2301"/>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6" name="Group 1349"/>
                      <p:cNvGrpSpPr>
                        <a:grpSpLocks/>
                      </p:cNvGrpSpPr>
                      <p:nvPr/>
                    </p:nvGrpSpPr>
                    <p:grpSpPr bwMode="auto">
                      <a:xfrm>
                        <a:off x="2815" y="2302"/>
                        <a:ext cx="30" cy="21"/>
                        <a:chOff x="2815" y="2302"/>
                        <a:chExt cx="30" cy="21"/>
                      </a:xfrm>
                    </p:grpSpPr>
                    <p:sp>
                      <p:nvSpPr>
                        <p:cNvPr id="129192" name="Line 1350"/>
                        <p:cNvSpPr>
                          <a:spLocks noChangeShapeType="1"/>
                        </p:cNvSpPr>
                        <p:nvPr/>
                      </p:nvSpPr>
                      <p:spPr bwMode="auto">
                        <a:xfrm flipV="1">
                          <a:off x="2815" y="2318"/>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3" name="Line 1351"/>
                        <p:cNvSpPr>
                          <a:spLocks noChangeShapeType="1"/>
                        </p:cNvSpPr>
                        <p:nvPr/>
                      </p:nvSpPr>
                      <p:spPr bwMode="auto">
                        <a:xfrm flipV="1">
                          <a:off x="2825" y="2302"/>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7" name="Group 1352"/>
                      <p:cNvGrpSpPr>
                        <a:grpSpLocks/>
                      </p:cNvGrpSpPr>
                      <p:nvPr/>
                    </p:nvGrpSpPr>
                    <p:grpSpPr bwMode="auto">
                      <a:xfrm>
                        <a:off x="2826" y="2303"/>
                        <a:ext cx="30" cy="21"/>
                        <a:chOff x="2826" y="2303"/>
                        <a:chExt cx="30" cy="21"/>
                      </a:xfrm>
                    </p:grpSpPr>
                    <p:sp>
                      <p:nvSpPr>
                        <p:cNvPr id="129190" name="Line 1353"/>
                        <p:cNvSpPr>
                          <a:spLocks noChangeShapeType="1"/>
                        </p:cNvSpPr>
                        <p:nvPr/>
                      </p:nvSpPr>
                      <p:spPr bwMode="auto">
                        <a:xfrm flipV="1">
                          <a:off x="2826" y="2319"/>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91" name="Line 1354"/>
                        <p:cNvSpPr>
                          <a:spLocks noChangeShapeType="1"/>
                        </p:cNvSpPr>
                        <p:nvPr/>
                      </p:nvSpPr>
                      <p:spPr bwMode="auto">
                        <a:xfrm flipV="1">
                          <a:off x="2836" y="2303"/>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8" name="Group 1355"/>
                      <p:cNvGrpSpPr>
                        <a:grpSpLocks/>
                      </p:cNvGrpSpPr>
                      <p:nvPr/>
                    </p:nvGrpSpPr>
                    <p:grpSpPr bwMode="auto">
                      <a:xfrm>
                        <a:off x="2837" y="2304"/>
                        <a:ext cx="29" cy="22"/>
                        <a:chOff x="2837" y="2304"/>
                        <a:chExt cx="29" cy="22"/>
                      </a:xfrm>
                    </p:grpSpPr>
                    <p:sp>
                      <p:nvSpPr>
                        <p:cNvPr id="129188" name="Line 1356"/>
                        <p:cNvSpPr>
                          <a:spLocks noChangeShapeType="1"/>
                        </p:cNvSpPr>
                        <p:nvPr/>
                      </p:nvSpPr>
                      <p:spPr bwMode="auto">
                        <a:xfrm flipV="1">
                          <a:off x="2837" y="2321"/>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89" name="Line 1357"/>
                        <p:cNvSpPr>
                          <a:spLocks noChangeShapeType="1"/>
                        </p:cNvSpPr>
                        <p:nvPr/>
                      </p:nvSpPr>
                      <p:spPr bwMode="auto">
                        <a:xfrm flipV="1">
                          <a:off x="2846" y="2304"/>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79" name="Group 1358"/>
                      <p:cNvGrpSpPr>
                        <a:grpSpLocks/>
                      </p:cNvGrpSpPr>
                      <p:nvPr/>
                    </p:nvGrpSpPr>
                    <p:grpSpPr bwMode="auto">
                      <a:xfrm>
                        <a:off x="2848" y="2306"/>
                        <a:ext cx="29" cy="22"/>
                        <a:chOff x="2848" y="2306"/>
                        <a:chExt cx="29" cy="22"/>
                      </a:xfrm>
                    </p:grpSpPr>
                    <p:sp>
                      <p:nvSpPr>
                        <p:cNvPr id="129186" name="Line 1359"/>
                        <p:cNvSpPr>
                          <a:spLocks noChangeShapeType="1"/>
                        </p:cNvSpPr>
                        <p:nvPr/>
                      </p:nvSpPr>
                      <p:spPr bwMode="auto">
                        <a:xfrm flipV="1">
                          <a:off x="2848" y="2323"/>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87" name="Line 1360"/>
                        <p:cNvSpPr>
                          <a:spLocks noChangeShapeType="1"/>
                        </p:cNvSpPr>
                        <p:nvPr/>
                      </p:nvSpPr>
                      <p:spPr bwMode="auto">
                        <a:xfrm flipV="1">
                          <a:off x="2857" y="2306"/>
                          <a:ext cx="20"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80" name="Group 1361"/>
                      <p:cNvGrpSpPr>
                        <a:grpSpLocks/>
                      </p:cNvGrpSpPr>
                      <p:nvPr/>
                    </p:nvGrpSpPr>
                    <p:grpSpPr bwMode="auto">
                      <a:xfrm>
                        <a:off x="2859" y="2307"/>
                        <a:ext cx="30" cy="21"/>
                        <a:chOff x="2859" y="2307"/>
                        <a:chExt cx="30" cy="21"/>
                      </a:xfrm>
                    </p:grpSpPr>
                    <p:sp>
                      <p:nvSpPr>
                        <p:cNvPr id="129184" name="Line 1362"/>
                        <p:cNvSpPr>
                          <a:spLocks noChangeShapeType="1"/>
                        </p:cNvSpPr>
                        <p:nvPr/>
                      </p:nvSpPr>
                      <p:spPr bwMode="auto">
                        <a:xfrm flipV="1">
                          <a:off x="2859" y="2323"/>
                          <a:ext cx="10"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85" name="Line 1363"/>
                        <p:cNvSpPr>
                          <a:spLocks noChangeShapeType="1"/>
                        </p:cNvSpPr>
                        <p:nvPr/>
                      </p:nvSpPr>
                      <p:spPr bwMode="auto">
                        <a:xfrm flipV="1">
                          <a:off x="2869" y="2307"/>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81" name="Group 1364"/>
                      <p:cNvGrpSpPr>
                        <a:grpSpLocks/>
                      </p:cNvGrpSpPr>
                      <p:nvPr/>
                    </p:nvGrpSpPr>
                    <p:grpSpPr bwMode="auto">
                      <a:xfrm>
                        <a:off x="2870" y="2308"/>
                        <a:ext cx="29" cy="21"/>
                        <a:chOff x="2870" y="2308"/>
                        <a:chExt cx="29" cy="21"/>
                      </a:xfrm>
                    </p:grpSpPr>
                    <p:sp>
                      <p:nvSpPr>
                        <p:cNvPr id="129182" name="Line 1365"/>
                        <p:cNvSpPr>
                          <a:spLocks noChangeShapeType="1"/>
                        </p:cNvSpPr>
                        <p:nvPr/>
                      </p:nvSpPr>
                      <p:spPr bwMode="auto">
                        <a:xfrm flipV="1">
                          <a:off x="2870" y="2324"/>
                          <a:ext cx="9" cy="5"/>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83" name="Line 1366"/>
                        <p:cNvSpPr>
                          <a:spLocks noChangeShapeType="1"/>
                        </p:cNvSpPr>
                        <p:nvPr/>
                      </p:nvSpPr>
                      <p:spPr bwMode="auto">
                        <a:xfrm flipV="1">
                          <a:off x="2879" y="2308"/>
                          <a:ext cx="20" cy="1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158" name="Group 1367"/>
                    <p:cNvGrpSpPr>
                      <a:grpSpLocks/>
                    </p:cNvGrpSpPr>
                    <p:nvPr/>
                  </p:nvGrpSpPr>
                  <p:grpSpPr bwMode="auto">
                    <a:xfrm>
                      <a:off x="2904" y="2311"/>
                      <a:ext cx="43" cy="25"/>
                      <a:chOff x="2904" y="2311"/>
                      <a:chExt cx="43" cy="25"/>
                    </a:xfrm>
                  </p:grpSpPr>
                  <p:grpSp>
                    <p:nvGrpSpPr>
                      <p:cNvPr id="129162" name="Group 1368"/>
                      <p:cNvGrpSpPr>
                        <a:grpSpLocks/>
                      </p:cNvGrpSpPr>
                      <p:nvPr/>
                    </p:nvGrpSpPr>
                    <p:grpSpPr bwMode="auto">
                      <a:xfrm>
                        <a:off x="2922" y="2313"/>
                        <a:ext cx="25" cy="23"/>
                        <a:chOff x="2922" y="2313"/>
                        <a:chExt cx="25" cy="23"/>
                      </a:xfrm>
                    </p:grpSpPr>
                    <p:sp>
                      <p:nvSpPr>
                        <p:cNvPr id="129169" name="Line 1369"/>
                        <p:cNvSpPr>
                          <a:spLocks noChangeShapeType="1"/>
                        </p:cNvSpPr>
                        <p:nvPr/>
                      </p:nvSpPr>
                      <p:spPr bwMode="auto">
                        <a:xfrm flipV="1">
                          <a:off x="2922" y="2330"/>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70" name="Line 1370"/>
                        <p:cNvSpPr>
                          <a:spLocks noChangeShapeType="1"/>
                        </p:cNvSpPr>
                        <p:nvPr/>
                      </p:nvSpPr>
                      <p:spPr bwMode="auto">
                        <a:xfrm flipV="1">
                          <a:off x="2931" y="2313"/>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63" name="Group 1371"/>
                      <p:cNvGrpSpPr>
                        <a:grpSpLocks/>
                      </p:cNvGrpSpPr>
                      <p:nvPr/>
                    </p:nvGrpSpPr>
                    <p:grpSpPr bwMode="auto">
                      <a:xfrm>
                        <a:off x="2913" y="2311"/>
                        <a:ext cx="26" cy="24"/>
                        <a:chOff x="2913" y="2311"/>
                        <a:chExt cx="26" cy="24"/>
                      </a:xfrm>
                    </p:grpSpPr>
                    <p:sp>
                      <p:nvSpPr>
                        <p:cNvPr id="129167" name="Line 1372"/>
                        <p:cNvSpPr>
                          <a:spLocks noChangeShapeType="1"/>
                        </p:cNvSpPr>
                        <p:nvPr/>
                      </p:nvSpPr>
                      <p:spPr bwMode="auto">
                        <a:xfrm flipV="1">
                          <a:off x="2913" y="2329"/>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68" name="Line 1373"/>
                        <p:cNvSpPr>
                          <a:spLocks noChangeShapeType="1"/>
                        </p:cNvSpPr>
                        <p:nvPr/>
                      </p:nvSpPr>
                      <p:spPr bwMode="auto">
                        <a:xfrm flipV="1">
                          <a:off x="2922" y="2311"/>
                          <a:ext cx="17"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9164" name="Group 1374"/>
                      <p:cNvGrpSpPr>
                        <a:grpSpLocks/>
                      </p:cNvGrpSpPr>
                      <p:nvPr/>
                    </p:nvGrpSpPr>
                    <p:grpSpPr bwMode="auto">
                      <a:xfrm>
                        <a:off x="2904" y="2311"/>
                        <a:ext cx="25" cy="23"/>
                        <a:chOff x="2904" y="2311"/>
                        <a:chExt cx="25" cy="23"/>
                      </a:xfrm>
                    </p:grpSpPr>
                    <p:sp>
                      <p:nvSpPr>
                        <p:cNvPr id="129165" name="Line 1375"/>
                        <p:cNvSpPr>
                          <a:spLocks noChangeShapeType="1"/>
                        </p:cNvSpPr>
                        <p:nvPr/>
                      </p:nvSpPr>
                      <p:spPr bwMode="auto">
                        <a:xfrm flipV="1">
                          <a:off x="2904" y="2328"/>
                          <a:ext cx="9" cy="6"/>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66" name="Line 1376"/>
                        <p:cNvSpPr>
                          <a:spLocks noChangeShapeType="1"/>
                        </p:cNvSpPr>
                        <p:nvPr/>
                      </p:nvSpPr>
                      <p:spPr bwMode="auto">
                        <a:xfrm flipV="1">
                          <a:off x="2913" y="2311"/>
                          <a:ext cx="16" cy="17"/>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9159" name="Line 1377"/>
                    <p:cNvSpPr>
                      <a:spLocks noChangeShapeType="1"/>
                    </p:cNvSpPr>
                    <p:nvPr/>
                  </p:nvSpPr>
                  <p:spPr bwMode="auto">
                    <a:xfrm>
                      <a:off x="2768" y="2303"/>
                      <a:ext cx="181"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60" name="Line 1378"/>
                    <p:cNvSpPr>
                      <a:spLocks noChangeShapeType="1"/>
                    </p:cNvSpPr>
                    <p:nvPr/>
                  </p:nvSpPr>
                  <p:spPr bwMode="auto">
                    <a:xfrm>
                      <a:off x="2761" y="2308"/>
                      <a:ext cx="185" cy="18"/>
                    </a:xfrm>
                    <a:prstGeom prst="line">
                      <a:avLst/>
                    </a:prstGeom>
                    <a:noFill/>
                    <a:ln w="1588">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61" name="Line 1379"/>
                    <p:cNvSpPr>
                      <a:spLocks noChangeShapeType="1"/>
                    </p:cNvSpPr>
                    <p:nvPr/>
                  </p:nvSpPr>
                  <p:spPr bwMode="auto">
                    <a:xfrm>
                      <a:off x="2755" y="2313"/>
                      <a:ext cx="186" cy="19"/>
                    </a:xfrm>
                    <a:prstGeom prst="line">
                      <a:avLst/>
                    </a:prstGeom>
                    <a:noFill/>
                    <a:ln w="3175">
                      <a:solidFill>
                        <a:srgbClr val="DFDFD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9152" name="Group 1380"/>
                <p:cNvGrpSpPr>
                  <a:grpSpLocks/>
                </p:cNvGrpSpPr>
                <p:nvPr/>
              </p:nvGrpSpPr>
              <p:grpSpPr bwMode="auto">
                <a:xfrm>
                  <a:off x="2943" y="2316"/>
                  <a:ext cx="26" cy="27"/>
                  <a:chOff x="2943" y="2316"/>
                  <a:chExt cx="26" cy="27"/>
                </a:xfrm>
              </p:grpSpPr>
              <p:sp>
                <p:nvSpPr>
                  <p:cNvPr id="129153" name="Line 1381"/>
                  <p:cNvSpPr>
                    <a:spLocks noChangeShapeType="1"/>
                  </p:cNvSpPr>
                  <p:nvPr/>
                </p:nvSpPr>
                <p:spPr bwMode="auto">
                  <a:xfrm flipV="1">
                    <a:off x="2943" y="2332"/>
                    <a:ext cx="14" cy="11"/>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9154" name="Line 1382"/>
                  <p:cNvSpPr>
                    <a:spLocks noChangeShapeType="1"/>
                  </p:cNvSpPr>
                  <p:nvPr/>
                </p:nvSpPr>
                <p:spPr bwMode="auto">
                  <a:xfrm flipV="1">
                    <a:off x="2957" y="2316"/>
                    <a:ext cx="12" cy="16"/>
                  </a:xfrm>
                  <a:prstGeom prst="line">
                    <a:avLst/>
                  </a:prstGeom>
                  <a:noFill/>
                  <a:ln w="1588">
                    <a:solidFill>
                      <a:srgbClr val="3F3F3F"/>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grpSp>
      <p:sp>
        <p:nvSpPr>
          <p:cNvPr id="129108" name="Line 1383"/>
          <p:cNvSpPr>
            <a:spLocks noChangeShapeType="1"/>
          </p:cNvSpPr>
          <p:nvPr/>
        </p:nvSpPr>
        <p:spPr bwMode="auto">
          <a:xfrm>
            <a:off x="3282950" y="3035300"/>
            <a:ext cx="0" cy="319088"/>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09" name="Line 1384"/>
          <p:cNvSpPr>
            <a:spLocks noChangeShapeType="1"/>
          </p:cNvSpPr>
          <p:nvPr/>
        </p:nvSpPr>
        <p:spPr bwMode="auto">
          <a:xfrm>
            <a:off x="3414713" y="3930650"/>
            <a:ext cx="0" cy="10287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9110" name="Line 1385"/>
          <p:cNvSpPr>
            <a:spLocks noChangeShapeType="1"/>
          </p:cNvSpPr>
          <p:nvPr/>
        </p:nvSpPr>
        <p:spPr bwMode="auto">
          <a:xfrm>
            <a:off x="3484563" y="3367088"/>
            <a:ext cx="0" cy="1809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129111" name="Picture 1386" descr="pvs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8050" y="3575050"/>
            <a:ext cx="11113"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9536" name="Group 1387"/>
          <p:cNvGrpSpPr>
            <a:grpSpLocks/>
          </p:cNvGrpSpPr>
          <p:nvPr/>
        </p:nvGrpSpPr>
        <p:grpSpPr bwMode="auto">
          <a:xfrm>
            <a:off x="6672263" y="1544638"/>
            <a:ext cx="2286000" cy="4300537"/>
            <a:chOff x="4203" y="973"/>
            <a:chExt cx="1440" cy="2709"/>
          </a:xfrm>
        </p:grpSpPr>
        <p:sp>
          <p:nvSpPr>
            <p:cNvPr id="129113" name="Rectangle 1388"/>
            <p:cNvSpPr>
              <a:spLocks noChangeArrowheads="1"/>
            </p:cNvSpPr>
            <p:nvPr/>
          </p:nvSpPr>
          <p:spPr bwMode="auto">
            <a:xfrm>
              <a:off x="4218" y="3497"/>
              <a:ext cx="1425" cy="185"/>
            </a:xfrm>
            <a:prstGeom prst="rect">
              <a:avLst/>
            </a:prstGeom>
            <a:solidFill>
              <a:srgbClr val="CCECFF"/>
            </a:solidFill>
            <a:ln w="12700">
              <a:solidFill>
                <a:srgbClr val="000000"/>
              </a:solidFill>
              <a:miter lim="800000"/>
              <a:headEnd/>
              <a:tailEnd/>
            </a:ln>
          </p:spPr>
          <p:txBody>
            <a:bodyPr/>
            <a:lstStyle/>
            <a:p>
              <a:endParaRPr lang="en-US"/>
            </a:p>
          </p:txBody>
        </p:sp>
        <p:sp>
          <p:nvSpPr>
            <p:cNvPr id="129114" name="Rectangle 1389"/>
            <p:cNvSpPr>
              <a:spLocks noChangeArrowheads="1"/>
            </p:cNvSpPr>
            <p:nvPr/>
          </p:nvSpPr>
          <p:spPr bwMode="auto">
            <a:xfrm>
              <a:off x="4524" y="3524"/>
              <a:ext cx="820"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Sensors/devices</a:t>
              </a:r>
              <a:endParaRPr lang="en-GB" sz="2400">
                <a:solidFill>
                  <a:srgbClr val="0033CC"/>
                </a:solidFill>
                <a:latin typeface="Times New Roman" charset="0"/>
              </a:endParaRPr>
            </a:p>
          </p:txBody>
        </p:sp>
        <p:sp>
          <p:nvSpPr>
            <p:cNvPr id="129115" name="Rectangle 1390"/>
            <p:cNvSpPr>
              <a:spLocks noChangeArrowheads="1"/>
            </p:cNvSpPr>
            <p:nvPr/>
          </p:nvSpPr>
          <p:spPr bwMode="auto">
            <a:xfrm>
              <a:off x="4218" y="3201"/>
              <a:ext cx="1425" cy="233"/>
            </a:xfrm>
            <a:prstGeom prst="rect">
              <a:avLst/>
            </a:prstGeom>
            <a:solidFill>
              <a:srgbClr val="CCECFF"/>
            </a:solidFill>
            <a:ln w="12700">
              <a:solidFill>
                <a:srgbClr val="000000"/>
              </a:solidFill>
              <a:miter lim="800000"/>
              <a:headEnd/>
              <a:tailEnd/>
            </a:ln>
          </p:spPr>
          <p:txBody>
            <a:bodyPr/>
            <a:lstStyle/>
            <a:p>
              <a:endParaRPr lang="en-US"/>
            </a:p>
          </p:txBody>
        </p:sp>
        <p:sp>
          <p:nvSpPr>
            <p:cNvPr id="129116" name="Rectangle 1391"/>
            <p:cNvSpPr>
              <a:spLocks noChangeArrowheads="1"/>
            </p:cNvSpPr>
            <p:nvPr/>
          </p:nvSpPr>
          <p:spPr bwMode="auto">
            <a:xfrm>
              <a:off x="4383" y="3258"/>
              <a:ext cx="1031"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Field buses &amp; Nodes</a:t>
              </a:r>
              <a:endParaRPr lang="en-GB" sz="2400">
                <a:solidFill>
                  <a:schemeClr val="hlink"/>
                </a:solidFill>
                <a:latin typeface="Times New Roman" charset="0"/>
              </a:endParaRPr>
            </a:p>
          </p:txBody>
        </p:sp>
        <p:sp>
          <p:nvSpPr>
            <p:cNvPr id="129117" name="Rectangle 1392"/>
            <p:cNvSpPr>
              <a:spLocks noChangeArrowheads="1"/>
            </p:cNvSpPr>
            <p:nvPr/>
          </p:nvSpPr>
          <p:spPr bwMode="auto">
            <a:xfrm>
              <a:off x="4218" y="2908"/>
              <a:ext cx="693" cy="233"/>
            </a:xfrm>
            <a:prstGeom prst="rect">
              <a:avLst/>
            </a:prstGeom>
            <a:solidFill>
              <a:srgbClr val="CCECFF"/>
            </a:solidFill>
            <a:ln w="12700">
              <a:solidFill>
                <a:srgbClr val="000000"/>
              </a:solidFill>
              <a:miter lim="800000"/>
              <a:headEnd/>
              <a:tailEnd/>
            </a:ln>
          </p:spPr>
          <p:txBody>
            <a:bodyPr/>
            <a:lstStyle/>
            <a:p>
              <a:endParaRPr lang="en-US"/>
            </a:p>
          </p:txBody>
        </p:sp>
        <p:sp>
          <p:nvSpPr>
            <p:cNvPr id="129118" name="Rectangle 1393"/>
            <p:cNvSpPr>
              <a:spLocks noChangeArrowheads="1"/>
            </p:cNvSpPr>
            <p:nvPr/>
          </p:nvSpPr>
          <p:spPr bwMode="auto">
            <a:xfrm>
              <a:off x="4258" y="2979"/>
              <a:ext cx="58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200">
                  <a:solidFill>
                    <a:srgbClr val="0033CC"/>
                  </a:solidFill>
                  <a:latin typeface="Arial" charset="0"/>
                </a:rPr>
                <a:t>PLC/UNICOS</a:t>
              </a:r>
              <a:endParaRPr lang="en-GB" sz="2400">
                <a:latin typeface="Times New Roman" charset="0"/>
              </a:endParaRPr>
            </a:p>
          </p:txBody>
        </p:sp>
        <p:sp>
          <p:nvSpPr>
            <p:cNvPr id="129119" name="Rectangle 1394"/>
            <p:cNvSpPr>
              <a:spLocks noChangeArrowheads="1"/>
            </p:cNvSpPr>
            <p:nvPr/>
          </p:nvSpPr>
          <p:spPr bwMode="auto">
            <a:xfrm>
              <a:off x="4218" y="2289"/>
              <a:ext cx="693" cy="233"/>
            </a:xfrm>
            <a:prstGeom prst="rect">
              <a:avLst/>
            </a:prstGeom>
            <a:solidFill>
              <a:srgbClr val="CCECFF"/>
            </a:solidFill>
            <a:ln w="12700">
              <a:solidFill>
                <a:srgbClr val="000000"/>
              </a:solidFill>
              <a:miter lim="800000"/>
              <a:headEnd/>
              <a:tailEnd/>
            </a:ln>
          </p:spPr>
          <p:txBody>
            <a:bodyPr/>
            <a:lstStyle/>
            <a:p>
              <a:endParaRPr lang="en-US"/>
            </a:p>
          </p:txBody>
        </p:sp>
        <p:sp>
          <p:nvSpPr>
            <p:cNvPr id="129120" name="Rectangle 1395"/>
            <p:cNvSpPr>
              <a:spLocks noChangeArrowheads="1"/>
            </p:cNvSpPr>
            <p:nvPr/>
          </p:nvSpPr>
          <p:spPr bwMode="auto">
            <a:xfrm>
              <a:off x="4447" y="2346"/>
              <a:ext cx="243"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OPC</a:t>
              </a:r>
              <a:endParaRPr lang="en-GB" sz="2400">
                <a:latin typeface="Times New Roman" charset="0"/>
              </a:endParaRPr>
            </a:p>
          </p:txBody>
        </p:sp>
        <p:sp>
          <p:nvSpPr>
            <p:cNvPr id="129121" name="Rectangle 1396"/>
            <p:cNvSpPr>
              <a:spLocks noChangeArrowheads="1"/>
            </p:cNvSpPr>
            <p:nvPr/>
          </p:nvSpPr>
          <p:spPr bwMode="auto">
            <a:xfrm>
              <a:off x="4218" y="2578"/>
              <a:ext cx="1425" cy="281"/>
            </a:xfrm>
            <a:prstGeom prst="rect">
              <a:avLst/>
            </a:prstGeom>
            <a:solidFill>
              <a:srgbClr val="CCECFF"/>
            </a:solidFill>
            <a:ln w="12700">
              <a:solidFill>
                <a:srgbClr val="000000"/>
              </a:solidFill>
              <a:miter lim="800000"/>
              <a:headEnd/>
              <a:tailEnd/>
            </a:ln>
          </p:spPr>
          <p:txBody>
            <a:bodyPr/>
            <a:lstStyle/>
            <a:p>
              <a:endParaRPr lang="en-US"/>
            </a:p>
          </p:txBody>
        </p:sp>
        <p:sp>
          <p:nvSpPr>
            <p:cNvPr id="129122" name="Rectangle 1397"/>
            <p:cNvSpPr>
              <a:spLocks noChangeArrowheads="1"/>
            </p:cNvSpPr>
            <p:nvPr/>
          </p:nvSpPr>
          <p:spPr bwMode="auto">
            <a:xfrm>
              <a:off x="4316" y="2662"/>
              <a:ext cx="1273"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Communication Protocols</a:t>
              </a:r>
            </a:p>
          </p:txBody>
        </p:sp>
        <p:sp>
          <p:nvSpPr>
            <p:cNvPr id="129123" name="Rectangle 1398"/>
            <p:cNvSpPr>
              <a:spLocks noChangeArrowheads="1"/>
            </p:cNvSpPr>
            <p:nvPr/>
          </p:nvSpPr>
          <p:spPr bwMode="auto">
            <a:xfrm>
              <a:off x="4218" y="1432"/>
              <a:ext cx="1415" cy="799"/>
            </a:xfrm>
            <a:prstGeom prst="rect">
              <a:avLst/>
            </a:prstGeom>
            <a:solidFill>
              <a:srgbClr val="CCECFF"/>
            </a:solidFill>
            <a:ln w="12700">
              <a:solidFill>
                <a:srgbClr val="000000"/>
              </a:solidFill>
              <a:miter lim="800000"/>
              <a:headEnd/>
              <a:tailEnd/>
            </a:ln>
          </p:spPr>
          <p:txBody>
            <a:bodyPr/>
            <a:lstStyle/>
            <a:p>
              <a:endParaRPr lang="en-US"/>
            </a:p>
          </p:txBody>
        </p:sp>
        <p:sp>
          <p:nvSpPr>
            <p:cNvPr id="129124" name="Rectangle 1399"/>
            <p:cNvSpPr>
              <a:spLocks noChangeArrowheads="1"/>
            </p:cNvSpPr>
            <p:nvPr/>
          </p:nvSpPr>
          <p:spPr bwMode="auto">
            <a:xfrm>
              <a:off x="4723" y="1640"/>
              <a:ext cx="387"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SCADA</a:t>
              </a:r>
              <a:endParaRPr lang="en-GB" sz="2400">
                <a:latin typeface="Times New Roman" charset="0"/>
              </a:endParaRPr>
            </a:p>
          </p:txBody>
        </p:sp>
        <p:sp>
          <p:nvSpPr>
            <p:cNvPr id="129125" name="Rectangle 1400"/>
            <p:cNvSpPr>
              <a:spLocks noChangeArrowheads="1"/>
            </p:cNvSpPr>
            <p:nvPr/>
          </p:nvSpPr>
          <p:spPr bwMode="auto">
            <a:xfrm>
              <a:off x="4950" y="2907"/>
              <a:ext cx="693" cy="233"/>
            </a:xfrm>
            <a:prstGeom prst="rect">
              <a:avLst/>
            </a:prstGeom>
            <a:solidFill>
              <a:srgbClr val="CCECFF"/>
            </a:solidFill>
            <a:ln w="12700">
              <a:solidFill>
                <a:srgbClr val="000000"/>
              </a:solidFill>
              <a:miter lim="800000"/>
              <a:headEnd/>
              <a:tailEnd/>
            </a:ln>
          </p:spPr>
          <p:txBody>
            <a:bodyPr/>
            <a:lstStyle/>
            <a:p>
              <a:endParaRPr lang="en-GB">
                <a:latin typeface="Comic Sans MS" charset="0"/>
              </a:endParaRPr>
            </a:p>
          </p:txBody>
        </p:sp>
        <p:sp>
          <p:nvSpPr>
            <p:cNvPr id="129126" name="Text Box 1401"/>
            <p:cNvSpPr txBox="1">
              <a:spLocks noChangeArrowheads="1"/>
            </p:cNvSpPr>
            <p:nvPr/>
          </p:nvSpPr>
          <p:spPr bwMode="auto">
            <a:xfrm>
              <a:off x="5041" y="2941"/>
              <a:ext cx="32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n-GB" sz="1200">
                  <a:solidFill>
                    <a:srgbClr val="0033CC"/>
                  </a:solidFill>
                  <a:latin typeface="Arial" charset="0"/>
                </a:rPr>
                <a:t>VME</a:t>
              </a:r>
            </a:p>
          </p:txBody>
        </p:sp>
        <p:sp>
          <p:nvSpPr>
            <p:cNvPr id="129127" name="Rectangle 1402"/>
            <p:cNvSpPr>
              <a:spLocks noChangeArrowheads="1"/>
            </p:cNvSpPr>
            <p:nvPr/>
          </p:nvSpPr>
          <p:spPr bwMode="auto">
            <a:xfrm>
              <a:off x="4950" y="2289"/>
              <a:ext cx="693" cy="233"/>
            </a:xfrm>
            <a:prstGeom prst="rect">
              <a:avLst/>
            </a:prstGeom>
            <a:solidFill>
              <a:srgbClr val="CCECFF"/>
            </a:solidFill>
            <a:ln w="12700">
              <a:solidFill>
                <a:srgbClr val="000000"/>
              </a:solidFill>
              <a:miter lim="800000"/>
              <a:headEnd/>
              <a:tailEnd/>
            </a:ln>
          </p:spPr>
          <p:txBody>
            <a:bodyPr/>
            <a:lstStyle/>
            <a:p>
              <a:endParaRPr lang="en-US"/>
            </a:p>
          </p:txBody>
        </p:sp>
        <p:sp>
          <p:nvSpPr>
            <p:cNvPr id="129128" name="Rectangle 1403"/>
            <p:cNvSpPr>
              <a:spLocks noChangeArrowheads="1"/>
            </p:cNvSpPr>
            <p:nvPr/>
          </p:nvSpPr>
          <p:spPr bwMode="auto">
            <a:xfrm>
              <a:off x="5146" y="2341"/>
              <a:ext cx="205"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DIM</a:t>
              </a:r>
              <a:endParaRPr lang="en-GB" sz="2400">
                <a:latin typeface="Times New Roman" charset="0"/>
              </a:endParaRPr>
            </a:p>
          </p:txBody>
        </p:sp>
        <p:sp>
          <p:nvSpPr>
            <p:cNvPr id="129129" name="Rectangle 1404"/>
            <p:cNvSpPr>
              <a:spLocks noChangeArrowheads="1"/>
            </p:cNvSpPr>
            <p:nvPr/>
          </p:nvSpPr>
          <p:spPr bwMode="auto">
            <a:xfrm>
              <a:off x="4950" y="1185"/>
              <a:ext cx="693" cy="199"/>
            </a:xfrm>
            <a:prstGeom prst="rect">
              <a:avLst/>
            </a:prstGeom>
            <a:solidFill>
              <a:srgbClr val="CCECFF"/>
            </a:solidFill>
            <a:ln w="12700">
              <a:solidFill>
                <a:srgbClr val="000000"/>
              </a:solidFill>
              <a:miter lim="800000"/>
              <a:headEnd/>
              <a:tailEnd/>
            </a:ln>
          </p:spPr>
          <p:txBody>
            <a:bodyPr/>
            <a:lstStyle/>
            <a:p>
              <a:endParaRPr lang="en-US"/>
            </a:p>
          </p:txBody>
        </p:sp>
        <p:sp>
          <p:nvSpPr>
            <p:cNvPr id="129130" name="Rectangle 1405"/>
            <p:cNvSpPr>
              <a:spLocks noChangeArrowheads="1"/>
            </p:cNvSpPr>
            <p:nvPr/>
          </p:nvSpPr>
          <p:spPr bwMode="auto">
            <a:xfrm>
              <a:off x="5134" y="1207"/>
              <a:ext cx="236"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GB" sz="1400">
                  <a:solidFill>
                    <a:srgbClr val="0033CC"/>
                  </a:solidFill>
                  <a:latin typeface="Arial" charset="0"/>
                </a:rPr>
                <a:t>FSM</a:t>
              </a:r>
              <a:endParaRPr lang="en-GB" sz="2400">
                <a:latin typeface="Times New Roman" charset="0"/>
              </a:endParaRPr>
            </a:p>
          </p:txBody>
        </p:sp>
        <p:sp>
          <p:nvSpPr>
            <p:cNvPr id="129131" name="Text Box 1406"/>
            <p:cNvSpPr txBox="1">
              <a:spLocks noChangeArrowheads="1"/>
            </p:cNvSpPr>
            <p:nvPr/>
          </p:nvSpPr>
          <p:spPr bwMode="auto">
            <a:xfrm>
              <a:off x="4203" y="974"/>
              <a:ext cx="70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400">
                  <a:latin typeface="Comic Sans MS" charset="0"/>
                </a:rPr>
                <a:t>Commercial</a:t>
              </a:r>
              <a:endParaRPr lang="en-GB" sz="1800">
                <a:latin typeface="Comic Sans MS" charset="0"/>
              </a:endParaRPr>
            </a:p>
          </p:txBody>
        </p:sp>
        <p:sp>
          <p:nvSpPr>
            <p:cNvPr id="129132" name="Text Box 1407"/>
            <p:cNvSpPr txBox="1">
              <a:spLocks noChangeArrowheads="1"/>
            </p:cNvSpPr>
            <p:nvPr/>
          </p:nvSpPr>
          <p:spPr bwMode="auto">
            <a:xfrm>
              <a:off x="5041" y="973"/>
              <a:ext cx="49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r>
                <a:rPr lang="en-GB" sz="1400">
                  <a:latin typeface="Comic Sans MS" charset="0"/>
                </a:rPr>
                <a:t>Custom</a:t>
              </a:r>
              <a:endParaRPr lang="en-GB" sz="1800">
                <a:latin typeface="Comic Sans MS" charset="0"/>
              </a:endParaRPr>
            </a:p>
          </p:txBody>
        </p:sp>
        <p:pic>
          <p:nvPicPr>
            <p:cNvPr id="129133" name="Picture 1408" descr="pvs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6" y="1790"/>
              <a:ext cx="410"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62263565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39268"/>
                                        </p:tgtEl>
                                        <p:attrNameLst>
                                          <p:attrName>style.visibility</p:attrName>
                                        </p:attrNameLst>
                                      </p:cBhvr>
                                      <p:to>
                                        <p:strVal val="visible"/>
                                      </p:to>
                                    </p:set>
                                    <p:animEffect transition="in" filter="wipe(up)">
                                      <p:cBhvr>
                                        <p:cTn id="13" dur="1000"/>
                                        <p:tgtEl>
                                          <p:spTgt spid="13926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4" fill="hold" nodeType="clickEffect">
                                  <p:stCondLst>
                                    <p:cond delay="0"/>
                                  </p:stCondLst>
                                  <p:childTnLst>
                                    <p:set>
                                      <p:cBhvr>
                                        <p:cTn id="17" dur="1" fill="hold">
                                          <p:stCondLst>
                                            <p:cond delay="0"/>
                                          </p:stCondLst>
                                        </p:cTn>
                                        <p:tgtEl>
                                          <p:spTgt spid="129536"/>
                                        </p:tgtEl>
                                        <p:attrNameLst>
                                          <p:attrName>style.visibility</p:attrName>
                                        </p:attrNameLst>
                                      </p:cBhvr>
                                      <p:to>
                                        <p:strVal val="visible"/>
                                      </p:to>
                                    </p:set>
                                    <p:animEffect transition="in" filter="wipe(down)">
                                      <p:cBhvr>
                                        <p:cTn id="18" dur="2000"/>
                                        <p:tgtEl>
                                          <p:spTgt spid="129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8"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Footer Placeholder 4"/>
          <p:cNvSpPr>
            <a:spLocks noGrp="1"/>
          </p:cNvSpPr>
          <p:nvPr>
            <p:ph type="ftr" sz="quarter" idx="11"/>
          </p:nvPr>
        </p:nvSpPr>
        <p:spPr>
          <a:xfrm>
            <a:off x="2133600" y="6381750"/>
            <a:ext cx="5029200" cy="476250"/>
          </a:xfrm>
        </p:spPr>
        <p:txBody>
          <a:bodyPr/>
          <a:lstStyle/>
          <a:p>
            <a:pPr>
              <a:defRPr/>
            </a:pPr>
            <a:r>
              <a:rPr lang="el-GR" smtClean="0"/>
              <a:t>Ανιχνευτές Σωματιδίων, 09-15 Αυγούστου 2014</a:t>
            </a:r>
            <a:endParaRPr lang="en-US"/>
          </a:p>
        </p:txBody>
      </p:sp>
      <p:sp>
        <p:nvSpPr>
          <p:cNvPr id="82947" name="Slide Number Placeholder 5"/>
          <p:cNvSpPr>
            <a:spLocks noGrp="1"/>
          </p:cNvSpPr>
          <p:nvPr>
            <p:ph type="sldNum" sz="quarter" idx="12"/>
          </p:nvPr>
        </p:nvSpPr>
        <p:spPr/>
        <p:txBody>
          <a:bodyPr/>
          <a:lstStyle>
            <a:lvl1pPr>
              <a:defRPr sz="2400">
                <a:solidFill>
                  <a:schemeClr val="tx1"/>
                </a:solidFill>
                <a:latin typeface="Verdana" charset="0"/>
                <a:ea typeface="ＭＳ Ｐゴシック" charset="0"/>
                <a:cs typeface="ＭＳ Ｐゴシック" charset="0"/>
              </a:defRPr>
            </a:lvl1pPr>
            <a:lvl2pPr marL="37931725" indent="-37474525">
              <a:defRPr sz="2400">
                <a:solidFill>
                  <a:schemeClr val="tx1"/>
                </a:solidFill>
                <a:latin typeface="Verdana" charset="0"/>
                <a:ea typeface="ＭＳ Ｐゴシック" charset="0"/>
              </a:defRPr>
            </a:lvl2pPr>
            <a:lvl3pPr>
              <a:defRPr sz="2400">
                <a:solidFill>
                  <a:schemeClr val="tx1"/>
                </a:solidFill>
                <a:latin typeface="Verdana" charset="0"/>
                <a:ea typeface="ＭＳ Ｐゴシック" charset="0"/>
              </a:defRPr>
            </a:lvl3pPr>
            <a:lvl4pPr>
              <a:defRPr sz="2400">
                <a:solidFill>
                  <a:schemeClr val="tx1"/>
                </a:solidFill>
                <a:latin typeface="Verdana" charset="0"/>
                <a:ea typeface="ＭＳ Ｐゴシック" charset="0"/>
              </a:defRPr>
            </a:lvl4pPr>
            <a:lvl5pPr>
              <a:defRPr sz="2400">
                <a:solidFill>
                  <a:schemeClr val="tx1"/>
                </a:solidFill>
                <a:latin typeface="Verdana" charset="0"/>
                <a:ea typeface="ＭＳ Ｐゴシック" charset="0"/>
              </a:defRPr>
            </a:lvl5pPr>
            <a:lvl6pPr marL="457200" eaLnBrk="0" fontAlgn="base" hangingPunct="0">
              <a:spcBef>
                <a:spcPct val="0"/>
              </a:spcBef>
              <a:spcAft>
                <a:spcPct val="0"/>
              </a:spcAft>
              <a:defRPr sz="2400">
                <a:solidFill>
                  <a:schemeClr val="tx1"/>
                </a:solidFill>
                <a:latin typeface="Verdana" charset="0"/>
                <a:ea typeface="ＭＳ Ｐゴシック" charset="0"/>
              </a:defRPr>
            </a:lvl6pPr>
            <a:lvl7pPr marL="914400" eaLnBrk="0" fontAlgn="base" hangingPunct="0">
              <a:spcBef>
                <a:spcPct val="0"/>
              </a:spcBef>
              <a:spcAft>
                <a:spcPct val="0"/>
              </a:spcAft>
              <a:defRPr sz="2400">
                <a:solidFill>
                  <a:schemeClr val="tx1"/>
                </a:solidFill>
                <a:latin typeface="Verdana" charset="0"/>
                <a:ea typeface="ＭＳ Ｐゴシック" charset="0"/>
              </a:defRPr>
            </a:lvl7pPr>
            <a:lvl8pPr marL="1371600" eaLnBrk="0" fontAlgn="base" hangingPunct="0">
              <a:spcBef>
                <a:spcPct val="0"/>
              </a:spcBef>
              <a:spcAft>
                <a:spcPct val="0"/>
              </a:spcAft>
              <a:defRPr sz="2400">
                <a:solidFill>
                  <a:schemeClr val="tx1"/>
                </a:solidFill>
                <a:latin typeface="Verdana" charset="0"/>
                <a:ea typeface="ＭＳ Ｐゴシック" charset="0"/>
              </a:defRPr>
            </a:lvl8pPr>
            <a:lvl9pPr marL="1828800" eaLnBrk="0" fontAlgn="base" hangingPunct="0">
              <a:spcBef>
                <a:spcPct val="0"/>
              </a:spcBef>
              <a:spcAft>
                <a:spcPct val="0"/>
              </a:spcAft>
              <a:defRPr sz="2400">
                <a:solidFill>
                  <a:schemeClr val="tx1"/>
                </a:solidFill>
                <a:latin typeface="Verdana" charset="0"/>
                <a:ea typeface="ＭＳ Ｐゴシック" charset="0"/>
              </a:defRPr>
            </a:lvl9pPr>
          </a:lstStyle>
          <a:p>
            <a:fld id="{C7251703-DD17-E14A-A999-7A4CBE380C83}" type="slidenum">
              <a:rPr lang="en-US" sz="1400">
                <a:latin typeface="Arial" charset="0"/>
              </a:rPr>
              <a:pPr/>
              <a:t>43</a:t>
            </a:fld>
            <a:endParaRPr lang="en-US" sz="1400">
              <a:latin typeface="Arial" charset="0"/>
            </a:endParaRPr>
          </a:p>
        </p:txBody>
      </p:sp>
      <p:sp>
        <p:nvSpPr>
          <p:cNvPr id="142338" name="Rectangle 2"/>
          <p:cNvSpPr>
            <a:spLocks noGrp="1" noChangeArrowheads="1"/>
          </p:cNvSpPr>
          <p:nvPr>
            <p:ph type="title"/>
          </p:nvPr>
        </p:nvSpPr>
        <p:spPr/>
        <p:txBody>
          <a:bodyPr/>
          <a:lstStyle/>
          <a:p>
            <a:pPr eaLnBrk="1" hangingPunct="1"/>
            <a:r>
              <a:rPr lang="el-GR" b="1" dirty="0">
                <a:solidFill>
                  <a:srgbClr val="FF0000"/>
                </a:solidFill>
                <a:effectLst>
                  <a:outerShdw blurRad="38100" dist="38100" dir="2700000" algn="tl">
                    <a:srgbClr val="DDDDDD"/>
                  </a:outerShdw>
                </a:effectLst>
                <a:latin typeface="Arial" charset="0"/>
                <a:ea typeface="ＭＳ Ｐゴシック" charset="0"/>
                <a:cs typeface="ＭＳ Ｐゴシック" charset="0"/>
              </a:rPr>
              <a:t>Σ</a:t>
            </a:r>
            <a:r>
              <a:rPr lang="el-GR" dirty="0">
                <a:latin typeface="Arial" charset="0"/>
                <a:ea typeface="ＭＳ Ｐゴシック" charset="0"/>
                <a:cs typeface="ＭＳ Ｐゴシック" charset="0"/>
              </a:rPr>
              <a:t>ύστημα</a:t>
            </a:r>
            <a:r>
              <a:rPr lang="en-US" dirty="0">
                <a:latin typeface="Arial" charset="0"/>
                <a:ea typeface="ＭＳ Ｐゴシック" charset="0"/>
                <a:cs typeface="ＭＳ Ｐゴシック" charset="0"/>
              </a:rPr>
              <a:t> </a:t>
            </a:r>
            <a:r>
              <a:rPr lang="el-GR" b="1" dirty="0">
                <a:solidFill>
                  <a:srgbClr val="FF0000"/>
                </a:solidFill>
                <a:effectLst>
                  <a:outerShdw blurRad="38100" dist="38100" dir="2700000" algn="tl">
                    <a:srgbClr val="DDDDDD"/>
                  </a:outerShdw>
                </a:effectLst>
                <a:latin typeface="Arial" charset="0"/>
                <a:ea typeface="ＭＳ Ｐゴシック" charset="0"/>
                <a:cs typeface="ＭＳ Ｐゴシック" charset="0"/>
              </a:rPr>
              <a:t>Α</a:t>
            </a:r>
            <a:r>
              <a:rPr lang="el-GR" dirty="0">
                <a:latin typeface="Arial" charset="0"/>
                <a:ea typeface="ＭＳ Ｐゴシック" charset="0"/>
                <a:cs typeface="ＭＳ Ｐゴシック" charset="0"/>
              </a:rPr>
              <a:t>σφάλειας</a:t>
            </a:r>
            <a:r>
              <a:rPr lang="en-US" dirty="0">
                <a:latin typeface="Arial" charset="0"/>
                <a:ea typeface="ＭＳ Ｐゴシック" charset="0"/>
                <a:cs typeface="ＭＳ Ｐゴシック" charset="0"/>
              </a:rPr>
              <a:t> </a:t>
            </a:r>
            <a:r>
              <a:rPr lang="el-GR" b="1" dirty="0">
                <a:solidFill>
                  <a:srgbClr val="FF0000"/>
                </a:solidFill>
                <a:effectLst>
                  <a:outerShdw blurRad="38100" dist="38100" dir="2700000" algn="tl">
                    <a:srgbClr val="DDDDDD"/>
                  </a:outerShdw>
                </a:effectLst>
                <a:latin typeface="Arial" charset="0"/>
                <a:ea typeface="ＭＳ Ｐゴシック" charset="0"/>
                <a:cs typeface="ＭＳ Ｐゴシック" charset="0"/>
              </a:rPr>
              <a:t>Α</a:t>
            </a:r>
            <a:r>
              <a:rPr lang="el-GR" dirty="0">
                <a:latin typeface="Arial" charset="0"/>
                <a:ea typeface="ＭＳ Ｐゴシック" charset="0"/>
                <a:cs typeface="ＭＳ Ｐゴシック" charset="0"/>
              </a:rPr>
              <a:t>νιχνευτή</a:t>
            </a:r>
            <a:endParaRPr lang="en-US" dirty="0">
              <a:latin typeface="Arial" charset="0"/>
              <a:ea typeface="ＭＳ Ｐゴシック" charset="0"/>
              <a:cs typeface="ＭＳ Ｐゴシック" charset="0"/>
            </a:endParaRPr>
          </a:p>
        </p:txBody>
      </p:sp>
      <p:sp>
        <p:nvSpPr>
          <p:cNvPr id="142339" name="Rectangle 3"/>
          <p:cNvSpPr>
            <a:spLocks noGrp="1" noChangeArrowheads="1"/>
          </p:cNvSpPr>
          <p:nvPr>
            <p:ph type="body" idx="1"/>
          </p:nvPr>
        </p:nvSpPr>
        <p:spPr/>
        <p:txBody>
          <a:bodyPr/>
          <a:lstStyle/>
          <a:p>
            <a:pPr eaLnBrk="1" hangingPunct="1"/>
            <a:r>
              <a:rPr lang="el-GR">
                <a:latin typeface="Arial" charset="0"/>
                <a:ea typeface="ＭＳ Ｐゴシック" charset="0"/>
                <a:cs typeface="ＭＳ Ｐゴシック" charset="0"/>
              </a:rPr>
              <a:t>Κοινό Σύστημα για:</a:t>
            </a:r>
            <a:endParaRPr lang="en-US">
              <a:latin typeface="Arial" charset="0"/>
              <a:ea typeface="ＭＳ Ｐゴシック" charset="0"/>
              <a:cs typeface="ＭＳ Ｐゴシック" charset="0"/>
            </a:endParaRPr>
          </a:p>
          <a:p>
            <a:pPr lvl="1" eaLnBrk="1" hangingPunct="1"/>
            <a:r>
              <a:rPr lang="el-GR">
                <a:latin typeface="Arial" charset="0"/>
                <a:ea typeface="ＭＳ Ｐゴシック" charset="0"/>
              </a:rPr>
              <a:t>Ασφάλεια του ανιχνευτή του πειράματος</a:t>
            </a:r>
            <a:endParaRPr lang="en-US">
              <a:latin typeface="Arial" charset="0"/>
              <a:ea typeface="ＭＳ Ｐゴシック" charset="0"/>
            </a:endParaRPr>
          </a:p>
          <a:p>
            <a:pPr lvl="1" eaLnBrk="1" hangingPunct="1"/>
            <a:r>
              <a:rPr lang="el-GR">
                <a:latin typeface="Arial" charset="0"/>
                <a:ea typeface="ＭＳ Ｐゴシック" charset="0"/>
              </a:rPr>
              <a:t>Ανάπτυξη σε καθιερωμένη τεχνολογία</a:t>
            </a:r>
            <a:endParaRPr lang="en-US">
              <a:latin typeface="Arial" charset="0"/>
              <a:ea typeface="ＭＳ Ｐゴシック" charset="0"/>
            </a:endParaRPr>
          </a:p>
          <a:p>
            <a:pPr eaLnBrk="1" hangingPunct="1"/>
            <a:r>
              <a:rPr lang="el-GR">
                <a:latin typeface="Arial" charset="0"/>
                <a:ea typeface="ＭＳ Ｐゴシック" charset="0"/>
                <a:cs typeface="ＭＳ Ｐゴシック" charset="0"/>
              </a:rPr>
              <a:t>Χαρακτηριστικά</a:t>
            </a:r>
            <a:endParaRPr lang="en-US">
              <a:latin typeface="Arial" charset="0"/>
              <a:ea typeface="ＭＳ Ｐゴシック" charset="0"/>
              <a:cs typeface="ＭＳ Ｐゴシック" charset="0"/>
            </a:endParaRPr>
          </a:p>
          <a:p>
            <a:pPr lvl="1" eaLnBrk="1" hangingPunct="1"/>
            <a:r>
              <a:rPr lang="el-GR">
                <a:latin typeface="Arial" charset="0"/>
                <a:ea typeface="ＭＳ Ｐゴシック" charset="0"/>
              </a:rPr>
              <a:t>Ανεξάρτητο σύστημα</a:t>
            </a:r>
            <a:r>
              <a:rPr lang="en-US">
                <a:latin typeface="Arial" charset="0"/>
                <a:ea typeface="ＭＳ Ｐゴシック" charset="0"/>
              </a:rPr>
              <a:t> (</a:t>
            </a:r>
            <a:r>
              <a:rPr lang="en-US" b="1">
                <a:solidFill>
                  <a:srgbClr val="009900"/>
                </a:solidFill>
                <a:latin typeface="Arial" charset="0"/>
                <a:ea typeface="ＭＳ Ｐゴシック" charset="0"/>
              </a:rPr>
              <a:t>front-end</a:t>
            </a:r>
            <a:r>
              <a:rPr lang="en-US">
                <a:latin typeface="Arial" charset="0"/>
                <a:ea typeface="ＭＳ Ｐゴシック" charset="0"/>
              </a:rPr>
              <a:t>) </a:t>
            </a:r>
            <a:r>
              <a:rPr lang="el-GR">
                <a:latin typeface="Arial" charset="0"/>
                <a:ea typeface="ＭＳ Ｐゴシック" charset="0"/>
              </a:rPr>
              <a:t>ικανό</a:t>
            </a:r>
            <a:r>
              <a:rPr lang="en-US">
                <a:latin typeface="Arial" charset="0"/>
                <a:ea typeface="ＭＳ Ｐゴシック" charset="0"/>
              </a:rPr>
              <a:t> </a:t>
            </a:r>
            <a:r>
              <a:rPr lang="el-GR">
                <a:latin typeface="Arial" charset="0"/>
                <a:ea typeface="ＭＳ Ｐゴシック" charset="0"/>
              </a:rPr>
              <a:t>να λειτουργεί από μόνο του για να παρακολουθεί και να εξασφαλίζει τον ανιχνευτή</a:t>
            </a:r>
            <a:endParaRPr lang="en-US">
              <a:latin typeface="Arial" charset="0"/>
              <a:ea typeface="ＭＳ Ｐゴシック" charset="0"/>
            </a:endParaRPr>
          </a:p>
          <a:p>
            <a:pPr lvl="1" eaLnBrk="1" hangingPunct="1"/>
            <a:r>
              <a:rPr lang="el-GR">
                <a:latin typeface="Arial" charset="0"/>
                <a:ea typeface="ＭＳ Ｐゴシック" charset="0"/>
              </a:rPr>
              <a:t>Συνοπτικό</a:t>
            </a:r>
            <a:r>
              <a:rPr lang="en-US">
                <a:latin typeface="Arial" charset="0"/>
                <a:ea typeface="ＭＳ Ｐゴシック" charset="0"/>
              </a:rPr>
              <a:t> </a:t>
            </a:r>
            <a:r>
              <a:rPr lang="el-GR">
                <a:latin typeface="Arial" charset="0"/>
                <a:ea typeface="ＭＳ Ｐゴシック" charset="0"/>
              </a:rPr>
              <a:t>σύστημα </a:t>
            </a:r>
            <a:r>
              <a:rPr lang="en-US">
                <a:latin typeface="Arial" charset="0"/>
                <a:ea typeface="ＭＳ Ｐゴシック" charset="0"/>
              </a:rPr>
              <a:t>(</a:t>
            </a:r>
            <a:r>
              <a:rPr lang="en-US" b="1">
                <a:solidFill>
                  <a:srgbClr val="FF0000"/>
                </a:solidFill>
                <a:latin typeface="Arial" charset="0"/>
                <a:ea typeface="ＭＳ Ｐゴシック" charset="0"/>
              </a:rPr>
              <a:t>back-end</a:t>
            </a:r>
            <a:r>
              <a:rPr lang="en-US">
                <a:latin typeface="Arial" charset="0"/>
                <a:ea typeface="ＭＳ Ｐゴシック" charset="0"/>
              </a:rPr>
              <a:t>) </a:t>
            </a:r>
            <a:r>
              <a:rPr lang="el-GR">
                <a:latin typeface="Arial" charset="0"/>
                <a:ea typeface="ＭＳ Ｐゴシック" charset="0"/>
              </a:rPr>
              <a:t>για να πληροφορεί άμεσα τους υπεύθυνους</a:t>
            </a:r>
            <a:r>
              <a:rPr lang="en-US">
                <a:latin typeface="Arial" charset="0"/>
                <a:ea typeface="ＭＳ Ｐゴシック" charset="0"/>
              </a:rPr>
              <a:t> </a:t>
            </a:r>
            <a:r>
              <a:rPr lang="el-GR">
                <a:latin typeface="Arial" charset="0"/>
                <a:ea typeface="ＭＳ Ｐゴシック" charset="0"/>
              </a:rPr>
              <a:t>ασφάλειας</a:t>
            </a:r>
            <a:endParaRPr lang="en-US">
              <a:latin typeface="Arial" charset="0"/>
              <a:ea typeface="ＭＳ Ｐゴシック" charset="0"/>
            </a:endParaRPr>
          </a:p>
        </p:txBody>
      </p:sp>
    </p:spTree>
    <p:extLst>
      <p:ext uri="{BB962C8B-B14F-4D97-AF65-F5344CB8AC3E}">
        <p14:creationId xmlns:p14="http://schemas.microsoft.com/office/powerpoint/2010/main" val="253760662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2339">
                                            <p:txEl>
                                              <p:pRg st="0" end="0"/>
                                            </p:txEl>
                                          </p:spTgt>
                                        </p:tgtEl>
                                        <p:attrNameLst>
                                          <p:attrName>style.visibility</p:attrName>
                                        </p:attrNameLst>
                                      </p:cBhvr>
                                      <p:to>
                                        <p:strVal val="visible"/>
                                      </p:to>
                                    </p:set>
                                    <p:animEffect transition="in" filter="wipe(left)">
                                      <p:cBhvr>
                                        <p:cTn id="7" dur="500"/>
                                        <p:tgtEl>
                                          <p:spTgt spid="142339">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2339">
                                            <p:txEl>
                                              <p:pRg st="1" end="1"/>
                                            </p:txEl>
                                          </p:spTgt>
                                        </p:tgtEl>
                                        <p:attrNameLst>
                                          <p:attrName>style.visibility</p:attrName>
                                        </p:attrNameLst>
                                      </p:cBhvr>
                                      <p:to>
                                        <p:strVal val="visible"/>
                                      </p:to>
                                    </p:set>
                                    <p:animEffect transition="in" filter="wipe(left)">
                                      <p:cBhvr>
                                        <p:cTn id="11" dur="500"/>
                                        <p:tgtEl>
                                          <p:spTgt spid="142339">
                                            <p:txEl>
                                              <p:pRg st="1" end="1"/>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2339">
                                            <p:txEl>
                                              <p:pRg st="2" end="2"/>
                                            </p:txEl>
                                          </p:spTgt>
                                        </p:tgtEl>
                                        <p:attrNameLst>
                                          <p:attrName>style.visibility</p:attrName>
                                        </p:attrNameLst>
                                      </p:cBhvr>
                                      <p:to>
                                        <p:strVal val="visible"/>
                                      </p:to>
                                    </p:set>
                                    <p:animEffect transition="in" filter="wipe(left)">
                                      <p:cBhvr>
                                        <p:cTn id="15" dur="500"/>
                                        <p:tgtEl>
                                          <p:spTgt spid="142339">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42339">
                                            <p:txEl>
                                              <p:pRg st="3" end="3"/>
                                            </p:txEl>
                                          </p:spTgt>
                                        </p:tgtEl>
                                        <p:attrNameLst>
                                          <p:attrName>style.visibility</p:attrName>
                                        </p:attrNameLst>
                                      </p:cBhvr>
                                      <p:to>
                                        <p:strVal val="visible"/>
                                      </p:to>
                                    </p:set>
                                    <p:animEffect transition="in" filter="wipe(left)">
                                      <p:cBhvr>
                                        <p:cTn id="20" dur="500"/>
                                        <p:tgtEl>
                                          <p:spTgt spid="142339">
                                            <p:txEl>
                                              <p:pRg st="3" end="3"/>
                                            </p:txEl>
                                          </p:spTgt>
                                        </p:tgtEl>
                                      </p:cBhvr>
                                    </p:animEffect>
                                  </p:childTnLst>
                                </p:cTn>
                              </p:par>
                            </p:childTnLst>
                          </p:cTn>
                        </p:par>
                        <p:par>
                          <p:cTn id="21" fill="hold" nodeType="afterGroup">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42339">
                                            <p:txEl>
                                              <p:pRg st="4" end="4"/>
                                            </p:txEl>
                                          </p:spTgt>
                                        </p:tgtEl>
                                        <p:attrNameLst>
                                          <p:attrName>style.visibility</p:attrName>
                                        </p:attrNameLst>
                                      </p:cBhvr>
                                      <p:to>
                                        <p:strVal val="visible"/>
                                      </p:to>
                                    </p:set>
                                    <p:animEffect transition="in" filter="wipe(left)">
                                      <p:cBhvr>
                                        <p:cTn id="24" dur="500"/>
                                        <p:tgtEl>
                                          <p:spTgt spid="142339">
                                            <p:txEl>
                                              <p:pRg st="4" end="4"/>
                                            </p:txEl>
                                          </p:spTgt>
                                        </p:tgtEl>
                                      </p:cBhvr>
                                    </p:animEffect>
                                  </p:childTnLst>
                                </p:cTn>
                              </p:par>
                            </p:childTnLst>
                          </p:cTn>
                        </p:par>
                        <p:par>
                          <p:cTn id="25" fill="hold" nodeType="afterGroup">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42339">
                                            <p:txEl>
                                              <p:pRg st="5" end="5"/>
                                            </p:txEl>
                                          </p:spTgt>
                                        </p:tgtEl>
                                        <p:attrNameLst>
                                          <p:attrName>style.visibility</p:attrName>
                                        </p:attrNameLst>
                                      </p:cBhvr>
                                      <p:to>
                                        <p:strVal val="visible"/>
                                      </p:to>
                                    </p:set>
                                    <p:animEffect transition="in" filter="wipe(left)">
                                      <p:cBhvr>
                                        <p:cTn id="28" dur="500"/>
                                        <p:tgtEl>
                                          <p:spTgt spid="1423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9"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5182756" y="6356353"/>
            <a:ext cx="2895600" cy="365125"/>
          </a:xfrm>
          <a:prstGeom prst="rect">
            <a:avLst/>
          </a:prstGeom>
        </p:spPr>
        <p:txBody>
          <a:bodyPr/>
          <a:lstStyle/>
          <a:p>
            <a:r>
              <a:rPr lang="en-GB" smtClean="0"/>
              <a:t>mar.capeans@cern.ch</a:t>
            </a:r>
            <a:endParaRPr lang="en-GB"/>
          </a:p>
        </p:txBody>
      </p:sp>
      <p:sp>
        <p:nvSpPr>
          <p:cNvPr id="5" name="Slide Number Placeholder 4"/>
          <p:cNvSpPr>
            <a:spLocks noGrp="1"/>
          </p:cNvSpPr>
          <p:nvPr>
            <p:ph type="sldNum" sz="quarter" idx="4294967295"/>
          </p:nvPr>
        </p:nvSpPr>
        <p:spPr>
          <a:xfrm>
            <a:off x="8185377" y="6356353"/>
            <a:ext cx="501424" cy="365125"/>
          </a:xfrm>
          <a:prstGeom prst="rect">
            <a:avLst/>
          </a:prstGeom>
        </p:spPr>
        <p:txBody>
          <a:bodyPr/>
          <a:lstStyle/>
          <a:p>
            <a:fld id="{17918391-D411-FE40-AAD7-861AE5233E0E}" type="slidenum">
              <a:rPr lang="en-GB" smtClean="0"/>
              <a:pPr/>
              <a:t>44</a:t>
            </a:fld>
            <a:endParaRPr lang="en-GB"/>
          </a:p>
        </p:txBody>
      </p:sp>
      <p:grpSp>
        <p:nvGrpSpPr>
          <p:cNvPr id="6" name="Group 4"/>
          <p:cNvGrpSpPr>
            <a:grpSpLocks/>
          </p:cNvGrpSpPr>
          <p:nvPr/>
        </p:nvGrpSpPr>
        <p:grpSpPr bwMode="auto">
          <a:xfrm>
            <a:off x="4808539" y="782060"/>
            <a:ext cx="2379084" cy="1552575"/>
            <a:chOff x="5914355" y="938208"/>
            <a:chExt cx="2379084" cy="1552575"/>
          </a:xfrm>
        </p:grpSpPr>
        <p:pic>
          <p:nvPicPr>
            <p:cNvPr id="7" name="Picture 6" descr="Picture 5.png"/>
            <p:cNvPicPr>
              <a:picLocks noChangeAspect="1"/>
            </p:cNvPicPr>
            <p:nvPr/>
          </p:nvPicPr>
          <p:blipFill rotWithShape="1">
            <a:blip r:embed="rId2" cstate="print">
              <a:extLst/>
            </a:blip>
            <a:srcRect/>
            <a:stretch/>
          </p:blipFill>
          <p:spPr bwMode="auto">
            <a:xfrm>
              <a:off x="5914355" y="938208"/>
              <a:ext cx="2355850" cy="1552575"/>
            </a:xfrm>
            <a:prstGeom prst="roundRect">
              <a:avLst>
                <a:gd name="adj" fmla="val 16667"/>
              </a:avLst>
            </a:prstGeom>
            <a:ln>
              <a:noFill/>
            </a:ln>
            <a:effectLst>
              <a:outerShdw blurRad="76200" dist="38100" dir="7800000" algn="tl" rotWithShape="0">
                <a:srgbClr val="000000">
                  <a:alpha val="40000"/>
                </a:srgbClr>
              </a:outerShdw>
            </a:effectLst>
          </p:spPr>
        </p:pic>
        <p:sp>
          <p:nvSpPr>
            <p:cNvPr id="8" name="TextBox 31"/>
            <p:cNvSpPr txBox="1">
              <a:spLocks noChangeArrowheads="1"/>
            </p:cNvSpPr>
            <p:nvPr/>
          </p:nvSpPr>
          <p:spPr bwMode="auto">
            <a:xfrm>
              <a:off x="6897016" y="1375348"/>
              <a:ext cx="1396423" cy="369332"/>
            </a:xfrm>
            <a:prstGeom prst="rect">
              <a:avLst/>
            </a:prstGeom>
            <a:noFill/>
            <a:ln w="9525">
              <a:noFill/>
              <a:miter lim="800000"/>
              <a:headEnd/>
              <a:tailEnd/>
            </a:ln>
          </p:spPr>
          <p:txBody>
            <a:bodyPr wrap="none">
              <a:prstTxWarp prst="textNoShape">
                <a:avLst/>
              </a:prstTxWarp>
              <a:spAutoFit/>
            </a:bodyPr>
            <a:lstStyle/>
            <a:p>
              <a:r>
                <a:rPr lang="el-GR" b="1" dirty="0" smtClean="0">
                  <a:solidFill>
                    <a:schemeClr val="bg1"/>
                  </a:solidFill>
                  <a:latin typeface="Arial" pitchFamily="-104" charset="0"/>
                </a:rPr>
                <a:t>Κακ. </a:t>
              </a:r>
              <a:r>
                <a:rPr lang="el-GR" b="1" dirty="0" smtClean="0">
                  <a:solidFill>
                    <a:schemeClr val="bg1"/>
                  </a:solidFill>
                  <a:latin typeface="Arial" pitchFamily="-104" charset="0"/>
                </a:rPr>
                <a:t>ό</a:t>
              </a:r>
              <a:r>
                <a:rPr lang="el-GR" b="1" dirty="0" smtClean="0">
                  <a:solidFill>
                    <a:schemeClr val="bg1"/>
                  </a:solidFill>
                  <a:latin typeface="Arial" pitchFamily="-104" charset="0"/>
                </a:rPr>
                <a:t>γκος</a:t>
              </a:r>
              <a:r>
                <a:rPr lang="en-GB" sz="1400" dirty="0" smtClean="0">
                  <a:solidFill>
                    <a:srgbClr val="FFFFFF"/>
                  </a:solidFill>
                  <a:latin typeface="Arial" pitchFamily="-104" charset="0"/>
                </a:rPr>
                <a:t> </a:t>
              </a:r>
              <a:endParaRPr lang="en-GB" sz="1400" dirty="0">
                <a:solidFill>
                  <a:srgbClr val="FFFFFF"/>
                </a:solidFill>
                <a:latin typeface="Arial" pitchFamily="-104" charset="0"/>
              </a:endParaRPr>
            </a:p>
          </p:txBody>
        </p:sp>
        <p:sp>
          <p:nvSpPr>
            <p:cNvPr id="9" name="Trapezoid 8"/>
            <p:cNvSpPr/>
            <p:nvPr/>
          </p:nvSpPr>
          <p:spPr bwMode="auto">
            <a:xfrm rot="16200000" flipH="1">
              <a:off x="6595313" y="1110930"/>
              <a:ext cx="95254" cy="1207132"/>
            </a:xfrm>
            <a:prstGeom prst="trapezoid">
              <a:avLst/>
            </a:prstGeom>
            <a:solidFill>
              <a:schemeClr val="tx1">
                <a:lumMod val="20000"/>
                <a:lumOff val="80000"/>
              </a:schemeClr>
            </a:solidFill>
            <a:ln w="9525" cap="flat" cmpd="sng" algn="ctr">
              <a:solidFill>
                <a:schemeClr val="tx2">
                  <a:lumMod val="20000"/>
                  <a:lumOff val="80000"/>
                </a:schemeClr>
              </a:solidFill>
              <a:prstDash val="solid"/>
              <a:round/>
              <a:headEnd type="none" w="med" len="med"/>
              <a:tailEnd type="none" w="med" len="med"/>
            </a:ln>
            <a:effectLst>
              <a:outerShdw blurRad="50800" dist="38100" dir="2700000" algn="tl" rotWithShape="0">
                <a:schemeClr val="bg1">
                  <a:alpha val="43000"/>
                </a:schemeClr>
              </a:outerShdw>
              <a:reflection blurRad="6350" stA="50000" endA="300" endPos="90000" dir="5400000" sy="-100000" algn="bl" rotWithShape="0"/>
            </a:effectLst>
          </p:spPr>
          <p:txBody>
            <a:bodyPr/>
            <a:lstStyle/>
            <a:p>
              <a:pPr>
                <a:defRPr/>
              </a:pPr>
              <a:endParaRPr lang="en-GB">
                <a:latin typeface="Arial" pitchFamily="-112" charset="0"/>
                <a:ea typeface="ＭＳ Ｐゴシック" pitchFamily="-112" charset="-128"/>
                <a:cs typeface="ＭＳ Ｐゴシック" pitchFamily="-112" charset="-128"/>
              </a:endParaRPr>
            </a:p>
          </p:txBody>
        </p:sp>
      </p:grpSp>
      <p:pic>
        <p:nvPicPr>
          <p:cNvPr id="10" name="Picture 9"/>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6090" r="5767"/>
          <a:stretch/>
        </p:blipFill>
        <p:spPr bwMode="auto">
          <a:xfrm>
            <a:off x="2286553" y="2458460"/>
            <a:ext cx="2328335" cy="15525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contourClr>
              <a:srgbClr val="969696"/>
            </a:contourClr>
          </a:sp3d>
        </p:spPr>
      </p:pic>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84484" y="782658"/>
            <a:ext cx="2332473" cy="15525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contourClr>
              <a:srgbClr val="969696"/>
            </a:contourClr>
          </a:sp3d>
        </p:spPr>
      </p:pic>
      <p:pic>
        <p:nvPicPr>
          <p:cNvPr id="12" name="Picture 1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260602" y="4134860"/>
            <a:ext cx="2328333" cy="1598399"/>
          </a:xfrm>
          <a:prstGeom prst="roundRect">
            <a:avLst>
              <a:gd name="adj" fmla="val 16667"/>
            </a:avLst>
          </a:prstGeom>
          <a:ln>
            <a:noFill/>
          </a:ln>
          <a:effectLst>
            <a:outerShdw blurRad="76200" dist="38100" dir="7800000" algn="tl" rotWithShape="0">
              <a:srgbClr val="000000">
                <a:alpha val="40000"/>
              </a:srgbClr>
            </a:outerShdw>
            <a:reflection blurRad="6350" stA="52000" endA="300" endPos="35000" dir="5400000" sy="-100000" algn="bl" rotWithShape="0"/>
          </a:effectLst>
          <a:scene3d>
            <a:camera prst="orthographicFront"/>
            <a:lightRig rig="contrasting" dir="t">
              <a:rot lat="0" lon="0" rev="4200000"/>
            </a:lightRig>
          </a:scene3d>
          <a:sp3d prstMaterial="plastic">
            <a:contourClr>
              <a:srgbClr val="969696"/>
            </a:contourClr>
          </a:sp3d>
        </p:spPr>
      </p:pic>
      <p:sp>
        <p:nvSpPr>
          <p:cNvPr id="13" name="Content Placeholder 2"/>
          <p:cNvSpPr txBox="1">
            <a:spLocks/>
          </p:cNvSpPr>
          <p:nvPr/>
        </p:nvSpPr>
        <p:spPr bwMode="auto">
          <a:xfrm>
            <a:off x="473075" y="1202941"/>
            <a:ext cx="1757363" cy="808044"/>
          </a:xfrm>
          <a:prstGeom prst="rect">
            <a:avLst/>
          </a:prstGeom>
          <a:noFill/>
          <a:ln w="9525">
            <a:noFill/>
            <a:miter lim="800000"/>
            <a:headEnd/>
            <a:tailEnd/>
          </a:ln>
        </p:spPr>
        <p:txBody>
          <a:bodyPr lIns="91432" tIns="45716" rIns="91432" bIns="45716">
            <a:prstTxWarp prst="textNoShape">
              <a:avLst/>
            </a:prstTxWarp>
          </a:bodyPr>
          <a:lstStyle/>
          <a:p>
            <a:pPr marL="36510" algn="r">
              <a:spcBef>
                <a:spcPct val="20000"/>
              </a:spcBef>
              <a:buClr>
                <a:schemeClr val="accent1"/>
              </a:buClr>
              <a:buSzPct val="80000"/>
            </a:pPr>
            <a:r>
              <a:rPr lang="el-GR" sz="2000" dirty="0" smtClean="0">
                <a:latin typeface="Gill Sans"/>
                <a:ea typeface="Arial" pitchFamily="-104" charset="0"/>
                <a:cs typeface="Gill Sans"/>
              </a:rPr>
              <a:t>Επιταχυντ</a:t>
            </a:r>
            <a:r>
              <a:rPr lang="el-GR" sz="2000" dirty="0" smtClean="0">
                <a:latin typeface="Gill Sans"/>
                <a:ea typeface="Arial" pitchFamily="-104" charset="0"/>
                <a:cs typeface="Gill Sans"/>
              </a:rPr>
              <a:t>ές Σωματιδίων</a:t>
            </a:r>
            <a:endParaRPr lang="en-GB" sz="2000" dirty="0">
              <a:latin typeface="Gill Sans"/>
              <a:ea typeface="Arial" pitchFamily="-104" charset="0"/>
              <a:cs typeface="Gill Sans"/>
            </a:endParaRPr>
          </a:p>
        </p:txBody>
      </p:sp>
      <p:pic>
        <p:nvPicPr>
          <p:cNvPr id="14" name="Picture 13"/>
          <p:cNvPicPr>
            <a:picLocks noChangeAspect="1"/>
          </p:cNvPicPr>
          <p:nvPr/>
        </p:nvPicPr>
        <p:blipFill rotWithShape="1">
          <a:blip r:embed="rId6" cstate="screen">
            <a:extLst>
              <a:ext uri="{28A0092B-C50C-407E-A947-70E740481C1C}">
                <a14:useLocalDpi xmlns:a14="http://schemas.microsoft.com/office/drawing/2010/main"/>
              </a:ext>
            </a:extLst>
          </a:blip>
          <a:srcRect l="-3016" r="4409"/>
          <a:stretch/>
        </p:blipFill>
        <p:spPr>
          <a:xfrm>
            <a:off x="4816402" y="4227260"/>
            <a:ext cx="2340000" cy="1505999"/>
          </a:xfrm>
          <a:prstGeom prst="roundRect">
            <a:avLst>
              <a:gd name="adj" fmla="val 16667"/>
            </a:avLst>
          </a:prstGeom>
          <a:ln>
            <a:noFill/>
          </a:ln>
          <a:effectLst>
            <a:outerShdw blurRad="76200" dist="38100" dir="7800000" algn="tl" rotWithShape="0">
              <a:srgbClr val="000000">
                <a:alpha val="40000"/>
              </a:srgbClr>
            </a:outerShdw>
            <a:reflection blurRad="6350" stA="52000" endA="300" endPos="35000" dir="5400000" sy="-100000" algn="bl" rotWithShape="0"/>
          </a:effectLst>
          <a:scene3d>
            <a:camera prst="orthographicFront"/>
            <a:lightRig rig="contrasting" dir="t">
              <a:rot lat="0" lon="0" rev="4200000"/>
            </a:lightRig>
          </a:scene3d>
          <a:sp3d prstMaterial="plastic">
            <a:contourClr>
              <a:srgbClr val="969696"/>
            </a:contourClr>
          </a:sp3d>
        </p:spPr>
      </p:pic>
      <p:pic>
        <p:nvPicPr>
          <p:cNvPr id="15" name="Picture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840146" y="2474657"/>
            <a:ext cx="2292517" cy="1584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contourClr>
              <a:srgbClr val="969696"/>
            </a:contourClr>
          </a:sp3d>
        </p:spPr>
      </p:pic>
      <p:sp>
        <p:nvSpPr>
          <p:cNvPr id="16" name="Content Placeholder 2"/>
          <p:cNvSpPr txBox="1">
            <a:spLocks/>
          </p:cNvSpPr>
          <p:nvPr/>
        </p:nvSpPr>
        <p:spPr bwMode="auto">
          <a:xfrm>
            <a:off x="249237" y="2800736"/>
            <a:ext cx="1981200" cy="1020442"/>
          </a:xfrm>
          <a:prstGeom prst="rect">
            <a:avLst/>
          </a:prstGeom>
          <a:noFill/>
          <a:ln w="9525">
            <a:noFill/>
            <a:miter lim="800000"/>
            <a:headEnd/>
            <a:tailEnd/>
          </a:ln>
        </p:spPr>
        <p:txBody>
          <a:bodyPr lIns="91432" tIns="45716" rIns="91432" bIns="45716">
            <a:prstTxWarp prst="textNoShape">
              <a:avLst/>
            </a:prstTxWarp>
          </a:bodyPr>
          <a:lstStyle/>
          <a:p>
            <a:pPr marL="36510" algn="r">
              <a:spcBef>
                <a:spcPct val="20000"/>
              </a:spcBef>
              <a:buClr>
                <a:schemeClr val="accent1"/>
              </a:buClr>
              <a:buSzPct val="80000"/>
            </a:pPr>
            <a:r>
              <a:rPr lang="el-GR" sz="2000" dirty="0" smtClean="0">
                <a:latin typeface="Gill Sans"/>
                <a:ea typeface="Arial" pitchFamily="-104" charset="0"/>
                <a:cs typeface="Gill Sans"/>
              </a:rPr>
              <a:t>Αν</a:t>
            </a:r>
            <a:r>
              <a:rPr lang="el-GR" sz="2000" dirty="0" smtClean="0">
                <a:latin typeface="Gill Sans"/>
                <a:ea typeface="Arial" pitchFamily="-104" charset="0"/>
                <a:cs typeface="Gill Sans"/>
              </a:rPr>
              <a:t>ίχευση σωματιδίου, </a:t>
            </a:r>
            <a:r>
              <a:rPr lang="el-GR" sz="2000" dirty="0" smtClean="0">
                <a:latin typeface="Gill Sans"/>
                <a:ea typeface="Arial" pitchFamily="-104" charset="0"/>
                <a:cs typeface="Gill Sans"/>
              </a:rPr>
              <a:t>Ανακατασκευ</a:t>
            </a:r>
            <a:r>
              <a:rPr lang="el-GR" sz="2000" dirty="0" smtClean="0">
                <a:latin typeface="Gill Sans"/>
                <a:ea typeface="Arial" pitchFamily="-104" charset="0"/>
                <a:cs typeface="Gill Sans"/>
              </a:rPr>
              <a:t>ή τροχιάς</a:t>
            </a:r>
            <a:endParaRPr lang="en-GB" sz="2000" dirty="0">
              <a:latin typeface="Gill Sans"/>
              <a:ea typeface="Arial" pitchFamily="-104" charset="0"/>
              <a:cs typeface="Gill Sans"/>
            </a:endParaRPr>
          </a:p>
        </p:txBody>
      </p:sp>
      <p:sp>
        <p:nvSpPr>
          <p:cNvPr id="17" name="Content Placeholder 2"/>
          <p:cNvSpPr txBox="1">
            <a:spLocks/>
          </p:cNvSpPr>
          <p:nvPr/>
        </p:nvSpPr>
        <p:spPr bwMode="auto">
          <a:xfrm>
            <a:off x="7251629" y="1328159"/>
            <a:ext cx="1757362" cy="588608"/>
          </a:xfrm>
          <a:prstGeom prst="rect">
            <a:avLst/>
          </a:prstGeom>
          <a:noFill/>
          <a:ln w="9525">
            <a:noFill/>
            <a:miter lim="800000"/>
            <a:headEnd/>
            <a:tailEnd/>
          </a:ln>
        </p:spPr>
        <p:txBody>
          <a:bodyPr lIns="91432" tIns="45716" rIns="91432" bIns="45716">
            <a:prstTxWarp prst="textNoShape">
              <a:avLst/>
            </a:prstTxWarp>
          </a:bodyPr>
          <a:lstStyle/>
          <a:p>
            <a:pPr marL="36510">
              <a:spcBef>
                <a:spcPct val="20000"/>
              </a:spcBef>
              <a:buClr>
                <a:schemeClr val="accent1"/>
              </a:buClr>
              <a:buSzPct val="80000"/>
            </a:pPr>
            <a:r>
              <a:rPr lang="el-GR" sz="2000" dirty="0" smtClean="0">
                <a:latin typeface="Gill Sans"/>
                <a:ea typeface="Arial" pitchFamily="-104" charset="0"/>
                <a:cs typeface="Gill Sans"/>
              </a:rPr>
              <a:t>Θεραπε</a:t>
            </a:r>
            <a:r>
              <a:rPr lang="el-GR" sz="2000" dirty="0" smtClean="0">
                <a:latin typeface="Gill Sans"/>
                <a:ea typeface="Arial" pitchFamily="-104" charset="0"/>
                <a:cs typeface="Gill Sans"/>
              </a:rPr>
              <a:t>ία πρωτονίων</a:t>
            </a:r>
            <a:endParaRPr lang="en-GB" sz="2000" dirty="0">
              <a:latin typeface="Gill Sans"/>
              <a:ea typeface="Arial" pitchFamily="-104" charset="0"/>
              <a:cs typeface="Gill Sans"/>
            </a:endParaRPr>
          </a:p>
        </p:txBody>
      </p:sp>
      <p:sp>
        <p:nvSpPr>
          <p:cNvPr id="18" name="Content Placeholder 2"/>
          <p:cNvSpPr txBox="1">
            <a:spLocks/>
          </p:cNvSpPr>
          <p:nvPr/>
        </p:nvSpPr>
        <p:spPr bwMode="auto">
          <a:xfrm>
            <a:off x="7219902" y="2805181"/>
            <a:ext cx="1757362" cy="855341"/>
          </a:xfrm>
          <a:prstGeom prst="rect">
            <a:avLst/>
          </a:prstGeom>
          <a:noFill/>
          <a:ln w="9525">
            <a:noFill/>
            <a:miter lim="800000"/>
            <a:headEnd/>
            <a:tailEnd/>
          </a:ln>
        </p:spPr>
        <p:txBody>
          <a:bodyPr lIns="91432" tIns="45716" rIns="91432" bIns="45716">
            <a:prstTxWarp prst="textNoShape">
              <a:avLst/>
            </a:prstTxWarp>
          </a:bodyPr>
          <a:lstStyle/>
          <a:p>
            <a:pPr marL="36510">
              <a:spcBef>
                <a:spcPct val="20000"/>
              </a:spcBef>
              <a:buClr>
                <a:schemeClr val="accent1"/>
              </a:buClr>
              <a:buSzPct val="80000"/>
            </a:pPr>
            <a:r>
              <a:rPr lang="el-GR" sz="2000" dirty="0" smtClean="0">
                <a:latin typeface="Gill Sans"/>
                <a:ea typeface="Arial" pitchFamily="-104" charset="0"/>
                <a:cs typeface="Gill Sans"/>
              </a:rPr>
              <a:t>Απεικ</a:t>
            </a:r>
            <a:r>
              <a:rPr lang="el-GR" sz="2000" dirty="0" smtClean="0">
                <a:latin typeface="Gill Sans"/>
                <a:ea typeface="Arial" pitchFamily="-104" charset="0"/>
                <a:cs typeface="Gill Sans"/>
              </a:rPr>
              <a:t>όνιση</a:t>
            </a:r>
            <a:endParaRPr lang="en-GB" sz="2000" dirty="0">
              <a:latin typeface="Gill Sans"/>
              <a:ea typeface="Arial" pitchFamily="-104" charset="0"/>
              <a:cs typeface="Gill Sans"/>
            </a:endParaRPr>
          </a:p>
        </p:txBody>
      </p:sp>
      <p:sp>
        <p:nvSpPr>
          <p:cNvPr id="19" name="Content Placeholder 2"/>
          <p:cNvSpPr txBox="1">
            <a:spLocks/>
          </p:cNvSpPr>
          <p:nvPr/>
        </p:nvSpPr>
        <p:spPr bwMode="auto">
          <a:xfrm>
            <a:off x="325437" y="4515430"/>
            <a:ext cx="1905000" cy="895567"/>
          </a:xfrm>
          <a:prstGeom prst="rect">
            <a:avLst/>
          </a:prstGeom>
          <a:noFill/>
          <a:ln w="9525">
            <a:noFill/>
            <a:miter lim="800000"/>
            <a:headEnd/>
            <a:tailEnd/>
          </a:ln>
        </p:spPr>
        <p:txBody>
          <a:bodyPr lIns="91432" tIns="45716" rIns="91432" bIns="45716">
            <a:prstTxWarp prst="textNoShape">
              <a:avLst/>
            </a:prstTxWarp>
          </a:bodyPr>
          <a:lstStyle/>
          <a:p>
            <a:pPr marL="36510" algn="r">
              <a:spcBef>
                <a:spcPct val="20000"/>
              </a:spcBef>
              <a:buClr>
                <a:schemeClr val="accent1"/>
              </a:buClr>
              <a:buSzPct val="80000"/>
            </a:pPr>
            <a:r>
              <a:rPr lang="el-GR" sz="2000" dirty="0" smtClean="0">
                <a:latin typeface="Gill Sans"/>
                <a:ea typeface="Arial" pitchFamily="-104" charset="0"/>
                <a:cs typeface="Gill Sans"/>
              </a:rPr>
              <a:t>Υπολογιστικ</a:t>
            </a:r>
            <a:r>
              <a:rPr lang="el-GR" sz="2000" dirty="0" smtClean="0">
                <a:latin typeface="Gill Sans"/>
                <a:ea typeface="Arial" pitchFamily="-104" charset="0"/>
                <a:cs typeface="Gill Sans"/>
              </a:rPr>
              <a:t>ή ισχύς</a:t>
            </a:r>
            <a:endParaRPr lang="en-GB" sz="2000" dirty="0">
              <a:latin typeface="Gill Sans"/>
              <a:ea typeface="Arial" pitchFamily="-104" charset="0"/>
              <a:cs typeface="Gill Sans"/>
            </a:endParaRPr>
          </a:p>
        </p:txBody>
      </p:sp>
      <p:sp>
        <p:nvSpPr>
          <p:cNvPr id="20" name="Content Placeholder 2"/>
          <p:cNvSpPr txBox="1">
            <a:spLocks/>
          </p:cNvSpPr>
          <p:nvPr/>
        </p:nvSpPr>
        <p:spPr bwMode="auto">
          <a:xfrm>
            <a:off x="7162800" y="4534693"/>
            <a:ext cx="1993829" cy="857468"/>
          </a:xfrm>
          <a:prstGeom prst="rect">
            <a:avLst/>
          </a:prstGeom>
          <a:noFill/>
          <a:ln w="9525">
            <a:noFill/>
            <a:miter lim="800000"/>
            <a:headEnd/>
            <a:tailEnd/>
          </a:ln>
        </p:spPr>
        <p:txBody>
          <a:bodyPr lIns="91432" tIns="45716" rIns="91432" bIns="45716">
            <a:prstTxWarp prst="textNoShape">
              <a:avLst/>
            </a:prstTxWarp>
          </a:bodyPr>
          <a:lstStyle/>
          <a:p>
            <a:pPr marL="36510">
              <a:spcBef>
                <a:spcPct val="20000"/>
              </a:spcBef>
              <a:buClr>
                <a:schemeClr val="accent1"/>
              </a:buClr>
              <a:buSzPct val="80000"/>
            </a:pPr>
            <a:r>
              <a:rPr lang="el-GR" sz="2000" dirty="0" smtClean="0">
                <a:latin typeface="Gill Sans"/>
                <a:ea typeface="Arial" pitchFamily="-104" charset="0"/>
                <a:cs typeface="Gill Sans"/>
              </a:rPr>
              <a:t>Αν</a:t>
            </a:r>
            <a:r>
              <a:rPr lang="el-GR" sz="2000" dirty="0" smtClean="0">
                <a:latin typeface="Gill Sans"/>
                <a:ea typeface="Arial" pitchFamily="-104" charset="0"/>
                <a:cs typeface="Gill Sans"/>
              </a:rPr>
              <a:t>άλυση</a:t>
            </a:r>
            <a:r>
              <a:rPr lang="en-GB" sz="2000" dirty="0" smtClean="0">
                <a:latin typeface="Gill Sans"/>
                <a:ea typeface="Arial" pitchFamily="-104" charset="0"/>
                <a:cs typeface="Gill Sans"/>
              </a:rPr>
              <a:t>, </a:t>
            </a:r>
            <a:r>
              <a:rPr lang="el-GR" sz="2000" dirty="0" smtClean="0">
                <a:latin typeface="Gill Sans"/>
                <a:ea typeface="Arial" pitchFamily="-104" charset="0"/>
                <a:cs typeface="Gill Sans"/>
              </a:rPr>
              <a:t>Προσομει</a:t>
            </a:r>
            <a:r>
              <a:rPr lang="el-GR" sz="2000" dirty="0" smtClean="0">
                <a:latin typeface="Gill Sans"/>
                <a:ea typeface="Arial" pitchFamily="-104" charset="0"/>
                <a:cs typeface="Gill Sans"/>
              </a:rPr>
              <a:t>ώσεις</a:t>
            </a:r>
            <a:endParaRPr lang="en-GB" sz="2000" dirty="0">
              <a:latin typeface="Gill Sans"/>
              <a:ea typeface="Arial" pitchFamily="-104" charset="0"/>
              <a:cs typeface="Gill Sans"/>
            </a:endParaRPr>
          </a:p>
        </p:txBody>
      </p:sp>
      <p:sp>
        <p:nvSpPr>
          <p:cNvPr id="21" name="Rectangle 2"/>
          <p:cNvSpPr>
            <a:spLocks noGrp="1" noChangeArrowheads="1"/>
          </p:cNvSpPr>
          <p:nvPr>
            <p:ph type="title"/>
          </p:nvPr>
        </p:nvSpPr>
        <p:spPr>
          <a:xfrm>
            <a:off x="228600" y="0"/>
            <a:ext cx="8458200" cy="609600"/>
          </a:xfrm>
        </p:spPr>
        <p:txBody>
          <a:bodyPr/>
          <a:lstStyle/>
          <a:p>
            <a:pPr eaLnBrk="1" hangingPunct="1"/>
            <a:r>
              <a:rPr lang="el-GR" b="1" dirty="0" smtClean="0">
                <a:solidFill>
                  <a:srgbClr val="FF0000"/>
                </a:solidFill>
                <a:effectLst>
                  <a:outerShdw blurRad="38100" dist="38100" dir="2700000" algn="tl">
                    <a:srgbClr val="DDDDDD"/>
                  </a:outerShdw>
                </a:effectLst>
                <a:latin typeface="Arial" charset="0"/>
                <a:ea typeface="ＭＳ Ｐゴシック" charset="0"/>
                <a:cs typeface="ＭＳ Ｐゴシック" charset="0"/>
              </a:rPr>
              <a:t>Ε</a:t>
            </a:r>
            <a:r>
              <a:rPr lang="el-GR" dirty="0" smtClean="0">
                <a:latin typeface="Arial" charset="0"/>
                <a:ea typeface="ＭＳ Ｐゴシック" charset="0"/>
                <a:cs typeface="ＭＳ Ｐゴシック" charset="0"/>
              </a:rPr>
              <a:t>φαρμογ</a:t>
            </a:r>
            <a:r>
              <a:rPr lang="el-GR" dirty="0" smtClean="0">
                <a:latin typeface="Arial" charset="0"/>
                <a:ea typeface="ＭＳ Ｐゴシック" charset="0"/>
                <a:cs typeface="ＭＳ Ｐゴシック" charset="0"/>
              </a:rPr>
              <a:t>ές</a:t>
            </a:r>
            <a:r>
              <a:rPr lang="en-US" dirty="0" smtClean="0">
                <a:latin typeface="Arial" charset="0"/>
                <a:ea typeface="ＭＳ Ｐゴシック" charset="0"/>
                <a:cs typeface="ＭＳ Ｐゴシック" charset="0"/>
              </a:rPr>
              <a:t> </a:t>
            </a:r>
            <a:r>
              <a:rPr lang="el-GR" b="1" dirty="0" smtClean="0">
                <a:solidFill>
                  <a:srgbClr val="FF0000"/>
                </a:solidFill>
                <a:effectLst>
                  <a:outerShdw blurRad="38100" dist="38100" dir="2700000" algn="tl">
                    <a:srgbClr val="DDDDDD"/>
                  </a:outerShdw>
                </a:effectLst>
                <a:latin typeface="Arial" charset="0"/>
                <a:ea typeface="ＭＳ Ｐゴシック" charset="0"/>
                <a:cs typeface="ＭＳ Ｐゴシック" charset="0"/>
              </a:rPr>
              <a:t>ΦΥΕ</a:t>
            </a:r>
            <a:endParaRPr lang="en-US"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413756769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solidFill>
                  <a:prstClr val="black"/>
                </a:solidFill>
              </a:rPr>
              <a:t>Mar Capeans</a:t>
            </a:r>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rPr>
              <a:t>10/7/2014</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5</a:t>
            </a:fld>
            <a:endParaRPr lang="en-US" sz="1400">
              <a:solidFill>
                <a:prstClr val="black"/>
              </a:solidFill>
            </a:endParaRPr>
          </a:p>
        </p:txBody>
      </p:sp>
      <p:pic>
        <p:nvPicPr>
          <p:cNvPr id="10" name="Picture 9" descr="cms_120918_03.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12" y="65847"/>
            <a:ext cx="9144000" cy="6459497"/>
          </a:xfrm>
          <a:prstGeom prst="rect">
            <a:avLst/>
          </a:prstGeom>
        </p:spPr>
      </p:pic>
      <p:sp>
        <p:nvSpPr>
          <p:cNvPr id="7" name="Oval 6"/>
          <p:cNvSpPr/>
          <p:nvPr/>
        </p:nvSpPr>
        <p:spPr bwMode="auto">
          <a:xfrm>
            <a:off x="5181600" y="5257800"/>
            <a:ext cx="381000" cy="838200"/>
          </a:xfrm>
          <a:prstGeom prst="ellipse">
            <a:avLst/>
          </a:prstGeom>
          <a:noFill/>
          <a:ln w="28575"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Verdana" charset="0"/>
            </a:endParaRPr>
          </a:p>
        </p:txBody>
      </p:sp>
    </p:spTree>
    <p:extLst>
      <p:ext uri="{BB962C8B-B14F-4D97-AF65-F5344CB8AC3E}">
        <p14:creationId xmlns:p14="http://schemas.microsoft.com/office/powerpoint/2010/main" val="374235025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Footer Placeholder 3"/>
          <p:cNvSpPr>
            <a:spLocks noGrp="1"/>
          </p:cNvSpPr>
          <p:nvPr>
            <p:ph type="ftr" sz="quarter" idx="11"/>
          </p:nvPr>
        </p:nvSpPr>
        <p:spPr/>
        <p:txBody>
          <a:bodyPr/>
          <a:lstStyle/>
          <a:p>
            <a:pPr>
              <a:defRPr/>
            </a:pPr>
            <a:r>
              <a:rPr lang="el-GR" smtClean="0"/>
              <a:t>Ανιχνευτές Σωματιδίων, 09-15 Αυγούστου 2014</a:t>
            </a:r>
            <a:endParaRPr lang="en-US"/>
          </a:p>
        </p:txBody>
      </p:sp>
      <p:sp>
        <p:nvSpPr>
          <p:cNvPr id="5" name="Slide Number Placeholder 4"/>
          <p:cNvSpPr>
            <a:spLocks noGrp="1"/>
          </p:cNvSpPr>
          <p:nvPr>
            <p:ph type="sldNum" sz="quarter" idx="12"/>
          </p:nvPr>
        </p:nvSpPr>
        <p:spPr/>
        <p:txBody>
          <a:bodyPr/>
          <a:lstStyle/>
          <a:p>
            <a:fld id="{659DEFEF-9D92-584A-A348-0FF66CEB94AE}" type="slidenum">
              <a:rPr lang="en-US" smtClean="0"/>
              <a:pPr/>
              <a:t>6</a:t>
            </a:fld>
            <a:endParaRPr lang="en-US"/>
          </a:p>
        </p:txBody>
      </p:sp>
      <p:pic>
        <p:nvPicPr>
          <p:cNvPr id="6" name="Picture 5" descr="Screen Shot 2014-08-09 at 12.19.3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3216"/>
            <a:ext cx="9144000" cy="6406687"/>
          </a:xfrm>
          <a:prstGeom prst="rect">
            <a:avLst/>
          </a:prstGeom>
        </p:spPr>
      </p:pic>
    </p:spTree>
    <p:extLst>
      <p:ext uri="{BB962C8B-B14F-4D97-AF65-F5344CB8AC3E}">
        <p14:creationId xmlns:p14="http://schemas.microsoft.com/office/powerpoint/2010/main" val="978058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smtClean="0">
                <a:solidFill>
                  <a:prstClr val="black"/>
                </a:solidFill>
              </a:rPr>
              <a:t>Mar Capeans</a:t>
            </a:r>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rPr>
              <a:t>10/7/2014</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7</a:t>
            </a:fld>
            <a:endParaRPr lang="en-US" sz="1400">
              <a:solidFill>
                <a:prstClr val="black"/>
              </a:solidFill>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52400"/>
            <a:ext cx="7230009" cy="4149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Title 1"/>
          <p:cNvSpPr>
            <a:spLocks noGrp="1"/>
          </p:cNvSpPr>
          <p:nvPr>
            <p:ph type="title"/>
          </p:nvPr>
        </p:nvSpPr>
        <p:spPr>
          <a:xfrm>
            <a:off x="457200" y="274638"/>
            <a:ext cx="8229600" cy="1325562"/>
          </a:xfrm>
          <a:solidFill>
            <a:srgbClr val="FFFFFF"/>
          </a:solidFill>
        </p:spPr>
        <p:txBody>
          <a:bodyPr/>
          <a:lstStyle/>
          <a:p>
            <a:r>
              <a:rPr lang="en-US" dirty="0">
                <a:solidFill>
                  <a:schemeClr val="accent2"/>
                </a:solidFill>
                <a:latin typeface="AmericanTypewriter"/>
              </a:rPr>
              <a:t>• </a:t>
            </a:r>
            <a:r>
              <a:rPr lang="el-GR" dirty="0" smtClean="0"/>
              <a:t>Μαγνητικά</a:t>
            </a:r>
            <a:r>
              <a:rPr lang="en-US" dirty="0" smtClean="0"/>
              <a:t> </a:t>
            </a:r>
            <a:r>
              <a:rPr lang="el-GR" dirty="0" smtClean="0"/>
              <a:t>Πεδία</a:t>
            </a:r>
            <a:r>
              <a:rPr lang="en-US" dirty="0" smtClean="0">
                <a:solidFill>
                  <a:schemeClr val="accent2"/>
                </a:solidFill>
                <a:latin typeface="AmericanTypewriter"/>
              </a:rPr>
              <a:t>•</a:t>
            </a:r>
            <a:endParaRPr lang="en-US" dirty="0"/>
          </a:p>
        </p:txBody>
      </p:sp>
      <p:sp>
        <p:nvSpPr>
          <p:cNvPr id="3" name="Rectangle 2"/>
          <p:cNvSpPr/>
          <p:nvPr/>
        </p:nvSpPr>
        <p:spPr>
          <a:xfrm>
            <a:off x="152400" y="4495800"/>
            <a:ext cx="4347592" cy="1169543"/>
          </a:xfrm>
          <a:prstGeom prst="rect">
            <a:avLst/>
          </a:prstGeom>
        </p:spPr>
        <p:txBody>
          <a:bodyPr wrap="square" lIns="91432" tIns="45716" rIns="91432" bIns="45716">
            <a:spAutoFit/>
          </a:bodyPr>
          <a:lstStyle/>
          <a:p>
            <a:pPr>
              <a:spcBef>
                <a:spcPct val="0"/>
              </a:spcBef>
            </a:pPr>
            <a:r>
              <a:rPr lang="en-GB" altLang="fr-FR" sz="1400" dirty="0">
                <a:solidFill>
                  <a:srgbClr val="333399"/>
                </a:solidFill>
                <a:latin typeface="+mn-lt"/>
                <a:cs typeface="Gill Sans"/>
              </a:rPr>
              <a:t>+ </a:t>
            </a:r>
            <a:r>
              <a:rPr lang="el-GR" altLang="fr-FR" sz="1400" dirty="0" smtClean="0">
                <a:solidFill>
                  <a:srgbClr val="333399"/>
                </a:solidFill>
                <a:latin typeface="+mn-lt"/>
                <a:cs typeface="Gill Sans"/>
              </a:rPr>
              <a:t>Μεγάλο</a:t>
            </a:r>
            <a:r>
              <a:rPr lang="en-GB" altLang="fr-FR" sz="1400" dirty="0" smtClean="0">
                <a:solidFill>
                  <a:srgbClr val="333399"/>
                </a:solidFill>
                <a:latin typeface="+mn-lt"/>
                <a:cs typeface="Gill Sans"/>
              </a:rPr>
              <a:t> </a:t>
            </a:r>
            <a:r>
              <a:rPr lang="el-GR" altLang="fr-FR" sz="1400" dirty="0" smtClean="0">
                <a:solidFill>
                  <a:srgbClr val="333399"/>
                </a:solidFill>
                <a:latin typeface="+mn-lt"/>
                <a:cs typeface="Gill Sans"/>
              </a:rPr>
              <a:t>Ομογενές</a:t>
            </a:r>
            <a:r>
              <a:rPr lang="en-GB" altLang="fr-FR" sz="1400" dirty="0" smtClean="0">
                <a:solidFill>
                  <a:srgbClr val="333399"/>
                </a:solidFill>
                <a:latin typeface="+mn-lt"/>
                <a:cs typeface="Gill Sans"/>
              </a:rPr>
              <a:t> </a:t>
            </a:r>
            <a:r>
              <a:rPr lang="el-GR" altLang="fr-FR" sz="1400" dirty="0" smtClean="0">
                <a:solidFill>
                  <a:srgbClr val="333399"/>
                </a:solidFill>
                <a:latin typeface="+mn-lt"/>
                <a:cs typeface="Gill Sans"/>
              </a:rPr>
              <a:t>πεδίο</a:t>
            </a:r>
            <a:r>
              <a:rPr lang="en-GB" altLang="fr-FR" sz="1400" dirty="0" smtClean="0">
                <a:solidFill>
                  <a:srgbClr val="333399"/>
                </a:solidFill>
                <a:latin typeface="+mn-lt"/>
                <a:cs typeface="Gill Sans"/>
              </a:rPr>
              <a:t> </a:t>
            </a:r>
            <a:r>
              <a:rPr lang="el-GR" altLang="fr-FR" sz="1400" dirty="0" smtClean="0">
                <a:solidFill>
                  <a:srgbClr val="333399"/>
                </a:solidFill>
                <a:latin typeface="+mn-lt"/>
                <a:cs typeface="Gill Sans"/>
              </a:rPr>
              <a:t>μέσα στο πηνίο</a:t>
            </a:r>
            <a:endParaRPr lang="en-GB" altLang="fr-FR" sz="1400" dirty="0">
              <a:solidFill>
                <a:srgbClr val="333399"/>
              </a:solidFill>
              <a:latin typeface="+mn-lt"/>
              <a:cs typeface="Gill Sans"/>
            </a:endParaRPr>
          </a:p>
          <a:p>
            <a:pPr>
              <a:spcBef>
                <a:spcPct val="0"/>
              </a:spcBef>
            </a:pPr>
            <a:r>
              <a:rPr lang="en-GB" altLang="fr-FR" sz="1400" dirty="0">
                <a:solidFill>
                  <a:srgbClr val="333399"/>
                </a:solidFill>
                <a:latin typeface="+mn-lt"/>
                <a:cs typeface="Gill Sans"/>
              </a:rPr>
              <a:t>- </a:t>
            </a:r>
            <a:r>
              <a:rPr lang="el-GR" altLang="fr-FR" sz="1400" dirty="0" smtClean="0">
                <a:solidFill>
                  <a:srgbClr val="333399"/>
                </a:solidFill>
                <a:latin typeface="+mn-lt"/>
                <a:cs typeface="Gill Sans"/>
              </a:rPr>
              <a:t>Ασθενές αντίθετο πεδίο</a:t>
            </a:r>
            <a:r>
              <a:rPr lang="en-GB" altLang="fr-FR" sz="1400" dirty="0" smtClean="0">
                <a:solidFill>
                  <a:srgbClr val="333399"/>
                </a:solidFill>
                <a:latin typeface="+mn-lt"/>
                <a:cs typeface="Gill Sans"/>
              </a:rPr>
              <a:t> </a:t>
            </a:r>
            <a:r>
              <a:rPr lang="el-GR" altLang="fr-FR" sz="1400" dirty="0" smtClean="0">
                <a:solidFill>
                  <a:srgbClr val="333399"/>
                </a:solidFill>
                <a:latin typeface="+mn-lt"/>
                <a:cs typeface="Gill Sans"/>
              </a:rPr>
              <a:t>στην επιστροφή των μαγνητικών πεδίων</a:t>
            </a:r>
            <a:r>
              <a:rPr lang="en-GB" altLang="fr-FR" sz="1400" dirty="0" smtClean="0">
                <a:solidFill>
                  <a:srgbClr val="333399"/>
                </a:solidFill>
                <a:latin typeface="+mn-lt"/>
                <a:cs typeface="Gill Sans"/>
              </a:rPr>
              <a:t> </a:t>
            </a:r>
            <a:endParaRPr lang="en-GB" altLang="fr-FR" sz="1400" dirty="0">
              <a:solidFill>
                <a:srgbClr val="333399"/>
              </a:solidFill>
              <a:latin typeface="+mn-lt"/>
              <a:cs typeface="Gill Sans"/>
            </a:endParaRPr>
          </a:p>
          <a:p>
            <a:pPr>
              <a:spcBef>
                <a:spcPct val="0"/>
              </a:spcBef>
            </a:pPr>
            <a:r>
              <a:rPr lang="en-GB" altLang="fr-FR" sz="1400" dirty="0">
                <a:solidFill>
                  <a:srgbClr val="333399"/>
                </a:solidFill>
                <a:latin typeface="+mn-lt"/>
                <a:cs typeface="Gill Sans"/>
              </a:rPr>
              <a:t>- </a:t>
            </a:r>
            <a:r>
              <a:rPr lang="el-GR" altLang="fr-FR" sz="1400" dirty="0" smtClean="0">
                <a:solidFill>
                  <a:srgbClr val="333399"/>
                </a:solidFill>
                <a:latin typeface="+mn-lt"/>
                <a:cs typeface="Gill Sans"/>
              </a:rPr>
              <a:t>Περιορισμένο μέγεθος</a:t>
            </a:r>
            <a:r>
              <a:rPr lang="en-GB" altLang="fr-FR" sz="1400" dirty="0" smtClean="0">
                <a:solidFill>
                  <a:srgbClr val="333399"/>
                </a:solidFill>
                <a:latin typeface="+mn-lt"/>
                <a:cs typeface="Gill Sans"/>
              </a:rPr>
              <a:t> (</a:t>
            </a:r>
            <a:r>
              <a:rPr lang="el-GR" altLang="fr-FR" sz="1400" dirty="0" smtClean="0">
                <a:solidFill>
                  <a:srgbClr val="333399"/>
                </a:solidFill>
                <a:latin typeface="+mn-lt"/>
                <a:cs typeface="Gill Sans"/>
              </a:rPr>
              <a:t>κόστος</a:t>
            </a:r>
            <a:r>
              <a:rPr lang="en-GB" altLang="fr-FR" sz="1400" dirty="0" smtClean="0">
                <a:solidFill>
                  <a:srgbClr val="333399"/>
                </a:solidFill>
                <a:latin typeface="+mn-lt"/>
                <a:cs typeface="Gill Sans"/>
              </a:rPr>
              <a:t>)</a:t>
            </a:r>
            <a:endParaRPr lang="en-GB" altLang="fr-FR" sz="1400" dirty="0">
              <a:solidFill>
                <a:srgbClr val="333399"/>
              </a:solidFill>
              <a:latin typeface="+mn-lt"/>
              <a:cs typeface="Gill Sans"/>
            </a:endParaRPr>
          </a:p>
          <a:p>
            <a:pPr>
              <a:spcBef>
                <a:spcPct val="0"/>
              </a:spcBef>
            </a:pPr>
            <a:r>
              <a:rPr lang="en-GB" altLang="fr-FR" sz="1400" dirty="0">
                <a:solidFill>
                  <a:srgbClr val="333399"/>
                </a:solidFill>
                <a:latin typeface="+mn-lt"/>
                <a:cs typeface="Gill Sans"/>
              </a:rPr>
              <a:t>- </a:t>
            </a:r>
            <a:r>
              <a:rPr lang="el-GR" altLang="fr-FR" sz="1400" dirty="0" smtClean="0">
                <a:solidFill>
                  <a:srgbClr val="333399"/>
                </a:solidFill>
                <a:latin typeface="+mn-lt"/>
                <a:cs typeface="Gill Sans"/>
              </a:rPr>
              <a:t>Σχετικά μεγάλος προϋπολογισμός για υλικά</a:t>
            </a:r>
            <a:endParaRPr lang="en-GB" altLang="fr-FR" sz="1400" dirty="0">
              <a:solidFill>
                <a:srgbClr val="333399"/>
              </a:solidFill>
              <a:latin typeface="+mn-lt"/>
              <a:cs typeface="Gill Sans"/>
            </a:endParaRPr>
          </a:p>
        </p:txBody>
      </p:sp>
      <p:sp>
        <p:nvSpPr>
          <p:cNvPr id="11" name="Rectangle 10"/>
          <p:cNvSpPr/>
          <p:nvPr/>
        </p:nvSpPr>
        <p:spPr>
          <a:xfrm>
            <a:off x="4737100" y="4572000"/>
            <a:ext cx="4406900" cy="1600430"/>
          </a:xfrm>
          <a:prstGeom prst="rect">
            <a:avLst/>
          </a:prstGeom>
        </p:spPr>
        <p:txBody>
          <a:bodyPr wrap="square" lIns="91432" tIns="45716" rIns="91432" bIns="45716">
            <a:spAutoFit/>
          </a:bodyPr>
          <a:lstStyle/>
          <a:p>
            <a:pPr>
              <a:spcBef>
                <a:spcPct val="0"/>
              </a:spcBef>
            </a:pPr>
            <a:r>
              <a:rPr lang="en-GB" altLang="fr-FR" sz="1400" dirty="0">
                <a:solidFill>
                  <a:srgbClr val="333399"/>
                </a:solidFill>
                <a:latin typeface="+mn-lt"/>
                <a:cs typeface="Gill Sans"/>
              </a:rPr>
              <a:t>+ </a:t>
            </a:r>
            <a:r>
              <a:rPr lang="el-GR" altLang="fr-FR" sz="1400" dirty="0" smtClean="0">
                <a:solidFill>
                  <a:srgbClr val="333399"/>
                </a:solidFill>
                <a:latin typeface="+mn-lt"/>
                <a:cs typeface="Gill Sans"/>
              </a:rPr>
              <a:t>Πεδίο πάντα</a:t>
            </a:r>
            <a:r>
              <a:rPr lang="en-GB" altLang="fr-FR" sz="1400" dirty="0" smtClean="0">
                <a:solidFill>
                  <a:srgbClr val="333399"/>
                </a:solidFill>
                <a:latin typeface="+mn-lt"/>
                <a:cs typeface="Gill Sans"/>
              </a:rPr>
              <a:t> </a:t>
            </a:r>
            <a:r>
              <a:rPr lang="el-GR" altLang="fr-FR" sz="1400" dirty="0" smtClean="0">
                <a:solidFill>
                  <a:srgbClr val="333399"/>
                </a:solidFill>
                <a:latin typeface="+mn-lt"/>
                <a:cs typeface="Gill Sans"/>
              </a:rPr>
              <a:t>εγκάρσιο στην</a:t>
            </a:r>
            <a:r>
              <a:rPr lang="en-GB" altLang="fr-FR" sz="1400" dirty="0" smtClean="0">
                <a:solidFill>
                  <a:srgbClr val="333399"/>
                </a:solidFill>
                <a:latin typeface="+mn-lt"/>
                <a:cs typeface="Gill Sans"/>
              </a:rPr>
              <a:t> </a:t>
            </a:r>
            <a:r>
              <a:rPr lang="el-GR" altLang="fr-FR" sz="1400" dirty="0" smtClean="0">
                <a:solidFill>
                  <a:srgbClr val="333399"/>
                </a:solidFill>
                <a:latin typeface="+mn-lt"/>
                <a:cs typeface="Gill Sans"/>
              </a:rPr>
              <a:t>ορμή</a:t>
            </a:r>
            <a:endParaRPr lang="en-GB" altLang="fr-FR" sz="1400" dirty="0">
              <a:solidFill>
                <a:srgbClr val="333399"/>
              </a:solidFill>
              <a:latin typeface="+mn-lt"/>
              <a:cs typeface="Gill Sans"/>
            </a:endParaRPr>
          </a:p>
          <a:p>
            <a:pPr>
              <a:spcBef>
                <a:spcPct val="0"/>
              </a:spcBef>
            </a:pPr>
            <a:r>
              <a:rPr lang="en-GB" altLang="fr-FR" sz="1400" dirty="0">
                <a:solidFill>
                  <a:srgbClr val="333399"/>
                </a:solidFill>
                <a:latin typeface="+mn-lt"/>
                <a:cs typeface="Gill Sans"/>
              </a:rPr>
              <a:t>+ </a:t>
            </a:r>
            <a:r>
              <a:rPr lang="el-GR" altLang="fr-FR" sz="1400" dirty="0" smtClean="0">
                <a:solidFill>
                  <a:srgbClr val="333399"/>
                </a:solidFill>
                <a:latin typeface="+mn-lt"/>
                <a:cs typeface="Gill Sans"/>
              </a:rPr>
              <a:t>Σχετικά μεγάλα πεδία επάνω σε μεγάλους όγκους ανιχνευτών</a:t>
            </a:r>
            <a:endParaRPr lang="en-GB" altLang="fr-FR" sz="1400" dirty="0">
              <a:solidFill>
                <a:srgbClr val="333399"/>
              </a:solidFill>
              <a:latin typeface="+mn-lt"/>
              <a:cs typeface="Gill Sans"/>
            </a:endParaRPr>
          </a:p>
          <a:p>
            <a:pPr>
              <a:spcBef>
                <a:spcPct val="0"/>
              </a:spcBef>
            </a:pPr>
            <a:r>
              <a:rPr lang="en-GB" altLang="fr-FR" sz="1400" dirty="0">
                <a:solidFill>
                  <a:srgbClr val="333399"/>
                </a:solidFill>
                <a:latin typeface="+mn-lt"/>
                <a:cs typeface="Gill Sans"/>
              </a:rPr>
              <a:t>+ </a:t>
            </a:r>
            <a:r>
              <a:rPr lang="el-GR" altLang="fr-FR" sz="1400" dirty="0" smtClean="0">
                <a:solidFill>
                  <a:srgbClr val="333399"/>
                </a:solidFill>
                <a:latin typeface="+mn-lt"/>
                <a:cs typeface="Gill Sans"/>
              </a:rPr>
              <a:t>Δεν απαιτείται ζεύγος επιστροφής</a:t>
            </a:r>
            <a:endParaRPr lang="en-GB" altLang="fr-FR" sz="1400" dirty="0">
              <a:solidFill>
                <a:srgbClr val="333399"/>
              </a:solidFill>
              <a:latin typeface="+mn-lt"/>
              <a:cs typeface="Gill Sans"/>
            </a:endParaRPr>
          </a:p>
          <a:p>
            <a:r>
              <a:rPr lang="en-GB" altLang="fr-FR" sz="1400" dirty="0">
                <a:solidFill>
                  <a:srgbClr val="333399"/>
                </a:solidFill>
                <a:latin typeface="+mn-lt"/>
                <a:cs typeface="Gill Sans"/>
              </a:rPr>
              <a:t>+ </a:t>
            </a:r>
            <a:r>
              <a:rPr lang="el-GR" altLang="fr-FR" sz="1400" dirty="0">
                <a:solidFill>
                  <a:srgbClr val="333399"/>
                </a:solidFill>
                <a:cs typeface="Gill Sans"/>
              </a:rPr>
              <a:t>Σχετικά </a:t>
            </a:r>
            <a:r>
              <a:rPr lang="el-GR" altLang="fr-FR" sz="1400" dirty="0" smtClean="0">
                <a:solidFill>
                  <a:srgbClr val="333399"/>
                </a:solidFill>
                <a:cs typeface="Gill Sans"/>
              </a:rPr>
              <a:t>μικρός </a:t>
            </a:r>
            <a:r>
              <a:rPr lang="el-GR" altLang="fr-FR" sz="1400" dirty="0">
                <a:solidFill>
                  <a:srgbClr val="333399"/>
                </a:solidFill>
                <a:cs typeface="Gill Sans"/>
              </a:rPr>
              <a:t>προϋπολογισμός για </a:t>
            </a:r>
            <a:r>
              <a:rPr lang="el-GR" altLang="fr-FR" sz="1400" dirty="0" smtClean="0">
                <a:solidFill>
                  <a:srgbClr val="333399"/>
                </a:solidFill>
                <a:cs typeface="Gill Sans"/>
              </a:rPr>
              <a:t>υλικά</a:t>
            </a:r>
            <a:endParaRPr lang="en-GB" altLang="fr-FR" sz="1400" dirty="0">
              <a:solidFill>
                <a:srgbClr val="333399"/>
              </a:solidFill>
              <a:latin typeface="+mn-lt"/>
              <a:cs typeface="Gill Sans"/>
            </a:endParaRPr>
          </a:p>
          <a:p>
            <a:pPr>
              <a:spcBef>
                <a:spcPct val="0"/>
              </a:spcBef>
            </a:pPr>
            <a:r>
              <a:rPr lang="en-GB" altLang="fr-FR" sz="1400" dirty="0">
                <a:solidFill>
                  <a:srgbClr val="333399"/>
                </a:solidFill>
                <a:latin typeface="+mn-lt"/>
                <a:cs typeface="Gill Sans"/>
              </a:rPr>
              <a:t>- </a:t>
            </a:r>
            <a:r>
              <a:rPr lang="el-GR" altLang="fr-FR" sz="1400" dirty="0" smtClean="0">
                <a:solidFill>
                  <a:srgbClr val="333399"/>
                </a:solidFill>
                <a:latin typeface="+mn-lt"/>
                <a:cs typeface="Gill Sans"/>
              </a:rPr>
              <a:t>ΜΗ-Ομογενές πεδίο</a:t>
            </a:r>
            <a:endParaRPr lang="en-GB" altLang="fr-FR" sz="1400" dirty="0">
              <a:solidFill>
                <a:srgbClr val="333399"/>
              </a:solidFill>
              <a:latin typeface="+mn-lt"/>
              <a:cs typeface="Gill Sans"/>
            </a:endParaRPr>
          </a:p>
          <a:p>
            <a:pPr>
              <a:spcBef>
                <a:spcPct val="0"/>
              </a:spcBef>
            </a:pPr>
            <a:r>
              <a:rPr lang="en-GB" altLang="fr-FR" sz="1400" dirty="0">
                <a:solidFill>
                  <a:srgbClr val="333399"/>
                </a:solidFill>
                <a:latin typeface="+mn-lt"/>
                <a:cs typeface="Gill Sans"/>
              </a:rPr>
              <a:t>- </a:t>
            </a:r>
            <a:r>
              <a:rPr lang="el-GR" altLang="fr-FR" sz="1400" dirty="0" smtClean="0">
                <a:solidFill>
                  <a:srgbClr val="333399"/>
                </a:solidFill>
                <a:latin typeface="+mn-lt"/>
                <a:cs typeface="Gill Sans"/>
              </a:rPr>
              <a:t>Σύνθετη δομή</a:t>
            </a:r>
            <a:endParaRPr lang="en-GB" altLang="fr-FR" sz="1400" dirty="0">
              <a:solidFill>
                <a:srgbClr val="333399"/>
              </a:solidFill>
              <a:latin typeface="+mn-lt"/>
              <a:cs typeface="Gill Sans"/>
            </a:endParaRPr>
          </a:p>
        </p:txBody>
      </p:sp>
    </p:spTree>
    <p:extLst>
      <p:ext uri="{BB962C8B-B14F-4D97-AF65-F5344CB8AC3E}">
        <p14:creationId xmlns:p14="http://schemas.microsoft.com/office/powerpoint/2010/main" val="328273342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solidFill>
                  <a:schemeClr val="accent2"/>
                </a:solidFill>
                <a:latin typeface="AmericanTypewriter"/>
              </a:rPr>
              <a:t>• </a:t>
            </a:r>
            <a:r>
              <a:rPr lang="en-US" dirty="0" smtClean="0"/>
              <a:t>ATAS </a:t>
            </a:r>
            <a:r>
              <a:rPr lang="en-US" dirty="0" err="1" smtClean="0"/>
              <a:t>Toroidal</a:t>
            </a:r>
            <a:r>
              <a:rPr lang="en-US" dirty="0"/>
              <a:t> </a:t>
            </a:r>
            <a:r>
              <a:rPr lang="en-US" dirty="0" smtClean="0"/>
              <a:t>Magnet </a:t>
            </a:r>
            <a:r>
              <a:rPr lang="en-US" dirty="0" smtClean="0">
                <a:solidFill>
                  <a:schemeClr val="accent2"/>
                </a:solidFill>
                <a:latin typeface="AmericanTypewriter"/>
              </a:rPr>
              <a:t>•</a:t>
            </a:r>
            <a:endParaRPr lang="en-US" dirty="0"/>
          </a:p>
        </p:txBody>
      </p:sp>
      <p:sp>
        <p:nvSpPr>
          <p:cNvPr id="4" name="Date Placeholder 3"/>
          <p:cNvSpPr>
            <a:spLocks noGrp="1"/>
          </p:cNvSpPr>
          <p:nvPr>
            <p:ph type="dt" sz="half" idx="10"/>
          </p:nvPr>
        </p:nvSpPr>
        <p:spPr/>
        <p:txBody>
          <a:bodyPr/>
          <a:lstStyle/>
          <a:p>
            <a:pPr>
              <a:defRPr/>
            </a:pPr>
            <a:r>
              <a:rPr lang="en-US" smtClean="0">
                <a:solidFill>
                  <a:prstClr val="black"/>
                </a:solidFill>
              </a:rPr>
              <a:t>Mar Capeans</a:t>
            </a:r>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rPr>
              <a:t>10/7/2014</a:t>
            </a:r>
            <a:endParaRPr lang="en-US" sz="1400">
              <a:solidFill>
                <a:prstClr val="black"/>
              </a:solidFill>
            </a:endParaRPr>
          </a:p>
        </p:txBody>
      </p:sp>
      <p:sp>
        <p:nvSpPr>
          <p:cNvPr id="6" name="Slide Number Placeholder 5"/>
          <p:cNvSpPr>
            <a:spLocks noGrp="1"/>
          </p:cNvSpPr>
          <p:nvPr>
            <p:ph type="sldNum" sz="quarter" idx="12"/>
          </p:nvPr>
        </p:nvSpPr>
        <p:spPr/>
        <p:txBody>
          <a:bodyPr/>
          <a:lstStyle/>
          <a:p>
            <a:pPr>
              <a:defRPr/>
            </a:pPr>
            <a:fld id="{4B573AF4-4041-FD4B-A5A9-435155447610}" type="slidenum">
              <a:rPr lang="en-US" smtClean="0">
                <a:solidFill>
                  <a:prstClr val="black"/>
                </a:solidFill>
              </a:rPr>
              <a:pPr>
                <a:defRPr/>
              </a:pPr>
              <a:t>8</a:t>
            </a:fld>
            <a:endParaRPr lang="en-US" sz="1400">
              <a:solidFill>
                <a:prstClr val="black"/>
              </a:solidFill>
            </a:endParaRPr>
          </a:p>
        </p:txBody>
      </p:sp>
      <p:sp>
        <p:nvSpPr>
          <p:cNvPr id="7" name="Content Placeholder 6"/>
          <p:cNvSpPr>
            <a:spLocks noGrp="1"/>
          </p:cNvSpPr>
          <p:nvPr>
            <p:ph idx="1"/>
          </p:nvPr>
        </p:nvSpPr>
        <p:spPr/>
        <p:txBody>
          <a:bodyPr/>
          <a:lstStyle/>
          <a:p>
            <a:endParaRPr lang="en-US"/>
          </a:p>
        </p:txBody>
      </p:sp>
      <p:pic>
        <p:nvPicPr>
          <p:cNvPr id="9" name="Picture 8" descr="Magnet2.jpg"/>
          <p:cNvPicPr>
            <a:picLocks noChangeAspect="1"/>
          </p:cNvPicPr>
          <p:nvPr/>
        </p:nvPicPr>
        <p:blipFill>
          <a:blip r:embed="rId2"/>
          <a:stretch>
            <a:fillRect/>
          </a:stretch>
        </p:blipFill>
        <p:spPr>
          <a:xfrm>
            <a:off x="323529" y="1052736"/>
            <a:ext cx="8450589" cy="5504656"/>
          </a:xfrm>
          <a:prstGeom prst="rect">
            <a:avLst/>
          </a:prstGeom>
        </p:spPr>
      </p:pic>
      <p:sp>
        <p:nvSpPr>
          <p:cNvPr id="10" name="Rectangle 1028"/>
          <p:cNvSpPr>
            <a:spLocks noChangeArrowheads="1"/>
          </p:cNvSpPr>
          <p:nvPr/>
        </p:nvSpPr>
        <p:spPr bwMode="auto">
          <a:xfrm>
            <a:off x="333775" y="4497151"/>
            <a:ext cx="3124199" cy="2094324"/>
          </a:xfrm>
          <a:prstGeom prst="rect">
            <a:avLst/>
          </a:prstGeom>
          <a:solidFill>
            <a:schemeClr val="accent2">
              <a:lumMod val="20000"/>
              <a:lumOff val="80000"/>
              <a:alpha val="56000"/>
            </a:schemeClr>
          </a:solidFill>
          <a:ln w="9525">
            <a:noFill/>
            <a:miter lim="800000"/>
            <a:headEnd/>
            <a:tailEnd/>
          </a:ln>
          <a:effectLst/>
        </p:spPr>
        <p:txBody>
          <a:bodyPr wrap="square" lIns="91432" tIns="45716" rIns="91432" bIns="45716">
            <a:spAutoFit/>
          </a:bodyPr>
          <a:lstStyle/>
          <a:p>
            <a:pPr eaLnBrk="0" hangingPunct="0">
              <a:buClr>
                <a:schemeClr val="bg1"/>
              </a:buClr>
              <a:buSzPct val="130000"/>
              <a:buFont typeface="Wingdings" charset="0"/>
              <a:buChar char="§"/>
            </a:pPr>
            <a:r>
              <a:rPr kumimoji="1" lang="en-US" sz="1600" i="1" dirty="0">
                <a:solidFill>
                  <a:srgbClr val="000090"/>
                </a:solidFill>
                <a:latin typeface="Tahoma" charset="0"/>
              </a:rPr>
              <a:t> 20.1 m diam. x 25.3 m length</a:t>
            </a:r>
          </a:p>
          <a:p>
            <a:pPr eaLnBrk="0" hangingPunct="0">
              <a:buClr>
                <a:schemeClr val="bg1"/>
              </a:buClr>
              <a:buSzPct val="130000"/>
              <a:buFont typeface="Wingdings" charset="0"/>
              <a:buChar char="§"/>
            </a:pPr>
            <a:r>
              <a:rPr kumimoji="1" lang="en-US" sz="1600" i="1" dirty="0">
                <a:solidFill>
                  <a:srgbClr val="000090"/>
                </a:solidFill>
                <a:latin typeface="Tahoma" charset="0"/>
              </a:rPr>
              <a:t> ~12000 m</a:t>
            </a:r>
            <a:r>
              <a:rPr kumimoji="1" lang="en-US" sz="1600" i="1" baseline="30000" dirty="0">
                <a:solidFill>
                  <a:srgbClr val="000090"/>
                </a:solidFill>
                <a:latin typeface="Tahoma" charset="0"/>
              </a:rPr>
              <a:t>3</a:t>
            </a:r>
            <a:r>
              <a:rPr kumimoji="1" lang="en-US" sz="1600" i="1" dirty="0">
                <a:solidFill>
                  <a:srgbClr val="000090"/>
                </a:solidFill>
                <a:latin typeface="Tahoma" charset="0"/>
              </a:rPr>
              <a:t> volume</a:t>
            </a:r>
          </a:p>
          <a:p>
            <a:pPr eaLnBrk="0" hangingPunct="0">
              <a:buClr>
                <a:schemeClr val="bg1"/>
              </a:buClr>
              <a:buSzPct val="130000"/>
              <a:buFont typeface="Wingdings" charset="0"/>
              <a:buChar char="§"/>
            </a:pPr>
            <a:r>
              <a:rPr kumimoji="1" lang="en-US" sz="1600" i="1" dirty="0">
                <a:solidFill>
                  <a:srgbClr val="000090"/>
                </a:solidFill>
                <a:latin typeface="Tahoma" charset="0"/>
              </a:rPr>
              <a:t> 118 t superconductor</a:t>
            </a:r>
          </a:p>
          <a:p>
            <a:pPr eaLnBrk="0" hangingPunct="0">
              <a:buClr>
                <a:schemeClr val="bg1"/>
              </a:buClr>
              <a:buSzPct val="130000"/>
              <a:buFont typeface="Wingdings" charset="0"/>
              <a:buChar char="§"/>
            </a:pPr>
            <a:r>
              <a:rPr kumimoji="1" lang="en-US" sz="1600" i="1" dirty="0">
                <a:solidFill>
                  <a:srgbClr val="000090"/>
                </a:solidFill>
                <a:latin typeface="Tahoma" charset="0"/>
              </a:rPr>
              <a:t> 370 t cold mass</a:t>
            </a:r>
          </a:p>
          <a:p>
            <a:pPr eaLnBrk="0" hangingPunct="0">
              <a:buClr>
                <a:schemeClr val="bg1"/>
              </a:buClr>
              <a:buSzPct val="130000"/>
              <a:buFont typeface="Wingdings" charset="0"/>
              <a:buChar char="§"/>
            </a:pPr>
            <a:r>
              <a:rPr kumimoji="1" lang="en-US" sz="1600" i="1" dirty="0">
                <a:solidFill>
                  <a:srgbClr val="000090"/>
                </a:solidFill>
                <a:latin typeface="Tahoma" charset="0"/>
              </a:rPr>
              <a:t> 830 t total weight</a:t>
            </a:r>
          </a:p>
          <a:p>
            <a:pPr eaLnBrk="0" hangingPunct="0">
              <a:buClr>
                <a:schemeClr val="bg1"/>
              </a:buClr>
              <a:buSzPct val="130000"/>
              <a:buFont typeface="Wingdings" charset="0"/>
              <a:buChar char="§"/>
            </a:pPr>
            <a:r>
              <a:rPr kumimoji="1" lang="en-US" sz="1600" i="1" dirty="0">
                <a:solidFill>
                  <a:srgbClr val="000090"/>
                </a:solidFill>
                <a:latin typeface="Tahoma" charset="0"/>
              </a:rPr>
              <a:t> 56 km superconductor</a:t>
            </a:r>
          </a:p>
          <a:p>
            <a:pPr eaLnBrk="0" hangingPunct="0">
              <a:buClr>
                <a:schemeClr val="bg1"/>
              </a:buClr>
              <a:buSzPct val="130000"/>
              <a:buFont typeface="Wingdings" charset="0"/>
              <a:buChar char="§"/>
            </a:pPr>
            <a:r>
              <a:rPr kumimoji="1" lang="en-US" sz="1600" i="1" dirty="0">
                <a:solidFill>
                  <a:srgbClr val="000090"/>
                </a:solidFill>
                <a:latin typeface="Tahoma" charset="0"/>
              </a:rPr>
              <a:t> 20.5 kA at 4.6 T</a:t>
            </a:r>
          </a:p>
          <a:p>
            <a:pPr eaLnBrk="0" hangingPunct="0">
              <a:buClr>
                <a:schemeClr val="bg1"/>
              </a:buClr>
              <a:buSzPct val="130000"/>
              <a:buFont typeface="Wingdings" charset="0"/>
              <a:buChar char="§"/>
            </a:pPr>
            <a:r>
              <a:rPr kumimoji="1" lang="en-US" sz="1600" i="1" dirty="0">
                <a:solidFill>
                  <a:srgbClr val="000090"/>
                </a:solidFill>
                <a:latin typeface="Tahoma" charset="0"/>
              </a:rPr>
              <a:t> 1.05 GJ stored Energy</a:t>
            </a:r>
            <a:endParaRPr kumimoji="1" lang="en-US" sz="1400" b="1" i="1" dirty="0">
              <a:solidFill>
                <a:srgbClr val="000090"/>
              </a:solidFill>
              <a:latin typeface="Tahoma" charset="0"/>
            </a:endParaRPr>
          </a:p>
        </p:txBody>
      </p:sp>
    </p:spTree>
    <p:extLst>
      <p:ext uri="{BB962C8B-B14F-4D97-AF65-F5344CB8AC3E}">
        <p14:creationId xmlns:p14="http://schemas.microsoft.com/office/powerpoint/2010/main" val="211825315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1"/>
          <p:cNvSpPr>
            <a:spLocks noGrp="1"/>
          </p:cNvSpPr>
          <p:nvPr>
            <p:ph type="dt" sz="half" idx="10"/>
          </p:nvPr>
        </p:nvSpPr>
        <p:spPr/>
        <p:txBody>
          <a:bodyPr/>
          <a:lstStyle/>
          <a:p>
            <a:r>
              <a:rPr lang="el-GR"/>
              <a:t>Ιωάννινα</a:t>
            </a:r>
            <a:r>
              <a:rPr lang="en-US"/>
              <a:t> </a:t>
            </a:r>
            <a:r>
              <a:rPr lang="el-GR"/>
              <a:t>12</a:t>
            </a:r>
            <a:r>
              <a:rPr lang="en-US"/>
              <a:t> </a:t>
            </a:r>
            <a:r>
              <a:rPr lang="el-GR"/>
              <a:t>Νοεμβρίου</a:t>
            </a:r>
            <a:r>
              <a:rPr lang="en-US"/>
              <a:t> 200</a:t>
            </a:r>
            <a:r>
              <a:rPr lang="el-GR"/>
              <a:t>4</a:t>
            </a:r>
            <a:endParaRPr lang="en-GB"/>
          </a:p>
        </p:txBody>
      </p:sp>
      <p:sp>
        <p:nvSpPr>
          <p:cNvPr id="7" name="Footer Placeholder 2"/>
          <p:cNvSpPr>
            <a:spLocks noGrp="1"/>
          </p:cNvSpPr>
          <p:nvPr>
            <p:ph type="ftr" sz="quarter" idx="11"/>
          </p:nvPr>
        </p:nvSpPr>
        <p:spPr/>
        <p:txBody>
          <a:bodyPr/>
          <a:lstStyle/>
          <a:p>
            <a:r>
              <a:rPr lang="en-US"/>
              <a:t>E.N. </a:t>
            </a:r>
            <a:r>
              <a:rPr lang="el-GR"/>
              <a:t>Γαζής</a:t>
            </a:r>
            <a:r>
              <a:rPr lang="en-US"/>
              <a:t> </a:t>
            </a:r>
            <a:r>
              <a:rPr lang="el-GR"/>
              <a:t>ΕΜΠ</a:t>
            </a:r>
            <a:r>
              <a:rPr lang="en-US"/>
              <a:t> &amp; ATLAS</a:t>
            </a:r>
            <a:endParaRPr lang="en-GB"/>
          </a:p>
        </p:txBody>
      </p:sp>
      <p:sp>
        <p:nvSpPr>
          <p:cNvPr id="8" name="Slide Number Placeholder 3"/>
          <p:cNvSpPr>
            <a:spLocks noGrp="1"/>
          </p:cNvSpPr>
          <p:nvPr>
            <p:ph type="sldNum" sz="quarter" idx="12"/>
          </p:nvPr>
        </p:nvSpPr>
        <p:spPr/>
        <p:txBody>
          <a:bodyPr/>
          <a:lstStyle/>
          <a:p>
            <a:fld id="{24DD8872-88FA-624B-ABEB-CE69333780A3}" type="slidenum">
              <a:rPr lang="en-US"/>
              <a:pPr/>
              <a:t>9</a:t>
            </a:fld>
            <a:endParaRPr lang="en-GB"/>
          </a:p>
        </p:txBody>
      </p:sp>
      <p:sp>
        <p:nvSpPr>
          <p:cNvPr id="122882" name="Text Box 1026"/>
          <p:cNvSpPr txBox="1">
            <a:spLocks noChangeArrowheads="1"/>
          </p:cNvSpPr>
          <p:nvPr/>
        </p:nvSpPr>
        <p:spPr bwMode="auto">
          <a:xfrm>
            <a:off x="152400" y="228600"/>
            <a:ext cx="8763000" cy="461665"/>
          </a:xfrm>
          <a:prstGeom prst="rect">
            <a:avLst/>
          </a:prstGeom>
          <a:noFill/>
          <a:ln w="28575">
            <a:solidFill>
              <a:srgbClr val="008000"/>
            </a:solidFill>
            <a:miter lim="800000"/>
            <a:headEnd/>
            <a:tailEnd/>
          </a:ln>
          <a:effectLst>
            <a:outerShdw blurRad="63500" dist="38099" dir="2700000" algn="ctr" rotWithShape="0">
              <a:schemeClr val="bg2">
                <a:alpha val="74998"/>
              </a:schemeClr>
            </a:outerShdw>
          </a:effectLst>
          <a:extLst>
            <a:ext uri="{909E8E84-426E-40dd-AFC4-6F175D3DCCD1}">
              <a14:hiddenFill xmlns:a14="http://schemas.microsoft.com/office/drawing/2010/main">
                <a:solidFill>
                  <a:schemeClr val="accent1"/>
                </a:solidFill>
              </a14:hiddenFill>
            </a:ext>
          </a:extLst>
        </p:spPr>
        <p:txBody>
          <a:bodyPr>
            <a:spAutoFit/>
          </a:bodyPr>
          <a:lstStyle/>
          <a:p>
            <a:pPr algn="ctr">
              <a:spcBef>
                <a:spcPct val="50000"/>
              </a:spcBef>
            </a:pPr>
            <a:r>
              <a:rPr lang="el-GR" sz="2400" b="1" dirty="0" smtClean="0">
                <a:solidFill>
                  <a:srgbClr val="FF0000"/>
                </a:solidFill>
                <a:effectLst>
                  <a:outerShdw blurRad="38100" dist="38100" dir="2700000" algn="tl">
                    <a:srgbClr val="DDDDDD"/>
                  </a:outerShdw>
                </a:effectLst>
                <a:latin typeface="+mn-lt"/>
              </a:rPr>
              <a:t>Φασματόμετρο Μιονίων</a:t>
            </a:r>
            <a:r>
              <a:rPr lang="en-US" sz="2400" b="1" dirty="0" smtClean="0">
                <a:solidFill>
                  <a:srgbClr val="FF0000"/>
                </a:solidFill>
                <a:effectLst>
                  <a:outerShdw blurRad="38100" dist="38100" dir="2700000" algn="tl">
                    <a:srgbClr val="DDDDDD"/>
                  </a:outerShdw>
                </a:effectLst>
                <a:latin typeface="+mn-lt"/>
              </a:rPr>
              <a:t>: </a:t>
            </a:r>
            <a:r>
              <a:rPr lang="en-US" sz="2400" i="1" dirty="0">
                <a:solidFill>
                  <a:srgbClr val="009900"/>
                </a:solidFill>
                <a:effectLst>
                  <a:outerShdw blurRad="38100" dist="38100" dir="2700000" algn="tl">
                    <a:srgbClr val="DDDDDD"/>
                  </a:outerShdw>
                </a:effectLst>
                <a:latin typeface="+mn-lt"/>
              </a:rPr>
              <a:t>Monitored Drift Tubes</a:t>
            </a:r>
            <a:endParaRPr lang="en-GB" sz="2400" i="1" dirty="0">
              <a:solidFill>
                <a:srgbClr val="009900"/>
              </a:solidFill>
              <a:effectLst>
                <a:outerShdw blurRad="38100" dist="38100" dir="2700000" algn="tl">
                  <a:srgbClr val="DDDDDD"/>
                </a:outerShdw>
              </a:effectLst>
              <a:latin typeface="+mn-lt"/>
            </a:endParaRPr>
          </a:p>
        </p:txBody>
      </p:sp>
      <p:pic>
        <p:nvPicPr>
          <p:cNvPr id="122888" name="Picture 1032" descr="Momentum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3733800"/>
            <a:ext cx="4114800" cy="2624959"/>
          </a:xfrm>
          <a:prstGeom prst="rect">
            <a:avLst/>
          </a:prstGeom>
          <a:noFill/>
          <a:extLst>
            <a:ext uri="{909E8E84-426E-40dd-AFC4-6F175D3DCCD1}">
              <a14:hiddenFill xmlns:a14="http://schemas.microsoft.com/office/drawing/2010/main">
                <a:solidFill>
                  <a:srgbClr val="FFFFFF"/>
                </a:solidFill>
              </a14:hiddenFill>
            </a:ext>
          </a:extLst>
        </p:spPr>
      </p:pic>
      <p:pic>
        <p:nvPicPr>
          <p:cNvPr id="122890" name="Picture 1034" descr="Momentum1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990600"/>
            <a:ext cx="4572000" cy="2878138"/>
          </a:xfrm>
          <a:prstGeom prst="rect">
            <a:avLst/>
          </a:prstGeom>
          <a:noFill/>
          <a:extLst>
            <a:ext uri="{909E8E84-426E-40dd-AFC4-6F175D3DCCD1}">
              <a14:hiddenFill xmlns:a14="http://schemas.microsoft.com/office/drawing/2010/main">
                <a:solidFill>
                  <a:srgbClr val="FFFFFF"/>
                </a:solidFill>
              </a14:hiddenFill>
            </a:ext>
          </a:extLst>
        </p:spPr>
      </p:pic>
      <p:pic>
        <p:nvPicPr>
          <p:cNvPr id="122891" name="Picture 1035" descr="Momentum1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066800"/>
            <a:ext cx="3994150"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277274"/>
      </p:ext>
    </p:extLst>
  </p:cSld>
  <p:clrMapOvr>
    <a:masterClrMapping/>
  </p:clrMapOvr>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Verdana"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Profile</Template>
  <TotalTime>2769</TotalTime>
  <Words>2202</Words>
  <Application>Microsoft Macintosh PowerPoint</Application>
  <PresentationFormat>On-screen Show (4:3)</PresentationFormat>
  <Paragraphs>562</Paragraphs>
  <Slides>44</Slides>
  <Notes>28</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44</vt:i4>
      </vt:variant>
    </vt:vector>
  </HeadingPairs>
  <TitlesOfParts>
    <vt:vector size="47" baseType="lpstr">
      <vt:lpstr>Profile</vt:lpstr>
      <vt:lpstr>Default Design</vt:lpstr>
      <vt:lpstr>Worksheet</vt:lpstr>
      <vt:lpstr> ΑΝΙΧΝΕΥΤΙΚΕΣ ΔΙΑΤΑΞΕΙΣ ΣΤΗ  ΦΥΣΙΚΗ ΤΩΝ ΥΨΗΛΩΝ ΕΝΕΡΓΕΙΩΝ (ΦΥΕ)  </vt:lpstr>
      <vt:lpstr>Σύνοψη</vt:lpstr>
      <vt:lpstr>PowerPoint Presentation</vt:lpstr>
      <vt:lpstr>• ATLAS Detector •</vt:lpstr>
      <vt:lpstr>PowerPoint Presentation</vt:lpstr>
      <vt:lpstr>PowerPoint Presentation</vt:lpstr>
      <vt:lpstr>• Μαγνητικά Πεδία•</vt:lpstr>
      <vt:lpstr>• ATAS Toroidal Magnet •</vt:lpstr>
      <vt:lpstr>PowerPoint Presentation</vt:lpstr>
      <vt:lpstr>Ανιχνευτές Τροχιών</vt:lpstr>
      <vt:lpstr>• ATLAS Ανιχνευτής Τροχιών •</vt:lpstr>
      <vt:lpstr>Θερμιδόμετρα - Calorimeters</vt:lpstr>
      <vt:lpstr>Ηλεκτρομαγνητικοί Καταιγισμοί</vt:lpstr>
      <vt:lpstr>Πώς μετράμε τα δευτερογενή σωματίδια?</vt:lpstr>
      <vt:lpstr>Θερμιδόμετρα Δειγματισμού</vt:lpstr>
      <vt:lpstr>PowerPoint Presentation</vt:lpstr>
      <vt:lpstr>PowerPoint Presentation</vt:lpstr>
      <vt:lpstr>PowerPoint Presentation</vt:lpstr>
      <vt:lpstr>Πώς μετράμε τα δευτερογενή σωματίδια?</vt:lpstr>
      <vt:lpstr>Αδρονικά Θερμιδόμετρα (Α-Θ)</vt:lpstr>
      <vt:lpstr>Ταυτοποίηση Σωματιδίων</vt:lpstr>
      <vt:lpstr>PowerPoint Presentation</vt:lpstr>
      <vt:lpstr>Μέση Απώλεια Ενέργειας </vt:lpstr>
      <vt:lpstr> ALICE: PID  detectors</vt:lpstr>
      <vt:lpstr>PowerPoint Presentation</vt:lpstr>
      <vt:lpstr>PowerPoint Presentation</vt:lpstr>
      <vt:lpstr> Pile-up challenge 2011</vt:lpstr>
      <vt:lpstr>PowerPoint Presentation</vt:lpstr>
      <vt:lpstr>PowerPoint Presentation</vt:lpstr>
      <vt:lpstr>PowerPoint Presentation</vt:lpstr>
      <vt:lpstr>The SM re-discovered at the LHC!!</vt:lpstr>
      <vt:lpstr>Εισαγωγή και Αντικείμενο Μελέτης</vt:lpstr>
      <vt:lpstr>PowerPoint Presentation</vt:lpstr>
      <vt:lpstr>PowerPoint Presentation</vt:lpstr>
      <vt:lpstr>pp  H  gg</vt:lpstr>
      <vt:lpstr>PowerPoint Presentation</vt:lpstr>
      <vt:lpstr>PowerPoint Presentation</vt:lpstr>
      <vt:lpstr>Υποδομή ενός πειράματος</vt:lpstr>
      <vt:lpstr>ATLAS: εγκατάσταση υποδομής </vt:lpstr>
      <vt:lpstr>ATLAS: Σκανδαλισμός, Λήψη Δεδομένων και Σύστημα αυτομάτου ελέγχου</vt:lpstr>
      <vt:lpstr>Σκανδαλισμός &amp; Λήψη Δεδομένων</vt:lpstr>
      <vt:lpstr>Σύστημα Αυτομάτου Ελέγχου @ LHC</vt:lpstr>
      <vt:lpstr>Σύστημα Ασφάλειας Ανιχνευτή</vt:lpstr>
      <vt:lpstr>Εφαρμογές ΦΥΕ</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HEP Experiments</dc:title>
  <dc:creator>Dr. Sascha Marc Schmeling</dc:creator>
  <cp:lastModifiedBy>Evangelos Gazis</cp:lastModifiedBy>
  <cp:revision>126</cp:revision>
  <cp:lastPrinted>2010-08-23T07:48:14Z</cp:lastPrinted>
  <dcterms:created xsi:type="dcterms:W3CDTF">2010-08-23T10:14:37Z</dcterms:created>
  <dcterms:modified xsi:type="dcterms:W3CDTF">2014-08-10T12:55:33Z</dcterms:modified>
</cp:coreProperties>
</file>