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65" r:id="rId2"/>
    <p:sldId id="297" r:id="rId3"/>
    <p:sldId id="290" r:id="rId4"/>
    <p:sldId id="294" r:id="rId5"/>
    <p:sldId id="295" r:id="rId6"/>
    <p:sldId id="296" r:id="rId7"/>
    <p:sldId id="284" r:id="rId8"/>
    <p:sldId id="285" r:id="rId9"/>
    <p:sldId id="286" r:id="rId10"/>
    <p:sldId id="270" r:id="rId11"/>
    <p:sldId id="304" r:id="rId12"/>
    <p:sldId id="301" r:id="rId13"/>
    <p:sldId id="302" r:id="rId14"/>
    <p:sldId id="300" r:id="rId15"/>
    <p:sldId id="281" r:id="rId16"/>
    <p:sldId id="262" r:id="rId17"/>
    <p:sldId id="275" r:id="rId18"/>
    <p:sldId id="303" r:id="rId19"/>
    <p:sldId id="29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52" d="100"/>
          <a:sy n="52" d="100"/>
        </p:scale>
        <p:origin x="-992" y="-96"/>
      </p:cViewPr>
      <p:guideLst>
        <p:guide orient="horz" pos="2565"/>
        <p:guide pos="19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D56369-1FC2-4AEF-9D9B-BDE6F691334E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20FC995A-0C58-42AA-84F2-33AA62B20977}">
      <dgm:prSet phldrT="[Text]"/>
      <dgm:spPr/>
      <dgm:t>
        <a:bodyPr/>
        <a:lstStyle/>
        <a:p>
          <a:r>
            <a:rPr lang="el-GR" b="0" dirty="0" smtClean="0">
              <a:solidFill>
                <a:schemeClr val="bg1"/>
              </a:solidFill>
            </a:rPr>
            <a:t>Έρευνα</a:t>
          </a:r>
          <a:endParaRPr lang="en-IE" b="0" dirty="0">
            <a:solidFill>
              <a:schemeClr val="bg1"/>
            </a:solidFill>
          </a:endParaRPr>
        </a:p>
      </dgm:t>
    </dgm:pt>
    <dgm:pt modelId="{BE763488-ACB4-491A-AE7C-F3421EED8EC6}" type="parTrans" cxnId="{9878502D-8601-4464-91D6-13DA3F239AE8}">
      <dgm:prSet/>
      <dgm:spPr/>
      <dgm:t>
        <a:bodyPr/>
        <a:lstStyle/>
        <a:p>
          <a:endParaRPr lang="en-IE"/>
        </a:p>
      </dgm:t>
    </dgm:pt>
    <dgm:pt modelId="{B20CFB67-5B1C-42BA-B380-22C6BAB41D2F}" type="sibTrans" cxnId="{9878502D-8601-4464-91D6-13DA3F239AE8}">
      <dgm:prSet/>
      <dgm:spPr/>
      <dgm:t>
        <a:bodyPr/>
        <a:lstStyle/>
        <a:p>
          <a:endParaRPr lang="en-IE"/>
        </a:p>
      </dgm:t>
    </dgm:pt>
    <dgm:pt modelId="{E2B5DF67-32DE-4D24-89C6-E1265096819E}">
      <dgm:prSet phldrT="[Text]"/>
      <dgm:spPr/>
      <dgm:t>
        <a:bodyPr/>
        <a:lstStyle/>
        <a:p>
          <a:r>
            <a:rPr lang="el-GR" dirty="0" smtClean="0">
              <a:solidFill>
                <a:schemeClr val="bg1"/>
              </a:solidFill>
            </a:rPr>
            <a:t>Τεχνολογία</a:t>
          </a:r>
          <a:endParaRPr lang="en-IE" dirty="0">
            <a:solidFill>
              <a:schemeClr val="bg1"/>
            </a:solidFill>
          </a:endParaRPr>
        </a:p>
      </dgm:t>
    </dgm:pt>
    <dgm:pt modelId="{F0D51268-BA69-4B25-9CAE-65EBFE0B6769}" type="parTrans" cxnId="{54931A37-4396-4D7B-8B54-22EA54C10177}">
      <dgm:prSet/>
      <dgm:spPr/>
      <dgm:t>
        <a:bodyPr/>
        <a:lstStyle/>
        <a:p>
          <a:endParaRPr lang="en-IE"/>
        </a:p>
      </dgm:t>
    </dgm:pt>
    <dgm:pt modelId="{30085DAF-211E-497A-895C-9D54CCFCF8A3}" type="sibTrans" cxnId="{54931A37-4396-4D7B-8B54-22EA54C10177}">
      <dgm:prSet/>
      <dgm:spPr/>
      <dgm:t>
        <a:bodyPr/>
        <a:lstStyle/>
        <a:p>
          <a:endParaRPr lang="en-IE"/>
        </a:p>
      </dgm:t>
    </dgm:pt>
    <dgm:pt modelId="{9B9FC7C3-A0EE-471A-954C-DE21C5BBBC05}">
      <dgm:prSet phldrT="[Text]"/>
      <dgm:spPr/>
      <dgm:t>
        <a:bodyPr/>
        <a:lstStyle/>
        <a:p>
          <a:r>
            <a:rPr lang="el-GR" dirty="0" smtClean="0">
              <a:solidFill>
                <a:schemeClr val="bg1"/>
              </a:solidFill>
            </a:rPr>
            <a:t>Συνεργασία</a:t>
          </a:r>
          <a:endParaRPr lang="en-IE" dirty="0">
            <a:solidFill>
              <a:schemeClr val="bg1"/>
            </a:solidFill>
          </a:endParaRPr>
        </a:p>
      </dgm:t>
    </dgm:pt>
    <dgm:pt modelId="{782AD4F3-2123-4DF5-A1D1-3EF64B46B328}" type="parTrans" cxnId="{F57A51C7-15CB-404D-B940-76C97B186ACC}">
      <dgm:prSet/>
      <dgm:spPr/>
      <dgm:t>
        <a:bodyPr/>
        <a:lstStyle/>
        <a:p>
          <a:endParaRPr lang="en-IE"/>
        </a:p>
      </dgm:t>
    </dgm:pt>
    <dgm:pt modelId="{42D20DAF-7B3A-4946-B788-D39B3BA59325}" type="sibTrans" cxnId="{F57A51C7-15CB-404D-B940-76C97B186ACC}">
      <dgm:prSet/>
      <dgm:spPr/>
      <dgm:t>
        <a:bodyPr/>
        <a:lstStyle/>
        <a:p>
          <a:endParaRPr lang="en-IE"/>
        </a:p>
      </dgm:t>
    </dgm:pt>
    <dgm:pt modelId="{34B866DA-C08E-49AB-85EE-849CA485008E}">
      <dgm:prSet phldrT="[Text]"/>
      <dgm:spPr/>
      <dgm:t>
        <a:bodyPr/>
        <a:lstStyle/>
        <a:p>
          <a:r>
            <a:rPr lang="el-GR" dirty="0" smtClean="0">
              <a:solidFill>
                <a:schemeClr val="bg1"/>
              </a:solidFill>
            </a:rPr>
            <a:t>Εκπαίδευση</a:t>
          </a:r>
          <a:endParaRPr lang="en-IE" dirty="0">
            <a:solidFill>
              <a:schemeClr val="bg1"/>
            </a:solidFill>
          </a:endParaRPr>
        </a:p>
      </dgm:t>
    </dgm:pt>
    <dgm:pt modelId="{55FDD5A0-5BE3-4180-85B9-45FB06CD6487}" type="parTrans" cxnId="{10DB79D7-B229-4D55-BB62-A0DC1E4A4505}">
      <dgm:prSet/>
      <dgm:spPr/>
      <dgm:t>
        <a:bodyPr/>
        <a:lstStyle/>
        <a:p>
          <a:endParaRPr lang="en-IE"/>
        </a:p>
      </dgm:t>
    </dgm:pt>
    <dgm:pt modelId="{22CDD979-3B0A-49D5-B890-55CA01C08BEA}" type="sibTrans" cxnId="{10DB79D7-B229-4D55-BB62-A0DC1E4A4505}">
      <dgm:prSet/>
      <dgm:spPr/>
      <dgm:t>
        <a:bodyPr/>
        <a:lstStyle/>
        <a:p>
          <a:endParaRPr lang="en-IE"/>
        </a:p>
      </dgm:t>
    </dgm:pt>
    <dgm:pt modelId="{1F400568-20D1-4682-B5B0-208C0EB54B62}" type="pres">
      <dgm:prSet presAssocID="{EAD56369-1FC2-4AEF-9D9B-BDE6F69133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71D8F38D-ADCC-47C9-AC9F-432F50848073}" type="pres">
      <dgm:prSet presAssocID="{20FC995A-0C58-42AA-84F2-33AA62B20977}" presName="compNode" presStyleCnt="0"/>
      <dgm:spPr/>
    </dgm:pt>
    <dgm:pt modelId="{21AF3A27-FFC7-4D92-8CD0-90CD6FDD55F6}" type="pres">
      <dgm:prSet presAssocID="{20FC995A-0C58-42AA-84F2-33AA62B20977}" presName="pictRect" presStyleLbl="node1" presStyleIdx="0" presStyleCnt="4" custLinFactNeighborX="-448" custLinFactNeighborY="998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89A8AF9-8793-4132-957E-9BF570C1264C}" type="pres">
      <dgm:prSet presAssocID="{20FC995A-0C58-42AA-84F2-33AA62B20977}" presName="textRect" presStyleLbl="revTx" presStyleIdx="0" presStyleCnt="4" custLinFactNeighborX="-448" custLinFactNeighborY="539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2A3CC79-13E4-4920-9C07-5CCCF2BB9294}" type="pres">
      <dgm:prSet presAssocID="{B20CFB67-5B1C-42BA-B380-22C6BAB41D2F}" presName="sibTrans" presStyleLbl="sibTrans2D1" presStyleIdx="0" presStyleCnt="0"/>
      <dgm:spPr/>
      <dgm:t>
        <a:bodyPr/>
        <a:lstStyle/>
        <a:p>
          <a:endParaRPr lang="en-IE"/>
        </a:p>
      </dgm:t>
    </dgm:pt>
    <dgm:pt modelId="{48AE9033-AE61-470A-9291-B5A72F4BC512}" type="pres">
      <dgm:prSet presAssocID="{E2B5DF67-32DE-4D24-89C6-E1265096819E}" presName="compNode" presStyleCnt="0"/>
      <dgm:spPr/>
    </dgm:pt>
    <dgm:pt modelId="{9DFC2FEB-4F66-48E8-A34B-CCF0C464BA1C}" type="pres">
      <dgm:prSet presAssocID="{E2B5DF67-32DE-4D24-89C6-E1265096819E}" presName="pictRect" presStyleLbl="node1" presStyleIdx="1" presStyleCnt="4" custLinFactNeighborX="-448" custLinFactNeighborY="998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C6F6D64-146B-4BA3-8622-CAC359812502}" type="pres">
      <dgm:prSet presAssocID="{E2B5DF67-32DE-4D24-89C6-E1265096819E}" presName="textRect" presStyleLbl="revTx" presStyleIdx="1" presStyleCnt="4" custLinFactNeighborX="-448" custLinFactNeighborY="539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79BD8F3-6538-43E4-AF37-821637598591}" type="pres">
      <dgm:prSet presAssocID="{30085DAF-211E-497A-895C-9D54CCFCF8A3}" presName="sibTrans" presStyleLbl="sibTrans2D1" presStyleIdx="0" presStyleCnt="0"/>
      <dgm:spPr/>
      <dgm:t>
        <a:bodyPr/>
        <a:lstStyle/>
        <a:p>
          <a:endParaRPr lang="en-IE"/>
        </a:p>
      </dgm:t>
    </dgm:pt>
    <dgm:pt modelId="{114F2112-DE52-4A89-85BF-AEADF9ECE4C7}" type="pres">
      <dgm:prSet presAssocID="{9B9FC7C3-A0EE-471A-954C-DE21C5BBBC05}" presName="compNode" presStyleCnt="0"/>
      <dgm:spPr/>
    </dgm:pt>
    <dgm:pt modelId="{602C8638-FEA2-4711-8687-8809563C0E59}" type="pres">
      <dgm:prSet presAssocID="{9B9FC7C3-A0EE-471A-954C-DE21C5BBBC05}" presName="pictRect" presStyleLbl="node1" presStyleIdx="2" presStyleCnt="4" custLinFactNeighborX="-448" custLinFactNeighborY="-617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541DC67-3AD3-45FB-8B5C-F9293FDD2C23}" type="pres">
      <dgm:prSet presAssocID="{9B9FC7C3-A0EE-471A-954C-DE21C5BBBC05}" presName="textRect" presStyleLbl="revTx" presStyleIdx="2" presStyleCnt="4" custLinFactNeighborX="-448" custLinFactNeighborY="-2450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6B72805-527E-4AC3-AD3C-31E76CB31571}" type="pres">
      <dgm:prSet presAssocID="{42D20DAF-7B3A-4946-B788-D39B3BA59325}" presName="sibTrans" presStyleLbl="sibTrans2D1" presStyleIdx="0" presStyleCnt="0"/>
      <dgm:spPr/>
      <dgm:t>
        <a:bodyPr/>
        <a:lstStyle/>
        <a:p>
          <a:endParaRPr lang="en-IE"/>
        </a:p>
      </dgm:t>
    </dgm:pt>
    <dgm:pt modelId="{7CBD0E75-C6C3-43A7-B15D-E0E4F85D62DC}" type="pres">
      <dgm:prSet presAssocID="{34B866DA-C08E-49AB-85EE-849CA485008E}" presName="compNode" presStyleCnt="0"/>
      <dgm:spPr/>
    </dgm:pt>
    <dgm:pt modelId="{F0EB7F4F-E93A-409A-92D2-BBB3DD8AA22A}" type="pres">
      <dgm:prSet presAssocID="{34B866DA-C08E-49AB-85EE-849CA485008E}" presName="pictRect" presStyleLbl="node1" presStyleIdx="3" presStyleCnt="4" custLinFactNeighborX="-448" custLinFactNeighborY="-6179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n-US"/>
        </a:p>
      </dgm:t>
    </dgm:pt>
    <dgm:pt modelId="{FA5F715D-E37C-4BE1-8B51-B8276F51BD81}" type="pres">
      <dgm:prSet presAssocID="{34B866DA-C08E-49AB-85EE-849CA485008E}" presName="textRect" presStyleLbl="revTx" presStyleIdx="3" presStyleCnt="4" custLinFactNeighborX="-448" custLinFactNeighborY="-2450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54931A37-4396-4D7B-8B54-22EA54C10177}" srcId="{EAD56369-1FC2-4AEF-9D9B-BDE6F691334E}" destId="{E2B5DF67-32DE-4D24-89C6-E1265096819E}" srcOrd="1" destOrd="0" parTransId="{F0D51268-BA69-4B25-9CAE-65EBFE0B6769}" sibTransId="{30085DAF-211E-497A-895C-9D54CCFCF8A3}"/>
    <dgm:cxn modelId="{9878502D-8601-4464-91D6-13DA3F239AE8}" srcId="{EAD56369-1FC2-4AEF-9D9B-BDE6F691334E}" destId="{20FC995A-0C58-42AA-84F2-33AA62B20977}" srcOrd="0" destOrd="0" parTransId="{BE763488-ACB4-491A-AE7C-F3421EED8EC6}" sibTransId="{B20CFB67-5B1C-42BA-B380-22C6BAB41D2F}"/>
    <dgm:cxn modelId="{6833519D-BA69-4440-9288-3CFC0F8B0E4C}" type="presOf" srcId="{30085DAF-211E-497A-895C-9D54CCFCF8A3}" destId="{979BD8F3-6538-43E4-AF37-821637598591}" srcOrd="0" destOrd="0" presId="urn:microsoft.com/office/officeart/2005/8/layout/pList1#1"/>
    <dgm:cxn modelId="{F626DA72-D034-AA48-B82B-9F1BB6C86672}" type="presOf" srcId="{B20CFB67-5B1C-42BA-B380-22C6BAB41D2F}" destId="{32A3CC79-13E4-4920-9C07-5CCCF2BB9294}" srcOrd="0" destOrd="0" presId="urn:microsoft.com/office/officeart/2005/8/layout/pList1#1"/>
    <dgm:cxn modelId="{33E0FF54-35E1-394F-BA02-6283F92C5A35}" type="presOf" srcId="{E2B5DF67-32DE-4D24-89C6-E1265096819E}" destId="{9C6F6D64-146B-4BA3-8622-CAC359812502}" srcOrd="0" destOrd="0" presId="urn:microsoft.com/office/officeart/2005/8/layout/pList1#1"/>
    <dgm:cxn modelId="{DC09B4D8-3725-BF4A-9FB6-EA863DFCD8AD}" type="presOf" srcId="{EAD56369-1FC2-4AEF-9D9B-BDE6F691334E}" destId="{1F400568-20D1-4682-B5B0-208C0EB54B62}" srcOrd="0" destOrd="0" presId="urn:microsoft.com/office/officeart/2005/8/layout/pList1#1"/>
    <dgm:cxn modelId="{F57A51C7-15CB-404D-B940-76C97B186ACC}" srcId="{EAD56369-1FC2-4AEF-9D9B-BDE6F691334E}" destId="{9B9FC7C3-A0EE-471A-954C-DE21C5BBBC05}" srcOrd="2" destOrd="0" parTransId="{782AD4F3-2123-4DF5-A1D1-3EF64B46B328}" sibTransId="{42D20DAF-7B3A-4946-B788-D39B3BA59325}"/>
    <dgm:cxn modelId="{2DC710BA-C398-C14C-BDDD-31455BEDCEB4}" type="presOf" srcId="{20FC995A-0C58-42AA-84F2-33AA62B20977}" destId="{A89A8AF9-8793-4132-957E-9BF570C1264C}" srcOrd="0" destOrd="0" presId="urn:microsoft.com/office/officeart/2005/8/layout/pList1#1"/>
    <dgm:cxn modelId="{10DB79D7-B229-4D55-BB62-A0DC1E4A4505}" srcId="{EAD56369-1FC2-4AEF-9D9B-BDE6F691334E}" destId="{34B866DA-C08E-49AB-85EE-849CA485008E}" srcOrd="3" destOrd="0" parTransId="{55FDD5A0-5BE3-4180-85B9-45FB06CD6487}" sibTransId="{22CDD979-3B0A-49D5-B890-55CA01C08BEA}"/>
    <dgm:cxn modelId="{2C559601-AFB7-444B-9676-6FFA6A7172E6}" type="presOf" srcId="{34B866DA-C08E-49AB-85EE-849CA485008E}" destId="{FA5F715D-E37C-4BE1-8B51-B8276F51BD81}" srcOrd="0" destOrd="0" presId="urn:microsoft.com/office/officeart/2005/8/layout/pList1#1"/>
    <dgm:cxn modelId="{CF740B87-6F74-9D48-8F8A-65ABCF2BF1BC}" type="presOf" srcId="{9B9FC7C3-A0EE-471A-954C-DE21C5BBBC05}" destId="{6541DC67-3AD3-45FB-8B5C-F9293FDD2C23}" srcOrd="0" destOrd="0" presId="urn:microsoft.com/office/officeart/2005/8/layout/pList1#1"/>
    <dgm:cxn modelId="{4D21AD62-2EC5-F945-9FE6-5E001E041905}" type="presOf" srcId="{42D20DAF-7B3A-4946-B788-D39B3BA59325}" destId="{76B72805-527E-4AC3-AD3C-31E76CB31571}" srcOrd="0" destOrd="0" presId="urn:microsoft.com/office/officeart/2005/8/layout/pList1#1"/>
    <dgm:cxn modelId="{78D45340-88E6-7A41-B662-6F3B74D9950D}" type="presParOf" srcId="{1F400568-20D1-4682-B5B0-208C0EB54B62}" destId="{71D8F38D-ADCC-47C9-AC9F-432F50848073}" srcOrd="0" destOrd="0" presId="urn:microsoft.com/office/officeart/2005/8/layout/pList1#1"/>
    <dgm:cxn modelId="{998497A6-4372-3045-9681-AA11A8D33EEE}" type="presParOf" srcId="{71D8F38D-ADCC-47C9-AC9F-432F50848073}" destId="{21AF3A27-FFC7-4D92-8CD0-90CD6FDD55F6}" srcOrd="0" destOrd="0" presId="urn:microsoft.com/office/officeart/2005/8/layout/pList1#1"/>
    <dgm:cxn modelId="{CD725162-E866-804F-AF97-4458758E78D1}" type="presParOf" srcId="{71D8F38D-ADCC-47C9-AC9F-432F50848073}" destId="{A89A8AF9-8793-4132-957E-9BF570C1264C}" srcOrd="1" destOrd="0" presId="urn:microsoft.com/office/officeart/2005/8/layout/pList1#1"/>
    <dgm:cxn modelId="{C20C562B-7738-3948-8FEC-2779C86AFE28}" type="presParOf" srcId="{1F400568-20D1-4682-B5B0-208C0EB54B62}" destId="{32A3CC79-13E4-4920-9C07-5CCCF2BB9294}" srcOrd="1" destOrd="0" presId="urn:microsoft.com/office/officeart/2005/8/layout/pList1#1"/>
    <dgm:cxn modelId="{FAC67583-3720-374D-853B-B0345F987013}" type="presParOf" srcId="{1F400568-20D1-4682-B5B0-208C0EB54B62}" destId="{48AE9033-AE61-470A-9291-B5A72F4BC512}" srcOrd="2" destOrd="0" presId="urn:microsoft.com/office/officeart/2005/8/layout/pList1#1"/>
    <dgm:cxn modelId="{C0E03330-2F5F-B143-A422-B880A65E95B0}" type="presParOf" srcId="{48AE9033-AE61-470A-9291-B5A72F4BC512}" destId="{9DFC2FEB-4F66-48E8-A34B-CCF0C464BA1C}" srcOrd="0" destOrd="0" presId="urn:microsoft.com/office/officeart/2005/8/layout/pList1#1"/>
    <dgm:cxn modelId="{DC8E5992-8C56-A144-91A7-66393C610274}" type="presParOf" srcId="{48AE9033-AE61-470A-9291-B5A72F4BC512}" destId="{9C6F6D64-146B-4BA3-8622-CAC359812502}" srcOrd="1" destOrd="0" presId="urn:microsoft.com/office/officeart/2005/8/layout/pList1#1"/>
    <dgm:cxn modelId="{5A7953D0-B13C-6446-95D4-1A09CF02E417}" type="presParOf" srcId="{1F400568-20D1-4682-B5B0-208C0EB54B62}" destId="{979BD8F3-6538-43E4-AF37-821637598591}" srcOrd="3" destOrd="0" presId="urn:microsoft.com/office/officeart/2005/8/layout/pList1#1"/>
    <dgm:cxn modelId="{36386FBC-46C3-8B48-A1B1-7036F4DB40DC}" type="presParOf" srcId="{1F400568-20D1-4682-B5B0-208C0EB54B62}" destId="{114F2112-DE52-4A89-85BF-AEADF9ECE4C7}" srcOrd="4" destOrd="0" presId="urn:microsoft.com/office/officeart/2005/8/layout/pList1#1"/>
    <dgm:cxn modelId="{0C9B811A-30DD-1F4A-BC02-443FBF9082C5}" type="presParOf" srcId="{114F2112-DE52-4A89-85BF-AEADF9ECE4C7}" destId="{602C8638-FEA2-4711-8687-8809563C0E59}" srcOrd="0" destOrd="0" presId="urn:microsoft.com/office/officeart/2005/8/layout/pList1#1"/>
    <dgm:cxn modelId="{ED1DECA7-082A-ED47-A325-8CAFA08A2A7E}" type="presParOf" srcId="{114F2112-DE52-4A89-85BF-AEADF9ECE4C7}" destId="{6541DC67-3AD3-45FB-8B5C-F9293FDD2C23}" srcOrd="1" destOrd="0" presId="urn:microsoft.com/office/officeart/2005/8/layout/pList1#1"/>
    <dgm:cxn modelId="{78FAFB8B-964E-FB4C-9F81-38EF4F2211BF}" type="presParOf" srcId="{1F400568-20D1-4682-B5B0-208C0EB54B62}" destId="{76B72805-527E-4AC3-AD3C-31E76CB31571}" srcOrd="5" destOrd="0" presId="urn:microsoft.com/office/officeart/2005/8/layout/pList1#1"/>
    <dgm:cxn modelId="{48D5FC2E-EB21-B848-B8D8-3DD1E402D2EE}" type="presParOf" srcId="{1F400568-20D1-4682-B5B0-208C0EB54B62}" destId="{7CBD0E75-C6C3-43A7-B15D-E0E4F85D62DC}" srcOrd="6" destOrd="0" presId="urn:microsoft.com/office/officeart/2005/8/layout/pList1#1"/>
    <dgm:cxn modelId="{EFD15D50-72F1-1F4B-B7C2-027904A019BD}" type="presParOf" srcId="{7CBD0E75-C6C3-43A7-B15D-E0E4F85D62DC}" destId="{F0EB7F4F-E93A-409A-92D2-BBB3DD8AA22A}" srcOrd="0" destOrd="0" presId="urn:microsoft.com/office/officeart/2005/8/layout/pList1#1"/>
    <dgm:cxn modelId="{4A89B93F-DD54-E849-B96E-D09CAA1A6EA4}" type="presParOf" srcId="{7CBD0E75-C6C3-43A7-B15D-E0E4F85D62DC}" destId="{FA5F715D-E37C-4BE1-8B51-B8276F51BD81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4A14F6-B949-4DB9-8E40-39B947C5C157}" type="doc">
      <dgm:prSet loTypeId="urn:microsoft.com/office/officeart/2005/8/layout/cycle5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IE"/>
        </a:p>
      </dgm:t>
    </dgm:pt>
    <dgm:pt modelId="{B5FC35DA-EE45-4638-BA29-084B8B00E76E}">
      <dgm:prSet phldrT="[Text]"/>
      <dgm:spPr/>
      <dgm:t>
        <a:bodyPr/>
        <a:lstStyle/>
        <a:p>
          <a:r>
            <a:rPr lang="el-GR" dirty="0" smtClean="0"/>
            <a:t>Προσανατολισμός</a:t>
          </a:r>
          <a:endParaRPr lang="en-IE" dirty="0"/>
        </a:p>
      </dgm:t>
    </dgm:pt>
    <dgm:pt modelId="{16FD1E01-0457-4209-ABB2-CC9220C5122F}" type="parTrans" cxnId="{9F81D665-6FB3-4062-80E6-5BCC03A71B34}">
      <dgm:prSet/>
      <dgm:spPr/>
      <dgm:t>
        <a:bodyPr/>
        <a:lstStyle/>
        <a:p>
          <a:endParaRPr lang="en-IE"/>
        </a:p>
      </dgm:t>
    </dgm:pt>
    <dgm:pt modelId="{DADBB6CA-E49B-4C32-A7DF-16CD4783810E}" type="sibTrans" cxnId="{9F81D665-6FB3-4062-80E6-5BCC03A71B34}">
      <dgm:prSet/>
      <dgm:spPr/>
      <dgm:t>
        <a:bodyPr/>
        <a:lstStyle/>
        <a:p>
          <a:endParaRPr lang="en-IE"/>
        </a:p>
      </dgm:t>
    </dgm:pt>
    <dgm:pt modelId="{404D0F15-C9FE-472A-846E-E2D35221DBBD}">
      <dgm:prSet phldrT="[Text]"/>
      <dgm:spPr/>
      <dgm:t>
        <a:bodyPr/>
        <a:lstStyle/>
        <a:p>
          <a:r>
            <a:rPr lang="el-GR" dirty="0" smtClean="0"/>
            <a:t>Υπόθεση</a:t>
          </a:r>
          <a:endParaRPr lang="en-IE" dirty="0"/>
        </a:p>
      </dgm:t>
    </dgm:pt>
    <dgm:pt modelId="{0740C905-68AE-4606-8CBC-CC1DE53EDB19}" type="parTrans" cxnId="{7C525854-724A-455F-BFAA-A3253AAB5B6B}">
      <dgm:prSet/>
      <dgm:spPr/>
      <dgm:t>
        <a:bodyPr/>
        <a:lstStyle/>
        <a:p>
          <a:endParaRPr lang="en-IE"/>
        </a:p>
      </dgm:t>
    </dgm:pt>
    <dgm:pt modelId="{6CC04D23-01C9-44F9-B8ED-DB7A49A6DCD2}" type="sibTrans" cxnId="{7C525854-724A-455F-BFAA-A3253AAB5B6B}">
      <dgm:prSet/>
      <dgm:spPr/>
      <dgm:t>
        <a:bodyPr/>
        <a:lstStyle/>
        <a:p>
          <a:endParaRPr lang="en-IE"/>
        </a:p>
      </dgm:t>
    </dgm:pt>
    <dgm:pt modelId="{CB80CE28-6D1C-49FE-B67F-C8FE8FE74CA3}">
      <dgm:prSet phldrT="[Text]"/>
      <dgm:spPr/>
      <dgm:t>
        <a:bodyPr/>
        <a:lstStyle/>
        <a:p>
          <a:r>
            <a:rPr lang="el-GR" dirty="0" smtClean="0"/>
            <a:t>Πείραμα</a:t>
          </a:r>
          <a:endParaRPr lang="en-IE" dirty="0"/>
        </a:p>
      </dgm:t>
    </dgm:pt>
    <dgm:pt modelId="{8C2A98EC-F4AF-4512-A1DD-43FF905536C2}" type="parTrans" cxnId="{ADE95C02-F194-4183-AAC7-1E3D3C6BD169}">
      <dgm:prSet/>
      <dgm:spPr/>
      <dgm:t>
        <a:bodyPr/>
        <a:lstStyle/>
        <a:p>
          <a:endParaRPr lang="en-IE"/>
        </a:p>
      </dgm:t>
    </dgm:pt>
    <dgm:pt modelId="{00AC6584-BFF3-4D6C-81AB-AC1D181A62A7}" type="sibTrans" cxnId="{ADE95C02-F194-4183-AAC7-1E3D3C6BD169}">
      <dgm:prSet/>
      <dgm:spPr/>
      <dgm:t>
        <a:bodyPr/>
        <a:lstStyle/>
        <a:p>
          <a:endParaRPr lang="en-IE"/>
        </a:p>
      </dgm:t>
    </dgm:pt>
    <dgm:pt modelId="{E8CD218F-44BC-41BA-BCEE-F7A919CBDB1A}">
      <dgm:prSet phldrT="[Text]"/>
      <dgm:spPr/>
      <dgm:t>
        <a:bodyPr/>
        <a:lstStyle/>
        <a:p>
          <a:r>
            <a:rPr lang="el-GR" dirty="0" smtClean="0"/>
            <a:t>Συμπέρασμα</a:t>
          </a:r>
          <a:endParaRPr lang="en-IE" dirty="0"/>
        </a:p>
      </dgm:t>
    </dgm:pt>
    <dgm:pt modelId="{F7B4628D-B251-4038-A48B-1FD4BBDEE5F9}" type="parTrans" cxnId="{822D83F6-763C-4458-B228-6CA4C46282ED}">
      <dgm:prSet/>
      <dgm:spPr/>
      <dgm:t>
        <a:bodyPr/>
        <a:lstStyle/>
        <a:p>
          <a:endParaRPr lang="en-IE"/>
        </a:p>
      </dgm:t>
    </dgm:pt>
    <dgm:pt modelId="{7A3A3196-886A-4424-B1A6-5869FB1A4CBB}" type="sibTrans" cxnId="{822D83F6-763C-4458-B228-6CA4C46282ED}">
      <dgm:prSet/>
      <dgm:spPr/>
      <dgm:t>
        <a:bodyPr/>
        <a:lstStyle/>
        <a:p>
          <a:endParaRPr lang="en-IE"/>
        </a:p>
      </dgm:t>
    </dgm:pt>
    <dgm:pt modelId="{B6CD46CF-2196-48BD-ABC5-3871E51F8157}" type="pres">
      <dgm:prSet presAssocID="{CF4A14F6-B949-4DB9-8E40-39B947C5C15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68DC6010-41CD-4A23-911F-BFB68E4A6E1A}" type="pres">
      <dgm:prSet presAssocID="{B5FC35DA-EE45-4638-BA29-084B8B00E76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EE655EB-C865-472A-A63D-C0CCE7F46D5B}" type="pres">
      <dgm:prSet presAssocID="{B5FC35DA-EE45-4638-BA29-084B8B00E76E}" presName="spNode" presStyleCnt="0"/>
      <dgm:spPr/>
    </dgm:pt>
    <dgm:pt modelId="{F5EFCA39-7AAB-4780-827E-56A88680A563}" type="pres">
      <dgm:prSet presAssocID="{DADBB6CA-E49B-4C32-A7DF-16CD4783810E}" presName="sibTrans" presStyleLbl="sibTrans1D1" presStyleIdx="0" presStyleCnt="4"/>
      <dgm:spPr/>
      <dgm:t>
        <a:bodyPr/>
        <a:lstStyle/>
        <a:p>
          <a:endParaRPr lang="en-IE"/>
        </a:p>
      </dgm:t>
    </dgm:pt>
    <dgm:pt modelId="{598E7A56-166A-4EC5-BC61-BE0AFDF6EB6D}" type="pres">
      <dgm:prSet presAssocID="{404D0F15-C9FE-472A-846E-E2D35221DBB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76EF6FD-5433-4072-8092-479A1D09D543}" type="pres">
      <dgm:prSet presAssocID="{404D0F15-C9FE-472A-846E-E2D35221DBBD}" presName="spNode" presStyleCnt="0"/>
      <dgm:spPr/>
    </dgm:pt>
    <dgm:pt modelId="{72D2DCD5-6137-4098-8AB3-CA3FD1D6FEC9}" type="pres">
      <dgm:prSet presAssocID="{6CC04D23-01C9-44F9-B8ED-DB7A49A6DCD2}" presName="sibTrans" presStyleLbl="sibTrans1D1" presStyleIdx="1" presStyleCnt="4"/>
      <dgm:spPr/>
      <dgm:t>
        <a:bodyPr/>
        <a:lstStyle/>
        <a:p>
          <a:endParaRPr lang="en-IE"/>
        </a:p>
      </dgm:t>
    </dgm:pt>
    <dgm:pt modelId="{7D132D87-1320-477E-8547-BEC716C783D2}" type="pres">
      <dgm:prSet presAssocID="{CB80CE28-6D1C-49FE-B67F-C8FE8FE74CA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3343B2C-2F09-4761-AE7B-5BC0A21B1548}" type="pres">
      <dgm:prSet presAssocID="{CB80CE28-6D1C-49FE-B67F-C8FE8FE74CA3}" presName="spNode" presStyleCnt="0"/>
      <dgm:spPr/>
    </dgm:pt>
    <dgm:pt modelId="{C74DF648-DA94-4152-A2BA-B0862FC4E8C8}" type="pres">
      <dgm:prSet presAssocID="{00AC6584-BFF3-4D6C-81AB-AC1D181A62A7}" presName="sibTrans" presStyleLbl="sibTrans1D1" presStyleIdx="2" presStyleCnt="4"/>
      <dgm:spPr/>
      <dgm:t>
        <a:bodyPr/>
        <a:lstStyle/>
        <a:p>
          <a:endParaRPr lang="en-IE"/>
        </a:p>
      </dgm:t>
    </dgm:pt>
    <dgm:pt modelId="{F117DC68-B3EB-4197-AC08-CADA2A6A295C}" type="pres">
      <dgm:prSet presAssocID="{E8CD218F-44BC-41BA-BCEE-F7A919CBDB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1D588A0-2F68-411F-A992-C2F69B668043}" type="pres">
      <dgm:prSet presAssocID="{E8CD218F-44BC-41BA-BCEE-F7A919CBDB1A}" presName="spNode" presStyleCnt="0"/>
      <dgm:spPr/>
    </dgm:pt>
    <dgm:pt modelId="{7EEBB903-8E2F-4DB6-85D0-16269D8DFC33}" type="pres">
      <dgm:prSet presAssocID="{7A3A3196-886A-4424-B1A6-5869FB1A4CBB}" presName="sibTrans" presStyleLbl="sibTrans1D1" presStyleIdx="3" presStyleCnt="4"/>
      <dgm:spPr/>
      <dgm:t>
        <a:bodyPr/>
        <a:lstStyle/>
        <a:p>
          <a:endParaRPr lang="en-IE"/>
        </a:p>
      </dgm:t>
    </dgm:pt>
  </dgm:ptLst>
  <dgm:cxnLst>
    <dgm:cxn modelId="{6133953A-718E-524B-A050-BF10110EECFA}" type="presOf" srcId="{E8CD218F-44BC-41BA-BCEE-F7A919CBDB1A}" destId="{F117DC68-B3EB-4197-AC08-CADA2A6A295C}" srcOrd="0" destOrd="0" presId="urn:microsoft.com/office/officeart/2005/8/layout/cycle5"/>
    <dgm:cxn modelId="{C45BF190-465E-4E48-8E12-F8A5263A1680}" type="presOf" srcId="{00AC6584-BFF3-4D6C-81AB-AC1D181A62A7}" destId="{C74DF648-DA94-4152-A2BA-B0862FC4E8C8}" srcOrd="0" destOrd="0" presId="urn:microsoft.com/office/officeart/2005/8/layout/cycle5"/>
    <dgm:cxn modelId="{13A9CBE9-3C43-D447-AD2B-6F61538EC46E}" type="presOf" srcId="{B5FC35DA-EE45-4638-BA29-084B8B00E76E}" destId="{68DC6010-41CD-4A23-911F-BFB68E4A6E1A}" srcOrd="0" destOrd="0" presId="urn:microsoft.com/office/officeart/2005/8/layout/cycle5"/>
    <dgm:cxn modelId="{ADE95C02-F194-4183-AAC7-1E3D3C6BD169}" srcId="{CF4A14F6-B949-4DB9-8E40-39B947C5C157}" destId="{CB80CE28-6D1C-49FE-B67F-C8FE8FE74CA3}" srcOrd="2" destOrd="0" parTransId="{8C2A98EC-F4AF-4512-A1DD-43FF905536C2}" sibTransId="{00AC6584-BFF3-4D6C-81AB-AC1D181A62A7}"/>
    <dgm:cxn modelId="{6DE6448F-9203-0A41-85D1-C18258BAD284}" type="presOf" srcId="{CF4A14F6-B949-4DB9-8E40-39B947C5C157}" destId="{B6CD46CF-2196-48BD-ABC5-3871E51F8157}" srcOrd="0" destOrd="0" presId="urn:microsoft.com/office/officeart/2005/8/layout/cycle5"/>
    <dgm:cxn modelId="{88C35F7D-6FB4-7444-8C4B-3D68E6F436D4}" type="presOf" srcId="{7A3A3196-886A-4424-B1A6-5869FB1A4CBB}" destId="{7EEBB903-8E2F-4DB6-85D0-16269D8DFC33}" srcOrd="0" destOrd="0" presId="urn:microsoft.com/office/officeart/2005/8/layout/cycle5"/>
    <dgm:cxn modelId="{7C525854-724A-455F-BFAA-A3253AAB5B6B}" srcId="{CF4A14F6-B949-4DB9-8E40-39B947C5C157}" destId="{404D0F15-C9FE-472A-846E-E2D35221DBBD}" srcOrd="1" destOrd="0" parTransId="{0740C905-68AE-4606-8CBC-CC1DE53EDB19}" sibTransId="{6CC04D23-01C9-44F9-B8ED-DB7A49A6DCD2}"/>
    <dgm:cxn modelId="{4D9BADEB-0869-FD4D-8173-AF51EF161444}" type="presOf" srcId="{CB80CE28-6D1C-49FE-B67F-C8FE8FE74CA3}" destId="{7D132D87-1320-477E-8547-BEC716C783D2}" srcOrd="0" destOrd="0" presId="urn:microsoft.com/office/officeart/2005/8/layout/cycle5"/>
    <dgm:cxn modelId="{822D83F6-763C-4458-B228-6CA4C46282ED}" srcId="{CF4A14F6-B949-4DB9-8E40-39B947C5C157}" destId="{E8CD218F-44BC-41BA-BCEE-F7A919CBDB1A}" srcOrd="3" destOrd="0" parTransId="{F7B4628D-B251-4038-A48B-1FD4BBDEE5F9}" sibTransId="{7A3A3196-886A-4424-B1A6-5869FB1A4CBB}"/>
    <dgm:cxn modelId="{87CF45F7-4C60-B148-A2FB-41FF03B37597}" type="presOf" srcId="{6CC04D23-01C9-44F9-B8ED-DB7A49A6DCD2}" destId="{72D2DCD5-6137-4098-8AB3-CA3FD1D6FEC9}" srcOrd="0" destOrd="0" presId="urn:microsoft.com/office/officeart/2005/8/layout/cycle5"/>
    <dgm:cxn modelId="{97048AFA-5FFF-FE47-A90D-E984C0AC0A87}" type="presOf" srcId="{404D0F15-C9FE-472A-846E-E2D35221DBBD}" destId="{598E7A56-166A-4EC5-BC61-BE0AFDF6EB6D}" srcOrd="0" destOrd="0" presId="urn:microsoft.com/office/officeart/2005/8/layout/cycle5"/>
    <dgm:cxn modelId="{BE0F3633-A926-1E41-A516-09AD62627A72}" type="presOf" srcId="{DADBB6CA-E49B-4C32-A7DF-16CD4783810E}" destId="{F5EFCA39-7AAB-4780-827E-56A88680A563}" srcOrd="0" destOrd="0" presId="urn:microsoft.com/office/officeart/2005/8/layout/cycle5"/>
    <dgm:cxn modelId="{9F81D665-6FB3-4062-80E6-5BCC03A71B34}" srcId="{CF4A14F6-B949-4DB9-8E40-39B947C5C157}" destId="{B5FC35DA-EE45-4638-BA29-084B8B00E76E}" srcOrd="0" destOrd="0" parTransId="{16FD1E01-0457-4209-ABB2-CC9220C5122F}" sibTransId="{DADBB6CA-E49B-4C32-A7DF-16CD4783810E}"/>
    <dgm:cxn modelId="{2799E27A-6909-A64D-84F4-7F594ADC4522}" type="presParOf" srcId="{B6CD46CF-2196-48BD-ABC5-3871E51F8157}" destId="{68DC6010-41CD-4A23-911F-BFB68E4A6E1A}" srcOrd="0" destOrd="0" presId="urn:microsoft.com/office/officeart/2005/8/layout/cycle5"/>
    <dgm:cxn modelId="{59EF36F7-5223-1146-8508-34777BAB6DA1}" type="presParOf" srcId="{B6CD46CF-2196-48BD-ABC5-3871E51F8157}" destId="{FEE655EB-C865-472A-A63D-C0CCE7F46D5B}" srcOrd="1" destOrd="0" presId="urn:microsoft.com/office/officeart/2005/8/layout/cycle5"/>
    <dgm:cxn modelId="{B7FF6EA8-7F92-C540-AEA3-74E7965D42BE}" type="presParOf" srcId="{B6CD46CF-2196-48BD-ABC5-3871E51F8157}" destId="{F5EFCA39-7AAB-4780-827E-56A88680A563}" srcOrd="2" destOrd="0" presId="urn:microsoft.com/office/officeart/2005/8/layout/cycle5"/>
    <dgm:cxn modelId="{A875F526-64E7-F643-AD8B-E621CCB31E75}" type="presParOf" srcId="{B6CD46CF-2196-48BD-ABC5-3871E51F8157}" destId="{598E7A56-166A-4EC5-BC61-BE0AFDF6EB6D}" srcOrd="3" destOrd="0" presId="urn:microsoft.com/office/officeart/2005/8/layout/cycle5"/>
    <dgm:cxn modelId="{43B344F9-773B-424A-B05D-B5B616401F90}" type="presParOf" srcId="{B6CD46CF-2196-48BD-ABC5-3871E51F8157}" destId="{F76EF6FD-5433-4072-8092-479A1D09D543}" srcOrd="4" destOrd="0" presId="urn:microsoft.com/office/officeart/2005/8/layout/cycle5"/>
    <dgm:cxn modelId="{55770080-3CED-994D-9583-B913CE9D4F9D}" type="presParOf" srcId="{B6CD46CF-2196-48BD-ABC5-3871E51F8157}" destId="{72D2DCD5-6137-4098-8AB3-CA3FD1D6FEC9}" srcOrd="5" destOrd="0" presId="urn:microsoft.com/office/officeart/2005/8/layout/cycle5"/>
    <dgm:cxn modelId="{D332B67E-9825-E843-829C-19917377F804}" type="presParOf" srcId="{B6CD46CF-2196-48BD-ABC5-3871E51F8157}" destId="{7D132D87-1320-477E-8547-BEC716C783D2}" srcOrd="6" destOrd="0" presId="urn:microsoft.com/office/officeart/2005/8/layout/cycle5"/>
    <dgm:cxn modelId="{7D2F2869-C41C-8749-9998-0BA0F9472A86}" type="presParOf" srcId="{B6CD46CF-2196-48BD-ABC5-3871E51F8157}" destId="{63343B2C-2F09-4761-AE7B-5BC0A21B1548}" srcOrd="7" destOrd="0" presId="urn:microsoft.com/office/officeart/2005/8/layout/cycle5"/>
    <dgm:cxn modelId="{5552E8DD-50D2-3349-83C9-CEFE5D97F493}" type="presParOf" srcId="{B6CD46CF-2196-48BD-ABC5-3871E51F8157}" destId="{C74DF648-DA94-4152-A2BA-B0862FC4E8C8}" srcOrd="8" destOrd="0" presId="urn:microsoft.com/office/officeart/2005/8/layout/cycle5"/>
    <dgm:cxn modelId="{B741A0F5-0BA3-4541-AB63-574E028BC7C5}" type="presParOf" srcId="{B6CD46CF-2196-48BD-ABC5-3871E51F8157}" destId="{F117DC68-B3EB-4197-AC08-CADA2A6A295C}" srcOrd="9" destOrd="0" presId="urn:microsoft.com/office/officeart/2005/8/layout/cycle5"/>
    <dgm:cxn modelId="{2E844CBC-10B2-D748-8C38-B4B8839A706C}" type="presParOf" srcId="{B6CD46CF-2196-48BD-ABC5-3871E51F8157}" destId="{41D588A0-2F68-411F-A992-C2F69B668043}" srcOrd="10" destOrd="0" presId="urn:microsoft.com/office/officeart/2005/8/layout/cycle5"/>
    <dgm:cxn modelId="{052B36EC-7575-3046-B355-7E2563CF5ECC}" type="presParOf" srcId="{B6CD46CF-2196-48BD-ABC5-3871E51F8157}" destId="{7EEBB903-8E2F-4DB6-85D0-16269D8DFC33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F3A27-FFC7-4D92-8CD0-90CD6FDD55F6}">
      <dsp:nvSpPr>
        <dsp:cNvPr id="0" name=""/>
        <dsp:cNvSpPr/>
      </dsp:nvSpPr>
      <dsp:spPr>
        <a:xfrm>
          <a:off x="1404724" y="207406"/>
          <a:ext cx="3003577" cy="2069465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9A8AF9-8793-4132-957E-9BF570C1264C}">
      <dsp:nvSpPr>
        <dsp:cNvPr id="0" name=""/>
        <dsp:cNvSpPr/>
      </dsp:nvSpPr>
      <dsp:spPr>
        <a:xfrm>
          <a:off x="1404724" y="2130280"/>
          <a:ext cx="3003577" cy="1114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0" numCol="1" spcCol="1270" anchor="t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900" b="0" kern="1200" dirty="0" smtClean="0">
              <a:solidFill>
                <a:schemeClr val="bg1"/>
              </a:solidFill>
            </a:rPr>
            <a:t>Έρευνα</a:t>
          </a:r>
          <a:endParaRPr lang="en-IE" sz="3900" b="0" kern="1200" dirty="0">
            <a:solidFill>
              <a:schemeClr val="bg1"/>
            </a:solidFill>
          </a:endParaRPr>
        </a:p>
      </dsp:txBody>
      <dsp:txXfrm>
        <a:off x="1404724" y="2130280"/>
        <a:ext cx="3003577" cy="1114327"/>
      </dsp:txXfrm>
    </dsp:sp>
    <dsp:sp modelId="{9DFC2FEB-4F66-48E8-A34B-CCF0C464BA1C}">
      <dsp:nvSpPr>
        <dsp:cNvPr id="0" name=""/>
        <dsp:cNvSpPr/>
      </dsp:nvSpPr>
      <dsp:spPr>
        <a:xfrm>
          <a:off x="4708785" y="207406"/>
          <a:ext cx="3003577" cy="2069465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6F6D64-146B-4BA3-8622-CAC359812502}">
      <dsp:nvSpPr>
        <dsp:cNvPr id="0" name=""/>
        <dsp:cNvSpPr/>
      </dsp:nvSpPr>
      <dsp:spPr>
        <a:xfrm>
          <a:off x="4708785" y="2130280"/>
          <a:ext cx="3003577" cy="1114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0" numCol="1" spcCol="1270" anchor="t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900" kern="1200" dirty="0" smtClean="0">
              <a:solidFill>
                <a:schemeClr val="bg1"/>
              </a:solidFill>
            </a:rPr>
            <a:t>Τεχνολογία</a:t>
          </a:r>
          <a:endParaRPr lang="en-IE" sz="3900" kern="1200" dirty="0">
            <a:solidFill>
              <a:schemeClr val="bg1"/>
            </a:solidFill>
          </a:endParaRPr>
        </a:p>
      </dsp:txBody>
      <dsp:txXfrm>
        <a:off x="4708785" y="2130280"/>
        <a:ext cx="3003577" cy="1114327"/>
      </dsp:txXfrm>
    </dsp:sp>
    <dsp:sp modelId="{602C8638-FEA2-4711-8687-8809563C0E59}">
      <dsp:nvSpPr>
        <dsp:cNvPr id="0" name=""/>
        <dsp:cNvSpPr/>
      </dsp:nvSpPr>
      <dsp:spPr>
        <a:xfrm>
          <a:off x="1404724" y="3356986"/>
          <a:ext cx="3003577" cy="2069465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41DC67-3AD3-45FB-8B5C-F9293FDD2C23}">
      <dsp:nvSpPr>
        <dsp:cNvPr id="0" name=""/>
        <dsp:cNvSpPr/>
      </dsp:nvSpPr>
      <dsp:spPr>
        <a:xfrm>
          <a:off x="1404724" y="5281280"/>
          <a:ext cx="3003577" cy="1114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0" numCol="1" spcCol="1270" anchor="t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900" kern="1200" dirty="0" smtClean="0">
              <a:solidFill>
                <a:schemeClr val="bg1"/>
              </a:solidFill>
            </a:rPr>
            <a:t>Συνεργασία</a:t>
          </a:r>
          <a:endParaRPr lang="en-IE" sz="3900" kern="1200" dirty="0">
            <a:solidFill>
              <a:schemeClr val="bg1"/>
            </a:solidFill>
          </a:endParaRPr>
        </a:p>
      </dsp:txBody>
      <dsp:txXfrm>
        <a:off x="1404724" y="5281280"/>
        <a:ext cx="3003577" cy="1114327"/>
      </dsp:txXfrm>
    </dsp:sp>
    <dsp:sp modelId="{F0EB7F4F-E93A-409A-92D2-BBB3DD8AA22A}">
      <dsp:nvSpPr>
        <dsp:cNvPr id="0" name=""/>
        <dsp:cNvSpPr/>
      </dsp:nvSpPr>
      <dsp:spPr>
        <a:xfrm>
          <a:off x="4708785" y="3356986"/>
          <a:ext cx="3003577" cy="2069465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5F715D-E37C-4BE1-8B51-B8276F51BD81}">
      <dsp:nvSpPr>
        <dsp:cNvPr id="0" name=""/>
        <dsp:cNvSpPr/>
      </dsp:nvSpPr>
      <dsp:spPr>
        <a:xfrm>
          <a:off x="4708785" y="5281280"/>
          <a:ext cx="3003577" cy="1114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0" numCol="1" spcCol="1270" anchor="t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900" kern="1200" dirty="0" smtClean="0">
              <a:solidFill>
                <a:schemeClr val="bg1"/>
              </a:solidFill>
            </a:rPr>
            <a:t>Εκπαίδευση</a:t>
          </a:r>
          <a:endParaRPr lang="en-IE" sz="3900" kern="1200" dirty="0">
            <a:solidFill>
              <a:schemeClr val="bg1"/>
            </a:solidFill>
          </a:endParaRPr>
        </a:p>
      </dsp:txBody>
      <dsp:txXfrm>
        <a:off x="4708785" y="5281280"/>
        <a:ext cx="3003577" cy="11143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C6010-41CD-4A23-911F-BFB68E4A6E1A}">
      <dsp:nvSpPr>
        <dsp:cNvPr id="0" name=""/>
        <dsp:cNvSpPr/>
      </dsp:nvSpPr>
      <dsp:spPr>
        <a:xfrm>
          <a:off x="2904655" y="2214"/>
          <a:ext cx="1744637" cy="113401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/>
            <a:t>Προσανατολισμός</a:t>
          </a:r>
          <a:endParaRPr lang="en-IE" sz="1600" kern="1200" dirty="0"/>
        </a:p>
      </dsp:txBody>
      <dsp:txXfrm>
        <a:off x="2960013" y="57572"/>
        <a:ext cx="1633921" cy="1023298"/>
      </dsp:txXfrm>
    </dsp:sp>
    <dsp:sp modelId="{F5EFCA39-7AAB-4780-827E-56A88680A563}">
      <dsp:nvSpPr>
        <dsp:cNvPr id="0" name=""/>
        <dsp:cNvSpPr/>
      </dsp:nvSpPr>
      <dsp:spPr>
        <a:xfrm>
          <a:off x="1902274" y="569221"/>
          <a:ext cx="3749398" cy="3749398"/>
        </a:xfrm>
        <a:custGeom>
          <a:avLst/>
          <a:gdLst/>
          <a:ahLst/>
          <a:cxnLst/>
          <a:rect l="0" t="0" r="0" b="0"/>
          <a:pathLst>
            <a:path>
              <a:moveTo>
                <a:pt x="2988203" y="366519"/>
              </a:moveTo>
              <a:arcTo wR="1874699" hR="1874699" stAng="18386330" swAng="163486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E7A56-166A-4EC5-BC61-BE0AFDF6EB6D}">
      <dsp:nvSpPr>
        <dsp:cNvPr id="0" name=""/>
        <dsp:cNvSpPr/>
      </dsp:nvSpPr>
      <dsp:spPr>
        <a:xfrm>
          <a:off x="4779354" y="1876913"/>
          <a:ext cx="1744637" cy="113401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/>
            <a:t>Υπόθεση</a:t>
          </a:r>
          <a:endParaRPr lang="en-IE" sz="1600" kern="1200" dirty="0"/>
        </a:p>
      </dsp:txBody>
      <dsp:txXfrm>
        <a:off x="4834712" y="1932271"/>
        <a:ext cx="1633921" cy="1023298"/>
      </dsp:txXfrm>
    </dsp:sp>
    <dsp:sp modelId="{72D2DCD5-6137-4098-8AB3-CA3FD1D6FEC9}">
      <dsp:nvSpPr>
        <dsp:cNvPr id="0" name=""/>
        <dsp:cNvSpPr/>
      </dsp:nvSpPr>
      <dsp:spPr>
        <a:xfrm>
          <a:off x="1902274" y="569221"/>
          <a:ext cx="3749398" cy="3749398"/>
        </a:xfrm>
        <a:custGeom>
          <a:avLst/>
          <a:gdLst/>
          <a:ahLst/>
          <a:cxnLst/>
          <a:rect l="0" t="0" r="0" b="0"/>
          <a:pathLst>
            <a:path>
              <a:moveTo>
                <a:pt x="3555146" y="2705717"/>
              </a:moveTo>
              <a:arcTo wR="1874699" hR="1874699" stAng="1578805" swAng="163486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132D87-1320-477E-8547-BEC716C783D2}">
      <dsp:nvSpPr>
        <dsp:cNvPr id="0" name=""/>
        <dsp:cNvSpPr/>
      </dsp:nvSpPr>
      <dsp:spPr>
        <a:xfrm>
          <a:off x="2904655" y="3751612"/>
          <a:ext cx="1744637" cy="113401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/>
            <a:t>Πείραμα</a:t>
          </a:r>
          <a:endParaRPr lang="en-IE" sz="1600" kern="1200" dirty="0"/>
        </a:p>
      </dsp:txBody>
      <dsp:txXfrm>
        <a:off x="2960013" y="3806970"/>
        <a:ext cx="1633921" cy="1023298"/>
      </dsp:txXfrm>
    </dsp:sp>
    <dsp:sp modelId="{C74DF648-DA94-4152-A2BA-B0862FC4E8C8}">
      <dsp:nvSpPr>
        <dsp:cNvPr id="0" name=""/>
        <dsp:cNvSpPr/>
      </dsp:nvSpPr>
      <dsp:spPr>
        <a:xfrm>
          <a:off x="1902274" y="569221"/>
          <a:ext cx="3749398" cy="3749398"/>
        </a:xfrm>
        <a:custGeom>
          <a:avLst/>
          <a:gdLst/>
          <a:ahLst/>
          <a:cxnLst/>
          <a:rect l="0" t="0" r="0" b="0"/>
          <a:pathLst>
            <a:path>
              <a:moveTo>
                <a:pt x="761194" y="3382878"/>
              </a:moveTo>
              <a:arcTo wR="1874699" hR="1874699" stAng="7586330" swAng="1634865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7DC68-B3EB-4197-AC08-CADA2A6A295C}">
      <dsp:nvSpPr>
        <dsp:cNvPr id="0" name=""/>
        <dsp:cNvSpPr/>
      </dsp:nvSpPr>
      <dsp:spPr>
        <a:xfrm>
          <a:off x="1029956" y="1876913"/>
          <a:ext cx="1744637" cy="113401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/>
            <a:t>Συμπέρασμα</a:t>
          </a:r>
          <a:endParaRPr lang="en-IE" sz="1600" kern="1200" dirty="0"/>
        </a:p>
      </dsp:txBody>
      <dsp:txXfrm>
        <a:off x="1085314" y="1932271"/>
        <a:ext cx="1633921" cy="1023298"/>
      </dsp:txXfrm>
    </dsp:sp>
    <dsp:sp modelId="{7EEBB903-8E2F-4DB6-85D0-16269D8DFC33}">
      <dsp:nvSpPr>
        <dsp:cNvPr id="0" name=""/>
        <dsp:cNvSpPr/>
      </dsp:nvSpPr>
      <dsp:spPr>
        <a:xfrm>
          <a:off x="1902274" y="569221"/>
          <a:ext cx="3749398" cy="3749398"/>
        </a:xfrm>
        <a:custGeom>
          <a:avLst/>
          <a:gdLst/>
          <a:ahLst/>
          <a:cxnLst/>
          <a:rect l="0" t="0" r="0" b="0"/>
          <a:pathLst>
            <a:path>
              <a:moveTo>
                <a:pt x="194251" y="1043680"/>
              </a:moveTo>
              <a:arcTo wR="1874699" hR="1874699" stAng="12378805" swAng="1634865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5DC12-8B14-DF4F-A4CA-FAAAB2A7C538}" type="datetimeFigureOut">
              <a:rPr lang="en-US" smtClean="0"/>
              <a:t>8/8/14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5E843-7A73-2F49-9A44-D3B4DAA38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96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15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16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13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1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16C31-951A-48EB-BF1A-EED7322DD385}" type="slidenum">
              <a:rPr lang="en-IE" smtClean="0"/>
              <a:pPr/>
              <a:t>14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5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7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067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24536"/>
          </a:xfrm>
        </p:spPr>
        <p:txBody>
          <a:bodyPr/>
          <a:lstStyle>
            <a:lvl1pPr marL="342900" indent="-342900">
              <a:buClr>
                <a:srgbClr val="0070C0"/>
              </a:buClr>
              <a:buFont typeface="Courier New" pitchFamily="49" charset="0"/>
              <a:buChar char="o"/>
              <a:defRPr sz="2200"/>
            </a:lvl1pPr>
            <a:lvl2pPr marL="742950" indent="-285750">
              <a:buClr>
                <a:srgbClr val="0070C0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rgbClr val="0070C0"/>
              </a:buClr>
              <a:buFont typeface="Wingdings" pitchFamily="2" charset="2"/>
              <a:buChar char="ü"/>
              <a:defRPr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051720" y="6309320"/>
            <a:ext cx="5112568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lang="de-DE" sz="1200" kern="1200" smtClean="0">
                <a:solidFill>
                  <a:srgbClr val="40B1C7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  </a:t>
            </a:r>
            <a:r>
              <a:rPr lang="en-GB" dirty="0" smtClean="0">
                <a:solidFill>
                  <a:srgbClr val="0070C0"/>
                </a:solidFill>
              </a:rPr>
              <a:t>© Go-Lab Project - Global Online Science Labs for Inquiry Learning at School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Co-funded by EU (7</a:t>
            </a:r>
            <a:r>
              <a:rPr lang="en-GB" baseline="30000" dirty="0" smtClean="0">
                <a:solidFill>
                  <a:srgbClr val="0070C0"/>
                </a:solidFill>
              </a:rPr>
              <a:t>th</a:t>
            </a:r>
            <a:r>
              <a:rPr lang="en-GB" dirty="0" smtClean="0">
                <a:solidFill>
                  <a:srgbClr val="0070C0"/>
                </a:solidFill>
              </a:rPr>
              <a:t> Framework Programme)  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336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78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2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8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77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44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9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AEAFA-836A-3849-9DA5-87F50976EBAC}" type="datetimeFigureOut">
              <a:rPr lang="en-US" smtClean="0"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C9456-22E7-A145-A5AE-609F0DC92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g"/><Relationship Id="rId3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png"/><Relationship Id="rId12" Type="http://schemas.openxmlformats.org/officeDocument/2006/relationships/hyperlink" Target="http://cms.web.cern.ch/content/analysis-tools-and-cms-public-data-formats" TargetMode="External"/><Relationship Id="rId13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hypatia.iasa.gr" TargetMode="External"/><Relationship Id="rId3" Type="http://schemas.openxmlformats.org/officeDocument/2006/relationships/image" Target="../media/image35.png"/><Relationship Id="rId4" Type="http://schemas.openxmlformats.org/officeDocument/2006/relationships/image" Target="../media/image9.jpg"/><Relationship Id="rId5" Type="http://schemas.openxmlformats.org/officeDocument/2006/relationships/image" Target="../media/image34.png"/><Relationship Id="rId6" Type="http://schemas.openxmlformats.org/officeDocument/2006/relationships/hyperlink" Target="https://cern50.web.cern.ch/cern50/multimedia/LHCGame/StartGame.html" TargetMode="External"/><Relationship Id="rId7" Type="http://schemas.openxmlformats.org/officeDocument/2006/relationships/image" Target="../media/image36.png"/><Relationship Id="rId8" Type="http://schemas.openxmlformats.org/officeDocument/2006/relationships/hyperlink" Target="http://www.sciencemuseum.org.uk/antenna/bigbang/huntforhiggs/" TargetMode="External"/><Relationship Id="rId9" Type="http://schemas.openxmlformats.org/officeDocument/2006/relationships/image" Target="../media/image37.png"/><Relationship Id="rId10" Type="http://schemas.openxmlformats.org/officeDocument/2006/relationships/hyperlink" Target="http://www.cernland.ne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9.jp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hyperlink" Target="http://atlas-live-virtual-visit.web.cern.ch/atlas-live-virtual-visit/2012/Lala-2012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9.xml"/><Relationship Id="rId5" Type="http://schemas.openxmlformats.org/officeDocument/2006/relationships/image" Target="../media/image9.jpg"/><Relationship Id="rId6" Type="http://schemas.openxmlformats.org/officeDocument/2006/relationships/image" Target="../media/image44.png"/><Relationship Id="rId7" Type="http://schemas.openxmlformats.org/officeDocument/2006/relationships/image" Target="../media/image45.jpeg"/><Relationship Id="rId8" Type="http://schemas.openxmlformats.org/officeDocument/2006/relationships/image" Target="../media/image46.jpeg"/><Relationship Id="rId9" Type="http://schemas.openxmlformats.org/officeDocument/2006/relationships/image" Target="../media/image34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hyperlink" Target="https://www.youtube.com/watch?v=dw3KuNgD-jE" TargetMode="External"/><Relationship Id="rId5" Type="http://schemas.openxmlformats.org/officeDocument/2006/relationships/image" Target="../media/image47.png"/><Relationship Id="rId6" Type="http://schemas.openxmlformats.org/officeDocument/2006/relationships/image" Target="../media/image48.jpe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diagramData" Target="../diagrams/data2.xml"/><Relationship Id="rId5" Type="http://schemas.openxmlformats.org/officeDocument/2006/relationships/diagramLayout" Target="../diagrams/layout2.xml"/><Relationship Id="rId6" Type="http://schemas.openxmlformats.org/officeDocument/2006/relationships/diagramQuickStyle" Target="../diagrams/quickStyle2.xml"/><Relationship Id="rId7" Type="http://schemas.openxmlformats.org/officeDocument/2006/relationships/diagramColors" Target="../diagrams/colors2.xml"/><Relationship Id="rId8" Type="http://schemas.microsoft.com/office/2007/relationships/diagramDrawing" Target="../diagrams/drawing2.xml"/><Relationship Id="rId9" Type="http://schemas.openxmlformats.org/officeDocument/2006/relationships/image" Target="../media/image9.jpg"/><Relationship Id="rId10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9.jp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324194/other-view?view=standard" TargetMode="External"/><Relationship Id="rId4" Type="http://schemas.openxmlformats.org/officeDocument/2006/relationships/hyperlink" Target="http://outreach.web.cern.ch/outreach/visites/index.html" TargetMode="External"/><Relationship Id="rId5" Type="http://schemas.openxmlformats.org/officeDocument/2006/relationships/hyperlink" Target="http://atlas-live-virtual-visit.web.cern.ch/atlas-live-virtual-visit/" TargetMode="External"/><Relationship Id="rId6" Type="http://schemas.openxmlformats.org/officeDocument/2006/relationships/hyperlink" Target="http://cms.web.cern.ch/content/virtual-visits" TargetMode="External"/><Relationship Id="rId7" Type="http://schemas.openxmlformats.org/officeDocument/2006/relationships/hyperlink" Target="http://ea.gr/ep/virtualcern/index.asp" TargetMode="External"/><Relationship Id="rId8" Type="http://schemas.openxmlformats.org/officeDocument/2006/relationships/hyperlink" Target="http://www.go-lab-project.eu/call-for-schools" TargetMode="External"/><Relationship Id="rId9" Type="http://schemas.openxmlformats.org/officeDocument/2006/relationships/hyperlink" Target="https://phonebook.cern.ch/phonebook/%23personDetails/?id=735690" TargetMode="Externa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hyperlink" Target="http://atlas-live-virtual-visit.web.cern.ch/atlas-live-virtual-visit/2012/Lala-2012.html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hyperlink" Target="http://vimeo.com/61190450" TargetMode="External"/><Relationship Id="rId6" Type="http://schemas.openxmlformats.org/officeDocument/2006/relationships/image" Target="../media/image15.png"/><Relationship Id="rId7" Type="http://schemas.openxmlformats.org/officeDocument/2006/relationships/image" Target="../media/image9.jpg"/><Relationship Id="rId8" Type="http://schemas.openxmlformats.org/officeDocument/2006/relationships/image" Target="../media/image16.png"/><Relationship Id="rId9" Type="http://schemas.openxmlformats.org/officeDocument/2006/relationships/image" Target="../media/image17.emf"/><Relationship Id="rId10" Type="http://schemas.openxmlformats.org/officeDocument/2006/relationships/hyperlink" Target="http://atlas-live-virtual-visit.web.cern.ch/atlas-live-virtual-visit/2012/Lala-2012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hyperlink" Target="http://www.stanfordalumni.org/news/magazine/2007/marapr/images/features/dweck/dweck_mindset.pdf" TargetMode="External"/><Relationship Id="rId10" Type="http://schemas.openxmlformats.org/officeDocument/2006/relationships/hyperlink" Target="http://michaelgr.com/2007/04/15/fixed-mindset-vs-growth-mindset-which-one-are-you/" TargetMode="External"/><Relationship Id="rId11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hyperlink" Target="http://michaelgr.com/2007/04/15/fixed-mindset-vs-growth-mindset-which-one-are-you/" TargetMode="External"/><Relationship Id="rId1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hyperlink" Target="http://www.stanfordalumni.org/news/magazine/2007/marapr/images/features/dweck/dweck_mindset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9882" y="5026078"/>
            <a:ext cx="9144000" cy="1752600"/>
          </a:xfrm>
        </p:spPr>
        <p:txBody>
          <a:bodyPr>
            <a:normAutofit/>
          </a:bodyPr>
          <a:lstStyle/>
          <a:p>
            <a:r>
              <a:rPr lang="el-GR" sz="2400" dirty="0" smtClean="0">
                <a:solidFill>
                  <a:schemeClr val="tx1"/>
                </a:solidFill>
              </a:rPr>
              <a:t>Μεταφέροντας το </a:t>
            </a:r>
            <a:r>
              <a:rPr lang="en-GB" sz="2400" dirty="0" smtClean="0">
                <a:solidFill>
                  <a:schemeClr val="tx1"/>
                </a:solidFill>
              </a:rPr>
              <a:t>CERN </a:t>
            </a:r>
            <a:r>
              <a:rPr lang="el-GR" sz="2400" dirty="0" smtClean="0">
                <a:solidFill>
                  <a:schemeClr val="tx1"/>
                </a:solidFill>
              </a:rPr>
              <a:t>στη σχολική μου </a:t>
            </a:r>
            <a:r>
              <a:rPr lang="el-GR" sz="2400" dirty="0">
                <a:solidFill>
                  <a:schemeClr val="tx1"/>
                </a:solidFill>
              </a:rPr>
              <a:t>τάξη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l-GR" sz="2000" dirty="0" smtClean="0">
                <a:solidFill>
                  <a:schemeClr val="tx1"/>
                </a:solidFill>
              </a:rPr>
              <a:t>Δρ. Άγγελος </a:t>
            </a:r>
            <a:r>
              <a:rPr lang="el-GR" sz="2000" dirty="0">
                <a:solidFill>
                  <a:schemeClr val="tx1"/>
                </a:solidFill>
              </a:rPr>
              <a:t>Αλεξόπουλος | Τμήμα </a:t>
            </a:r>
            <a:r>
              <a:rPr lang="el-GR" sz="2000" dirty="0" smtClean="0">
                <a:solidFill>
                  <a:schemeClr val="tx1"/>
                </a:solidFill>
              </a:rPr>
              <a:t>Εκπαίδευσης </a:t>
            </a:r>
            <a:r>
              <a:rPr lang="en-GB" sz="2000" dirty="0">
                <a:solidFill>
                  <a:schemeClr val="tx1"/>
                </a:solidFill>
              </a:rPr>
              <a:t>CERN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l-GR" sz="2000" dirty="0" smtClean="0"/>
              <a:t>Εθνικό Πρόγραμμα Ελλήνων Εκπαιδευτικών | </a:t>
            </a:r>
            <a:r>
              <a:rPr lang="en-GB" sz="2000" dirty="0" smtClean="0"/>
              <a:t>10 </a:t>
            </a:r>
            <a:r>
              <a:rPr lang="el-GR" sz="2000" dirty="0"/>
              <a:t>Αυγούστου 2014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3720352" y="4862169"/>
            <a:ext cx="54684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</a:rPr>
              <a:t>© 2013 CERN, for the benefit of the CMS Collaboration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619"/>
            <a:ext cx="9144000" cy="51524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5400000">
            <a:off x="7326360" y="1526155"/>
            <a:ext cx="3344146" cy="261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</a:rPr>
              <a:t>© 2013 CERN, for the benefit of the CMS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43089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75132"/>
            <a:ext cx="4248472" cy="4618163"/>
          </a:xfrm>
        </p:spPr>
        <p:txBody>
          <a:bodyPr/>
          <a:lstStyle/>
          <a:p>
            <a:r>
              <a:rPr lang="el-GR" dirty="0" smtClean="0"/>
              <a:t>Εποικοδομητική, διερευνητική μάθηση</a:t>
            </a:r>
            <a:endParaRPr lang="en-US" dirty="0"/>
          </a:p>
          <a:p>
            <a:endParaRPr lang="en-US" dirty="0"/>
          </a:p>
          <a:p>
            <a:endParaRPr lang="en-US" dirty="0" smtClean="0">
              <a:cs typeface="Arial" charset="0"/>
            </a:endParaRPr>
          </a:p>
          <a:p>
            <a:endParaRPr lang="en-US" dirty="0" smtClean="0">
              <a:cs typeface="Arial" charset="0"/>
            </a:endParaRPr>
          </a:p>
          <a:p>
            <a:r>
              <a:rPr lang="el-GR" dirty="0" smtClean="0">
                <a:cs typeface="Arial" charset="0"/>
              </a:rPr>
              <a:t>Συνεργατική μάθηση</a:t>
            </a:r>
            <a:endParaRPr lang="en-US" dirty="0">
              <a:cs typeface="Arial" charset="0"/>
            </a:endParaRP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cs typeface="Arial" charset="0"/>
              </a:rPr>
              <a:t>Situated learning</a:t>
            </a:r>
            <a:endParaRPr lang="en-US" dirty="0">
              <a:cs typeface="Arial" charset="0"/>
            </a:endParaRPr>
          </a:p>
          <a:p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  </a:t>
            </a:r>
            <a:r>
              <a:rPr lang="en-GB" dirty="0" smtClean="0">
                <a:solidFill>
                  <a:srgbClr val="0070C0"/>
                </a:solidFill>
              </a:rPr>
              <a:t>© Go-Lab Project - Global Online Science Labs for Inquiry Learning at School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Co-funded by EU (7</a:t>
            </a:r>
            <a:r>
              <a:rPr lang="en-GB" baseline="30000" dirty="0" smtClean="0">
                <a:solidFill>
                  <a:srgbClr val="0070C0"/>
                </a:solidFill>
              </a:rPr>
              <a:t>th</a:t>
            </a:r>
            <a:r>
              <a:rPr lang="en-GB" dirty="0" smtClean="0">
                <a:solidFill>
                  <a:srgbClr val="0070C0"/>
                </a:solidFill>
              </a:rPr>
              <a:t> Framework Programme) 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39579" y="1505015"/>
            <a:ext cx="4968552" cy="4231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8163" lvl="1" indent="-280988" defTabSz="238125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l-GR" sz="2200" kern="0" dirty="0" smtClean="0">
                <a:sym typeface="Wingdings" pitchFamily="2" charset="2"/>
              </a:rPr>
              <a:t>Προσομοιώσεις, παιχνίδια</a:t>
            </a:r>
            <a:endParaRPr lang="en-US" sz="2200" kern="0" dirty="0" smtClean="0">
              <a:sym typeface="Wingdings" pitchFamily="2" charset="2"/>
            </a:endParaRPr>
          </a:p>
          <a:p>
            <a:pPr marL="538163" lvl="1" indent="-280988" defTabSz="238125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l-GR" sz="2200" kern="0" dirty="0" smtClean="0">
                <a:sym typeface="Wingdings" pitchFamily="2" charset="2"/>
              </a:rPr>
              <a:t>Εικονικά εργαστήρια</a:t>
            </a:r>
            <a:endParaRPr lang="en-US" sz="2200" kern="0" dirty="0"/>
          </a:p>
          <a:p>
            <a:pPr marL="538163" lvl="1" indent="-280988" defTabSz="238125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l-GR" sz="2200" kern="0" dirty="0" smtClean="0">
                <a:sym typeface="Wingdings" pitchFamily="2" charset="2"/>
              </a:rPr>
              <a:t>Σχεδιασμό</a:t>
            </a:r>
            <a:r>
              <a:rPr lang="el-GR" sz="2200" kern="0" dirty="0">
                <a:sym typeface="Wingdings" pitchFamily="2" charset="2"/>
              </a:rPr>
              <a:t>ς</a:t>
            </a:r>
            <a:r>
              <a:rPr lang="el-GR" sz="2200" kern="0" dirty="0" smtClean="0">
                <a:sym typeface="Wingdings" pitchFamily="2" charset="2"/>
              </a:rPr>
              <a:t> περιβάλλοντων</a:t>
            </a:r>
            <a:endParaRPr lang="en-US" sz="2200" kern="0" dirty="0" smtClean="0">
              <a:sym typeface="Wingdings" pitchFamily="2" charset="2"/>
            </a:endParaRPr>
          </a:p>
          <a:p>
            <a:pPr marL="257175" lvl="1" defTabSz="238125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200" kern="0" dirty="0" smtClean="0">
              <a:sym typeface="Wingdings" pitchFamily="2" charset="2"/>
            </a:endParaRPr>
          </a:p>
          <a:p>
            <a:pPr marL="257175" lvl="1" defTabSz="238125" fontAlgn="base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200" kern="0" dirty="0">
              <a:sym typeface="Wingdings" pitchFamily="2" charset="2"/>
            </a:endParaRPr>
          </a:p>
          <a:p>
            <a:pPr marL="538163" lvl="1" indent="-280988" defTabSz="238125">
              <a:lnSpc>
                <a:spcPts val="25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l-GR" sz="2200" kern="0" dirty="0" smtClean="0">
                <a:sym typeface="Wingdings" pitchFamily="2" charset="2"/>
              </a:rPr>
              <a:t>Κοινόχρηστα</a:t>
            </a:r>
            <a:r>
              <a:rPr lang="en-GB" sz="2200" kern="0" dirty="0" smtClean="0">
                <a:sym typeface="Wingdings" pitchFamily="2" charset="2"/>
              </a:rPr>
              <a:t> </a:t>
            </a:r>
            <a:r>
              <a:rPr lang="el-GR" sz="2200" kern="0" dirty="0" smtClean="0">
                <a:sym typeface="Wingdings" pitchFamily="2" charset="2"/>
              </a:rPr>
              <a:t>αντικείμενα</a:t>
            </a:r>
            <a:endParaRPr lang="en-US" sz="2200" kern="0" dirty="0">
              <a:sym typeface="Wingdings" pitchFamily="2" charset="2"/>
            </a:endParaRPr>
          </a:p>
          <a:p>
            <a:pPr marL="538163" lvl="1" indent="-280988" defTabSz="238125">
              <a:lnSpc>
                <a:spcPts val="25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l-GR" sz="2200" kern="0" dirty="0" smtClean="0">
                <a:sym typeface="Wingdings" pitchFamily="2" charset="2"/>
              </a:rPr>
              <a:t>Διάλογος, διαδικτυακές συνδέσεις</a:t>
            </a:r>
            <a:endParaRPr lang="en-US" sz="2200" kern="0" dirty="0" smtClean="0">
              <a:sym typeface="Wingdings" pitchFamily="2" charset="2"/>
            </a:endParaRPr>
          </a:p>
          <a:p>
            <a:pPr marL="257175" lvl="1" defTabSz="238125">
              <a:lnSpc>
                <a:spcPts val="2500"/>
              </a:lnSpc>
              <a:spcBef>
                <a:spcPct val="20000"/>
              </a:spcBef>
              <a:defRPr/>
            </a:pPr>
            <a:endParaRPr lang="en-US" sz="2200" kern="0" dirty="0"/>
          </a:p>
          <a:p>
            <a:pPr marL="538163" lvl="1" indent="-280988" defTabSz="238125">
              <a:lnSpc>
                <a:spcPts val="25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l-GR" sz="2200" kern="0" dirty="0" smtClean="0">
                <a:sym typeface="Wingdings" pitchFamily="2" charset="2"/>
              </a:rPr>
              <a:t>Απομακρυσμένα &amp; εικονικά εργαστήρια</a:t>
            </a:r>
            <a:endParaRPr lang="en-US" sz="2200" kern="0" dirty="0">
              <a:sym typeface="Wingdings" pitchFamily="2" charset="2"/>
            </a:endParaRPr>
          </a:p>
          <a:p>
            <a:pPr marL="538163" lvl="1" indent="-280988" defTabSz="238125">
              <a:lnSpc>
                <a:spcPts val="25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l-GR" sz="2200" kern="0" dirty="0" smtClean="0">
                <a:sym typeface="Wingdings" pitchFamily="2" charset="2"/>
              </a:rPr>
              <a:t>Προσομοιωτές</a:t>
            </a:r>
            <a:endParaRPr lang="en-US" sz="2200" kern="0" dirty="0">
              <a:sym typeface="Wingdings" pitchFamily="2" charset="2"/>
            </a:endParaRPr>
          </a:p>
        </p:txBody>
      </p:sp>
      <p:sp>
        <p:nvSpPr>
          <p:cNvPr id="9" name="Pentagon 8"/>
          <p:cNvSpPr/>
          <p:nvPr/>
        </p:nvSpPr>
        <p:spPr>
          <a:xfrm rot="10800000">
            <a:off x="8602" y="348421"/>
            <a:ext cx="7299702" cy="1008112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pic>
        <p:nvPicPr>
          <p:cNvPr id="10" name="Picture 9" descr="LogoBadge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99087"/>
            <a:ext cx="1095363" cy="1095363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522972"/>
            <a:ext cx="8229600" cy="646331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400" dirty="0" smtClean="0">
                <a:solidFill>
                  <a:srgbClr val="0070C0"/>
                </a:solidFill>
              </a:rPr>
              <a:t>Πώς μπορώ να </a:t>
            </a:r>
            <a:r>
              <a:rPr lang="el-GR" sz="2400" dirty="0" smtClean="0">
                <a:solidFill>
                  <a:srgbClr val="0070C0"/>
                </a:solidFill>
              </a:rPr>
              <a:t>καταστήσω τη</a:t>
            </a:r>
            <a:r>
              <a:rPr lang="el-GR" sz="2400" dirty="0">
                <a:solidFill>
                  <a:srgbClr val="0070C0"/>
                </a:solidFill>
              </a:rPr>
              <a:t> </a:t>
            </a:r>
            <a:r>
              <a:rPr lang="el-GR" sz="2400" dirty="0" smtClean="0">
                <a:solidFill>
                  <a:srgbClr val="0070C0"/>
                </a:solidFill>
              </a:rPr>
              <a:t>διδασκαλία </a:t>
            </a:r>
            <a:r>
              <a:rPr lang="el-GR" sz="2400" dirty="0" smtClean="0">
                <a:solidFill>
                  <a:srgbClr val="0070C0"/>
                </a:solidFill>
              </a:rPr>
              <a:t>της </a:t>
            </a:r>
            <a:endParaRPr lang="el-GR" sz="2400" dirty="0" smtClean="0">
              <a:solidFill>
                <a:srgbClr val="0070C0"/>
              </a:solidFill>
            </a:endParaRPr>
          </a:p>
          <a:p>
            <a:pPr algn="l"/>
            <a:r>
              <a:rPr lang="el-GR" sz="2400" dirty="0">
                <a:solidFill>
                  <a:srgbClr val="0070C0"/>
                </a:solidFill>
              </a:rPr>
              <a:t>επιστήμης πιο </a:t>
            </a:r>
            <a:r>
              <a:rPr lang="el-GR" sz="2400" dirty="0" smtClean="0">
                <a:solidFill>
                  <a:srgbClr val="0070C0"/>
                </a:solidFill>
              </a:rPr>
              <a:t>ελκυστική για </a:t>
            </a:r>
            <a:r>
              <a:rPr lang="el-GR" sz="2400" dirty="0" smtClean="0">
                <a:solidFill>
                  <a:srgbClr val="0070C0"/>
                </a:solidFill>
              </a:rPr>
              <a:t>τους μαθητ</a:t>
            </a:r>
            <a:r>
              <a:rPr lang="el-GR" sz="2400" dirty="0" smtClean="0">
                <a:solidFill>
                  <a:srgbClr val="0070C0"/>
                </a:solidFill>
              </a:rPr>
              <a:t>ές μου; </a:t>
            </a:r>
            <a:endParaRPr lang="en-IE" sz="2400" dirty="0">
              <a:solidFill>
                <a:srgbClr val="0070C0"/>
              </a:solidFill>
            </a:endParaRPr>
          </a:p>
        </p:txBody>
      </p:sp>
      <p:pic>
        <p:nvPicPr>
          <p:cNvPr id="12" name="Picture 2" descr="U:\NEWBUSINESS\GoLab\1_Work Packages\WP9 Dissemination and exploitation\Logo\GOLAB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621" y="6063877"/>
            <a:ext cx="980544" cy="79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58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help_select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1" y="2239241"/>
            <a:ext cx="2937011" cy="195636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  </a:t>
            </a:r>
            <a:r>
              <a:rPr lang="en-GB" dirty="0" smtClean="0">
                <a:solidFill>
                  <a:srgbClr val="0070C0"/>
                </a:solidFill>
              </a:rPr>
              <a:t>© Go-Lab Project - Global Online Science Labs for Inquiry Learning at School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Co-funded by EU (7</a:t>
            </a:r>
            <a:r>
              <a:rPr lang="en-GB" baseline="30000" dirty="0" smtClean="0">
                <a:solidFill>
                  <a:srgbClr val="0070C0"/>
                </a:solidFill>
              </a:rPr>
              <a:t>th</a:t>
            </a:r>
            <a:r>
              <a:rPr lang="en-GB" dirty="0" smtClean="0">
                <a:solidFill>
                  <a:srgbClr val="0070C0"/>
                </a:solidFill>
              </a:rPr>
              <a:t> Framework Programme) 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10800000">
            <a:off x="8602" y="348421"/>
            <a:ext cx="7299702" cy="1008112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pic>
        <p:nvPicPr>
          <p:cNvPr id="10" name="Picture 9" descr="LogoBadge-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99087"/>
            <a:ext cx="1095363" cy="1095363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522972"/>
            <a:ext cx="8229600" cy="646331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400" dirty="0" smtClean="0">
                <a:solidFill>
                  <a:srgbClr val="0070C0"/>
                </a:solidFill>
              </a:rPr>
              <a:t>Εικονικ</a:t>
            </a:r>
            <a:r>
              <a:rPr lang="el-GR" sz="2400" dirty="0" smtClean="0">
                <a:solidFill>
                  <a:srgbClr val="0070C0"/>
                </a:solidFill>
              </a:rPr>
              <a:t>ά εργαστήρια, εφαρμογές και παιχνίδια</a:t>
            </a:r>
            <a:endParaRPr lang="en-IE" sz="2400" dirty="0">
              <a:solidFill>
                <a:srgbClr val="0070C0"/>
              </a:solidFill>
            </a:endParaRPr>
          </a:p>
        </p:txBody>
      </p:sp>
      <p:pic>
        <p:nvPicPr>
          <p:cNvPr id="12" name="Picture 2" descr="U:\NEWBUSINESS\GoLab\1_Work Packages\WP9 Dissemination and exploitation\Logo\GOLAB LOGO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621" y="6063877"/>
            <a:ext cx="980544" cy="79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660400" y="1659467"/>
            <a:ext cx="0" cy="440441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0400" y="6063877"/>
            <a:ext cx="7493221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05814" y="6046943"/>
            <a:ext cx="849140" cy="37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Ηλικ</a:t>
            </a:r>
            <a:r>
              <a:rPr lang="el-GR" dirty="0" smtClean="0"/>
              <a:t>ία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82489" y="1981194"/>
            <a:ext cx="121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Δυσκολ</a:t>
            </a:r>
            <a:r>
              <a:rPr lang="el-GR" dirty="0" smtClean="0"/>
              <a:t>ία</a:t>
            </a:r>
            <a:endParaRPr lang="en-US" dirty="0"/>
          </a:p>
        </p:txBody>
      </p:sp>
      <p:pic>
        <p:nvPicPr>
          <p:cNvPr id="19" name="Picture 18" descr="Screen Shot 2014-08-07 at 8.29.01 PM.png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117" y="3647837"/>
            <a:ext cx="2523067" cy="1470276"/>
          </a:xfrm>
          <a:prstGeom prst="rect">
            <a:avLst/>
          </a:prstGeom>
        </p:spPr>
      </p:pic>
      <p:pic>
        <p:nvPicPr>
          <p:cNvPr id="17" name="Picture 16" descr="Screen Shot 2014-08-07 at 8.28.29 PM.png">
            <a:hlinkClick r:id="rId8"/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1" t="19037" r="21650"/>
          <a:stretch/>
        </p:blipFill>
        <p:spPr>
          <a:xfrm>
            <a:off x="2319841" y="3992414"/>
            <a:ext cx="1828800" cy="1616756"/>
          </a:xfrm>
          <a:prstGeom prst="rect">
            <a:avLst/>
          </a:prstGeom>
        </p:spPr>
      </p:pic>
      <p:pic>
        <p:nvPicPr>
          <p:cNvPr id="20" name="Picture 19" descr="Screen Shot 2014-08-07 at 8.29.28 PM.png">
            <a:hlinkClick r:id="rId10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88" y="4246409"/>
            <a:ext cx="2015488" cy="164253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699949" y="5541438"/>
            <a:ext cx="156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Hunt for Higgs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445012" y="3260114"/>
            <a:ext cx="121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LHC Game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108187" y="3852125"/>
            <a:ext cx="121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CERNland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917279" y="1868451"/>
            <a:ext cx="1076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HYPATIA</a:t>
            </a:r>
            <a:endParaRPr lang="en-US" b="1" dirty="0"/>
          </a:p>
        </p:txBody>
      </p:sp>
      <p:pic>
        <p:nvPicPr>
          <p:cNvPr id="28" name="Picture 27" descr="Screen Shot 2014-08-10 at 12.46.12 PM.png">
            <a:hlinkClick r:id="rId12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023" y="2227112"/>
            <a:ext cx="2269981" cy="155728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305814" y="1869909"/>
            <a:ext cx="1330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CMS </a:t>
            </a:r>
            <a:r>
              <a:rPr lang="en-GB" b="1" dirty="0" err="1" smtClean="0"/>
              <a:t>eLab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45692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4-08-07 at 10.22.3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07" y="1373246"/>
            <a:ext cx="9183898" cy="5501465"/>
          </a:xfrm>
          <a:prstGeom prst="rect">
            <a:avLst/>
          </a:prstGeom>
        </p:spPr>
      </p:pic>
      <p:sp>
        <p:nvSpPr>
          <p:cNvPr id="5" name="Pentagon 4"/>
          <p:cNvSpPr/>
          <p:nvPr/>
        </p:nvSpPr>
        <p:spPr>
          <a:xfrm rot="10800000">
            <a:off x="8602" y="348421"/>
            <a:ext cx="7299702" cy="1008112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2972"/>
            <a:ext cx="8229600" cy="646331"/>
          </a:xfrm>
          <a:ln w="25400">
            <a:noFill/>
          </a:ln>
        </p:spPr>
        <p:txBody>
          <a:bodyPr>
            <a:normAutofit/>
          </a:bodyPr>
          <a:lstStyle/>
          <a:p>
            <a:pPr algn="l"/>
            <a:r>
              <a:rPr lang="el-GR" sz="2800" dirty="0" smtClean="0">
                <a:solidFill>
                  <a:srgbClr val="0070C0"/>
                </a:solidFill>
              </a:rPr>
              <a:t>Συνδέοντας την τάξη μου με το </a:t>
            </a:r>
            <a:r>
              <a:rPr lang="en-GB" sz="2800" dirty="0" smtClean="0">
                <a:solidFill>
                  <a:srgbClr val="0070C0"/>
                </a:solidFill>
              </a:rPr>
              <a:t>CERN</a:t>
            </a:r>
            <a:endParaRPr lang="en-IE" sz="2800" dirty="0">
              <a:solidFill>
                <a:srgbClr val="0070C0"/>
              </a:solidFill>
            </a:endParaRPr>
          </a:p>
        </p:txBody>
      </p:sp>
      <p:pic>
        <p:nvPicPr>
          <p:cNvPr id="15" name="Picture 14" descr="LogoBadge-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99087"/>
            <a:ext cx="1095363" cy="1095363"/>
          </a:xfrm>
          <a:prstGeom prst="rect">
            <a:avLst/>
          </a:prstGeom>
        </p:spPr>
      </p:pic>
      <p:pic>
        <p:nvPicPr>
          <p:cNvPr id="12" name="Picture 11" descr="Screen Shot 2014-08-07 at 10.26.2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183" y="1344313"/>
            <a:ext cx="5213235" cy="5513686"/>
          </a:xfrm>
          <a:prstGeom prst="rect">
            <a:avLst/>
          </a:prstGeom>
        </p:spPr>
      </p:pic>
      <p:pic>
        <p:nvPicPr>
          <p:cNvPr id="13" name="Picture 12" descr="Screen Shot 2014-08-07 at 10.30.57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0160"/>
            <a:ext cx="9144000" cy="608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693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irtualVisitsMao-201406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6371" y="4494372"/>
            <a:ext cx="1948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 Virtual Visits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48684" y="4939359"/>
            <a:ext cx="1493418" cy="107721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2011: 11 Visits</a:t>
            </a:r>
          </a:p>
          <a:p>
            <a:r>
              <a:rPr lang="en-GB" sz="1600" dirty="0" smtClean="0"/>
              <a:t>2012: 55 Visits</a:t>
            </a:r>
          </a:p>
          <a:p>
            <a:r>
              <a:rPr lang="en-GB" sz="1600" dirty="0" smtClean="0"/>
              <a:t>2013: 72 Visits</a:t>
            </a:r>
          </a:p>
          <a:p>
            <a:r>
              <a:rPr lang="en-GB" sz="1600" dirty="0" smtClean="0"/>
              <a:t>2014: </a:t>
            </a:r>
            <a:r>
              <a:rPr lang="en-GB" sz="1600" dirty="0"/>
              <a:t>3</a:t>
            </a:r>
            <a:r>
              <a:rPr lang="en-GB" sz="1600" dirty="0" smtClean="0"/>
              <a:t>7 Visits</a:t>
            </a:r>
            <a:endParaRPr lang="en-GB" sz="1600" dirty="0"/>
          </a:p>
        </p:txBody>
      </p:sp>
      <p:sp>
        <p:nvSpPr>
          <p:cNvPr id="14" name="Oval Callout 13">
            <a:hlinkClick r:id="rId4"/>
          </p:cNvPr>
          <p:cNvSpPr/>
          <p:nvPr/>
        </p:nvSpPr>
        <p:spPr>
          <a:xfrm>
            <a:off x="6089987" y="460233"/>
            <a:ext cx="2886249" cy="1199251"/>
          </a:xfrm>
          <a:prstGeom prst="wedgeEllipseCallout">
            <a:avLst>
              <a:gd name="adj1" fmla="val -77928"/>
              <a:gd name="adj2" fmla="val 703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Ελληνικ</a:t>
            </a:r>
            <a:r>
              <a:rPr lang="el-G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ή π</a:t>
            </a:r>
            <a:r>
              <a:rPr lang="el-G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ρωτιά </a:t>
            </a:r>
            <a:r>
              <a:rPr lang="el-G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στον αριθμό εικονικών</a:t>
            </a:r>
          </a:p>
          <a:p>
            <a:pPr algn="ctr"/>
            <a:r>
              <a:rPr lang="el-GR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</a:t>
            </a:r>
            <a:r>
              <a:rPr lang="el-G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πισκέψεων!</a:t>
            </a:r>
            <a:endParaRPr lang="en-IE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5307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/>
        </p:nvSpPr>
        <p:spPr>
          <a:xfrm rot="10800000">
            <a:off x="8602" y="348421"/>
            <a:ext cx="7299702" cy="1008112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2972"/>
            <a:ext cx="8229600" cy="646331"/>
          </a:xfrm>
          <a:ln w="25400">
            <a:noFill/>
          </a:ln>
        </p:spPr>
        <p:txBody>
          <a:bodyPr>
            <a:normAutofit/>
          </a:bodyPr>
          <a:lstStyle/>
          <a:p>
            <a:pPr algn="l"/>
            <a:r>
              <a:rPr lang="el-GR" sz="2800" dirty="0" smtClean="0">
                <a:solidFill>
                  <a:srgbClr val="0070C0"/>
                </a:solidFill>
              </a:rPr>
              <a:t>Αναζητώντας εκπαιδευτικό υλικό &amp; εργαλεία</a:t>
            </a:r>
            <a:endParaRPr lang="en-IE" sz="2800" dirty="0">
              <a:solidFill>
                <a:srgbClr val="0070C0"/>
              </a:solidFill>
            </a:endParaRPr>
          </a:p>
        </p:txBody>
      </p:sp>
      <p:pic>
        <p:nvPicPr>
          <p:cNvPr id="15" name="Picture 14" descr="LogoBadge-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99087"/>
            <a:ext cx="1095363" cy="109536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868144" y="4293096"/>
            <a:ext cx="288032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Μια αναζήτηση στο </a:t>
            </a:r>
            <a:r>
              <a:rPr lang="en-US" dirty="0" smtClean="0"/>
              <a:t>Google </a:t>
            </a:r>
            <a:r>
              <a:rPr lang="el-GR" dirty="0" smtClean="0"/>
              <a:t>για </a:t>
            </a:r>
            <a:r>
              <a:rPr lang="en-US" dirty="0" smtClean="0"/>
              <a:t>“</a:t>
            </a:r>
            <a:r>
              <a:rPr lang="el-GR" dirty="0" smtClean="0"/>
              <a:t>εργαστήριο διατήρησης της ορμής</a:t>
            </a:r>
            <a:r>
              <a:rPr lang="en-US" dirty="0" smtClean="0"/>
              <a:t>” </a:t>
            </a:r>
            <a:r>
              <a:rPr lang="el-GR" dirty="0" smtClean="0"/>
              <a:t>επιστρέφει ~</a:t>
            </a:r>
            <a:r>
              <a:rPr lang="en-US" dirty="0" smtClean="0"/>
              <a:t>2</a:t>
            </a:r>
            <a:r>
              <a:rPr lang="en-GB" dirty="0" smtClean="0"/>
              <a:t>.000.000 </a:t>
            </a:r>
            <a:r>
              <a:rPr lang="el-GR" dirty="0" smtClean="0"/>
              <a:t>πηγές</a:t>
            </a:r>
            <a:r>
              <a:rPr lang="en-US" dirty="0" smtClean="0"/>
              <a:t>!</a:t>
            </a:r>
            <a:endParaRPr lang="en-GB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758020">
            <a:off x="7037118" y="2033093"/>
            <a:ext cx="1638868" cy="1465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395288" y="2171700"/>
            <a:ext cx="5111750" cy="3609975"/>
            <a:chOff x="395288" y="2171700"/>
            <a:chExt cx="5111750" cy="3609975"/>
          </a:xfrm>
        </p:grpSpPr>
        <p:grpSp>
          <p:nvGrpSpPr>
            <p:cNvPr id="23" name="Group 2"/>
            <p:cNvGrpSpPr>
              <a:grpSpLocks/>
            </p:cNvGrpSpPr>
            <p:nvPr>
              <p:custDataLst>
                <p:tags r:id="rId2"/>
              </p:custDataLst>
            </p:nvPr>
          </p:nvGrpSpPr>
          <p:grpSpPr bwMode="auto">
            <a:xfrm>
              <a:off x="395288" y="2171700"/>
              <a:ext cx="5111750" cy="3609975"/>
              <a:chOff x="567" y="799"/>
              <a:chExt cx="4583" cy="3236"/>
            </a:xfrm>
          </p:grpSpPr>
          <p:pic>
            <p:nvPicPr>
              <p:cNvPr id="25" name="Picture 3" descr="collage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7" y="799"/>
                <a:ext cx="4583" cy="3236"/>
              </a:xfrm>
              <a:prstGeom prst="rect">
                <a:avLst/>
              </a:prstGeom>
              <a:noFill/>
              <a:ln w="152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Rectangle 4"/>
              <p:cNvSpPr>
                <a:spLocks noChangeArrowheads="1"/>
              </p:cNvSpPr>
              <p:nvPr/>
            </p:nvSpPr>
            <p:spPr bwMode="auto">
              <a:xfrm>
                <a:off x="4332" y="3158"/>
                <a:ext cx="303" cy="317"/>
              </a:xfrm>
              <a:prstGeom prst="rect">
                <a:avLst/>
              </a:pr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68125" y="3622936"/>
              <a:ext cx="422788" cy="378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7" name="Line 11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490913" y="3108325"/>
            <a:ext cx="3529012" cy="576263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25083" y="6245020"/>
            <a:ext cx="8523381" cy="54868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400" noProof="0" dirty="0" smtClean="0"/>
              <a:t>  © Go-Lab Project - Global Online Science Labs for Inquiry Learning at School</a:t>
            </a:r>
          </a:p>
          <a:p>
            <a:pPr algn="ctr"/>
            <a:r>
              <a:rPr lang="en-GB" sz="1400" noProof="0" dirty="0" smtClean="0"/>
              <a:t>Co-funded by EU (7</a:t>
            </a:r>
            <a:r>
              <a:rPr lang="en-GB" sz="1400" baseline="30000" noProof="0" dirty="0" smtClean="0"/>
              <a:t>th</a:t>
            </a:r>
            <a:r>
              <a:rPr lang="en-GB" sz="1400" noProof="0" dirty="0" smtClean="0"/>
              <a:t> Framework Programme)  </a:t>
            </a:r>
            <a:endParaRPr lang="en-GB" sz="1400" noProof="0" dirty="0"/>
          </a:p>
        </p:txBody>
      </p:sp>
      <p:pic>
        <p:nvPicPr>
          <p:cNvPr id="29" name="Picture 2" descr="U:\NEWBUSINESS\GoLab\1_Work Packages\WP9 Dissemination and exploitation\Logo\GOLAB LOGO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621" y="6063877"/>
            <a:ext cx="980544" cy="79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592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entagon 17"/>
          <p:cNvSpPr/>
          <p:nvPr/>
        </p:nvSpPr>
        <p:spPr>
          <a:xfrm rot="10800000">
            <a:off x="8602" y="251971"/>
            <a:ext cx="7299702" cy="1062104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426522"/>
            <a:ext cx="8229600" cy="646331"/>
          </a:xfrm>
          <a:ln w="25400"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el-GR" sz="2800" dirty="0" smtClean="0">
                <a:solidFill>
                  <a:srgbClr val="0070C0"/>
                </a:solidFill>
              </a:rPr>
              <a:t>Αναζητώντας εκπαιδευτικό υλικό &amp; εργαλεία</a:t>
            </a:r>
            <a:r>
              <a:rPr lang="el-GR" sz="2800" dirty="0">
                <a:solidFill>
                  <a:srgbClr val="0070C0"/>
                </a:solidFill>
              </a:rPr>
              <a:t> </a:t>
            </a:r>
            <a:r>
              <a:rPr lang="el-GR" sz="2800" dirty="0" smtClean="0">
                <a:solidFill>
                  <a:srgbClr val="0070C0"/>
                </a:solidFill>
              </a:rPr>
              <a:t/>
            </a:r>
            <a:br>
              <a:rPr lang="el-GR" sz="2800" dirty="0" smtClean="0">
                <a:solidFill>
                  <a:srgbClr val="0070C0"/>
                </a:solidFill>
              </a:rPr>
            </a:br>
            <a:r>
              <a:rPr lang="el-GR" sz="2800" dirty="0" smtClean="0">
                <a:solidFill>
                  <a:srgbClr val="0070C0"/>
                </a:solidFill>
              </a:rPr>
              <a:t>με βάση τις μεγάλες ιδέες της επιστήμης</a:t>
            </a:r>
            <a:endParaRPr lang="en-IE" sz="2800" dirty="0">
              <a:solidFill>
                <a:srgbClr val="0070C0"/>
              </a:solidFill>
            </a:endParaRPr>
          </a:p>
        </p:txBody>
      </p:sp>
      <p:pic>
        <p:nvPicPr>
          <p:cNvPr id="20" name="Picture 19" descr="LogoBadge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18712"/>
            <a:ext cx="1095363" cy="1095363"/>
          </a:xfrm>
          <a:prstGeom prst="rect">
            <a:avLst/>
          </a:prstGeom>
        </p:spPr>
      </p:pic>
      <p:pic>
        <p:nvPicPr>
          <p:cNvPr id="21" name="Content Placeholder 4" descr="Screen Shot 2014-07-29 at 6.57.38 AM.png">
            <a:hlinkClick r:id="rId4"/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3" b="2213"/>
          <a:stretch>
            <a:fillRect/>
          </a:stretch>
        </p:blipFill>
        <p:spPr>
          <a:xfrm>
            <a:off x="538163" y="4284414"/>
            <a:ext cx="4591887" cy="2525361"/>
          </a:xfrm>
        </p:spPr>
      </p:pic>
      <p:pic>
        <p:nvPicPr>
          <p:cNvPr id="22" name="Picture 10" descr="Magne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298000"/>
            <a:ext cx="3968579" cy="3009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7" cstate="print"/>
          <a:srcRect l="10332" t="13815" r="37103" b="10000"/>
          <a:stretch>
            <a:fillRect/>
          </a:stretch>
        </p:blipFill>
        <p:spPr bwMode="auto">
          <a:xfrm>
            <a:off x="4506742" y="1281926"/>
            <a:ext cx="4434556" cy="401699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8" cstate="print"/>
          <a:srcRect l="22144" t="13815" r="23519" b="33265"/>
          <a:stretch>
            <a:fillRect/>
          </a:stretch>
        </p:blipFill>
        <p:spPr bwMode="auto">
          <a:xfrm>
            <a:off x="4490666" y="4300488"/>
            <a:ext cx="4436756" cy="2536011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03784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science teacher cartoons, science teacher cartoon, science teacher picture, science teacher pictures, science teacher image, science teacher images, science teacher illustration, science teacher illustrations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6339" y="1423382"/>
            <a:ext cx="4530526" cy="3295959"/>
          </a:xfrm>
          <a:prstGeom prst="rect">
            <a:avLst/>
          </a:prstGeom>
          <a:noFill/>
        </p:spPr>
      </p:pic>
      <p:sp>
        <p:nvSpPr>
          <p:cNvPr id="5" name="Pentagon 4"/>
          <p:cNvSpPr/>
          <p:nvPr/>
        </p:nvSpPr>
        <p:spPr>
          <a:xfrm rot="10800000">
            <a:off x="8602" y="348421"/>
            <a:ext cx="7299702" cy="1008112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76622174"/>
              </p:ext>
            </p:extLst>
          </p:nvPr>
        </p:nvGraphicFramePr>
        <p:xfrm>
          <a:off x="-973111" y="1698157"/>
          <a:ext cx="7553948" cy="4887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5" name="Picture 14" descr="LogoBadge-01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99087"/>
            <a:ext cx="1095363" cy="1095363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57200" y="522972"/>
            <a:ext cx="8229600" cy="646331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400" dirty="0" smtClean="0">
                <a:solidFill>
                  <a:srgbClr val="0070C0"/>
                </a:solidFill>
              </a:rPr>
              <a:t>Οργανώνοντας </a:t>
            </a:r>
            <a:r>
              <a:rPr lang="el-GR" sz="2400" dirty="0" smtClean="0">
                <a:solidFill>
                  <a:srgbClr val="0070C0"/>
                </a:solidFill>
              </a:rPr>
              <a:t>εκπαιδευτικό </a:t>
            </a:r>
            <a:r>
              <a:rPr lang="el-GR" sz="2400" dirty="0" smtClean="0">
                <a:solidFill>
                  <a:srgbClr val="0070C0"/>
                </a:solidFill>
              </a:rPr>
              <a:t>υλικό &amp; εργαλεία </a:t>
            </a:r>
            <a:br>
              <a:rPr lang="el-GR" sz="2400" dirty="0" smtClean="0">
                <a:solidFill>
                  <a:srgbClr val="0070C0"/>
                </a:solidFill>
              </a:rPr>
            </a:br>
            <a:r>
              <a:rPr lang="el-GR" sz="2400" dirty="0" smtClean="0">
                <a:solidFill>
                  <a:srgbClr val="0070C0"/>
                </a:solidFill>
              </a:rPr>
              <a:t>με βάση το μοντέλο της διερευνητικής μάθησης</a:t>
            </a:r>
            <a:endParaRPr lang="en-IE" sz="2400" dirty="0">
              <a:solidFill>
                <a:srgbClr val="0070C0"/>
              </a:solidFill>
            </a:endParaRPr>
          </a:p>
        </p:txBody>
      </p:sp>
      <p:pic>
        <p:nvPicPr>
          <p:cNvPr id="7" name="Picture 2" descr="U:\NEWBUSINESS\GoLab\1_Work Packages\WP9 Dissemination and exploitation\Logo\GOLAB LOGO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621" y="6063877"/>
            <a:ext cx="980544" cy="79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56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  </a:t>
            </a:r>
            <a:r>
              <a:rPr lang="en-GB" dirty="0" smtClean="0">
                <a:solidFill>
                  <a:srgbClr val="0070C0"/>
                </a:solidFill>
              </a:rPr>
              <a:t>© Go-Lab Project - Global Online Science Labs for Inquiry Learning at School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Co-funded by EU (7</a:t>
            </a:r>
            <a:r>
              <a:rPr lang="en-GB" baseline="30000" dirty="0" smtClean="0">
                <a:solidFill>
                  <a:srgbClr val="0070C0"/>
                </a:solidFill>
              </a:rPr>
              <a:t>th</a:t>
            </a:r>
            <a:r>
              <a:rPr lang="en-GB" dirty="0" smtClean="0">
                <a:solidFill>
                  <a:srgbClr val="0070C0"/>
                </a:solidFill>
              </a:rPr>
              <a:t> Framework Programme)  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8" name="Picture 7" descr="z:\00 Go Lab\WP1 Pedagogical framework\Mock-ups\v3\001 Main copy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98930"/>
            <a:ext cx="3239566" cy="3292177"/>
          </a:xfrm>
          <a:prstGeom prst="rect">
            <a:avLst/>
          </a:prstGeom>
          <a:noFill/>
          <a:extLst/>
        </p:spPr>
      </p:pic>
      <p:pic>
        <p:nvPicPr>
          <p:cNvPr id="9" name="Picture 8" descr="z:\00 Go Lab\WP1 Pedagogical framework\Mock-ups\v3\5 Explore_Selection copy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158" y="1421157"/>
            <a:ext cx="4524375" cy="4679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ight Arrow 9"/>
          <p:cNvSpPr/>
          <p:nvPr/>
        </p:nvSpPr>
        <p:spPr>
          <a:xfrm>
            <a:off x="3236920" y="3080682"/>
            <a:ext cx="1152128" cy="496441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Pentagon 11"/>
          <p:cNvSpPr/>
          <p:nvPr/>
        </p:nvSpPr>
        <p:spPr>
          <a:xfrm rot="10800000">
            <a:off x="8602" y="251971"/>
            <a:ext cx="7299702" cy="1062104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426522"/>
            <a:ext cx="8229600" cy="646331"/>
          </a:xfrm>
          <a:ln w="25400">
            <a:noFill/>
          </a:ln>
        </p:spPr>
        <p:txBody>
          <a:bodyPr>
            <a:normAutofit/>
          </a:bodyPr>
          <a:lstStyle/>
          <a:p>
            <a:pPr algn="l"/>
            <a:r>
              <a:rPr lang="el-GR" sz="2800" dirty="0" smtClean="0">
                <a:solidFill>
                  <a:srgbClr val="0070C0"/>
                </a:solidFill>
              </a:rPr>
              <a:t>Τί κάνει </a:t>
            </a:r>
            <a:r>
              <a:rPr lang="el-GR" sz="2800" dirty="0" smtClean="0">
                <a:solidFill>
                  <a:srgbClr val="0070C0"/>
                </a:solidFill>
              </a:rPr>
              <a:t>λοιπ</a:t>
            </a:r>
            <a:r>
              <a:rPr lang="el-GR" sz="2800" dirty="0" smtClean="0">
                <a:solidFill>
                  <a:srgbClr val="0070C0"/>
                </a:solidFill>
              </a:rPr>
              <a:t>όν </a:t>
            </a:r>
            <a:r>
              <a:rPr lang="el-GR" sz="2800" dirty="0" smtClean="0">
                <a:solidFill>
                  <a:srgbClr val="0070C0"/>
                </a:solidFill>
              </a:rPr>
              <a:t>το </a:t>
            </a:r>
            <a:r>
              <a:rPr lang="en-GB" sz="2800" dirty="0" smtClean="0">
                <a:solidFill>
                  <a:srgbClr val="0070C0"/>
                </a:solidFill>
              </a:rPr>
              <a:t>Go-Lab</a:t>
            </a:r>
            <a:r>
              <a:rPr lang="el-GR" sz="2800" dirty="0" smtClean="0">
                <a:solidFill>
                  <a:srgbClr val="0070C0"/>
                </a:solidFill>
              </a:rPr>
              <a:t>;</a:t>
            </a:r>
            <a:endParaRPr lang="en-IE" sz="2800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Badge-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35645"/>
            <a:ext cx="1095363" cy="109536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22043" y="4717336"/>
            <a:ext cx="3096344" cy="3277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Οργάνωση εργαστηρίων…</a:t>
            </a:r>
            <a:endParaRPr lang="el-G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50947" y="5178042"/>
            <a:ext cx="3542779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…προσφέροντας υποστήριξη με εκπαιδευτικό υλικό και εργαλεία..</a:t>
            </a:r>
            <a:endParaRPr lang="el-G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21320" y="5805264"/>
            <a:ext cx="240958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…και διάθεσή τους στη κοινότητα των χρηστών </a:t>
            </a:r>
            <a:endParaRPr lang="el-GR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Picture 2" descr="U:\NEWBUSINESS\GoLab\1_Work Packages\WP9 Dissemination and exploitation\Logo\GOLAB LOGO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621" y="6063877"/>
            <a:ext cx="980544" cy="79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32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tagon 11"/>
          <p:cNvSpPr/>
          <p:nvPr/>
        </p:nvSpPr>
        <p:spPr>
          <a:xfrm rot="10800000">
            <a:off x="8602" y="251971"/>
            <a:ext cx="7299702" cy="1062104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426522"/>
            <a:ext cx="8229600" cy="646331"/>
          </a:xfrm>
          <a:ln w="25400">
            <a:noFill/>
          </a:ln>
        </p:spPr>
        <p:txBody>
          <a:bodyPr>
            <a:normAutofit/>
          </a:bodyPr>
          <a:lstStyle/>
          <a:p>
            <a:pPr algn="l"/>
            <a:r>
              <a:rPr lang="el-GR" sz="2800" dirty="0" smtClean="0"/>
              <a:t>Μερικο</a:t>
            </a:r>
            <a:r>
              <a:rPr lang="el-GR" sz="2800" dirty="0" smtClean="0"/>
              <a:t>ί χ</a:t>
            </a:r>
            <a:r>
              <a:rPr lang="el-GR" sz="2800" dirty="0" smtClean="0"/>
              <a:t>ρ</a:t>
            </a:r>
            <a:r>
              <a:rPr lang="el-GR" sz="2800" dirty="0" smtClean="0"/>
              <a:t>ήσιμοι σύνδεσμοι</a:t>
            </a:r>
            <a:endParaRPr lang="en-IE" sz="2800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Badge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35645"/>
            <a:ext cx="1095363" cy="109536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38163" y="1609057"/>
            <a:ext cx="7812231" cy="4402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1. Βρ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ίσκω το 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πρ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όγραμμα με το υλικό των διαλέξεων 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http://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hlinkClick r:id="rId3"/>
              </a:rPr>
              <a:t>indico.cern.ch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/event/324194/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hlinkClick r:id="rId3"/>
              </a:rPr>
              <a:t>other-view?view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=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standard</a:t>
            </a:r>
            <a:endParaRPr lang="el-G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l-GR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Κ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άνω αίτηση για 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εκπαιδευτική επίσκεψη στο 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CERN</a:t>
            </a:r>
            <a:endParaRPr lang="el-G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hlinkClick r:id="rId4"/>
              </a:rPr>
              <a:t>http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hlinkClick r:id="rId4"/>
              </a:rPr>
              <a:t>://outreach.web.cern.ch/outreach/visites/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hlinkClick r:id="rId4"/>
              </a:rPr>
              <a:t>index.html</a:t>
            </a:r>
            <a:endParaRPr lang="en-GB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000" dirty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Συνδέω διαδικτυακά το σχολείο μου με το 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CERN</a:t>
            </a:r>
          </a:p>
          <a:p>
            <a:r>
              <a:rPr lang="en-GB" sz="2000" dirty="0">
                <a:solidFill>
                  <a:schemeClr val="accent6">
                    <a:lumMod val="75000"/>
                  </a:schemeClr>
                </a:solidFill>
                <a:hlinkClick r:id="rId5"/>
              </a:rPr>
              <a:t>http://atlas-live-virtual-visit.web.cern.ch/atlas-live-virtual-visit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hlinkClick r:id="rId5"/>
              </a:rPr>
              <a:t>/</a:t>
            </a:r>
            <a:endParaRPr lang="en-GB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chemeClr val="accent6">
                    <a:lumMod val="75000"/>
                  </a:schemeClr>
                </a:solidFill>
                <a:hlinkClick r:id="rId6"/>
              </a:rPr>
              <a:t>http://cms.web.cern.ch/content/virtual-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hlinkClick r:id="rId6"/>
              </a:rPr>
              <a:t>visits</a:t>
            </a:r>
            <a:endParaRPr lang="en-GB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chemeClr val="accent6">
                    <a:lumMod val="75000"/>
                  </a:schemeClr>
                </a:solidFill>
                <a:hlinkClick r:id="rId7"/>
              </a:rPr>
              <a:t>http://ea.gr/ep/virtualcern/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hlinkClick r:id="rId7"/>
              </a:rPr>
              <a:t>index.asp</a:t>
            </a:r>
            <a:endParaRPr lang="en-GB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000" dirty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Συνδέω το σχολείο μου με το 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Go-Lab</a:t>
            </a:r>
            <a:endParaRPr lang="el-G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  <a:hlinkClick r:id="rId8"/>
              </a:rPr>
              <a:t>http://www.go-lab-project.eu/call-for-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hlinkClick r:id="rId8"/>
              </a:rPr>
              <a:t>schools</a:t>
            </a:r>
            <a:endParaRPr lang="el-G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000" dirty="0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</a:rPr>
              <a:t>. Επικοινωνώ με τον Άγγελο Αλεξόπουλο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  <a:hlinkClick r:id="rId9"/>
              </a:rPr>
              <a:t>https://phonebook.cern.ch/phonebook/#personDetails/?id=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hlinkClick r:id="rId9"/>
              </a:rPr>
              <a:t>735690</a:t>
            </a:r>
            <a:endParaRPr lang="el-GR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l-GR" sz="2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l-GR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06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9882" y="5026078"/>
            <a:ext cx="9144000" cy="1752600"/>
          </a:xfrm>
        </p:spPr>
        <p:txBody>
          <a:bodyPr>
            <a:noAutofit/>
          </a:bodyPr>
          <a:lstStyle/>
          <a:p>
            <a:r>
              <a:rPr lang="el-GR" sz="2400" dirty="0" smtClean="0">
                <a:solidFill>
                  <a:schemeClr val="tx1"/>
                </a:solidFill>
              </a:rPr>
              <a:t>Σας ευχαριστώ!</a:t>
            </a:r>
            <a:endParaRPr lang="en-US" sz="2400" dirty="0">
              <a:solidFill>
                <a:schemeClr val="tx1"/>
              </a:solidFill>
            </a:endParaRPr>
          </a:p>
          <a:p>
            <a:pPr lvl="0"/>
            <a:endParaRPr lang="en-US" sz="1800" dirty="0">
              <a:solidFill>
                <a:prstClr val="black"/>
              </a:solidFill>
            </a:endParaRPr>
          </a:p>
          <a:p>
            <a:pPr lvl="0"/>
            <a:r>
              <a:rPr lang="el-GR" sz="2400" dirty="0" smtClean="0">
                <a:solidFill>
                  <a:prstClr val="black"/>
                </a:solidFill>
              </a:rPr>
              <a:t>Σας ευχαριστ</a:t>
            </a:r>
            <a:r>
              <a:rPr lang="el-GR" sz="2400" dirty="0" smtClean="0">
                <a:solidFill>
                  <a:prstClr val="black"/>
                </a:solidFill>
              </a:rPr>
              <a:t>ώ!</a:t>
            </a:r>
            <a:endParaRPr lang="en-GB" sz="2000" dirty="0" smtClean="0"/>
          </a:p>
          <a:p>
            <a:r>
              <a:rPr lang="en-GB" sz="2000" dirty="0" smtClean="0"/>
              <a:t>Greek Teachers Programme</a:t>
            </a:r>
            <a:r>
              <a:rPr lang="el-GR" sz="2000" dirty="0" smtClean="0"/>
              <a:t>| </a:t>
            </a:r>
            <a:r>
              <a:rPr lang="en-GB" sz="2000" dirty="0" smtClean="0"/>
              <a:t>CERN</a:t>
            </a:r>
            <a:r>
              <a:rPr lang="el-GR" sz="2000" dirty="0" smtClean="0"/>
              <a:t>, </a:t>
            </a:r>
            <a:r>
              <a:rPr lang="en-GB" sz="2000" dirty="0" smtClean="0"/>
              <a:t>10 </a:t>
            </a:r>
            <a:r>
              <a:rPr lang="el-GR" sz="2000" dirty="0" smtClean="0"/>
              <a:t>Αυγούστου 2014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 rot="5400000">
            <a:off x="7326360" y="1526155"/>
            <a:ext cx="3344146" cy="261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</a:rPr>
              <a:t>© 2013 CERN, for the benefit of the CMS Collaboration</a:t>
            </a:r>
          </a:p>
        </p:txBody>
      </p:sp>
      <p:pic>
        <p:nvPicPr>
          <p:cNvPr id="6" name="Picture 5" descr="10532761_668887603198588_2084902401951309135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193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19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8788403"/>
              </p:ext>
            </p:extLst>
          </p:nvPr>
        </p:nvGraphicFramePr>
        <p:xfrm>
          <a:off x="0" y="37777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7085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Callout 10">
            <a:hlinkClick r:id="rId4"/>
          </p:cNvPr>
          <p:cNvSpPr/>
          <p:nvPr/>
        </p:nvSpPr>
        <p:spPr>
          <a:xfrm>
            <a:off x="6407696" y="1484784"/>
            <a:ext cx="2736304" cy="1728192"/>
          </a:xfrm>
          <a:prstGeom prst="wedgeEllipseCallout">
            <a:avLst>
              <a:gd name="adj1" fmla="val -61192"/>
              <a:gd name="adj2" fmla="val 1770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Γιατί είμαι εδώ;</a:t>
            </a:r>
            <a:endParaRPr lang="en-IE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val Callout 14">
            <a:hlinkClick r:id="rId4"/>
          </p:cNvPr>
          <p:cNvSpPr/>
          <p:nvPr/>
        </p:nvSpPr>
        <p:spPr>
          <a:xfrm>
            <a:off x="4561264" y="0"/>
            <a:ext cx="3171168" cy="2132856"/>
          </a:xfrm>
          <a:prstGeom prst="wedgeEllipseCallout">
            <a:avLst>
              <a:gd name="adj1" fmla="val -1272"/>
              <a:gd name="adj2" fmla="val 2018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l-G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</a:t>
            </a:r>
            <a:r>
              <a:rPr lang="el-G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εμπλουτ</a:t>
            </a:r>
            <a:r>
              <a:rPr lang="el-G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ίσω </a:t>
            </a:r>
            <a:r>
              <a:rPr lang="el-G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τις </a:t>
            </a:r>
            <a:r>
              <a:rPr lang="el-G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γνώσεις μου στη Σωματιδιακή </a:t>
            </a:r>
            <a:r>
              <a:rPr lang="el-GR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Φ</a:t>
            </a:r>
            <a:r>
              <a:rPr lang="el-G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υσική</a:t>
            </a:r>
            <a:endParaRPr lang="en-IE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val Callout 15">
            <a:hlinkClick r:id="rId4"/>
          </p:cNvPr>
          <p:cNvSpPr/>
          <p:nvPr/>
        </p:nvSpPr>
        <p:spPr>
          <a:xfrm>
            <a:off x="2195736" y="0"/>
            <a:ext cx="2736304" cy="1728192"/>
          </a:xfrm>
          <a:prstGeom prst="wedgeEllipseCallout">
            <a:avLst>
              <a:gd name="adj1" fmla="val 92066"/>
              <a:gd name="adj2" fmla="val 2646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55000" lnSpcReduction="20000"/>
          </a:bodyPr>
          <a:lstStyle/>
          <a:p>
            <a:pPr algn="ctr"/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μοιραστώ τον ενθουσιασμό μου για τη Φυσική με </a:t>
            </a:r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μαθητ</a:t>
            </a:r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ές και </a:t>
            </a:r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συναδ</a:t>
            </a:r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έλφους</a:t>
            </a:r>
            <a:endParaRPr lang="en-IE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Callout 16">
            <a:hlinkClick r:id="rId4"/>
          </p:cNvPr>
          <p:cNvSpPr/>
          <p:nvPr/>
        </p:nvSpPr>
        <p:spPr>
          <a:xfrm>
            <a:off x="0" y="620688"/>
            <a:ext cx="2736304" cy="1728192"/>
          </a:xfrm>
          <a:prstGeom prst="wedgeEllipseCallout">
            <a:avLst>
              <a:gd name="adj1" fmla="val 172729"/>
              <a:gd name="adj2" fmla="val 2345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</a:t>
            </a:r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γνωρ</a:t>
            </a:r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ίσω και να δικτυωθώ με εκπαιδευτικούς και ερευνητές</a:t>
            </a:r>
            <a:endParaRPr lang="en-IE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Oval Callout 17">
            <a:hlinkClick r:id="rId4"/>
          </p:cNvPr>
          <p:cNvSpPr/>
          <p:nvPr/>
        </p:nvSpPr>
        <p:spPr>
          <a:xfrm>
            <a:off x="0" y="2132856"/>
            <a:ext cx="2736304" cy="1728192"/>
          </a:xfrm>
          <a:prstGeom prst="wedgeEllipseCallout">
            <a:avLst>
              <a:gd name="adj1" fmla="val 175034"/>
              <a:gd name="adj2" fmla="val 15242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κάνω τη Φυσική πιο ελκυστική στους μαθητές μου</a:t>
            </a:r>
            <a:endParaRPr lang="en-IE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Oval Callout 18">
            <a:hlinkClick r:id="rId4"/>
          </p:cNvPr>
          <p:cNvSpPr/>
          <p:nvPr/>
        </p:nvSpPr>
        <p:spPr>
          <a:xfrm>
            <a:off x="5963725" y="3837240"/>
            <a:ext cx="3180275" cy="2511896"/>
          </a:xfrm>
          <a:prstGeom prst="wedgeEllipseCallout">
            <a:avLst>
              <a:gd name="adj1" fmla="val -55049"/>
              <a:gd name="adj2" fmla="val 922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μάθω τρόπους και εργαλεία που θα με βοηθήσουν να μεταφέρω το</a:t>
            </a:r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CERN </a:t>
            </a:r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στη σχολική μου τάξη</a:t>
            </a:r>
            <a:endParaRPr lang="en-IE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Oval Callout 19">
            <a:hlinkClick r:id="rId4"/>
          </p:cNvPr>
          <p:cNvSpPr/>
          <p:nvPr/>
        </p:nvSpPr>
        <p:spPr>
          <a:xfrm>
            <a:off x="-1" y="3519720"/>
            <a:ext cx="3265310" cy="1728192"/>
          </a:xfrm>
          <a:prstGeom prst="wedgeEllipseCallout">
            <a:avLst>
              <a:gd name="adj1" fmla="val 136500"/>
              <a:gd name="adj2" fmla="val 6883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προετοιμάσω τους μελλοντικούς ερευνητές</a:t>
            </a:r>
            <a:endParaRPr lang="en-IE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Oval Callout 20">
            <a:hlinkClick r:id="rId4"/>
          </p:cNvPr>
          <p:cNvSpPr/>
          <p:nvPr/>
        </p:nvSpPr>
        <p:spPr>
          <a:xfrm>
            <a:off x="1562380" y="4752708"/>
            <a:ext cx="2736304" cy="1728192"/>
          </a:xfrm>
          <a:prstGeom prst="wedgeEllipseCallout">
            <a:avLst>
              <a:gd name="adj1" fmla="val 104050"/>
              <a:gd name="adj2" fmla="val -32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επιστήμη είναι ζωντανή!</a:t>
            </a:r>
            <a:endParaRPr lang="en-IE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2"/>
          <p:cNvGrpSpPr/>
          <p:nvPr/>
        </p:nvGrpSpPr>
        <p:grpSpPr>
          <a:xfrm>
            <a:off x="2771800" y="2030320"/>
            <a:ext cx="2736304" cy="1890230"/>
            <a:chOff x="2771800" y="2030320"/>
            <a:chExt cx="2736304" cy="1890230"/>
          </a:xfrm>
        </p:grpSpPr>
        <p:sp>
          <p:nvSpPr>
            <p:cNvPr id="12" name="Oval Callout 11">
              <a:hlinkClick r:id="rId4"/>
            </p:cNvPr>
            <p:cNvSpPr/>
            <p:nvPr/>
          </p:nvSpPr>
          <p:spPr>
            <a:xfrm>
              <a:off x="2771800" y="2060848"/>
              <a:ext cx="2736304" cy="1728192"/>
            </a:xfrm>
            <a:prstGeom prst="wedgeEllipseCallout">
              <a:avLst>
                <a:gd name="adj1" fmla="val 62280"/>
                <a:gd name="adj2" fmla="val 141524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2" name="Picture 6" descr="http://www.bigcheesebadges.com/images/i_love_physics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9950907">
              <a:off x="3245328" y="2030320"/>
              <a:ext cx="1890230" cy="189023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3192287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Teachers programme 2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20" y="1078908"/>
            <a:ext cx="8461375" cy="583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leftArrow">
            <a:avLst/>
          </a:prstGeom>
        </p:spPr>
        <p:txBody>
          <a:bodyPr>
            <a:normAutofit fontScale="90000"/>
          </a:bodyPr>
          <a:lstStyle/>
          <a:p>
            <a:r>
              <a:rPr lang="el-GR" sz="4000" dirty="0" smtClean="0"/>
              <a:t>Εκπαιδευτικοί στο </a:t>
            </a:r>
            <a:r>
              <a:rPr lang="en-US" sz="4000" dirty="0" smtClean="0"/>
              <a:t>CERN</a:t>
            </a:r>
            <a:endParaRPr lang="en-US" sz="4000" dirty="0"/>
          </a:p>
        </p:txBody>
      </p:sp>
      <p:pic>
        <p:nvPicPr>
          <p:cNvPr id="5" name="Picture 4" descr="LogoBadge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48" y="0"/>
            <a:ext cx="814293" cy="814293"/>
          </a:xfrm>
          <a:prstGeom prst="rect">
            <a:avLst/>
          </a:prstGeom>
        </p:spPr>
      </p:pic>
      <p:pic>
        <p:nvPicPr>
          <p:cNvPr id="7" name="Content Placeholder 6" descr="391399_10150950736133495_991469192_n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39560" y="1564918"/>
            <a:ext cx="8229600" cy="4525963"/>
          </a:xfrm>
        </p:spPr>
      </p:pic>
      <p:pic>
        <p:nvPicPr>
          <p:cNvPr id="8" name="Picture 7" descr="251827_4334764974072_1034917936_n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5"/>
          <a:stretch/>
        </p:blipFill>
        <p:spPr>
          <a:xfrm>
            <a:off x="141120" y="1068999"/>
            <a:ext cx="8869989" cy="578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62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Μαθητές στο</a:t>
            </a:r>
            <a:r>
              <a:rPr lang="en-US" sz="3600" dirty="0" smtClean="0"/>
              <a:t> CERN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36" y="3563469"/>
            <a:ext cx="4702361" cy="3134908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229" r="-1229"/>
          <a:stretch>
            <a:fillRect/>
          </a:stretch>
        </p:blipFill>
        <p:spPr>
          <a:xfrm>
            <a:off x="188259" y="1217704"/>
            <a:ext cx="4398684" cy="272676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2549" y="1217705"/>
            <a:ext cx="4438367" cy="3974353"/>
          </a:xfrm>
          <a:prstGeom prst="rect">
            <a:avLst/>
          </a:prstGeom>
        </p:spPr>
      </p:pic>
      <p:pic>
        <p:nvPicPr>
          <p:cNvPr id="7" name="Picture 6" descr="Screen Shot 2013-05-21 at 2.36.34 PM.png">
            <a:hlinkClick r:id="rId5"/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8" t="21494" r="13072" b="6732"/>
          <a:stretch/>
        </p:blipFill>
        <p:spPr>
          <a:xfrm>
            <a:off x="4472549" y="3944471"/>
            <a:ext cx="4453307" cy="2753906"/>
          </a:xfrm>
          <a:prstGeom prst="rect">
            <a:avLst/>
          </a:prstGeom>
        </p:spPr>
      </p:pic>
      <p:pic>
        <p:nvPicPr>
          <p:cNvPr id="8" name="Picture 7" descr="LogoBadge-01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48" y="0"/>
            <a:ext cx="814293" cy="8142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-48225"/>
            <a:ext cx="9144000" cy="7114764"/>
          </a:xfrm>
          <a:prstGeom prst="rect">
            <a:avLst/>
          </a:prstGeom>
        </p:spPr>
      </p:pic>
      <p:pic>
        <p:nvPicPr>
          <p:cNvPr id="12" name="Picture 11" descr="PastedGraphic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48226"/>
            <a:ext cx="5064369" cy="3035823"/>
          </a:xfrm>
          <a:prstGeom prst="rect">
            <a:avLst/>
          </a:prstGeom>
        </p:spPr>
      </p:pic>
      <p:sp>
        <p:nvSpPr>
          <p:cNvPr id="13" name="Oval Callout 12">
            <a:hlinkClick r:id="rId10"/>
          </p:cNvPr>
          <p:cNvSpPr/>
          <p:nvPr/>
        </p:nvSpPr>
        <p:spPr>
          <a:xfrm>
            <a:off x="5269226" y="-36319"/>
            <a:ext cx="3656630" cy="3193632"/>
          </a:xfrm>
          <a:prstGeom prst="wedgeEllipseCallout">
            <a:avLst>
              <a:gd name="adj1" fmla="val -63843"/>
              <a:gd name="adj2" fmla="val -309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pPr algn="ctr"/>
            <a:r>
              <a:rPr lang="el-GR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Επισκέψεις Ελλήνων μαθητών στο </a:t>
            </a:r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</a:p>
          <a:p>
            <a:pPr algn="ctr"/>
            <a:endParaRPr lang="en-GB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2012-14: 62%</a:t>
            </a:r>
            <a:endParaRPr lang="en-IE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854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creen Shot 2014-07-29 at 12.29.32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32" b="-7258"/>
          <a:stretch/>
        </p:blipFill>
        <p:spPr>
          <a:xfrm>
            <a:off x="1433182" y="800455"/>
            <a:ext cx="6533219" cy="526026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2154" y="49666"/>
            <a:ext cx="9143999" cy="1143000"/>
          </a:xfrm>
          <a:prstGeom prst="leftArrow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3000" dirty="0">
                <a:solidFill>
                  <a:schemeClr val="bg1"/>
                </a:solidFill>
              </a:rPr>
              <a:t>Τί μπορώ να </a:t>
            </a:r>
            <a:r>
              <a:rPr lang="el-GR" sz="3000" dirty="0" smtClean="0">
                <a:solidFill>
                  <a:schemeClr val="bg1"/>
                </a:solidFill>
              </a:rPr>
              <a:t>φέρω από το </a:t>
            </a:r>
            <a:r>
              <a:rPr lang="en-GB" sz="3000" dirty="0" smtClean="0">
                <a:solidFill>
                  <a:schemeClr val="bg1"/>
                </a:solidFill>
              </a:rPr>
              <a:t>CERN</a:t>
            </a:r>
            <a:r>
              <a:rPr lang="el-GR" sz="3000" dirty="0" smtClean="0">
                <a:solidFill>
                  <a:schemeClr val="bg1"/>
                </a:solidFill>
              </a:rPr>
              <a:t> πίσω </a:t>
            </a:r>
            <a:r>
              <a:rPr lang="el-GR" sz="3000" dirty="0">
                <a:solidFill>
                  <a:schemeClr val="bg1"/>
                </a:solidFill>
              </a:rPr>
              <a:t>στο σχολείο </a:t>
            </a:r>
            <a:r>
              <a:rPr lang="el-GR" sz="3000" dirty="0" smtClean="0">
                <a:solidFill>
                  <a:schemeClr val="bg1"/>
                </a:solidFill>
              </a:rPr>
              <a:t>μου; 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69567" y="231480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92927" y="5404340"/>
            <a:ext cx="9256542" cy="1143000"/>
          </a:xfrm>
          <a:prstGeom prst="leftArrow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el-GR" sz="3000" dirty="0" smtClean="0">
                <a:solidFill>
                  <a:srgbClr val="FFFFFF"/>
                </a:solidFill>
                <a:ea typeface="+mn-ea"/>
                <a:cs typeface="+mn-cs"/>
              </a:rPr>
              <a:t>Πώς </a:t>
            </a:r>
            <a:r>
              <a:rPr lang="el-GR" sz="3000" dirty="0">
                <a:solidFill>
                  <a:srgbClr val="FFFFFF"/>
                </a:solidFill>
                <a:ea typeface="+mn-ea"/>
                <a:cs typeface="+mn-cs"/>
              </a:rPr>
              <a:t>μπορώ να το κάνω με τον καλύτερο δυνατό τρόπο;</a:t>
            </a:r>
            <a:endParaRPr lang="en-IE" sz="3000" dirty="0">
              <a:solidFill>
                <a:srgbClr val="FFFFFF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3269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/>
        </p:nvSpPr>
        <p:spPr>
          <a:xfrm rot="10800000">
            <a:off x="8602" y="348421"/>
            <a:ext cx="7299702" cy="1008112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2972"/>
            <a:ext cx="8229600" cy="646331"/>
          </a:xfrm>
          <a:ln w="25400">
            <a:noFill/>
          </a:ln>
        </p:spPr>
        <p:txBody>
          <a:bodyPr>
            <a:normAutofit/>
          </a:bodyPr>
          <a:lstStyle/>
          <a:p>
            <a:pPr algn="l"/>
            <a:r>
              <a:rPr lang="en-IE" sz="3200" dirty="0" smtClean="0"/>
              <a:t>  </a:t>
            </a:r>
            <a:r>
              <a:rPr lang="el-GR" sz="2800" dirty="0" smtClean="0">
                <a:solidFill>
                  <a:srgbClr val="0070C0"/>
                </a:solidFill>
              </a:rPr>
              <a:t>Τα ρούχα του αυτοκράτορα... </a:t>
            </a:r>
            <a:endParaRPr lang="en-IE" sz="3200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Badge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99087"/>
            <a:ext cx="1095363" cy="1095363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50113" y="1772816"/>
            <a:ext cx="7905406" cy="2123555"/>
            <a:chOff x="450113" y="1772816"/>
            <a:chExt cx="7905406" cy="2123555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450113" y="1772816"/>
              <a:ext cx="7776790" cy="20162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IE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“Smart people don’t learn...because they</a:t>
              </a:r>
              <a:r>
                <a:rPr kumimoji="0" lang="en-IE" sz="22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have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IE" sz="22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too much invested in proving what they know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IE" sz="22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and avoiding being seen as not knowing.</a:t>
              </a:r>
              <a:r>
                <a:rPr kumimoji="0" lang="en-IE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”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462654" y="1861751"/>
              <a:ext cx="1892865" cy="2034620"/>
              <a:chOff x="6462654" y="1861751"/>
              <a:chExt cx="1892865" cy="2034620"/>
            </a:xfrm>
          </p:grpSpPr>
          <p:pic>
            <p:nvPicPr>
              <p:cNvPr id="3" name="Picture 2" descr="Chris-Argyris-1-14a9pa2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62654" y="1861751"/>
                <a:ext cx="1892865" cy="1665288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6462654" y="3527039"/>
                <a:ext cx="18877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Chris </a:t>
                </a:r>
                <a:r>
                  <a:rPr lang="en-US" dirty="0" err="1" smtClean="0"/>
                  <a:t>Argyris</a:t>
                </a:r>
                <a:endParaRPr lang="en-US" dirty="0"/>
              </a:p>
            </p:txBody>
          </p:sp>
        </p:grpSp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466190" y="4302065"/>
            <a:ext cx="5646743" cy="2386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defTabSz="914400">
              <a:spcBef>
                <a:spcPct val="20000"/>
              </a:spcBef>
              <a:defRPr/>
            </a:pPr>
            <a:r>
              <a:rPr lang="en-IE" sz="2200" dirty="0"/>
              <a:t>“When a distinguished but elderly scientist states </a:t>
            </a:r>
            <a:r>
              <a:rPr lang="en-IE" sz="2200" dirty="0" smtClean="0"/>
              <a:t>that something is </a:t>
            </a:r>
            <a:r>
              <a:rPr lang="en-IE" sz="2200" dirty="0"/>
              <a:t>possible, he is almost certainly </a:t>
            </a:r>
            <a:r>
              <a:rPr lang="en-IE" sz="2200" dirty="0" smtClean="0"/>
              <a:t>right. When </a:t>
            </a:r>
            <a:r>
              <a:rPr lang="en-IE" sz="2200" dirty="0"/>
              <a:t>he states that something is impossible, he is very probably wrong.</a:t>
            </a:r>
            <a:r>
              <a:rPr lang="en-IE" sz="2200" dirty="0" smtClean="0"/>
              <a:t>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50746" y="6169331"/>
            <a:ext cx="207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Arthur C. Clarke</a:t>
            </a:r>
            <a:endParaRPr lang="en-US" dirty="0"/>
          </a:p>
        </p:txBody>
      </p:sp>
      <p:pic>
        <p:nvPicPr>
          <p:cNvPr id="6" name="Picture 5" descr="arthur-c-clark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582" y="4384608"/>
            <a:ext cx="1362880" cy="178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96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/>
        </p:nvSpPr>
        <p:spPr>
          <a:xfrm rot="10800000">
            <a:off x="8602" y="348421"/>
            <a:ext cx="7299702" cy="1008112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2972"/>
            <a:ext cx="8229600" cy="646331"/>
          </a:xfrm>
          <a:ln w="25400">
            <a:noFill/>
          </a:ln>
        </p:spPr>
        <p:txBody>
          <a:bodyPr>
            <a:normAutofit/>
          </a:bodyPr>
          <a:lstStyle/>
          <a:p>
            <a:pPr algn="l"/>
            <a:r>
              <a:rPr lang="en-IE" sz="3200" dirty="0" smtClean="0"/>
              <a:t>  </a:t>
            </a:r>
            <a:r>
              <a:rPr lang="en-IE" sz="2800" dirty="0" smtClean="0">
                <a:solidFill>
                  <a:srgbClr val="0070C0"/>
                </a:solidFill>
              </a:rPr>
              <a:t>The “Fixed” Mindset (</a:t>
            </a:r>
            <a:r>
              <a:rPr lang="en-IE" sz="2800" dirty="0" err="1" smtClean="0">
                <a:solidFill>
                  <a:srgbClr val="0070C0"/>
                </a:solidFill>
              </a:rPr>
              <a:t>Dweck</a:t>
            </a:r>
            <a:r>
              <a:rPr lang="en-IE" sz="2800" dirty="0" smtClean="0">
                <a:solidFill>
                  <a:srgbClr val="0070C0"/>
                </a:solidFill>
              </a:rPr>
              <a:t>, 2008)</a:t>
            </a:r>
            <a:endParaRPr lang="en-IE" sz="3200" dirty="0">
              <a:solidFill>
                <a:srgbClr val="0070C0"/>
              </a:solidFill>
            </a:endParaRPr>
          </a:p>
        </p:txBody>
      </p:sp>
      <p:pic>
        <p:nvPicPr>
          <p:cNvPr id="8" name="Picture 3" descr="fixed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4100" y="1524000"/>
            <a:ext cx="39052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fixed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2250" y="1417681"/>
            <a:ext cx="346075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fixed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10150" y="2332081"/>
            <a:ext cx="38084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fixed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3398881"/>
            <a:ext cx="368300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fixed5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4618081"/>
            <a:ext cx="332581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fixed6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65800" y="5989681"/>
            <a:ext cx="2921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435100" y="4659313"/>
            <a:ext cx="41450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A </a:t>
            </a:r>
            <a:r>
              <a:rPr lang="en-US" dirty="0" smtClean="0"/>
              <a:t>Fixed </a:t>
            </a:r>
            <a:r>
              <a:rPr lang="en-US" dirty="0"/>
              <a:t>Mindset </a:t>
            </a:r>
            <a:r>
              <a:rPr lang="en-US" dirty="0" smtClean="0"/>
              <a:t>say</a:t>
            </a:r>
            <a:r>
              <a:rPr lang="en-GB" dirty="0" smtClean="0"/>
              <a:t>s</a:t>
            </a:r>
            <a:r>
              <a:rPr lang="en-US" dirty="0" smtClean="0"/>
              <a:t>: </a:t>
            </a:r>
            <a:endParaRPr lang="en-US" dirty="0"/>
          </a:p>
          <a:p>
            <a:r>
              <a:rPr lang="en-US" dirty="0"/>
              <a:t>“I don’t do </a:t>
            </a:r>
            <a:r>
              <a:rPr lang="en-US" dirty="0" smtClean="0"/>
              <a:t>physics (or maths or…science)”</a:t>
            </a:r>
            <a:endParaRPr lang="en-US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46632" y="5772150"/>
            <a:ext cx="3867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/>
              <a:t>Holmes, N. (</a:t>
            </a:r>
            <a:r>
              <a:rPr lang="en-US" sz="1000" dirty="0" err="1"/>
              <a:t>n.d</a:t>
            </a:r>
            <a:r>
              <a:rPr lang="en-US" sz="1000" dirty="0"/>
              <a:t>) Mindset graphic </a:t>
            </a:r>
            <a:r>
              <a:rPr lang="en-US" sz="1000" dirty="0">
                <a:hlinkClick r:id="rId9"/>
              </a:rPr>
              <a:t>http://www.stanfordalumni.org/news/magazine/2007/marapr/images/features/dweck/dweck_mindset.pdf</a:t>
            </a:r>
            <a:r>
              <a:rPr lang="en-US" sz="1000" dirty="0"/>
              <a:t> </a:t>
            </a:r>
          </a:p>
          <a:p>
            <a:r>
              <a:rPr lang="en-US" sz="1000" dirty="0"/>
              <a:t>Richard, M. G. (</a:t>
            </a:r>
            <a:r>
              <a:rPr lang="en-US" sz="1000" dirty="0" err="1"/>
              <a:t>n.d</a:t>
            </a:r>
            <a:r>
              <a:rPr lang="en-US" sz="1000" dirty="0"/>
              <a:t>.) “Fixed mindset vs. growth mindset: which one are you?” </a:t>
            </a:r>
            <a:r>
              <a:rPr lang="en-US" sz="1000" dirty="0">
                <a:hlinkClick r:id="rId10"/>
              </a:rPr>
              <a:t>http://michaelgr.com/2007/04/15/fixed-mindset-vs-growth-mindset-which-one-are-you/</a:t>
            </a:r>
            <a:r>
              <a:rPr lang="en-US" sz="1000" dirty="0"/>
              <a:t> </a:t>
            </a:r>
          </a:p>
        </p:txBody>
      </p:sp>
      <p:pic>
        <p:nvPicPr>
          <p:cNvPr id="16" name="Picture 15" descr="LogoBadge-01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99087"/>
            <a:ext cx="1095363" cy="109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43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/>
        </p:nvSpPr>
        <p:spPr>
          <a:xfrm rot="10800000">
            <a:off x="8602" y="348421"/>
            <a:ext cx="7299702" cy="1008112"/>
          </a:xfrm>
          <a:prstGeom prst="homePlat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2972"/>
            <a:ext cx="8229600" cy="646331"/>
          </a:xfrm>
          <a:ln w="25400">
            <a:noFill/>
          </a:ln>
        </p:spPr>
        <p:txBody>
          <a:bodyPr>
            <a:normAutofit/>
          </a:bodyPr>
          <a:lstStyle/>
          <a:p>
            <a:pPr algn="l"/>
            <a:r>
              <a:rPr lang="en-IE" sz="3200" dirty="0" smtClean="0"/>
              <a:t>  </a:t>
            </a:r>
            <a:r>
              <a:rPr lang="en-IE" sz="2800" dirty="0" smtClean="0">
                <a:solidFill>
                  <a:srgbClr val="0070C0"/>
                </a:solidFill>
              </a:rPr>
              <a:t>The “Growth” Mindset (</a:t>
            </a:r>
            <a:r>
              <a:rPr lang="en-IE" sz="2800" dirty="0" err="1" smtClean="0">
                <a:solidFill>
                  <a:srgbClr val="0070C0"/>
                </a:solidFill>
              </a:rPr>
              <a:t>Dweck</a:t>
            </a:r>
            <a:r>
              <a:rPr lang="en-IE" sz="2800" dirty="0" smtClean="0">
                <a:solidFill>
                  <a:srgbClr val="0070C0"/>
                </a:solidFill>
              </a:rPr>
              <a:t>, 2008)</a:t>
            </a:r>
            <a:endParaRPr lang="en-IE" sz="3200" dirty="0">
              <a:solidFill>
                <a:srgbClr val="0070C0"/>
              </a:solidFill>
            </a:endParaRPr>
          </a:p>
        </p:txBody>
      </p:sp>
      <p:pic>
        <p:nvPicPr>
          <p:cNvPr id="16" name="Picture 15" descr="grow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6475" y="4294188"/>
            <a:ext cx="54705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grow6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1275" y="5260710"/>
            <a:ext cx="2752725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grow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6475" y="1574800"/>
            <a:ext cx="3794125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grow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34138" y="1411022"/>
            <a:ext cx="2481262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grow3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2146035"/>
            <a:ext cx="23114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grow4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3017572"/>
            <a:ext cx="2320925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grow5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77000" y="4001822"/>
            <a:ext cx="2200275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54546" y="5715000"/>
            <a:ext cx="3867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/>
              <a:t>Holmes, N. (</a:t>
            </a:r>
            <a:r>
              <a:rPr lang="en-US" sz="1000" dirty="0" err="1"/>
              <a:t>n.d</a:t>
            </a:r>
            <a:r>
              <a:rPr lang="en-US" sz="1000" dirty="0"/>
              <a:t>) Mindset graphic </a:t>
            </a:r>
            <a:r>
              <a:rPr lang="en-US" sz="1000" dirty="0">
                <a:hlinkClick r:id="rId10"/>
              </a:rPr>
              <a:t>http://www.stanfordalumni.org/news/magazine/2007/marapr/images/features/dweck/dweck_mindset.pdf</a:t>
            </a:r>
            <a:r>
              <a:rPr lang="en-US" sz="1000" dirty="0"/>
              <a:t> accessed [02/01/12]</a:t>
            </a:r>
          </a:p>
          <a:p>
            <a:r>
              <a:rPr lang="en-US" sz="1000" dirty="0"/>
              <a:t>Richard, M. G. (</a:t>
            </a:r>
            <a:r>
              <a:rPr lang="en-US" sz="1000" dirty="0" err="1"/>
              <a:t>n.d</a:t>
            </a:r>
            <a:r>
              <a:rPr lang="en-US" sz="1000" dirty="0"/>
              <a:t>.) “Fixed mindset vs. growth mindset: which one are you?” </a:t>
            </a:r>
            <a:r>
              <a:rPr lang="en-US" sz="1000" dirty="0">
                <a:hlinkClick r:id="rId11"/>
              </a:rPr>
              <a:t>http://michaelgr.com/2007/04/15/fixed-mindset-vs-growth-mindset-which-one-are-you/</a:t>
            </a:r>
            <a:r>
              <a:rPr lang="en-US" sz="1000" dirty="0"/>
              <a:t> accessed [02/01/12]</a:t>
            </a:r>
          </a:p>
        </p:txBody>
      </p:sp>
      <p:pic>
        <p:nvPicPr>
          <p:cNvPr id="13" name="Picture 12" descr="LogoBadge-01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31" y="299087"/>
            <a:ext cx="1095363" cy="109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246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4cv3QxzAkirdjMt4hU6b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Y6ITelgqEakHU9lTmrOP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3933</TotalTime>
  <Words>905</Words>
  <Application>Microsoft Macintosh PowerPoint</Application>
  <PresentationFormat>On-screen Show (4:3)</PresentationFormat>
  <Paragraphs>133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Εκπαιδευτικοί στο CERN</vt:lpstr>
      <vt:lpstr>Μαθητές στο CERN</vt:lpstr>
      <vt:lpstr>PowerPoint Presentation</vt:lpstr>
      <vt:lpstr>  Τα ρούχα του αυτοκράτορα... </vt:lpstr>
      <vt:lpstr>  The “Fixed” Mindset (Dweck, 2008)</vt:lpstr>
      <vt:lpstr>  The “Growth” Mindset (Dweck, 2008)</vt:lpstr>
      <vt:lpstr>PowerPoint Presentation</vt:lpstr>
      <vt:lpstr>PowerPoint Presentation</vt:lpstr>
      <vt:lpstr>Συνδέοντας την τάξη μου με το CERN</vt:lpstr>
      <vt:lpstr>PowerPoint Presentation</vt:lpstr>
      <vt:lpstr>Αναζητώντας εκπαιδευτικό υλικό &amp; εργαλεία</vt:lpstr>
      <vt:lpstr>Αναζητώντας εκπαιδευτικό υλικό &amp; εργαλεία  με βάση τις μεγάλες ιδέες της επιστήμης</vt:lpstr>
      <vt:lpstr>PowerPoint Presentation</vt:lpstr>
      <vt:lpstr>Τί κάνει λοιπόν το Go-Lab;</vt:lpstr>
      <vt:lpstr>Μερικοί χρήσιμοι σύνδεσμοι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WP5</dc:title>
  <dc:creator>weq</dc:creator>
  <cp:lastModifiedBy>weq</cp:lastModifiedBy>
  <cp:revision>63</cp:revision>
  <dcterms:created xsi:type="dcterms:W3CDTF">2013-02-18T09:59:05Z</dcterms:created>
  <dcterms:modified xsi:type="dcterms:W3CDTF">2014-08-10T19:44:43Z</dcterms:modified>
</cp:coreProperties>
</file>