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sldIdLst>
    <p:sldId id="273" r:id="rId4"/>
    <p:sldId id="258" r:id="rId5"/>
    <p:sldId id="271" r:id="rId6"/>
    <p:sldId id="276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56" r:id="rId18"/>
    <p:sldId id="257" r:id="rId19"/>
    <p:sldId id="272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E67E1-C6C3-614B-A7AA-345E85877BA8}" type="datetimeFigureOut">
              <a:rPr lang="en-US" smtClean="0"/>
              <a:t>25/06/14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4420E-2F04-D144-AEF6-89193273B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2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C9C66-FE80-47D3-8E47-A2E106004B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1652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85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69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706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E0E4-9EAB-4145-8F07-F0E452A290A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9326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E3D88-7A42-49FE-8810-A6F656DC922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7975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71E23-C9F5-4A88-B5B6-EF777163B99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436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24BAE-E2DE-4E4F-8C3A-4C5483CB10C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064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5378-A821-4F2A-80E4-0EFE574FD52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6105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B6008-7686-4D98-9085-DAEF06E60DD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0782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BB06-E03E-4402-9347-4E894382070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7880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57BA1-D134-4366-A7FB-F7953BDB7A0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3576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27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0FDD-7CC7-4AAC-A61C-D8F88A12E2D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2164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7CEF-BBB8-46C4-9061-AF5DD674EB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0685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D8302-FCF2-4E2D-A284-574BA55DE03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17164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7148D-E7A1-48C1-A816-5D52DA436DE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59499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24C8E-41E7-4D1E-9705-57EB819EA64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0736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23225-8A17-4EE7-A290-59E28E11232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64451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400B-A07F-4383-BA12-6E1B09BF81C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9742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67A2C-71B7-4DE5-B07B-D118D32E8E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1506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8BC5-25D3-4BD4-BF5C-F3DE29991F3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8339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CCA36-59EB-46D6-AAD1-02F78F3AEB4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14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24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924E5-24C5-47E8-8824-2A15D197358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411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1CF9-7796-4F07-A9EB-1975193B045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4855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5D86-DA6E-40C3-BC28-EA2E5CA3A4D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85907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A7FA4-03E1-406E-9F44-4CEEC3D3D09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742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85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9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0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33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34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22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EB5E8-DC65-44E4-82A6-68483F496890}" type="datetimeFigureOut">
              <a:rPr lang="en-GB" smtClean="0"/>
              <a:t>25/06/14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F5CDA-B68A-47C5-83F7-81DE00AD9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61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3ADED-3BAA-440B-B04B-405E4B90CBF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0953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11141-2AF4-4AAF-86B9-6055B031AE1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25/06/14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077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Status of the MOPOS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 TB – 26</a:t>
            </a:r>
            <a:r>
              <a:rPr lang="en-US" baseline="30000" dirty="0" smtClean="0"/>
              <a:t>th</a:t>
            </a:r>
            <a:r>
              <a:rPr lang="en-US" dirty="0" smtClean="0"/>
              <a:t>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989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MOPOS </a:t>
            </a:r>
            <a:r>
              <a:rPr lang="en-US" dirty="0" smtClean="0">
                <a:solidFill>
                  <a:srgbClr val="FF0000"/>
                </a:solidFill>
              </a:rPr>
              <a:t>Hardware Status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30624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3600" cap="all" dirty="0" err="1" smtClean="0">
                <a:solidFill>
                  <a:srgbClr val="0070C0"/>
                </a:solidFill>
              </a:rPr>
              <a:t>LogAMPS</a:t>
            </a:r>
            <a:endParaRPr lang="en-US" cap="all" dirty="0">
              <a:solidFill>
                <a:srgbClr val="0070C0"/>
              </a:solidFill>
            </a:endParaRPr>
          </a:p>
          <a:p>
            <a:pPr marL="400050" lvl="2" indent="0">
              <a:lnSpc>
                <a:spcPct val="110000"/>
              </a:lnSpc>
              <a:buNone/>
            </a:pPr>
            <a:r>
              <a:rPr lang="en-US" dirty="0" smtClean="0"/>
              <a:t>Need minor </a:t>
            </a:r>
            <a:r>
              <a:rPr lang="en-US" dirty="0" smtClean="0"/>
              <a:t>corrections</a:t>
            </a:r>
          </a:p>
          <a:p>
            <a:pPr marL="400050" lvl="2" indent="0">
              <a:lnSpc>
                <a:spcPct val="110000"/>
              </a:lnSpc>
              <a:buNone/>
            </a:pPr>
            <a:endParaRPr lang="en-US" dirty="0"/>
          </a:p>
          <a:p>
            <a:pPr marL="400050" lvl="2" indent="0">
              <a:lnSpc>
                <a:spcPct val="110000"/>
              </a:lnSpc>
              <a:buNone/>
            </a:pP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prototype under test right now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75" y="6356350"/>
            <a:ext cx="3600450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2229" r="8063" b="3186"/>
          <a:stretch/>
        </p:blipFill>
        <p:spPr>
          <a:xfrm>
            <a:off x="3058664" y="1484784"/>
            <a:ext cx="5909235" cy="482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89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MOPOS </a:t>
            </a:r>
            <a:r>
              <a:rPr lang="en-US" dirty="0" smtClean="0">
                <a:solidFill>
                  <a:srgbClr val="FF0000"/>
                </a:solidFill>
              </a:rPr>
              <a:t>Hardware Status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600" cap="all" dirty="0" smtClean="0">
                <a:solidFill>
                  <a:srgbClr val="0070C0"/>
                </a:solidFill>
              </a:rPr>
              <a:t>ADC, FPGA &amp; Optical Transmitters</a:t>
            </a:r>
          </a:p>
          <a:p>
            <a:pPr>
              <a:lnSpc>
                <a:spcPct val="110000"/>
              </a:lnSpc>
            </a:pPr>
            <a:endParaRPr lang="en-US" sz="3600" cap="all" dirty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endParaRPr lang="en-US" sz="3600" cap="all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endParaRPr lang="en-US" sz="3600" cap="all" dirty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endParaRPr lang="en-US" sz="3600" cap="all" dirty="0" smtClean="0">
              <a:solidFill>
                <a:srgbClr val="0070C0"/>
              </a:solidFill>
            </a:endParaRPr>
          </a:p>
          <a:p>
            <a:pPr>
              <a:lnSpc>
                <a:spcPct val="110000"/>
              </a:lnSpc>
            </a:pPr>
            <a:endParaRPr lang="en-US" sz="3600" cap="all" dirty="0" smtClean="0">
              <a:solidFill>
                <a:srgbClr val="0070C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dirty="0" smtClean="0"/>
              <a:t>Octal-14bit-ADC</a:t>
            </a:r>
            <a:r>
              <a:rPr lang="en-US" dirty="0"/>
              <a:t>: AD9252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Xilinx </a:t>
            </a:r>
            <a:r>
              <a:rPr lang="en-US" dirty="0"/>
              <a:t>Spartan-6 FPGA (VFC-V2 Compatible)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Versatile </a:t>
            </a:r>
            <a:r>
              <a:rPr lang="en-US" dirty="0"/>
              <a:t>Link (rad-hard) &amp; </a:t>
            </a:r>
            <a:r>
              <a:rPr lang="en-US" dirty="0" smtClean="0"/>
              <a:t>Commercial </a:t>
            </a:r>
            <a:r>
              <a:rPr lang="en-US" dirty="0"/>
              <a:t>SFP module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Interface </a:t>
            </a:r>
            <a:r>
              <a:rPr lang="en-US" dirty="0"/>
              <a:t>for </a:t>
            </a:r>
            <a:r>
              <a:rPr lang="en-US" dirty="0" smtClean="0"/>
              <a:t>Diode </a:t>
            </a:r>
            <a:r>
              <a:rPr lang="en-US" dirty="0"/>
              <a:t>Detector </a:t>
            </a:r>
            <a:r>
              <a:rPr lang="en-US" dirty="0" smtClean="0"/>
              <a:t>Acquisition (Marek’s development)</a:t>
            </a:r>
            <a:endParaRPr lang="en-US" cap="all" dirty="0" smtClean="0">
              <a:solidFill>
                <a:srgbClr val="0070C0"/>
              </a:solidFill>
            </a:endParaRPr>
          </a:p>
          <a:p>
            <a:pPr lvl="1">
              <a:lnSpc>
                <a:spcPct val="110000"/>
              </a:lnSpc>
            </a:pPr>
            <a:endParaRPr lang="fr-FR" sz="2400" cap="al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75" y="6453336"/>
            <a:ext cx="3600450" cy="268139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2856"/>
            <a:ext cx="4600364" cy="243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22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MOPOS </a:t>
            </a:r>
            <a:r>
              <a:rPr lang="en-US" dirty="0" smtClean="0">
                <a:solidFill>
                  <a:srgbClr val="FF0000"/>
                </a:solidFill>
              </a:rPr>
              <a:t>Installation Status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Mini-Racks</a:t>
            </a:r>
          </a:p>
          <a:p>
            <a:pPr lvl="1"/>
            <a:r>
              <a:rPr lang="en-US" dirty="0" smtClean="0"/>
              <a:t>The SPS tunnel has been equipped </a:t>
            </a:r>
            <a:r>
              <a:rPr lang="en-US" dirty="0"/>
              <a:t>with 6U &amp; </a:t>
            </a:r>
            <a:r>
              <a:rPr lang="en-US" dirty="0" smtClean="0"/>
              <a:t>16U Mini-Racks.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Cables</a:t>
            </a:r>
          </a:p>
          <a:p>
            <a:pPr lvl="1"/>
            <a:r>
              <a:rPr lang="en-US" dirty="0" smtClean="0"/>
              <a:t>Installation completed in LSS1 &amp; LSS6 (EN/EL)</a:t>
            </a:r>
          </a:p>
          <a:p>
            <a:pPr lvl="1"/>
            <a:r>
              <a:rPr lang="en-US" dirty="0" smtClean="0"/>
              <a:t>Next (LS2): LSS2…LSS5</a:t>
            </a:r>
          </a:p>
          <a:p>
            <a:pPr lvl="1"/>
            <a:r>
              <a:rPr lang="en-US" i="1" dirty="0" smtClean="0"/>
              <a:t>Local cabling not done yet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Fiber Installation (LS1)</a:t>
            </a:r>
            <a:endParaRPr lang="en-US" cap="all" dirty="0" smtClean="0">
              <a:solidFill>
                <a:srgbClr val="0070C0"/>
              </a:solidFill>
            </a:endParaRPr>
          </a:p>
          <a:p>
            <a:pPr lvl="1"/>
            <a:r>
              <a:rPr lang="en-GB" dirty="0" smtClean="0"/>
              <a:t>Installed: Sextants 1, 5 &amp; 6 and Shaft 4</a:t>
            </a:r>
          </a:p>
          <a:p>
            <a:pPr lvl="1"/>
            <a:r>
              <a:rPr lang="en-GB" dirty="0" smtClean="0"/>
              <a:t>Still to be done: Shaft 3</a:t>
            </a:r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75" y="6356350"/>
            <a:ext cx="3600450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9358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MOPOS Tests in SPS-Sextant 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Installation of prototype modules (2014/2015)</a:t>
            </a:r>
          </a:p>
          <a:p>
            <a:pPr lvl="1"/>
            <a:r>
              <a:rPr lang="en-US" dirty="0"/>
              <a:t>Test and validate the </a:t>
            </a:r>
            <a:r>
              <a:rPr lang="en-US" dirty="0" smtClean="0"/>
              <a:t>performance </a:t>
            </a:r>
            <a:r>
              <a:rPr lang="en-US" dirty="0"/>
              <a:t>of the FE electronic </a:t>
            </a:r>
            <a:r>
              <a:rPr lang="en-US" dirty="0" err="1"/>
              <a:t>LogAmps</a:t>
            </a:r>
            <a:r>
              <a:rPr lang="en-US" dirty="0"/>
              <a:t>, Beam-</a:t>
            </a:r>
            <a:r>
              <a:rPr lang="en-US" dirty="0" smtClean="0"/>
              <a:t>Calibrator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Pick</a:t>
            </a:r>
            <a:r>
              <a:rPr lang="en-US" dirty="0" smtClean="0"/>
              <a:t>-up adapters foreseen to run Old &amp; New MOPOS in parallel</a:t>
            </a:r>
          </a:p>
          <a:p>
            <a:pPr lvl="1"/>
            <a:r>
              <a:rPr lang="en-US" dirty="0" smtClean="0"/>
              <a:t>Front</a:t>
            </a:r>
            <a:r>
              <a:rPr lang="en-US" dirty="0" smtClean="0"/>
              <a:t>-end Electronics modules will be installed both in the tunnel and in surface buildings in order to test their susceptibility to radiation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Installation of a VME crate in BA6</a:t>
            </a:r>
          </a:p>
          <a:p>
            <a:pPr lvl="1"/>
            <a:r>
              <a:rPr lang="en-US" dirty="0" smtClean="0"/>
              <a:t>VFC-V2 modules will be used for the New MOPOS functional tests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75" y="6356350"/>
            <a:ext cx="3600450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81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64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MOPOS Installation Plans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507288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Current Plan</a:t>
            </a:r>
          </a:p>
          <a:p>
            <a:pPr lvl="1"/>
            <a:r>
              <a:rPr lang="en-US" dirty="0" smtClean="0"/>
              <a:t>Development of a radiation-hard digital board (2014..)</a:t>
            </a:r>
          </a:p>
          <a:p>
            <a:pPr lvl="2"/>
            <a:r>
              <a:rPr lang="en-US" dirty="0" smtClean="0"/>
              <a:t>Test </a:t>
            </a:r>
            <a:r>
              <a:rPr lang="en-US" dirty="0"/>
              <a:t>in SPS tunnel and at CHARM (PS)</a:t>
            </a:r>
          </a:p>
          <a:p>
            <a:pPr lvl="1"/>
            <a:r>
              <a:rPr lang="en-US" dirty="0"/>
              <a:t>Complete the </a:t>
            </a:r>
            <a:r>
              <a:rPr lang="en-US" dirty="0" err="1"/>
              <a:t>fibre</a:t>
            </a:r>
            <a:r>
              <a:rPr lang="en-US" dirty="0"/>
              <a:t> installation (BA2…BA5</a:t>
            </a:r>
            <a:r>
              <a:rPr lang="en-US" dirty="0" smtClean="0"/>
              <a:t>) during LS2</a:t>
            </a:r>
            <a:endParaRPr lang="en-US" dirty="0"/>
          </a:p>
          <a:p>
            <a:pPr lvl="1"/>
            <a:r>
              <a:rPr lang="en-US"/>
              <a:t>C</a:t>
            </a:r>
            <a:r>
              <a:rPr lang="en-US" smtClean="0"/>
              <a:t>ommissioning </a:t>
            </a:r>
            <a:r>
              <a:rPr lang="en-US" dirty="0"/>
              <a:t>of new </a:t>
            </a:r>
            <a:r>
              <a:rPr lang="en-US" dirty="0" smtClean="0"/>
              <a:t>system post LS2</a:t>
            </a:r>
            <a:endParaRPr lang="en-US" dirty="0"/>
          </a:p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Option : if major issue with existing MOPOS (</a:t>
            </a:r>
            <a:r>
              <a:rPr lang="en-US" dirty="0" smtClean="0">
                <a:solidFill>
                  <a:srgbClr val="0070C0"/>
                </a:solidFill>
              </a:rPr>
              <a:t>2016/2017)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smtClean="0"/>
              <a:t>the BPM-cables to transfer the pick-up signals to surface buildings (BA1…6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Based on new VFC-HPC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75" y="6356350"/>
            <a:ext cx="3600450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6290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VFC - HPC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SRAM </a:t>
            </a:r>
            <a:r>
              <a:rPr lang="en-GB" dirty="0" err="1" smtClean="0"/>
              <a:t>vs</a:t>
            </a:r>
            <a:r>
              <a:rPr lang="en-GB" dirty="0" smtClean="0"/>
              <a:t> DDR3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627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041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External memory requirement for the MOPOS: can DDR3 be used?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363272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Capture mode is the acquisition mode that uses the external memory in the MOPOS</a:t>
            </a:r>
          </a:p>
          <a:p>
            <a:r>
              <a:rPr lang="en-GB" dirty="0" smtClean="0"/>
              <a:t>There are 2 “capture modes”: </a:t>
            </a:r>
          </a:p>
          <a:p>
            <a:pPr lvl="1"/>
            <a:r>
              <a:rPr lang="en-GB" dirty="0" smtClean="0"/>
              <a:t>The </a:t>
            </a:r>
            <a:r>
              <a:rPr lang="en-GB" b="1" i="1" dirty="0" smtClean="0"/>
              <a:t>debug mode </a:t>
            </a:r>
            <a:r>
              <a:rPr lang="en-GB" dirty="0" smtClean="0"/>
              <a:t>saves all the data but only for one plane</a:t>
            </a:r>
          </a:p>
          <a:p>
            <a:pPr lvl="1"/>
            <a:r>
              <a:rPr lang="en-GB" dirty="0" smtClean="0"/>
              <a:t>The </a:t>
            </a:r>
            <a:r>
              <a:rPr lang="en-GB" b="1" i="1" dirty="0" smtClean="0"/>
              <a:t>operational mode</a:t>
            </a:r>
            <a:r>
              <a:rPr lang="en-GB" dirty="0" smtClean="0"/>
              <a:t> stores the data only for the selected sensitivity but for both planes</a:t>
            </a:r>
          </a:p>
          <a:p>
            <a:r>
              <a:rPr lang="en-GB" dirty="0" smtClean="0"/>
              <a:t>Both modes write 4 32bit words each 100ns into the memory leading to a required transfer rate of </a:t>
            </a:r>
            <a:r>
              <a:rPr lang="en-GB" b="1" dirty="0" smtClean="0"/>
              <a:t>1.24Gb/s that is compatible with the DDR3 (1.33Gb/s) but without much margin</a:t>
            </a:r>
          </a:p>
          <a:p>
            <a:r>
              <a:rPr lang="en-GB" dirty="0" smtClean="0"/>
              <a:t>Both modes have data redundancy that could be eliminated and would reduce the required bandwidth to ≈ 800Mb/s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521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79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Plans for VFC-HPC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Currently testing the VFC with SRAMs</a:t>
            </a:r>
          </a:p>
          <a:p>
            <a:pPr lvl="1"/>
            <a:r>
              <a:rPr lang="en-GB" dirty="0" smtClean="0"/>
              <a:t>Modify the bugs we found</a:t>
            </a:r>
          </a:p>
          <a:p>
            <a:pPr lvl="1"/>
            <a:r>
              <a:rPr lang="en-GB" dirty="0" smtClean="0"/>
              <a:t>Produce an operational version with SRAM at least a </a:t>
            </a:r>
            <a:r>
              <a:rPr lang="en-GB" dirty="0" err="1" smtClean="0"/>
              <a:t>gerber</a:t>
            </a:r>
            <a:r>
              <a:rPr lang="en-GB" dirty="0" smtClean="0"/>
              <a:t> file (little amount of work/money involved)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New VFC with DDR3</a:t>
            </a:r>
          </a:p>
          <a:p>
            <a:pPr lvl="1"/>
            <a:r>
              <a:rPr lang="en-GB" dirty="0" smtClean="0"/>
              <a:t> Outsourcing design and layout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Testing a first prototype early next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81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Specification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221088"/>
            <a:ext cx="8229600" cy="223224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i="1" dirty="0" err="1" smtClean="0">
                <a:solidFill>
                  <a:srgbClr val="FF0000"/>
                </a:solidFill>
              </a:rPr>
              <a:t>N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batch</a:t>
            </a:r>
            <a:r>
              <a:rPr lang="en-US" dirty="0" smtClean="0">
                <a:solidFill>
                  <a:srgbClr val="FF0000"/>
                </a:solidFill>
              </a:rPr>
              <a:t>: Protons[1-4]; Ions[1-13]	Bunch charge dynamic range: 57dB</a:t>
            </a:r>
          </a:p>
          <a:p>
            <a:r>
              <a:rPr lang="en-US" dirty="0" smtClean="0"/>
              <a:t>Orbit acquisition: averaged over 40 turns [40x23µs=920 ms] (@1kHz up to 100s) 100k turns total</a:t>
            </a:r>
          </a:p>
          <a:p>
            <a:r>
              <a:rPr lang="en-US" dirty="0" smtClean="0"/>
              <a:t>Trajectory acquisition: 50 first turns (automatic) &amp; 10k turns total (on request)</a:t>
            </a:r>
          </a:p>
          <a:p>
            <a:r>
              <a:rPr lang="en-US" dirty="0" smtClean="0"/>
              <a:t>Resolution over ±15mm aperture, for large intensity beams (&gt;2.10</a:t>
            </a:r>
            <a:r>
              <a:rPr lang="en-US" baseline="30000" dirty="0" smtClean="0"/>
              <a:t>10</a:t>
            </a:r>
            <a:r>
              <a:rPr lang="en-US" dirty="0" smtClean="0"/>
              <a:t> p):</a:t>
            </a:r>
          </a:p>
          <a:p>
            <a:pPr lvl="1"/>
            <a:r>
              <a:rPr lang="en-US" dirty="0" smtClean="0"/>
              <a:t>Orbit mode: 0.1 mm	</a:t>
            </a:r>
            <a:r>
              <a:rPr lang="en-US" dirty="0" smtClean="0">
                <a:solidFill>
                  <a:srgbClr val="0070C0"/>
                </a:solidFill>
              </a:rPr>
              <a:t>↔	BPH [Na=77mm]: 0.1%	BPV [Na=41.5mm]: 0.2%</a:t>
            </a:r>
          </a:p>
          <a:p>
            <a:pPr lvl="1"/>
            <a:r>
              <a:rPr lang="en-US" dirty="0" smtClean="0"/>
              <a:t>Trajectory mode: 0.4 mm	</a:t>
            </a:r>
            <a:r>
              <a:rPr lang="en-US" dirty="0" smtClean="0">
                <a:solidFill>
                  <a:srgbClr val="0070C0"/>
                </a:solidFill>
              </a:rPr>
              <a:t>↔	BPH: </a:t>
            </a:r>
            <a:r>
              <a:rPr lang="en-US" dirty="0" smtClean="0">
                <a:solidFill>
                  <a:srgbClr val="C00000"/>
                </a:solidFill>
              </a:rPr>
              <a:t>0.5%</a:t>
            </a:r>
            <a:r>
              <a:rPr lang="en-US" dirty="0" smtClean="0">
                <a:solidFill>
                  <a:srgbClr val="0070C0"/>
                </a:solidFill>
              </a:rPr>
              <a:t>		BPV: 1%</a:t>
            </a:r>
          </a:p>
          <a:p>
            <a:r>
              <a:rPr lang="en-US" dirty="0"/>
              <a:t>Resolution over ±15mm aperture, </a:t>
            </a:r>
            <a:r>
              <a:rPr lang="en-US" dirty="0" smtClean="0"/>
              <a:t>for single bunches (LHC pilot [2.10</a:t>
            </a:r>
            <a:r>
              <a:rPr lang="en-US" baseline="30000" dirty="0" smtClean="0"/>
              <a:t>9</a:t>
            </a:r>
            <a:r>
              <a:rPr lang="en-US" dirty="0" smtClean="0"/>
              <a:t> p]):</a:t>
            </a:r>
          </a:p>
          <a:p>
            <a:pPr lvl="1"/>
            <a:r>
              <a:rPr lang="en-US" dirty="0" smtClean="0"/>
              <a:t>Orbit mode: 0.4 mm	</a:t>
            </a:r>
            <a:r>
              <a:rPr lang="en-US" dirty="0" smtClean="0">
                <a:solidFill>
                  <a:srgbClr val="0070C0"/>
                </a:solidFill>
              </a:rPr>
              <a:t>↔	BPH: 0.5%		BPV: 1%</a:t>
            </a:r>
            <a:endParaRPr lang="en-US" dirty="0" smtClean="0"/>
          </a:p>
          <a:p>
            <a:pPr lvl="1"/>
            <a:r>
              <a:rPr lang="en-US" dirty="0" smtClean="0"/>
              <a:t>Trajectory mode: 1 mm</a:t>
            </a:r>
            <a:r>
              <a:rPr lang="en-US" dirty="0" smtClean="0">
                <a:solidFill>
                  <a:srgbClr val="0070C0"/>
                </a:solidFill>
              </a:rPr>
              <a:t> 	↔	BPH: 1.3%		BPV: 2.4%</a:t>
            </a:r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Required accuracy (without alignment): 0.5 mm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70C0"/>
                </a:solidFill>
              </a:rPr>
              <a:t>↔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0070C0"/>
                </a:solidFill>
              </a:rPr>
              <a:t>BPH: </a:t>
            </a:r>
            <a:r>
              <a:rPr lang="en-US" sz="2800" b="1" dirty="0" smtClean="0">
                <a:solidFill>
                  <a:srgbClr val="C00000"/>
                </a:solidFill>
              </a:rPr>
              <a:t>0.6%</a:t>
            </a:r>
            <a:r>
              <a:rPr lang="en-US" sz="2800" dirty="0" smtClean="0">
                <a:solidFill>
                  <a:srgbClr val="0070C0"/>
                </a:solidFill>
              </a:rPr>
              <a:t> 	BPV: 1.2%</a:t>
            </a: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453336"/>
            <a:ext cx="5919936" cy="404664"/>
          </a:xfrm>
        </p:spPr>
        <p:txBody>
          <a:bodyPr/>
          <a:lstStyle/>
          <a:p>
            <a:r>
              <a:rPr lang="es-E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</a:t>
            </a:r>
            <a:r>
              <a:rPr lang="es-E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Upgrade</a:t>
            </a:r>
            <a:r>
              <a:rPr lang="es-E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- TB - JL </a:t>
            </a:r>
            <a:r>
              <a:rPr lang="es-E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Gonzalez</a:t>
            </a:r>
            <a:r>
              <a:rPr lang="es-E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7544" y="1268760"/>
          <a:ext cx="8152955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005"/>
                <a:gridCol w="1724342"/>
                <a:gridCol w="1625918"/>
                <a:gridCol w="1506474"/>
                <a:gridCol w="1478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SPS Beam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spacing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charge</a:t>
                      </a:r>
                    </a:p>
                    <a:p>
                      <a:pPr algn="ctr"/>
                      <a:r>
                        <a:rPr lang="en-US" dirty="0" smtClean="0"/>
                        <a:t>[10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length</a:t>
                      </a:r>
                    </a:p>
                    <a:p>
                      <a:pPr algn="ctr"/>
                      <a:r>
                        <a:rPr lang="en-US" dirty="0" smtClean="0"/>
                        <a:t>[4</a:t>
                      </a:r>
                      <a:r>
                        <a:rPr lang="en-US" dirty="0" smtClean="0">
                          <a:sym typeface="Symbol"/>
                        </a:rPr>
                        <a:t>: ns]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FT / CNGS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400-4000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LHC25NS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24.96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N</a:t>
                      </a:r>
                      <a:r>
                        <a:rPr lang="en-US" i="1" baseline="-25000" dirty="0" err="1" smtClean="0"/>
                        <a:t>batch</a:t>
                      </a:r>
                      <a:r>
                        <a:rPr lang="en-US" dirty="0" smtClean="0"/>
                        <a:t> × 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LHC50NS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49.92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N</a:t>
                      </a:r>
                      <a:r>
                        <a:rPr lang="en-US" i="1" baseline="-25000" dirty="0" err="1" smtClean="0"/>
                        <a:t>batch</a:t>
                      </a:r>
                      <a:r>
                        <a:rPr lang="en-US" dirty="0" smtClean="0"/>
                        <a:t> × 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LHC75NS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74.88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N</a:t>
                      </a:r>
                      <a:r>
                        <a:rPr lang="en-US" i="1" baseline="-25000" dirty="0" err="1" smtClean="0"/>
                        <a:t>batch</a:t>
                      </a:r>
                      <a:r>
                        <a:rPr lang="en-US" dirty="0" smtClean="0"/>
                        <a:t> × 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 single 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524.4-2022.6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0.2-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 ion / Pb82+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N</a:t>
                      </a:r>
                      <a:r>
                        <a:rPr lang="en-US" i="1" baseline="-25000" dirty="0" err="1" smtClean="0"/>
                        <a:t>batch</a:t>
                      </a:r>
                      <a:r>
                        <a:rPr lang="en-US" dirty="0" smtClean="0"/>
                        <a:t> ×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40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6552728" cy="90872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FF0000"/>
                </a:solidFill>
              </a:rPr>
              <a:t>Existing MOPOS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8965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MOPOS has been restarting during the last few weeks…no major faults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Repair </a:t>
            </a:r>
            <a:r>
              <a:rPr lang="en-GB" dirty="0" smtClean="0"/>
              <a:t>of </a:t>
            </a:r>
            <a:r>
              <a:rPr lang="en-GB" dirty="0" smtClean="0"/>
              <a:t>56 BPM Channels</a:t>
            </a:r>
          </a:p>
          <a:p>
            <a:pPr lvl="1"/>
            <a:r>
              <a:rPr lang="en-GB" dirty="0" smtClean="0"/>
              <a:t>List </a:t>
            </a:r>
            <a:r>
              <a:rPr lang="en-GB" dirty="0" smtClean="0"/>
              <a:t>of faulty BPM identified by OP, including BPA and </a:t>
            </a:r>
            <a:r>
              <a:rPr lang="en-GB" dirty="0" smtClean="0"/>
              <a:t>BPD</a:t>
            </a:r>
          </a:p>
          <a:p>
            <a:pPr lvl="1"/>
            <a:r>
              <a:rPr lang="en-GB" dirty="0" smtClean="0"/>
              <a:t>Replacing mainly </a:t>
            </a:r>
            <a:r>
              <a:rPr lang="en-GB" dirty="0" err="1" smtClean="0"/>
              <a:t>analog</a:t>
            </a:r>
            <a:r>
              <a:rPr lang="en-GB" dirty="0" smtClean="0"/>
              <a:t> module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Replacement </a:t>
            </a:r>
            <a:r>
              <a:rPr lang="en-GB" dirty="0" smtClean="0"/>
              <a:t>of BPA, BPD (resonant pick-up) with BPCE </a:t>
            </a:r>
            <a:r>
              <a:rPr lang="en-GB" dirty="0" err="1" smtClean="0"/>
              <a:t>striplines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678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067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14815" r="4488" b="18803"/>
          <a:stretch/>
        </p:blipFill>
        <p:spPr>
          <a:xfrm>
            <a:off x="5613446" y="1700808"/>
            <a:ext cx="3530554" cy="201622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187624" y="44624"/>
            <a:ext cx="6552728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0000"/>
                </a:solidFill>
              </a:rPr>
              <a:t>Existing MOPOS - Spares</a:t>
            </a:r>
            <a:endParaRPr lang="en-GB" sz="40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900149"/>
              </p:ext>
            </p:extLst>
          </p:nvPr>
        </p:nvGraphicFramePr>
        <p:xfrm>
          <a:off x="107504" y="1124744"/>
          <a:ext cx="5688632" cy="4592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9760"/>
                <a:gridCol w="722366"/>
                <a:gridCol w="632070"/>
                <a:gridCol w="1354436"/>
              </a:tblGrid>
              <a:tr h="31881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effectLst/>
                          <a:latin typeface="+mn-lt"/>
                        </a:rPr>
                        <a:t>Item</a:t>
                      </a:r>
                      <a:endParaRPr lang="fr-FR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 err="1">
                          <a:effectLst/>
                          <a:latin typeface="+mn-lt"/>
                        </a:rPr>
                        <a:t>Installed</a:t>
                      </a:r>
                      <a:endParaRPr lang="fr-FR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 err="1">
                          <a:effectLst/>
                          <a:latin typeface="+mn-lt"/>
                        </a:rPr>
                        <a:t>Spares</a:t>
                      </a:r>
                      <a:endParaRPr lang="fr-FR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 err="1">
                          <a:effectLst/>
                          <a:latin typeface="+mn-lt"/>
                        </a:rPr>
                        <a:t>Comments</a:t>
                      </a:r>
                      <a:endParaRPr lang="fr-FR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MOPOS</a:t>
                      </a:r>
                      <a:r>
                        <a:rPr lang="fr-FR" sz="14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VME </a:t>
                      </a:r>
                      <a:r>
                        <a:rPr lang="fr-FR" sz="1400" u="none" strike="noStrike" dirty="0" err="1" smtClean="0">
                          <a:effectLst/>
                          <a:latin typeface="+mn-lt"/>
                        </a:rPr>
                        <a:t>Crate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u="none" strike="noStrike" dirty="0" err="1" smtClean="0">
                          <a:effectLst/>
                          <a:latin typeface="+mn-lt"/>
                        </a:rPr>
                        <a:t>with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u="none" strike="noStrike" dirty="0" err="1" smtClean="0">
                          <a:effectLst/>
                          <a:latin typeface="+mn-lt"/>
                        </a:rPr>
                        <a:t>special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 P2 Bus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1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SAC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1,Std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5069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PowerPC 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RIO2 8060 </a:t>
                      </a:r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version DA, HA or OA</a:t>
                      </a:r>
                      <a:endParaRPr lang="fr-FR" sz="1400" b="0" i="0" u="none" strike="noStrike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4 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effectLst/>
                          <a:latin typeface="+mn-lt"/>
                        </a:rPr>
                        <a:t>may</a:t>
                      </a:r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effectLst/>
                          <a:latin typeface="+mn-lt"/>
                        </a:rPr>
                        <a:t>be</a:t>
                      </a:r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more..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1Gb 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RAM extension 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PCI extension PEB 6406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4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 ‘porte avion’ 1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PCI extension PEB 6407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4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 ‘porte avion’ 2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PMC Acquisition </a:t>
                      </a:r>
                      <a:r>
                        <a:rPr lang="fr-FR" sz="1400" u="none" strike="noStrike" dirty="0" err="1">
                          <a:effectLst/>
                          <a:latin typeface="+mn-lt"/>
                        </a:rPr>
                        <a:t>card</a:t>
                      </a:r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 (MACI</a:t>
                      </a: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) mezzanine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24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19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CTRV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err="1" smtClean="0">
                          <a:effectLst/>
                          <a:latin typeface="+mn-lt"/>
                        </a:rPr>
                        <a:t>Std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 smtClean="0">
                          <a:effectLst/>
                          <a:latin typeface="+mn-lt"/>
                        </a:rPr>
                        <a:t>CTDAF</a:t>
                      </a:r>
                      <a:endParaRPr lang="fr-FR" sz="1400" b="0" i="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SEQ III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5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effectLst/>
                          <a:latin typeface="+mn-lt"/>
                        </a:rPr>
                        <a:t>Recuperated</a:t>
                      </a:r>
                      <a:endParaRPr lang="fr-FR" sz="1400" b="0" i="0" u="none" strike="noStrike" baseline="0" dirty="0" smtClean="0"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fr-FR" sz="14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u="none" strike="noStrike" baseline="0" dirty="0" err="1" smtClean="0">
                          <a:effectLst/>
                          <a:latin typeface="+mn-lt"/>
                        </a:rPr>
                        <a:t>from</a:t>
                      </a:r>
                      <a:r>
                        <a:rPr lang="fr-FR" sz="1400" b="0" i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u="none" strike="noStrike" baseline="0" dirty="0" err="1" smtClean="0">
                          <a:effectLst/>
                          <a:latin typeface="+mn-lt"/>
                        </a:rPr>
                        <a:t>ttpos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TIMD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2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1881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  <a:latin typeface="+mn-lt"/>
                        </a:rPr>
                        <a:t>Power </a:t>
                      </a:r>
                      <a:r>
                        <a:rPr lang="fr-FR" sz="1400" u="none" strike="noStrike" dirty="0" err="1">
                          <a:effectLst/>
                          <a:latin typeface="+mn-lt"/>
                        </a:rPr>
                        <a:t>Supply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u="none" strike="noStrike">
                          <a:effectLst/>
                          <a:latin typeface="+mn-lt"/>
                        </a:rPr>
                        <a:t>6</a:t>
                      </a:r>
                      <a:endParaRPr lang="fr-FR" sz="1400" b="0" i="0" u="none" strike="noStrike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effectLst/>
                          <a:latin typeface="+mn-lt"/>
                        </a:rPr>
                        <a:t>3</a:t>
                      </a:r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-108520" y="6093296"/>
            <a:ext cx="9252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6363" lvl="1"/>
            <a:r>
              <a:rPr lang="en-GB" dirty="0" smtClean="0"/>
              <a:t>Many (&gt;20) spares of </a:t>
            </a:r>
            <a:r>
              <a:rPr lang="en-GB" dirty="0" err="1" smtClean="0"/>
              <a:t>analog</a:t>
            </a:r>
            <a:r>
              <a:rPr lang="en-GB" dirty="0" smtClean="0"/>
              <a:t> modules:</a:t>
            </a:r>
            <a:r>
              <a:rPr lang="en-GB" sz="1600" dirty="0" smtClean="0"/>
              <a:t>  (pre</a:t>
            </a:r>
            <a:r>
              <a:rPr lang="en-GB" sz="1600" dirty="0"/>
              <a:t>-amp, filter/calibration, Homodyne receiver, SHAD (</a:t>
            </a:r>
            <a:r>
              <a:rPr lang="en-GB" sz="1600" dirty="0" smtClean="0"/>
              <a:t>digitizer)</a:t>
            </a:r>
          </a:p>
          <a:p>
            <a:pPr marL="106363" lvl="1"/>
            <a:r>
              <a:rPr lang="en-GB" dirty="0">
                <a:solidFill>
                  <a:prstClr val="black"/>
                </a:solidFill>
              </a:rPr>
              <a:t>+ some m</a:t>
            </a:r>
            <a:r>
              <a:rPr lang="en-GB" dirty="0" smtClean="0">
                <a:solidFill>
                  <a:prstClr val="black"/>
                </a:solidFill>
              </a:rPr>
              <a:t>odules to </a:t>
            </a:r>
            <a:r>
              <a:rPr lang="en-GB" dirty="0">
                <a:solidFill>
                  <a:prstClr val="black"/>
                </a:solidFill>
              </a:rPr>
              <a:t>be </a:t>
            </a:r>
            <a:r>
              <a:rPr lang="en-GB" dirty="0" smtClean="0">
                <a:solidFill>
                  <a:prstClr val="black"/>
                </a:solidFill>
              </a:rPr>
              <a:t>repaired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79970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5719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Situation of </a:t>
            </a:r>
            <a:r>
              <a:rPr lang="en-GB" dirty="0" smtClean="0"/>
              <a:t>Spares</a:t>
            </a:r>
            <a:endParaRPr lang="en-GB" dirty="0"/>
          </a:p>
          <a:p>
            <a:pPr lvl="1"/>
            <a:r>
              <a:rPr lang="en-GB" dirty="0" smtClean="0"/>
              <a:t>Having as many ‘hot spare’ as possible </a:t>
            </a:r>
            <a:r>
              <a:rPr lang="en-GB" dirty="0"/>
              <a:t>(</a:t>
            </a:r>
            <a:r>
              <a:rPr lang="en-GB" dirty="0" smtClean="0"/>
              <a:t>&gt;1 full system)</a:t>
            </a:r>
          </a:p>
          <a:p>
            <a:pPr lvl="2"/>
            <a:r>
              <a:rPr lang="en-GB" dirty="0" smtClean="0"/>
              <a:t>Need to test all spares now</a:t>
            </a:r>
          </a:p>
          <a:p>
            <a:pPr lvl="1"/>
            <a:r>
              <a:rPr lang="en-GB" dirty="0" smtClean="0"/>
              <a:t>VME system and related components are more critical</a:t>
            </a:r>
          </a:p>
          <a:p>
            <a:pPr lvl="2"/>
            <a:r>
              <a:rPr lang="en-GB" dirty="0" smtClean="0"/>
              <a:t>but, we had very little to change over </a:t>
            </a:r>
            <a:r>
              <a:rPr lang="en-GB" dirty="0"/>
              <a:t>the last 4 years</a:t>
            </a:r>
            <a:endParaRPr lang="en-GB" dirty="0" smtClean="0"/>
          </a:p>
          <a:p>
            <a:pPr lvl="1"/>
            <a:r>
              <a:rPr lang="en-GB" dirty="0" err="1" smtClean="0"/>
              <a:t>Analog</a:t>
            </a:r>
            <a:r>
              <a:rPr lang="en-GB" dirty="0" smtClean="0"/>
              <a:t> modules are not an issue</a:t>
            </a:r>
          </a:p>
          <a:p>
            <a:endParaRPr lang="en-GB" dirty="0" smtClean="0"/>
          </a:p>
          <a:p>
            <a:r>
              <a:rPr lang="en-GB" dirty="0" smtClean="0"/>
              <a:t>UPS </a:t>
            </a:r>
            <a:r>
              <a:rPr lang="en-GB" dirty="0"/>
              <a:t>in Ba’s</a:t>
            </a:r>
          </a:p>
          <a:p>
            <a:pPr lvl="1"/>
            <a:r>
              <a:rPr lang="en-GB" dirty="0"/>
              <a:t>By design VME </a:t>
            </a:r>
            <a:r>
              <a:rPr lang="en-GB" dirty="0" smtClean="0"/>
              <a:t>crate </a:t>
            </a:r>
            <a:r>
              <a:rPr lang="en-GB" dirty="0"/>
              <a:t>on UPS</a:t>
            </a:r>
          </a:p>
          <a:p>
            <a:pPr lvl="2"/>
            <a:r>
              <a:rPr lang="en-GB" dirty="0" smtClean="0"/>
              <a:t>Some </a:t>
            </a:r>
            <a:r>
              <a:rPr lang="en-GB" dirty="0"/>
              <a:t>system has not been maintained fully operational, </a:t>
            </a:r>
            <a:r>
              <a:rPr lang="en-GB" dirty="0" smtClean="0"/>
              <a:t>i.e. </a:t>
            </a:r>
            <a:r>
              <a:rPr lang="en-GB" dirty="0"/>
              <a:t>in BA3</a:t>
            </a:r>
          </a:p>
          <a:p>
            <a:pPr lvl="1"/>
            <a:r>
              <a:rPr lang="en-GB" dirty="0" smtClean="0"/>
              <a:t>Action to be done to </a:t>
            </a:r>
            <a:r>
              <a:rPr lang="en-GB" dirty="0"/>
              <a:t>run both </a:t>
            </a:r>
            <a:r>
              <a:rPr lang="en-GB" dirty="0" err="1"/>
              <a:t>analog</a:t>
            </a:r>
            <a:r>
              <a:rPr lang="en-GB" dirty="0"/>
              <a:t> and digital electronic on UPS electrical </a:t>
            </a:r>
            <a:r>
              <a:rPr lang="en-GB" dirty="0" smtClean="0"/>
              <a:t>network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87624" y="44624"/>
            <a:ext cx="6552728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0000"/>
                </a:solidFill>
              </a:rPr>
              <a:t>Existing MOPOS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48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MOPOS Renovation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2996952"/>
            <a:ext cx="5288632" cy="2448272"/>
          </a:xfrm>
        </p:spPr>
        <p:txBody>
          <a:bodyPr>
            <a:normAutofit/>
          </a:bodyPr>
          <a:lstStyle/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Hardware </a:t>
            </a:r>
            <a:r>
              <a:rPr lang="en-US" dirty="0" smtClean="0">
                <a:solidFill>
                  <a:srgbClr val="0070C0"/>
                </a:solidFill>
              </a:rPr>
              <a:t>Status</a:t>
            </a:r>
          </a:p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Installation Status</a:t>
            </a:r>
            <a:endParaRPr lang="en-US" dirty="0">
              <a:solidFill>
                <a:srgbClr val="0070C0"/>
              </a:solidFill>
            </a:endParaRPr>
          </a:p>
          <a:p>
            <a:pPr marL="457200" indent="-457200" algn="l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Short and long-term plans</a:t>
            </a:r>
          </a:p>
        </p:txBody>
      </p:sp>
    </p:spTree>
    <p:extLst>
      <p:ext uri="{BB962C8B-B14F-4D97-AF65-F5344CB8AC3E}">
        <p14:creationId xmlns:p14="http://schemas.microsoft.com/office/powerpoint/2010/main" val="3289670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SPS Beam Position Monitors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72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i="1" dirty="0"/>
              <a:t>T</a:t>
            </a:r>
            <a:r>
              <a:rPr lang="en-US" i="1" dirty="0" smtClean="0"/>
              <a:t>otal </a:t>
            </a:r>
            <a:r>
              <a:rPr lang="en-US" dirty="0" smtClean="0"/>
              <a:t>= 216 BPMs: 6 x 36 </a:t>
            </a:r>
            <a:r>
              <a:rPr lang="en-US" dirty="0" smtClean="0"/>
              <a:t>slots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819801"/>
              </p:ext>
            </p:extLst>
          </p:nvPr>
        </p:nvGraphicFramePr>
        <p:xfrm>
          <a:off x="611560" y="1340768"/>
          <a:ext cx="783672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095"/>
                <a:gridCol w="1651952"/>
                <a:gridCol w="1069784"/>
                <a:gridCol w="1319784"/>
                <a:gridCol w="22771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Monitor </a:t>
                      </a:r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Physical Beam</a:t>
                      </a: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Aperture (mm)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Quantity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Mechanical</a:t>
                      </a:r>
                    </a:p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44V x 154H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rectangular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Electrostatic shoe-box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 x 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square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Electrostatic shoe-box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BPCN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circular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Strip-line directional couplers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circular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056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MOPOS Front-End Layout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356350"/>
            <a:ext cx="3744416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58" y="1340768"/>
            <a:ext cx="8903638" cy="48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92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MOPOS </a:t>
            </a:r>
            <a:r>
              <a:rPr lang="en-US" dirty="0" smtClean="0">
                <a:solidFill>
                  <a:srgbClr val="FF0000"/>
                </a:solidFill>
              </a:rPr>
              <a:t>Hardware Status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cap="all" dirty="0" smtClean="0">
                <a:solidFill>
                  <a:srgbClr val="0070C0"/>
                </a:solidFill>
              </a:rPr>
              <a:t>Pick-up Adapter - Development: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99" y="6356350"/>
            <a:ext cx="3600425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89" b="53983"/>
          <a:stretch/>
        </p:blipFill>
        <p:spPr bwMode="auto">
          <a:xfrm>
            <a:off x="774224" y="2420886"/>
            <a:ext cx="3077696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20916" y="3933055"/>
            <a:ext cx="2784311" cy="20882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807" y="2420886"/>
            <a:ext cx="4534572" cy="376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16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MOPOS </a:t>
            </a:r>
            <a:r>
              <a:rPr lang="en-US" dirty="0" smtClean="0">
                <a:solidFill>
                  <a:srgbClr val="FF0000"/>
                </a:solidFill>
              </a:rPr>
              <a:t>Hardware Status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cap="all" dirty="0" smtClean="0">
                <a:solidFill>
                  <a:srgbClr val="0070C0"/>
                </a:solidFill>
              </a:rPr>
              <a:t>Beam Calibration: </a:t>
            </a:r>
            <a:r>
              <a:rPr lang="en-GB" dirty="0" smtClean="0"/>
              <a:t>“Transfer-Relay” development</a:t>
            </a:r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799" y="6356350"/>
            <a:ext cx="3600425" cy="365125"/>
          </a:xfrm>
        </p:spPr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MOPOS Upgrade - TB - JL Gonzalez - 26.06.2014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5798-77A4-40E4-8D45-D07F293FD92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200" y="2760495"/>
            <a:ext cx="5307263" cy="284600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87200" y="2799318"/>
            <a:ext cx="2700152" cy="276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06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1074</Words>
  <Application>Microsoft Macintosh PowerPoint</Application>
  <PresentationFormat>On-screen Show (4:3)</PresentationFormat>
  <Paragraphs>236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1_Office Theme</vt:lpstr>
      <vt:lpstr>2_Office Theme</vt:lpstr>
      <vt:lpstr>Status of the MOPOS</vt:lpstr>
      <vt:lpstr>Existing MOPOS</vt:lpstr>
      <vt:lpstr>PowerPoint Presentation</vt:lpstr>
      <vt:lpstr>PowerPoint Presentation</vt:lpstr>
      <vt:lpstr>MOPOS Renovation</vt:lpstr>
      <vt:lpstr>SPS Beam Position Monitors</vt:lpstr>
      <vt:lpstr>MOPOS Front-End Layout</vt:lpstr>
      <vt:lpstr>MOPOS Hardware Status</vt:lpstr>
      <vt:lpstr>MOPOS Hardware Status</vt:lpstr>
      <vt:lpstr>MOPOS Hardware Status</vt:lpstr>
      <vt:lpstr>MOPOS Hardware Status</vt:lpstr>
      <vt:lpstr>MOPOS Installation Status</vt:lpstr>
      <vt:lpstr>MOPOS Tests in SPS-Sextant 6</vt:lpstr>
      <vt:lpstr>MOPOS Installation Plans</vt:lpstr>
      <vt:lpstr>VFC - HPC</vt:lpstr>
      <vt:lpstr>External memory requirement for the MOPOS: can DDR3 be used?</vt:lpstr>
      <vt:lpstr>Plans for VFC-HPC</vt:lpstr>
      <vt:lpstr>Specification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Boccardi</dc:creator>
  <cp:lastModifiedBy>Thibaut Lefevre</cp:lastModifiedBy>
  <cp:revision>16</cp:revision>
  <dcterms:created xsi:type="dcterms:W3CDTF">2014-06-25T09:13:35Z</dcterms:created>
  <dcterms:modified xsi:type="dcterms:W3CDTF">2014-06-25T20:27:21Z</dcterms:modified>
</cp:coreProperties>
</file>