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9" r:id="rId4"/>
    <p:sldId id="270" r:id="rId5"/>
    <p:sldId id="268" r:id="rId6"/>
    <p:sldId id="271" r:id="rId7"/>
    <p:sldId id="261" r:id="rId8"/>
    <p:sldId id="260" r:id="rId9"/>
    <p:sldId id="272" r:id="rId10"/>
    <p:sldId id="279" r:id="rId11"/>
    <p:sldId id="280" r:id="rId12"/>
    <p:sldId id="274" r:id="rId13"/>
    <p:sldId id="281" r:id="rId14"/>
    <p:sldId id="282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8969B-99B4-4727-A422-1B9A6CA6583B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6804B-2236-4242-8F80-572BA206C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3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3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57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5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4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01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93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8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78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37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36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90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07EF2-406A-432F-83F5-3C2BBF2B82F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84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cceleratorsamerica.org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ccelerators-for-society.org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2.web.cern.ch/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2.web.cern.ch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applications.hud.ac.uk/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agenda.infn.it/conferenceDisplay.py?confId=721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300409/overview" TargetMode="External"/><Relationship Id="rId5" Type="http://schemas.openxmlformats.org/officeDocument/2006/relationships/hyperlink" Target="https://eventbooking.stfc.ac.uk/news-events/modern-hadron-therapy-gantry-developments-187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Aims of the Workshop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359" y="1700808"/>
            <a:ext cx="77633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EuCARD2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WP4: Applications of Accelerators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Past workshops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Future workshops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Plans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 smtClean="0"/>
              <a:t>Aims of this workshop</a:t>
            </a:r>
            <a:endParaRPr lang="en-GB" sz="2000" dirty="0"/>
          </a:p>
        </p:txBody>
      </p:sp>
      <p:pic>
        <p:nvPicPr>
          <p:cNvPr id="10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Further planned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5" y="1268760"/>
            <a:ext cx="83352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Electron beams for industrial and environmental applications – HUD	</a:t>
            </a:r>
            <a:r>
              <a:rPr lang="en-GB" sz="2000" dirty="0" smtClean="0">
                <a:solidFill>
                  <a:srgbClr val="002060"/>
                </a:solidFill>
              </a:rPr>
              <a:t>- 6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November 2014</a:t>
            </a:r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				- Institute of Nuclear Chemistry and Technology, Warsaw		</a:t>
            </a:r>
            <a:r>
              <a:rPr lang="en-GB" sz="2000" dirty="0">
                <a:solidFill>
                  <a:srgbClr val="002060"/>
                </a:solidFill>
              </a:rPr>
              <a:t>- see http://indico.cern.ch/event/324518/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Compact </a:t>
            </a:r>
            <a:r>
              <a:rPr lang="en-GB" sz="2000" dirty="0" err="1" smtClean="0">
                <a:solidFill>
                  <a:prstClr val="black"/>
                </a:solidFill>
              </a:rPr>
              <a:t>muon</a:t>
            </a:r>
            <a:r>
              <a:rPr lang="en-GB" sz="2000" dirty="0" smtClean="0">
                <a:solidFill>
                  <a:prstClr val="black"/>
                </a:solidFill>
              </a:rPr>
              <a:t> sources – HUD						</a:t>
            </a:r>
            <a:r>
              <a:rPr lang="en-GB" sz="2000" dirty="0" smtClean="0">
                <a:solidFill>
                  <a:srgbClr val="002060"/>
                </a:solidFill>
              </a:rPr>
              <a:t>- 12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-13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January 2015						- Huddersfield							- Jointly organised with NMI3					- </a:t>
            </a:r>
            <a:r>
              <a:rPr lang="en-GB" sz="2000" dirty="0" err="1" smtClean="0">
                <a:solidFill>
                  <a:srgbClr val="002060"/>
                </a:solidFill>
              </a:rPr>
              <a:t>Muons</a:t>
            </a:r>
            <a:r>
              <a:rPr lang="en-GB" sz="2000" dirty="0" smtClean="0">
                <a:solidFill>
                  <a:srgbClr val="002060"/>
                </a:solidFill>
              </a:rPr>
              <a:t> for </a:t>
            </a:r>
            <a:r>
              <a:rPr lang="en-GB" sz="2000" dirty="0" err="1" smtClean="0">
                <a:solidFill>
                  <a:srgbClr val="002060"/>
                </a:solidFill>
              </a:rPr>
              <a:t>muCF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r>
              <a:rPr lang="en-GB" sz="2000" dirty="0" err="1" smtClean="0">
                <a:solidFill>
                  <a:srgbClr val="002060"/>
                </a:solidFill>
              </a:rPr>
              <a:t>muSR</a:t>
            </a:r>
            <a:r>
              <a:rPr lang="en-GB" sz="2000" dirty="0" smtClean="0">
                <a:solidFill>
                  <a:srgbClr val="002060"/>
                </a:solidFill>
              </a:rPr>
              <a:t>, security screening, </a:t>
            </a:r>
            <a:r>
              <a:rPr lang="en-GB" sz="2000" dirty="0" err="1" smtClean="0">
                <a:solidFill>
                  <a:srgbClr val="002060"/>
                </a:solidFill>
              </a:rPr>
              <a:t>etc</a:t>
            </a:r>
            <a:r>
              <a:rPr lang="en-GB" sz="2000" dirty="0" smtClean="0">
                <a:solidFill>
                  <a:srgbClr val="002060"/>
                </a:solidFill>
              </a:rPr>
              <a:t>			- </a:t>
            </a:r>
            <a:r>
              <a:rPr lang="en-GB" sz="2000" dirty="0">
                <a:solidFill>
                  <a:srgbClr val="002060"/>
                </a:solidFill>
              </a:rPr>
              <a:t>http://</a:t>
            </a:r>
            <a:r>
              <a:rPr lang="en-GB" sz="2000" dirty="0" smtClean="0">
                <a:solidFill>
                  <a:srgbClr val="002060"/>
                </a:solidFill>
              </a:rPr>
              <a:t>wwwisis2.isis.rl.ac.uk/useroffice/MuonSources/Register.asp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Compact accelerators for radioisotope production - UMAN</a:t>
            </a:r>
            <a:r>
              <a:rPr lang="en-GB" sz="2000" dirty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- 26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-27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March 2015						- </a:t>
            </a:r>
            <a:r>
              <a:rPr lang="en-GB" sz="2000" dirty="0" err="1" smtClean="0">
                <a:solidFill>
                  <a:srgbClr val="002060"/>
                </a:solidFill>
              </a:rPr>
              <a:t>Daresbury</a:t>
            </a:r>
            <a:r>
              <a:rPr lang="en-GB" sz="2000" dirty="0" smtClean="0">
                <a:solidFill>
                  <a:srgbClr val="002060"/>
                </a:solidFill>
              </a:rPr>
              <a:t>, UK</a:t>
            </a:r>
          </a:p>
        </p:txBody>
      </p:sp>
    </p:spTree>
    <p:extLst>
      <p:ext uri="{BB962C8B-B14F-4D97-AF65-F5344CB8AC3E}">
        <p14:creationId xmlns:p14="http://schemas.microsoft.com/office/powerpoint/2010/main" val="31674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Further planned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5" y="1321311"/>
            <a:ext cx="833520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Energy applications of accelerators – INFN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Accelerator reliability - CERN					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black"/>
                </a:solidFill>
              </a:rPr>
              <a:t>Compact gantries for charged particle therapy - PSI</a:t>
            </a:r>
            <a:endParaRPr lang="en-GB" sz="2000" dirty="0" smtClean="0">
              <a:solidFill>
                <a:srgbClr val="002060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Young researchers BNCT meeting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smtClean="0"/>
              <a:t>– HUD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Applications of Particle Accelerators in Europe - HUD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Other suggestions are very welcome!</a:t>
            </a:r>
          </a:p>
        </p:txBody>
      </p:sp>
    </p:spTree>
    <p:extLst>
      <p:ext uri="{BB962C8B-B14F-4D97-AF65-F5344CB8AC3E}">
        <p14:creationId xmlns:p14="http://schemas.microsoft.com/office/powerpoint/2010/main" val="170631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Policy document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35380"/>
            <a:ext cx="4525033" cy="587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1556792"/>
            <a:ext cx="302433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Grew out of </a:t>
            </a:r>
            <a:r>
              <a:rPr lang="en-GB" dirty="0"/>
              <a:t>a symposium in 2009, sponsored by the U.S. Department of Energy, on the uses and needs of accelerators for the discovery science, energy and environment, </a:t>
            </a:r>
            <a:r>
              <a:rPr lang="en-GB" dirty="0" err="1"/>
              <a:t>defense</a:t>
            </a:r>
            <a:r>
              <a:rPr lang="en-GB" dirty="0"/>
              <a:t> and security, industrial, and medical </a:t>
            </a:r>
            <a:r>
              <a:rPr lang="en-GB" dirty="0" smtClean="0"/>
              <a:t>communities.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See the website at:</a:t>
            </a:r>
          </a:p>
          <a:p>
            <a:pPr algn="ctr"/>
            <a:r>
              <a:rPr lang="en-GB" sz="1400" dirty="0">
                <a:hlinkClick r:id="rId6"/>
              </a:rPr>
              <a:t>http://www.acceleratorsamerica.org/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6664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7704" y="78124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Policy document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3789" y="1304468"/>
            <a:ext cx="83352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Plan to do the same for Europe						- update US </a:t>
            </a:r>
            <a:r>
              <a:rPr lang="en-GB" sz="2000" dirty="0" smtClean="0">
                <a:solidFill>
                  <a:prstClr val="black"/>
                </a:solidFill>
              </a:rPr>
              <a:t>document						- European focus	</a:t>
            </a:r>
            <a:r>
              <a:rPr lang="en-GB" sz="2000" dirty="0" smtClean="0">
                <a:solidFill>
                  <a:prstClr val="black"/>
                </a:solidFill>
              </a:rPr>
              <a:t>						- build on other work: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694" y="1298184"/>
            <a:ext cx="3912762" cy="551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725757"/>
            <a:ext cx="405585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TIARA: Accelerators for Society</a:t>
            </a:r>
            <a:endParaRPr lang="en-GB" sz="2000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See:</a:t>
            </a:r>
          </a:p>
          <a:p>
            <a:pPr algn="ctr"/>
            <a:r>
              <a:rPr lang="en-GB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6600"/>
                </a:solidFill>
                <a:latin typeface="Comic Sans MS" panose="030F0702030302020204" pitchFamily="66" charset="0"/>
                <a:hlinkClick r:id="rId6"/>
              </a:rPr>
              <a:t>http://www.accelerators-for-society.org</a:t>
            </a:r>
            <a:r>
              <a:rPr lang="en-GB" dirty="0" smtClean="0">
                <a:solidFill>
                  <a:srgbClr val="006600"/>
                </a:solidFill>
                <a:latin typeface="Comic Sans MS" panose="030F0702030302020204" pitchFamily="66" charset="0"/>
                <a:hlinkClick r:id="rId6"/>
              </a:rPr>
              <a:t>/</a:t>
            </a:r>
            <a:endParaRPr lang="en-GB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/>
            <a:endParaRPr lang="en-GB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IOP in the UK</a:t>
            </a:r>
          </a:p>
          <a:p>
            <a:pPr algn="ctr"/>
            <a:r>
              <a:rPr lang="en-GB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CERN document</a:t>
            </a:r>
            <a:endParaRPr lang="en-GB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245" y="5261138"/>
            <a:ext cx="8335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prstClr val="black"/>
                </a:solidFill>
              </a:rPr>
              <a:t>	- focus on policy makers</a:t>
            </a:r>
          </a:p>
        </p:txBody>
      </p:sp>
    </p:spTree>
    <p:extLst>
      <p:ext uri="{BB962C8B-B14F-4D97-AF65-F5344CB8AC3E}">
        <p14:creationId xmlns:p14="http://schemas.microsoft.com/office/powerpoint/2010/main" val="10513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Policy document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3789" y="1323345"/>
            <a:ext cx="8335203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Applications of Particle Accelerators in Europe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International organising </a:t>
            </a:r>
            <a:r>
              <a:rPr lang="en-GB" sz="2000" dirty="0" smtClean="0">
                <a:solidFill>
                  <a:prstClr val="black"/>
                </a:solidFill>
              </a:rPr>
              <a:t>committee in </a:t>
            </a:r>
            <a:r>
              <a:rPr lang="en-GB" sz="2000" dirty="0" smtClean="0">
                <a:solidFill>
                  <a:prstClr val="black"/>
                </a:solidFill>
              </a:rPr>
              <a:t>place:	</a:t>
            </a:r>
            <a:r>
              <a:rPr lang="en-GB" sz="2000" dirty="0">
                <a:solidFill>
                  <a:prstClr val="black"/>
                </a:solidFill>
              </a:rPr>
              <a:t>	</a:t>
            </a:r>
            <a:r>
              <a:rPr lang="en-GB" sz="2000" dirty="0" smtClean="0">
                <a:solidFill>
                  <a:prstClr val="black"/>
                </a:solidFill>
              </a:rPr>
              <a:t>	</a:t>
            </a:r>
            <a:r>
              <a:rPr lang="en-GB" sz="2000" dirty="0" smtClean="0">
                <a:solidFill>
                  <a:prstClr val="black"/>
                </a:solidFill>
              </a:rPr>
              <a:t>	</a:t>
            </a:r>
            <a:r>
              <a:rPr lang="en-GB" sz="2000" dirty="0" smtClean="0">
                <a:solidFill>
                  <a:srgbClr val="006600"/>
                </a:solidFill>
              </a:rPr>
              <a:t>- Steve Myers							- Roy </a:t>
            </a:r>
            <a:r>
              <a:rPr lang="en-GB" sz="2000" dirty="0" err="1" smtClean="0">
                <a:solidFill>
                  <a:srgbClr val="006600"/>
                </a:solidFill>
              </a:rPr>
              <a:t>Aleksan</a:t>
            </a:r>
            <a:r>
              <a:rPr lang="en-GB" sz="2000" dirty="0" smtClean="0">
                <a:solidFill>
                  <a:srgbClr val="006600"/>
                </a:solidFill>
              </a:rPr>
              <a:t>					</a:t>
            </a:r>
            <a:r>
              <a:rPr lang="en-GB" sz="2000" dirty="0">
                <a:solidFill>
                  <a:srgbClr val="006600"/>
                </a:solidFill>
              </a:rPr>
              <a:t>	</a:t>
            </a:r>
            <a:r>
              <a:rPr lang="en-GB" sz="2000" dirty="0" smtClean="0">
                <a:solidFill>
                  <a:srgbClr val="006600"/>
                </a:solidFill>
              </a:rPr>
              <a:t>	- Oliver </a:t>
            </a:r>
            <a:r>
              <a:rPr lang="en-GB" sz="2000" dirty="0" err="1" smtClean="0">
                <a:solidFill>
                  <a:srgbClr val="006600"/>
                </a:solidFill>
              </a:rPr>
              <a:t>Boine-Frankenheime</a:t>
            </a:r>
            <a:r>
              <a:rPr lang="en-GB" sz="2000" dirty="0" smtClean="0">
                <a:solidFill>
                  <a:srgbClr val="006600"/>
                </a:solidFill>
              </a:rPr>
              <a:t>					- Andrea </a:t>
            </a:r>
            <a:r>
              <a:rPr lang="en-GB" sz="2000" dirty="0" err="1" smtClean="0">
                <a:solidFill>
                  <a:srgbClr val="006600"/>
                </a:solidFill>
              </a:rPr>
              <a:t>Pisent</a:t>
            </a:r>
            <a:r>
              <a:rPr lang="en-GB" sz="2000" dirty="0">
                <a:solidFill>
                  <a:srgbClr val="006600"/>
                </a:solidFill>
              </a:rPr>
              <a:t>						</a:t>
            </a:r>
            <a:r>
              <a:rPr lang="en-GB" sz="2000" dirty="0" smtClean="0">
                <a:solidFill>
                  <a:srgbClr val="006600"/>
                </a:solidFill>
              </a:rPr>
              <a:t>	- Angeles </a:t>
            </a:r>
            <a:r>
              <a:rPr lang="en-GB" sz="2000" dirty="0" err="1" smtClean="0">
                <a:solidFill>
                  <a:srgbClr val="006600"/>
                </a:solidFill>
              </a:rPr>
              <a:t>Faus-Golfe</a:t>
            </a:r>
            <a:r>
              <a:rPr lang="en-GB" sz="2000" dirty="0" smtClean="0">
                <a:solidFill>
                  <a:srgbClr val="006600"/>
                </a:solidFill>
              </a:rPr>
              <a:t>						- Phil </a:t>
            </a:r>
            <a:r>
              <a:rPr lang="en-GB" sz="2000" dirty="0" smtClean="0">
                <a:solidFill>
                  <a:srgbClr val="006600"/>
                </a:solidFill>
              </a:rPr>
              <a:t>Burrows	</a:t>
            </a:r>
            <a:r>
              <a:rPr lang="en-GB" sz="2000" dirty="0">
                <a:solidFill>
                  <a:prstClr val="black"/>
                </a:solidFill>
              </a:rPr>
              <a:t>	</a:t>
            </a:r>
            <a:r>
              <a:rPr lang="en-GB" sz="2000" dirty="0" smtClean="0">
                <a:solidFill>
                  <a:prstClr val="black"/>
                </a:solidFill>
              </a:rPr>
              <a:t>													</a:t>
            </a:r>
            <a:r>
              <a:rPr lang="en-GB" sz="2000" dirty="0" smtClean="0">
                <a:solidFill>
                  <a:srgbClr val="006600"/>
                </a:solidFill>
              </a:rPr>
              <a:t>- Rob Edgecock (WP4)						- Agnes </a:t>
            </a:r>
            <a:r>
              <a:rPr lang="en-GB" sz="2000" dirty="0" err="1" smtClean="0">
                <a:solidFill>
                  <a:srgbClr val="006600"/>
                </a:solidFill>
              </a:rPr>
              <a:t>Szeberenyi</a:t>
            </a:r>
            <a:r>
              <a:rPr lang="en-GB" sz="2000" dirty="0" smtClean="0">
                <a:solidFill>
                  <a:srgbClr val="006600"/>
                </a:solidFill>
              </a:rPr>
              <a:t> </a:t>
            </a:r>
            <a:r>
              <a:rPr lang="en-GB" sz="2000" dirty="0" smtClean="0">
                <a:solidFill>
                  <a:srgbClr val="006600"/>
                </a:solidFill>
              </a:rPr>
              <a:t>(</a:t>
            </a:r>
            <a:r>
              <a:rPr lang="en-GB" sz="2000" dirty="0" smtClean="0">
                <a:solidFill>
                  <a:srgbClr val="006600"/>
                </a:solidFill>
              </a:rPr>
              <a:t>Communications</a:t>
            </a:r>
            <a:r>
              <a:rPr lang="en-GB" sz="2000" dirty="0" smtClean="0">
                <a:solidFill>
                  <a:srgbClr val="006600"/>
                </a:solidFill>
              </a:rPr>
              <a:t>)</a:t>
            </a:r>
            <a:endParaRPr lang="en-GB" sz="2000" dirty="0" smtClean="0">
              <a:solidFill>
                <a:srgbClr val="006600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Conveners for applications areas to be identified:				</a:t>
            </a:r>
            <a:r>
              <a:rPr lang="en-GB" sz="2000" dirty="0" smtClean="0">
                <a:solidFill>
                  <a:srgbClr val="006600"/>
                </a:solidFill>
              </a:rPr>
              <a:t>- 3 each for Energy, Environment, Health, Industry and Security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Kick-off meeting; next summer, Royal Society (if possible) </a:t>
            </a:r>
          </a:p>
        </p:txBody>
      </p:sp>
    </p:spTree>
    <p:extLst>
      <p:ext uri="{BB962C8B-B14F-4D97-AF65-F5344CB8AC3E}">
        <p14:creationId xmlns:p14="http://schemas.microsoft.com/office/powerpoint/2010/main" val="28265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Aims of this workshop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7763301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Review the current applications of e-beams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Look at current and possible future technology</a:t>
            </a:r>
            <a:r>
              <a:rPr lang="en-GB" sz="2000" dirty="0" smtClean="0">
                <a:solidFill>
                  <a:srgbClr val="006600"/>
                </a:solidFill>
              </a:rPr>
              <a:t>		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Identify limitations, possible improvements,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And new applications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smtClean="0"/>
              <a:t>Ideally, </a:t>
            </a:r>
            <a:r>
              <a:rPr lang="en-GB" sz="2000" dirty="0" smtClean="0"/>
              <a:t>form collaborations interesting in working in this area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Look at possible funding mechanisms, e.g. through H2020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1484784"/>
            <a:ext cx="8280919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Third in a series of FP6/7 IAs on Accelerator R&amp;D: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oordinated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in </a:t>
            </a:r>
            <a:r>
              <a:rPr lang="en-GB" sz="2000" dirty="0" smtClean="0">
                <a:solidFill>
                  <a:srgbClr val="C00000"/>
                </a:solidFill>
              </a:rPr>
              <a:t>E</a:t>
            </a:r>
            <a:r>
              <a:rPr lang="en-GB" sz="2000" dirty="0" smtClean="0"/>
              <a:t>urope	(FP6)			- 2003 to 2007							- coordinated by CEA						- 22 partners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Eu</a:t>
            </a:r>
            <a:r>
              <a:rPr lang="en-GB" sz="2000" dirty="0" smtClean="0"/>
              <a:t>ropean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oordination for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and </a:t>
            </a:r>
            <a:r>
              <a:rPr lang="en-GB" sz="2000" dirty="0" smtClean="0">
                <a:solidFill>
                  <a:srgbClr val="C00000"/>
                </a:solidFill>
              </a:rPr>
              <a:t>D</a:t>
            </a:r>
            <a:r>
              <a:rPr lang="en-GB" sz="2000" dirty="0" smtClean="0"/>
              <a:t>evelopment	- 2008 to 2013							- coordinated by CERN						- 37 partners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Enhanced </a:t>
            </a:r>
            <a:r>
              <a:rPr lang="en-GB" sz="2000" dirty="0" smtClean="0">
                <a:solidFill>
                  <a:srgbClr val="C00000"/>
                </a:solidFill>
              </a:rPr>
              <a:t>Eu</a:t>
            </a:r>
            <a:r>
              <a:rPr lang="en-GB" sz="2000" dirty="0" smtClean="0"/>
              <a:t>ropean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oordination for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and 	</a:t>
            </a:r>
            <a:r>
              <a:rPr lang="en-GB" sz="2000" dirty="0" smtClean="0">
                <a:solidFill>
                  <a:srgbClr val="C00000"/>
                </a:solidFill>
              </a:rPr>
              <a:t>D</a:t>
            </a:r>
            <a:r>
              <a:rPr lang="en-GB" sz="2000" dirty="0" smtClean="0"/>
              <a:t>evelopment							- 2013 to 2017							- coordinated by CERN						- 40 partners </a:t>
            </a:r>
          </a:p>
        </p:txBody>
      </p:sp>
    </p:spTree>
    <p:extLst>
      <p:ext uri="{BB962C8B-B14F-4D97-AF65-F5344CB8AC3E}">
        <p14:creationId xmlns:p14="http://schemas.microsoft.com/office/powerpoint/2010/main" val="13280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 Work Packages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268760"/>
            <a:ext cx="885698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13 Work Packages, see </a:t>
            </a:r>
            <a:r>
              <a:rPr lang="en-GB" sz="2000" dirty="0" smtClean="0">
                <a:hlinkClick r:id="rId5"/>
              </a:rPr>
              <a:t>http://eucard2.web.cern.ch/</a:t>
            </a:r>
            <a:r>
              <a:rPr lang="en-GB" sz="2000" dirty="0" smtClean="0"/>
              <a:t> for details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dirty="0"/>
              <a:t>WP1: Management and Communication (MANCOM</a:t>
            </a:r>
            <a:r>
              <a:rPr lang="en-GB" dirty="0" smtClean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Networking Activities:</a:t>
            </a:r>
            <a:r>
              <a:rPr lang="en-GB" sz="2000" dirty="0"/>
              <a:t>						</a:t>
            </a:r>
            <a:r>
              <a:rPr lang="en-GB" dirty="0" smtClean="0"/>
              <a:t>WP2</a:t>
            </a:r>
            <a:r>
              <a:rPr lang="en-GB" dirty="0"/>
              <a:t>: Catalysing Innovation (</a:t>
            </a:r>
            <a:r>
              <a:rPr lang="en-GB" dirty="0" err="1" smtClean="0"/>
              <a:t>INNovation</a:t>
            </a:r>
            <a:r>
              <a:rPr lang="en-GB" dirty="0" smtClean="0"/>
              <a:t>)				WP3</a:t>
            </a:r>
            <a:r>
              <a:rPr lang="en-GB" dirty="0"/>
              <a:t>: Energy Efficiency (</a:t>
            </a:r>
            <a:r>
              <a:rPr lang="en-GB" dirty="0" err="1" smtClean="0"/>
              <a:t>EnEfficient</a:t>
            </a:r>
            <a:r>
              <a:rPr lang="en-GB" dirty="0" smtClean="0"/>
              <a:t>)					WP4</a:t>
            </a:r>
            <a:r>
              <a:rPr lang="en-GB" dirty="0"/>
              <a:t>: Accelerator Applications (</a:t>
            </a:r>
            <a:r>
              <a:rPr lang="en-GB" dirty="0" err="1" smtClean="0"/>
              <a:t>AccApplic</a:t>
            </a:r>
            <a:r>
              <a:rPr lang="en-GB" dirty="0" smtClean="0"/>
              <a:t>)				WP5</a:t>
            </a:r>
            <a:r>
              <a:rPr lang="en-GB" dirty="0"/>
              <a:t>: Extreme Beams (</a:t>
            </a:r>
            <a:r>
              <a:rPr lang="en-GB" dirty="0" smtClean="0"/>
              <a:t>XBEAM)					WP6</a:t>
            </a:r>
            <a:r>
              <a:rPr lang="en-GB" dirty="0"/>
              <a:t>: Low </a:t>
            </a:r>
            <a:r>
              <a:rPr lang="en-GB" dirty="0" err="1"/>
              <a:t>Emittance</a:t>
            </a:r>
            <a:r>
              <a:rPr lang="en-GB" dirty="0"/>
              <a:t> Rings (</a:t>
            </a:r>
            <a:r>
              <a:rPr lang="en-GB" dirty="0" smtClean="0"/>
              <a:t>LOW-e-RING)				WP7</a:t>
            </a:r>
            <a:r>
              <a:rPr lang="en-GB" dirty="0"/>
              <a:t>: Novel Accelerators (EuroNNAc2</a:t>
            </a:r>
            <a:r>
              <a:rPr lang="en-GB" sz="2000" dirty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Transnational Access:</a:t>
            </a:r>
            <a:r>
              <a:rPr lang="en-GB" sz="2000" dirty="0" smtClean="0"/>
              <a:t>						</a:t>
            </a:r>
            <a:r>
              <a:rPr lang="en-GB" dirty="0" smtClean="0"/>
              <a:t>WP8</a:t>
            </a:r>
            <a:r>
              <a:rPr lang="en-GB" dirty="0"/>
              <a:t>: </a:t>
            </a:r>
            <a:r>
              <a:rPr lang="en-GB" dirty="0" smtClean="0"/>
              <a:t>ICTF@STFC							WP9</a:t>
            </a:r>
            <a:r>
              <a:rPr lang="en-GB" dirty="0"/>
              <a:t>: </a:t>
            </a:r>
            <a:r>
              <a:rPr lang="en-GB" dirty="0" err="1"/>
              <a:t>HiRadMat@SPS</a:t>
            </a:r>
            <a:r>
              <a:rPr lang="en-GB" dirty="0"/>
              <a:t> and </a:t>
            </a:r>
            <a:r>
              <a:rPr lang="en-GB" dirty="0" err="1" smtClean="0"/>
              <a:t>MagNet@CERN</a:t>
            </a:r>
            <a:endParaRPr lang="en-GB" dirty="0" smtClean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Joint Research Activities</a:t>
            </a:r>
            <a:r>
              <a:rPr lang="en-GB" sz="2000" dirty="0" smtClean="0"/>
              <a:t>					</a:t>
            </a:r>
            <a:r>
              <a:rPr lang="en-GB" sz="2000" dirty="0"/>
              <a:t>	</a:t>
            </a:r>
            <a:r>
              <a:rPr lang="en-GB" dirty="0" smtClean="0"/>
              <a:t>WP10</a:t>
            </a:r>
            <a:r>
              <a:rPr lang="en-GB" dirty="0"/>
              <a:t>: Future Magnets (</a:t>
            </a:r>
            <a:r>
              <a:rPr lang="en-GB" dirty="0" smtClean="0"/>
              <a:t>MAG)					WP11</a:t>
            </a:r>
            <a:r>
              <a:rPr lang="en-GB" dirty="0"/>
              <a:t>: Collimator Materials for fast High Density Energy Deposition (</a:t>
            </a:r>
            <a:r>
              <a:rPr lang="en-GB" dirty="0" smtClean="0"/>
              <a:t>COMA-HDED)	WP12</a:t>
            </a:r>
            <a:r>
              <a:rPr lang="en-GB" dirty="0"/>
              <a:t>: Innovative Radio Frequency Technologies (</a:t>
            </a:r>
            <a:r>
              <a:rPr lang="en-GB" dirty="0" smtClean="0"/>
              <a:t>RF)			WP13</a:t>
            </a:r>
            <a:r>
              <a:rPr lang="en-GB" dirty="0"/>
              <a:t>: Novel Acceleration Techniques (ANAC2</a:t>
            </a:r>
            <a:r>
              <a:rPr lang="en-GB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6354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 Work Packages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268760"/>
            <a:ext cx="885698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13 Work Packages, see </a:t>
            </a:r>
            <a:r>
              <a:rPr lang="en-GB" sz="2000" dirty="0" smtClean="0">
                <a:hlinkClick r:id="rId5"/>
              </a:rPr>
              <a:t>http://eucard2.web.cern.ch/</a:t>
            </a:r>
            <a:r>
              <a:rPr lang="en-GB" sz="2000" dirty="0" smtClean="0"/>
              <a:t> for details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dirty="0"/>
              <a:t>WP1: Management and Communication (MANCOM</a:t>
            </a:r>
            <a:r>
              <a:rPr lang="en-GB" dirty="0" smtClean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Networking Activities:</a:t>
            </a:r>
            <a:r>
              <a:rPr lang="en-GB" sz="2000" dirty="0"/>
              <a:t>						</a:t>
            </a:r>
            <a:r>
              <a:rPr lang="en-GB" dirty="0" smtClean="0"/>
              <a:t>WP2</a:t>
            </a:r>
            <a:r>
              <a:rPr lang="en-GB" dirty="0"/>
              <a:t>: Catalysing Innovation (</a:t>
            </a:r>
            <a:r>
              <a:rPr lang="en-GB" dirty="0" err="1" smtClean="0"/>
              <a:t>INNovation</a:t>
            </a:r>
            <a:r>
              <a:rPr lang="en-GB" dirty="0" smtClean="0"/>
              <a:t>)				WP3</a:t>
            </a:r>
            <a:r>
              <a:rPr lang="en-GB" dirty="0"/>
              <a:t>: Energy Efficiency (</a:t>
            </a:r>
            <a:r>
              <a:rPr lang="en-GB" dirty="0" err="1" smtClean="0"/>
              <a:t>EnEfficient</a:t>
            </a:r>
            <a:r>
              <a:rPr lang="en-GB" dirty="0" smtClean="0"/>
              <a:t>)					</a:t>
            </a:r>
            <a:r>
              <a:rPr lang="en-GB" dirty="0" smtClean="0">
                <a:solidFill>
                  <a:srgbClr val="7030A0"/>
                </a:solidFill>
              </a:rPr>
              <a:t>WP4</a:t>
            </a:r>
            <a:r>
              <a:rPr lang="en-GB" dirty="0">
                <a:solidFill>
                  <a:srgbClr val="7030A0"/>
                </a:solidFill>
              </a:rPr>
              <a:t>: Accelerator Applications (</a:t>
            </a:r>
            <a:r>
              <a:rPr lang="en-GB" dirty="0" err="1" smtClean="0">
                <a:solidFill>
                  <a:srgbClr val="7030A0"/>
                </a:solidFill>
              </a:rPr>
              <a:t>AccApplic</a:t>
            </a:r>
            <a:r>
              <a:rPr lang="en-GB" dirty="0" smtClean="0">
                <a:solidFill>
                  <a:srgbClr val="7030A0"/>
                </a:solidFill>
              </a:rPr>
              <a:t>)</a:t>
            </a:r>
            <a:r>
              <a:rPr lang="en-GB" dirty="0" smtClean="0"/>
              <a:t>				WP5</a:t>
            </a:r>
            <a:r>
              <a:rPr lang="en-GB" dirty="0"/>
              <a:t>: Extreme Beams (</a:t>
            </a:r>
            <a:r>
              <a:rPr lang="en-GB" dirty="0" smtClean="0"/>
              <a:t>XBEAM)					WP6</a:t>
            </a:r>
            <a:r>
              <a:rPr lang="en-GB" dirty="0"/>
              <a:t>: Low </a:t>
            </a:r>
            <a:r>
              <a:rPr lang="en-GB" dirty="0" err="1"/>
              <a:t>Emittance</a:t>
            </a:r>
            <a:r>
              <a:rPr lang="en-GB" dirty="0"/>
              <a:t> Rings (</a:t>
            </a:r>
            <a:r>
              <a:rPr lang="en-GB" dirty="0" smtClean="0"/>
              <a:t>LOW-e-RING)				WP7</a:t>
            </a:r>
            <a:r>
              <a:rPr lang="en-GB" dirty="0"/>
              <a:t>: Novel Accelerators (EuroNNAc2</a:t>
            </a:r>
            <a:r>
              <a:rPr lang="en-GB" sz="2000" dirty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Transnational Access:</a:t>
            </a:r>
            <a:r>
              <a:rPr lang="en-GB" sz="2000" dirty="0" smtClean="0"/>
              <a:t>						</a:t>
            </a:r>
            <a:r>
              <a:rPr lang="en-GB" dirty="0" smtClean="0"/>
              <a:t>WP8</a:t>
            </a:r>
            <a:r>
              <a:rPr lang="en-GB" dirty="0"/>
              <a:t>: </a:t>
            </a:r>
            <a:r>
              <a:rPr lang="en-GB" dirty="0" smtClean="0"/>
              <a:t>ICTF@STFC							WP9</a:t>
            </a:r>
            <a:r>
              <a:rPr lang="en-GB" dirty="0"/>
              <a:t>: </a:t>
            </a:r>
            <a:r>
              <a:rPr lang="en-GB" dirty="0" err="1"/>
              <a:t>HiRadMat@SPS</a:t>
            </a:r>
            <a:r>
              <a:rPr lang="en-GB" dirty="0"/>
              <a:t> and </a:t>
            </a:r>
            <a:r>
              <a:rPr lang="en-GB" dirty="0" err="1" smtClean="0"/>
              <a:t>MagNet@CERN</a:t>
            </a:r>
            <a:endParaRPr lang="en-GB" dirty="0" smtClean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Joint Research Activities</a:t>
            </a:r>
            <a:r>
              <a:rPr lang="en-GB" sz="2000" dirty="0" smtClean="0"/>
              <a:t>					</a:t>
            </a:r>
            <a:r>
              <a:rPr lang="en-GB" sz="2000" dirty="0"/>
              <a:t>	</a:t>
            </a:r>
            <a:r>
              <a:rPr lang="en-GB" dirty="0" smtClean="0"/>
              <a:t>WP10</a:t>
            </a:r>
            <a:r>
              <a:rPr lang="en-GB" dirty="0"/>
              <a:t>: Future Magnets (</a:t>
            </a:r>
            <a:r>
              <a:rPr lang="en-GB" dirty="0" smtClean="0"/>
              <a:t>MAG)					WP11</a:t>
            </a:r>
            <a:r>
              <a:rPr lang="en-GB" dirty="0"/>
              <a:t>: Collimator Materials for fast High Density Energy Deposition (</a:t>
            </a:r>
            <a:r>
              <a:rPr lang="en-GB" dirty="0" smtClean="0"/>
              <a:t>COMA-HDED)	WP12</a:t>
            </a:r>
            <a:r>
              <a:rPr lang="en-GB" dirty="0"/>
              <a:t>: Innovative Radio Frequency Technologies (</a:t>
            </a:r>
            <a:r>
              <a:rPr lang="en-GB" dirty="0" smtClean="0"/>
              <a:t>RF)			WP13</a:t>
            </a:r>
            <a:r>
              <a:rPr lang="en-GB" dirty="0"/>
              <a:t>: Novel Acceleration Techniques (ANAC2</a:t>
            </a:r>
            <a:r>
              <a:rPr lang="en-GB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4611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Accelerator Applications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361" y="1484784"/>
            <a:ext cx="7763301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&gt;30000 accelerators already in use around the World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Annual sales: &gt;$3.5B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Annual product, </a:t>
            </a:r>
            <a:r>
              <a:rPr lang="en-GB" sz="2000" dirty="0" err="1" smtClean="0"/>
              <a:t>etc</a:t>
            </a:r>
            <a:r>
              <a:rPr lang="en-GB" sz="2000" dirty="0" smtClean="0"/>
              <a:t>, sales: &gt;$0.5T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Fit into a few broad categories: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Energy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Environment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Healthcare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Industry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Security and defence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Research</a:t>
            </a:r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19672" y="4941168"/>
            <a:ext cx="1152128" cy="360040"/>
            <a:chOff x="1619672" y="4941168"/>
            <a:chExt cx="1152128" cy="36004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619672" y="4941168"/>
              <a:ext cx="1152128" cy="36004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619672" y="4941168"/>
              <a:ext cx="1152128" cy="33242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3131840" y="3789040"/>
            <a:ext cx="3384376" cy="732998"/>
            <a:chOff x="3131840" y="3789040"/>
            <a:chExt cx="3384376" cy="732998"/>
          </a:xfrm>
        </p:grpSpPr>
        <p:sp>
          <p:nvSpPr>
            <p:cNvPr id="12" name="Right Brace 11"/>
            <p:cNvSpPr/>
            <p:nvPr/>
          </p:nvSpPr>
          <p:spPr>
            <a:xfrm>
              <a:off x="3131840" y="3789040"/>
              <a:ext cx="216024" cy="732998"/>
            </a:xfrm>
            <a:prstGeom prst="rightBrace">
              <a:avLst/>
            </a:prstGeom>
            <a:ln w="19050"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19872" y="4005064"/>
              <a:ext cx="3096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6600"/>
                  </a:solidFill>
                </a:rPr>
                <a:t>Most of the World’s accelerators</a:t>
              </a:r>
              <a:endParaRPr lang="en-GB" sz="1600" dirty="0">
                <a:solidFill>
                  <a:srgbClr val="00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447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Accelerator Applications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361" y="1484784"/>
            <a:ext cx="7763301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&gt;30000 accelerators already in use around the World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Annual sales: &gt;$3.5B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Annual product, </a:t>
            </a:r>
            <a:r>
              <a:rPr lang="en-GB" sz="2000" dirty="0" err="1" smtClean="0"/>
              <a:t>etc</a:t>
            </a:r>
            <a:r>
              <a:rPr lang="en-GB" sz="2000" dirty="0" smtClean="0"/>
              <a:t>, sales: &gt;$0.5T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Fit into a few broad categories: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Energy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Environment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Healthcare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Industry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Security and defence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Research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" y="1268760"/>
            <a:ext cx="8974857" cy="393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5123" y="5517232"/>
            <a:ext cx="8051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See: </a:t>
            </a:r>
            <a:r>
              <a:rPr lang="en-GB" sz="1400" dirty="0" smtClean="0">
                <a:solidFill>
                  <a:srgbClr val="006600"/>
                </a:solidFill>
              </a:rPr>
              <a:t>http</a:t>
            </a:r>
            <a:r>
              <a:rPr lang="en-GB" sz="1400" dirty="0">
                <a:solidFill>
                  <a:srgbClr val="006600"/>
                </a:solidFill>
              </a:rPr>
              <a:t>://eucardapplications.hud.ac.uk/wp-content/uploads/2014/01/Accelerator-applications.xlsx</a:t>
            </a:r>
          </a:p>
        </p:txBody>
      </p:sp>
    </p:spTree>
    <p:extLst>
      <p:ext uri="{BB962C8B-B14F-4D97-AF65-F5344CB8AC3E}">
        <p14:creationId xmlns:p14="http://schemas.microsoft.com/office/powerpoint/2010/main" val="152775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WP4: Accelerator Applications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390750"/>
            <a:ext cx="77633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First step: review of state of the art </a:t>
            </a:r>
            <a:r>
              <a:rPr lang="en-GB" sz="2000" dirty="0" smtClean="0">
                <a:solidFill>
                  <a:srgbClr val="C00000"/>
                </a:solidFill>
              </a:rPr>
              <a:t>– done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Second step: selection of applications to focus on </a:t>
            </a:r>
            <a:r>
              <a:rPr lang="en-GB" sz="2000" dirty="0">
                <a:solidFill>
                  <a:srgbClr val="C00000"/>
                </a:solidFill>
              </a:rPr>
              <a:t>– </a:t>
            </a:r>
            <a:r>
              <a:rPr lang="en-GB" sz="2000" dirty="0" smtClean="0">
                <a:solidFill>
                  <a:srgbClr val="C00000"/>
                </a:solidFill>
              </a:rPr>
              <a:t>on-going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Third step – more detailed study via workshops </a:t>
            </a:r>
            <a:r>
              <a:rPr lang="en-GB" sz="2000" dirty="0" smtClean="0">
                <a:solidFill>
                  <a:srgbClr val="C00000"/>
                </a:solidFill>
              </a:rPr>
              <a:t>- on-going</a:t>
            </a:r>
            <a:r>
              <a:rPr lang="en-GB" sz="2000" dirty="0" smtClean="0"/>
              <a:t>		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Outputs:								- Things (limitations, new applications, </a:t>
            </a:r>
            <a:r>
              <a:rPr lang="en-GB" sz="2000" dirty="0" err="1" smtClean="0"/>
              <a:t>etc</a:t>
            </a:r>
            <a:r>
              <a:rPr lang="en-GB" sz="2000" dirty="0" smtClean="0"/>
              <a:t>) to be addressed</a:t>
            </a:r>
            <a:r>
              <a:rPr lang="en-GB" sz="2000" dirty="0"/>
              <a:t>	</a:t>
            </a:r>
            <a:r>
              <a:rPr lang="en-GB" sz="2000" dirty="0" smtClean="0"/>
              <a:t>	- Collaborations to address them					- Funding proposals – H2020, national programmes, </a:t>
            </a:r>
            <a:r>
              <a:rPr lang="en-GB" sz="2000" dirty="0" err="1" smtClean="0"/>
              <a:t>etc</a:t>
            </a:r>
            <a:r>
              <a:rPr lang="en-GB" sz="2000" dirty="0" smtClean="0"/>
              <a:t>, </a:t>
            </a:r>
            <a:r>
              <a:rPr lang="en-GB" sz="2000" dirty="0" err="1" smtClean="0"/>
              <a:t>etc</a:t>
            </a:r>
            <a:r>
              <a:rPr lang="en-GB" sz="2000" dirty="0" smtClean="0"/>
              <a:t>		- Improved or new applications					- Policy document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C00000"/>
                </a:solidFill>
              </a:rPr>
              <a:t>We welcome all input to this work!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05273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Objectives:								- look for existing applications that could benefit from accelerators 	  developed for research						- look for new applications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805133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1: Coordination 							</a:t>
            </a:r>
            <a:r>
              <a:rPr lang="en-GB" sz="2000" dirty="0"/>
              <a:t>	</a:t>
            </a:r>
            <a:r>
              <a:rPr lang="en-GB" sz="2000" dirty="0" smtClean="0">
                <a:solidFill>
                  <a:srgbClr val="006600"/>
                </a:solidFill>
              </a:rPr>
              <a:t>- Rob Edgecock (Huddersfield &amp; STFC)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2: Low energy accelerators 							</a:t>
            </a:r>
            <a:r>
              <a:rPr lang="en-GB" sz="2000" dirty="0" smtClean="0">
                <a:solidFill>
                  <a:srgbClr val="006600"/>
                </a:solidFill>
              </a:rPr>
              <a:t>– Marco </a:t>
            </a:r>
            <a:r>
              <a:rPr lang="en-GB" sz="2000" dirty="0" err="1" smtClean="0">
                <a:solidFill>
                  <a:srgbClr val="006600"/>
                </a:solidFill>
              </a:rPr>
              <a:t>Cavenago</a:t>
            </a:r>
            <a:r>
              <a:rPr lang="en-GB" sz="2000" dirty="0" smtClean="0">
                <a:solidFill>
                  <a:srgbClr val="006600"/>
                </a:solidFill>
              </a:rPr>
              <a:t> (INFN)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3: Intermediate energy proton and ion accelerators 				</a:t>
            </a:r>
            <a:r>
              <a:rPr lang="en-GB" sz="2000" dirty="0" smtClean="0">
                <a:solidFill>
                  <a:srgbClr val="006600"/>
                </a:solidFill>
              </a:rPr>
              <a:t>– Marco </a:t>
            </a:r>
            <a:r>
              <a:rPr lang="en-GB" sz="2000" dirty="0" err="1" smtClean="0">
                <a:solidFill>
                  <a:srgbClr val="006600"/>
                </a:solidFill>
              </a:rPr>
              <a:t>Schippers</a:t>
            </a:r>
            <a:r>
              <a:rPr lang="en-GB" sz="2000" dirty="0" smtClean="0">
                <a:solidFill>
                  <a:srgbClr val="006600"/>
                </a:solidFill>
              </a:rPr>
              <a:t> (PSI)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4: High beam power proton and ion accelerators 				</a:t>
            </a:r>
            <a:r>
              <a:rPr lang="en-GB" sz="2000" dirty="0" smtClean="0">
                <a:solidFill>
                  <a:srgbClr val="006600"/>
                </a:solidFill>
              </a:rPr>
              <a:t>– Alessandra Lombardi (CERN)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5: High beam power targets 						</a:t>
            </a:r>
            <a:r>
              <a:rPr lang="en-GB" sz="2000" dirty="0" smtClean="0">
                <a:solidFill>
                  <a:srgbClr val="006600"/>
                </a:solidFill>
              </a:rPr>
              <a:t>– </a:t>
            </a:r>
            <a:r>
              <a:rPr lang="en-GB" sz="2000" dirty="0" err="1" smtClean="0">
                <a:solidFill>
                  <a:srgbClr val="006600"/>
                </a:solidFill>
              </a:rPr>
              <a:t>Hywel</a:t>
            </a:r>
            <a:r>
              <a:rPr lang="en-GB" sz="2000" dirty="0" smtClean="0">
                <a:solidFill>
                  <a:srgbClr val="006600"/>
                </a:solidFill>
              </a:rPr>
              <a:t> Owen (Manchester)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Website at:								</a:t>
            </a:r>
            <a:r>
              <a:rPr lang="en-GB" sz="2000" dirty="0">
                <a:hlinkClick r:id="rId5"/>
              </a:rPr>
              <a:t>http://eucardapplications.hud.ac.uk/</a:t>
            </a:r>
            <a:endParaRPr lang="en-GB" sz="2000" dirty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53 partners:								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- 35 not EuCARD2 partners					- 19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industry/users</a:t>
            </a:r>
            <a:r>
              <a:rPr lang="en-GB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98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First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4" y="1196751"/>
            <a:ext cx="833520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Modern hadron therapy gantry developments – UMAN &amp; PSI		</a:t>
            </a:r>
            <a:r>
              <a:rPr lang="en-GB" sz="2000" dirty="0" smtClean="0">
                <a:solidFill>
                  <a:srgbClr val="002060"/>
                </a:solidFill>
              </a:rPr>
              <a:t>- 16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January 2014						- Cockcroft, UK							- </a:t>
            </a:r>
            <a:r>
              <a:rPr lang="en-GB" sz="1400" dirty="0" smtClean="0">
                <a:solidFill>
                  <a:srgbClr val="002060"/>
                </a:solidFill>
                <a:hlinkClick r:id="rId5"/>
              </a:rPr>
              <a:t>https://eventbooking.stfc.ac.uk/news-events/modern-hadron-therapy-gantry-developments-187</a:t>
            </a:r>
            <a:endParaRPr lang="en-GB" sz="14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A</a:t>
            </a:r>
            <a:r>
              <a:rPr lang="en-GB" sz="2000" dirty="0" smtClean="0"/>
              <a:t>ccelerators for accelerator driven systems</a:t>
            </a:r>
            <a:r>
              <a:rPr lang="en-GB" sz="2000" dirty="0"/>
              <a:t> </a:t>
            </a:r>
            <a:r>
              <a:rPr lang="en-GB" sz="2000" dirty="0" smtClean="0"/>
              <a:t>- CERN			</a:t>
            </a:r>
            <a:r>
              <a:rPr lang="en-GB" sz="2000" dirty="0" smtClean="0">
                <a:solidFill>
                  <a:srgbClr val="002060"/>
                </a:solidFill>
              </a:rPr>
              <a:t>- 20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-21</a:t>
            </a:r>
            <a:r>
              <a:rPr lang="en-GB" sz="2000" baseline="30000" dirty="0" smtClean="0">
                <a:solidFill>
                  <a:srgbClr val="002060"/>
                </a:solidFill>
              </a:rPr>
              <a:t>st</a:t>
            </a:r>
            <a:r>
              <a:rPr lang="en-GB" sz="2000" dirty="0" smtClean="0">
                <a:solidFill>
                  <a:srgbClr val="002060"/>
                </a:solidFill>
              </a:rPr>
              <a:t> March 2014						- CERN								- organised jointly with MAX					- </a:t>
            </a:r>
            <a:r>
              <a:rPr lang="en-GB" sz="2000" dirty="0" smtClean="0">
                <a:solidFill>
                  <a:srgbClr val="002060"/>
                </a:solidFill>
                <a:hlinkClick r:id="rId6"/>
              </a:rPr>
              <a:t>https://indico.cern.ch/event/300409/overview</a:t>
            </a:r>
            <a:r>
              <a:rPr lang="en-GB" sz="2000" dirty="0" smtClean="0"/>
              <a:t>	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 </a:t>
            </a:r>
            <a:r>
              <a:rPr lang="en-US" sz="2000" dirty="0"/>
              <a:t>Accelerator based neutron production  (ABNP2014</a:t>
            </a:r>
            <a:r>
              <a:rPr lang="en-US" sz="2000" dirty="0" smtClean="0"/>
              <a:t>) - INFN</a:t>
            </a:r>
            <a:r>
              <a:rPr lang="en-GB" sz="2000" dirty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- 14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-15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April 2014						- </a:t>
            </a:r>
            <a:r>
              <a:rPr lang="en-GB" sz="2000" dirty="0" err="1" smtClean="0">
                <a:solidFill>
                  <a:srgbClr val="002060"/>
                </a:solidFill>
              </a:rPr>
              <a:t>Legnaro</a:t>
            </a:r>
            <a:r>
              <a:rPr lang="en-GB" sz="2000" dirty="0" smtClean="0">
                <a:solidFill>
                  <a:srgbClr val="002060"/>
                </a:solidFill>
              </a:rPr>
              <a:t>							- BNCT, radioisotope production, security, </a:t>
            </a:r>
            <a:r>
              <a:rPr lang="en-GB" sz="2000" dirty="0" err="1" smtClean="0">
                <a:solidFill>
                  <a:srgbClr val="002060"/>
                </a:solidFill>
              </a:rPr>
              <a:t>etc</a:t>
            </a:r>
            <a:r>
              <a:rPr lang="en-GB" sz="2000" dirty="0" smtClean="0">
                <a:solidFill>
                  <a:srgbClr val="002060"/>
                </a:solidFill>
              </a:rPr>
              <a:t>			- </a:t>
            </a:r>
            <a:r>
              <a:rPr lang="en-GB" sz="2000" dirty="0" smtClean="0">
                <a:solidFill>
                  <a:srgbClr val="002060"/>
                </a:solidFill>
                <a:hlinkClick r:id="rId7"/>
              </a:rPr>
              <a:t>https://agenda.infn.it/conferenceDisplay.py?confId=7214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3745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405</Words>
  <Application>Microsoft Office PowerPoint</Application>
  <PresentationFormat>On-screen Show (4:3)</PresentationFormat>
  <Paragraphs>119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Edgecock</dc:creator>
  <cp:lastModifiedBy>Edgecock</cp:lastModifiedBy>
  <cp:revision>55</cp:revision>
  <dcterms:created xsi:type="dcterms:W3CDTF">2013-06-06T13:07:24Z</dcterms:created>
  <dcterms:modified xsi:type="dcterms:W3CDTF">2014-11-04T11:10:27Z</dcterms:modified>
</cp:coreProperties>
</file>