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4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5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6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7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8.xml" ContentType="application/vnd.openxmlformats-officedocument.theme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theme/theme9.xml" ContentType="application/vnd.openxmlformats-officedocument.theme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theme/theme10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1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2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13.xml" ContentType="application/vnd.openxmlformats-officedocument.theme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14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theme/theme15.xml" ContentType="application/vnd.openxmlformats-officedocument.theme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16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theme/theme17.xml" ContentType="application/vnd.openxmlformats-officedocument.theme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theme/theme18.xml" ContentType="application/vnd.openxmlformats-officedocument.theme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theme/theme19.xml" ContentType="application/vnd.openxmlformats-officedocument.theme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theme/theme20.xml" ContentType="application/vnd.openxmlformats-officedocument.theme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1" r:id="rId2"/>
    <p:sldMasterId id="2147483653" r:id="rId3"/>
    <p:sldMasterId id="2147483655" r:id="rId4"/>
    <p:sldMasterId id="2147483741" r:id="rId5"/>
    <p:sldMasterId id="2147483753" r:id="rId6"/>
    <p:sldMasterId id="2147483775" r:id="rId7"/>
    <p:sldMasterId id="2147483791" r:id="rId8"/>
    <p:sldMasterId id="2147483806" r:id="rId9"/>
    <p:sldMasterId id="2147483819" r:id="rId10"/>
    <p:sldMasterId id="2147483835" r:id="rId11"/>
    <p:sldMasterId id="2147483851" r:id="rId12"/>
    <p:sldMasterId id="2147483867" r:id="rId13"/>
    <p:sldMasterId id="2147483883" r:id="rId14"/>
    <p:sldMasterId id="2147483897" r:id="rId15"/>
    <p:sldMasterId id="2147483910" r:id="rId16"/>
    <p:sldMasterId id="2147483926" r:id="rId17"/>
    <p:sldMasterId id="2147483939" r:id="rId18"/>
    <p:sldMasterId id="2147483952" r:id="rId19"/>
    <p:sldMasterId id="2147483964" r:id="rId20"/>
    <p:sldMasterId id="2147483976" r:id="rId21"/>
  </p:sldMasterIdLst>
  <p:notesMasterIdLst>
    <p:notesMasterId r:id="rId47"/>
  </p:notesMasterIdLst>
  <p:sldIdLst>
    <p:sldId id="256" r:id="rId22"/>
    <p:sldId id="257" r:id="rId23"/>
    <p:sldId id="282" r:id="rId24"/>
    <p:sldId id="264" r:id="rId25"/>
    <p:sldId id="261" r:id="rId26"/>
    <p:sldId id="268" r:id="rId27"/>
    <p:sldId id="292" r:id="rId28"/>
    <p:sldId id="286" r:id="rId29"/>
    <p:sldId id="269" r:id="rId30"/>
    <p:sldId id="287" r:id="rId31"/>
    <p:sldId id="293" r:id="rId32"/>
    <p:sldId id="294" r:id="rId33"/>
    <p:sldId id="291" r:id="rId34"/>
    <p:sldId id="295" r:id="rId35"/>
    <p:sldId id="297" r:id="rId36"/>
    <p:sldId id="296" r:id="rId37"/>
    <p:sldId id="299" r:id="rId38"/>
    <p:sldId id="300" r:id="rId39"/>
    <p:sldId id="301" r:id="rId40"/>
    <p:sldId id="302" r:id="rId41"/>
    <p:sldId id="303" r:id="rId42"/>
    <p:sldId id="305" r:id="rId43"/>
    <p:sldId id="307" r:id="rId44"/>
    <p:sldId id="304" r:id="rId45"/>
    <p:sldId id="306" r:id="rId46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FFCC99"/>
    <a:srgbClr val="FFCC00"/>
    <a:srgbClr val="0000FF"/>
    <a:srgbClr val="FFCCFF"/>
    <a:srgbClr val="DDDDDD"/>
    <a:srgbClr val="FFCCCC"/>
    <a:srgbClr val="99FF99"/>
    <a:srgbClr val="CC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4241" autoAdjust="0"/>
    <p:restoredTop sz="88982" autoAdjust="0"/>
  </p:normalViewPr>
  <p:slideViewPr>
    <p:cSldViewPr>
      <p:cViewPr varScale="1">
        <p:scale>
          <a:sx n="134" d="100"/>
          <a:sy n="134" d="100"/>
        </p:scale>
        <p:origin x="-95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39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3.xml"/><Relationship Id="rId42" Type="http://schemas.openxmlformats.org/officeDocument/2006/relationships/slide" Target="slides/slide2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slide" Target="slides/slide17.xml"/><Relationship Id="rId46" Type="http://schemas.openxmlformats.org/officeDocument/2006/relationships/slide" Target="slides/slide25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41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slide" Target="slides/slide16.xml"/><Relationship Id="rId40" Type="http://schemas.openxmlformats.org/officeDocument/2006/relationships/slide" Target="slides/slide19.xml"/><Relationship Id="rId45" Type="http://schemas.openxmlformats.org/officeDocument/2006/relationships/slide" Target="slides/slide24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49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4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43" Type="http://schemas.openxmlformats.org/officeDocument/2006/relationships/slide" Target="slides/slide22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2AF07D-EA60-4DE0-90D2-668033D6E0C2}" type="doc">
      <dgm:prSet loTypeId="urn:microsoft.com/office/officeart/2005/8/layout/hList3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754DB63-F922-4BC2-A3AF-84501084B238}">
      <dgm:prSet phldrT="[Text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GB" dirty="0" smtClean="0"/>
            <a:t>Higher frequency = Shorter wavelength = higher accelerating gradient</a:t>
          </a:r>
          <a:endParaRPr lang="en-GB" dirty="0"/>
        </a:p>
      </dgm:t>
    </dgm:pt>
    <dgm:pt modelId="{8C7A51A2-BD53-4E48-9DD5-25A74D7E97BF}" type="parTrans" cxnId="{2CEE6E39-4718-46A1-913B-BAD5999A6B7B}">
      <dgm:prSet/>
      <dgm:spPr/>
      <dgm:t>
        <a:bodyPr/>
        <a:lstStyle/>
        <a:p>
          <a:endParaRPr lang="en-GB"/>
        </a:p>
      </dgm:t>
    </dgm:pt>
    <dgm:pt modelId="{5D481A83-16D0-48B9-ACA1-46977354B010}" type="sibTrans" cxnId="{2CEE6E39-4718-46A1-913B-BAD5999A6B7B}">
      <dgm:prSet/>
      <dgm:spPr/>
      <dgm:t>
        <a:bodyPr/>
        <a:lstStyle/>
        <a:p>
          <a:endParaRPr lang="en-GB"/>
        </a:p>
      </dgm:t>
    </dgm:pt>
    <dgm:pt modelId="{4C9D88EF-FA09-485B-8111-0E630220EECA}">
      <dgm:prSet phldrT="[Text]"/>
      <dgm:spPr>
        <a:solidFill>
          <a:srgbClr val="66CCFF"/>
        </a:solidFill>
      </dgm:spPr>
      <dgm:t>
        <a:bodyPr/>
        <a:lstStyle/>
        <a:p>
          <a:r>
            <a:rPr lang="en-GB" dirty="0" smtClean="0"/>
            <a:t>More compact, smaller footprint = </a:t>
          </a:r>
          <a:r>
            <a:rPr lang="en-GB" b="1" u="sng" dirty="0" smtClean="0"/>
            <a:t>more mobile</a:t>
          </a:r>
          <a:endParaRPr lang="en-GB" b="1" u="sng" dirty="0"/>
        </a:p>
      </dgm:t>
    </dgm:pt>
    <dgm:pt modelId="{1786DC2E-7F57-4C8B-8DA7-20474C986DA8}" type="parTrans" cxnId="{A78B94A6-7D5C-49F4-ABDB-FEA4A21334BD}">
      <dgm:prSet/>
      <dgm:spPr/>
      <dgm:t>
        <a:bodyPr/>
        <a:lstStyle/>
        <a:p>
          <a:endParaRPr lang="en-GB"/>
        </a:p>
      </dgm:t>
    </dgm:pt>
    <dgm:pt modelId="{2CA57FE0-600A-4E93-A71E-EE211F36D977}" type="sibTrans" cxnId="{A78B94A6-7D5C-49F4-ABDB-FEA4A21334BD}">
      <dgm:prSet/>
      <dgm:spPr/>
      <dgm:t>
        <a:bodyPr/>
        <a:lstStyle/>
        <a:p>
          <a:endParaRPr lang="en-GB"/>
        </a:p>
      </dgm:t>
    </dgm:pt>
    <dgm:pt modelId="{69FF32D7-D7B0-4007-A686-CF456A6797C8}">
      <dgm:prSet phldrT="[Text]"/>
      <dgm:spPr>
        <a:solidFill>
          <a:srgbClr val="66CCFF"/>
        </a:solidFill>
      </dgm:spPr>
      <dgm:t>
        <a:bodyPr/>
        <a:lstStyle/>
        <a:p>
          <a:r>
            <a:rPr lang="en-GB" dirty="0" smtClean="0"/>
            <a:t>Less shielding = </a:t>
          </a:r>
          <a:r>
            <a:rPr lang="en-GB" b="1" u="sng" dirty="0" smtClean="0"/>
            <a:t>lighter and requires less infrastructure</a:t>
          </a:r>
          <a:endParaRPr lang="en-GB" b="1" u="sng" dirty="0"/>
        </a:p>
      </dgm:t>
    </dgm:pt>
    <dgm:pt modelId="{0DDF75CB-86E7-4D01-9B30-3E00BDC021D4}" type="parTrans" cxnId="{6F5CF865-C8AA-401C-8D05-592F243BB62B}">
      <dgm:prSet/>
      <dgm:spPr/>
      <dgm:t>
        <a:bodyPr/>
        <a:lstStyle/>
        <a:p>
          <a:endParaRPr lang="en-GB"/>
        </a:p>
      </dgm:t>
    </dgm:pt>
    <dgm:pt modelId="{25648E31-BB45-441F-BC63-D8FF8AD5F8B3}" type="sibTrans" cxnId="{6F5CF865-C8AA-401C-8D05-592F243BB62B}">
      <dgm:prSet/>
      <dgm:spPr/>
      <dgm:t>
        <a:bodyPr/>
        <a:lstStyle/>
        <a:p>
          <a:endParaRPr lang="en-GB"/>
        </a:p>
      </dgm:t>
    </dgm:pt>
    <dgm:pt modelId="{0FBB893D-3B77-4CFF-BC97-F4739F3EE204}">
      <dgm:prSet phldrT="[Text]"/>
      <dgm:spPr>
        <a:solidFill>
          <a:srgbClr val="66CCFF"/>
        </a:solidFill>
      </dgm:spPr>
      <dgm:t>
        <a:bodyPr/>
        <a:lstStyle/>
        <a:p>
          <a:r>
            <a:rPr lang="en-GB" dirty="0" smtClean="0"/>
            <a:t>Less shielding = </a:t>
          </a:r>
          <a:r>
            <a:rPr lang="en-GB" b="1" u="sng" dirty="0" smtClean="0"/>
            <a:t>cost savings</a:t>
          </a:r>
          <a:endParaRPr lang="en-GB" b="1" u="sng" dirty="0"/>
        </a:p>
      </dgm:t>
    </dgm:pt>
    <dgm:pt modelId="{CCD17335-947E-42F1-A2B1-7EF5CED736DA}" type="parTrans" cxnId="{05300600-A82B-4FBE-BCF0-4ECF352FB487}">
      <dgm:prSet/>
      <dgm:spPr/>
      <dgm:t>
        <a:bodyPr/>
        <a:lstStyle/>
        <a:p>
          <a:endParaRPr lang="en-GB"/>
        </a:p>
      </dgm:t>
    </dgm:pt>
    <dgm:pt modelId="{20E18559-062C-4DE6-BF83-21BB95947D91}" type="sibTrans" cxnId="{05300600-A82B-4FBE-BCF0-4ECF352FB487}">
      <dgm:prSet/>
      <dgm:spPr/>
      <dgm:t>
        <a:bodyPr/>
        <a:lstStyle/>
        <a:p>
          <a:endParaRPr lang="en-GB"/>
        </a:p>
      </dgm:t>
    </dgm:pt>
    <dgm:pt modelId="{DB438815-AF23-4E26-A15D-818F7D8A8345}" type="pres">
      <dgm:prSet presAssocID="{3B2AF07D-EA60-4DE0-90D2-668033D6E0C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2CC8E64-1360-4086-96D9-54F444687918}" type="pres">
      <dgm:prSet presAssocID="{7754DB63-F922-4BC2-A3AF-84501084B238}" presName="roof" presStyleLbl="dkBgShp" presStyleIdx="0" presStyleCnt="2" custLinFactNeighborY="-41"/>
      <dgm:spPr/>
      <dgm:t>
        <a:bodyPr/>
        <a:lstStyle/>
        <a:p>
          <a:endParaRPr lang="en-GB"/>
        </a:p>
      </dgm:t>
    </dgm:pt>
    <dgm:pt modelId="{13035954-DFB0-4308-9904-1DE9248F2281}" type="pres">
      <dgm:prSet presAssocID="{7754DB63-F922-4BC2-A3AF-84501084B238}" presName="pillars" presStyleCnt="0"/>
      <dgm:spPr/>
    </dgm:pt>
    <dgm:pt modelId="{71CF8E7D-F6A7-406B-BD1E-716D24301A2C}" type="pres">
      <dgm:prSet presAssocID="{7754DB63-F922-4BC2-A3AF-84501084B23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756409-D0EE-4366-B03E-E819E4D845ED}" type="pres">
      <dgm:prSet presAssocID="{69FF32D7-D7B0-4007-A686-CF456A6797C8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2BA915-BF22-4E94-B711-65599ABF4937}" type="pres">
      <dgm:prSet presAssocID="{0FBB893D-3B77-4CFF-BC97-F4739F3EE204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FD760AB-7F8E-4E0B-B61B-E29DBD56DD33}" type="pres">
      <dgm:prSet presAssocID="{7754DB63-F922-4BC2-A3AF-84501084B238}" presName="base" presStyleLbl="dkBgShp" presStyleIdx="1" presStyleCnt="2"/>
      <dgm:spPr/>
    </dgm:pt>
  </dgm:ptLst>
  <dgm:cxnLst>
    <dgm:cxn modelId="{A78B94A6-7D5C-49F4-ABDB-FEA4A21334BD}" srcId="{7754DB63-F922-4BC2-A3AF-84501084B238}" destId="{4C9D88EF-FA09-485B-8111-0E630220EECA}" srcOrd="0" destOrd="0" parTransId="{1786DC2E-7F57-4C8B-8DA7-20474C986DA8}" sibTransId="{2CA57FE0-600A-4E93-A71E-EE211F36D977}"/>
    <dgm:cxn modelId="{26D0CCE5-7A2D-431B-A5AC-80FE4EFFCC15}" type="presOf" srcId="{69FF32D7-D7B0-4007-A686-CF456A6797C8}" destId="{83756409-D0EE-4366-B03E-E819E4D845ED}" srcOrd="0" destOrd="0" presId="urn:microsoft.com/office/officeart/2005/8/layout/hList3"/>
    <dgm:cxn modelId="{2CEE6E39-4718-46A1-913B-BAD5999A6B7B}" srcId="{3B2AF07D-EA60-4DE0-90D2-668033D6E0C2}" destId="{7754DB63-F922-4BC2-A3AF-84501084B238}" srcOrd="0" destOrd="0" parTransId="{8C7A51A2-BD53-4E48-9DD5-25A74D7E97BF}" sibTransId="{5D481A83-16D0-48B9-ACA1-46977354B010}"/>
    <dgm:cxn modelId="{95772429-2311-49CD-B1A5-2041EFFC049C}" type="presOf" srcId="{0FBB893D-3B77-4CFF-BC97-F4739F3EE204}" destId="{DD2BA915-BF22-4E94-B711-65599ABF4937}" srcOrd="0" destOrd="0" presId="urn:microsoft.com/office/officeart/2005/8/layout/hList3"/>
    <dgm:cxn modelId="{6F5CF865-C8AA-401C-8D05-592F243BB62B}" srcId="{7754DB63-F922-4BC2-A3AF-84501084B238}" destId="{69FF32D7-D7B0-4007-A686-CF456A6797C8}" srcOrd="1" destOrd="0" parTransId="{0DDF75CB-86E7-4D01-9B30-3E00BDC021D4}" sibTransId="{25648E31-BB45-441F-BC63-D8FF8AD5F8B3}"/>
    <dgm:cxn modelId="{3E4BB4D3-2AE0-4471-81EF-C5D9E13B4C7C}" type="presOf" srcId="{3B2AF07D-EA60-4DE0-90D2-668033D6E0C2}" destId="{DB438815-AF23-4E26-A15D-818F7D8A8345}" srcOrd="0" destOrd="0" presId="urn:microsoft.com/office/officeart/2005/8/layout/hList3"/>
    <dgm:cxn modelId="{799D3A1D-FC1F-4E41-A23F-6F440E9F1465}" type="presOf" srcId="{7754DB63-F922-4BC2-A3AF-84501084B238}" destId="{72CC8E64-1360-4086-96D9-54F444687918}" srcOrd="0" destOrd="0" presId="urn:microsoft.com/office/officeart/2005/8/layout/hList3"/>
    <dgm:cxn modelId="{05300600-A82B-4FBE-BCF0-4ECF352FB487}" srcId="{7754DB63-F922-4BC2-A3AF-84501084B238}" destId="{0FBB893D-3B77-4CFF-BC97-F4739F3EE204}" srcOrd="2" destOrd="0" parTransId="{CCD17335-947E-42F1-A2B1-7EF5CED736DA}" sibTransId="{20E18559-062C-4DE6-BF83-21BB95947D91}"/>
    <dgm:cxn modelId="{B9A6CA92-0471-4CF2-99F7-D2D67A6620C3}" type="presOf" srcId="{4C9D88EF-FA09-485B-8111-0E630220EECA}" destId="{71CF8E7D-F6A7-406B-BD1E-716D24301A2C}" srcOrd="0" destOrd="0" presId="urn:microsoft.com/office/officeart/2005/8/layout/hList3"/>
    <dgm:cxn modelId="{5AE76502-F5E3-4887-9647-33F2C0957079}" type="presParOf" srcId="{DB438815-AF23-4E26-A15D-818F7D8A8345}" destId="{72CC8E64-1360-4086-96D9-54F444687918}" srcOrd="0" destOrd="0" presId="urn:microsoft.com/office/officeart/2005/8/layout/hList3"/>
    <dgm:cxn modelId="{DEB9109A-255D-413E-A1EE-6C42314C314F}" type="presParOf" srcId="{DB438815-AF23-4E26-A15D-818F7D8A8345}" destId="{13035954-DFB0-4308-9904-1DE9248F2281}" srcOrd="1" destOrd="0" presId="urn:microsoft.com/office/officeart/2005/8/layout/hList3"/>
    <dgm:cxn modelId="{0EC823BB-3AB9-47E2-B474-2596282F4310}" type="presParOf" srcId="{13035954-DFB0-4308-9904-1DE9248F2281}" destId="{71CF8E7D-F6A7-406B-BD1E-716D24301A2C}" srcOrd="0" destOrd="0" presId="urn:microsoft.com/office/officeart/2005/8/layout/hList3"/>
    <dgm:cxn modelId="{9D38C7EB-1A50-4CE7-93B5-8C61B369264E}" type="presParOf" srcId="{13035954-DFB0-4308-9904-1DE9248F2281}" destId="{83756409-D0EE-4366-B03E-E819E4D845ED}" srcOrd="1" destOrd="0" presId="urn:microsoft.com/office/officeart/2005/8/layout/hList3"/>
    <dgm:cxn modelId="{7478BD05-82FA-437E-A00D-E794827C4BAC}" type="presParOf" srcId="{13035954-DFB0-4308-9904-1DE9248F2281}" destId="{DD2BA915-BF22-4E94-B711-65599ABF4937}" srcOrd="2" destOrd="0" presId="urn:microsoft.com/office/officeart/2005/8/layout/hList3"/>
    <dgm:cxn modelId="{AC0A7439-A328-4275-8AAF-BE000EB65ABF}" type="presParOf" srcId="{DB438815-AF23-4E26-A15D-818F7D8A8345}" destId="{4FD760AB-7F8E-4E0B-B61B-E29DBD56DD33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2244C7-B83C-4AB6-AB50-50375AF00199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198A12F-ACC6-4102-BC8A-261EE9E7A149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 dirty="0" smtClean="0"/>
            <a:t> </a:t>
          </a:r>
          <a:endParaRPr lang="en-GB" dirty="0"/>
        </a:p>
      </dgm:t>
    </dgm:pt>
    <dgm:pt modelId="{B5E99322-725A-4226-B17D-70EF70EC4EDF}" type="parTrans" cxnId="{03C095C1-5C89-44DB-9F3B-1F19F09A2233}">
      <dgm:prSet/>
      <dgm:spPr/>
      <dgm:t>
        <a:bodyPr/>
        <a:lstStyle/>
        <a:p>
          <a:endParaRPr lang="en-GB"/>
        </a:p>
      </dgm:t>
    </dgm:pt>
    <dgm:pt modelId="{AF7BF23F-3C8C-4FFE-8840-006F7CC5B734}" type="sibTrans" cxnId="{03C095C1-5C89-44DB-9F3B-1F19F09A2233}">
      <dgm:prSet/>
      <dgm:spPr/>
      <dgm:t>
        <a:bodyPr/>
        <a:lstStyle/>
        <a:p>
          <a:endParaRPr lang="en-GB"/>
        </a:p>
      </dgm:t>
    </dgm:pt>
    <dgm:pt modelId="{A83ABB6C-F6C7-4492-BB5E-0E2C20E1F0F8}">
      <dgm:prSet phldrT="[Text]" custT="1"/>
      <dgm:spPr/>
      <dgm:t>
        <a:bodyPr/>
        <a:lstStyle/>
        <a:p>
          <a:r>
            <a:rPr lang="en-GB" sz="1800" dirty="0" smtClean="0"/>
            <a:t>Microbiological</a:t>
          </a:r>
          <a:endParaRPr lang="en-GB" sz="1800" dirty="0"/>
        </a:p>
      </dgm:t>
    </dgm:pt>
    <dgm:pt modelId="{FCEFA8B1-8320-4F76-A1F7-707FF4AA3052}" type="parTrans" cxnId="{7FF2AAE3-2535-49FD-84FE-F4ED2BC751D0}">
      <dgm:prSet/>
      <dgm:spPr/>
      <dgm:t>
        <a:bodyPr/>
        <a:lstStyle/>
        <a:p>
          <a:endParaRPr lang="en-GB"/>
        </a:p>
      </dgm:t>
    </dgm:pt>
    <dgm:pt modelId="{D212DF99-B081-446A-A47E-2F2F431D2006}" type="sibTrans" cxnId="{7FF2AAE3-2535-49FD-84FE-F4ED2BC751D0}">
      <dgm:prSet/>
      <dgm:spPr/>
      <dgm:t>
        <a:bodyPr/>
        <a:lstStyle/>
        <a:p>
          <a:endParaRPr lang="en-GB"/>
        </a:p>
      </dgm:t>
    </dgm:pt>
    <dgm:pt modelId="{2722DBA8-A5AE-43DB-BCEC-5439EF0244B0}">
      <dgm:prSet phldrT="[Text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 dirty="0" smtClean="0"/>
            <a:t> </a:t>
          </a:r>
          <a:endParaRPr lang="en-GB" dirty="0"/>
        </a:p>
      </dgm:t>
    </dgm:pt>
    <dgm:pt modelId="{F394D37A-6ABB-41E8-9E3E-25D9AD99FF41}" type="parTrans" cxnId="{FC3E249F-4126-4AF6-A378-CBCC6AEA4478}">
      <dgm:prSet/>
      <dgm:spPr/>
      <dgm:t>
        <a:bodyPr/>
        <a:lstStyle/>
        <a:p>
          <a:endParaRPr lang="en-GB"/>
        </a:p>
      </dgm:t>
    </dgm:pt>
    <dgm:pt modelId="{A2B28533-7EE2-4972-9669-AE28C3C05F14}" type="sibTrans" cxnId="{FC3E249F-4126-4AF6-A378-CBCC6AEA4478}">
      <dgm:prSet/>
      <dgm:spPr/>
      <dgm:t>
        <a:bodyPr/>
        <a:lstStyle/>
        <a:p>
          <a:endParaRPr lang="en-GB"/>
        </a:p>
      </dgm:t>
    </dgm:pt>
    <dgm:pt modelId="{4540519F-788E-4CC0-96C8-077E3658F586}">
      <dgm:prSet phldrT="[Text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GB" dirty="0" smtClean="0"/>
            <a:t> </a:t>
          </a:r>
          <a:endParaRPr lang="en-GB" dirty="0"/>
        </a:p>
      </dgm:t>
    </dgm:pt>
    <dgm:pt modelId="{F6720B28-C893-4D60-B674-8668720F1707}" type="parTrans" cxnId="{DD0BBCA6-A01C-42D1-9FAA-FC91D334DB44}">
      <dgm:prSet/>
      <dgm:spPr/>
      <dgm:t>
        <a:bodyPr/>
        <a:lstStyle/>
        <a:p>
          <a:endParaRPr lang="en-GB"/>
        </a:p>
      </dgm:t>
    </dgm:pt>
    <dgm:pt modelId="{7AA94D8F-7924-4E21-93E2-D241AE694503}" type="sibTrans" cxnId="{DD0BBCA6-A01C-42D1-9FAA-FC91D334DB44}">
      <dgm:prSet/>
      <dgm:spPr/>
      <dgm:t>
        <a:bodyPr/>
        <a:lstStyle/>
        <a:p>
          <a:endParaRPr lang="en-GB"/>
        </a:p>
      </dgm:t>
    </dgm:pt>
    <dgm:pt modelId="{71E42E67-1586-47EF-BD0C-85EB03C7A866}">
      <dgm:prSet phldrT="[Text]"/>
      <dgm:spPr/>
      <dgm:t>
        <a:bodyPr/>
        <a:lstStyle/>
        <a:p>
          <a:r>
            <a:rPr lang="en-GB" dirty="0" smtClean="0"/>
            <a:t>Electron beam</a:t>
          </a:r>
          <a:endParaRPr lang="en-GB" dirty="0"/>
        </a:p>
      </dgm:t>
    </dgm:pt>
    <dgm:pt modelId="{0D461446-2F05-436B-A1E1-ECA93080D5E2}" type="parTrans" cxnId="{B37D90CB-3094-4A46-ACDE-82D169EA86E7}">
      <dgm:prSet/>
      <dgm:spPr/>
      <dgm:t>
        <a:bodyPr/>
        <a:lstStyle/>
        <a:p>
          <a:endParaRPr lang="en-GB"/>
        </a:p>
      </dgm:t>
    </dgm:pt>
    <dgm:pt modelId="{761488B0-94D4-4657-8B21-ED23A248CAC4}" type="sibTrans" cxnId="{B37D90CB-3094-4A46-ACDE-82D169EA86E7}">
      <dgm:prSet/>
      <dgm:spPr/>
      <dgm:t>
        <a:bodyPr/>
        <a:lstStyle/>
        <a:p>
          <a:endParaRPr lang="en-GB"/>
        </a:p>
      </dgm:t>
    </dgm:pt>
    <dgm:pt modelId="{AA3214CF-8D5A-475C-8710-B71C67844B05}">
      <dgm:prSet phldrT="[Text]" custT="1"/>
      <dgm:spPr/>
      <dgm:t>
        <a:bodyPr/>
        <a:lstStyle/>
        <a:p>
          <a:r>
            <a:rPr lang="en-GB" sz="1400" dirty="0" smtClean="0"/>
            <a:t>Advanced oxidation processes with nanoscale Fe oxide</a:t>
          </a:r>
          <a:endParaRPr lang="en-GB" sz="1400" dirty="0"/>
        </a:p>
      </dgm:t>
    </dgm:pt>
    <dgm:pt modelId="{95E5B038-342D-4BF8-AB54-16C9D8F80D25}" type="sibTrans" cxnId="{1124CE99-9EE5-4EB1-937D-E1F5E6116123}">
      <dgm:prSet/>
      <dgm:spPr/>
      <dgm:t>
        <a:bodyPr/>
        <a:lstStyle/>
        <a:p>
          <a:endParaRPr lang="en-GB"/>
        </a:p>
      </dgm:t>
    </dgm:pt>
    <dgm:pt modelId="{D0A1BB92-E7E9-42CF-9316-B975B5641828}" type="parTrans" cxnId="{1124CE99-9EE5-4EB1-937D-E1F5E6116123}">
      <dgm:prSet/>
      <dgm:spPr/>
      <dgm:t>
        <a:bodyPr/>
        <a:lstStyle/>
        <a:p>
          <a:endParaRPr lang="en-GB"/>
        </a:p>
      </dgm:t>
    </dgm:pt>
    <dgm:pt modelId="{D690E5C3-C7F1-4D18-B119-0460387175C1}" type="pres">
      <dgm:prSet presAssocID="{2E2244C7-B83C-4AB6-AB50-50375AF00199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779AE64F-CBEF-4EA5-855B-E7BF1EACD126}" type="pres">
      <dgm:prSet presAssocID="{9198A12F-ACC6-4102-BC8A-261EE9E7A149}" presName="composite" presStyleCnt="0"/>
      <dgm:spPr/>
    </dgm:pt>
    <dgm:pt modelId="{4DBD39E9-DA20-4E6D-BDD4-C82405B3FCAF}" type="pres">
      <dgm:prSet presAssocID="{9198A12F-ACC6-4102-BC8A-261EE9E7A149}" presName="bentUpArrow1" presStyleLbl="alignImgPlace1" presStyleIdx="0" presStyleCnt="2"/>
      <dgm:spPr/>
    </dgm:pt>
    <dgm:pt modelId="{2DE2ED6E-D38A-4BC8-A9A2-57A1D86D4895}" type="pres">
      <dgm:prSet presAssocID="{9198A12F-ACC6-4102-BC8A-261EE9E7A149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AAC5FD8-6461-48D9-A4FB-9DF67462D985}" type="pres">
      <dgm:prSet presAssocID="{9198A12F-ACC6-4102-BC8A-261EE9E7A149}" presName="ChildText" presStyleLbl="revTx" presStyleIdx="0" presStyleCnt="3" custScaleX="176430" custLinFactNeighborX="46996" custLinFactNeighborY="213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25A572-D0C8-4892-82A3-41C9D5F151C4}" type="pres">
      <dgm:prSet presAssocID="{AF7BF23F-3C8C-4FFE-8840-006F7CC5B734}" presName="sibTrans" presStyleCnt="0"/>
      <dgm:spPr/>
    </dgm:pt>
    <dgm:pt modelId="{6D350608-E576-46BB-B3B6-ED538633F909}" type="pres">
      <dgm:prSet presAssocID="{2722DBA8-A5AE-43DB-BCEC-5439EF0244B0}" presName="composite" presStyleCnt="0"/>
      <dgm:spPr/>
    </dgm:pt>
    <dgm:pt modelId="{5A6DEE39-AA34-466E-826F-98A1AFB500CF}" type="pres">
      <dgm:prSet presAssocID="{2722DBA8-A5AE-43DB-BCEC-5439EF0244B0}" presName="bentUpArrow1" presStyleLbl="alignImgPlace1" presStyleIdx="1" presStyleCnt="2"/>
      <dgm:spPr/>
    </dgm:pt>
    <dgm:pt modelId="{50248BAB-0420-4411-BE47-D4AF6506441A}" type="pres">
      <dgm:prSet presAssocID="{2722DBA8-A5AE-43DB-BCEC-5439EF0244B0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2E2CD9-D1A8-401D-82E7-D13897F3EEBF}" type="pres">
      <dgm:prSet presAssocID="{2722DBA8-A5AE-43DB-BCEC-5439EF0244B0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3F586FC-7C42-4C43-917A-A84EF1B67CC7}" type="pres">
      <dgm:prSet presAssocID="{A2B28533-7EE2-4972-9669-AE28C3C05F14}" presName="sibTrans" presStyleCnt="0"/>
      <dgm:spPr/>
    </dgm:pt>
    <dgm:pt modelId="{446E4596-A8E8-43E3-8350-936BAC703226}" type="pres">
      <dgm:prSet presAssocID="{4540519F-788E-4CC0-96C8-077E3658F586}" presName="composite" presStyleCnt="0"/>
      <dgm:spPr/>
    </dgm:pt>
    <dgm:pt modelId="{4DA88120-53CC-49CA-B891-E537D0111698}" type="pres">
      <dgm:prSet presAssocID="{4540519F-788E-4CC0-96C8-077E3658F586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A25CF1F-B63E-48DB-9D3C-080732251C3F}" type="pres">
      <dgm:prSet presAssocID="{4540519F-788E-4CC0-96C8-077E3658F586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D0BBCA6-A01C-42D1-9FAA-FC91D334DB44}" srcId="{2E2244C7-B83C-4AB6-AB50-50375AF00199}" destId="{4540519F-788E-4CC0-96C8-077E3658F586}" srcOrd="2" destOrd="0" parTransId="{F6720B28-C893-4D60-B674-8668720F1707}" sibTransId="{7AA94D8F-7924-4E21-93E2-D241AE694503}"/>
    <dgm:cxn modelId="{34C83341-1E42-47C8-9F58-875CFE4FABB6}" type="presOf" srcId="{2E2244C7-B83C-4AB6-AB50-50375AF00199}" destId="{D690E5C3-C7F1-4D18-B119-0460387175C1}" srcOrd="0" destOrd="0" presId="urn:microsoft.com/office/officeart/2005/8/layout/StepDownProcess"/>
    <dgm:cxn modelId="{1124CE99-9EE5-4EB1-937D-E1F5E6116123}" srcId="{2722DBA8-A5AE-43DB-BCEC-5439EF0244B0}" destId="{AA3214CF-8D5A-475C-8710-B71C67844B05}" srcOrd="0" destOrd="0" parTransId="{D0A1BB92-E7E9-42CF-9316-B975B5641828}" sibTransId="{95E5B038-342D-4BF8-AB54-16C9D8F80D25}"/>
    <dgm:cxn modelId="{7FF2AAE3-2535-49FD-84FE-F4ED2BC751D0}" srcId="{9198A12F-ACC6-4102-BC8A-261EE9E7A149}" destId="{A83ABB6C-F6C7-4492-BB5E-0E2C20E1F0F8}" srcOrd="0" destOrd="0" parTransId="{FCEFA8B1-8320-4F76-A1F7-707FF4AA3052}" sibTransId="{D212DF99-B081-446A-A47E-2F2F431D2006}"/>
    <dgm:cxn modelId="{68B33BA0-1E1B-4C1E-9C16-925B1AEA9401}" type="presOf" srcId="{9198A12F-ACC6-4102-BC8A-261EE9E7A149}" destId="{2DE2ED6E-D38A-4BC8-A9A2-57A1D86D4895}" srcOrd="0" destOrd="0" presId="urn:microsoft.com/office/officeart/2005/8/layout/StepDownProcess"/>
    <dgm:cxn modelId="{80B6168A-CECC-43B2-854E-D8F7668D59D4}" type="presOf" srcId="{AA3214CF-8D5A-475C-8710-B71C67844B05}" destId="{882E2CD9-D1A8-401D-82E7-D13897F3EEBF}" srcOrd="0" destOrd="0" presId="urn:microsoft.com/office/officeart/2005/8/layout/StepDownProcess"/>
    <dgm:cxn modelId="{B37D90CB-3094-4A46-ACDE-82D169EA86E7}" srcId="{4540519F-788E-4CC0-96C8-077E3658F586}" destId="{71E42E67-1586-47EF-BD0C-85EB03C7A866}" srcOrd="0" destOrd="0" parTransId="{0D461446-2F05-436B-A1E1-ECA93080D5E2}" sibTransId="{761488B0-94D4-4657-8B21-ED23A248CAC4}"/>
    <dgm:cxn modelId="{56062FB5-BCEF-44CF-A700-580AEE029FB3}" type="presOf" srcId="{2722DBA8-A5AE-43DB-BCEC-5439EF0244B0}" destId="{50248BAB-0420-4411-BE47-D4AF6506441A}" srcOrd="0" destOrd="0" presId="urn:microsoft.com/office/officeart/2005/8/layout/StepDownProcess"/>
    <dgm:cxn modelId="{0D262B75-3280-4D14-8310-67B2B6CCCF51}" type="presOf" srcId="{A83ABB6C-F6C7-4492-BB5E-0E2C20E1F0F8}" destId="{0AAC5FD8-6461-48D9-A4FB-9DF67462D985}" srcOrd="0" destOrd="0" presId="urn:microsoft.com/office/officeart/2005/8/layout/StepDownProcess"/>
    <dgm:cxn modelId="{81E72F6D-BD03-4362-95C1-B092024FDC17}" type="presOf" srcId="{4540519F-788E-4CC0-96C8-077E3658F586}" destId="{4DA88120-53CC-49CA-B891-E537D0111698}" srcOrd="0" destOrd="0" presId="urn:microsoft.com/office/officeart/2005/8/layout/StepDownProcess"/>
    <dgm:cxn modelId="{03C095C1-5C89-44DB-9F3B-1F19F09A2233}" srcId="{2E2244C7-B83C-4AB6-AB50-50375AF00199}" destId="{9198A12F-ACC6-4102-BC8A-261EE9E7A149}" srcOrd="0" destOrd="0" parTransId="{B5E99322-725A-4226-B17D-70EF70EC4EDF}" sibTransId="{AF7BF23F-3C8C-4FFE-8840-006F7CC5B734}"/>
    <dgm:cxn modelId="{FC3E249F-4126-4AF6-A378-CBCC6AEA4478}" srcId="{2E2244C7-B83C-4AB6-AB50-50375AF00199}" destId="{2722DBA8-A5AE-43DB-BCEC-5439EF0244B0}" srcOrd="1" destOrd="0" parTransId="{F394D37A-6ABB-41E8-9E3E-25D9AD99FF41}" sibTransId="{A2B28533-7EE2-4972-9669-AE28C3C05F14}"/>
    <dgm:cxn modelId="{FD86622F-8C32-4D17-8B56-41FD2D4A389D}" type="presOf" srcId="{71E42E67-1586-47EF-BD0C-85EB03C7A866}" destId="{8A25CF1F-B63E-48DB-9D3C-080732251C3F}" srcOrd="0" destOrd="0" presId="urn:microsoft.com/office/officeart/2005/8/layout/StepDownProcess"/>
    <dgm:cxn modelId="{14AD3EEF-0C1B-4605-9A8D-4DFD435D6022}" type="presParOf" srcId="{D690E5C3-C7F1-4D18-B119-0460387175C1}" destId="{779AE64F-CBEF-4EA5-855B-E7BF1EACD126}" srcOrd="0" destOrd="0" presId="urn:microsoft.com/office/officeart/2005/8/layout/StepDownProcess"/>
    <dgm:cxn modelId="{24672079-6D78-471B-8B70-EE999A7D5946}" type="presParOf" srcId="{779AE64F-CBEF-4EA5-855B-E7BF1EACD126}" destId="{4DBD39E9-DA20-4E6D-BDD4-C82405B3FCAF}" srcOrd="0" destOrd="0" presId="urn:microsoft.com/office/officeart/2005/8/layout/StepDownProcess"/>
    <dgm:cxn modelId="{DBE7D57A-9CA4-49EA-AD94-1F84AF742C99}" type="presParOf" srcId="{779AE64F-CBEF-4EA5-855B-E7BF1EACD126}" destId="{2DE2ED6E-D38A-4BC8-A9A2-57A1D86D4895}" srcOrd="1" destOrd="0" presId="urn:microsoft.com/office/officeart/2005/8/layout/StepDownProcess"/>
    <dgm:cxn modelId="{CFAD58E7-10BC-408C-A5D7-80E1699BD379}" type="presParOf" srcId="{779AE64F-CBEF-4EA5-855B-E7BF1EACD126}" destId="{0AAC5FD8-6461-48D9-A4FB-9DF67462D985}" srcOrd="2" destOrd="0" presId="urn:microsoft.com/office/officeart/2005/8/layout/StepDownProcess"/>
    <dgm:cxn modelId="{A6E4FEF8-E676-458C-8554-234CBAA43878}" type="presParOf" srcId="{D690E5C3-C7F1-4D18-B119-0460387175C1}" destId="{2A25A572-D0C8-4892-82A3-41C9D5F151C4}" srcOrd="1" destOrd="0" presId="urn:microsoft.com/office/officeart/2005/8/layout/StepDownProcess"/>
    <dgm:cxn modelId="{EFFB0D14-D8DF-4A2E-BAD9-E81047EB9817}" type="presParOf" srcId="{D690E5C3-C7F1-4D18-B119-0460387175C1}" destId="{6D350608-E576-46BB-B3B6-ED538633F909}" srcOrd="2" destOrd="0" presId="urn:microsoft.com/office/officeart/2005/8/layout/StepDownProcess"/>
    <dgm:cxn modelId="{0B391C03-0267-487A-9924-67840DE01F33}" type="presParOf" srcId="{6D350608-E576-46BB-B3B6-ED538633F909}" destId="{5A6DEE39-AA34-466E-826F-98A1AFB500CF}" srcOrd="0" destOrd="0" presId="urn:microsoft.com/office/officeart/2005/8/layout/StepDownProcess"/>
    <dgm:cxn modelId="{439AF95F-F23A-4DD8-BFFD-8D533D6B7322}" type="presParOf" srcId="{6D350608-E576-46BB-B3B6-ED538633F909}" destId="{50248BAB-0420-4411-BE47-D4AF6506441A}" srcOrd="1" destOrd="0" presId="urn:microsoft.com/office/officeart/2005/8/layout/StepDownProcess"/>
    <dgm:cxn modelId="{4442C746-C334-49FE-A2EB-D039C598B182}" type="presParOf" srcId="{6D350608-E576-46BB-B3B6-ED538633F909}" destId="{882E2CD9-D1A8-401D-82E7-D13897F3EEBF}" srcOrd="2" destOrd="0" presId="urn:microsoft.com/office/officeart/2005/8/layout/StepDownProcess"/>
    <dgm:cxn modelId="{A089310D-DD4A-484E-9448-09D88029BD1B}" type="presParOf" srcId="{D690E5C3-C7F1-4D18-B119-0460387175C1}" destId="{93F586FC-7C42-4C43-917A-A84EF1B67CC7}" srcOrd="3" destOrd="0" presId="urn:microsoft.com/office/officeart/2005/8/layout/StepDownProcess"/>
    <dgm:cxn modelId="{B1D34D10-9101-41EE-B243-3A484F297E14}" type="presParOf" srcId="{D690E5C3-C7F1-4D18-B119-0460387175C1}" destId="{446E4596-A8E8-43E3-8350-936BAC703226}" srcOrd="4" destOrd="0" presId="urn:microsoft.com/office/officeart/2005/8/layout/StepDownProcess"/>
    <dgm:cxn modelId="{6756C359-A780-4DEC-8960-CAA0B87A38D3}" type="presParOf" srcId="{446E4596-A8E8-43E3-8350-936BAC703226}" destId="{4DA88120-53CC-49CA-B891-E537D0111698}" srcOrd="0" destOrd="0" presId="urn:microsoft.com/office/officeart/2005/8/layout/StepDownProcess"/>
    <dgm:cxn modelId="{014DF804-17E2-48C5-AD4E-C234BE72FF57}" type="presParOf" srcId="{446E4596-A8E8-43E3-8350-936BAC703226}" destId="{8A25CF1F-B63E-48DB-9D3C-080732251C3F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0" tIns="46095" rIns="92190" bIns="4609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0" tIns="46095" rIns="92190" bIns="4609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150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0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8"/>
            <a:ext cx="5438140" cy="446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0" tIns="46095" rIns="92190" bIns="460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0" tIns="46095" rIns="92190" bIns="4609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50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430091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0" tIns="46095" rIns="92190" bIns="4609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0B6E798-68D0-40DD-8E75-5338C723B5EF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99769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6" y="744539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E655AA-E11F-4A48-9870-807B3DBAE90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 sz="36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7563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524625"/>
            <a:ext cx="2133600" cy="196850"/>
          </a:xfrm>
        </p:spPr>
        <p:txBody>
          <a:bodyPr/>
          <a:lstStyle>
            <a:lvl1pPr>
              <a:defRPr sz="1000"/>
            </a:lvl1pPr>
          </a:lstStyle>
          <a:p>
            <a:endParaRPr lang="en-GB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524625"/>
            <a:ext cx="2895600" cy="196850"/>
          </a:xfrm>
        </p:spPr>
        <p:txBody>
          <a:bodyPr/>
          <a:lstStyle>
            <a:lvl1pPr>
              <a:defRPr sz="1000"/>
            </a:lvl1pPr>
          </a:lstStyle>
          <a:p>
            <a:endParaRPr lang="en-GB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524625"/>
            <a:ext cx="2133600" cy="196850"/>
          </a:xfrm>
        </p:spPr>
        <p:txBody>
          <a:bodyPr/>
          <a:lstStyle>
            <a:lvl1pPr>
              <a:defRPr sz="1000"/>
            </a:lvl1pPr>
          </a:lstStyle>
          <a:p>
            <a:fld id="{93D72558-B71B-4C58-8F36-47BFFC7AECB6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5127" name="Picture 7" descr="asteclarget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8383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33A6C-FA35-4A65-8900-5B6E6EAE3F5C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267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267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3575" y="609600"/>
            <a:ext cx="52546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895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8716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5263"/>
            <a:ext cx="3810000" cy="187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4557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9923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3103198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2349500"/>
            <a:ext cx="4038600" cy="4065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2349500"/>
            <a:ext cx="4038600" cy="4065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03050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75854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71856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665956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2164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44824"/>
            <a:ext cx="2057400" cy="4281339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44824"/>
            <a:ext cx="6019800" cy="428133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ADD8E1-6A81-4F5B-BDAD-5044AD4C77CE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221344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15789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1341438"/>
            <a:ext cx="2057400" cy="5073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1341438"/>
            <a:ext cx="6019800" cy="5073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72936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2349500"/>
            <a:ext cx="4038600" cy="4065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9313" y="2349500"/>
            <a:ext cx="4038600" cy="195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9313" y="4457700"/>
            <a:ext cx="4038600" cy="19573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00657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8313" y="2349500"/>
            <a:ext cx="4038600" cy="4065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59313" y="2349500"/>
            <a:ext cx="4038600" cy="4065588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359126355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8313" y="2349500"/>
            <a:ext cx="4038600" cy="195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313" y="4457700"/>
            <a:ext cx="4038600" cy="19573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59313" y="2349500"/>
            <a:ext cx="4038600" cy="4065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16886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68313" y="2349500"/>
            <a:ext cx="8229600" cy="4065588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224358258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37708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65374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3696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2349500"/>
            <a:ext cx="4038600" cy="4065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2349500"/>
            <a:ext cx="4038600" cy="4065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8676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22279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56554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533472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391437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541466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35442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1341438"/>
            <a:ext cx="2057400" cy="5073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1341438"/>
            <a:ext cx="6019800" cy="5073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30633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2349500"/>
            <a:ext cx="4038600" cy="4065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9313" y="2349500"/>
            <a:ext cx="4038600" cy="195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9313" y="4457700"/>
            <a:ext cx="4038600" cy="19573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10425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8313" y="2349500"/>
            <a:ext cx="4038600" cy="4065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59313" y="2349500"/>
            <a:ext cx="4038600" cy="4065588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1293418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8313" y="2349500"/>
            <a:ext cx="4038600" cy="4065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2349500"/>
            <a:ext cx="4038600" cy="4065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87842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55398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285038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61092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2349500"/>
            <a:ext cx="4038600" cy="4065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2349500"/>
            <a:ext cx="4038600" cy="4065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24790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08615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04504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560451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979387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20823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09034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1341438"/>
            <a:ext cx="2057400" cy="5073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1341438"/>
            <a:ext cx="6019800" cy="5073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24430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2349500"/>
            <a:ext cx="4038600" cy="4065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9313" y="2349500"/>
            <a:ext cx="4038600" cy="195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9313" y="4457700"/>
            <a:ext cx="4038600" cy="19573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09196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91452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274173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299968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2349500"/>
            <a:ext cx="4038600" cy="4065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2349500"/>
            <a:ext cx="4038600" cy="4065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22917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94518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909811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0229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1B996C7-58F9-4EBC-B686-B95DE1A6D0E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066073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9747974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200264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1341438"/>
            <a:ext cx="2057400" cy="5073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1341438"/>
            <a:ext cx="6019800" cy="5073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770158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8313" y="2349500"/>
            <a:ext cx="4038600" cy="195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313" y="4457700"/>
            <a:ext cx="4038600" cy="19573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59313" y="2349500"/>
            <a:ext cx="4038600" cy="4065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718847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68313" y="2349500"/>
            <a:ext cx="8229600" cy="4065588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4170847953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68313" y="1341438"/>
            <a:ext cx="82296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8313" y="2349500"/>
            <a:ext cx="4038600" cy="195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9313" y="2349500"/>
            <a:ext cx="4038600" cy="195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313" y="4457700"/>
            <a:ext cx="4038600" cy="19573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9313" y="4457700"/>
            <a:ext cx="4038600" cy="19573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78997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i="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i="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i="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E73D5E4-A0FE-4E66-9C95-FFFF5D2727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227828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B5EA49B9-A4DA-438C-87E6-4E44EF0BAF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965170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6986950E-9DA0-4F6B-AA03-76901240C9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87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1B996C7-58F9-4EBC-B686-B95DE1A6D0E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66494531-2868-4841-9628-41BD10621E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189910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088" y="2205038"/>
            <a:ext cx="3163887" cy="2808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43375" y="2205038"/>
            <a:ext cx="3165475" cy="2808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DECB26EB-E5DD-4C12-8FD0-EEEC31241D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00492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B262A430-6BEC-46D2-BEE0-35B3B48C09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993090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5B98AF7D-B228-48E5-A6F0-7535953593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85916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2DBA74E5-E582-4A2B-B5B7-B474647296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341424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73106BCD-EE91-4231-94D5-3C4531182C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943000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A652F104-D19E-48B8-938B-046977A76D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15096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77E88540-23EF-428A-A13B-1E31AC9E32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621272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89600" y="620713"/>
            <a:ext cx="1619250" cy="4392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7088" y="620713"/>
            <a:ext cx="4710112" cy="4392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1C3D2E26-2C90-4957-A312-5064D56FE1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936298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620713"/>
            <a:ext cx="47513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27088" y="2205038"/>
            <a:ext cx="3163887" cy="2808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143375" y="2205038"/>
            <a:ext cx="3165475" cy="1327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43375" y="3684588"/>
            <a:ext cx="3165475" cy="132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2E2B1C3D-727E-4DD4-96DD-F812DEF3C8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903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620713"/>
            <a:ext cx="47513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827088" y="2205038"/>
            <a:ext cx="6481762" cy="2808287"/>
          </a:xfrm>
        </p:spPr>
        <p:txBody>
          <a:bodyPr/>
          <a:lstStyle/>
          <a:p>
            <a:pPr lvl="0"/>
            <a:r>
              <a:rPr lang="en-US" noProof="0" smtClean="0"/>
              <a:t>Click icon to add SmartArt graphic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35F85A33-9977-4195-B9FE-30AF5C3BE8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451655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827088" y="620713"/>
            <a:ext cx="47513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27088" y="2205038"/>
            <a:ext cx="3163887" cy="1327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143375" y="2205038"/>
            <a:ext cx="3165475" cy="1327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27088" y="3684588"/>
            <a:ext cx="3163887" cy="132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43375" y="3684588"/>
            <a:ext cx="3165475" cy="132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856A111E-D514-4427-B1D4-F64CFA141E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755854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975" y="274638"/>
            <a:ext cx="63468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1983F89F-709E-4427-8A25-17FDB785CA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296251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A2A2C331-2F1F-44FD-8BC5-090017F564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810129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D874B20E-6D09-4ABA-8F1C-5E4875732D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62465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0DFC7214-4769-46CC-83B3-AE48154B41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736829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088" y="2205038"/>
            <a:ext cx="3163887" cy="2808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43375" y="2205038"/>
            <a:ext cx="3165475" cy="2808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208973A9-CA26-4C77-AF51-A0A8994505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810747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BBBA3F2D-274D-4A2E-9B7E-F50BBAC204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5253540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D939B488-6DD9-45A7-AF22-2330ECCD05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713618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3D2C8A68-6438-40AC-8AE5-301FEE6A37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1616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F8E4CD71-041F-4A5F-AE36-119AC76D78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437414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4EE5B321-B708-4B02-978B-D2FCE14543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683558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0B57F249-A265-4BF4-8E72-32730A7069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565715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89600" y="620713"/>
            <a:ext cx="1619250" cy="4392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7088" y="620713"/>
            <a:ext cx="4710112" cy="4392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2698EF42-9724-4DB3-AE28-A85640E1B3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946817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620713"/>
            <a:ext cx="47513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27088" y="2205038"/>
            <a:ext cx="3163887" cy="2808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143375" y="2205038"/>
            <a:ext cx="3165475" cy="1327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43375" y="3684588"/>
            <a:ext cx="3165475" cy="132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270AE6BF-91B0-4DF0-8CC3-B8E0D56775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42166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620713"/>
            <a:ext cx="47513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827088" y="2205038"/>
            <a:ext cx="6481762" cy="2808287"/>
          </a:xfrm>
        </p:spPr>
        <p:txBody>
          <a:bodyPr/>
          <a:lstStyle/>
          <a:p>
            <a:pPr lvl="0"/>
            <a:r>
              <a:rPr lang="en-US" noProof="0" smtClean="0"/>
              <a:t>Click icon to add SmartArt graphic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4CEE3CFE-C141-4909-A0D2-F7DE4A0081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14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827088" y="620713"/>
            <a:ext cx="47513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27088" y="2205038"/>
            <a:ext cx="3163887" cy="1327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143375" y="2205038"/>
            <a:ext cx="3165475" cy="1327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27088" y="3684588"/>
            <a:ext cx="3163887" cy="132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43375" y="3684588"/>
            <a:ext cx="3165475" cy="132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1916E030-AFE3-4F80-9F1A-609DA5408D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544648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975" y="274638"/>
            <a:ext cx="63468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E342E487-EEB2-4D74-B0B3-6D103EDBF3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476720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0FB39630-BCE9-4B9F-AEFF-31E7F0F88E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814380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7F7A3CAE-061C-43E4-AE42-70B74B3923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4751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03110E3E-C5B4-4381-B32B-10B862F9D7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33028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088" y="2205038"/>
            <a:ext cx="3163887" cy="2808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43375" y="2205038"/>
            <a:ext cx="3165475" cy="2808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70A8C965-B6A5-495C-A78E-74B4C320A4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836160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BAEDF1D3-DC59-422A-AEFF-D521502A6D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726145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FE021280-BF04-4F0B-A8DB-00F297F075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3008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01B2DF27-7BA9-47E2-86B7-CDB1647CD2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003024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293018A4-C7D9-4F5D-9D3C-D35AF4EE6D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265151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31DDDFAE-60D1-4186-A2E3-2AF8ECC2B2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912887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4C698A13-9894-483B-B4EB-E928B1F369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313784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89600" y="620713"/>
            <a:ext cx="1619250" cy="4392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7088" y="620713"/>
            <a:ext cx="4710112" cy="4392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65F17EE0-8F19-4F43-9FA8-34F04C39FE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634100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620713"/>
            <a:ext cx="47513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27088" y="2205038"/>
            <a:ext cx="3163887" cy="2808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143375" y="2205038"/>
            <a:ext cx="3165475" cy="1327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43375" y="3684588"/>
            <a:ext cx="3165475" cy="132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8A5A2B12-B31C-4181-A4C4-B26F52ABB1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21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620713"/>
            <a:ext cx="47513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827088" y="2205038"/>
            <a:ext cx="6481762" cy="2808287"/>
          </a:xfrm>
        </p:spPr>
        <p:txBody>
          <a:bodyPr/>
          <a:lstStyle/>
          <a:p>
            <a:pPr lvl="0"/>
            <a:r>
              <a:rPr lang="en-US" noProof="0" smtClean="0"/>
              <a:t>Click icon to add SmartArt graphic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6DE9FA93-AF96-47C0-B8DC-3BF27ED33F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735108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827088" y="620713"/>
            <a:ext cx="47513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27088" y="2205038"/>
            <a:ext cx="3163887" cy="1327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143375" y="2205038"/>
            <a:ext cx="3165475" cy="1327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27088" y="3684588"/>
            <a:ext cx="3163887" cy="132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43375" y="3684588"/>
            <a:ext cx="3165475" cy="132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7C97F4C1-CDA9-444A-9CCF-44D1E2CBFA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476901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975" y="274638"/>
            <a:ext cx="63468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357DD259-5580-4188-A00A-1CBC9DEFAA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297759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134828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945228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20353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2349500"/>
            <a:ext cx="4038600" cy="4065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2349500"/>
            <a:ext cx="4038600" cy="4065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534839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407186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700894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74587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126288" cy="1470025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11288" y="3357563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endParaRPr lang="en-GB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400"/>
            </a:lvl1pPr>
          </a:lstStyle>
          <a:p>
            <a:endParaRPr lang="en-GB" dirty="0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fld id="{50661001-1735-44FA-8EFB-002759A5B29F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8199" name="Picture 7" descr="astecsmallt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6538" cy="1838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1514154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9875513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155003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1341438"/>
            <a:ext cx="2057400" cy="5073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1341438"/>
            <a:ext cx="6019800" cy="5073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208546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2349500"/>
            <a:ext cx="4038600" cy="4065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9313" y="2349500"/>
            <a:ext cx="4038600" cy="195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9313" y="4457700"/>
            <a:ext cx="4038600" cy="19573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427127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8313" y="2349500"/>
            <a:ext cx="4038600" cy="4065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59313" y="2349500"/>
            <a:ext cx="4038600" cy="4065588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2594461582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167954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838498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2645318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2349500"/>
            <a:ext cx="4038600" cy="4065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2349500"/>
            <a:ext cx="4038600" cy="4065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03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59A125-FD4F-4340-AB17-6270915601A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531345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396684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9858510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3717203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7536689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313819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1341438"/>
            <a:ext cx="2057400" cy="5073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1341438"/>
            <a:ext cx="6019800" cy="5073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698855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2349500"/>
            <a:ext cx="4038600" cy="4065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9313" y="2349500"/>
            <a:ext cx="4038600" cy="195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9313" y="4457700"/>
            <a:ext cx="4038600" cy="19573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20633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DA4836FF-652C-45CA-A646-A0F1EA1426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426286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047663FF-33BD-4D04-A7EB-121903EFC5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5273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D1369-0E24-445F-85C5-2CE05D200F5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6B75939E-700B-4ED6-AAF5-9E354F773D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348825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088" y="2205038"/>
            <a:ext cx="3163887" cy="2808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43375" y="2205038"/>
            <a:ext cx="3165475" cy="2808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89A34C8F-A7B4-4A36-BA5A-342E1C3A6E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770634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7AF0A788-579F-43C6-882B-7BC1F34FEE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556368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E76385AC-63C8-44FA-9B39-4D49DBC759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345075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F5A7FACA-0E52-4A74-9D0D-EB6F0BD240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687174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2B5BC703-9CE3-4682-9F16-E88E000EB6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405888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E8751A32-70E8-4B82-916D-EFA1AFEDE2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763634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CC8AB48A-13F9-418E-94E1-5BC77C308D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582135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89600" y="620713"/>
            <a:ext cx="1619250" cy="4392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7088" y="620713"/>
            <a:ext cx="4710112" cy="4392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6430B531-29C8-4E50-A1D2-1399A04AF6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84428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620713"/>
            <a:ext cx="47513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27088" y="2205038"/>
            <a:ext cx="3163887" cy="2808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143375" y="2205038"/>
            <a:ext cx="3165475" cy="1327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43375" y="3684588"/>
            <a:ext cx="3165475" cy="132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BC4C0A6F-5D06-46B3-801A-B978CA3BA8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695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1D42F-07DF-4181-84A4-F0C58662130E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620713"/>
            <a:ext cx="47513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827088" y="2205038"/>
            <a:ext cx="6481762" cy="2808287"/>
          </a:xfrm>
        </p:spPr>
        <p:txBody>
          <a:bodyPr/>
          <a:lstStyle/>
          <a:p>
            <a:pPr lvl="0"/>
            <a:r>
              <a:rPr lang="en-US" noProof="0" smtClean="0"/>
              <a:t>Click icon to add SmartArt graphic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E9DEB203-5E57-4C88-8D8F-43F6918CD4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809082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827088" y="620713"/>
            <a:ext cx="47513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27088" y="2205038"/>
            <a:ext cx="3163887" cy="1327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143375" y="2205038"/>
            <a:ext cx="3165475" cy="1327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27088" y="3684588"/>
            <a:ext cx="3163887" cy="132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43375" y="3684588"/>
            <a:ext cx="3165475" cy="132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D8028B73-8698-44BA-89C8-D5B0BC80BF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270920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975" y="274638"/>
            <a:ext cx="63468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1943265D-EBA0-4BBB-8F46-599793B476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806718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434243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713556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5081001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2349500"/>
            <a:ext cx="4038600" cy="4065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2349500"/>
            <a:ext cx="4038600" cy="4065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023142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329792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360208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29308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465B2-CCAD-420E-BBFB-F94E5A13E80F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3447576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7132844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196215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1341438"/>
            <a:ext cx="2057400" cy="5073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1341438"/>
            <a:ext cx="6019800" cy="5073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950269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2349500"/>
            <a:ext cx="4038600" cy="4065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9313" y="2349500"/>
            <a:ext cx="4038600" cy="195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9313" y="4457700"/>
            <a:ext cx="4038600" cy="19573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057153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C141F-BB5C-420F-AD80-928837F907C0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9C030-A188-49DC-9683-6F2271ED54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359750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0FFBB-07B6-4BD6-A04E-E4CF90D9DCAB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C3D66-E43D-4FDA-A71C-F54380ABD1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197860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08983-6CB8-4F48-A9B6-DDB20DF81532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4A09A-2286-4DCE-B7EA-F0D690991B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528501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CECAA-C849-41A4-A0F6-362E1B5755EE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88585-475D-4B12-BBAC-C8FCCE1D52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602724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8E6CF-CACC-4FE5-9E72-F3ED266AC87E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AC280-C99A-44D2-90A5-DA41DDC0DD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7787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D4D3D-9627-4D82-97E5-8871DDE1121C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E6E61-FFAA-4B14-8CF2-04D799BD27B8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F2E90-090B-43D0-8B8B-62CD96B10B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802962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A68AA-40BA-4086-9E23-C9E4C79B9B90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8A3A2-BE6F-421A-9489-D515C0E03F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769096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D49AD-7BF7-409A-822E-839830D58BCB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2E3B9-1787-4BDB-8AFF-DC1E48A390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809603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92CBF-086B-4692-89FC-D5ABE200C8D5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B2293-510E-40C7-A0F0-496FBF34DF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406764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BCBBF-8A65-45E5-974F-49F2E0C4D86A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0097C-62B7-4BFC-A336-C029AE9E97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306434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67188-5962-41DF-B862-31A31E1D7A5B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A33BF-E4D1-4F12-B9D9-DA0F4B78BC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631368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2349500"/>
            <a:ext cx="4038600" cy="4065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9313" y="2349500"/>
            <a:ext cx="4038600" cy="195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9313" y="4457700"/>
            <a:ext cx="4038600" cy="19573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573824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3EF3FC2D-635C-4A96-A093-76CDD8900175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6888589B-644E-4160-8ECA-3D17C27512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493299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F835E751-560D-45FB-8AF0-2B8FF36A8A69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0E504D3B-A6C6-428F-A2CF-6BE620F8A3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702693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77862D39-0DA9-470E-ABF1-9A77699185DA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F3611771-D17E-434F-8CBB-52E0E71AB1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8321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3F6F70-D41F-491A-B5B0-937D056EC86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EBF2F0D5-F8A8-498A-9D71-0F53801F0067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445B51AC-D51F-4FD6-A528-3C0B5A731B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653749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C89624A1-20CE-4050-BDE0-8BFB0AA4DA56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3019A0DC-3589-4137-8CBB-AFE72E53DC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06884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CB59816E-4B21-4957-B3E5-DF5AB0E77C25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DC9A2B5F-A270-4B2A-B69E-E0E5D39D20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967365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3736E8FB-814C-45A2-8B55-7F7B7C5F98CB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77D711F5-CB99-4668-ACC4-3508BBB6B0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92669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78C436A1-D89E-4A26-B343-FEAF3BD65C1E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CB163E19-E87F-49CE-9EBA-232B60D14D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214853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83664C4C-9575-420F-9382-DEDA946A1915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51138DF1-279A-4A25-B1E7-46FE710B22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197770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974321DD-90E7-422B-B73D-A25D25F52739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2B4C42F6-C462-48DB-8A58-4203E4D69E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909803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C2037958-2C35-4FF2-A375-1EAC6383CB8C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A624A49D-C573-4E3B-AE41-46F04DB2CC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296932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781B1B2F-D3D6-45F2-97D6-152DF0A4BAFC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12F67C2E-5A35-4F8B-B326-D88E120178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109376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5F329B0F-14E7-43F0-ABCC-0092F6EE3F33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ED57BFBA-CF7D-4FD0-B0B6-29F455CF9A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4552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F7FB0-79BC-4255-BE0E-9274A22719F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B9BA5577-E9C9-450E-8115-676747A3E356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EA33B952-971C-4CA5-A51A-5930F3A7AA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337841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6F243529-8CFB-45F2-AB08-DA3BBAA76318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843987B5-0B7E-4231-A867-1A3F91F115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014878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6F873CFA-D31B-4076-BFCE-E4967DE99E38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99DD3902-E335-44FE-8C67-6CA4F19E25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253473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86A7AA84-60A4-40F0-9532-FE2712AEA900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81432008-FFF1-4673-8ED6-F5B762E783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276216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ABDAD61A-B9C3-480B-AD87-C1BC10F4B043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C8C1A028-1998-4478-AF38-0FD91CC123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774708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350BADFF-AC35-4BED-A127-9530AF250D87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C62679FA-5792-4D36-84A4-7F1D2FC6C3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773990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C84D5FC3-D5D9-459C-B7AA-D22745A78EEA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DC4B2927-B20B-4337-A186-D2624512B2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064838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99A315F6-C324-4B99-9476-27D12D208155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E4A0B955-D579-443B-AA11-C941B9053A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012329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10F6E043-3AEA-4C5F-BCC5-D4F3849A4AB5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721DE691-7337-4FD5-8B90-7CC03E847F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298091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F4CA1AD1-6855-4B31-8FC3-B02A6C2546EF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08E33FBF-BF6E-44DB-9B82-041AF3C2A6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90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93E09-2655-467E-B963-17701A361CF6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82C82A8A-CFAA-40C0-B0DC-B500CC7DA183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462F58CD-6C19-41F0-B958-FFB165E279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736019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97B96F80-7D02-40C1-8CBB-CDF0885AEF42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26AACF37-15D7-4EFE-9EB2-FAB3090822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83110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68929D9D-A9DA-4A85-871A-A2268F2E12D6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BB42751A-DEBA-479B-8F3D-979BC68482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083585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C48423B1-7B6D-47A1-8460-1432D1764C5B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0829916A-38D5-4B29-AB06-9F7B02CD83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323023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54A42AA9-C9FF-47A2-A0D6-4EB3F1B4F0A1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88DF9EA0-4F00-4E11-8421-5BCC20A9D9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920650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EFC42D20-0122-416A-90C0-19A655D21F4A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C0E9BD0A-77FA-43E5-8341-FBCEF30A06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520785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307CDD95-D62A-4D38-9CC5-0150EABBC1D2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A14BD4F1-5544-46C8-BD0F-4478354B04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167171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14527F85-29BA-4A29-83F8-69BE7D38CA28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F02CD232-CEE5-46C7-936F-F9B59E45C3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143967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D298EC28-1582-47A6-894F-A12230FF1551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81619499-6E7E-4B2E-BD70-D3E5B3B484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412309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7B4CF78C-30FF-468D-8ED4-6146B25B5AF0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pitchFamily="34" charset="0"/>
              </a:defRPr>
            </a:lvl1pPr>
          </a:lstStyle>
          <a:p>
            <a:pPr>
              <a:defRPr/>
            </a:pPr>
            <a:fld id="{81740C1B-19C5-4510-BDAB-9AFE50D548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43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E97F6-5373-4FB6-B2B4-4136433BAE6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FB5919-2297-4241-90C1-0C115A33E23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557213"/>
            <a:ext cx="2125663" cy="5568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57213"/>
            <a:ext cx="6229350" cy="5568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62D5D-9002-482F-80E2-3823BE92FDB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996C7-58F9-4EBC-B686-B95DE1A6D0E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996C7-58F9-4EBC-B686-B95DE1A6D0E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996C7-58F9-4EBC-B686-B95DE1A6D0E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endParaRPr lang="en-GB" dirty="0"/>
          </a:p>
        </p:txBody>
      </p:sp>
      <p:pic>
        <p:nvPicPr>
          <p:cNvPr id="10245" name="Picture 5" descr="astecsmallbott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81075"/>
            <a:ext cx="4038600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81075"/>
            <a:ext cx="4038600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7BDE62-E6FC-46BC-A148-764E5B76D2D6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411413" y="1062038"/>
            <a:ext cx="6275387" cy="78278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GB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30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30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3F3AFB-1859-44B3-924D-475DAB4AA86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490662"/>
            <a:ext cx="8229600" cy="77809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6" name="Picture 5" descr="CI_logo_medium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7504" y="116632"/>
            <a:ext cx="1401926" cy="792088"/>
          </a:xfrm>
          <a:prstGeom prst="rect">
            <a:avLst/>
          </a:prstGeom>
        </p:spPr>
      </p:pic>
      <p:pic>
        <p:nvPicPr>
          <p:cNvPr id="7" name="Picture 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6165304"/>
            <a:ext cx="2232248" cy="720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asteclargebott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413" y="1062038"/>
            <a:ext cx="6275387" cy="78278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8ECE3-1111-4241-9196-057F7298854E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73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73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99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99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95A99-DDD5-4B58-86FB-18B5D271C445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1B996C7-58F9-4EBC-B686-B95DE1A6D0E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1B996C7-58F9-4EBC-B686-B95DE1A6D0E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C8ABE-8912-431A-AD23-8A6F952D844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691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2093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068960"/>
            <a:ext cx="3008313" cy="305720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76B98C-49A4-40DD-AA6B-45396E84AB86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838321-1E00-433B-9915-40622294245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14F8C-41AA-4F50-89C6-C9CCF0150CE5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644900"/>
            <a:ext cx="4038600" cy="2481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644900"/>
            <a:ext cx="4038600" cy="2481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2DE443-5729-4ED5-87D1-95E3757950B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B896E-EA4F-49B3-8937-BF5706DBEA26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CA866F-E45F-4FDA-98BC-380DA419D28F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7154DD-422E-42BD-858C-56F1E2655EE0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1CCABE-77ED-405B-A60A-46A8C87A5BCC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81774-79C7-4AFB-94A5-61CF1C9F6FE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C3273-E7FE-4BDB-8C1F-21E35C3D0EF6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12A25-A9CF-431F-9E1C-20F7CC86D3DE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16831"/>
            <a:ext cx="5486400" cy="28107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6BB532-6D30-4EEF-9939-25AC309F97D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895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895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0.xml"/><Relationship Id="rId13" Type="http://schemas.openxmlformats.org/officeDocument/2006/relationships/slideLayout" Target="../slideLayouts/slideLayout155.xml"/><Relationship Id="rId3" Type="http://schemas.openxmlformats.org/officeDocument/2006/relationships/slideLayout" Target="../slideLayouts/slideLayout145.xml"/><Relationship Id="rId7" Type="http://schemas.openxmlformats.org/officeDocument/2006/relationships/slideLayout" Target="../slideLayouts/slideLayout149.xml"/><Relationship Id="rId12" Type="http://schemas.openxmlformats.org/officeDocument/2006/relationships/slideLayout" Target="../slideLayouts/slideLayout154.xml"/><Relationship Id="rId17" Type="http://schemas.openxmlformats.org/officeDocument/2006/relationships/image" Target="../media/image15.jpeg"/><Relationship Id="rId2" Type="http://schemas.openxmlformats.org/officeDocument/2006/relationships/slideLayout" Target="../slideLayouts/slideLayout144.xml"/><Relationship Id="rId16" Type="http://schemas.openxmlformats.org/officeDocument/2006/relationships/theme" Target="../theme/theme10.xml"/><Relationship Id="rId1" Type="http://schemas.openxmlformats.org/officeDocument/2006/relationships/slideLayout" Target="../slideLayouts/slideLayout143.xml"/><Relationship Id="rId6" Type="http://schemas.openxmlformats.org/officeDocument/2006/relationships/slideLayout" Target="../slideLayouts/slideLayout148.xml"/><Relationship Id="rId11" Type="http://schemas.openxmlformats.org/officeDocument/2006/relationships/slideLayout" Target="../slideLayouts/slideLayout153.xml"/><Relationship Id="rId5" Type="http://schemas.openxmlformats.org/officeDocument/2006/relationships/slideLayout" Target="../slideLayouts/slideLayout147.xml"/><Relationship Id="rId15" Type="http://schemas.openxmlformats.org/officeDocument/2006/relationships/slideLayout" Target="../slideLayouts/slideLayout157.xml"/><Relationship Id="rId10" Type="http://schemas.openxmlformats.org/officeDocument/2006/relationships/slideLayout" Target="../slideLayouts/slideLayout152.xml"/><Relationship Id="rId4" Type="http://schemas.openxmlformats.org/officeDocument/2006/relationships/slideLayout" Target="../slideLayouts/slideLayout146.xml"/><Relationship Id="rId9" Type="http://schemas.openxmlformats.org/officeDocument/2006/relationships/slideLayout" Target="../slideLayouts/slideLayout151.xml"/><Relationship Id="rId14" Type="http://schemas.openxmlformats.org/officeDocument/2006/relationships/slideLayout" Target="../slideLayouts/slideLayout15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5.xml"/><Relationship Id="rId13" Type="http://schemas.openxmlformats.org/officeDocument/2006/relationships/slideLayout" Target="../slideLayouts/slideLayout170.xml"/><Relationship Id="rId3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4.xml"/><Relationship Id="rId12" Type="http://schemas.openxmlformats.org/officeDocument/2006/relationships/slideLayout" Target="../slideLayouts/slideLayout169.xml"/><Relationship Id="rId17" Type="http://schemas.openxmlformats.org/officeDocument/2006/relationships/image" Target="../media/image16.jpeg"/><Relationship Id="rId2" Type="http://schemas.openxmlformats.org/officeDocument/2006/relationships/slideLayout" Target="../slideLayouts/slideLayout159.xml"/><Relationship Id="rId16" Type="http://schemas.openxmlformats.org/officeDocument/2006/relationships/theme" Target="../theme/theme11.xml"/><Relationship Id="rId1" Type="http://schemas.openxmlformats.org/officeDocument/2006/relationships/slideLayout" Target="../slideLayouts/slideLayout158.xml"/><Relationship Id="rId6" Type="http://schemas.openxmlformats.org/officeDocument/2006/relationships/slideLayout" Target="../slideLayouts/slideLayout163.xml"/><Relationship Id="rId11" Type="http://schemas.openxmlformats.org/officeDocument/2006/relationships/slideLayout" Target="../slideLayouts/slideLayout168.xml"/><Relationship Id="rId5" Type="http://schemas.openxmlformats.org/officeDocument/2006/relationships/slideLayout" Target="../slideLayouts/slideLayout162.xml"/><Relationship Id="rId15" Type="http://schemas.openxmlformats.org/officeDocument/2006/relationships/slideLayout" Target="../slideLayouts/slideLayout172.xml"/><Relationship Id="rId10" Type="http://schemas.openxmlformats.org/officeDocument/2006/relationships/slideLayout" Target="../slideLayouts/slideLayout167.xml"/><Relationship Id="rId4" Type="http://schemas.openxmlformats.org/officeDocument/2006/relationships/slideLayout" Target="../slideLayouts/slideLayout161.xml"/><Relationship Id="rId9" Type="http://schemas.openxmlformats.org/officeDocument/2006/relationships/slideLayout" Target="../slideLayouts/slideLayout166.xml"/><Relationship Id="rId14" Type="http://schemas.openxmlformats.org/officeDocument/2006/relationships/slideLayout" Target="../slideLayouts/slideLayout17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13" Type="http://schemas.openxmlformats.org/officeDocument/2006/relationships/slideLayout" Target="../slideLayouts/slideLayout185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12" Type="http://schemas.openxmlformats.org/officeDocument/2006/relationships/slideLayout" Target="../slideLayouts/slideLayout184.xml"/><Relationship Id="rId17" Type="http://schemas.openxmlformats.org/officeDocument/2006/relationships/image" Target="../media/image16.jpeg"/><Relationship Id="rId2" Type="http://schemas.openxmlformats.org/officeDocument/2006/relationships/slideLayout" Target="../slideLayouts/slideLayout174.xml"/><Relationship Id="rId16" Type="http://schemas.openxmlformats.org/officeDocument/2006/relationships/theme" Target="../theme/theme12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11" Type="http://schemas.openxmlformats.org/officeDocument/2006/relationships/slideLayout" Target="../slideLayouts/slideLayout183.xml"/><Relationship Id="rId5" Type="http://schemas.openxmlformats.org/officeDocument/2006/relationships/slideLayout" Target="../slideLayouts/slideLayout177.xml"/><Relationship Id="rId15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82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Relationship Id="rId14" Type="http://schemas.openxmlformats.org/officeDocument/2006/relationships/slideLayout" Target="../slideLayouts/slideLayout18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slideLayout" Target="../slideLayouts/slideLayout200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slideLayout" Target="../slideLayouts/slideLayout199.xml"/><Relationship Id="rId17" Type="http://schemas.openxmlformats.org/officeDocument/2006/relationships/image" Target="../media/image16.jpeg"/><Relationship Id="rId2" Type="http://schemas.openxmlformats.org/officeDocument/2006/relationships/slideLayout" Target="../slideLayouts/slideLayout189.xml"/><Relationship Id="rId16" Type="http://schemas.openxmlformats.org/officeDocument/2006/relationships/theme" Target="../theme/theme13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5" Type="http://schemas.openxmlformats.org/officeDocument/2006/relationships/slideLayout" Target="../slideLayouts/slideLayout20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Relationship Id="rId14" Type="http://schemas.openxmlformats.org/officeDocument/2006/relationships/slideLayout" Target="../slideLayouts/slideLayout20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0.xml"/><Relationship Id="rId13" Type="http://schemas.openxmlformats.org/officeDocument/2006/relationships/slideLayout" Target="../slideLayouts/slideLayout215.xml"/><Relationship Id="rId3" Type="http://schemas.openxmlformats.org/officeDocument/2006/relationships/slideLayout" Target="../slideLayouts/slideLayout205.xml"/><Relationship Id="rId7" Type="http://schemas.openxmlformats.org/officeDocument/2006/relationships/slideLayout" Target="../slideLayouts/slideLayout209.xml"/><Relationship Id="rId12" Type="http://schemas.openxmlformats.org/officeDocument/2006/relationships/slideLayout" Target="../slideLayouts/slideLayout214.xml"/><Relationship Id="rId2" Type="http://schemas.openxmlformats.org/officeDocument/2006/relationships/slideLayout" Target="../slideLayouts/slideLayout204.xml"/><Relationship Id="rId1" Type="http://schemas.openxmlformats.org/officeDocument/2006/relationships/slideLayout" Target="../slideLayouts/slideLayout203.xml"/><Relationship Id="rId6" Type="http://schemas.openxmlformats.org/officeDocument/2006/relationships/slideLayout" Target="../slideLayouts/slideLayout208.xml"/><Relationship Id="rId11" Type="http://schemas.openxmlformats.org/officeDocument/2006/relationships/slideLayout" Target="../slideLayouts/slideLayout213.xml"/><Relationship Id="rId5" Type="http://schemas.openxmlformats.org/officeDocument/2006/relationships/slideLayout" Target="../slideLayouts/slideLayout207.xml"/><Relationship Id="rId15" Type="http://schemas.openxmlformats.org/officeDocument/2006/relationships/image" Target="../media/image13.jpeg"/><Relationship Id="rId10" Type="http://schemas.openxmlformats.org/officeDocument/2006/relationships/slideLayout" Target="../slideLayouts/slideLayout212.xml"/><Relationship Id="rId4" Type="http://schemas.openxmlformats.org/officeDocument/2006/relationships/slideLayout" Target="../slideLayouts/slideLayout206.xml"/><Relationship Id="rId9" Type="http://schemas.openxmlformats.org/officeDocument/2006/relationships/slideLayout" Target="../slideLayouts/slideLayout211.xml"/><Relationship Id="rId1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12" Type="http://schemas.openxmlformats.org/officeDocument/2006/relationships/slideLayout" Target="../slideLayouts/slideLayout227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slideLayout" Target="../slideLayouts/slideLayout226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Relationship Id="rId14" Type="http://schemas.openxmlformats.org/officeDocument/2006/relationships/image" Target="../media/image14.jpe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5.xml"/><Relationship Id="rId13" Type="http://schemas.openxmlformats.org/officeDocument/2006/relationships/slideLayout" Target="../slideLayouts/slideLayout240.xml"/><Relationship Id="rId3" Type="http://schemas.openxmlformats.org/officeDocument/2006/relationships/slideLayout" Target="../slideLayouts/slideLayout230.xml"/><Relationship Id="rId7" Type="http://schemas.openxmlformats.org/officeDocument/2006/relationships/slideLayout" Target="../slideLayouts/slideLayout234.xml"/><Relationship Id="rId12" Type="http://schemas.openxmlformats.org/officeDocument/2006/relationships/slideLayout" Target="../slideLayouts/slideLayout239.xml"/><Relationship Id="rId17" Type="http://schemas.openxmlformats.org/officeDocument/2006/relationships/image" Target="../media/image16.jpeg"/><Relationship Id="rId2" Type="http://schemas.openxmlformats.org/officeDocument/2006/relationships/slideLayout" Target="../slideLayouts/slideLayout229.xml"/><Relationship Id="rId16" Type="http://schemas.openxmlformats.org/officeDocument/2006/relationships/theme" Target="../theme/theme16.xml"/><Relationship Id="rId1" Type="http://schemas.openxmlformats.org/officeDocument/2006/relationships/slideLayout" Target="../slideLayouts/slideLayout228.xml"/><Relationship Id="rId6" Type="http://schemas.openxmlformats.org/officeDocument/2006/relationships/slideLayout" Target="../slideLayouts/slideLayout233.xml"/><Relationship Id="rId11" Type="http://schemas.openxmlformats.org/officeDocument/2006/relationships/slideLayout" Target="../slideLayouts/slideLayout238.xml"/><Relationship Id="rId5" Type="http://schemas.openxmlformats.org/officeDocument/2006/relationships/slideLayout" Target="../slideLayouts/slideLayout232.xml"/><Relationship Id="rId15" Type="http://schemas.openxmlformats.org/officeDocument/2006/relationships/slideLayout" Target="../slideLayouts/slideLayout242.xml"/><Relationship Id="rId10" Type="http://schemas.openxmlformats.org/officeDocument/2006/relationships/slideLayout" Target="../slideLayouts/slideLayout237.xml"/><Relationship Id="rId4" Type="http://schemas.openxmlformats.org/officeDocument/2006/relationships/slideLayout" Target="../slideLayouts/slideLayout231.xml"/><Relationship Id="rId9" Type="http://schemas.openxmlformats.org/officeDocument/2006/relationships/slideLayout" Target="../slideLayouts/slideLayout236.xml"/><Relationship Id="rId14" Type="http://schemas.openxmlformats.org/officeDocument/2006/relationships/slideLayout" Target="../slideLayouts/slideLayout241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slideLayout" Target="../slideLayouts/slideLayout254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Relationship Id="rId14" Type="http://schemas.openxmlformats.org/officeDocument/2006/relationships/image" Target="../media/image14.jpeg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2.xml"/><Relationship Id="rId13" Type="http://schemas.openxmlformats.org/officeDocument/2006/relationships/theme" Target="../theme/theme18.xml"/><Relationship Id="rId3" Type="http://schemas.openxmlformats.org/officeDocument/2006/relationships/slideLayout" Target="../slideLayouts/slideLayout257.xml"/><Relationship Id="rId7" Type="http://schemas.openxmlformats.org/officeDocument/2006/relationships/slideLayout" Target="../slideLayouts/slideLayout261.xml"/><Relationship Id="rId12" Type="http://schemas.openxmlformats.org/officeDocument/2006/relationships/slideLayout" Target="../slideLayouts/slideLayout266.xml"/><Relationship Id="rId2" Type="http://schemas.openxmlformats.org/officeDocument/2006/relationships/slideLayout" Target="../slideLayouts/slideLayout256.xml"/><Relationship Id="rId1" Type="http://schemas.openxmlformats.org/officeDocument/2006/relationships/slideLayout" Target="../slideLayouts/slideLayout255.xml"/><Relationship Id="rId6" Type="http://schemas.openxmlformats.org/officeDocument/2006/relationships/slideLayout" Target="../slideLayouts/slideLayout260.xml"/><Relationship Id="rId11" Type="http://schemas.openxmlformats.org/officeDocument/2006/relationships/slideLayout" Target="../slideLayouts/slideLayout265.xml"/><Relationship Id="rId5" Type="http://schemas.openxmlformats.org/officeDocument/2006/relationships/slideLayout" Target="../slideLayouts/slideLayout259.xml"/><Relationship Id="rId10" Type="http://schemas.openxmlformats.org/officeDocument/2006/relationships/slideLayout" Target="../slideLayouts/slideLayout264.xml"/><Relationship Id="rId4" Type="http://schemas.openxmlformats.org/officeDocument/2006/relationships/slideLayout" Target="../slideLayouts/slideLayout258.xml"/><Relationship Id="rId9" Type="http://schemas.openxmlformats.org/officeDocument/2006/relationships/slideLayout" Target="../slideLayouts/slideLayout26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4.xml"/><Relationship Id="rId13" Type="http://schemas.openxmlformats.org/officeDocument/2006/relationships/image" Target="../media/image17.jpeg"/><Relationship Id="rId3" Type="http://schemas.openxmlformats.org/officeDocument/2006/relationships/slideLayout" Target="../slideLayouts/slideLayout269.xml"/><Relationship Id="rId7" Type="http://schemas.openxmlformats.org/officeDocument/2006/relationships/slideLayout" Target="../slideLayouts/slideLayout273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68.xml"/><Relationship Id="rId1" Type="http://schemas.openxmlformats.org/officeDocument/2006/relationships/slideLayout" Target="../slideLayouts/slideLayout267.xml"/><Relationship Id="rId6" Type="http://schemas.openxmlformats.org/officeDocument/2006/relationships/slideLayout" Target="../slideLayouts/slideLayout272.xml"/><Relationship Id="rId11" Type="http://schemas.openxmlformats.org/officeDocument/2006/relationships/slideLayout" Target="../slideLayouts/slideLayout277.xml"/><Relationship Id="rId5" Type="http://schemas.openxmlformats.org/officeDocument/2006/relationships/slideLayout" Target="../slideLayouts/slideLayout271.xml"/><Relationship Id="rId10" Type="http://schemas.openxmlformats.org/officeDocument/2006/relationships/slideLayout" Target="../slideLayouts/slideLayout276.xml"/><Relationship Id="rId4" Type="http://schemas.openxmlformats.org/officeDocument/2006/relationships/slideLayout" Target="../slideLayouts/slideLayout270.xml"/><Relationship Id="rId9" Type="http://schemas.openxmlformats.org/officeDocument/2006/relationships/slideLayout" Target="../slideLayouts/slideLayout27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slideLayout" Target="../slideLayouts/slideLayout41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Relationship Id="rId22" Type="http://schemas.openxmlformats.org/officeDocument/2006/relationships/theme" Target="../theme/theme2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5.xml"/><Relationship Id="rId3" Type="http://schemas.openxmlformats.org/officeDocument/2006/relationships/slideLayout" Target="../slideLayouts/slideLayout280.xml"/><Relationship Id="rId7" Type="http://schemas.openxmlformats.org/officeDocument/2006/relationships/slideLayout" Target="../slideLayouts/slideLayout284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79.xml"/><Relationship Id="rId1" Type="http://schemas.openxmlformats.org/officeDocument/2006/relationships/slideLayout" Target="../slideLayouts/slideLayout278.xml"/><Relationship Id="rId6" Type="http://schemas.openxmlformats.org/officeDocument/2006/relationships/slideLayout" Target="../slideLayouts/slideLayout283.xml"/><Relationship Id="rId11" Type="http://schemas.openxmlformats.org/officeDocument/2006/relationships/slideLayout" Target="../slideLayouts/slideLayout288.xml"/><Relationship Id="rId5" Type="http://schemas.openxmlformats.org/officeDocument/2006/relationships/slideLayout" Target="../slideLayouts/slideLayout282.xml"/><Relationship Id="rId10" Type="http://schemas.openxmlformats.org/officeDocument/2006/relationships/slideLayout" Target="../slideLayouts/slideLayout287.xml"/><Relationship Id="rId4" Type="http://schemas.openxmlformats.org/officeDocument/2006/relationships/slideLayout" Target="../slideLayouts/slideLayout281.xml"/><Relationship Id="rId9" Type="http://schemas.openxmlformats.org/officeDocument/2006/relationships/slideLayout" Target="../slideLayouts/slideLayout286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6.xml"/><Relationship Id="rId3" Type="http://schemas.openxmlformats.org/officeDocument/2006/relationships/slideLayout" Target="../slideLayouts/slideLayout291.xml"/><Relationship Id="rId7" Type="http://schemas.openxmlformats.org/officeDocument/2006/relationships/slideLayout" Target="../slideLayouts/slideLayout295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90.xml"/><Relationship Id="rId1" Type="http://schemas.openxmlformats.org/officeDocument/2006/relationships/slideLayout" Target="../slideLayouts/slideLayout289.xml"/><Relationship Id="rId6" Type="http://schemas.openxmlformats.org/officeDocument/2006/relationships/slideLayout" Target="../slideLayouts/slideLayout294.xml"/><Relationship Id="rId11" Type="http://schemas.openxmlformats.org/officeDocument/2006/relationships/slideLayout" Target="../slideLayouts/slideLayout299.xml"/><Relationship Id="rId5" Type="http://schemas.openxmlformats.org/officeDocument/2006/relationships/slideLayout" Target="../slideLayouts/slideLayout293.xml"/><Relationship Id="rId10" Type="http://schemas.openxmlformats.org/officeDocument/2006/relationships/slideLayout" Target="../slideLayouts/slideLayout298.xml"/><Relationship Id="rId4" Type="http://schemas.openxmlformats.org/officeDocument/2006/relationships/slideLayout" Target="../slideLayouts/slideLayout292.xml"/><Relationship Id="rId9" Type="http://schemas.openxmlformats.org/officeDocument/2006/relationships/slideLayout" Target="../slideLayouts/slideLayout29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1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60.xml"/><Relationship Id="rId21" Type="http://schemas.openxmlformats.org/officeDocument/2006/relationships/slideLayout" Target="../slideLayouts/slideLayout78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17" Type="http://schemas.openxmlformats.org/officeDocument/2006/relationships/slideLayout" Target="../slideLayouts/slideLayout74.xml"/><Relationship Id="rId2" Type="http://schemas.openxmlformats.org/officeDocument/2006/relationships/slideLayout" Target="../slideLayouts/slideLayout59.xml"/><Relationship Id="rId16" Type="http://schemas.openxmlformats.org/officeDocument/2006/relationships/slideLayout" Target="../slideLayouts/slideLayout73.xml"/><Relationship Id="rId20" Type="http://schemas.openxmlformats.org/officeDocument/2006/relationships/slideLayout" Target="../slideLayouts/slideLayout77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slideLayout" Target="../slideLayouts/slideLayout72.xml"/><Relationship Id="rId23" Type="http://schemas.openxmlformats.org/officeDocument/2006/relationships/image" Target="../media/image6.png"/><Relationship Id="rId10" Type="http://schemas.openxmlformats.org/officeDocument/2006/relationships/slideLayout" Target="../slideLayouts/slideLayout67.xml"/><Relationship Id="rId19" Type="http://schemas.openxmlformats.org/officeDocument/2006/relationships/slideLayout" Target="../slideLayouts/slideLayout76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slideLayout" Target="../slideLayouts/slideLayout71.xml"/><Relationship Id="rId22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theme" Target="../theme/theme6.xml"/><Relationship Id="rId18" Type="http://schemas.openxmlformats.org/officeDocument/2006/relationships/image" Target="../media/image12.jpeg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101.xml"/><Relationship Id="rId17" Type="http://schemas.openxmlformats.org/officeDocument/2006/relationships/image" Target="../media/image11.jpeg"/><Relationship Id="rId2" Type="http://schemas.openxmlformats.org/officeDocument/2006/relationships/slideLayout" Target="../slideLayouts/slideLayout91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99.xml"/><Relationship Id="rId19" Type="http://schemas.openxmlformats.org/officeDocument/2006/relationships/hyperlink" Target="http://www.cockcroft.ac.uk/" TargetMode="Externa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Relationship Id="rId14" Type="http://schemas.openxmlformats.org/officeDocument/2006/relationships/image" Target="../media/image8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17" Type="http://schemas.openxmlformats.org/officeDocument/2006/relationships/image" Target="../media/image13.jpeg"/><Relationship Id="rId2" Type="http://schemas.openxmlformats.org/officeDocument/2006/relationships/slideLayout" Target="../slideLayouts/slideLayout103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1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slideLayout" Target="../slideLayouts/slideLayout128.xml"/><Relationship Id="rId2" Type="http://schemas.openxmlformats.org/officeDocument/2006/relationships/slideLayout" Target="../slideLayouts/slideLayout118.xml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Relationship Id="rId14" Type="http://schemas.openxmlformats.org/officeDocument/2006/relationships/slideLayout" Target="../slideLayouts/slideLayout13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8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33.xml"/><Relationship Id="rId7" Type="http://schemas.openxmlformats.org/officeDocument/2006/relationships/slideLayout" Target="../slideLayouts/slideLayout137.xml"/><Relationship Id="rId12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2.xml"/><Relationship Id="rId1" Type="http://schemas.openxmlformats.org/officeDocument/2006/relationships/slideLayout" Target="../slideLayouts/slideLayout131.xml"/><Relationship Id="rId6" Type="http://schemas.openxmlformats.org/officeDocument/2006/relationships/slideLayout" Target="../slideLayouts/slideLayout136.xml"/><Relationship Id="rId11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40.xml"/><Relationship Id="rId4" Type="http://schemas.openxmlformats.org/officeDocument/2006/relationships/slideLayout" Target="../slideLayouts/slideLayout134.xml"/><Relationship Id="rId9" Type="http://schemas.openxmlformats.org/officeDocument/2006/relationships/slideLayout" Target="../slideLayouts/slideLayout139.xml"/><Relationship Id="rId14" Type="http://schemas.openxmlformats.org/officeDocument/2006/relationships/image" Target="../media/image1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2816"/>
            <a:ext cx="8229600" cy="4353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GB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GB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D25BCAEE-2B08-4F1C-AA20-BFDA098C7BD9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4103" name="Picture 7" descr="asteclargetop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0" y="0"/>
            <a:ext cx="9144000" cy="1838325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 userDrawn="1"/>
        </p:nvSpPr>
        <p:spPr>
          <a:xfrm>
            <a:off x="2411413" y="1062038"/>
            <a:ext cx="6275387" cy="78278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GB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731" r:id="rId12"/>
    <p:sldLayoutId id="2147483732" r:id="rId13"/>
    <p:sldLayoutId id="2147483733" r:id="rId14"/>
    <p:sldLayoutId id="2147483735" r:id="rId15"/>
    <p:sldLayoutId id="2147483736" r:id="rId16"/>
    <p:sldLayoutId id="2147483737" r:id="rId17"/>
    <p:sldLayoutId id="2147483738" r:id="rId18"/>
    <p:sldLayoutId id="2147483739" r:id="rId19"/>
    <p:sldLayoutId id="2147483740" r:id="rId20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341438"/>
            <a:ext cx="8229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2349500"/>
            <a:ext cx="8229600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4100" name="Picture 4" descr="daresbury landscape logo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3313112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468313" y="1196975"/>
            <a:ext cx="8207375" cy="714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i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  <p:sldLayoutId id="2147483832" r:id="rId13"/>
    <p:sldLayoutId id="2147483833" r:id="rId14"/>
    <p:sldLayoutId id="2147483834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2205038"/>
            <a:ext cx="6481762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965C2A30-DF5B-4970-91F9-40532CC948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620713"/>
            <a:ext cx="47513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pic>
        <p:nvPicPr>
          <p:cNvPr id="5126" name="Picture 6" descr="SCI_PPT_templ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646738"/>
            <a:ext cx="5715000" cy="121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  <p:sldLayoutId id="2147483847" r:id="rId12"/>
    <p:sldLayoutId id="2147483848" r:id="rId13"/>
    <p:sldLayoutId id="2147483849" r:id="rId14"/>
    <p:sldLayoutId id="2147483850" r:id="rId1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2205038"/>
            <a:ext cx="6481762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37DAE7F5-9063-4DC5-B402-540A0E103C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620713"/>
            <a:ext cx="47513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pic>
        <p:nvPicPr>
          <p:cNvPr id="6150" name="Picture 6" descr="SCI_PPT_templ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646738"/>
            <a:ext cx="5715000" cy="121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  <p:sldLayoutId id="2147483864" r:id="rId13"/>
    <p:sldLayoutId id="2147483865" r:id="rId14"/>
    <p:sldLayoutId id="2147483866" r:id="rId1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2205038"/>
            <a:ext cx="6481762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08F6859B-FDB6-42E2-920A-E5EEBCB67C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620713"/>
            <a:ext cx="47513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pic>
        <p:nvPicPr>
          <p:cNvPr id="7174" name="Picture 6" descr="SCI_PPT_templ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646738"/>
            <a:ext cx="5715000" cy="121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  <p:sldLayoutId id="2147483880" r:id="rId13"/>
    <p:sldLayoutId id="2147483881" r:id="rId14"/>
    <p:sldLayoutId id="2147483882" r:id="rId1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341438"/>
            <a:ext cx="822960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2349500"/>
            <a:ext cx="8229600" cy="406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8196" name="Picture 4" descr="daresbury landscape logo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3313112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468313" y="1196975"/>
            <a:ext cx="8207375" cy="714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CC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  <p:sldLayoutId id="2147483895" r:id="rId12"/>
    <p:sldLayoutId id="2147483896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341438"/>
            <a:ext cx="822960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2349500"/>
            <a:ext cx="8229600" cy="406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9220" name="Picture 4" descr="daresbury landscape 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3313112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468313" y="1196975"/>
            <a:ext cx="8207375" cy="714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CC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i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  <p:sldLayoutId id="2147483909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2205038"/>
            <a:ext cx="6481762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33F444F8-2DC7-4A0E-9E28-768D9929EF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620713"/>
            <a:ext cx="47513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pic>
        <p:nvPicPr>
          <p:cNvPr id="10246" name="Picture 6" descr="SCI_PPT_templ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646738"/>
            <a:ext cx="5715000" cy="121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21" r:id="rId11"/>
    <p:sldLayoutId id="2147483922" r:id="rId12"/>
    <p:sldLayoutId id="2147483923" r:id="rId13"/>
    <p:sldLayoutId id="2147483924" r:id="rId14"/>
    <p:sldLayoutId id="2147483925" r:id="rId1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341438"/>
            <a:ext cx="822960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2349500"/>
            <a:ext cx="8229600" cy="406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11268" name="Picture 4" descr="daresbury landscape 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3313112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468313" y="1196975"/>
            <a:ext cx="8207375" cy="714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CC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i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  <p:sldLayoutId id="2147483928" r:id="rId2"/>
    <p:sldLayoutId id="2147483929" r:id="rId3"/>
    <p:sldLayoutId id="2147483930" r:id="rId4"/>
    <p:sldLayoutId id="2147483931" r:id="rId5"/>
    <p:sldLayoutId id="2147483932" r:id="rId6"/>
    <p:sldLayoutId id="2147483933" r:id="rId7"/>
    <p:sldLayoutId id="2147483934" r:id="rId8"/>
    <p:sldLayoutId id="2147483935" r:id="rId9"/>
    <p:sldLayoutId id="2147483936" r:id="rId10"/>
    <p:sldLayoutId id="2147483937" r:id="rId11"/>
    <p:sldLayoutId id="2147483938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229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AE63C05-09C2-4242-BDE3-22BF4217B2EA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DFCA642-B0E4-42D1-B531-DF942AB741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  <p:sldLayoutId id="2147483951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spcBef>
                <a:spcPts val="1000"/>
              </a:spcBef>
              <a:buClr>
                <a:srgbClr val="3333CC"/>
              </a:buClr>
              <a:buSzPct val="100000"/>
              <a:buFont typeface="Arial" charset="0"/>
              <a:buChar char="•"/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  <a:ea typeface="ヒラギノ角ゴ Pro W3" pitchFamily="96" charset="-128"/>
              </a:defRPr>
            </a:lvl1pPr>
          </a:lstStyle>
          <a:p>
            <a:pPr>
              <a:defRPr/>
            </a:pPr>
            <a:fld id="{C7268C56-CBFE-44B2-B8C1-B5F4D55EAB1B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spcBef>
                <a:spcPts val="1000"/>
              </a:spcBef>
              <a:buClr>
                <a:srgbClr val="3333CC"/>
              </a:buClr>
              <a:buSzPct val="100000"/>
              <a:buFont typeface="Arial" charset="0"/>
              <a:buChar char="•"/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  <a:ea typeface="ヒラギノ角ゴ Pro W3" pitchFamily="96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spcBef>
                <a:spcPts val="1000"/>
              </a:spcBef>
              <a:buClr>
                <a:srgbClr val="3333CC"/>
              </a:buClr>
              <a:buSzPct val="100000"/>
              <a:buFont typeface="Arial" charset="0"/>
              <a:buChar char="•"/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  <a:ea typeface="ヒラギノ角ゴ Pro W3" pitchFamily="96" charset="-128"/>
              </a:defRPr>
            </a:lvl1pPr>
          </a:lstStyle>
          <a:p>
            <a:pPr>
              <a:defRPr/>
            </a:pPr>
            <a:fld id="{8A2B5E23-3E0E-4B53-82A8-A82DDA2D3E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3319" name="Picture 2" descr="\\dlfiles03\photoserve\G\Photo\photographs\DL12-098- DL aerial photos of site\High Resolution Set\11864-95a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54" t="33977" r="21445" b="12697"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astecsmalltop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0" y="0"/>
            <a:ext cx="9126538" cy="1838325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25638" y="557213"/>
            <a:ext cx="7038975" cy="711200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GB" dirty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24625"/>
            <a:ext cx="2895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endParaRPr lang="en-GB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E0CA2563-9C7F-4126-BA65-4357FF47BB9B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  <p:sldLayoutId id="2147483708" r:id="rId19"/>
    <p:sldLayoutId id="2147483709" r:id="rId20"/>
    <p:sldLayoutId id="2147483710" r:id="rId2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i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2E12EA-EF46-40F8-AC5F-CCAA874E252B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i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2FB2E0-D7B6-42F8-96CA-8671D723DC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i="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575733DD-BE13-4759-9E11-EF5859267347}" type="datetimeFigureOut">
              <a:rPr lang="en-GB"/>
              <a:pPr>
                <a:defRPr/>
              </a:pPr>
              <a:t>11/11/2014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i="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39A6095C-F395-43E2-8870-95EBD36288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1075"/>
            <a:ext cx="8229600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GB" dirty="0"/>
          </a:p>
        </p:txBody>
      </p:sp>
      <p:pic>
        <p:nvPicPr>
          <p:cNvPr id="9221" name="Picture 5" descr="astecsmallbottom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711" r:id="rId12"/>
    <p:sldLayoutId id="2147483712" r:id="rId13"/>
    <p:sldLayoutId id="2147483713" r:id="rId14"/>
    <p:sldLayoutId id="2147483773" r:id="rId15"/>
    <p:sldLayoutId id="2147483774" r:id="rId16"/>
  </p:sldLayoutIdLst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asteclargebottom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7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  <p:sldLayoutId id="2147483727" r:id="rId18"/>
    <p:sldLayoutId id="2147483728" r:id="rId19"/>
    <p:sldLayoutId id="2147483729" r:id="rId20"/>
    <p:sldLayoutId id="2147483730" r:id="rId2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644900"/>
            <a:ext cx="8229600" cy="248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dirty="0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dirty="0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25BCAEE-2B08-4F1C-AA20-BFDA098C7BD9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7351" name="Picture 7" descr="Untitled-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51050" y="349250"/>
            <a:ext cx="5327650" cy="30083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03575" y="609600"/>
            <a:ext cx="5254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82948" name="Picture 4" descr="Untitled-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9388" y="188913"/>
            <a:ext cx="2520950" cy="1423987"/>
          </a:xfrm>
          <a:prstGeom prst="rect">
            <a:avLst/>
          </a:prstGeom>
          <a:noFill/>
        </p:spPr>
      </p:pic>
      <p:pic>
        <p:nvPicPr>
          <p:cNvPr id="82949" name="Picture 5" descr="LVP_UNI_LOGO_CMYK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47800" y="6248400"/>
            <a:ext cx="1087438" cy="250825"/>
          </a:xfrm>
          <a:prstGeom prst="rect">
            <a:avLst/>
          </a:prstGeom>
          <a:noFill/>
        </p:spPr>
      </p:pic>
      <p:pic>
        <p:nvPicPr>
          <p:cNvPr id="82950" name="Picture 6" descr="LTD_TUOM_4COL-[Converted]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819400" y="6172200"/>
            <a:ext cx="871538" cy="368300"/>
          </a:xfrm>
          <a:prstGeom prst="rect">
            <a:avLst/>
          </a:prstGeom>
          <a:noFill/>
        </p:spPr>
      </p:pic>
      <p:pic>
        <p:nvPicPr>
          <p:cNvPr id="82951" name="Picture 7" descr="uni-Lanc-[Converted]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28600" y="6172200"/>
            <a:ext cx="923925" cy="568325"/>
          </a:xfrm>
          <a:prstGeom prst="rect">
            <a:avLst/>
          </a:prstGeom>
          <a:noFill/>
        </p:spPr>
      </p:pic>
      <p:pic>
        <p:nvPicPr>
          <p:cNvPr id="82952" name="Picture 8" descr="STFClogoconv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114800" y="6172200"/>
            <a:ext cx="1524000" cy="330200"/>
          </a:xfrm>
          <a:prstGeom prst="rect">
            <a:avLst/>
          </a:prstGeom>
          <a:noFill/>
        </p:spPr>
      </p:pic>
      <p:sp>
        <p:nvSpPr>
          <p:cNvPr id="82953" name="Text Box 9"/>
          <p:cNvSpPr txBox="1">
            <a:spLocks noChangeArrowheads="1"/>
          </p:cNvSpPr>
          <p:nvPr/>
        </p:nvSpPr>
        <p:spPr bwMode="auto">
          <a:xfrm>
            <a:off x="6156325" y="6237288"/>
            <a:ext cx="2879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 dirty="0">
                <a:hlinkClick r:id="rId19"/>
              </a:rPr>
              <a:t>www.cockcroft.ac.uk</a:t>
            </a:r>
            <a:endParaRPr lang="en-GB" sz="16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8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341438"/>
            <a:ext cx="822960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2349500"/>
            <a:ext cx="8229600" cy="406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1028" name="Picture 4" descr="daresbury landscape logo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3313112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468313" y="1196975"/>
            <a:ext cx="8207375" cy="714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CC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 animBg="1"/>
    </p:bld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341438"/>
            <a:ext cx="822960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2349500"/>
            <a:ext cx="8229600" cy="406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2052" name="Picture 4" descr="daresbury landscape logo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3313112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468313" y="1196975"/>
            <a:ext cx="8207375" cy="714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CC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i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341438"/>
            <a:ext cx="822960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2349500"/>
            <a:ext cx="8229600" cy="406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3076" name="Picture 4" descr="daresbury landscape 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3313112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468313" y="1196975"/>
            <a:ext cx="8207375" cy="714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CC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i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Gill Sans M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katharine.robertson@stfc.ac.uk" TargetMode="External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3.png"/><Relationship Id="rId7" Type="http://schemas.openxmlformats.org/officeDocument/2006/relationships/image" Target="../media/image36.wmf"/><Relationship Id="rId2" Type="http://schemas.openxmlformats.org/officeDocument/2006/relationships/hyperlink" Target="http://www.e2v.com/" TargetMode="Externa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hyperlink" Target="http://www.rapiscansystems.com/index.html" TargetMode="External"/><Relationship Id="rId9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421977"/>
            <a:ext cx="7772400" cy="1718991"/>
          </a:xfrm>
        </p:spPr>
        <p:txBody>
          <a:bodyPr/>
          <a:lstStyle/>
          <a:p>
            <a:r>
              <a:rPr lang="en-GB" dirty="0" smtClean="0"/>
              <a:t>The VELA Accelerator and Compact Electron Sources</a:t>
            </a:r>
            <a:br>
              <a:rPr lang="en-GB" dirty="0" smtClean="0"/>
            </a:br>
            <a:r>
              <a:rPr lang="en-GB" sz="2400" dirty="0" smtClean="0"/>
              <a:t>6-7 November 2014</a:t>
            </a:r>
            <a:endParaRPr lang="en-GB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1680" y="2348880"/>
            <a:ext cx="7336904" cy="1752600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Dr Katharine Robertson</a:t>
            </a:r>
          </a:p>
          <a:p>
            <a:r>
              <a:rPr lang="en-GB" dirty="0" smtClean="0"/>
              <a:t>ASTeC Business Development Manager</a:t>
            </a:r>
          </a:p>
        </p:txBody>
      </p:sp>
      <p:pic>
        <p:nvPicPr>
          <p:cNvPr id="6" name="Picture 2" descr="C:\Users\rst53513\AppData\Local\Microsoft\Windows\Temporary Internet Files\Content.Outlook\L7CF7L0M\DL13-016-006compress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828991"/>
            <a:ext cx="2376264" cy="1577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\\Engserve\projects\210 SCRF Cryomodule collaboration\ph1-Phase 1\MENG\Pictures\2010_04_08 80k Shield in chamber\IMG_25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977" y="4783489"/>
            <a:ext cx="1398703" cy="1669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6" descr="\\Engserve\CONFORM\EMMA\photo - photographs\2 Sept 2010 - EMMA in ALICE\DSC_02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84000" y="4812223"/>
            <a:ext cx="2332216" cy="1679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Cockcrof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99301" y="4941168"/>
            <a:ext cx="2437195" cy="1584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AutoShape 2" descr="data:image/jpeg;base64,/9j/4AAQSkZJRgABAQAAAQABAAD/2wCEAAkGBxQTEhUUExQVFhUXGRwaGBcYFxweHRoYGx0cHBgYGhwYHCggHholHBwYITEhJSkrLi4uFx8zODMsNygtLisBCgoKDg0OGxAQGywkICUsLCwsLCwsLCwsLCwsLCwsLCwsLCwsLCwsLCwsLCwsLCwsLCwsLCwsLCwsLCwsLCwsLP/AABEIALgBEgMBIgACEQEDEQH/xAAcAAABBQEBAQAAAAAAAAAAAAAGAAMEBQcCAQj/xABGEAACAQIEAwUFBQYFAgQHAAABAhEAAwQSITEFBkETIlFhcQcygZGhFEJSscEjYnKS0fAVM4KisiThF0PC8QgWVGNzo9P/xAAZAQADAQEBAAAAAAAAAAAAAAAAAQIDBAX/xAAnEQACAgICAQQBBQEAAAAAAAAAAQIRAyESMUEEEyJRYTJCcYGhFP/aAAwDAQACEQMRAD8A4PDTNEXCsSbcKdqkWcJrtVkeHhl2ryNs9iUo+ThcYJqQxBqAuAIapqoB60JMylXgi44dw5lzA9Ky3j3AVdXbuqQdAPu+vlWwXVJXuxNZNzLjLovMtwCAYlVifU9a6caaeieScGmgDxmCa22Vhr+Y8RTEVecVtljmJzSN/Dyqse1Xano4pRp6I8VyaeKVwUqiTlDrV+mEF1ZUqFjb8xVEFqVbvEDTwqWrKi67JrYO2SCHyx0NRuL4Rbbd0giNxtUJid65dyd6EmDla6Etck16lesKogaNKvaVAHtO4SxndUkAsQATsJ8aZqRwwKb1sOSFzCSN9+lJ9AdcVwD2LhtuBI8NiPEVM5c4L9qZ0VsrBZEjQ6xBPSj7m7lQYhO0sRnEAa7jzod5MxRwmIazeEC5A3ESNjNY+5cNdnTLEozT/aWXAeSLTWriYhgLwO6tOVehjzoV5k5dfCvBIZD7rD9a1bGYIt37ABzjK07HzofThd5Zt37c2yCARqFnw61lHK7tnRLDFxpL+/oy8ivYqy41wW5h2OYHJOjdKrsuk11pp7RwSg4umIU9h8QbbSP/AHHnUea9c66fU0EhdyjzMLLBHSVzTI3E7/CtSwttHYOsQwkeNZT7PeDW8TiCLozIFJjz6Gtd4bwlbYUAmF2B8K4fURjy0dvp5S422SRMQaoceO8YohuW4bxFV+KwADFo3rno6YtGecw2QAYoHxa941rHMXBcykrWY8TwhRiD0rtwM5vVR8lbFe0qVdRxn1GcNTttKlZK8yVxe2dHMYKVHNmrDJXDpQ4ApDC26APaFadRHd7NvLWfWtGQUIe0HBBrcxJFUkqKg9tGShai3cPVvcsQfOmzbrdMzaKM2ab7Grh8PTDWKdkcSsNquMtT3tUybVOxUQ3t1wUr29eMkDxpjNTJHgppFaWHepJt+FMCGRXMVKNuozmKBHkUlMGa5BrpdaAD3kXmQ5ewu3So+7IER4Sapeb+F9lczKxIYkxtHpFDhFSr3E7rIqMxKp7s9PKfCs/bqVo1WT4cWFPJPORwytadWuKdU12Phr0q6xntCBGXszbcHXN/Ss0RiCD1Bmiv/DrmNtG+wCuCFU7BhUzhG7Y8cpVSLnjPGrWIwrrPgRtqR4elZ1FXuHwJt3MjHXqOk+FOYjhIuXQFGQk5WHSfLbXypwSjoc+U1vwDrCvKt8ZwC8t02gjMwGbQdBVdiMOyGHUqfAiDHxrROzJwku0aB7JcXbzNbY/tPu+a9Y+NapFfNWGvtbYOhKsDII3Fa57O+brmJBs3hmuIJD/iWdj5iubNi3yNsOT9rDxlBpjHr3dKk4dw48D4V5ibekVz0dCewZuYkspPhvWecxBWJIGtHfGrOTMVFZxxV9SRO9aYVsrK6iUhsUqeM+B+VeV17OCkfTVzHKKZXi6bExQu2JYkk+lckk1zXI34oK14mhMZqc+2L5ab0IIhJ/rUj7TBPpt0othxQT32kAqwB/OoWPy3UIIE7Ef0qgt4htddK9GKJiSRG3nT2C0C3FuHR07wJBFDPEcbbtGGMt+FdSPXwou5wxhSxcuL7wGh8yQJ9dayB2nXrW0FZGSddBB/jqH7p9dKfsXkue6dfDrQtNd2rpUggwRtV8UZ82E72aZa1XeA4ulyFbut57H49Kd42AlttQCRA8/7FIq1QKOKQpE09hcFcuMBbRmJ2AH67VRlVhZy/huHNbU3mOfLLd7JlunUAlmANsbHKrHWZ6UsauHu4cXbMJdVv2lsH7jbECBGVhlgDUEGq7C8pYgmC1tCOhbX07oI+tN4/gRtXhZmWKhgT466fPT41PJN9mntyStoWHw2d1QbsQPmarMXgmVysGQSPlV3wDCuLisWgqQwG4kEED+9taLeYMEuIQ4hUKMWJI8YJn8p+FJzS0VHG5GcLwu6dQpipGE4HdYgRRHhWWCpdQfAnX5VYYK8to5nIA2+fQDxNY+87o6v+WHG7AG9ZgkdQSKaK0Q3cALmMe2XW2Dcclm2VdW1840jxiqteGO7dyCpYhSSBInunykV0X9nDxbdIawGHZ3CKuZm0ArReB8UTD4ZbV1dVaCD85oCwwfDX1ZhqjAmDI+Yoy5vS1eRb9rvZ1BIBEiNyRv8aie6+jXGqv7RXczcTTtke0mm5nY1C41jiwFxQAGjaRDDwHjVb2xgTJAiJqTj8f3hbsrm2I0nvEa5V8f6UVQnNu7Cn2d8xE3ltXQWbUK8yQD90+VHHMHCsPcU9tbVvBo1HoayjD4/G4Zkc2yD93NbAPmBADQa0rlziNvilm6pBRl0ZJ8R748pkR5VlOL7RrinWmwH5g5Ssiy17D3JjXKTPd8jVf7Ocf2ONTQnP3IHn1PkK1q3g7dpOycArly7DbzFDvA+R1t4ntrV05AZAgaDwNCncXFhPHdSRoGEsDMTGprniQIE1Pw40rnECslFUPl8jPuJ3y5g/GgXjeGhia1/F8MV5IGtCfHuAMdQKcPizWXyVGaFK9oibgbztSrfmjn9pmhBKcW3TuSKcIA1JAA6nas6KIrLXBSanNbkUMc0c0pg2VOye45gkTlAXXXNBk6bU1G9CbrZei3pTT26e4biBes27qghbihgCNYPQx1qPgMZ2hIKFCNdWU6T1ykwdRp506F2Y5zFx+5inkki2D3E8B0J8WqNhsD3cxEgeFaJzH7PhcY3cOQrTma03usd+6R7pPhqNelDbcMe2MxAVGAgRsWGaCPECAfM1o5UtEwg3LZUpggw92PiJqnv2SrFaK7GGQDNpIGhgf2TrvUO+6p3zuJ+oqYT2aZMNRTB1aKsNy6L1lLpZg7LOpkHXTfUSI+dQsNYtviktOym2pyllMhvQ/hJ6+BrQOKqLVlmGmQDKPOQFHoCR8quUnRhGKsCLfCrZuZAJCgSRoSep/vzq7sYF1v2ktJGUSAPDxPnQxwLFEXDJ1gfT/tRrwxxcvkuyqVAykgmZHTKDEDSsMnJOjswKLjaWyf/AIAjP2rCTr11BO80O82rGLttP/l/kwP5UXYS77ygd0HQ9D5gGD8wKzzi2N7TG3yDKqrqPgoBj/VU47b/AIQZqS/lkx9HzL11EeDCfyMUS37k4RcpKgORH7rKpG3r9aHjHYq5gRb1/wBMqPnAqJb5kz2BaIjLEnzAifiI9IracbVmWPJxdFpe4UCJBzSJzEmRHQawKn4TAhzbYQckaEAzmENqduo9DVNgeKAIc2oOgHnVhwrGtmk5so1IIMCNiSx2rmqd7O5vG4Ogd5yZRfu5di+X+UAH6ipNpbItqcveEaiqHi+K7RyQZEkz4kmSalWr4Ai4Y0kGNDXVONpHn4ppSZZ4bDpczuZKhbhM7e6TtO8xVdwjEqiXFyA3WGUuZkAHUDy0Hyp6xxtUsNZUf5jAu3QAeHrV/wAocvJdF664UgsttNdpAZ2EbGCIPrT1GOyW3OSopuG8Ce8C57loZpuEaDKJiOp6aU9y7w9rgdrLZGBUGDBjKJgjWJo55gtW1szcEWgIFte73R7qLHjufL40DcO4wtu8Tbtdmmubvltem40Ajz3rPnKcW0arHCEkmwqbhy3XQ3H76iCQdTl8TVj7Pzbt8TxttYAZEYDzB78fFp+NVuGKsubOWB100+BinOB8DvDHWMZYPa28/Z3gu6yCpPmoDCSNinhrWWFu2jf1UUopo0bG4EE5jUDC3EtXCZgNpREEkEGh7j/DAVIkTvE6+tXJeUYxd6Zf2zIkUr94DcUI8L5k7MraeTGmbxp/i/O+GtYhMO4uMzBSWVZVA2zNrMRqYGg1ojvRk9PZd5huK8u2wdxTJ0h1nKdpBH0OtSA4ImktPZb+0VrYFJ2pVXXeacMCR2w0J2Vj9QINe1XErn+SFzhirNuwDdu5O8CoU6sR00kxrqelDPFOZ8JdsCwrFeydcq3Ezh1Ajr5me9+GgC9gIyfdDELJgASd56CDvt8qsxgcOHZXDKi6Z+93iOs/dB810nymtVBUYc2vAb2OdLNqwtnDIbl1RlGYZLemrGQToOij0oQvcSuXLgxGKc3LWcBlAIBWe+LYJ0jTTrTV67bCm3bm2UXMHF3MrsRqImASNokzGtMcVvWTh0VZa54mJAG+u8eXnQqQO3uw64b7QMKrm0lhreHQEh0A0A69mq6Anz660G8f5lfEqyKclrMxyARmUmVzanoBI2kVRP7gJG85W8Y3/vzrxbJyE5TA1mq4rsnm+jVfZrx202GWw9wC6jEBWbVlMlcknUAaR0il7SLDKqkZu9poNBG8+Zkbn7poC4Xy/wBtbDLcGdphYOka6kbGtg4XgBiMClq+3aEpDbToSAdPTfrUOm9GkYyik2Yx27JIOw+f0JqvxuIzbVN5i4Zdwr9ld7OdYyMDoDEmNQT4HWqYmrjFdmcpvo6tOVMijCxzOb2Fu2roGdFUqw+8AyiCPxbetBgqRhzAf0A/3D+lU1ZCdHbSrKRRvy/iFkC6snoQJoJxVyctaDy04KjQSBt5dDXPn/Sdfpf1MlcYxZFtyvdAUnz8vSs54Omtzytk/Nk/71oXMJlCANwd/ACaE+V+CNdtsyMM7sLaodNDBZifIgfWowP4sv1KfKP9nHHOKxbWwF+4MzePeJFDysQQRpV7zVw57QtMykE9opPQ5XkfRvpQ/XVHo4p3yLrCjNblQNDqCfHwqTg8S4Z7ZAjKBO+8GNfEGqfB4ooTGsiIrocSuhsyuynpB21Jj6mpcXZosiSRbrwRGU7jrPh5Ada8xGFZVCOu408+k07wjmVhcVcSA6kjvhQHE7HugBh5ET51zzdxpr10wCltVCopEHKQDJnqZqOM7pmjyY6tIa5Z5bbG3zbRlREgu56CY7o6senStbtcPWwiWMOsW01k66+JPVjvWb8kcZtYezdz+8W/2x/Wo+P56xJuE2m7NOiwDPmZqMinN8V0GOUILk+wm9o1u4ti2yd5Q0vpsIgE+U6T0mgjg90vdtFkPZFwrEAxqYPeiOtTsPz5i13ZHHUFY+RERU3C8+3TdtBUVLchXTNIYMYn3QQRMz1qoxnGNV/opSxzlyv/AAk4jApbe7aMjK3dHkdV+hFFfJ3Fvs8qR+zJ26yevyB+dC/tFzWb1q+olXXKZOzrt6SD/tocxvHb0KoIQhdco6nUb6yBl+M1nHHKW0bTywS4tG04v2jYC3ea01xwVElshKyBOSd83TaJ0rOsLxUYviiXRcVc7qZY5cqqslNdJgZY8fWgF3kk9TrXG9dHBHJzYTcWzJiXLkh8xYv1g6iCDtG2sbVEx/Gr1+4JjOQqDKPeIkKSJgtDRVfcxGYKHJORQo16DYDyG1P4DAu8OmWS3dUsBJUjadN43NNRoTlZtnJ3Nf2kJYvpku5cqsGLByiktm7vdeFMiTqDtXvNHFbWGV0uXktsyMApPeMiBC70Dct8x/8AX4cPaWz+2OeYGXuOCMxjrH8sdaC+PcS+0Yu/fbUPcYj+EGEX+UKPhUcOXZbnx0nZ4Lo8Pof6Uqjfbm8F/lH9K9rWiOR09953BZSDJ8Rt/flRLxTE2nuXWtgFWMgmR3oJAIPhIFCjAnrUy4w7JSPemDp0HnOvpUyiOE6sYFknXw8alWMtu8GKSoMqriQdNATsdY9fKmreLMAayPCpuJCtYUme0zwBI90wBOn66U22JJUWXE7l3sgXftFcHMpHu+Y8DUfiPAbmHRL8i4GI0jLEgmDDGQI303FLj1xhbRTczLIJM9dyPMjb51zwrENfazhmY5M0HxC7x8hHlWUeSVm0lC6/GitscTe1mW02jdR5j8x/WuuXOMPhcSl9NWB7wJ99T7ysfA/mBTnNPCBhb/ZqSVZFuLO4VpEEjQwVOvpUG9iNVMDRYiNBM1qku0YNy6fgZxWINx3dvedizeZYkn6muEsE9NPHpXVqzmMEwIknwA3/AKDzIrvFYhrrljpPQbKoAAAHQAACqJGGEGnC2lNU6w3oA6Z9B60f8vOAqMTlIUA9Z11JHU7QNNjrQAw0j41e8Ex5RQd6xypuOjp9PJKWw2xVhbgJeT4Abj46gkR6GdDpQ5wrL9oQWz2Q7QGNwpMAxm6aTrRHh3mybpPdAJPw1qn4YLV3FW2RSsiWBMhX1JIPUHfymuaDdM68iVpEb2jXTmS3nLaFyp2BkqGHmwzT8KCAJo/5p5fv38RbuW1DK1tVLSAFZfGddZnbxqbwL2dWpm+7OfwJ3V9CfeP0rsxr4o8/K7mzMyausZy1dRGeVfKEJFsXD3XkTJQbECf4hWxYbgOEw6llsWUCiSxUEgDclmk1nlz2j3bdy+MMltbT5hblToSSTdjYlizEqRGo8NbZmC/+F3w1pchc3J7MKwacvvgFSYZY1B261HxN05mzTmzGQd5kzM6zNXmD5tFq5bZMNZUI5aCqGcylGAy20AJBn/SPCuMDg1xd8W1DBrruwDCMqGWDTJnSNNvM0bAHJpGtv4LytYsWOyKLczD9ozKJc/ovgJ0+tZnzvy59kvdyTauapO4I95CesdD4HyoAoMLeyOrwrZSDDCQY6EeFGXBudrQuDtsLbCz76wSvmAV2+M0EVIxWCuW1RnRlFwEoSIzAaEj6fOolBS7LhklDo0P2jXUuYdL1tw1swFgz3juR8vpWfJbzjSS/UePp5+Rpg3myhJOUGQvSeprxGjrFLHDgqHkyc3Z04gxXKnWp17h91cnao6ZxKF1IzekxP9+NRux8CD+fyNaGZxfEMdOv/t9KPuE57aoIcC3aze68DNILSl7QajUAjTYjYB3PmT/e9H2JIWziHCARbAnsUEEqv3rbZlOh70a9YkVLBAVYxMls2oOZvjBNRr9sqYIIbSQR46j4QQfjTdSOI+/PiqH/AGLT8ju0MRSr3KfA/KlTES8dh+zuFOoCnX95FaPhmppn7oHmaseaGQ4q72bFlkAEjfKoWfpVVcbXw9KAJFlRE9QYPoRI/I07ebult/dX65j/AMRUXCNqV/EPqNR/T405cuxaAPViflAH5ml5Hejh77EBSTAJgeBO9E3s2wfaY0SJVUYn46flNReD8l4zEAFLWVTs9w5R+Wb5CtTs8vvasi3buJaOUBilqdYgkEsPnFRkUqqKLxtXcmZLzdjTiMZdYHMA3Zp/CmgA+Mn41B+ytbKM66C4oYH4NB8ioP1ow5g5ESxaN37R7sCGT3iTpBDe989qErV8SyhJkiPUAgeXUn4VaVaIbvY9zALJvP2EnM7NCxkEmQqAD3VBjzidNqrLqZNJ1O/kKnogRTOpIOvj/wBvPy61X4kyxJ6mmI4FSFEq1RakWP0/Wkxo7u6j4CpPCW0IqGx0+FHfJ/KOVftGLIS3Ei22mm+a4TsP3fn4UmrVDjKnZzwPAX79p7a922Y77bb6geJ9KKeGcvWcOAT3mH3m8Y6L+mtM4fmNcT2tvCEZrShpZfeScrG2vgNN/EaVR43i4wxY3H7S6wgCZIBGpI+6N4HXSsm1F0lbOiNzXJuki55w4y2HsB0Cks4WGmQCCc0DcaRqRvQHjOJYnEXLds3mAuQPeyoPxEgRoIJ1q95p4tZxOFYqwJAWJ016DX70A6Cge5fzJruv5GP7+NXjlKStmWSMYukEfM/MSm0uCwmmGtiC/W825Y+ClpbzOtChNOW0Le6C38In8q9uYZx7yOPVSPzFaGRb8JKCwy3DHa3FExJK24JA8AWYSfKjvlXl1lxIxQ7toW8iI3vEQAD/AA9NdTQ9yZhCr2jdtp2R0zOdy2wQHfXLr5VqtJbZbSUURr3EES5bttOa7mCnpKiYPmf0qo5/4V2+DuACXt/tF9V3HxXMKqPaPjmtPh8kZiTBjYqykEHprHwmjTC3xetJcA0dQY9RqP0qiPJl3sx4XZuvde4od7eQoDsJnvR1MjrtUv2sjTDnzcfRT+lTuROHfZ8VjrXRCgH8JLlP9pFQ/az7uHH7zn6D+tAGdVofsr4dhrodnth71tgRm1AUjQhdpkNrQtwjli/iLT3VACKpILffjcL4+u1WnsrxOXHAT/mW3X1MBx/xNIDYOI8Pt37Zt3UDqdYPj0IO4I8RWWc0cgXbJNzDk3be+WO+vw++PTXy61rimqrBcXt3/cJDRJRhlcA7EqenntTAwFh/f51f8Qf/AKbMcmZwp7qKsA7jRQ2vXcH5Vo3MnJtnFSwi3eP/AJijf+Mfe9d6zHmThN/DsqXlhQMqEElDHVSdj5aVLQFLNS+J2grLBzdxZ20O3T0keRqHRS3BsvBvtRibmKVV8SiK6/8AMt/LQxrqilfHoSSLQj1X/wDnXlQ5pUUIcvPLE/WuVUsYALMToNyT5dSan8I4S+IvLZSJOpJ2C9WPwI+YrUuG8IwuAtlyVUj3rrxJ8h4eg+tOgBHgPs/uXBmxDG0NIUQWjrPRTt49dKMsHwHCYXvhUWN7lwgkf6m2+EVU4rnJbkrYdbfhcuIWJ/gQRPxPwoax9rD3WDX8ZdvN00VYPgqsSB6CKlzSKUWw5xftFwlrRC15v3B3f5m0+U05w3m98TdtW0sKA4YsTcnKEIBIyqQd+sdPEVjzWilwqRJVoI01g+WlaxyzgLS4U4hiwItEM0yezEuyjNsDGtEp12EYOXQMc78VbGYgYewC6ocqhfv3PvN6KJHxJqRwr2cXdDevIhO6quc+maQPzqT7N+DsuIvXnynKuQZTOrkOfkAP5qI+ZeYzhIJsXbikausZR5E6wfWrJKS/7OEgxiGkj7yA/HQjWNKGOMciYlCSpS6P3Tlb5N/WivDe0rDN7yXV8xlYfQz9Kt7PG8PfMWrqsfw7N/KdaAsxPEYdkYq6lWG6sIPyNK28VtfEuF2sQmS6gYdCd181O4NZdzVy4+Eca5rTE5H/APS370fOkBaezjhIv4jO6zbtDMZ2zyMgPyLf6RXXNtriGKvEPYu5FY5EVSVA6NI0ZiOv5VbezLjOHtWHt3HS3cL5jmYDMIAEE+EGi6/zJhEHexFkejgn5CTT0BmvBuUeILcW4idkykEM7gfMCTHlGtXdrkG411r17EKGZixW2h3YyQCze7qREbVZ4/2iYVP8sXLp8hlHzbX6UM4/2jX2/wAu1bt+ZJc/+kfSloAwvcu4fsxa7NckgkDTMRMFsu8SYG2pqw4VwbDWhK2bKeZVfqTWQ4vmfF3JzX3A8FhR/tFVt1mbVyWPixJP1oA+gTxSwojtrQA/fUfDeu0xSv7jq38LA/ka+ekuQCBsRBFO8Pv9m/aDRl93xk0AbdxPg1u9rAW6BC3QozL6T+VWqUNcj8ZbE4bNcM3EYox/F1VvUj6iiK3dBJWRmABInUAzBI8DB+VMLBD2p4Ath0vDe0+v8L6f8stSPZ1xTtLT2TvaIZZ/A8kfI/mKJcfbRrbrcjsypDTtljU1l/I+O7LieTtBcS4GtBxswAm2R/KB8aANKXAKt57w964qKw6dzNB9e9HwFBXtIuKt/BFlDKHJZTsVDJIPwrQrgrNPaw0Ph/HLcM/FPrQwNDa0IgbRAEaRtFYtyhe7LHWNgBdyn0MpH1rbLbdxT4qPqKwO1cy4kN+G9m+Vyf0peQ8H0OprL/aZbGHxGHupK3ShbMGI0mFP5+taZnrMfa++a9Z8rIj+dxQ0NE3lT2hBitvFwp2F0bH+Mfd9dvSjrH4O3etlHVXRhsdQfA/96+esOmZo9T8gT+lF3JXOLYYrZuktYOnnbnqP3Z3HxHgRCGud+VmwkOktYGkndCSSFbxEnQ+cVO9olg4fDcLws91MObrDxuXGlifiT8zWk4lRcWCAysOokEH8wRQD7T8XOKVr1lbimyqJDlCpUkswKz1OoII2oYAF2rnXu6+lKrIY7B//AEVw+f2ttf8A9VKgAo9l+FPaX7h0yhbceZJJ+QUfOu+a+UsXiLhuC4lwScqsSuRdICiCJ8TOtU/LHNTYe/eN4ZlvMWuZdw5JJZfLUgjyHhWhYDmPC3dEvITEwTBj0aKAAbEcsXLYVWsz3AcyKz5XUgkMJ1zLO0Du+elS/CblskdldCh195enmQp+mlbJZuK2qkEeRB/Kk+lFAY7xPBnOLoUgO9xdwe+gB/CusEHajA5xwO6AGDC2AwIgjVcwIOo0mtCwtlWEsAfUTr8a60ViVAljLaDU+J8amULouE+Nr7K7gdvCDh9q/h3Uotu2l59pdFVZfbvbAnwipFvU6U1xJM2FfDW8tlHJJKIB7zZm021O9Lh2D7CxeKZrl3KOzTMAmYKBAnZS0n0iq3f4JpUQOMct4a+wa7bBZdmEg/7d/jQ1ifZ/hiZVrq6zowOvxWm8bzPxO1/m4Meqo8fNWYVV/wDiS8wcOun/ANwg/EFDTEHHDsH2VsIbj3I+85BY+AMAbbULe0vioSyLAALXDJkTlVeo8CTAHoaqsT7R7pByWEU9CWLfQBaEOI4579w3LjZmO59OgHQeVIBilXgpCgAh5U5cOMYw4VUIz6Gcp8OkmCKJua+SEJ7SwVtKF7yZZEjqNdD40Oclcf8Ast+G/wAq5Cv5R7r/AAkz5E1rmIsi4jKRmVlM+YI1+EdaGtDTV7R8/U86wSKs+ZuAvhLuU622J7NvEfhP7w+u9VlwyAfKPl/2igQ2a8FKuraFiAASSYAG5J2A86ANO9ldsixeboXAHwXX8xVMnNnZ8SuX9TaJ7NgOttdAw8wRmHqfGrLi2M/w7h9vDqR29wGYPultbjegnKPhWckUAfQlu6l1AykOjiQdwyn9KDjyF2eLtX8O6rbW4Ga20yoBkhCAZHQAxHjQZyvzddwfdAFy0TOQmIPUqdY9NqJOLe0jOmTDo6O332g5f4QDqfM7eBosDRExSOzorAtbIDgfdJEgHzisy9rw/a2PHs3/AOQj9auPZJJsYhjJLXAZM693Uyd9Sda49pfL96+1u7aUMEUqwzDNqZEA7jQ/OmwDPDPNm2RsUQ/NRWNW+CZuJHDXDlDXmk/umXET1KwPjUjD86Yu3ZSwjIBbGUMVlo6A5tIG206VSY+9dusbt1y7eJO3gPIeVIDfQKCfaHy3fxL23shWyIVZcwB94kROh38am+yQviFJu3rjqqsuUkHKwKlSDEnunqTtU/n/AI1c4c9v9mty1cBg5ipzg6rsR7pB+dNsDLcDyji3dk7F1YIzDNoCR90N7skEwJ1qrTh90tlFq5m/DkaflFa/yzzLbxYvFbboLNvtLhYrAGu0GSYB6dKH7vtOkgWrOWSBnuvooP3iqjUDeJ6UgDPkvhTLhcPaJbPkls4gpMsUjwUGB6dKoea+QGv48Dt7mRpIzW2YKBEoGEKoOp8viK13AYJFVSACYBzdT5jyqS6A7gUmwMd/8KrPj87jT8e5Xta79nX8I+VKiwPlXlbXG4YHY3rYPozAH6GvTZOExV2y2uRntEkT7rQDAPWB8665VtFsXhkEa37WnUw6/pRZ7Yxh14nKIc+QG+pEKzH3WHmVkE+IHnTAE7mFNouV7vUzltltZUqmp8PHRh40V3OHdnhMFiVvCLpZSRdKKpVmIDMPJmBboVA9LDgfLlu9hhcU5WcHvgA5k2XMHnXQHQg1W/4Xi8OlpGztbsm64NtlMSFMw4jZdjtHzQBX7N+L9reXD3GuOClxgyuXTNKkIWIkwgnWPeNRbHNL3eLtg7WRrBvdmrfehVOdgZAPeDfAVY+z/l6zirIbEK7ZUa0FZhqpcNmm2RrIIg/veNVHIPLnacXa8mFuYfC2Cxth1dZIAS3OfUk95yOlAGg4rgVwbZW9DB+tV+Ox1vDsiX7iWmYd0OwXMBvE70cVh/8A8QB/6nC//if/AJinYB27hhKkMPFTP5VUcR4dauiLttHH7yg/nWF2LrIZQlD4qSD8xRZyzxviNwgWpvKDr2glR5F9x8yfKnYFtxn2f22lsOxtt+FpKHyndfr6VneKw7W3a24hlJVh4EVsfMHFxhsO1xozRCrO7kaD06+grGr11nYsxzMxJYnqTuaTA4FexXlemgDya0LkTmkZVw14wRpaYncdLZ8/Dy09c8r2gDcsfgUvobdxQyncefQjwI8azfjvJF+yZtA3rc6FR3gPBl69NR8hVhyrzxkAt4okqNBd3IHg46j975+NH9jidk7XbcgTGYSBuCQdRuPnTCzHMPy1i3MLh7s+aFR8S0CinC8ItcLQYnEMtzEQRatLsGPWdyR1bYT41e8d59w9pSLJF650CnuDzLfoPpWW8U4jcv3DcutmY/IDoqjoB4UgPOJY65fuNcuNmZt/ADooHRR0FcI3dJ9BTE13m09KAOSKk4C4VYuAe6raj7pIgH5mPjWv3/ZhaHB5yf8AWi12xeTOeMxtRtly92I3AO9ZZwW2zK2UBiz21ynZlE3GGvkg0pAap7O8O9vDlWZWXu5CAQSsTqCToJEbenU+89ABFuFspXMVnKQWCk6g6t3c+ikHUnpVdyfiLa4prSWLtkm0c+YEKXDBhlUd0SjTIOvnubfn3ANewV1UALDKwEeDCYnYxOtPwCMbtnODPvzmnxnUz59adu3v2TL6fnURkKNB0IOvrVi+BuPbLojuo94qpIHrG1AB57D77Br4GplYWY1yvJn0FO+1nhGIxV63ctI75QUNsR3YMyNdzsfGBVB7MeI/Z8ZaO6XwV9GXUfqP9VbRxQWnaQSWI1jaInUeh3Hh5UMDNvYvgMtzGpeR1/ZKrqykd0lpBnWSOnXWgbjHAVw+N7C4xFjOP2hB/wAgn34E6hZB8xW/YXChbZWyAiKhGQEnQDaDJ36zQ0/B7WjlnJPaTmI07Yw9saar7pA6GgDQLyMlsNaaAiiEI7pUDbxBipeGvZ0Vh94A/wBaoLXEiRcWTlKkLPiAB9R9avOFrFpP4RSYEiKVe0qQHzL7OcGw4thFZWDLczEHQwFY5vNevnW6cycpYfF3EvXUDPbEQRKukzldQRmg6iTp8an4TAWreXIijL7ug0kQY8NNKmdrTAzbE8StYfE3MIU7JECm2cuVMrDNl00GXadJ8qsale0vg74rCRaQPdturopAM/dYa6e6T8qx7CcdxCEoLmQWu53iJGVj3Z0Rm3GvT0ppgbBw64bRY24Ut70Ad6Np8dzVvb45cG4U/Sg7k25jMRdYXVRbSoCWykNmbVVABKkRJkHTSixuDv4r8z/SjQEj/wCYD+AfzH+lCnOHALPEblu5dzIbale4R3lJBAOYHYzEfiNEK8HfxX5n+ld3eDPkYLcVXg5SUJAboSMwkUaAFuF8k4G1EWA58bhL/RtPpVfzJzbhsLKBg7jQW7caeRI0X+9KB+dsdj7WIfDYm+DABItEhCGEjSAduhmhMoY0HyosCdx/jl3FvnuGAJyoPdUH8z5+VT+PcIVcLhb9qCDbRbuv/manb6H1XxofFszrUlMe4tvbEZX3BGo1VtD0kqs+lAESvZomxXLFtbC3xeuG22UhuwkAMDq/fka6aA7+YmgxmGyGMyup911III/MHyMGgBm1aZiFVSzEwABJJ8gKusHy3cdMxZBpORWD3SAYYi2p2HUkiPnFdw/iD2SShHeEMGUEMv4WB3U9R1oswGEwyXc+OCj9kT2CIQq6rBCrssFh3icxc6EbgAvi8lm8v2e9myx3x91usGBPjMDf41fY63bW2qWgLl65clbqEl2A99j95lMMSYUS2mYCak8Txf2m01mwrXUVbZthbsLbQaIbguEAXBOXIPKWOk1HAuIphu0DZlugsDAkGBlyabn39+6N+8YFAFHf0ZhM6nXx13pup1nh73Ee6MgVZLd4Ajrt4a1Gu4dlALKygwQSCJBEgidwQCR40ANgVZ8u4M3sVYtBS2e6ggRtILDXT3QaZXAn7N2/Ttuyj/QXn+/CjT2JcP7TiBukaWLbN6M/cX6F6APoJwNun6V843+DJh8Zew7v2YTEN2bSNFhSmjCD+zfbrFfRDXKyz2jLGLZ0sremyDdtsRB3VWgiDA6b6T0pAD3AjiDiM630vAOxkhlDJam2wTWCSgBywdwZ0k6PbhvMEfQ1lXDsLaRZvYd7ZyqFvKAqq5gOCWJViVzGW2WfWrDlbmC/9rFjtVa12ypGTvEHTukaAaEk6jeAAaaYBBzFypgjcOLxDG2gVAVDBUhFCqNBMkAaA60H8186B7Qs4MdlagroMrFRpAA91T8/Sjn2y8KU4AOB3rV1SD5NKsD5ag/CsNaiwDT2d2c9yy2/Y4m2SP3HlT9TW+WeHqjTJIAIUHpO9fO3s8xeTFqM2UPAOu+VgwH0r6Pa5QwI1nh6gDNqwnvCRp4ab15Y4MmoY5l1yqVXSfMifPpUkNXYekBDXg8WSsgvOYH9KsuGqwtKGEECI+On0rhbtOi5QA9NKme0pUgK4Xa97WlSpgR8U7EHLv8ACgrB8nsl69fuJZxBYoq27sEBCSbs6QW92DB0n4qlQAeYfAWrIYWVVATmIB3MAT6wB8q6F2lSpAedrXva0qVMDFPbXw4ri7eIHu3kynya3/VSP5azzPG1KlQgY5eukgCo9KlTAuMDzFft2TZVv2bFSdBPd2XXQr5EHYeFXvDeJ4G69z7UIUyEkNmRB3tWzZS+mUEATrO9eUqAK/inKpU2xZYPnDs2bQWwoLqGPnbgkwNdKicCftFNq5cbs91sl8oZzJkZmC5t9yBJB1iD7SpJjZd8S5uXItoWchtKoBVw+ZlVVKMwC93T3lJ1HnoH4vEm47OQoJ6KIA6AADpFKlTsRZcAxKJnzIbjgo1q3Jys4bXMo0MLO4MfnM5zx7llsFCltT2qKyWw8XAIzG1owA7oPWCT4BUqQFD9oPZ9nmOXPmy9JiM0eMaVsHsNwuXD4i71e4FHoiz+bGvKVMDSzdrJfaXctviXD9oJFq2HtnTXvMj6GRlJaPI0qVSxkDB3ytlntYkv3ma5ZYZAHUQRmUFZbPmLQZIHnUH2bmMZh2ZUVWukgzqSQ2VcoGgBB8I00pUqPIjVPaXbz8MxP7qq38rqT9Aa+dCKVKmhjli9lZSPukH5Ga+p7F8MiN4qD8xSpUMR32tIXKVKkM6D12b2lKlQI8F2lSpUAf/Z"/>
          <p:cNvSpPr>
            <a:spLocks noChangeAspect="1" noChangeArrowheads="1"/>
          </p:cNvSpPr>
          <p:nvPr/>
        </p:nvSpPr>
        <p:spPr bwMode="auto">
          <a:xfrm>
            <a:off x="0" y="-846138"/>
            <a:ext cx="2609850" cy="1752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data:image/jpeg;base64,/9j/4AAQSkZJRgABAQAAAQABAAD/2wCEAAkGBxQTEhUUExQVFhUXGRwaGBcYFxweHRoYGx0cHBgYGhwYHCggHholHBwYITEhJSkrLi4uFx8zODMsNygtLisBCgoKDg0OGxAQGywkICUsLCwsLCwsLCwsLCwsLCwsLCwsLCwsLCwsLCwsLCwsLCwsLCwsLCwsLCwsLCwsLCwsLP/AABEIALgBEgMBIgACEQEDEQH/xAAcAAABBQEBAQAAAAAAAAAAAAAGAAMEBQcCAQj/xABGEAACAQIEAwUFBQYFAgQHAAABAhEAAwQSITEFBkETIlFhcQcygZGhFEJSscEjYnKS0fAVM4KisiThF0PC8QgWVGNzo9P/xAAZAQADAQEBAAAAAAAAAAAAAAAAAQIDBAX/xAAnEQACAgICAQQBBQEAAAAAAAAAAQIRAyESMUEEEyJRYTJCcYGhFP/aAAwDAQACEQMRAD8A4PDTNEXCsSbcKdqkWcJrtVkeHhl2ryNs9iUo+ThcYJqQxBqAuAIapqoB60JMylXgi44dw5lzA9Ky3j3AVdXbuqQdAPu+vlWwXVJXuxNZNzLjLovMtwCAYlVifU9a6caaeieScGmgDxmCa22Vhr+Y8RTEVecVtljmJzSN/Dyqse1Xano4pRp6I8VyaeKVwUqiTlDrV+mEF1ZUqFjb8xVEFqVbvEDTwqWrKi67JrYO2SCHyx0NRuL4Rbbd0giNxtUJid65dyd6EmDla6Etck16lesKogaNKvaVAHtO4SxndUkAsQATsJ8aZqRwwKb1sOSFzCSN9+lJ9AdcVwD2LhtuBI8NiPEVM5c4L9qZ0VsrBZEjQ6xBPSj7m7lQYhO0sRnEAa7jzod5MxRwmIazeEC5A3ESNjNY+5cNdnTLEozT/aWXAeSLTWriYhgLwO6tOVehjzoV5k5dfCvBIZD7rD9a1bGYIt37ABzjK07HzofThd5Zt37c2yCARqFnw61lHK7tnRLDFxpL+/oy8ivYqy41wW5h2OYHJOjdKrsuk11pp7RwSg4umIU9h8QbbSP/AHHnUea9c66fU0EhdyjzMLLBHSVzTI3E7/CtSwttHYOsQwkeNZT7PeDW8TiCLozIFJjz6Gtd4bwlbYUAmF2B8K4fURjy0dvp5S422SRMQaoceO8YohuW4bxFV+KwADFo3rno6YtGecw2QAYoHxa941rHMXBcykrWY8TwhRiD0rtwM5vVR8lbFe0qVdRxn1GcNTttKlZK8yVxe2dHMYKVHNmrDJXDpQ4ApDC26APaFadRHd7NvLWfWtGQUIe0HBBrcxJFUkqKg9tGShai3cPVvcsQfOmzbrdMzaKM2ab7Grh8PTDWKdkcSsNquMtT3tUybVOxUQ3t1wUr29eMkDxpjNTJHgppFaWHepJt+FMCGRXMVKNuozmKBHkUlMGa5BrpdaAD3kXmQ5ewu3So+7IER4Sapeb+F9lczKxIYkxtHpFDhFSr3E7rIqMxKp7s9PKfCs/bqVo1WT4cWFPJPORwytadWuKdU12Phr0q6xntCBGXszbcHXN/Ss0RiCD1Bmiv/DrmNtG+wCuCFU7BhUzhG7Y8cpVSLnjPGrWIwrrPgRtqR4elZ1FXuHwJt3MjHXqOk+FOYjhIuXQFGQk5WHSfLbXypwSjoc+U1vwDrCvKt8ZwC8t02gjMwGbQdBVdiMOyGHUqfAiDHxrROzJwku0aB7JcXbzNbY/tPu+a9Y+NapFfNWGvtbYOhKsDII3Fa57O+brmJBs3hmuIJD/iWdj5iubNi3yNsOT9rDxlBpjHr3dKk4dw48D4V5ibekVz0dCewZuYkspPhvWecxBWJIGtHfGrOTMVFZxxV9SRO9aYVsrK6iUhsUqeM+B+VeV17OCkfTVzHKKZXi6bExQu2JYkk+lckk1zXI34oK14mhMZqc+2L5ab0IIhJ/rUj7TBPpt0othxQT32kAqwB/OoWPy3UIIE7Ef0qgt4htddK9GKJiSRG3nT2C0C3FuHR07wJBFDPEcbbtGGMt+FdSPXwou5wxhSxcuL7wGh8yQJ9dayB2nXrW0FZGSddBB/jqH7p9dKfsXkue6dfDrQtNd2rpUggwRtV8UZ82E72aZa1XeA4ulyFbut57H49Kd42AlttQCRA8/7FIq1QKOKQpE09hcFcuMBbRmJ2AH67VRlVhZy/huHNbU3mOfLLd7JlunUAlmANsbHKrHWZ6UsauHu4cXbMJdVv2lsH7jbECBGVhlgDUEGq7C8pYgmC1tCOhbX07oI+tN4/gRtXhZmWKhgT466fPT41PJN9mntyStoWHw2d1QbsQPmarMXgmVysGQSPlV3wDCuLisWgqQwG4kEED+9taLeYMEuIQ4hUKMWJI8YJn8p+FJzS0VHG5GcLwu6dQpipGE4HdYgRRHhWWCpdQfAnX5VYYK8to5nIA2+fQDxNY+87o6v+WHG7AG9ZgkdQSKaK0Q3cALmMe2XW2Dcclm2VdW1840jxiqteGO7dyCpYhSSBInunykV0X9nDxbdIawGHZ3CKuZm0ArReB8UTD4ZbV1dVaCD85oCwwfDX1ZhqjAmDI+Yoy5vS1eRb9rvZ1BIBEiNyRv8aie6+jXGqv7RXczcTTtke0mm5nY1C41jiwFxQAGjaRDDwHjVb2xgTJAiJqTj8f3hbsrm2I0nvEa5V8f6UVQnNu7Cn2d8xE3ltXQWbUK8yQD90+VHHMHCsPcU9tbVvBo1HoayjD4/G4Zkc2yD93NbAPmBADQa0rlziNvilm6pBRl0ZJ8R748pkR5VlOL7RrinWmwH5g5Ssiy17D3JjXKTPd8jVf7Ocf2ONTQnP3IHn1PkK1q3g7dpOycArly7DbzFDvA+R1t4ntrV05AZAgaDwNCncXFhPHdSRoGEsDMTGprniQIE1Pw40rnECslFUPl8jPuJ3y5g/GgXjeGhia1/F8MV5IGtCfHuAMdQKcPizWXyVGaFK9oibgbztSrfmjn9pmhBKcW3TuSKcIA1JAA6nas6KIrLXBSanNbkUMc0c0pg2VOye45gkTlAXXXNBk6bU1G9CbrZei3pTT26e4biBes27qghbihgCNYPQx1qPgMZ2hIKFCNdWU6T1ykwdRp506F2Y5zFx+5inkki2D3E8B0J8WqNhsD3cxEgeFaJzH7PhcY3cOQrTma03usd+6R7pPhqNelDbcMe2MxAVGAgRsWGaCPECAfM1o5UtEwg3LZUpggw92PiJqnv2SrFaK7GGQDNpIGhgf2TrvUO+6p3zuJ+oqYT2aZMNRTB1aKsNy6L1lLpZg7LOpkHXTfUSI+dQsNYtviktOym2pyllMhvQ/hJ6+BrQOKqLVlmGmQDKPOQFHoCR8quUnRhGKsCLfCrZuZAJCgSRoSep/vzq7sYF1v2ktJGUSAPDxPnQxwLFEXDJ1gfT/tRrwxxcvkuyqVAykgmZHTKDEDSsMnJOjswKLjaWyf/AIAjP2rCTr11BO80O82rGLttP/l/kwP5UXYS77ygd0HQ9D5gGD8wKzzi2N7TG3yDKqrqPgoBj/VU47b/AIQZqS/lkx9HzL11EeDCfyMUS37k4RcpKgORH7rKpG3r9aHjHYq5gRb1/wBMqPnAqJb5kz2BaIjLEnzAifiI9IracbVmWPJxdFpe4UCJBzSJzEmRHQawKn4TAhzbYQckaEAzmENqduo9DVNgeKAIc2oOgHnVhwrGtmk5so1IIMCNiSx2rmqd7O5vG4Ogd5yZRfu5di+X+UAH6ipNpbItqcveEaiqHi+K7RyQZEkz4kmSalWr4Ai4Y0kGNDXVONpHn4ppSZZ4bDpczuZKhbhM7e6TtO8xVdwjEqiXFyA3WGUuZkAHUDy0Hyp6xxtUsNZUf5jAu3QAeHrV/wAocvJdF664UgsttNdpAZ2EbGCIPrT1GOyW3OSopuG8Ce8C57loZpuEaDKJiOp6aU9y7w9rgdrLZGBUGDBjKJgjWJo55gtW1szcEWgIFte73R7qLHjufL40DcO4wtu8Tbtdmmubvltem40Ajz3rPnKcW0arHCEkmwqbhy3XQ3H76iCQdTl8TVj7Pzbt8TxttYAZEYDzB78fFp+NVuGKsubOWB100+BinOB8DvDHWMZYPa28/Z3gu6yCpPmoDCSNinhrWWFu2jf1UUopo0bG4EE5jUDC3EtXCZgNpREEkEGh7j/DAVIkTvE6+tXJeUYxd6Zf2zIkUr94DcUI8L5k7MraeTGmbxp/i/O+GtYhMO4uMzBSWVZVA2zNrMRqYGg1ojvRk9PZd5huK8u2wdxTJ0h1nKdpBH0OtSA4ImktPZb+0VrYFJ2pVXXeacMCR2w0J2Vj9QINe1XErn+SFzhirNuwDdu5O8CoU6sR00kxrqelDPFOZ8JdsCwrFeydcq3Ezh1Ajr5me9+GgC9gIyfdDELJgASd56CDvt8qsxgcOHZXDKi6Z+93iOs/dB810nymtVBUYc2vAb2OdLNqwtnDIbl1RlGYZLemrGQToOij0oQvcSuXLgxGKc3LWcBlAIBWe+LYJ0jTTrTV67bCm3bm2UXMHF3MrsRqImASNokzGtMcVvWTh0VZa54mJAG+u8eXnQqQO3uw64b7QMKrm0lhreHQEh0A0A69mq6Anz660G8f5lfEqyKclrMxyARmUmVzanoBI2kVRP7gJG85W8Y3/vzrxbJyE5TA1mq4rsnm+jVfZrx202GWw9wC6jEBWbVlMlcknUAaR0il7SLDKqkZu9poNBG8+Zkbn7poC4Xy/wBtbDLcGdphYOka6kbGtg4XgBiMClq+3aEpDbToSAdPTfrUOm9GkYyik2Yx27JIOw+f0JqvxuIzbVN5i4Zdwr9ld7OdYyMDoDEmNQT4HWqYmrjFdmcpvo6tOVMijCxzOb2Fu2roGdFUqw+8AyiCPxbetBgqRhzAf0A/3D+lU1ZCdHbSrKRRvy/iFkC6snoQJoJxVyctaDy04KjQSBt5dDXPn/Sdfpf1MlcYxZFtyvdAUnz8vSs54Omtzytk/Nk/71oXMJlCANwd/ACaE+V+CNdtsyMM7sLaodNDBZifIgfWowP4sv1KfKP9nHHOKxbWwF+4MzePeJFDysQQRpV7zVw57QtMykE9opPQ5XkfRvpQ/XVHo4p3yLrCjNblQNDqCfHwqTg8S4Z7ZAjKBO+8GNfEGqfB4ooTGsiIrocSuhsyuynpB21Jj6mpcXZosiSRbrwRGU7jrPh5Ada8xGFZVCOu408+k07wjmVhcVcSA6kjvhQHE7HugBh5ET51zzdxpr10wCltVCopEHKQDJnqZqOM7pmjyY6tIa5Z5bbG3zbRlREgu56CY7o6senStbtcPWwiWMOsW01k66+JPVjvWb8kcZtYezdz+8W/2x/Wo+P56xJuE2m7NOiwDPmZqMinN8V0GOUILk+wm9o1u4ti2yd5Q0vpsIgE+U6T0mgjg90vdtFkPZFwrEAxqYPeiOtTsPz5i13ZHHUFY+RERU3C8+3TdtBUVLchXTNIYMYn3QQRMz1qoxnGNV/opSxzlyv/AAk4jApbe7aMjK3dHkdV+hFFfJ3Fvs8qR+zJ26yevyB+dC/tFzWb1q+olXXKZOzrt6SD/tocxvHb0KoIQhdco6nUb6yBl+M1nHHKW0bTywS4tG04v2jYC3ea01xwVElshKyBOSd83TaJ0rOsLxUYviiXRcVc7qZY5cqqslNdJgZY8fWgF3kk9TrXG9dHBHJzYTcWzJiXLkh8xYv1g6iCDtG2sbVEx/Gr1+4JjOQqDKPeIkKSJgtDRVfcxGYKHJORQo16DYDyG1P4DAu8OmWS3dUsBJUjadN43NNRoTlZtnJ3Nf2kJYvpku5cqsGLByiktm7vdeFMiTqDtXvNHFbWGV0uXktsyMApPeMiBC70Dct8x/8AX4cPaWz+2OeYGXuOCMxjrH8sdaC+PcS+0Yu/fbUPcYj+EGEX+UKPhUcOXZbnx0nZ4Lo8Pof6Uqjfbm8F/lH9K9rWiOR09953BZSDJ8Rt/flRLxTE2nuXWtgFWMgmR3oJAIPhIFCjAnrUy4w7JSPemDp0HnOvpUyiOE6sYFknXw8alWMtu8GKSoMqriQdNATsdY9fKmreLMAayPCpuJCtYUme0zwBI90wBOn66U22JJUWXE7l3sgXftFcHMpHu+Y8DUfiPAbmHRL8i4GI0jLEgmDDGQI303FLj1xhbRTczLIJM9dyPMjb51zwrENfazhmY5M0HxC7x8hHlWUeSVm0lC6/GitscTe1mW02jdR5j8x/WuuXOMPhcSl9NWB7wJ99T7ysfA/mBTnNPCBhb/ZqSVZFuLO4VpEEjQwVOvpUG9iNVMDRYiNBM1qku0YNy6fgZxWINx3dvedizeZYkn6muEsE9NPHpXVqzmMEwIknwA3/AKDzIrvFYhrrljpPQbKoAAAHQAACqJGGEGnC2lNU6w3oA6Z9B60f8vOAqMTlIUA9Z11JHU7QNNjrQAw0j41e8Ex5RQd6xypuOjp9PJKWw2xVhbgJeT4Abj46gkR6GdDpQ5wrL9oQWz2Q7QGNwpMAxm6aTrRHh3mybpPdAJPw1qn4YLV3FW2RSsiWBMhX1JIPUHfymuaDdM68iVpEb2jXTmS3nLaFyp2BkqGHmwzT8KCAJo/5p5fv38RbuW1DK1tVLSAFZfGddZnbxqbwL2dWpm+7OfwJ3V9CfeP0rsxr4o8/K7mzMyausZy1dRGeVfKEJFsXD3XkTJQbECf4hWxYbgOEw6llsWUCiSxUEgDclmk1nlz2j3bdy+MMltbT5hblToSSTdjYlizEqRGo8NbZmC/+F3w1pchc3J7MKwacvvgFSYZY1B261HxN05mzTmzGQd5kzM6zNXmD5tFq5bZMNZUI5aCqGcylGAy20AJBn/SPCuMDg1xd8W1DBrruwDCMqGWDTJnSNNvM0bAHJpGtv4LytYsWOyKLczD9ozKJc/ovgJ0+tZnzvy59kvdyTauapO4I95CesdD4HyoAoMLeyOrwrZSDDCQY6EeFGXBudrQuDtsLbCz76wSvmAV2+M0EVIxWCuW1RnRlFwEoSIzAaEj6fOolBS7LhklDo0P2jXUuYdL1tw1swFgz3juR8vpWfJbzjSS/UePp5+Rpg3myhJOUGQvSeprxGjrFLHDgqHkyc3Z04gxXKnWp17h91cnao6ZxKF1IzekxP9+NRux8CD+fyNaGZxfEMdOv/t9KPuE57aoIcC3aze68DNILSl7QajUAjTYjYB3PmT/e9H2JIWziHCARbAnsUEEqv3rbZlOh70a9YkVLBAVYxMls2oOZvjBNRr9sqYIIbSQR46j4QQfjTdSOI+/PiqH/AGLT8ju0MRSr3KfA/KlTES8dh+zuFOoCnX95FaPhmppn7oHmaseaGQ4q72bFlkAEjfKoWfpVVcbXw9KAJFlRE9QYPoRI/I07ebult/dX65j/AMRUXCNqV/EPqNR/T405cuxaAPViflAH5ml5Hejh77EBSTAJgeBO9E3s2wfaY0SJVUYn46flNReD8l4zEAFLWVTs9w5R+Wb5CtTs8vvasi3buJaOUBilqdYgkEsPnFRkUqqKLxtXcmZLzdjTiMZdYHMA3Zp/CmgA+Mn41B+ytbKM66C4oYH4NB8ioP1ow5g5ESxaN37R7sCGT3iTpBDe989qErV8SyhJkiPUAgeXUn4VaVaIbvY9zALJvP2EnM7NCxkEmQqAD3VBjzidNqrLqZNJ1O/kKnogRTOpIOvj/wBvPy61X4kyxJ6mmI4FSFEq1RakWP0/Wkxo7u6j4CpPCW0IqGx0+FHfJ/KOVftGLIS3Ei22mm+a4TsP3fn4UmrVDjKnZzwPAX79p7a922Y77bb6geJ9KKeGcvWcOAT3mH3m8Y6L+mtM4fmNcT2tvCEZrShpZfeScrG2vgNN/EaVR43i4wxY3H7S6wgCZIBGpI+6N4HXSsm1F0lbOiNzXJuki55w4y2HsB0Cks4WGmQCCc0DcaRqRvQHjOJYnEXLds3mAuQPeyoPxEgRoIJ1q95p4tZxOFYqwJAWJ016DX70A6Cge5fzJruv5GP7+NXjlKStmWSMYukEfM/MSm0uCwmmGtiC/W825Y+ClpbzOtChNOW0Le6C38In8q9uYZx7yOPVSPzFaGRb8JKCwy3DHa3FExJK24JA8AWYSfKjvlXl1lxIxQ7toW8iI3vEQAD/AA9NdTQ9yZhCr2jdtp2R0zOdy2wQHfXLr5VqtJbZbSUURr3EES5bttOa7mCnpKiYPmf0qo5/4V2+DuACXt/tF9V3HxXMKqPaPjmtPh8kZiTBjYqykEHprHwmjTC3xetJcA0dQY9RqP0qiPJl3sx4XZuvde4od7eQoDsJnvR1MjrtUv2sjTDnzcfRT+lTuROHfZ8VjrXRCgH8JLlP9pFQ/az7uHH7zn6D+tAGdVofsr4dhrodnth71tgRm1AUjQhdpkNrQtwjli/iLT3VACKpILffjcL4+u1WnsrxOXHAT/mW3X1MBx/xNIDYOI8Pt37Zt3UDqdYPj0IO4I8RWWc0cgXbJNzDk3be+WO+vw++PTXy61rimqrBcXt3/cJDRJRhlcA7EqenntTAwFh/f51f8Qf/AKbMcmZwp7qKsA7jRQ2vXcH5Vo3MnJtnFSwi3eP/AJijf+Mfe9d6zHmThN/DsqXlhQMqEElDHVSdj5aVLQFLNS+J2grLBzdxZ20O3T0keRqHRS3BsvBvtRibmKVV8SiK6/8AMt/LQxrqilfHoSSLQj1X/wDnXlQ5pUUIcvPLE/WuVUsYALMToNyT5dSan8I4S+IvLZSJOpJ2C9WPwI+YrUuG8IwuAtlyVUj3rrxJ8h4eg+tOgBHgPs/uXBmxDG0NIUQWjrPRTt49dKMsHwHCYXvhUWN7lwgkf6m2+EVU4rnJbkrYdbfhcuIWJ/gQRPxPwoax9rD3WDX8ZdvN00VYPgqsSB6CKlzSKUWw5xftFwlrRC15v3B3f5m0+U05w3m98TdtW0sKA4YsTcnKEIBIyqQd+sdPEVjzWilwqRJVoI01g+WlaxyzgLS4U4hiwItEM0yezEuyjNsDGtEp12EYOXQMc78VbGYgYewC6ocqhfv3PvN6KJHxJqRwr2cXdDevIhO6quc+maQPzqT7N+DsuIvXnynKuQZTOrkOfkAP5qI+ZeYzhIJsXbikausZR5E6wfWrJKS/7OEgxiGkj7yA/HQjWNKGOMciYlCSpS6P3Tlb5N/WivDe0rDN7yXV8xlYfQz9Kt7PG8PfMWrqsfw7N/KdaAsxPEYdkYq6lWG6sIPyNK28VtfEuF2sQmS6gYdCd181O4NZdzVy4+Eca5rTE5H/APS370fOkBaezjhIv4jO6zbtDMZ2zyMgPyLf6RXXNtriGKvEPYu5FY5EVSVA6NI0ZiOv5VbezLjOHtWHt3HS3cL5jmYDMIAEE+EGi6/zJhEHexFkejgn5CTT0BmvBuUeILcW4idkykEM7gfMCTHlGtXdrkG411r17EKGZixW2h3YyQCze7qREbVZ4/2iYVP8sXLp8hlHzbX6UM4/2jX2/wAu1bt+ZJc/+kfSloAwvcu4fsxa7NckgkDTMRMFsu8SYG2pqw4VwbDWhK2bKeZVfqTWQ4vmfF3JzX3A8FhR/tFVt1mbVyWPixJP1oA+gTxSwojtrQA/fUfDeu0xSv7jq38LA/ka+ekuQCBsRBFO8Pv9m/aDRl93xk0AbdxPg1u9rAW6BC3QozL6T+VWqUNcj8ZbE4bNcM3EYox/F1VvUj6iiK3dBJWRmABInUAzBI8DB+VMLBD2p4Ath0vDe0+v8L6f8stSPZ1xTtLT2TvaIZZ/A8kfI/mKJcfbRrbrcjsypDTtljU1l/I+O7LieTtBcS4GtBxswAm2R/KB8aANKXAKt57w964qKw6dzNB9e9HwFBXtIuKt/BFlDKHJZTsVDJIPwrQrgrNPaw0Ph/HLcM/FPrQwNDa0IgbRAEaRtFYtyhe7LHWNgBdyn0MpH1rbLbdxT4qPqKwO1cy4kN+G9m+Vyf0peQ8H0OprL/aZbGHxGHupK3ShbMGI0mFP5+taZnrMfa++a9Z8rIj+dxQ0NE3lT2hBitvFwp2F0bH+Mfd9dvSjrH4O3etlHVXRhsdQfA/96+esOmZo9T8gT+lF3JXOLYYrZuktYOnnbnqP3Z3HxHgRCGud+VmwkOktYGkndCSSFbxEnQ+cVO9olg4fDcLws91MObrDxuXGlifiT8zWk4lRcWCAysOokEH8wRQD7T8XOKVr1lbimyqJDlCpUkswKz1OoII2oYAF2rnXu6+lKrIY7B//AEVw+f2ttf8A9VKgAo9l+FPaX7h0yhbceZJJ+QUfOu+a+UsXiLhuC4lwScqsSuRdICiCJ8TOtU/LHNTYe/eN4ZlvMWuZdw5JJZfLUgjyHhWhYDmPC3dEvITEwTBj0aKAAbEcsXLYVWsz3AcyKz5XUgkMJ1zLO0Du+elS/CblskdldCh195enmQp+mlbJZuK2qkEeRB/Kk+lFAY7xPBnOLoUgO9xdwe+gB/CusEHajA5xwO6AGDC2AwIgjVcwIOo0mtCwtlWEsAfUTr8a60ViVAljLaDU+J8amULouE+Nr7K7gdvCDh9q/h3Uotu2l59pdFVZfbvbAnwipFvU6U1xJM2FfDW8tlHJJKIB7zZm021O9Lh2D7CxeKZrl3KOzTMAmYKBAnZS0n0iq3f4JpUQOMct4a+wa7bBZdmEg/7d/jQ1ifZ/hiZVrq6zowOvxWm8bzPxO1/m4Meqo8fNWYVV/wDiS8wcOun/ANwg/EFDTEHHDsH2VsIbj3I+85BY+AMAbbULe0vioSyLAALXDJkTlVeo8CTAHoaqsT7R7pByWEU9CWLfQBaEOI4579w3LjZmO59OgHQeVIBilXgpCgAh5U5cOMYw4VUIz6Gcp8OkmCKJua+SEJ7SwVtKF7yZZEjqNdD40Oclcf8Ast+G/wAq5Cv5R7r/AAkz5E1rmIsi4jKRmVlM+YI1+EdaGtDTV7R8/U86wSKs+ZuAvhLuU622J7NvEfhP7w+u9VlwyAfKPl/2igQ2a8FKuraFiAASSYAG5J2A86ANO9ldsixeboXAHwXX8xVMnNnZ8SuX9TaJ7NgOttdAw8wRmHqfGrLi2M/w7h9vDqR29wGYPultbjegnKPhWckUAfQlu6l1AykOjiQdwyn9KDjyF2eLtX8O6rbW4Ga20yoBkhCAZHQAxHjQZyvzddwfdAFy0TOQmIPUqdY9NqJOLe0jOmTDo6O332g5f4QDqfM7eBosDRExSOzorAtbIDgfdJEgHzisy9rw/a2PHs3/AOQj9auPZJJsYhjJLXAZM693Uyd9Sda49pfL96+1u7aUMEUqwzDNqZEA7jQ/OmwDPDPNm2RsUQ/NRWNW+CZuJHDXDlDXmk/umXET1KwPjUjD86Yu3ZSwjIBbGUMVlo6A5tIG206VSY+9dusbt1y7eJO3gPIeVIDfQKCfaHy3fxL23shWyIVZcwB94kROh38am+yQviFJu3rjqqsuUkHKwKlSDEnunqTtU/n/AI1c4c9v9mty1cBg5ipzg6rsR7pB+dNsDLcDyji3dk7F1YIzDNoCR90N7skEwJ1qrTh90tlFq5m/DkaflFa/yzzLbxYvFbboLNvtLhYrAGu0GSYB6dKH7vtOkgWrOWSBnuvooP3iqjUDeJ6UgDPkvhTLhcPaJbPkls4gpMsUjwUGB6dKoea+QGv48Dt7mRpIzW2YKBEoGEKoOp8viK13AYJFVSACYBzdT5jyqS6A7gUmwMd/8KrPj87jT8e5Xta79nX8I+VKiwPlXlbXG4YHY3rYPozAH6GvTZOExV2y2uRntEkT7rQDAPWB8665VtFsXhkEa37WnUw6/pRZ7Yxh14nKIc+QG+pEKzH3WHmVkE+IHnTAE7mFNouV7vUzltltZUqmp8PHRh40V3OHdnhMFiVvCLpZSRdKKpVmIDMPJmBboVA9LDgfLlu9hhcU5WcHvgA5k2XMHnXQHQg1W/4Xi8OlpGztbsm64NtlMSFMw4jZdjtHzQBX7N+L9reXD3GuOClxgyuXTNKkIWIkwgnWPeNRbHNL3eLtg7WRrBvdmrfehVOdgZAPeDfAVY+z/l6zirIbEK7ZUa0FZhqpcNmm2RrIIg/veNVHIPLnacXa8mFuYfC2Cxth1dZIAS3OfUk95yOlAGg4rgVwbZW9DB+tV+Ox1vDsiX7iWmYd0OwXMBvE70cVh/8A8QB/6nC//if/AJinYB27hhKkMPFTP5VUcR4dauiLttHH7yg/nWF2LrIZQlD4qSD8xRZyzxviNwgWpvKDr2glR5F9x8yfKnYFtxn2f22lsOxtt+FpKHyndfr6VneKw7W3a24hlJVh4EVsfMHFxhsO1xozRCrO7kaD06+grGr11nYsxzMxJYnqTuaTA4FexXlemgDya0LkTmkZVw14wRpaYncdLZ8/Dy09c8r2gDcsfgUvobdxQyncefQjwI8azfjvJF+yZtA3rc6FR3gPBl69NR8hVhyrzxkAt4okqNBd3IHg46j975+NH9jidk7XbcgTGYSBuCQdRuPnTCzHMPy1i3MLh7s+aFR8S0CinC8ItcLQYnEMtzEQRatLsGPWdyR1bYT41e8d59w9pSLJF650CnuDzLfoPpWW8U4jcv3DcutmY/IDoqjoB4UgPOJY65fuNcuNmZt/ADooHRR0FcI3dJ9BTE13m09KAOSKk4C4VYuAe6raj7pIgH5mPjWv3/ZhaHB5yf8AWi12xeTOeMxtRtly92I3AO9ZZwW2zK2UBiz21ynZlE3GGvkg0pAap7O8O9vDlWZWXu5CAQSsTqCToJEbenU+89ABFuFspXMVnKQWCk6g6t3c+ikHUnpVdyfiLa4prSWLtkm0c+YEKXDBhlUd0SjTIOvnubfn3ANewV1UALDKwEeDCYnYxOtPwCMbtnODPvzmnxnUz59adu3v2TL6fnURkKNB0IOvrVi+BuPbLojuo94qpIHrG1AB57D77Br4GplYWY1yvJn0FO+1nhGIxV63ctI75QUNsR3YMyNdzsfGBVB7MeI/Z8ZaO6XwV9GXUfqP9VbRxQWnaQSWI1jaInUeh3Hh5UMDNvYvgMtzGpeR1/ZKrqykd0lpBnWSOnXWgbjHAVw+N7C4xFjOP2hB/wAgn34E6hZB8xW/YXChbZWyAiKhGQEnQDaDJ36zQ0/B7WjlnJPaTmI07Yw9saar7pA6GgDQLyMlsNaaAiiEI7pUDbxBipeGvZ0Vh94A/wBaoLXEiRcWTlKkLPiAB9R9avOFrFpP4RSYEiKVe0qQHzL7OcGw4thFZWDLczEHQwFY5vNevnW6cycpYfF3EvXUDPbEQRKukzldQRmg6iTp8an4TAWreXIijL7ug0kQY8NNKmdrTAzbE8StYfE3MIU7JECm2cuVMrDNl00GXadJ8qsale0vg74rCRaQPdturopAM/dYa6e6T8qx7CcdxCEoLmQWu53iJGVj3Z0Rm3GvT0ppgbBw64bRY24Ut70Ad6Np8dzVvb45cG4U/Sg7k25jMRdYXVRbSoCWykNmbVVABKkRJkHTSixuDv4r8z/SjQEj/wCYD+AfzH+lCnOHALPEblu5dzIbale4R3lJBAOYHYzEfiNEK8HfxX5n+ld3eDPkYLcVXg5SUJAboSMwkUaAFuF8k4G1EWA58bhL/RtPpVfzJzbhsLKBg7jQW7caeRI0X+9KB+dsdj7WIfDYm+DABItEhCGEjSAduhmhMoY0HyosCdx/jl3FvnuGAJyoPdUH8z5+VT+PcIVcLhb9qCDbRbuv/manb6H1XxofFszrUlMe4tvbEZX3BGo1VtD0kqs+lAESvZomxXLFtbC3xeuG22UhuwkAMDq/fka6aA7+YmgxmGyGMyup911III/MHyMGgBm1aZiFVSzEwABJJ8gKusHy3cdMxZBpORWD3SAYYi2p2HUkiPnFdw/iD2SShHeEMGUEMv4WB3U9R1oswGEwyXc+OCj9kT2CIQq6rBCrssFh3icxc6EbgAvi8lm8v2e9myx3x91usGBPjMDf41fY63bW2qWgLl65clbqEl2A99j95lMMSYUS2mYCak8Txf2m01mwrXUVbZthbsLbQaIbguEAXBOXIPKWOk1HAuIphu0DZlugsDAkGBlyabn39+6N+8YFAFHf0ZhM6nXx13pup1nh73Ee6MgVZLd4Ajrt4a1Gu4dlALKygwQSCJBEgidwQCR40ANgVZ8u4M3sVYtBS2e6ggRtILDXT3QaZXAn7N2/Ttuyj/QXn+/CjT2JcP7TiBukaWLbN6M/cX6F6APoJwNun6V843+DJh8Zew7v2YTEN2bSNFhSmjCD+zfbrFfRDXKyz2jLGLZ0sremyDdtsRB3VWgiDA6b6T0pAD3AjiDiM630vAOxkhlDJam2wTWCSgBywdwZ0k6PbhvMEfQ1lXDsLaRZvYd7ZyqFvKAqq5gOCWJViVzGW2WfWrDlbmC/9rFjtVa12ypGTvEHTukaAaEk6jeAAaaYBBzFypgjcOLxDG2gVAVDBUhFCqNBMkAaA60H8186B7Qs4MdlagroMrFRpAA91T8/Sjn2y8KU4AOB3rV1SD5NKsD5ag/CsNaiwDT2d2c9yy2/Y4m2SP3HlT9TW+WeHqjTJIAIUHpO9fO3s8xeTFqM2UPAOu+VgwH0r6Pa5QwI1nh6gDNqwnvCRp4ab15Y4MmoY5l1yqVXSfMifPpUkNXYekBDXg8WSsgvOYH9KsuGqwtKGEECI+On0rhbtOi5QA9NKme0pUgK4Xa97WlSpgR8U7EHLv8ACgrB8nsl69fuJZxBYoq27sEBCSbs6QW92DB0n4qlQAeYfAWrIYWVVATmIB3MAT6wB8q6F2lSpAedrXva0qVMDFPbXw4ri7eIHu3kynya3/VSP5azzPG1KlQgY5eukgCo9KlTAuMDzFft2TZVv2bFSdBPd2XXQr5EHYeFXvDeJ4G69z7UIUyEkNmRB3tWzZS+mUEATrO9eUqAK/inKpU2xZYPnDs2bQWwoLqGPnbgkwNdKicCftFNq5cbs91sl8oZzJkZmC5t9yBJB1iD7SpJjZd8S5uXItoWchtKoBVw+ZlVVKMwC93T3lJ1HnoH4vEm47OQoJ6KIA6AADpFKlTsRZcAxKJnzIbjgo1q3Jys4bXMo0MLO4MfnM5zx7llsFCltT2qKyWw8XAIzG1owA7oPWCT4BUqQFD9oPZ9nmOXPmy9JiM0eMaVsHsNwuXD4i71e4FHoiz+bGvKVMDSzdrJfaXctviXD9oJFq2HtnTXvMj6GRlJaPI0qVSxkDB3ytlntYkv3ma5ZYZAHUQRmUFZbPmLQZIHnUH2bmMZh2ZUVWukgzqSQ2VcoGgBB8I00pUqPIjVPaXbz8MxP7qq38rqT9Aa+dCKVKmhjli9lZSPukH5Ga+p7F8MiN4qD8xSpUMR32tIXKVKkM6D12b2lKlQI8F2lSpUAf/Z"/>
          <p:cNvSpPr>
            <a:spLocks noChangeAspect="1" noChangeArrowheads="1"/>
          </p:cNvSpPr>
          <p:nvPr/>
        </p:nvSpPr>
        <p:spPr bwMode="auto">
          <a:xfrm>
            <a:off x="152400" y="-693738"/>
            <a:ext cx="2609850" cy="1752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8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VELA – Industrial Access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>
                <a:latin typeface="+mj-lt"/>
                <a:cs typeface="Calibri" pitchFamily="34" charset="0"/>
              </a:rPr>
              <a:t>Available to industry on a highly flexible </a:t>
            </a:r>
            <a:r>
              <a:rPr lang="en-US" sz="2400" dirty="0" smtClean="0">
                <a:latin typeface="+mj-lt"/>
                <a:cs typeface="Calibri" pitchFamily="34" charset="0"/>
              </a:rPr>
              <a:t>basis.</a:t>
            </a:r>
          </a:p>
          <a:p>
            <a:pPr lvl="1">
              <a:defRPr/>
            </a:pPr>
            <a:r>
              <a:rPr lang="en-US" sz="2000" dirty="0" smtClean="0">
                <a:latin typeface="+mj-lt"/>
                <a:cs typeface="Calibri" pitchFamily="34" charset="0"/>
              </a:rPr>
              <a:t>Or via industry/academic collaboration</a:t>
            </a:r>
            <a:endParaRPr lang="en-US" sz="2000" dirty="0">
              <a:latin typeface="+mj-lt"/>
              <a:cs typeface="Calibri" pitchFamily="34" charset="0"/>
            </a:endParaRPr>
          </a:p>
          <a:p>
            <a:pPr>
              <a:defRPr/>
            </a:pPr>
            <a:r>
              <a:rPr lang="en-US" sz="2400" dirty="0">
                <a:latin typeface="+mj-lt"/>
                <a:cs typeface="Calibri" pitchFamily="34" charset="0"/>
              </a:rPr>
              <a:t>Access on pay-per-day </a:t>
            </a:r>
            <a:r>
              <a:rPr lang="en-US" sz="2400" dirty="0" smtClean="0">
                <a:latin typeface="+mj-lt"/>
                <a:cs typeface="Calibri" pitchFamily="34" charset="0"/>
              </a:rPr>
              <a:t>costing model. </a:t>
            </a:r>
            <a:endParaRPr lang="en-US" sz="2400" dirty="0">
              <a:latin typeface="+mj-lt"/>
              <a:cs typeface="Calibri" pitchFamily="34" charset="0"/>
            </a:endParaRPr>
          </a:p>
          <a:p>
            <a:pPr>
              <a:defRPr/>
            </a:pPr>
            <a:r>
              <a:rPr lang="en-US" sz="2400" dirty="0" smtClean="0">
                <a:latin typeface="+mj-lt"/>
                <a:cs typeface="Calibri" pitchFamily="34" charset="0"/>
              </a:rPr>
              <a:t>STFC </a:t>
            </a:r>
            <a:r>
              <a:rPr lang="en-US" sz="2400" dirty="0">
                <a:latin typeface="+mj-lt"/>
                <a:cs typeface="Calibri" pitchFamily="34" charset="0"/>
              </a:rPr>
              <a:t>can offer end-to-end support including consultancy, </a:t>
            </a:r>
            <a:r>
              <a:rPr lang="en-US" sz="2400" dirty="0" smtClean="0">
                <a:latin typeface="+mj-lt"/>
                <a:cs typeface="Calibri" pitchFamily="34" charset="0"/>
              </a:rPr>
              <a:t>design &amp; build of experimental set-up, facility </a:t>
            </a:r>
            <a:r>
              <a:rPr lang="en-US" sz="2400" dirty="0">
                <a:latin typeface="+mj-lt"/>
                <a:cs typeface="Calibri" pitchFamily="34" charset="0"/>
              </a:rPr>
              <a:t>operation and analysis of results</a:t>
            </a:r>
            <a:r>
              <a:rPr lang="en-US" sz="2400" dirty="0" smtClean="0">
                <a:latin typeface="+mj-lt"/>
                <a:cs typeface="Calibri" pitchFamily="34" charset="0"/>
              </a:rPr>
              <a:t>.</a:t>
            </a:r>
          </a:p>
          <a:p>
            <a:pPr lvl="1">
              <a:defRPr/>
            </a:pPr>
            <a:r>
              <a:rPr lang="en-US" sz="2000" dirty="0" smtClean="0">
                <a:latin typeface="+mj-lt"/>
                <a:cs typeface="Calibri" pitchFamily="34" charset="0"/>
              </a:rPr>
              <a:t>Tailored to customer’s needs</a:t>
            </a:r>
          </a:p>
          <a:p>
            <a:pPr>
              <a:defRPr/>
            </a:pPr>
            <a:r>
              <a:rPr lang="en-US" sz="2400" dirty="0" smtClean="0">
                <a:latin typeface="+mj-lt"/>
                <a:cs typeface="Calibri" pitchFamily="34" charset="0"/>
              </a:rPr>
              <a:t>Access can be arranged to other areas of STFC’s vast repository of scientific, engineering &amp; computational expertise/facilities</a:t>
            </a:r>
          </a:p>
          <a:p>
            <a:pPr lvl="1">
              <a:defRPr/>
            </a:pPr>
            <a:r>
              <a:rPr lang="en-US" sz="2000" dirty="0" smtClean="0">
                <a:latin typeface="+mj-lt"/>
                <a:cs typeface="Calibri" pitchFamily="34" charset="0"/>
              </a:rPr>
              <a:t>E.g. Diamond, ISIS, CLF, HPC facilities, plus wide range of small- and mid-range equipment</a:t>
            </a:r>
          </a:p>
          <a:p>
            <a:pPr>
              <a:defRPr/>
            </a:pPr>
            <a:endParaRPr lang="en-US" sz="2400" dirty="0" smtClean="0">
              <a:latin typeface="+mj-lt"/>
              <a:cs typeface="Calibri" pitchFamily="34" charset="0"/>
            </a:endParaRPr>
          </a:p>
          <a:p>
            <a:endParaRPr lang="en-GB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3435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633412"/>
          </a:xfrm>
        </p:spPr>
        <p:txBody>
          <a:bodyPr/>
          <a:lstStyle/>
          <a:p>
            <a:r>
              <a:rPr lang="en-GB" dirty="0" smtClean="0"/>
              <a:t>VELA – Case Study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5616624" cy="4824413"/>
          </a:xfrm>
        </p:spPr>
        <p:txBody>
          <a:bodyPr/>
          <a:lstStyle/>
          <a:p>
            <a:r>
              <a:rPr lang="en-GB" sz="2200" dirty="0" smtClean="0"/>
              <a:t>Rapiscan, UCL and STFC ASTeC</a:t>
            </a:r>
          </a:p>
          <a:p>
            <a:r>
              <a:rPr lang="en-GB" sz="2200" dirty="0" smtClean="0"/>
              <a:t>Proof of concept for new cargo scanning technique</a:t>
            </a:r>
          </a:p>
          <a:p>
            <a:r>
              <a:rPr lang="en-GB" sz="2200" dirty="0" smtClean="0"/>
              <a:t>Long term goal – 3D x-ray images for threat detection</a:t>
            </a:r>
          </a:p>
          <a:p>
            <a:r>
              <a:rPr lang="en-GB" sz="2200" dirty="0" smtClean="0"/>
              <a:t>High energy and ultra-short pulse widths unavailable elsewhere</a:t>
            </a:r>
          </a:p>
        </p:txBody>
      </p:sp>
      <p:pic>
        <p:nvPicPr>
          <p:cNvPr id="1026" name="Picture 2" descr="Z:\ASTeC\Images\Rapiscan kit in VELA enclosure Oct 13_compress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312" y="885773"/>
            <a:ext cx="3255687" cy="248557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51520" y="3573016"/>
            <a:ext cx="8640960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200" kern="0" dirty="0" smtClean="0"/>
              <a:t>Tungsten target used to produce short pulses of x-rays</a:t>
            </a:r>
          </a:p>
          <a:p>
            <a:r>
              <a:rPr lang="en-GB" sz="2200" kern="0" dirty="0" smtClean="0"/>
              <a:t>Encouraging results</a:t>
            </a:r>
          </a:p>
          <a:p>
            <a:r>
              <a:rPr lang="en-GB" sz="2200" kern="0" dirty="0" smtClean="0"/>
              <a:t>Now investing in more extensive strategic R&amp;D programme to move proof of concept towards </a:t>
            </a:r>
            <a:r>
              <a:rPr lang="en-GB" sz="2200" kern="0" dirty="0" err="1" smtClean="0"/>
              <a:t>commercialisable</a:t>
            </a:r>
            <a:r>
              <a:rPr lang="en-GB" sz="2200" kern="0" dirty="0" smtClean="0"/>
              <a:t> product</a:t>
            </a:r>
          </a:p>
          <a:p>
            <a:r>
              <a:rPr lang="en-GB" sz="2200" kern="0" dirty="0" smtClean="0"/>
              <a:t>Due to return to VELA for follow-up experiments in </a:t>
            </a:r>
          </a:p>
          <a:p>
            <a:pPr marL="0" indent="0">
              <a:buNone/>
            </a:pPr>
            <a:r>
              <a:rPr lang="en-GB" sz="2200" kern="0" dirty="0" smtClean="0"/>
              <a:t>    early 2015</a:t>
            </a:r>
            <a:endParaRPr lang="en-GB" sz="2200" kern="0" dirty="0"/>
          </a:p>
        </p:txBody>
      </p:sp>
    </p:spTree>
    <p:extLst>
      <p:ext uri="{BB962C8B-B14F-4D97-AF65-F5344CB8AC3E}">
        <p14:creationId xmlns:p14="http://schemas.microsoft.com/office/powerpoint/2010/main" val="580958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81075"/>
            <a:ext cx="5328592" cy="4824413"/>
          </a:xfrm>
        </p:spPr>
        <p:txBody>
          <a:bodyPr/>
          <a:lstStyle/>
          <a:p>
            <a:r>
              <a:rPr lang="en-GB" sz="2200" dirty="0" smtClean="0"/>
              <a:t>FMB Oxford, RHUL and STFC ASTeC</a:t>
            </a:r>
          </a:p>
          <a:p>
            <a:r>
              <a:rPr lang="en-GB" sz="2200" dirty="0" smtClean="0"/>
              <a:t>Cavity BPM – specialist diagnostic for high energy </a:t>
            </a:r>
            <a:r>
              <a:rPr lang="en-GB" sz="2200" dirty="0" err="1" smtClean="0"/>
              <a:t>linacs</a:t>
            </a:r>
            <a:r>
              <a:rPr lang="en-GB" sz="2200" dirty="0" smtClean="0"/>
              <a:t>, increasing interest due to high-precision accelerator developments (e.g. FEL)</a:t>
            </a:r>
          </a:p>
          <a:p>
            <a:r>
              <a:rPr lang="en-GB" sz="2200" dirty="0" smtClean="0"/>
              <a:t>No commercially available product</a:t>
            </a:r>
          </a:p>
          <a:p>
            <a:r>
              <a:rPr lang="en-GB" sz="2200" dirty="0" smtClean="0"/>
              <a:t>Existing designs usually very site-specific</a:t>
            </a:r>
          </a:p>
          <a:p>
            <a:r>
              <a:rPr lang="en-GB" sz="2200" dirty="0" smtClean="0"/>
              <a:t>The FMB CBPM is being tested in situ on VELA – helping development and demonstrating performance</a:t>
            </a:r>
          </a:p>
          <a:p>
            <a:r>
              <a:rPr lang="en-GB" sz="2200" dirty="0" smtClean="0"/>
              <a:t>Aim to develop to stage of readiness for commercialisation</a:t>
            </a:r>
          </a:p>
          <a:p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44624"/>
            <a:ext cx="82296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Lucida Sans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Lucida Sans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Lucida Sans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Lucida Sans" pitchFamily="34" charset="0"/>
              </a:defRPr>
            </a:lvl9pPr>
          </a:lstStyle>
          <a:p>
            <a:r>
              <a:rPr lang="en-GB" kern="0" dirty="0" smtClean="0"/>
              <a:t>VELA – Case Study 2</a:t>
            </a:r>
            <a:endParaRPr lang="en-GB" kern="0" dirty="0"/>
          </a:p>
        </p:txBody>
      </p:sp>
      <p:pic>
        <p:nvPicPr>
          <p:cNvPr id="5" name="Picture 4" descr="IMG_5368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9" t="2463" r="10172" b="18431"/>
          <a:stretch/>
        </p:blipFill>
        <p:spPr>
          <a:xfrm>
            <a:off x="5508104" y="980728"/>
            <a:ext cx="3368388" cy="2696269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376311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VELA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STFC and ASTeC aim to maximise economic impact </a:t>
            </a:r>
            <a:r>
              <a:rPr lang="en-GB" smtClean="0"/>
              <a:t>of our research</a:t>
            </a:r>
            <a:r>
              <a:rPr lang="en-GB" dirty="0" smtClean="0"/>
              <a:t>, skills</a:t>
            </a:r>
            <a:r>
              <a:rPr lang="en-GB" dirty="0"/>
              <a:t> </a:t>
            </a:r>
            <a:r>
              <a:rPr lang="en-GB" dirty="0" smtClean="0"/>
              <a:t>and facilities </a:t>
            </a:r>
          </a:p>
          <a:p>
            <a:r>
              <a:rPr lang="en-GB" dirty="0" smtClean="0"/>
              <a:t>VELA is a new electron accelerator which is available to industry on a highly flexible basis</a:t>
            </a:r>
          </a:p>
          <a:p>
            <a:r>
              <a:rPr lang="en-GB" dirty="0" smtClean="0"/>
              <a:t>Also exploring application areas of underpinning technologies</a:t>
            </a:r>
          </a:p>
          <a:p>
            <a:r>
              <a:rPr lang="en-GB" dirty="0" smtClean="0"/>
              <a:t>Contact: </a:t>
            </a:r>
          </a:p>
          <a:p>
            <a:pPr lvl="1"/>
            <a:r>
              <a:rPr lang="en-GB" dirty="0" smtClean="0">
                <a:hlinkClick r:id="rId2"/>
              </a:rPr>
              <a:t>katharine.robertson@stfc.ac.uk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50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168576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Compact High Frequency Electron Sources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 descr="e2v log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446814"/>
            <a:ext cx="188595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Rapiscan Systems: Baggage and Parcel Inspection, Cargo and Vehicle Inspection, Hold Baggage Screening, People Screening, X-ray Security, Gamma-ray Security, Backscatter, Metal Detectors, Security Solutions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451226"/>
            <a:ext cx="1470025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tx_logomark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161" y="4123872"/>
            <a:ext cx="1079500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73" t="74846" b="1048"/>
          <a:stretch>
            <a:fillRect/>
          </a:stretch>
        </p:blipFill>
        <p:spPr bwMode="auto">
          <a:xfrm>
            <a:off x="5796136" y="4303940"/>
            <a:ext cx="172878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Alt text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411636"/>
            <a:ext cx="2016224" cy="631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staff.stfc.ac.uk/resources/logos/Documents/STFCMediumColour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256428"/>
            <a:ext cx="2667000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954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Compact RF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900" b="1" dirty="0" smtClean="0"/>
              <a:t>S-band (2-4 GHz)</a:t>
            </a:r>
          </a:p>
          <a:p>
            <a:pPr lvl="1"/>
            <a:r>
              <a:rPr lang="en-GB" sz="1900" dirty="0" err="1" smtClean="0"/>
              <a:t>Linacs</a:t>
            </a:r>
            <a:r>
              <a:rPr lang="en-GB" sz="1900" dirty="0" smtClean="0"/>
              <a:t> (medical and security) for x-ray scanning (~10cm)</a:t>
            </a:r>
          </a:p>
          <a:p>
            <a:r>
              <a:rPr lang="en-GB" sz="1900" b="1" dirty="0" smtClean="0"/>
              <a:t>C-band (4-8 GHz)</a:t>
            </a:r>
          </a:p>
          <a:p>
            <a:pPr lvl="1"/>
            <a:r>
              <a:rPr lang="en-GB" sz="1900" dirty="0" smtClean="0"/>
              <a:t>Linac-driven compact FELs (Science) and THz imaging (security) (~5cm)</a:t>
            </a:r>
          </a:p>
          <a:p>
            <a:r>
              <a:rPr lang="en-GB" sz="1900" b="1" dirty="0" smtClean="0"/>
              <a:t>X-band (8-12 GHz)</a:t>
            </a:r>
          </a:p>
          <a:p>
            <a:pPr lvl="1"/>
            <a:r>
              <a:rPr lang="en-GB" sz="1900" dirty="0" err="1" smtClean="0"/>
              <a:t>Linacs</a:t>
            </a:r>
            <a:r>
              <a:rPr lang="en-GB" sz="1900" dirty="0" smtClean="0"/>
              <a:t> and RF technology (medical, defence and security) for tumour ablation, x-ray scanning and radar (~2.5cm)</a:t>
            </a:r>
          </a:p>
          <a:p>
            <a:r>
              <a:rPr lang="en-GB" sz="1900" b="1" dirty="0" smtClean="0"/>
              <a:t>W-band (75-110 GHz)</a:t>
            </a:r>
          </a:p>
          <a:p>
            <a:pPr lvl="1"/>
            <a:r>
              <a:rPr lang="en-GB" sz="1900" dirty="0" err="1" smtClean="0"/>
              <a:t>Linacs</a:t>
            </a:r>
            <a:r>
              <a:rPr lang="en-GB" sz="1900" dirty="0" smtClean="0"/>
              <a:t> and technology (defence) for radar and active denial systems (mm)</a:t>
            </a:r>
          </a:p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941168"/>
            <a:ext cx="2029792" cy="168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320" y="4797152"/>
            <a:ext cx="2569731" cy="1063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88428"/>
            <a:ext cx="1997468" cy="1540569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http://upload.wikimedia.org/wikipedia/commons/8/82/Active_Denial_System_Humve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492" y="4496450"/>
            <a:ext cx="1512168" cy="166515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4941168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S-Band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3848" y="4797152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</a:rPr>
              <a:t>C</a:t>
            </a:r>
            <a:r>
              <a:rPr lang="en-GB" sz="1600" b="1" dirty="0" smtClean="0">
                <a:solidFill>
                  <a:schemeClr val="bg1"/>
                </a:solidFill>
              </a:rPr>
              <a:t>-Band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8064" y="4956550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</a:rPr>
              <a:t>X</a:t>
            </a:r>
            <a:r>
              <a:rPr lang="en-GB" sz="1600" b="1" dirty="0" smtClean="0">
                <a:solidFill>
                  <a:schemeClr val="bg1"/>
                </a:solidFill>
              </a:rPr>
              <a:t>-Band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08304" y="4496820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W-Band</a:t>
            </a:r>
            <a:endParaRPr lang="en-GB" sz="1600" b="1" dirty="0">
              <a:solidFill>
                <a:schemeClr val="bg1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35" y="4941168"/>
            <a:ext cx="2029792" cy="168165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527" y="4797152"/>
            <a:ext cx="2569731" cy="1063749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165271" y="4956550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</a:rPr>
              <a:t>X</a:t>
            </a:r>
            <a:r>
              <a:rPr lang="en-GB" sz="1600" b="1" dirty="0" smtClean="0">
                <a:solidFill>
                  <a:schemeClr val="bg1"/>
                </a:solidFill>
              </a:rPr>
              <a:t>-Band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399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X-band linac for security scanning 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875"/>
            <a:ext cx="8229600" cy="4824413"/>
          </a:xfrm>
        </p:spPr>
        <p:txBody>
          <a:bodyPr/>
          <a:lstStyle/>
          <a:p>
            <a:r>
              <a:rPr lang="en-GB" dirty="0" smtClean="0"/>
              <a:t>Funded by STFC</a:t>
            </a:r>
          </a:p>
          <a:p>
            <a:r>
              <a:rPr lang="en-GB" dirty="0" smtClean="0"/>
              <a:t>Collaboration</a:t>
            </a:r>
          </a:p>
          <a:p>
            <a:pPr lvl="1"/>
            <a:r>
              <a:rPr lang="en-GB" dirty="0" smtClean="0"/>
              <a:t>Lancaster University</a:t>
            </a:r>
          </a:p>
          <a:p>
            <a:pPr lvl="1"/>
            <a:r>
              <a:rPr lang="en-GB" dirty="0" smtClean="0"/>
              <a:t>STFC ASTeC</a:t>
            </a:r>
          </a:p>
          <a:p>
            <a:pPr lvl="1"/>
            <a:r>
              <a:rPr lang="en-GB" dirty="0" smtClean="0"/>
              <a:t>Rapiscan</a:t>
            </a:r>
          </a:p>
          <a:p>
            <a:pPr lvl="1"/>
            <a:r>
              <a:rPr lang="en-GB" dirty="0" smtClean="0"/>
              <a:t>E2v</a:t>
            </a:r>
          </a:p>
          <a:p>
            <a:r>
              <a:rPr lang="en-GB" dirty="0" smtClean="0"/>
              <a:t>Aim – to develop a compact, cost-effective, flexible 1 MeV X-band linac for mobile security scanning, e.g. air cargo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4302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X-band?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5437036"/>
              </p:ext>
            </p:extLst>
          </p:nvPr>
        </p:nvGraphicFramePr>
        <p:xfrm>
          <a:off x="467544" y="1197099"/>
          <a:ext cx="8229600" cy="2807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4293096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Drawbacks: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Manufacturing tolerances for the cavities are tighter the higher the 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RF sources of sufficient power are not widely available from industry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3214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Applications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4" y="980728"/>
            <a:ext cx="8603434" cy="4824413"/>
          </a:xfrm>
        </p:spPr>
        <p:txBody>
          <a:bodyPr/>
          <a:lstStyle/>
          <a:p>
            <a:endParaRPr lang="en-GB" sz="20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GB" sz="2000" b="1" dirty="0">
                <a:solidFill>
                  <a:srgbClr val="C00000"/>
                </a:solidFill>
              </a:rPr>
              <a:t> </a:t>
            </a:r>
            <a:r>
              <a:rPr lang="en-GB" sz="2000" b="1" dirty="0" smtClean="0">
                <a:solidFill>
                  <a:srgbClr val="C00000"/>
                </a:solidFill>
              </a:rPr>
              <a:t>Low energy, low output</a:t>
            </a:r>
          </a:p>
          <a:p>
            <a:pPr lvl="1"/>
            <a:r>
              <a:rPr lang="en-GB" sz="2000" dirty="0" smtClean="0"/>
              <a:t>1 MeV, up to 2cGy/min at 1m @ 100Hz</a:t>
            </a:r>
          </a:p>
          <a:p>
            <a:r>
              <a:rPr lang="en-GB" sz="2000" dirty="0" smtClean="0"/>
              <a:t>Air cargo screening = inspect a full ULD</a:t>
            </a:r>
          </a:p>
          <a:p>
            <a:pPr lvl="1"/>
            <a:r>
              <a:rPr lang="en-GB" sz="2000" dirty="0" smtClean="0"/>
              <a:t>No system currently exists with required penetration and spatial resolution</a:t>
            </a:r>
          </a:p>
          <a:p>
            <a:pPr lvl="1"/>
            <a:r>
              <a:rPr lang="en-GB" sz="2000" dirty="0" smtClean="0"/>
              <a:t>Potential to open up new market sector</a:t>
            </a:r>
          </a:p>
          <a:p>
            <a:pPr marL="457200" lvl="1" indent="0">
              <a:buNone/>
            </a:pPr>
            <a:endParaRPr lang="en-GB" sz="2000" dirty="0" smtClean="0"/>
          </a:p>
          <a:p>
            <a:r>
              <a:rPr lang="en-GB" sz="2000" dirty="0" smtClean="0"/>
              <a:t>Mobile screening with reduced exclusion zone</a:t>
            </a:r>
          </a:p>
          <a:p>
            <a:pPr lvl="1"/>
            <a:r>
              <a:rPr lang="en-GB" sz="2000" dirty="0" smtClean="0"/>
              <a:t>Current systems require 40mx40m exclusion zone</a:t>
            </a:r>
          </a:p>
          <a:p>
            <a:pPr lvl="1"/>
            <a:r>
              <a:rPr lang="en-GB" sz="2000" dirty="0" smtClean="0"/>
              <a:t>A lower energy/dose rate linac would reduce exclusion zone footprint</a:t>
            </a:r>
          </a:p>
          <a:p>
            <a:pPr lvl="1"/>
            <a:r>
              <a:rPr lang="en-GB" sz="2000" dirty="0" smtClean="0"/>
              <a:t>Deploy at e.g. public events, car parks</a:t>
            </a:r>
            <a:endParaRPr lang="en-GB" sz="2000" dirty="0"/>
          </a:p>
        </p:txBody>
      </p:sp>
      <p:pic>
        <p:nvPicPr>
          <p:cNvPr id="5" name="Picture 2" descr="http://www.boeing.com/Features/2010/11/img/bca_cargo_7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704" y="980728"/>
            <a:ext cx="3384376" cy="154230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29535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Applications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44785"/>
            <a:ext cx="5184576" cy="4824413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>
                <a:solidFill>
                  <a:srgbClr val="C00000"/>
                </a:solidFill>
              </a:rPr>
              <a:t>High energy, medium output</a:t>
            </a:r>
          </a:p>
          <a:p>
            <a:r>
              <a:rPr lang="en-GB" dirty="0" smtClean="0"/>
              <a:t>6 MeV, up to 80cGy/min at 1m @ 100Hz</a:t>
            </a:r>
          </a:p>
          <a:p>
            <a:r>
              <a:rPr lang="en-GB" dirty="0" smtClean="0"/>
              <a:t>Competing with existing S-band devices</a:t>
            </a:r>
          </a:p>
          <a:p>
            <a:r>
              <a:rPr lang="en-GB" dirty="0" smtClean="0"/>
              <a:t>Significant advantage is the weight saving</a:t>
            </a:r>
          </a:p>
          <a:p>
            <a:pPr lvl="1"/>
            <a:r>
              <a:rPr lang="en-GB" dirty="0" smtClean="0"/>
              <a:t>Reducing rear axle weight by 500 kg for mobile scanners</a:t>
            </a:r>
            <a:endParaRPr lang="en-GB" dirty="0"/>
          </a:p>
        </p:txBody>
      </p:sp>
      <p:pic>
        <p:nvPicPr>
          <p:cNvPr id="5122" name="Picture 2" descr="http://www.rapiscansystems.com/media/uploaded/products/93/rapiscan_m60_(5)__lar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196752"/>
            <a:ext cx="319423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rapiscansystems.com/media/uploaded/products/93/m60s__lar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444" y="3429000"/>
            <a:ext cx="3279571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186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824413"/>
          </a:xfrm>
        </p:spPr>
        <p:txBody>
          <a:bodyPr/>
          <a:lstStyle/>
          <a:p>
            <a:r>
              <a:rPr lang="en-GB" dirty="0" smtClean="0"/>
              <a:t>STFC/ASTeC background </a:t>
            </a:r>
          </a:p>
          <a:p>
            <a:r>
              <a:rPr lang="en-GB" dirty="0" smtClean="0"/>
              <a:t>ASTeC Industrial Engagement</a:t>
            </a:r>
          </a:p>
          <a:p>
            <a:r>
              <a:rPr lang="en-GB" dirty="0" smtClean="0"/>
              <a:t>The VELA facility</a:t>
            </a:r>
          </a:p>
          <a:p>
            <a:pPr lvl="1"/>
            <a:r>
              <a:rPr lang="en-GB" dirty="0" smtClean="0"/>
              <a:t>Background</a:t>
            </a:r>
          </a:p>
          <a:p>
            <a:pPr lvl="1"/>
            <a:r>
              <a:rPr lang="en-GB" dirty="0" smtClean="0"/>
              <a:t>Progress</a:t>
            </a:r>
          </a:p>
          <a:p>
            <a:pPr lvl="1"/>
            <a:r>
              <a:rPr lang="en-GB" dirty="0" smtClean="0"/>
              <a:t>Technical specifications</a:t>
            </a:r>
          </a:p>
          <a:p>
            <a:pPr lvl="1"/>
            <a:r>
              <a:rPr lang="en-GB" dirty="0" smtClean="0"/>
              <a:t>Industrial Access</a:t>
            </a:r>
          </a:p>
          <a:p>
            <a:pPr lvl="1"/>
            <a:r>
              <a:rPr lang="en-GB" dirty="0" smtClean="0"/>
              <a:t>Case studies</a:t>
            </a:r>
          </a:p>
          <a:p>
            <a:r>
              <a:rPr lang="en-GB" dirty="0" smtClean="0"/>
              <a:t>High frequency compact electron sources</a:t>
            </a:r>
          </a:p>
          <a:p>
            <a:pPr lvl="1"/>
            <a:r>
              <a:rPr lang="en-GB" dirty="0" smtClean="0"/>
              <a:t>X-band linac for security applications</a:t>
            </a:r>
          </a:p>
          <a:p>
            <a:pPr lvl="1"/>
            <a:r>
              <a:rPr lang="en-GB" dirty="0" smtClean="0"/>
              <a:t>Technology status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8A7B5A23-90FA-48F8-B454-3E6E6F1CB5FA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367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CLASP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084" y="1046956"/>
            <a:ext cx="4906963" cy="4824413"/>
          </a:xfrm>
        </p:spPr>
        <p:txBody>
          <a:bodyPr/>
          <a:lstStyle/>
          <a:p>
            <a:r>
              <a:rPr lang="en-GB" sz="2400" dirty="0" smtClean="0"/>
              <a:t>Designed a new cavity structure with less sensitivity to manufacturing tolerances in the critical areas</a:t>
            </a:r>
          </a:p>
          <a:p>
            <a:r>
              <a:rPr lang="en-GB" sz="2400" dirty="0" smtClean="0"/>
              <a:t>Field characteristics closely matched specification – indicated successful manufacturing process</a:t>
            </a:r>
          </a:p>
          <a:p>
            <a:r>
              <a:rPr lang="en-GB" sz="2400" dirty="0" smtClean="0"/>
              <a:t>Developing control systems that would not require an accelerator scientist to operate the machine</a:t>
            </a:r>
            <a:endParaRPr lang="en-GB" sz="2400" dirty="0"/>
          </a:p>
        </p:txBody>
      </p:sp>
      <p:pic>
        <p:nvPicPr>
          <p:cNvPr id="4" name="Picture 2" descr="C:\Users\Graemeburt32\Downloads\P10003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125538"/>
            <a:ext cx="3500437" cy="466725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05147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Beam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960" y="1268760"/>
            <a:ext cx="4474840" cy="4824413"/>
          </a:xfrm>
        </p:spPr>
        <p:txBody>
          <a:bodyPr/>
          <a:lstStyle/>
          <a:p>
            <a:r>
              <a:rPr lang="en-GB" dirty="0" smtClean="0"/>
              <a:t>Achieved 3/11/14</a:t>
            </a:r>
          </a:p>
          <a:p>
            <a:r>
              <a:rPr lang="en-GB" dirty="0" smtClean="0"/>
              <a:t>Preliminary results indicate delivering 1.2MeV </a:t>
            </a:r>
          </a:p>
          <a:p>
            <a:pPr lvl="1"/>
            <a:r>
              <a:rPr lang="en-GB" dirty="0" smtClean="0"/>
              <a:t>2</a:t>
            </a:r>
            <a:r>
              <a:rPr lang="en-GB" dirty="0" smtClean="0">
                <a:sym typeface="Symbol"/>
              </a:rPr>
              <a:t>s pulses, 50Hz, 3mA pulse current</a:t>
            </a:r>
            <a:endParaRPr lang="en-GB" dirty="0" smtClean="0"/>
          </a:p>
          <a:p>
            <a:r>
              <a:rPr lang="en-GB" dirty="0" smtClean="0"/>
              <a:t>Detailed characterisation taking place</a:t>
            </a:r>
            <a:endParaRPr lang="en-GB" dirty="0"/>
          </a:p>
        </p:txBody>
      </p:sp>
      <p:pic>
        <p:nvPicPr>
          <p:cNvPr id="1026" name="Picture 2" descr="C:\Users\qbc57846\Desktop\WP_20141103_002_cr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50" y="1359808"/>
            <a:ext cx="3100462" cy="264525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4852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Another application: Water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6512" y="1196752"/>
            <a:ext cx="3816424" cy="4824413"/>
          </a:xfrm>
        </p:spPr>
        <p:txBody>
          <a:bodyPr/>
          <a:lstStyle/>
          <a:p>
            <a:r>
              <a:rPr lang="en-GB" dirty="0" smtClean="0"/>
              <a:t>Waste water treatment</a:t>
            </a:r>
          </a:p>
          <a:p>
            <a:pPr lvl="1"/>
            <a:r>
              <a:rPr lang="en-GB" dirty="0" smtClean="0"/>
              <a:t>In collaboration with the Universities of Oxford and Bristol</a:t>
            </a:r>
          </a:p>
          <a:p>
            <a:r>
              <a:rPr lang="en-GB" dirty="0" smtClean="0"/>
              <a:t>Compact linac beam will be used to irradiate waste water samples</a:t>
            </a:r>
          </a:p>
          <a:p>
            <a:pPr lvl="1"/>
            <a:r>
              <a:rPr lang="en-GB" dirty="0" smtClean="0"/>
              <a:t>Sequential hybrid treatment</a:t>
            </a:r>
            <a:endParaRPr lang="en-GB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222129286"/>
              </p:ext>
            </p:extLst>
          </p:nvPr>
        </p:nvGraphicFramePr>
        <p:xfrm>
          <a:off x="3059832" y="83671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099427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633412"/>
          </a:xfrm>
        </p:spPr>
        <p:txBody>
          <a:bodyPr/>
          <a:lstStyle/>
          <a:p>
            <a:r>
              <a:rPr lang="en-GB" dirty="0" smtClean="0"/>
              <a:t>Water treatment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548680"/>
            <a:ext cx="8229600" cy="2015877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Optimum e-beam parameters to be determined based upon:</a:t>
            </a:r>
          </a:p>
          <a:p>
            <a:pPr lvl="1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Duration, </a:t>
            </a:r>
          </a:p>
          <a:p>
            <a:pPr lvl="1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Regime of exposure, </a:t>
            </a:r>
          </a:p>
          <a:p>
            <a:pPr lvl="1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Energy, </a:t>
            </a:r>
          </a:p>
          <a:p>
            <a:pPr lvl="1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Beam intensity.</a:t>
            </a:r>
          </a:p>
          <a:p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836712"/>
            <a:ext cx="5509222" cy="3596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07504" y="2853283"/>
            <a:ext cx="3312368" cy="2015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etermine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the most effective e-beam exposure that </a:t>
            </a: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>
              <a:spcBef>
                <a:spcPts val="0"/>
              </a:spcBef>
            </a:pP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enables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degradation of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recalcitrant </a:t>
            </a: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organic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contaminants, resistant to other treatment </a:t>
            </a: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procedures</a:t>
            </a:r>
          </a:p>
          <a:p>
            <a:pPr>
              <a:spcBef>
                <a:spcPts val="0"/>
              </a:spcBef>
            </a:pP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leads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to microbial cell </a:t>
            </a: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inactivation</a:t>
            </a:r>
          </a:p>
          <a:p>
            <a:pPr>
              <a:spcBef>
                <a:spcPts val="0"/>
              </a:spcBef>
            </a:pP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assess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potential </a:t>
            </a: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of e-beam to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precipitate metals, so enabling their recovery, </a:t>
            </a: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end-of-pipe.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355976" y="4433270"/>
            <a:ext cx="3312368" cy="2015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Determine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the key issues that will define the commercial potential of e-beam application for treating problematic contaminated waters.</a:t>
            </a:r>
            <a:endParaRPr lang="en-GB" sz="1800" kern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1403648" y="2276872"/>
            <a:ext cx="504056" cy="5764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>
            <a:off x="3419872" y="4941168"/>
            <a:ext cx="792088" cy="50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5589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200" dirty="0" smtClean="0"/>
              <a:t>X-band accelerators offer great potential for applications where footprint and space for supporting infrastructure is limited, or where mobility is a key requirement</a:t>
            </a:r>
          </a:p>
          <a:p>
            <a:pPr lvl="1"/>
            <a:r>
              <a:rPr lang="en-GB" sz="2200" dirty="0" smtClean="0"/>
              <a:t>Security</a:t>
            </a:r>
          </a:p>
          <a:p>
            <a:pPr lvl="1"/>
            <a:r>
              <a:rPr lang="en-GB" sz="2200" dirty="0" smtClean="0"/>
              <a:t>Medical</a:t>
            </a:r>
          </a:p>
          <a:p>
            <a:pPr lvl="1"/>
            <a:r>
              <a:rPr lang="en-GB" sz="2200" dirty="0" smtClean="0"/>
              <a:t>Environmental</a:t>
            </a:r>
          </a:p>
          <a:p>
            <a:r>
              <a:rPr lang="en-GB" sz="2200" dirty="0" smtClean="0"/>
              <a:t>Also offers potential for research accelerators, e.g. in CLARA for demonstration of FEL applications</a:t>
            </a:r>
          </a:p>
          <a:p>
            <a:r>
              <a:rPr lang="en-GB" sz="2200" dirty="0" smtClean="0"/>
              <a:t>Limited supply of RF sources is currently a restriction</a:t>
            </a:r>
          </a:p>
          <a:p>
            <a:pPr lvl="1"/>
            <a:r>
              <a:rPr lang="en-GB" sz="2200" dirty="0" smtClean="0"/>
              <a:t>Deployment in a research facility may help ‘mainstream’ X-band technology and widen the scope for industrial applications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3964721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312592"/>
          </a:xfrm>
        </p:spPr>
        <p:txBody>
          <a:bodyPr/>
          <a:lstStyle/>
          <a:p>
            <a:pPr marL="0" indent="0" algn="ctr">
              <a:buNone/>
            </a:pPr>
            <a:r>
              <a:rPr lang="en-GB" sz="3600" b="1" dirty="0" smtClean="0"/>
              <a:t>Thank you</a:t>
            </a:r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marL="0" indent="0" algn="ctr">
              <a:buNone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Katharine.Robertson@stfc.ac.uk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952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ln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6512" y="1"/>
            <a:ext cx="484015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932040" y="1512168"/>
            <a:ext cx="4393059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61963" marR="0" lvl="0" indent="-461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Impact on the economy</a:t>
            </a:r>
          </a:p>
          <a:p>
            <a:pPr marL="461963" marR="0" lvl="0" indent="-461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E4649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	Growth </a:t>
            </a:r>
          </a:p>
          <a:p>
            <a:pPr marL="461963" marR="0" lvl="0" indent="-461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2400" kern="0" dirty="0" smtClean="0">
                <a:solidFill>
                  <a:srgbClr val="1E4649"/>
                </a:solidFill>
                <a:latin typeface="Calibri" pitchFamily="34" charset="0"/>
                <a:ea typeface="+mn-ea"/>
                <a:cs typeface="Arial" charset="0"/>
              </a:rPr>
              <a:t>	Build k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E4649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nowledge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E4649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 economy</a:t>
            </a:r>
          </a:p>
          <a:p>
            <a:pPr marL="857250" marR="0" lvl="1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1E4649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  <a:p>
            <a:pPr marL="461963" marR="0" lvl="0" indent="-461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Address the big challenges facing us and the world 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	</a:t>
            </a:r>
          </a:p>
          <a:p>
            <a:pPr marL="461963" marR="0" lvl="0" indent="-461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E4649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	energy, environment, healthcare and security</a:t>
            </a:r>
          </a:p>
          <a:p>
            <a:pPr marL="461963" marR="0" lvl="0" indent="-4619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  <a:p>
            <a:pPr marL="461963" marR="0" lvl="0" indent="-4619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16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299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3412"/>
          </a:xfrm>
        </p:spPr>
        <p:txBody>
          <a:bodyPr/>
          <a:lstStyle/>
          <a:p>
            <a:r>
              <a:rPr lang="en-GB" dirty="0" smtClean="0"/>
              <a:t>ASTeC Background &amp; Heritage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8520" y="764704"/>
            <a:ext cx="5400600" cy="4824413"/>
          </a:xfrm>
        </p:spPr>
        <p:txBody>
          <a:bodyPr/>
          <a:lstStyle/>
          <a:p>
            <a:r>
              <a:rPr lang="en-GB" sz="1600" dirty="0" smtClean="0"/>
              <a:t>~55 scientists, engineers and technologists across 2 sites</a:t>
            </a:r>
          </a:p>
          <a:p>
            <a:r>
              <a:rPr lang="en-GB" sz="1600" dirty="0" smtClean="0"/>
              <a:t>50 year heritage in world-leading accelerator technology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Only institute in the world with experience in 4 generations of accelerator technology</a:t>
            </a:r>
          </a:p>
          <a:p>
            <a:r>
              <a:rPr lang="en-GB" sz="1600" dirty="0" smtClean="0"/>
              <a:t>1</a:t>
            </a:r>
            <a:r>
              <a:rPr lang="en-GB" sz="1600" baseline="30000" dirty="0" smtClean="0"/>
              <a:t>st</a:t>
            </a:r>
            <a:r>
              <a:rPr lang="en-GB" sz="1600" dirty="0" smtClean="0"/>
              <a:t> Generation - NINA – reason for establishment of DL</a:t>
            </a:r>
          </a:p>
          <a:p>
            <a:r>
              <a:rPr lang="en-GB" sz="1600" dirty="0" smtClean="0"/>
              <a:t>2</a:t>
            </a:r>
            <a:r>
              <a:rPr lang="en-GB" sz="1600" baseline="30000" dirty="0" smtClean="0"/>
              <a:t>nd</a:t>
            </a:r>
            <a:r>
              <a:rPr lang="en-GB" sz="1600" dirty="0" smtClean="0"/>
              <a:t> Generation - SRS – 1981-2008 – world’s first fully dedicated machine using synchrotron radiation for applied &amp; fundamental research</a:t>
            </a:r>
          </a:p>
          <a:p>
            <a:r>
              <a:rPr lang="en-GB" sz="1600" dirty="0" smtClean="0"/>
              <a:t>3</a:t>
            </a:r>
            <a:r>
              <a:rPr lang="en-GB" sz="1600" baseline="30000" dirty="0" smtClean="0"/>
              <a:t>rd</a:t>
            </a:r>
            <a:r>
              <a:rPr lang="en-GB" sz="1600" dirty="0" smtClean="0"/>
              <a:t> Generation – design of Diamond</a:t>
            </a:r>
          </a:p>
          <a:p>
            <a:r>
              <a:rPr lang="en-GB" sz="1600" dirty="0" smtClean="0"/>
              <a:t>4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Generation light source &amp; new accelerator concepts</a:t>
            </a:r>
          </a:p>
          <a:p>
            <a:pPr lvl="1"/>
            <a:r>
              <a:rPr lang="en-GB" sz="1600" dirty="0" smtClean="0"/>
              <a:t>EMMA – world first ‘ns-FFAG’ – potential to make accelerators more compact, simpler and cheaper</a:t>
            </a:r>
          </a:p>
          <a:p>
            <a:pPr lvl="1"/>
            <a:r>
              <a:rPr lang="en-GB" sz="1600" dirty="0" smtClean="0"/>
              <a:t>ALICE – first accelerator in Europe to operate in </a:t>
            </a:r>
            <a:r>
              <a:rPr lang="en-GB" sz="1600" dirty="0" smtClean="0"/>
              <a:t>‘</a:t>
            </a:r>
            <a:r>
              <a:rPr lang="en-GB" sz="1600" dirty="0" smtClean="0"/>
              <a:t>energy recovery’ mode</a:t>
            </a:r>
          </a:p>
          <a:p>
            <a:endParaRPr lang="en-GB" sz="2400" dirty="0"/>
          </a:p>
        </p:txBody>
      </p:sp>
      <p:pic>
        <p:nvPicPr>
          <p:cNvPr id="4" name="Picture 3" descr="140-24-11-6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659" y="803319"/>
            <a:ext cx="2771800" cy="212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M Poole 00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204864"/>
            <a:ext cx="2411759" cy="149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erial_Oct06_0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093398"/>
            <a:ext cx="2411760" cy="161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alice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022" y="4281051"/>
            <a:ext cx="2506157" cy="1530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NLS-CDR-FrontCover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4955218"/>
            <a:ext cx="1187623" cy="1826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699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Offerings</a:t>
            </a:r>
          </a:p>
        </p:txBody>
      </p:sp>
      <p:sp>
        <p:nvSpPr>
          <p:cNvPr id="52227" name="Content Placeholder 3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75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GB" sz="2400" dirty="0" smtClean="0"/>
              <a:t>Access to large, complex and unique research </a:t>
            </a:r>
            <a:r>
              <a:rPr lang="en-GB" sz="2400" b="1" dirty="0" smtClean="0"/>
              <a:t>facilities</a:t>
            </a:r>
            <a:r>
              <a:rPr lang="en-GB" sz="2400" dirty="0" smtClean="0"/>
              <a:t> that industry cannot design, procure or operate (e.g. VELA, ALICE)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GB" sz="2400" dirty="0" smtClean="0"/>
              <a:t>A vast array of </a:t>
            </a:r>
            <a:r>
              <a:rPr lang="en-GB" sz="2400" b="1" dirty="0" smtClean="0"/>
              <a:t>underpinning technology</a:t>
            </a:r>
            <a:r>
              <a:rPr lang="en-GB" sz="2400" dirty="0" smtClean="0"/>
              <a:t>, driven to the cutting-edge by the challenges of particle accelerators. Widely applicable elsewhere (e.g. ultra-high vacuum &amp; coatings).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GB" sz="2400" dirty="0" smtClean="0"/>
              <a:t>The </a:t>
            </a:r>
            <a:r>
              <a:rPr lang="en-GB" sz="2400" b="1" dirty="0" smtClean="0"/>
              <a:t>knowledge and skills</a:t>
            </a:r>
            <a:r>
              <a:rPr lang="en-GB" sz="2400" dirty="0" smtClean="0"/>
              <a:t> to make these concepts reality</a:t>
            </a:r>
          </a:p>
        </p:txBody>
      </p:sp>
    </p:spTree>
    <p:extLst>
      <p:ext uri="{BB962C8B-B14F-4D97-AF65-F5344CB8AC3E}">
        <p14:creationId xmlns:p14="http://schemas.microsoft.com/office/powerpoint/2010/main" val="99065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5108454" cy="34073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4445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GB" sz="3400" dirty="0" smtClean="0"/>
              <a:t>VELA – STFC’s newest accelerator facility</a:t>
            </a:r>
            <a:endParaRPr lang="en-GB" sz="3400" dirty="0"/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5580112" y="1052736"/>
            <a:ext cx="3456384" cy="2831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 marL="342900" indent="-342900" eaLnBrk="1" hangingPunct="1">
              <a:buFontTx/>
              <a:buChar char="-"/>
            </a:pPr>
            <a:r>
              <a:rPr lang="en-GB" sz="2200" dirty="0" smtClean="0">
                <a:latin typeface="+mj-lt"/>
              </a:rPr>
              <a:t>First users Sept 2013</a:t>
            </a:r>
          </a:p>
          <a:p>
            <a:pPr marL="342900" indent="-342900" eaLnBrk="1" hangingPunct="1">
              <a:buFontTx/>
              <a:buChar char="-"/>
            </a:pPr>
            <a:r>
              <a:rPr lang="en-GB" sz="2200" dirty="0" smtClean="0">
                <a:latin typeface="+mj-lt"/>
              </a:rPr>
              <a:t>NEW capability in ultrafast electron diffraction demonstrated in Oct 2014</a:t>
            </a:r>
          </a:p>
          <a:p>
            <a:pPr marL="342900" indent="-342900" eaLnBrk="1" hangingPunct="1">
              <a:buFontTx/>
              <a:buChar char="-"/>
            </a:pPr>
            <a:endParaRPr lang="en-GB" sz="2200" dirty="0">
              <a:latin typeface="+mj-lt"/>
            </a:endParaRPr>
          </a:p>
          <a:p>
            <a:pPr eaLnBrk="1" hangingPunct="1"/>
            <a:endParaRPr lang="en-GB" dirty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299393"/>
            <a:ext cx="2652192" cy="265219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323528" y="4625489"/>
            <a:ext cx="5108454" cy="215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 marL="342900" indent="-342900" eaLnBrk="1" hangingPunct="1">
              <a:buFontTx/>
              <a:buChar char="-"/>
            </a:pPr>
            <a:r>
              <a:rPr lang="en-GB" sz="2200" dirty="0" smtClean="0">
                <a:latin typeface="+mj-lt"/>
              </a:rPr>
              <a:t>Intend to develop UED capability into full time-resolved pump-probe measurement (‘molecular movies’)</a:t>
            </a:r>
          </a:p>
          <a:p>
            <a:pPr marL="342900" indent="-342900" eaLnBrk="1" hangingPunct="1">
              <a:buFontTx/>
              <a:buChar char="-"/>
            </a:pPr>
            <a:endParaRPr lang="en-GB" sz="2200" dirty="0">
              <a:latin typeface="+mj-lt"/>
            </a:endParaRPr>
          </a:p>
          <a:p>
            <a:pPr eaLnBrk="1" hangingPunct="1"/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3926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VELA Technical Specifications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447334"/>
              </p:ext>
            </p:extLst>
          </p:nvPr>
        </p:nvGraphicFramePr>
        <p:xfrm>
          <a:off x="755650" y="1484313"/>
          <a:ext cx="4656139" cy="36851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15831"/>
                <a:gridCol w="1096056"/>
                <a:gridCol w="844252"/>
              </a:tblGrid>
              <a:tr h="33780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Parameter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VELA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3" marB="4573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Units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3" marB="4573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8347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Beam Energy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4-6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/>
                        <a:t>MeV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3" marB="4573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3780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Bunch</a:t>
                      </a:r>
                      <a:r>
                        <a:rPr lang="en-GB" sz="1600" baseline="0" dirty="0" smtClean="0"/>
                        <a:t> Charge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10 - 250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/>
                        <a:t>pC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3" marB="4573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3780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Bunch Length (</a:t>
                      </a:r>
                      <a:r>
                        <a:rPr lang="en-GB" sz="1600" dirty="0" smtClean="0">
                          <a:sym typeface="Symbol"/>
                        </a:rPr>
                        <a:t></a:t>
                      </a:r>
                      <a:r>
                        <a:rPr lang="en-GB" sz="1600" baseline="-25000" dirty="0" err="1" smtClean="0">
                          <a:sym typeface="Symbol"/>
                        </a:rPr>
                        <a:t>t,rms</a:t>
                      </a:r>
                      <a:r>
                        <a:rPr lang="en-GB" sz="1600" baseline="0" dirty="0" smtClean="0">
                          <a:sym typeface="Symbol"/>
                        </a:rPr>
                        <a:t>)</a:t>
                      </a:r>
                      <a:endParaRPr lang="en-GB" sz="160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r>
                        <a:rPr lang="en-GB" sz="1600" baseline="0" dirty="0" smtClean="0"/>
                        <a:t> - 10</a:t>
                      </a:r>
                      <a:endParaRPr lang="en-GB" sz="1600" dirty="0"/>
                    </a:p>
                  </a:txBody>
                  <a:tcPr marL="91447" marR="91447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/>
                        <a:t>ps</a:t>
                      </a:r>
                      <a:endParaRPr lang="en-GB" sz="1600" dirty="0"/>
                    </a:p>
                  </a:txBody>
                  <a:tcPr marL="91447" marR="91447" marT="45733" marB="4573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3780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Normalised </a:t>
                      </a:r>
                      <a:r>
                        <a:rPr lang="en-GB" sz="1600" dirty="0" err="1" smtClean="0"/>
                        <a:t>Emittance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- 4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dk1"/>
                          </a:solidFill>
                          <a:sym typeface="Symbol"/>
                        </a:rPr>
                        <a:t>m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3" marB="4573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834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Beam size (</a:t>
                      </a:r>
                      <a:r>
                        <a:rPr lang="en-GB" sz="1600" dirty="0" smtClean="0">
                          <a:sym typeface="Symbol"/>
                        </a:rPr>
                        <a:t></a:t>
                      </a:r>
                      <a:r>
                        <a:rPr lang="en-GB" sz="1600" baseline="-25000" dirty="0" err="1" smtClean="0">
                          <a:sym typeface="Symbol"/>
                        </a:rPr>
                        <a:t>x,y,rms</a:t>
                      </a:r>
                      <a:r>
                        <a:rPr lang="en-GB" sz="1600" baseline="0" dirty="0" smtClean="0">
                          <a:sym typeface="Symbol"/>
                        </a:rPr>
                        <a:t>)</a:t>
                      </a:r>
                      <a:endParaRPr lang="en-GB" sz="1600" baseline="-250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1 - 5</a:t>
                      </a:r>
                      <a:endParaRPr lang="en-GB" sz="1600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dk1"/>
                          </a:solidFill>
                        </a:rPr>
                        <a:t>mm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3" marB="4573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834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Energy Spread </a:t>
                      </a:r>
                      <a:r>
                        <a:rPr lang="en-GB" sz="1600" dirty="0" smtClean="0"/>
                        <a:t>(</a:t>
                      </a:r>
                      <a:r>
                        <a:rPr lang="en-GB" sz="1600" dirty="0" smtClean="0">
                          <a:sym typeface="Symbol"/>
                        </a:rPr>
                        <a:t></a:t>
                      </a:r>
                      <a:r>
                        <a:rPr lang="en-GB" sz="1600" baseline="-25000" dirty="0" err="1" smtClean="0">
                          <a:sym typeface="Symbol"/>
                        </a:rPr>
                        <a:t>e,rms</a:t>
                      </a:r>
                      <a:r>
                        <a:rPr lang="en-GB" sz="1600" baseline="0" dirty="0" smtClean="0">
                          <a:sym typeface="Symbol"/>
                        </a:rPr>
                        <a:t>)</a:t>
                      </a:r>
                      <a:endParaRPr lang="en-GB" sz="1600" baseline="-250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1 - 5</a:t>
                      </a:r>
                    </a:p>
                  </a:txBody>
                  <a:tcPr marL="91447" marR="91447" marT="45733" marB="457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en-GB" sz="16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3" marB="45733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83475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Bunch Repetition Rate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1 – 10*</a:t>
                      </a:r>
                    </a:p>
                  </a:txBody>
                  <a:tcPr marL="91447" marR="91447" marT="45733" marB="457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Hz</a:t>
                      </a:r>
                      <a:endParaRPr lang="en-GB" sz="16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33" marB="45733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28713" name="TextBox 4"/>
          <p:cNvSpPr txBox="1">
            <a:spLocks noChangeArrowheads="1"/>
          </p:cNvSpPr>
          <p:nvPr/>
        </p:nvSpPr>
        <p:spPr bwMode="auto">
          <a:xfrm>
            <a:off x="5580112" y="1556792"/>
            <a:ext cx="3456384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 marL="342900" indent="-342900" eaLnBrk="1" hangingPunct="1">
              <a:buFontTx/>
              <a:buChar char="-"/>
            </a:pPr>
            <a:r>
              <a:rPr lang="en-GB" sz="2200" dirty="0" smtClean="0">
                <a:latin typeface="+mj-lt"/>
              </a:rPr>
              <a:t>6 </a:t>
            </a:r>
            <a:r>
              <a:rPr lang="en-GB" sz="2200" dirty="0">
                <a:latin typeface="+mj-lt"/>
              </a:rPr>
              <a:t>MeV </a:t>
            </a:r>
            <a:r>
              <a:rPr lang="en-GB" sz="2200" dirty="0" smtClean="0">
                <a:latin typeface="+mj-lt"/>
              </a:rPr>
              <a:t>electron beam</a:t>
            </a:r>
          </a:p>
          <a:p>
            <a:pPr marL="342900" indent="-342900" eaLnBrk="1" hangingPunct="1">
              <a:buFontTx/>
              <a:buChar char="-"/>
            </a:pPr>
            <a:r>
              <a:rPr lang="en-GB" sz="2200" dirty="0" smtClean="0">
                <a:latin typeface="+mj-lt"/>
              </a:rPr>
              <a:t>Very </a:t>
            </a:r>
            <a:r>
              <a:rPr lang="en-GB" sz="2200" dirty="0">
                <a:latin typeface="+mj-lt"/>
              </a:rPr>
              <a:t>short </a:t>
            </a:r>
            <a:r>
              <a:rPr lang="en-GB" sz="2200" dirty="0" smtClean="0">
                <a:latin typeface="+mj-lt"/>
              </a:rPr>
              <a:t>pulses</a:t>
            </a:r>
          </a:p>
          <a:p>
            <a:pPr marL="342900" indent="-342900" eaLnBrk="1" hangingPunct="1">
              <a:buFontTx/>
              <a:buChar char="-"/>
            </a:pPr>
            <a:r>
              <a:rPr lang="en-GB" sz="2200" dirty="0" smtClean="0">
                <a:latin typeface="+mj-lt"/>
              </a:rPr>
              <a:t>Conversion via a target possible for short pulse x-rays</a:t>
            </a:r>
          </a:p>
          <a:p>
            <a:pPr marL="342900" indent="-342900" eaLnBrk="1" hangingPunct="1">
              <a:buFontTx/>
              <a:buChar char="-"/>
            </a:pPr>
            <a:endParaRPr lang="en-GB" sz="2200" dirty="0">
              <a:latin typeface="+mj-lt"/>
            </a:endParaRPr>
          </a:p>
          <a:p>
            <a:pPr eaLnBrk="1" hangingPunct="1"/>
            <a:endParaRPr lang="en-GB" dirty="0">
              <a:latin typeface="+mj-lt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29680" y="5229200"/>
            <a:ext cx="475252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en-GB" sz="1800" dirty="0" smtClean="0">
                <a:latin typeface="+mj-lt"/>
              </a:rPr>
              <a:t>*1 – 400 Hz with high rep. rate gun – future upgrade</a:t>
            </a:r>
            <a:endParaRPr lang="en-GB" sz="1800" dirty="0">
              <a:latin typeface="+mj-lt"/>
            </a:endParaRPr>
          </a:p>
          <a:p>
            <a:pPr eaLnBrk="1" hangingPunct="1"/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21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ebtfmarch6b .ti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17" b="9626"/>
          <a:stretch/>
        </p:blipFill>
        <p:spPr bwMode="auto">
          <a:xfrm>
            <a:off x="3059832" y="2204864"/>
            <a:ext cx="6546588" cy="32868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3" name="Content Placeholder 2"/>
          <p:cNvSpPr>
            <a:spLocks noGrp="1"/>
          </p:cNvSpPr>
          <p:nvPr>
            <p:ph idx="1"/>
          </p:nvPr>
        </p:nvSpPr>
        <p:spPr>
          <a:xfrm>
            <a:off x="107504" y="780653"/>
            <a:ext cx="8856984" cy="3800475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GB" sz="1900" dirty="0" smtClean="0"/>
              <a:t>Very high quality, pulsed electron beam. Ultra-short pulses, highly stable (position, time, energy etc.), excellent diagnostics, customisable beam.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GB" sz="1900" dirty="0" smtClean="0"/>
              <a:t>Two big, flexible, fully shielded experimental areas. 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GB" sz="1900" dirty="0" smtClean="0"/>
              <a:t>Easy access for industry. </a:t>
            </a:r>
          </a:p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GB" sz="1900" b="1" dirty="0" smtClean="0"/>
              <a:t>Access “both sides of the wall”.</a:t>
            </a:r>
          </a:p>
        </p:txBody>
      </p:sp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VELA features</a:t>
            </a:r>
            <a:br>
              <a:rPr lang="en-GB" dirty="0" smtClean="0"/>
            </a:br>
            <a:endParaRPr lang="en-GB" sz="1600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5229200"/>
            <a:ext cx="7092280" cy="1448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GB" sz="1900" kern="0" dirty="0" smtClean="0"/>
              <a:t>High performance capability of VELA being developed to explore fundamental delivery capabilities of future compact FEL sources (-&gt; CLARA*) 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GB" sz="1200" kern="0" dirty="0" smtClean="0"/>
              <a:t>*Compact Linear Advanced Research Accelerator</a:t>
            </a:r>
          </a:p>
        </p:txBody>
      </p:sp>
    </p:spTree>
    <p:extLst>
      <p:ext uri="{BB962C8B-B14F-4D97-AF65-F5344CB8AC3E}">
        <p14:creationId xmlns:p14="http://schemas.microsoft.com/office/powerpoint/2010/main" val="203365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STeC Large Top Banner">
  <a:themeElements>
    <a:clrScheme name="ASTeC Large Top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STeC Large Top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TeC Large Top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Large Top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Large Top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Large Top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Large Top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Large Top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Top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Top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Top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Top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Top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Top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3_Daresbury">
  <a:themeElements>
    <a:clrScheme name="Daresbur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aresbury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aresbur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4_Daresbury">
  <a:themeElements>
    <a:clrScheme name="Daresbur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aresbury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aresbur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5_Daresbury">
  <a:themeElements>
    <a:clrScheme name="Daresbur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aresbury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aresbur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6_Daresbury">
  <a:themeElements>
    <a:clrScheme name="Daresbur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aresbury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aresbur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STeC Small Top Banner">
  <a:themeElements>
    <a:clrScheme name="ASTeC Small Top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STeC Small Top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TeC Small Top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Top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Top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Top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Top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Top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STeC Small Bottom Banner">
  <a:themeElements>
    <a:clrScheme name="ASTeC Small Bottom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STeC Small Bottom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TeC Small Bottom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Bottom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Bottom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Bottom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Bottom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Bottom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Bottom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Bottom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Bottom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Bottom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Bottom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Bottom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ASTeC Large Bottom Banner">
  <a:themeElements>
    <a:clrScheme name="ASTeC Large Bottom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STeC Large Bottom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TeC Large Bottom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Large Bottom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Large Bottom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Large Bottom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Large Bottom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Large Bottom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Bottom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Bottom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Bottom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Bottom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Bottom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Bottom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lank Presentation">
  <a:themeElements>
    <a:clrScheme name="Blank Presentation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heme1">
  <a:themeElements>
    <a:clrScheme name="Daresbur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aresbury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aresbur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Daresbury">
  <a:themeElements>
    <a:clrScheme name="Daresbur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aresbury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aresbur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Daresbury">
  <a:themeElements>
    <a:clrScheme name="Daresbur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aresbury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aresbur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esbur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esbur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STFCPPT-ASTEC</Template>
  <TotalTime>44889</TotalTime>
  <Words>1272</Words>
  <Application>Microsoft Office PowerPoint</Application>
  <PresentationFormat>On-screen Show (4:3)</PresentationFormat>
  <Paragraphs>204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21</vt:i4>
      </vt:variant>
      <vt:variant>
        <vt:lpstr>Slide Titles</vt:lpstr>
      </vt:variant>
      <vt:variant>
        <vt:i4>25</vt:i4>
      </vt:variant>
    </vt:vector>
  </HeadingPairs>
  <TitlesOfParts>
    <vt:vector size="46" baseType="lpstr">
      <vt:lpstr>ASTeC Large Top Banner</vt:lpstr>
      <vt:lpstr>ASTeC Small Top Banner</vt:lpstr>
      <vt:lpstr>ASTeC Small Bottom Banner</vt:lpstr>
      <vt:lpstr>ASTeC Large Bottom Banner</vt:lpstr>
      <vt:lpstr>Custom Design</vt:lpstr>
      <vt:lpstr>Blank Presentation</vt:lpstr>
      <vt:lpstr>Theme1</vt:lpstr>
      <vt:lpstr>1_Daresbury</vt:lpstr>
      <vt:lpstr>2_Daresbury</vt:lpstr>
      <vt:lpstr>3_Daresbury</vt:lpstr>
      <vt:lpstr>Default Design</vt:lpstr>
      <vt:lpstr>1_Default Design</vt:lpstr>
      <vt:lpstr>2_Default Design</vt:lpstr>
      <vt:lpstr>4_Daresbury</vt:lpstr>
      <vt:lpstr>5_Daresbury</vt:lpstr>
      <vt:lpstr>3_Default Design</vt:lpstr>
      <vt:lpstr>6_Daresbury</vt:lpstr>
      <vt:lpstr>Office Theme</vt:lpstr>
      <vt:lpstr>1_Custom Design</vt:lpstr>
      <vt:lpstr>1_Office Theme</vt:lpstr>
      <vt:lpstr>2_Office Theme</vt:lpstr>
      <vt:lpstr>The VELA Accelerator and Compact Electron Sources 6-7 November 2014</vt:lpstr>
      <vt:lpstr>Overview</vt:lpstr>
      <vt:lpstr>PowerPoint Presentation</vt:lpstr>
      <vt:lpstr>PowerPoint Presentation</vt:lpstr>
      <vt:lpstr>ASTeC Background &amp; Heritage</vt:lpstr>
      <vt:lpstr>Key Offerings</vt:lpstr>
      <vt:lpstr>VELA – STFC’s newest accelerator facility</vt:lpstr>
      <vt:lpstr>VELA Technical Specifications</vt:lpstr>
      <vt:lpstr>VELA features </vt:lpstr>
      <vt:lpstr>VELA – Industrial Access </vt:lpstr>
      <vt:lpstr>VELA – Case Study 1</vt:lpstr>
      <vt:lpstr>PowerPoint Presentation</vt:lpstr>
      <vt:lpstr>VELA Summary</vt:lpstr>
      <vt:lpstr>PowerPoint Presentation</vt:lpstr>
      <vt:lpstr>Compact RF Technologies</vt:lpstr>
      <vt:lpstr>X-band linac for security scanning applications</vt:lpstr>
      <vt:lpstr>Why X-band?</vt:lpstr>
      <vt:lpstr>Applications (1)</vt:lpstr>
      <vt:lpstr>Applications (2)</vt:lpstr>
      <vt:lpstr>The CLASP project</vt:lpstr>
      <vt:lpstr>First Beam</vt:lpstr>
      <vt:lpstr>Another application: Water</vt:lpstr>
      <vt:lpstr>Water treatment</vt:lpstr>
      <vt:lpstr>Summary</vt:lpstr>
      <vt:lpstr>PowerPoint Presentation</vt:lpstr>
    </vt:vector>
  </TitlesOfParts>
  <Company>Daresbury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SRF Activities and Infrastructure at Daresbury</dc:title>
  <dc:creator>Test</dc:creator>
  <cp:lastModifiedBy>user</cp:lastModifiedBy>
  <cp:revision>590</cp:revision>
  <cp:lastPrinted>2013-04-08T13:14:14Z</cp:lastPrinted>
  <dcterms:created xsi:type="dcterms:W3CDTF">2007-11-07T11:22:35Z</dcterms:created>
  <dcterms:modified xsi:type="dcterms:W3CDTF">2014-11-11T09:53:59Z</dcterms:modified>
</cp:coreProperties>
</file>