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28"/>
  </p:notesMasterIdLst>
  <p:handoutMasterIdLst>
    <p:handoutMasterId r:id="rId29"/>
  </p:handoutMasterIdLst>
  <p:sldIdLst>
    <p:sldId id="283" r:id="rId2"/>
    <p:sldId id="318" r:id="rId3"/>
    <p:sldId id="309" r:id="rId4"/>
    <p:sldId id="311" r:id="rId5"/>
    <p:sldId id="317" r:id="rId6"/>
    <p:sldId id="355" r:id="rId7"/>
    <p:sldId id="338" r:id="rId8"/>
    <p:sldId id="345" r:id="rId9"/>
    <p:sldId id="341" r:id="rId10"/>
    <p:sldId id="339" r:id="rId11"/>
    <p:sldId id="340" r:id="rId12"/>
    <p:sldId id="344" r:id="rId13"/>
    <p:sldId id="314" r:id="rId14"/>
    <p:sldId id="326" r:id="rId15"/>
    <p:sldId id="343" r:id="rId16"/>
    <p:sldId id="346" r:id="rId17"/>
    <p:sldId id="348" r:id="rId18"/>
    <p:sldId id="320" r:id="rId19"/>
    <p:sldId id="349" r:id="rId20"/>
    <p:sldId id="350" r:id="rId21"/>
    <p:sldId id="351" r:id="rId22"/>
    <p:sldId id="342" r:id="rId23"/>
    <p:sldId id="352" r:id="rId24"/>
    <p:sldId id="347" r:id="rId25"/>
    <p:sldId id="324" r:id="rId26"/>
    <p:sldId id="353" r:id="rId27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FFFF"/>
    <a:srgbClr val="33CCCC"/>
    <a:srgbClr val="66FF66"/>
    <a:srgbClr val="9900CC"/>
    <a:srgbClr val="FF0000"/>
    <a:srgbClr val="800080"/>
    <a:srgbClr val="006600"/>
    <a:srgbClr val="339966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67" autoAdjust="0"/>
    <p:restoredTop sz="91156" autoAdjust="0"/>
  </p:normalViewPr>
  <p:slideViewPr>
    <p:cSldViewPr>
      <p:cViewPr>
        <p:scale>
          <a:sx n="110" d="100"/>
          <a:sy n="110" d="100"/>
        </p:scale>
        <p:origin x="-1722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92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6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6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fld id="{318E2182-03B2-4BD8-9A18-C69A37700B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21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6" y="1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4" y="4716236"/>
            <a:ext cx="5437550" cy="446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l" defTabSz="976509">
              <a:defRPr sz="13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6" y="9429188"/>
            <a:ext cx="2945954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95" tIns="48847" rIns="97695" bIns="48847" numCol="1" anchor="b" anchorCtr="0" compatLnSpc="1">
            <a:prstTxWarp prst="textNoShape">
              <a:avLst/>
            </a:prstTxWarp>
          </a:bodyPr>
          <a:lstStyle>
            <a:lvl1pPr algn="r" defTabSz="976509">
              <a:defRPr sz="1300"/>
            </a:lvl1pPr>
          </a:lstStyle>
          <a:p>
            <a:fld id="{428C65AF-43FF-4AD4-87F3-028F448699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486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673478-8E64-4DA4-BADD-9D620DBDA26E}" type="slidenum">
              <a:rPr lang="en-US"/>
              <a:pPr/>
              <a:t>1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C65AF-43FF-4AD4-87F3-028F4486995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88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C65AF-43FF-4AD4-87F3-028F4486995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65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12th November  2009</a:t>
            </a:r>
            <a:endParaRPr lang="en-US" altLang="en-US" dirty="0"/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A L Perrot, EN-MEF-LE</a:t>
            </a:r>
            <a:endParaRPr lang="en-US" altLang="en-US" dirty="0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0E88F8-DD16-49F8-9608-5FACD149DE8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5448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55928-7AFC-4B6D-AC3B-70EB8732117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71B6F-A294-468A-A911-FB49710C1C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F55F6E4-A237-406E-B3AC-0BC83C0C97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5CB65EA-BD73-452B-B630-9AE52CCF65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89BEF6B-9ABF-42F7-BD92-48D11D1E92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 November 2009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A. L. Perrot, EN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BF83A-F100-4F14-923A-5A731C12782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B28CE-7C52-4294-A896-5B7ABC5A500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C14D9-9FE8-46A1-8F81-CD484AD626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891CD-6CF7-464D-BF7A-CEBD659FB5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9DBE9-9E3D-4085-BF4E-CB08AC8BCA5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1840" y="6400800"/>
            <a:ext cx="2895600" cy="457200"/>
          </a:xfrm>
        </p:spPr>
        <p:txBody>
          <a:bodyPr/>
          <a:lstStyle>
            <a:lvl1pPr>
              <a:defRPr sz="900"/>
            </a:lvl1pPr>
          </a:lstStyle>
          <a:p>
            <a:endParaRPr lang="en-US" altLang="en-US" dirty="0" smtClean="0"/>
          </a:p>
          <a:p>
            <a:r>
              <a:rPr lang="en-US" altLang="en-US" dirty="0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16216" y="6400800"/>
            <a:ext cx="2133600" cy="457200"/>
          </a:xfrm>
        </p:spPr>
        <p:txBody>
          <a:bodyPr/>
          <a:lstStyle>
            <a:lvl1pPr>
              <a:defRPr sz="900"/>
            </a:lvl1pPr>
          </a:lstStyle>
          <a:p>
            <a:endParaRPr lang="en-US" altLang="en-US" dirty="0" smtClean="0"/>
          </a:p>
          <a:p>
            <a:fld id="{F07C3D9C-A4E9-426A-9D8A-A7C927C592A1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668CD-49A0-4B5A-AFA4-50E1AF8D3EE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26th April 2006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S.Grau, TS-CSE-AAS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75EF7-7DC3-4107-9135-5902C6E33F1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November 2009</a:t>
            </a:r>
            <a:endParaRPr lang="en-US" altLang="en-US" dirty="0"/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altLang="en-US" dirty="0" smtClean="0"/>
              <a:t>A. L. Perrot, EN/MEF-LE</a:t>
            </a:r>
            <a:endParaRPr lang="en-US" altLang="en-US" dirty="0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64999DD-37E2-44D2-BA9B-57A7A102E10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052736"/>
            <a:ext cx="7201371" cy="1629122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800" dirty="0" smtClean="0">
                <a:solidFill>
                  <a:srgbClr val="7030A0"/>
                </a:solidFill>
              </a:rPr>
              <a:t>R2E  relocation &amp; shielding activities: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status report 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195598" name="Rectangle 14"/>
          <p:cNvSpPr>
            <a:spLocks noChangeArrowheads="1"/>
          </p:cNvSpPr>
          <p:nvPr/>
        </p:nvSpPr>
        <p:spPr bwMode="auto">
          <a:xfrm>
            <a:off x="467544" y="3573016"/>
            <a:ext cx="657229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/>
            <a:r>
              <a:rPr lang="en-US" sz="2000" b="1" dirty="0" smtClean="0">
                <a:solidFill>
                  <a:srgbClr val="7030A0"/>
                </a:solidFill>
              </a:rPr>
              <a:t>Anne Laure Perrot EN/MEF- LE</a:t>
            </a:r>
          </a:p>
          <a:p>
            <a:pPr algn="r"/>
            <a:r>
              <a:rPr lang="en-US" sz="2000" b="1" dirty="0" smtClean="0">
                <a:solidFill>
                  <a:srgbClr val="7030A0"/>
                </a:solidFill>
              </a:rPr>
              <a:t>On behalf of the R2E coordination team</a:t>
            </a:r>
          </a:p>
          <a:p>
            <a:pPr algn="r"/>
            <a:endParaRPr lang="en-US" sz="2000" b="1" dirty="0">
              <a:solidFill>
                <a:srgbClr val="7030A0"/>
              </a:solidFill>
            </a:endParaRPr>
          </a:p>
        </p:txBody>
      </p:sp>
      <p:pic>
        <p:nvPicPr>
          <p:cNvPr id="4" name="Picture 3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228600"/>
            <a:ext cx="996784" cy="17896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88484" y="6309320"/>
            <a:ext cx="5165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6699"/>
                </a:solidFill>
              </a:rPr>
              <a:t>LS1 Committee – meeting #48, 27</a:t>
            </a:r>
            <a:r>
              <a:rPr lang="en-US" b="1" baseline="30000" dirty="0" smtClean="0">
                <a:solidFill>
                  <a:srgbClr val="666699"/>
                </a:solidFill>
              </a:rPr>
              <a:t>th</a:t>
            </a:r>
            <a:r>
              <a:rPr lang="en-US" b="1" dirty="0" smtClean="0">
                <a:solidFill>
                  <a:srgbClr val="666699"/>
                </a:solidFill>
              </a:rPr>
              <a:t> June 2014</a:t>
            </a:r>
            <a:endParaRPr lang="en-US" b="1" dirty="0">
              <a:solidFill>
                <a:srgbClr val="6666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4 – advancement status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46" y="1556081"/>
            <a:ext cx="6022452" cy="388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 bwMode="auto">
          <a:xfrm>
            <a:off x="6507490" y="1412065"/>
            <a:ext cx="0" cy="288032"/>
          </a:xfrm>
          <a:prstGeom prst="straightConnector1">
            <a:avLst/>
          </a:prstGeom>
          <a:noFill/>
          <a:ln w="12700" cap="sq" cmpd="sng" algn="ctr">
            <a:solidFill>
              <a:srgbClr val="99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152288" y="1111975"/>
            <a:ext cx="626903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9900CC"/>
                </a:solidFill>
              </a:rPr>
              <a:t>T</a:t>
            </a:r>
            <a:r>
              <a:rPr lang="en-GB" sz="1200" b="1" dirty="0" smtClean="0">
                <a:solidFill>
                  <a:srgbClr val="9900CC"/>
                </a:solidFill>
              </a:rPr>
              <a:t>oday</a:t>
            </a:r>
            <a:endParaRPr lang="en-GB" sz="1200" b="1" dirty="0">
              <a:solidFill>
                <a:srgbClr val="9900CC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6507490" y="1800088"/>
            <a:ext cx="0" cy="3488200"/>
          </a:xfrm>
          <a:prstGeom prst="line">
            <a:avLst/>
          </a:prstGeom>
          <a:noFill/>
          <a:ln w="28575" cap="sq" cmpd="sng" algn="ctr">
            <a:solidFill>
              <a:srgbClr val="9900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987917" y="4050870"/>
            <a:ext cx="17732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b="1" dirty="0" smtClean="0">
                <a:solidFill>
                  <a:srgbClr val="00B0F0"/>
                </a:solidFill>
              </a:rPr>
              <a:t>TE/CRG: </a:t>
            </a:r>
          </a:p>
          <a:p>
            <a:pPr algn="l"/>
            <a:r>
              <a:rPr lang="en-GB" sz="1000" b="1" dirty="0" smtClean="0">
                <a:solidFill>
                  <a:srgbClr val="00B0F0"/>
                </a:solidFill>
              </a:rPr>
              <a:t>RF reconnection activities</a:t>
            </a:r>
          </a:p>
          <a:p>
            <a:pPr algn="l"/>
            <a:r>
              <a:rPr lang="en-GB" sz="1000" b="1" dirty="0">
                <a:solidFill>
                  <a:srgbClr val="00B0F0"/>
                </a:solidFill>
              </a:rPr>
              <a:t>postponed by 2 weeks due to </a:t>
            </a:r>
            <a:r>
              <a:rPr lang="en-GB" sz="1000" b="1" dirty="0" smtClean="0">
                <a:solidFill>
                  <a:srgbClr val="00B0F0"/>
                </a:solidFill>
              </a:rPr>
              <a:t>priority </a:t>
            </a:r>
            <a:r>
              <a:rPr lang="en-GB" sz="1000" b="1" dirty="0">
                <a:solidFill>
                  <a:srgbClr val="00B0F0"/>
                </a:solidFill>
              </a:rPr>
              <a:t>for </a:t>
            </a:r>
            <a:r>
              <a:rPr lang="en-GB" sz="1000" b="1" dirty="0" smtClean="0">
                <a:solidFill>
                  <a:srgbClr val="00B0F0"/>
                </a:solidFill>
              </a:rPr>
              <a:t>CD </a:t>
            </a:r>
            <a:r>
              <a:rPr lang="en-GB" sz="1000" b="1" dirty="0">
                <a:solidFill>
                  <a:srgbClr val="00B0F0"/>
                </a:solidFill>
              </a:rPr>
              <a:t>activities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507490" y="5131642"/>
            <a:ext cx="1520969" cy="400110"/>
            <a:chOff x="7228561" y="5994091"/>
            <a:chExt cx="1520969" cy="400110"/>
          </a:xfrm>
        </p:grpSpPr>
        <p:sp>
          <p:nvSpPr>
            <p:cNvPr id="19" name="Oval 18"/>
            <p:cNvSpPr/>
            <p:nvPr/>
          </p:nvSpPr>
          <p:spPr bwMode="auto">
            <a:xfrm>
              <a:off x="7228561" y="6119187"/>
              <a:ext cx="245789" cy="162018"/>
            </a:xfrm>
            <a:prstGeom prst="ellipse">
              <a:avLst/>
            </a:prstGeom>
            <a:noFill/>
            <a:ln w="12700" cap="sq" cmpd="sng" algn="ctr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95661" y="5994091"/>
              <a:ext cx="12538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000" b="1" dirty="0" smtClean="0">
                  <a:solidFill>
                    <a:srgbClr val="0033CC"/>
                  </a:solidFill>
                </a:rPr>
                <a:t>EN/MEF: </a:t>
              </a:r>
            </a:p>
            <a:p>
              <a:pPr algn="l"/>
              <a:r>
                <a:rPr lang="en-GB" sz="1000" b="1" dirty="0" smtClean="0">
                  <a:solidFill>
                    <a:srgbClr val="0033CC"/>
                  </a:solidFill>
                </a:rPr>
                <a:t>Final survey scan</a:t>
              </a:r>
              <a:endParaRPr lang="en-GB" sz="1000" b="1" dirty="0">
                <a:solidFill>
                  <a:srgbClr val="0033CC"/>
                </a:solidFill>
              </a:endParaRPr>
            </a:p>
          </p:txBody>
        </p:sp>
      </p:grpSp>
      <p:cxnSp>
        <p:nvCxnSpPr>
          <p:cNvPr id="32" name="Straight Connector 31"/>
          <p:cNvCxnSpPr/>
          <p:nvPr/>
        </p:nvCxnSpPr>
        <p:spPr bwMode="auto">
          <a:xfrm>
            <a:off x="6763257" y="1727451"/>
            <a:ext cx="0" cy="3664991"/>
          </a:xfrm>
          <a:prstGeom prst="line">
            <a:avLst/>
          </a:prstGeom>
          <a:noFill/>
          <a:ln w="19050" cap="sq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6763257" y="1412066"/>
            <a:ext cx="0" cy="252860"/>
          </a:xfrm>
          <a:prstGeom prst="straightConnector1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6774590" y="1397510"/>
            <a:ext cx="206591" cy="0"/>
          </a:xfrm>
          <a:prstGeom prst="line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7006098" y="1232916"/>
            <a:ext cx="1519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b="1" dirty="0" smtClean="0">
                <a:solidFill>
                  <a:srgbClr val="00B050"/>
                </a:solidFill>
              </a:rPr>
              <a:t>End: 11</a:t>
            </a:r>
            <a:r>
              <a:rPr lang="en-GB" sz="1200" b="1" baseline="30000" dirty="0" smtClean="0">
                <a:solidFill>
                  <a:srgbClr val="00B050"/>
                </a:solidFill>
              </a:rPr>
              <a:t>st</a:t>
            </a:r>
            <a:r>
              <a:rPr lang="en-GB" sz="1200" b="1" dirty="0" smtClean="0">
                <a:solidFill>
                  <a:srgbClr val="00B050"/>
                </a:solidFill>
              </a:rPr>
              <a:t> July </a:t>
            </a:r>
          </a:p>
          <a:p>
            <a:pPr algn="l"/>
            <a:r>
              <a:rPr lang="en-GB" sz="1200" b="1" dirty="0" smtClean="0">
                <a:solidFill>
                  <a:srgbClr val="00B050"/>
                </a:solidFill>
              </a:rPr>
              <a:t>with 1 week delay </a:t>
            </a:r>
          </a:p>
          <a:p>
            <a:pPr algn="l"/>
            <a:r>
              <a:rPr lang="en-GB" sz="1200" b="1" dirty="0" smtClean="0">
                <a:solidFill>
                  <a:srgbClr val="00B050"/>
                </a:solidFill>
              </a:rPr>
              <a:t>vs baseline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3590" y="587727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 smtClean="0">
                <a:solidFill>
                  <a:srgbClr val="00B0F0"/>
                </a:solidFill>
              </a:rPr>
              <a:t>TE/CRG: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rgbClr val="00B0F0"/>
                </a:solidFill>
              </a:rPr>
              <a:t>AMB-MECOS commissioning to be finalised in nominal cryogenic operation condition (week 34 and weeks 40-42 in accordance with the LHC general planning) </a:t>
            </a:r>
            <a:endParaRPr lang="en-GB" sz="1400" dirty="0">
              <a:solidFill>
                <a:srgbClr val="00B0F0"/>
              </a:solidFill>
            </a:endParaRPr>
          </a:p>
        </p:txBody>
      </p:sp>
      <p:sp>
        <p:nvSpPr>
          <p:cNvPr id="49" name="Right Arrow 48"/>
          <p:cNvSpPr/>
          <p:nvPr/>
        </p:nvSpPr>
        <p:spPr bwMode="auto">
          <a:xfrm rot="5400000">
            <a:off x="7533523" y="2071314"/>
            <a:ext cx="288743" cy="176369"/>
          </a:xfrm>
          <a:prstGeom prst="rightArrow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860372" y="2355089"/>
            <a:ext cx="18956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no </a:t>
            </a:r>
            <a:r>
              <a:rPr lang="en-GB" sz="1400" dirty="0">
                <a:solidFill>
                  <a:srgbClr val="00B050"/>
                </a:solidFill>
              </a:rPr>
              <a:t>impact </a:t>
            </a:r>
            <a:r>
              <a:rPr lang="en-GB" sz="1400" dirty="0" smtClean="0">
                <a:solidFill>
                  <a:srgbClr val="00B050"/>
                </a:solidFill>
              </a:rPr>
              <a:t>on other </a:t>
            </a:r>
            <a:r>
              <a:rPr lang="en-GB" sz="1400" dirty="0">
                <a:solidFill>
                  <a:srgbClr val="00B050"/>
                </a:solidFill>
              </a:rPr>
              <a:t>LHC activities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357470" y="2827678"/>
            <a:ext cx="2108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cables campaign:</a:t>
            </a:r>
            <a:r>
              <a:rPr lang="en-GB" sz="1000" b="1" dirty="0">
                <a:solidFill>
                  <a:srgbClr val="FF0000"/>
                </a:solidFill>
              </a:rPr>
              <a:t> 3 ½  months </a:t>
            </a:r>
            <a:r>
              <a:rPr lang="en-GB" sz="1000" b="1" dirty="0" smtClean="0">
                <a:solidFill>
                  <a:srgbClr val="FF0000"/>
                </a:solidFill>
              </a:rPr>
              <a:t> 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283410" y="3073899"/>
            <a:ext cx="2082166" cy="976971"/>
          </a:xfrm>
          <a:prstGeom prst="round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4781399" y="4248442"/>
            <a:ext cx="1971879" cy="360040"/>
          </a:xfrm>
          <a:prstGeom prst="roundRect">
            <a:avLst/>
          </a:prstGeom>
          <a:noFill/>
          <a:ln w="12700" cap="sq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6152287" y="4392458"/>
            <a:ext cx="589983" cy="216024"/>
          </a:xfrm>
          <a:prstGeom prst="roundRect">
            <a:avLst/>
          </a:prstGeom>
          <a:noFill/>
          <a:ln w="12700" cap="sq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67873" y="150778"/>
            <a:ext cx="2262158" cy="523220"/>
          </a:xfrm>
          <a:prstGeom prst="rect">
            <a:avLst/>
          </a:prstGeom>
          <a:solidFill>
            <a:srgbClr val="00B050"/>
          </a:solidFill>
          <a:ln w="19050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R2E @ Point 4  </a:t>
            </a:r>
          </a:p>
          <a:p>
            <a:r>
              <a:rPr lang="en-GB" sz="1400" b="1" dirty="0" smtClean="0">
                <a:solidFill>
                  <a:schemeClr val="bg1"/>
                </a:solidFill>
              </a:rPr>
              <a:t>End foreseen in 2 weeks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46816" y="5418756"/>
            <a:ext cx="15135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i="1" dirty="0" smtClean="0">
                <a:solidFill>
                  <a:srgbClr val="7030A0"/>
                </a:solidFill>
              </a:rPr>
              <a:t>Courtesy M. Barberan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83646" y="5436341"/>
            <a:ext cx="15135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i="1" dirty="0" smtClean="0">
                <a:solidFill>
                  <a:srgbClr val="7030A0"/>
                </a:solidFill>
              </a:rPr>
              <a:t>Courtesy M. Barberan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3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4 – </a:t>
            </a:r>
            <a:r>
              <a:rPr lang="en-US" sz="3600" dirty="0">
                <a:solidFill>
                  <a:srgbClr val="7030A0"/>
                </a:solidFill>
              </a:rPr>
              <a:t>p</a:t>
            </a:r>
            <a:r>
              <a:rPr lang="en-US" sz="3600" dirty="0" smtClean="0">
                <a:solidFill>
                  <a:srgbClr val="7030A0"/>
                </a:solidFill>
              </a:rPr>
              <a:t>hotos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3" descr="\\cern.ch\dfs\Projects\R2E\Integration_Relocation\01-Relocation\Point4\photos\2014-02\IMG_14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630" y="3873416"/>
            <a:ext cx="3317314" cy="248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\\cern.ch\dfs\Users\a\aperrot\Desktop\IMG_13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351" y="1077166"/>
            <a:ext cx="3317314" cy="248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 bwMode="auto">
          <a:xfrm>
            <a:off x="2970537" y="3208511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Before LS1 – UX451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8" name="Picture 2" descr="\\cern.ch\dfs\Users\a\aperrot\Desktop\IMG_203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971" y="3873416"/>
            <a:ext cx="3308997" cy="248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 bwMode="auto">
          <a:xfrm>
            <a:off x="1003448" y="5795186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 – US45 PAD </a:t>
            </a:r>
          </a:p>
          <a:p>
            <a:r>
              <a:rPr lang="en-GB" sz="1400" b="1" dirty="0" smtClean="0">
                <a:solidFill>
                  <a:schemeClr val="bg1"/>
                </a:solidFill>
              </a:rPr>
              <a:t>relocated from US451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941630" y="6043367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UX451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4644008" y="3717032"/>
            <a:ext cx="0" cy="504056"/>
          </a:xfrm>
          <a:prstGeom prst="line">
            <a:avLst/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4321968" y="4221088"/>
            <a:ext cx="619662" cy="0"/>
          </a:xfrm>
          <a:prstGeom prst="straightConnector1">
            <a:avLst/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2970537" y="2708920"/>
            <a:ext cx="1241424" cy="1512168"/>
          </a:xfrm>
          <a:prstGeom prst="straightConnector1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022411" y="1000108"/>
            <a:ext cx="13404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>
                <a:solidFill>
                  <a:srgbClr val="7030A0"/>
                </a:solidFill>
              </a:rPr>
              <a:t>Courtesy M. Jeckel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24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4 – photos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2" descr="\\cern.ch\dfs\Projects\R2E\Integration_Relocation\01-Relocation\Point4\photos\2014-02\IMG_15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70" y="2276872"/>
            <a:ext cx="3323861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 bwMode="auto">
          <a:xfrm>
            <a:off x="4131487" y="3434435"/>
            <a:ext cx="504056" cy="216024"/>
          </a:xfrm>
          <a:prstGeom prst="rightArrow">
            <a:avLst/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3" descr="\\cern.ch\dfs\Users\a\aperrot\Desktop\IMG_20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540" y="2276872"/>
            <a:ext cx="3317314" cy="248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724970" y="4437112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Before LS1 – ULs 46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785540" y="4465421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ULs 46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22411" y="1000108"/>
            <a:ext cx="13404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>
                <a:solidFill>
                  <a:srgbClr val="7030A0"/>
                </a:solidFill>
              </a:rPr>
              <a:t>Courtesy M. Jeckel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43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5 – advancement status</a:t>
            </a:r>
            <a:endParaRPr lang="en-US" sz="3600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2" y="1154084"/>
            <a:ext cx="5445712" cy="536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796042" y="790170"/>
            <a:ext cx="6269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9900CC"/>
                </a:solidFill>
              </a:rPr>
              <a:t>T</a:t>
            </a:r>
            <a:r>
              <a:rPr lang="en-GB" sz="1200" b="1" dirty="0" smtClean="0">
                <a:solidFill>
                  <a:srgbClr val="9900CC"/>
                </a:solidFill>
              </a:rPr>
              <a:t>oday</a:t>
            </a:r>
            <a:endParaRPr lang="en-GB" sz="1200" b="1" dirty="0">
              <a:solidFill>
                <a:srgbClr val="9900CC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H="1">
            <a:off x="5076056" y="1398172"/>
            <a:ext cx="40212" cy="5055164"/>
          </a:xfrm>
          <a:prstGeom prst="line">
            <a:avLst/>
          </a:prstGeom>
          <a:noFill/>
          <a:ln w="28575" cap="sq" cmpd="sng" algn="ctr">
            <a:solidFill>
              <a:srgbClr val="9900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5116268" y="1010068"/>
            <a:ext cx="0" cy="288032"/>
          </a:xfrm>
          <a:prstGeom prst="straightConnector1">
            <a:avLst/>
          </a:prstGeom>
          <a:noFill/>
          <a:ln w="12700" cap="sq" cmpd="sng" algn="ctr">
            <a:solidFill>
              <a:srgbClr val="99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ectangle 21"/>
          <p:cNvSpPr/>
          <p:nvPr/>
        </p:nvSpPr>
        <p:spPr bwMode="auto">
          <a:xfrm>
            <a:off x="2398609" y="1298100"/>
            <a:ext cx="1597327" cy="978772"/>
          </a:xfrm>
          <a:prstGeom prst="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704912" y="4208853"/>
            <a:ext cx="2059452" cy="720080"/>
          </a:xfrm>
          <a:prstGeom prst="rect">
            <a:avLst/>
          </a:prstGeom>
          <a:noFill/>
          <a:ln w="12700" cap="sq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088712" y="1550585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FF0000"/>
                </a:solidFill>
              </a:rPr>
              <a:t>EN/EL cables campaign</a:t>
            </a:r>
          </a:p>
          <a:p>
            <a:pPr lvl="0" algn="l"/>
            <a:r>
              <a:rPr lang="en-GB" sz="1000" b="1" dirty="0" smtClean="0">
                <a:solidFill>
                  <a:srgbClr val="FF0000"/>
                </a:solidFill>
              </a:rPr>
              <a:t>(started in December 2013)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03404" y="4208853"/>
            <a:ext cx="20585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 smtClean="0">
                <a:solidFill>
                  <a:srgbClr val="00B0F0"/>
                </a:solidFill>
              </a:rPr>
              <a:t>EN/CV </a:t>
            </a:r>
            <a:r>
              <a:rPr lang="en-GB" sz="1000" b="1" dirty="0">
                <a:solidFill>
                  <a:srgbClr val="00B0F0"/>
                </a:solidFill>
              </a:rPr>
              <a:t>activities </a:t>
            </a:r>
            <a:r>
              <a:rPr lang="en-GB" sz="1000" b="1" dirty="0" smtClean="0">
                <a:solidFill>
                  <a:srgbClr val="00B0F0"/>
                </a:solidFill>
              </a:rPr>
              <a:t> for Safe room</a:t>
            </a:r>
          </a:p>
          <a:p>
            <a:pPr algn="l"/>
            <a:r>
              <a:rPr lang="en-GB" sz="800" b="1" dirty="0">
                <a:solidFill>
                  <a:srgbClr val="00B0F0"/>
                </a:solidFill>
              </a:rPr>
              <a:t>t</a:t>
            </a:r>
            <a:r>
              <a:rPr lang="en-GB" sz="800" b="1" dirty="0" smtClean="0">
                <a:solidFill>
                  <a:srgbClr val="00B0F0"/>
                </a:solidFill>
              </a:rPr>
              <a:t>echnical issues/complexity, </a:t>
            </a:r>
          </a:p>
          <a:p>
            <a:pPr algn="l"/>
            <a:r>
              <a:rPr lang="en-GB" sz="800" b="1" dirty="0" smtClean="0">
                <a:solidFill>
                  <a:srgbClr val="00B0F0"/>
                </a:solidFill>
              </a:rPr>
              <a:t>material delivery =&gt; delay  </a:t>
            </a:r>
            <a:endParaRPr lang="en-GB" sz="800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3151" y="1558496"/>
            <a:ext cx="94288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500" b="1" dirty="0" smtClean="0">
                <a:solidFill>
                  <a:srgbClr val="FF0000"/>
                </a:solidFill>
              </a:rPr>
              <a:t>cables corrective actions</a:t>
            </a:r>
            <a:endParaRPr lang="en-GB" sz="500" b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49561" y="2348880"/>
            <a:ext cx="2730551" cy="1080120"/>
          </a:xfrm>
          <a:prstGeom prst="rect">
            <a:avLst/>
          </a:prstGeom>
          <a:noFill/>
          <a:ln w="12700" cap="sq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084168" y="2593475"/>
            <a:ext cx="172034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>
                <a:solidFill>
                  <a:srgbClr val="FF0000"/>
                </a:solidFill>
              </a:rPr>
              <a:t>WCC</a:t>
            </a:r>
            <a:r>
              <a:rPr lang="en-GB" sz="1000" b="1" dirty="0">
                <a:solidFill>
                  <a:srgbClr val="FFC000"/>
                </a:solidFill>
              </a:rPr>
              <a:t> &amp; power </a:t>
            </a:r>
            <a:r>
              <a:rPr lang="en-GB" sz="1000" b="1" dirty="0" smtClean="0">
                <a:solidFill>
                  <a:srgbClr val="FFC000"/>
                </a:solidFill>
              </a:rPr>
              <a:t>converters</a:t>
            </a:r>
          </a:p>
          <a:p>
            <a:pPr lvl="0" algn="l"/>
            <a:r>
              <a:rPr lang="en-GB" sz="1000" b="1" smtClean="0">
                <a:solidFill>
                  <a:srgbClr val="FFC000"/>
                </a:solidFill>
              </a:rPr>
              <a:t> installation</a:t>
            </a:r>
            <a:endParaRPr lang="en-GB" sz="1000" b="1" dirty="0" smtClean="0">
              <a:solidFill>
                <a:srgbClr val="FFC000"/>
              </a:solidFill>
            </a:endParaRPr>
          </a:p>
          <a:p>
            <a:pPr lvl="0" algn="l"/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139952" y="3478856"/>
            <a:ext cx="1282993" cy="670224"/>
          </a:xfrm>
          <a:prstGeom prst="rect">
            <a:avLst/>
          </a:prstGeom>
          <a:noFill/>
          <a:ln w="12700" cap="sq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94432" y="3520909"/>
            <a:ext cx="2302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 smtClean="0">
                <a:solidFill>
                  <a:srgbClr val="00B0F0"/>
                </a:solidFill>
              </a:rPr>
              <a:t>EN/CV activities</a:t>
            </a:r>
          </a:p>
          <a:p>
            <a:pPr algn="l"/>
            <a:r>
              <a:rPr lang="en-GB" sz="1000" b="1" dirty="0" smtClean="0">
                <a:solidFill>
                  <a:srgbClr val="00B0F0"/>
                </a:solidFill>
              </a:rPr>
              <a:t>UTAs and control cabinet in UL557</a:t>
            </a:r>
            <a:endParaRPr lang="en-GB" sz="1000" b="1" dirty="0">
              <a:solidFill>
                <a:srgbClr val="00B0F0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704912" y="4149080"/>
            <a:ext cx="2307248" cy="864096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635896" y="4149081"/>
            <a:ext cx="2136359" cy="1080120"/>
          </a:xfrm>
          <a:prstGeom prst="rect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88712" y="4928057"/>
            <a:ext cx="14606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rgbClr val="00B050"/>
                </a:solidFill>
              </a:rPr>
              <a:t>Safe room activities  </a:t>
            </a:r>
            <a:endParaRPr lang="en-GB" sz="1000" b="1" dirty="0">
              <a:solidFill>
                <a:srgbClr val="00B050"/>
              </a:solidFill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4627016" y="5373216"/>
            <a:ext cx="1137348" cy="864096"/>
          </a:xfrm>
          <a:prstGeom prst="rect">
            <a:avLst/>
          </a:prstGeom>
          <a:noFill/>
          <a:ln w="12700" cap="sq" cmpd="sng" algn="ctr">
            <a:solidFill>
              <a:srgbClr val="33CC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89077" y="5682153"/>
            <a:ext cx="1725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 smtClean="0">
                <a:solidFill>
                  <a:srgbClr val="33CCCC"/>
                </a:solidFill>
              </a:rPr>
              <a:t>Commissioning activities</a:t>
            </a:r>
          </a:p>
          <a:p>
            <a:pPr algn="l"/>
            <a:r>
              <a:rPr lang="en-GB" sz="1000" b="1" dirty="0">
                <a:solidFill>
                  <a:srgbClr val="33CCCC"/>
                </a:solidFill>
              </a:rPr>
              <a:t>b</a:t>
            </a:r>
            <a:r>
              <a:rPr lang="en-GB" sz="1000" b="1" dirty="0" smtClean="0">
                <a:solidFill>
                  <a:srgbClr val="33CCCC"/>
                </a:solidFill>
              </a:rPr>
              <a:t>y equipment owners  </a:t>
            </a:r>
            <a:endParaRPr lang="en-GB" sz="1000" b="1" dirty="0">
              <a:solidFill>
                <a:srgbClr val="33CCCC"/>
              </a:solidFill>
            </a:endParaRPr>
          </a:p>
        </p:txBody>
      </p:sp>
      <p:sp>
        <p:nvSpPr>
          <p:cNvPr id="2060" name="Oval 2059"/>
          <p:cNvSpPr/>
          <p:nvPr/>
        </p:nvSpPr>
        <p:spPr bwMode="auto">
          <a:xfrm>
            <a:off x="3841291" y="4322672"/>
            <a:ext cx="785725" cy="265715"/>
          </a:xfrm>
          <a:prstGeom prst="ellipse">
            <a:avLst/>
          </a:prstGeom>
          <a:noFill/>
          <a:ln w="12700" cap="sq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4978639" y="4298025"/>
            <a:ext cx="785725" cy="391116"/>
          </a:xfrm>
          <a:prstGeom prst="ellipse">
            <a:avLst/>
          </a:prstGeom>
          <a:noFill/>
          <a:ln w="12700" cap="sq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062" name="Straight Arrow Connector 2061"/>
          <p:cNvCxnSpPr>
            <a:endCxn id="52" idx="2"/>
          </p:cNvCxnSpPr>
          <p:nvPr/>
        </p:nvCxnSpPr>
        <p:spPr bwMode="auto">
          <a:xfrm>
            <a:off x="4627016" y="4493583"/>
            <a:ext cx="351623" cy="0"/>
          </a:xfrm>
          <a:prstGeom prst="straightConnector1">
            <a:avLst/>
          </a:prstGeom>
          <a:noFill/>
          <a:ln w="12700" cap="sq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65" name="Rounded Rectangle 2064"/>
          <p:cNvSpPr/>
          <p:nvPr/>
        </p:nvSpPr>
        <p:spPr bwMode="auto">
          <a:xfrm>
            <a:off x="4446888" y="5229201"/>
            <a:ext cx="649274" cy="144015"/>
          </a:xfrm>
          <a:prstGeom prst="roundRect">
            <a:avLst/>
          </a:prstGeom>
          <a:noFill/>
          <a:ln w="12700" cap="sq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03404" y="5172412"/>
            <a:ext cx="2300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 smtClean="0">
                <a:solidFill>
                  <a:srgbClr val="996633"/>
                </a:solidFill>
              </a:rPr>
              <a:t>GS/ASE - Fire detection relocation </a:t>
            </a:r>
            <a:endParaRPr lang="en-GB" sz="1000" b="1" dirty="0">
              <a:solidFill>
                <a:srgbClr val="996633"/>
              </a:solidFill>
            </a:endParaRPr>
          </a:p>
        </p:txBody>
      </p:sp>
      <p:sp>
        <p:nvSpPr>
          <p:cNvPr id="2067" name="Rectangle 2066"/>
          <p:cNvSpPr/>
          <p:nvPr/>
        </p:nvSpPr>
        <p:spPr bwMode="auto">
          <a:xfrm>
            <a:off x="2483768" y="6237312"/>
            <a:ext cx="2711922" cy="216024"/>
          </a:xfrm>
          <a:prstGeom prst="rect">
            <a:avLst/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094432" y="6237312"/>
            <a:ext cx="17524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 smtClean="0">
                <a:solidFill>
                  <a:srgbClr val="7030A0"/>
                </a:solidFill>
              </a:rPr>
              <a:t>EN/HE shielding activities</a:t>
            </a:r>
            <a:endParaRPr lang="en-GB" sz="1000" b="1" dirty="0">
              <a:solidFill>
                <a:srgbClr val="7030A0"/>
              </a:solidFill>
            </a:endParaRPr>
          </a:p>
        </p:txBody>
      </p:sp>
      <p:sp>
        <p:nvSpPr>
          <p:cNvPr id="2069" name="TextBox 2068"/>
          <p:cNvSpPr txBox="1"/>
          <p:nvPr/>
        </p:nvSpPr>
        <p:spPr>
          <a:xfrm rot="20251757">
            <a:off x="7835453" y="1878601"/>
            <a:ext cx="1122422" cy="400110"/>
          </a:xfrm>
          <a:prstGeom prst="rect">
            <a:avLst/>
          </a:prstGeom>
          <a:solidFill>
            <a:srgbClr val="0066CC"/>
          </a:solidFill>
          <a:ln w="19050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EN-MEF survey</a:t>
            </a:r>
          </a:p>
          <a:p>
            <a:r>
              <a:rPr lang="en-GB" sz="1000" b="1" dirty="0" smtClean="0">
                <a:solidFill>
                  <a:schemeClr val="bg1"/>
                </a:solidFill>
              </a:rPr>
              <a:t> in all areas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8741" y="6535454"/>
            <a:ext cx="15135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i="1" dirty="0" smtClean="0">
                <a:solidFill>
                  <a:srgbClr val="7030A0"/>
                </a:solidFill>
              </a:rPr>
              <a:t>Courtesy M. Barberan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7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/>
      <p:bldP spid="26" grpId="0"/>
      <p:bldP spid="24" grpId="0" animBg="1"/>
      <p:bldP spid="28" grpId="0"/>
      <p:bldP spid="29" grpId="0" animBg="1"/>
      <p:bldP spid="30" grpId="0"/>
      <p:bldP spid="32" grpId="0" animBg="1"/>
      <p:bldP spid="46" grpId="0"/>
      <p:bldP spid="47" grpId="0" animBg="1"/>
      <p:bldP spid="50" grpId="0"/>
      <p:bldP spid="2060" grpId="0" animBg="1"/>
      <p:bldP spid="52" grpId="0" animBg="1"/>
      <p:bldP spid="2065" grpId="0" animBg="1"/>
      <p:bldP spid="60" grpId="0"/>
      <p:bldP spid="2067" grpId="0" animBg="1"/>
      <p:bldP spid="64" grpId="0"/>
      <p:bldP spid="206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086186" y="6327521"/>
            <a:ext cx="2133600" cy="457200"/>
          </a:xfrm>
        </p:spPr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21101" y="2833614"/>
            <a:ext cx="1707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UL557- Safe room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3933" y="5998737"/>
            <a:ext cx="2474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UL557- </a:t>
            </a:r>
          </a:p>
          <a:p>
            <a:r>
              <a:rPr lang="en-GB" sz="1400" b="1" dirty="0" smtClean="0">
                <a:solidFill>
                  <a:schemeClr val="bg1"/>
                </a:solidFill>
              </a:rPr>
              <a:t>chilled water pipes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2814" y="5998737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UL558 – structure for AHUs (safe room)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1274" y="2855923"/>
            <a:ext cx="1191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UL557- EYC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3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2936542" y="6410226"/>
            <a:ext cx="2653227" cy="329871"/>
          </a:xfrm>
        </p:spPr>
        <p:txBody>
          <a:bodyPr/>
          <a:lstStyle/>
          <a:p>
            <a:r>
              <a:rPr lang="en-US" dirty="0" smtClean="0"/>
              <a:t>R2E project Schedule for LS1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57" y="1356807"/>
            <a:ext cx="7369799" cy="5299936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 rot="10800000" flipV="1">
            <a:off x="7858148" y="890980"/>
            <a:ext cx="115212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ES" sz="1200" b="1" dirty="0" err="1" smtClean="0">
                <a:solidFill>
                  <a:srgbClr val="0033CC"/>
                </a:solidFill>
              </a:rPr>
              <a:t>Cool-down</a:t>
            </a:r>
            <a:r>
              <a:rPr lang="es-ES" sz="1200" b="1" dirty="0" smtClean="0">
                <a:solidFill>
                  <a:srgbClr val="0033CC"/>
                </a:solidFill>
              </a:rPr>
              <a:t> S56</a:t>
            </a:r>
            <a:endParaRPr lang="es-ES" sz="1200" b="1" dirty="0">
              <a:solidFill>
                <a:srgbClr val="0033CC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5 – advancement status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18096" y="961330"/>
            <a:ext cx="6269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7030A0"/>
                </a:solidFill>
              </a:rPr>
              <a:t>T</a:t>
            </a:r>
            <a:r>
              <a:rPr lang="en-GB" sz="1200" b="1" dirty="0" smtClean="0">
                <a:solidFill>
                  <a:srgbClr val="7030A0"/>
                </a:solidFill>
              </a:rPr>
              <a:t>oday</a:t>
            </a:r>
            <a:endParaRPr lang="en-GB" sz="1200" b="1" dirty="0">
              <a:solidFill>
                <a:srgbClr val="7030A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H="1">
            <a:off x="4598110" y="1628800"/>
            <a:ext cx="40212" cy="5055164"/>
          </a:xfrm>
          <a:prstGeom prst="line">
            <a:avLst/>
          </a:prstGeom>
          <a:noFill/>
          <a:ln w="28575" cap="sq" cmpd="sng" algn="ctr">
            <a:solidFill>
              <a:srgbClr val="9900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>
            <a:off x="4638322" y="1240696"/>
            <a:ext cx="0" cy="288032"/>
          </a:xfrm>
          <a:prstGeom prst="straightConnector1">
            <a:avLst/>
          </a:prstGeom>
          <a:noFill/>
          <a:ln w="12700" cap="sq" cmpd="sng" algn="ctr">
            <a:solidFill>
              <a:srgbClr val="99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H="1">
            <a:off x="7452320" y="1628800"/>
            <a:ext cx="40212" cy="5055164"/>
          </a:xfrm>
          <a:prstGeom prst="line">
            <a:avLst/>
          </a:prstGeom>
          <a:noFill/>
          <a:ln w="28575" cap="sq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H="1">
            <a:off x="8100392" y="1628800"/>
            <a:ext cx="40212" cy="5055164"/>
          </a:xfrm>
          <a:prstGeom prst="line">
            <a:avLst/>
          </a:prstGeom>
          <a:noFill/>
          <a:ln w="28575" cap="sq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 bwMode="auto">
          <a:xfrm>
            <a:off x="7492532" y="1338119"/>
            <a:ext cx="0" cy="190609"/>
          </a:xfrm>
          <a:prstGeom prst="straightConnector1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8140604" y="1212791"/>
            <a:ext cx="0" cy="288032"/>
          </a:xfrm>
          <a:prstGeom prst="straightConnector1">
            <a:avLst/>
          </a:prstGeom>
          <a:noFill/>
          <a:ln w="12700" cap="sq" cmpd="sng" algn="ctr">
            <a:solidFill>
              <a:srgbClr val="0066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Rectangle 43"/>
          <p:cNvSpPr/>
          <p:nvPr/>
        </p:nvSpPr>
        <p:spPr>
          <a:xfrm rot="10800000" flipV="1">
            <a:off x="6754751" y="868947"/>
            <a:ext cx="117223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ES" sz="1200" b="1" dirty="0" err="1" smtClean="0">
                <a:solidFill>
                  <a:srgbClr val="00B050"/>
                </a:solidFill>
              </a:rPr>
              <a:t>Forseen</a:t>
            </a:r>
            <a:r>
              <a:rPr lang="es-ES" sz="1200" b="1" dirty="0" smtClean="0">
                <a:solidFill>
                  <a:srgbClr val="00B050"/>
                </a:solidFill>
              </a:rPr>
              <a:t> </a:t>
            </a:r>
            <a:r>
              <a:rPr lang="es-ES" sz="1200" b="1" dirty="0" err="1" smtClean="0">
                <a:solidFill>
                  <a:srgbClr val="00B050"/>
                </a:solidFill>
              </a:rPr>
              <a:t>end</a:t>
            </a:r>
            <a:r>
              <a:rPr lang="es-ES" sz="1200" b="1" dirty="0" smtClean="0">
                <a:solidFill>
                  <a:srgbClr val="00B050"/>
                </a:solidFill>
              </a:rPr>
              <a:t>:</a:t>
            </a:r>
          </a:p>
          <a:p>
            <a:pPr algn="ctr"/>
            <a:r>
              <a:rPr lang="es-ES" sz="1200" b="1" dirty="0" smtClean="0">
                <a:solidFill>
                  <a:srgbClr val="00B050"/>
                </a:solidFill>
              </a:rPr>
              <a:t>1rst </a:t>
            </a:r>
            <a:r>
              <a:rPr lang="es-ES" sz="1200" b="1" dirty="0" err="1" smtClean="0">
                <a:solidFill>
                  <a:srgbClr val="00B050"/>
                </a:solidFill>
              </a:rPr>
              <a:t>August</a:t>
            </a:r>
            <a:endParaRPr lang="es-ES" sz="1200" b="1" dirty="0">
              <a:solidFill>
                <a:srgbClr val="00B050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716016" y="3356992"/>
            <a:ext cx="2723429" cy="720080"/>
          </a:xfrm>
          <a:prstGeom prst="rect">
            <a:avLst/>
          </a:prstGeom>
          <a:noFill/>
          <a:ln w="28575" cap="sq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16016" y="3838397"/>
            <a:ext cx="1603324" cy="24622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Safe room CV activities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4788966" y="4653135"/>
            <a:ext cx="2650480" cy="1868822"/>
          </a:xfrm>
          <a:prstGeom prst="rect">
            <a:avLst/>
          </a:prstGeom>
          <a:noFill/>
          <a:ln w="28575" cap="sq" cmpd="sng" algn="ctr">
            <a:solidFill>
              <a:srgbClr val="33CC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82813" y="6275736"/>
            <a:ext cx="1716896" cy="246221"/>
          </a:xfrm>
          <a:prstGeom prst="rect">
            <a:avLst/>
          </a:prstGeom>
          <a:solidFill>
            <a:srgbClr val="33CCCC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000" b="1" dirty="0" smtClean="0">
                <a:solidFill>
                  <a:schemeClr val="bg1"/>
                </a:solidFill>
              </a:rPr>
              <a:t>Commissioning activities 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6444208" y="5949280"/>
            <a:ext cx="1008112" cy="311067"/>
          </a:xfrm>
          <a:prstGeom prst="round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45158" y="6201092"/>
            <a:ext cx="155523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 smtClean="0">
                <a:solidFill>
                  <a:srgbClr val="FF0000"/>
                </a:solidFill>
              </a:rPr>
              <a:t>Short Circuit Tests </a:t>
            </a:r>
          </a:p>
          <a:p>
            <a:pPr algn="l"/>
            <a:r>
              <a:rPr lang="en-GB" sz="700" b="1" dirty="0" smtClean="0">
                <a:solidFill>
                  <a:srgbClr val="FF0000"/>
                </a:solidFill>
              </a:rPr>
              <a:t>under LHC general coordination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99389" y="3363897"/>
            <a:ext cx="1140056" cy="253916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FF0000"/>
                </a:solidFill>
              </a:rPr>
              <a:t>on critical path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67873" y="150778"/>
            <a:ext cx="2262158" cy="523220"/>
          </a:xfrm>
          <a:prstGeom prst="rect">
            <a:avLst/>
          </a:prstGeom>
          <a:solidFill>
            <a:srgbClr val="00B050"/>
          </a:solidFill>
          <a:ln w="19050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R2E @ Point 5  </a:t>
            </a:r>
          </a:p>
          <a:p>
            <a:r>
              <a:rPr lang="en-GB" sz="1400" b="1" dirty="0" smtClean="0">
                <a:solidFill>
                  <a:schemeClr val="bg1"/>
                </a:solidFill>
              </a:rPr>
              <a:t>End foreseen in 5 weeks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7767" y="6613666"/>
            <a:ext cx="15135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i="1" dirty="0" smtClean="0">
                <a:solidFill>
                  <a:srgbClr val="7030A0"/>
                </a:solidFill>
              </a:rPr>
              <a:t>Courtesy M. Barberan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4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5 – photos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 descr="\\cern.ch\dfs\Users\a\aperrot\Desktop\P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770" y="1268760"/>
            <a:ext cx="3302117" cy="220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cern.ch\dfs\Users\a\aperrot\Desktop\P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391" y="1287177"/>
            <a:ext cx="3302117" cy="220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\\cern.ch\dfs\Users\a\aperrot\Desktop\P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302" y="3801168"/>
            <a:ext cx="3302116" cy="219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\\cern.ch\dfs\Users\a\aperrot\Desktop\P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420" y="3788065"/>
            <a:ext cx="3304734" cy="220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4453418" y="1268760"/>
            <a:ext cx="271973" cy="2219828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151302" y="3129985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UJ561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717189" y="3130221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UP56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128368" y="5661248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UP56&amp; UL558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693635" y="5661248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UL558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25861" y="1000108"/>
            <a:ext cx="19335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>
                <a:solidFill>
                  <a:srgbClr val="7030A0"/>
                </a:solidFill>
              </a:rPr>
              <a:t>Courtesy R. Bihery, B. Lefort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03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pic>
        <p:nvPicPr>
          <p:cNvPr id="3074" name="Picture 2" descr="\\cern.ch\dfs\Users\a\aperrot\Desktop\P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505" y="1306710"/>
            <a:ext cx="3293191" cy="219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\\cern.ch\dfs\Users\a\aperrot\Desktop\p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515" y="3801169"/>
            <a:ext cx="3302117" cy="219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505" y="3801169"/>
            <a:ext cx="3292381" cy="2194921"/>
          </a:xfrm>
          <a:prstGeom prst="rect">
            <a:avLst/>
          </a:prstGeom>
        </p:spPr>
      </p:pic>
      <p:pic>
        <p:nvPicPr>
          <p:cNvPr id="10" name="Picture 3" descr="\\cern.ch\dfs\Users\a\aperrot\Desktop\P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11"/>
          <a:stretch/>
        </p:blipFill>
        <p:spPr bwMode="auto">
          <a:xfrm>
            <a:off x="4728515" y="1306710"/>
            <a:ext cx="3266904" cy="221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5 – photos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 bwMode="auto">
          <a:xfrm>
            <a:off x="1151302" y="3221990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UL557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728515" y="3221989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UL557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151301" y="5661247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UL557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728515" y="5661248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UL557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25861" y="1000108"/>
            <a:ext cx="19335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>
                <a:solidFill>
                  <a:srgbClr val="7030A0"/>
                </a:solidFill>
              </a:rPr>
              <a:t>Courtesy R. Bihery, B. Lefort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19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17</a:t>
            </a:fld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5 – photos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0" name="Picture 4" descr="\\cern.ch\dfs\Projects\R2E\Integration_Relocation\02-Shielding\pictures\LS1\20140606_P5_RR53-RR57\IMG_59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861048"/>
            <a:ext cx="3284729" cy="238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 bwMode="auto">
          <a:xfrm>
            <a:off x="949738" y="3225767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UJ561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2" descr="C:\Users\aperrot\AppData\Local\Microsoft\Windows\Temporary Internet Files\Content.Outlook\BSQTSBQ7\IMG_4747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12776"/>
            <a:ext cx="3284729" cy="221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2934587" y="3253295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UL56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898920" y="5752167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Today– RRs new shielding wall</a:t>
            </a:r>
          </a:p>
          <a:p>
            <a:r>
              <a:rPr lang="en-GB" sz="1400" b="1" dirty="0" smtClean="0">
                <a:solidFill>
                  <a:schemeClr val="bg1"/>
                </a:solidFill>
              </a:rPr>
              <a:t> (cast iron)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25861" y="1000108"/>
            <a:ext cx="19335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>
                <a:solidFill>
                  <a:srgbClr val="7030A0"/>
                </a:solidFill>
              </a:rPr>
              <a:t>Courtesy R. Bihery, B. Lefort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8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18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</a:t>
            </a:r>
            <a:r>
              <a:rPr lang="en-US" sz="3600" dirty="0">
                <a:solidFill>
                  <a:srgbClr val="7030A0"/>
                </a:solidFill>
              </a:rPr>
              <a:t>7</a:t>
            </a:r>
            <a:r>
              <a:rPr lang="en-US" sz="3600" dirty="0" smtClean="0">
                <a:solidFill>
                  <a:srgbClr val="7030A0"/>
                </a:solidFill>
              </a:rPr>
              <a:t> – advancement status</a:t>
            </a:r>
            <a:endParaRPr lang="en-US" sz="3600" dirty="0">
              <a:solidFill>
                <a:srgbClr val="7030A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9552" y="1268762"/>
            <a:ext cx="4644371" cy="5243306"/>
            <a:chOff x="412568" y="1268760"/>
            <a:chExt cx="4644371" cy="5243306"/>
          </a:xfrm>
        </p:grpSpPr>
        <p:pic>
          <p:nvPicPr>
            <p:cNvPr id="9218" name="Picture 2" descr="\\cern.ch\dfs\Users\a\aperrot\Desktop\20140624\Point 7_Nov13-Jul14_20140624.g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940"/>
            <a:stretch/>
          </p:blipFill>
          <p:spPr bwMode="auto">
            <a:xfrm>
              <a:off x="412568" y="1268760"/>
              <a:ext cx="1630917" cy="5243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\\cern.ch\dfs\Users\a\aperrot\Desktop\20140624\Point 7_Nov13-Jul14_20140624.g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/>
            <a:stretch/>
          </p:blipFill>
          <p:spPr bwMode="auto">
            <a:xfrm>
              <a:off x="2043485" y="1268762"/>
              <a:ext cx="3013454" cy="5243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ctangle 11"/>
          <p:cNvSpPr/>
          <p:nvPr/>
        </p:nvSpPr>
        <p:spPr>
          <a:xfrm>
            <a:off x="6314008" y="1447087"/>
            <a:ext cx="18245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FF0000"/>
                </a:solidFill>
              </a:rPr>
              <a:t>EN/EL cables campaign</a:t>
            </a:r>
          </a:p>
          <a:p>
            <a:pPr lvl="0" algn="l"/>
            <a:r>
              <a:rPr lang="en-GB" sz="1000" b="1" dirty="0" smtClean="0">
                <a:solidFill>
                  <a:srgbClr val="FF0000"/>
                </a:solidFill>
              </a:rPr>
              <a:t>(started in November 2013)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267745" y="1412776"/>
            <a:ext cx="1409451" cy="720080"/>
          </a:xfrm>
          <a:prstGeom prst="round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93883" y="1750638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500" b="1" dirty="0" smtClean="0">
                <a:solidFill>
                  <a:srgbClr val="FF0000"/>
                </a:solidFill>
              </a:rPr>
              <a:t>cables </a:t>
            </a:r>
          </a:p>
          <a:p>
            <a:pPr algn="l"/>
            <a:r>
              <a:rPr lang="en-GB" sz="500" b="1" dirty="0" smtClean="0">
                <a:solidFill>
                  <a:srgbClr val="FF0000"/>
                </a:solidFill>
              </a:rPr>
              <a:t>corrective actions</a:t>
            </a:r>
            <a:endParaRPr lang="en-GB" sz="500" b="1" dirty="0">
              <a:solidFill>
                <a:srgbClr val="FF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2915816" y="2144812"/>
            <a:ext cx="576064" cy="360040"/>
          </a:xfrm>
          <a:prstGeom prst="roundRect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14008" y="2064169"/>
            <a:ext cx="13917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00B050"/>
                </a:solidFill>
              </a:rPr>
              <a:t>EN/EL optical </a:t>
            </a:r>
            <a:r>
              <a:rPr lang="en-GB" sz="1000" b="1" dirty="0" err="1" smtClean="0">
                <a:solidFill>
                  <a:srgbClr val="00B050"/>
                </a:solidFill>
              </a:rPr>
              <a:t>fibers</a:t>
            </a:r>
            <a:endParaRPr lang="en-GB" sz="1000" b="1" dirty="0" smtClean="0">
              <a:solidFill>
                <a:srgbClr val="00B050"/>
              </a:solidFill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439263" y="2507804"/>
            <a:ext cx="432048" cy="201116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314008" y="2485251"/>
            <a:ext cx="1776448" cy="246221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IT/CS Ethernet installation</a:t>
            </a:r>
          </a:p>
        </p:txBody>
      </p:sp>
      <p:sp>
        <p:nvSpPr>
          <p:cNvPr id="34" name="Rounded Rectangle 33"/>
          <p:cNvSpPr/>
          <p:nvPr/>
        </p:nvSpPr>
        <p:spPr bwMode="auto">
          <a:xfrm>
            <a:off x="3623742" y="2760762"/>
            <a:ext cx="1202878" cy="740246"/>
          </a:xfrm>
          <a:prstGeom prst="roundRect">
            <a:avLst/>
          </a:prstGeom>
          <a:noFill/>
          <a:ln w="12700" cap="sq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314008" y="3007774"/>
            <a:ext cx="1550424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00B0F0"/>
                </a:solidFill>
              </a:rPr>
              <a:t>EN/CV activities </a:t>
            </a:r>
          </a:p>
          <a:p>
            <a:pPr lvl="0" algn="l"/>
            <a:r>
              <a:rPr lang="en-GB" sz="900" b="1" dirty="0" smtClean="0">
                <a:solidFill>
                  <a:srgbClr val="00B0F0"/>
                </a:solidFill>
              </a:rPr>
              <a:t>(UTAs, control cabinets) </a:t>
            </a:r>
          </a:p>
        </p:txBody>
      </p:sp>
      <p:sp>
        <p:nvSpPr>
          <p:cNvPr id="38" name="Rounded Rectangle 37"/>
          <p:cNvSpPr/>
          <p:nvPr/>
        </p:nvSpPr>
        <p:spPr bwMode="auto">
          <a:xfrm>
            <a:off x="3463702" y="3645024"/>
            <a:ext cx="576064" cy="144016"/>
          </a:xfrm>
          <a:prstGeom prst="roundRect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314008" y="3593921"/>
            <a:ext cx="166584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00B050"/>
                </a:solidFill>
              </a:rPr>
              <a:t>TE/CRG activities</a:t>
            </a:r>
          </a:p>
          <a:p>
            <a:pPr lvl="0" algn="l"/>
            <a:r>
              <a:rPr lang="en-GB" sz="900" b="1" dirty="0" smtClean="0">
                <a:solidFill>
                  <a:srgbClr val="00B050"/>
                </a:solidFill>
              </a:rPr>
              <a:t>(</a:t>
            </a:r>
            <a:r>
              <a:rPr lang="en-GB" sz="900" b="1" dirty="0" err="1" smtClean="0">
                <a:solidFill>
                  <a:srgbClr val="00B050"/>
                </a:solidFill>
              </a:rPr>
              <a:t>t.b</a:t>
            </a:r>
            <a:r>
              <a:rPr lang="en-GB" sz="900" b="1" dirty="0" smtClean="0">
                <a:solidFill>
                  <a:srgbClr val="00B050"/>
                </a:solidFill>
              </a:rPr>
              <a:t>. completed to start CD)</a:t>
            </a:r>
          </a:p>
        </p:txBody>
      </p:sp>
      <p:sp>
        <p:nvSpPr>
          <p:cNvPr id="42" name="Rounded Rectangle 41"/>
          <p:cNvSpPr/>
          <p:nvPr/>
        </p:nvSpPr>
        <p:spPr bwMode="auto">
          <a:xfrm>
            <a:off x="3463702" y="3890414"/>
            <a:ext cx="1362918" cy="474689"/>
          </a:xfrm>
          <a:prstGeom prst="roundRect">
            <a:avLst/>
          </a:prstGeom>
          <a:noFill/>
          <a:ln w="12700" cap="sq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308576" y="3994229"/>
            <a:ext cx="194796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0070C0"/>
                </a:solidFill>
              </a:rPr>
              <a:t>TE/VSC activities</a:t>
            </a:r>
          </a:p>
          <a:p>
            <a:pPr lvl="0" algn="l"/>
            <a:r>
              <a:rPr lang="en-GB" sz="900" b="1" dirty="0" smtClean="0">
                <a:solidFill>
                  <a:srgbClr val="0070C0"/>
                </a:solidFill>
              </a:rPr>
              <a:t>(part t be completed to start CD)</a:t>
            </a:r>
          </a:p>
        </p:txBody>
      </p:sp>
      <p:sp>
        <p:nvSpPr>
          <p:cNvPr id="46" name="Rounded Rectangle 45"/>
          <p:cNvSpPr/>
          <p:nvPr/>
        </p:nvSpPr>
        <p:spPr bwMode="auto">
          <a:xfrm>
            <a:off x="3419872" y="4437112"/>
            <a:ext cx="1296144" cy="936104"/>
          </a:xfrm>
          <a:prstGeom prst="roundRect">
            <a:avLst/>
          </a:prstGeom>
          <a:noFill/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308576" y="4782053"/>
            <a:ext cx="24945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chemeClr val="bg2"/>
                </a:solidFill>
              </a:rPr>
              <a:t>Commissioning by equipment owners</a:t>
            </a:r>
          </a:p>
        </p:txBody>
      </p:sp>
      <p:sp>
        <p:nvSpPr>
          <p:cNvPr id="50" name="Rounded Rectangle 49"/>
          <p:cNvSpPr/>
          <p:nvPr/>
        </p:nvSpPr>
        <p:spPr bwMode="auto">
          <a:xfrm>
            <a:off x="3623742" y="5457322"/>
            <a:ext cx="1020266" cy="468052"/>
          </a:xfrm>
          <a:prstGeom prst="roundRect">
            <a:avLst/>
          </a:prstGeom>
          <a:noFill/>
          <a:ln w="12700" cap="sq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308576" y="5517232"/>
            <a:ext cx="1959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FFC000"/>
                </a:solidFill>
              </a:rPr>
              <a:t>TE/EPC </a:t>
            </a:r>
          </a:p>
          <a:p>
            <a:pPr lvl="0" algn="l"/>
            <a:r>
              <a:rPr lang="en-GB" sz="1000" b="1" dirty="0" smtClean="0">
                <a:solidFill>
                  <a:srgbClr val="FFC000"/>
                </a:solidFill>
              </a:rPr>
              <a:t>power converters installation</a:t>
            </a:r>
          </a:p>
        </p:txBody>
      </p:sp>
      <p:sp>
        <p:nvSpPr>
          <p:cNvPr id="56" name="Rounded Rectangle 55"/>
          <p:cNvSpPr/>
          <p:nvPr/>
        </p:nvSpPr>
        <p:spPr bwMode="auto">
          <a:xfrm>
            <a:off x="4917877" y="6219310"/>
            <a:ext cx="327570" cy="292758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308575" y="6165634"/>
            <a:ext cx="25426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chemeClr val="bg2"/>
                </a:solidFill>
              </a:rPr>
              <a:t>TE/EPC, TE/MPE </a:t>
            </a:r>
          </a:p>
          <a:p>
            <a:pPr lvl="0" algn="l"/>
            <a:r>
              <a:rPr lang="en-GB" sz="1000" b="1" dirty="0" smtClean="0">
                <a:solidFill>
                  <a:schemeClr val="bg2"/>
                </a:solidFill>
              </a:rPr>
              <a:t>power converters, WIC commissioning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39552" y="6512068"/>
            <a:ext cx="15135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i="1" dirty="0" smtClean="0">
                <a:solidFill>
                  <a:srgbClr val="7030A0"/>
                </a:solidFill>
              </a:rPr>
              <a:t>Courtesy M. Barberan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56798" y="847924"/>
            <a:ext cx="1117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7030A0"/>
                </a:solidFill>
              </a:rPr>
              <a:t>Today =</a:t>
            </a:r>
          </a:p>
          <a:p>
            <a:r>
              <a:rPr lang="en-GB" sz="1200" b="1" dirty="0">
                <a:solidFill>
                  <a:srgbClr val="00B050"/>
                </a:solidFill>
              </a:rPr>
              <a:t>b</a:t>
            </a:r>
            <a:r>
              <a:rPr lang="en-GB" sz="1200" b="1" dirty="0" smtClean="0">
                <a:solidFill>
                  <a:srgbClr val="00B050"/>
                </a:solidFill>
              </a:rPr>
              <a:t>aseline end</a:t>
            </a:r>
            <a:endParaRPr lang="en-GB" sz="1200" b="1" dirty="0">
              <a:solidFill>
                <a:srgbClr val="00B050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H="1">
            <a:off x="4715605" y="1668933"/>
            <a:ext cx="1" cy="4843135"/>
          </a:xfrm>
          <a:prstGeom prst="line">
            <a:avLst/>
          </a:prstGeom>
          <a:noFill/>
          <a:ln w="28575" cap="sq" cmpd="sng" algn="ctr">
            <a:solidFill>
              <a:srgbClr val="9900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4715606" y="1280829"/>
            <a:ext cx="0" cy="288032"/>
          </a:xfrm>
          <a:prstGeom prst="straightConnector1">
            <a:avLst/>
          </a:prstGeom>
          <a:noFill/>
          <a:ln w="12700" cap="sq" cmpd="sng" algn="ctr">
            <a:solidFill>
              <a:srgbClr val="9900CC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3174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 animBg="1"/>
      <p:bldP spid="17" grpId="0" animBg="1"/>
      <p:bldP spid="19" grpId="0"/>
      <p:bldP spid="30" grpId="0" animBg="1"/>
      <p:bldP spid="33" grpId="0" animBg="1"/>
      <p:bldP spid="34" grpId="0" animBg="1"/>
      <p:bldP spid="37" grpId="0"/>
      <p:bldP spid="38" grpId="0" animBg="1"/>
      <p:bldP spid="41" grpId="0"/>
      <p:bldP spid="42" grpId="0" animBg="1"/>
      <p:bldP spid="45" grpId="0"/>
      <p:bldP spid="46" grpId="0" animBg="1"/>
      <p:bldP spid="49" grpId="0"/>
      <p:bldP spid="50" grpId="0" animBg="1"/>
      <p:bldP spid="55" grpId="0"/>
      <p:bldP spid="56" grpId="0" animBg="1"/>
      <p:bldP spid="59" grpId="0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94" y="1478669"/>
            <a:ext cx="9144000" cy="26009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0800000" flipV="1">
            <a:off x="5487185" y="2374125"/>
            <a:ext cx="1501680" cy="810071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ES" sz="1400" dirty="0" smtClean="0">
                <a:solidFill>
                  <a:srgbClr val="FF0000"/>
                </a:solidFill>
              </a:rPr>
              <a:t>CSCM </a:t>
            </a:r>
            <a:r>
              <a:rPr lang="es-ES" sz="1400" dirty="0" err="1">
                <a:solidFill>
                  <a:srgbClr val="FF0000"/>
                </a:solidFill>
              </a:rPr>
              <a:t>t</a:t>
            </a:r>
            <a:r>
              <a:rPr lang="es-ES" sz="1400" dirty="0" err="1" smtClean="0">
                <a:solidFill>
                  <a:srgbClr val="FF0000"/>
                </a:solidFill>
              </a:rPr>
              <a:t>ests</a:t>
            </a:r>
            <a:r>
              <a:rPr lang="es-ES" sz="14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s-ES" sz="1400" dirty="0" smtClean="0">
                <a:solidFill>
                  <a:srgbClr val="FF0000"/>
                </a:solidFill>
              </a:rPr>
              <a:t>NO ACCESS</a:t>
            </a:r>
            <a:endParaRPr lang="es-ES" sz="1400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</a:t>
            </a:r>
            <a:r>
              <a:rPr lang="en-US" sz="3600" dirty="0">
                <a:solidFill>
                  <a:srgbClr val="7030A0"/>
                </a:solidFill>
              </a:rPr>
              <a:t>7</a:t>
            </a:r>
            <a:r>
              <a:rPr lang="en-US" sz="3600" dirty="0" smtClean="0">
                <a:solidFill>
                  <a:srgbClr val="7030A0"/>
                </a:solidFill>
              </a:rPr>
              <a:t> – advancement status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8089513" y="1864835"/>
            <a:ext cx="0" cy="2130742"/>
          </a:xfrm>
          <a:prstGeom prst="line">
            <a:avLst/>
          </a:prstGeom>
          <a:noFill/>
          <a:ln w="28575" cap="sq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20"/>
          <p:cNvSpPr/>
          <p:nvPr/>
        </p:nvSpPr>
        <p:spPr bwMode="auto">
          <a:xfrm>
            <a:off x="5261095" y="1864835"/>
            <a:ext cx="2078587" cy="2130742"/>
          </a:xfrm>
          <a:prstGeom prst="rect">
            <a:avLst/>
          </a:prstGeom>
          <a:solidFill>
            <a:srgbClr val="FF0000">
              <a:alpha val="30196"/>
            </a:srgbClr>
          </a:solidFill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100855" y="3593026"/>
            <a:ext cx="504056" cy="216025"/>
          </a:xfrm>
          <a:prstGeom prst="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4" name="Straight Arrow Connector 23"/>
          <p:cNvCxnSpPr>
            <a:stCxn id="22" idx="3"/>
          </p:cNvCxnSpPr>
          <p:nvPr/>
        </p:nvCxnSpPr>
        <p:spPr bwMode="auto">
          <a:xfrm flipV="1">
            <a:off x="3604911" y="3701038"/>
            <a:ext cx="3888432" cy="1"/>
          </a:xfrm>
          <a:prstGeom prst="straightConnector1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7" name="Rounded Rectangle 26"/>
          <p:cNvSpPr/>
          <p:nvPr/>
        </p:nvSpPr>
        <p:spPr bwMode="auto">
          <a:xfrm>
            <a:off x="7493343" y="3377003"/>
            <a:ext cx="864096" cy="504056"/>
          </a:xfrm>
          <a:prstGeom prst="round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21335" y="2714834"/>
            <a:ext cx="1576072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 smtClean="0">
                <a:solidFill>
                  <a:srgbClr val="FF0000"/>
                </a:solidFill>
              </a:rPr>
              <a:t>Power converters </a:t>
            </a:r>
          </a:p>
          <a:p>
            <a:pPr algn="l"/>
            <a:r>
              <a:rPr lang="en-GB" sz="1000" b="1" dirty="0" smtClean="0">
                <a:solidFill>
                  <a:srgbClr val="FF0000"/>
                </a:solidFill>
              </a:rPr>
              <a:t>commissioning </a:t>
            </a:r>
          </a:p>
          <a:p>
            <a:pPr algn="l"/>
            <a:r>
              <a:rPr lang="en-GB" sz="1000" b="1" dirty="0" smtClean="0">
                <a:solidFill>
                  <a:srgbClr val="FF0000"/>
                </a:solidFill>
              </a:rPr>
              <a:t>&amp; warm  magnets tests</a:t>
            </a:r>
          </a:p>
          <a:p>
            <a:pPr algn="l"/>
            <a:r>
              <a:rPr lang="en-GB" sz="700" b="1" dirty="0" smtClean="0">
                <a:solidFill>
                  <a:srgbClr val="FF0000"/>
                </a:solidFill>
              </a:rPr>
              <a:t>under LHC general coordination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95487" y="1019408"/>
            <a:ext cx="1117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7030A0"/>
                </a:solidFill>
              </a:rPr>
              <a:t>Today =</a:t>
            </a:r>
          </a:p>
          <a:p>
            <a:r>
              <a:rPr lang="en-GB" sz="1200" b="1" dirty="0">
                <a:solidFill>
                  <a:srgbClr val="00B050"/>
                </a:solidFill>
              </a:rPr>
              <a:t>b</a:t>
            </a:r>
            <a:r>
              <a:rPr lang="en-GB" sz="1200" b="1" dirty="0" smtClean="0">
                <a:solidFill>
                  <a:srgbClr val="00B050"/>
                </a:solidFill>
              </a:rPr>
              <a:t>aseline end</a:t>
            </a:r>
            <a:endParaRPr lang="en-GB" sz="1200" b="1" dirty="0">
              <a:solidFill>
                <a:srgbClr val="00B05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5054295" y="1840417"/>
            <a:ext cx="0" cy="2239236"/>
          </a:xfrm>
          <a:prstGeom prst="line">
            <a:avLst/>
          </a:prstGeom>
          <a:noFill/>
          <a:ln w="28575" cap="sq" cmpd="sng" algn="ctr">
            <a:solidFill>
              <a:srgbClr val="9900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5054295" y="1452313"/>
            <a:ext cx="0" cy="288032"/>
          </a:xfrm>
          <a:prstGeom prst="straightConnector1">
            <a:avLst/>
          </a:prstGeom>
          <a:noFill/>
          <a:ln w="12700" cap="sq" cmpd="sng" algn="ctr">
            <a:solidFill>
              <a:srgbClr val="99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8051882" y="1573160"/>
            <a:ext cx="0" cy="190609"/>
          </a:xfrm>
          <a:prstGeom prst="straightConnector1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35"/>
          <p:cNvSpPr/>
          <p:nvPr/>
        </p:nvSpPr>
        <p:spPr>
          <a:xfrm rot="10800000" flipV="1">
            <a:off x="7503396" y="1019408"/>
            <a:ext cx="117223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ES" sz="1200" b="1" dirty="0" err="1" smtClean="0">
                <a:solidFill>
                  <a:srgbClr val="00B050"/>
                </a:solidFill>
              </a:rPr>
              <a:t>Forseen</a:t>
            </a:r>
            <a:r>
              <a:rPr lang="es-ES" sz="1200" b="1" dirty="0" smtClean="0">
                <a:solidFill>
                  <a:srgbClr val="00B050"/>
                </a:solidFill>
              </a:rPr>
              <a:t> </a:t>
            </a:r>
            <a:r>
              <a:rPr lang="es-ES" sz="1200" b="1" dirty="0" err="1" smtClean="0">
                <a:solidFill>
                  <a:srgbClr val="00B050"/>
                </a:solidFill>
              </a:rPr>
              <a:t>end</a:t>
            </a:r>
            <a:r>
              <a:rPr lang="es-ES" sz="1200" b="1" dirty="0" smtClean="0">
                <a:solidFill>
                  <a:srgbClr val="00B050"/>
                </a:solidFill>
              </a:rPr>
              <a:t>:</a:t>
            </a:r>
          </a:p>
          <a:p>
            <a:pPr algn="ctr"/>
            <a:r>
              <a:rPr lang="es-ES" sz="1200" b="1" dirty="0" smtClean="0">
                <a:solidFill>
                  <a:srgbClr val="00B050"/>
                </a:solidFill>
              </a:rPr>
              <a:t>25th </a:t>
            </a:r>
            <a:r>
              <a:rPr lang="es-ES" sz="1200" b="1" dirty="0" err="1" smtClean="0">
                <a:solidFill>
                  <a:srgbClr val="00B050"/>
                </a:solidFill>
              </a:rPr>
              <a:t>July</a:t>
            </a:r>
            <a:endParaRPr lang="es-ES" sz="1200" b="1" dirty="0">
              <a:solidFill>
                <a:srgbClr val="00B050"/>
              </a:solidFill>
            </a:endParaRPr>
          </a:p>
        </p:txBody>
      </p:sp>
      <p:sp>
        <p:nvSpPr>
          <p:cNvPr id="37" name="Rounded Rectangle 36"/>
          <p:cNvSpPr/>
          <p:nvPr/>
        </p:nvSpPr>
        <p:spPr bwMode="auto">
          <a:xfrm>
            <a:off x="7503396" y="3881059"/>
            <a:ext cx="854043" cy="198594"/>
          </a:xfrm>
          <a:prstGeom prst="roundRect">
            <a:avLst/>
          </a:prstGeom>
          <a:noFill/>
          <a:ln w="12700" cap="sq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81479" y="4085645"/>
            <a:ext cx="154080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 smtClean="0">
                <a:solidFill>
                  <a:schemeClr val="bg2"/>
                </a:solidFill>
              </a:rPr>
              <a:t>False floor installation</a:t>
            </a:r>
          </a:p>
          <a:p>
            <a:pPr algn="l"/>
            <a:r>
              <a:rPr lang="en-GB" sz="1000" b="1" dirty="0" smtClean="0">
                <a:solidFill>
                  <a:schemeClr val="bg2"/>
                </a:solidFill>
              </a:rPr>
              <a:t> in UJ76 level 1</a:t>
            </a:r>
          </a:p>
          <a:p>
            <a:pPr algn="l"/>
            <a:r>
              <a:rPr lang="en-GB" sz="1000" b="1" dirty="0" smtClean="0">
                <a:solidFill>
                  <a:schemeClr val="bg2"/>
                </a:solidFill>
              </a:rPr>
              <a:t> </a:t>
            </a:r>
            <a:r>
              <a:rPr lang="en-GB" sz="700" b="1" dirty="0" smtClean="0">
                <a:solidFill>
                  <a:schemeClr val="bg2"/>
                </a:solidFill>
              </a:rPr>
              <a:t>(procurement issues)</a:t>
            </a:r>
            <a:endParaRPr lang="en-GB" sz="700" b="1" dirty="0">
              <a:solidFill>
                <a:schemeClr val="bg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67873" y="150778"/>
            <a:ext cx="2262158" cy="523220"/>
          </a:xfrm>
          <a:prstGeom prst="rect">
            <a:avLst/>
          </a:prstGeom>
          <a:solidFill>
            <a:srgbClr val="00B050"/>
          </a:solidFill>
          <a:ln w="19050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R2E @ Point 7  </a:t>
            </a:r>
          </a:p>
          <a:p>
            <a:r>
              <a:rPr lang="en-GB" sz="1400" b="1" dirty="0" smtClean="0">
                <a:solidFill>
                  <a:schemeClr val="bg1"/>
                </a:solidFill>
              </a:rPr>
              <a:t>End foreseen in 4 weeks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6702" y="4941168"/>
            <a:ext cx="8614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 smtClean="0"/>
              <a:t>BE/BI- BLM</a:t>
            </a:r>
          </a:p>
          <a:p>
            <a:pPr algn="l"/>
            <a:r>
              <a:rPr lang="en-GB" sz="1200" dirty="0" smtClean="0"/>
              <a:t>       Fast BLMB: relocated beginning of June</a:t>
            </a:r>
          </a:p>
          <a:p>
            <a:pPr algn="l"/>
            <a:r>
              <a:rPr lang="en-GB" sz="1200" dirty="0" smtClean="0"/>
              <a:t>       Fast BLMED: new readout system ordered in June; installation in October- November; commissioning afterwards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 bwMode="auto">
          <a:xfrm rot="20188568">
            <a:off x="3958469" y="4921803"/>
            <a:ext cx="1510009" cy="461704"/>
          </a:xfrm>
          <a:prstGeom prst="rect">
            <a:avLst/>
          </a:prstGeom>
          <a:solidFill>
            <a:schemeClr val="bg1"/>
          </a:solidFill>
          <a:ln w="28575" cap="sq" cmpd="thickThin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100" dirty="0"/>
              <a:t>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ot included</a:t>
            </a:r>
            <a:r>
              <a:rPr kumimoji="0" lang="en-GB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in 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the interlock system</a:t>
            </a: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-15332" y="4022383"/>
            <a:ext cx="15135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i="1" dirty="0" smtClean="0">
                <a:solidFill>
                  <a:srgbClr val="7030A0"/>
                </a:solidFill>
              </a:rPr>
              <a:t>Courtesy M. Barberan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2" grpId="0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Footer Placeholder 2"/>
          <p:cNvSpPr txBox="1">
            <a:spLocks/>
          </p:cNvSpPr>
          <p:nvPr/>
        </p:nvSpPr>
        <p:spPr bwMode="auto">
          <a:xfrm>
            <a:off x="313184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6516216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5" y="4020523"/>
            <a:ext cx="1039046" cy="12988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57" y="5373216"/>
            <a:ext cx="1050125" cy="14046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5" y="2586592"/>
            <a:ext cx="1028893" cy="13718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94215"/>
            <a:ext cx="1027787" cy="13703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74366" y="1426868"/>
            <a:ext cx="220605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Points 1 &amp; 4 </a:t>
            </a:r>
            <a:endParaRPr lang="en-US" dirty="0"/>
          </a:p>
          <a:p>
            <a:pPr algn="l"/>
            <a:r>
              <a:rPr lang="en-US" sz="1400" i="1" dirty="0" smtClean="0"/>
              <a:t>Michael Jeckel (EN/MEF)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       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746986" y="2817443"/>
            <a:ext cx="20954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Point 5 </a:t>
            </a:r>
            <a:endParaRPr lang="en-US" dirty="0"/>
          </a:p>
          <a:p>
            <a:pPr algn="just"/>
            <a:r>
              <a:rPr lang="en-US" sz="1400" i="1" dirty="0" smtClean="0"/>
              <a:t>Bertrand Lefort (BE/OP)</a:t>
            </a:r>
          </a:p>
          <a:p>
            <a:pPr algn="just"/>
            <a:r>
              <a:rPr lang="en-US" dirty="0" smtClean="0"/>
              <a:t>              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774366" y="4194215"/>
            <a:ext cx="204068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Point 7 </a:t>
            </a:r>
            <a:endParaRPr lang="en-US" dirty="0"/>
          </a:p>
          <a:p>
            <a:pPr algn="just"/>
            <a:r>
              <a:rPr lang="en-US" sz="1400" i="1" dirty="0" smtClean="0"/>
              <a:t>Oscar Andujar (BE/OP)</a:t>
            </a:r>
          </a:p>
          <a:p>
            <a:pPr algn="just"/>
            <a:r>
              <a:rPr lang="en-US" dirty="0" smtClean="0"/>
              <a:t>              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774988" y="5543610"/>
            <a:ext cx="211788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Point 8 </a:t>
            </a:r>
            <a:endParaRPr lang="en-US" dirty="0"/>
          </a:p>
          <a:p>
            <a:pPr algn="just"/>
            <a:r>
              <a:rPr lang="en-US" sz="1400" i="1" dirty="0" smtClean="0"/>
              <a:t>Bettina Mikulec (BE/OP)</a:t>
            </a:r>
          </a:p>
          <a:p>
            <a:pPr algn="just"/>
            <a:r>
              <a:rPr lang="en-US" dirty="0" smtClean="0"/>
              <a:t>              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884869" y="2601752"/>
            <a:ext cx="323678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Planning &amp; </a:t>
            </a:r>
          </a:p>
          <a:p>
            <a:pPr algn="l"/>
            <a:r>
              <a:rPr lang="en-US" dirty="0"/>
              <a:t>G</a:t>
            </a:r>
            <a:r>
              <a:rPr lang="en-US" dirty="0" smtClean="0"/>
              <a:t>eneral coordination (deputy)</a:t>
            </a:r>
          </a:p>
          <a:p>
            <a:endParaRPr lang="en-US" sz="1000" dirty="0" smtClean="0"/>
          </a:p>
          <a:p>
            <a:pPr algn="l"/>
            <a:r>
              <a:rPr lang="en-US" sz="1400" i="1" dirty="0" smtClean="0"/>
              <a:t>Maria Barberan Marin (EN/MEF)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The R2E coordination team</a:t>
            </a:r>
            <a:endParaRPr lang="en-US" sz="2000" dirty="0">
              <a:solidFill>
                <a:srgbClr val="7030A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077227" y="4365104"/>
            <a:ext cx="249299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 smtClean="0"/>
              <a:t>General coordination</a:t>
            </a:r>
          </a:p>
          <a:p>
            <a:pPr algn="just"/>
            <a:endParaRPr lang="en-US" sz="1000" dirty="0" smtClean="0"/>
          </a:p>
          <a:p>
            <a:pPr algn="just"/>
            <a:r>
              <a:rPr lang="en-US" sz="1400" i="1" dirty="0" smtClean="0"/>
              <a:t>Anne Laure Perrot (EN/MEF)</a:t>
            </a:r>
          </a:p>
        </p:txBody>
      </p:sp>
      <p:pic>
        <p:nvPicPr>
          <p:cNvPr id="2050" name="Picture 2" descr="\\cern.ch\dfs\Projects\R2E\Integration_Relocation\00-LS1-activities\LS1-follow-up\reports to LSC\photoMichae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34" y="1000108"/>
            <a:ext cx="1028893" cy="136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592137"/>
            <a:ext cx="1027787" cy="136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4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20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</a:t>
            </a:r>
            <a:r>
              <a:rPr lang="en-US" sz="3600" dirty="0">
                <a:solidFill>
                  <a:srgbClr val="7030A0"/>
                </a:solidFill>
              </a:rPr>
              <a:t>7</a:t>
            </a:r>
            <a:r>
              <a:rPr lang="en-US" sz="3600" dirty="0" smtClean="0">
                <a:solidFill>
                  <a:srgbClr val="7030A0"/>
                </a:solidFill>
              </a:rPr>
              <a:t> – Photos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8" name="ZoneTexte 11"/>
          <p:cNvSpPr txBox="1"/>
          <p:nvPr/>
        </p:nvSpPr>
        <p:spPr>
          <a:xfrm>
            <a:off x="285719" y="3156709"/>
            <a:ext cx="8640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ea typeface="Helvetica Neue" charset="0"/>
                <a:cs typeface="Helvetica Neue" charset="0"/>
                <a:sym typeface="Helvetica Neue" charset="0"/>
              </a:rPr>
              <a:t>TZ76 before LS1 and after </a:t>
            </a:r>
            <a:r>
              <a:rPr lang="en-US" sz="1400" dirty="0" smtClean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 235 m wall demolition &amp; 534 m ducts dismantling</a:t>
            </a:r>
            <a:endParaRPr lang="fr-FR" sz="1400" dirty="0"/>
          </a:p>
        </p:txBody>
      </p:sp>
      <p:pic>
        <p:nvPicPr>
          <p:cNvPr id="9" name="Image 2" descr="2014-02-19 13.58.4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320" y="1314040"/>
            <a:ext cx="3275856" cy="1842669"/>
          </a:xfrm>
          <a:prstGeom prst="rect">
            <a:avLst/>
          </a:prstGeom>
        </p:spPr>
      </p:pic>
      <p:pic>
        <p:nvPicPr>
          <p:cNvPr id="10" name="Image 3" descr="DSCN052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024" y="1314040"/>
            <a:ext cx="2438400" cy="1828800"/>
          </a:xfrm>
          <a:prstGeom prst="rect">
            <a:avLst/>
          </a:prstGeom>
        </p:spPr>
      </p:pic>
      <p:pic>
        <p:nvPicPr>
          <p:cNvPr id="11" name="Image 4" descr="DSCN017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314040"/>
            <a:ext cx="2438400" cy="1828800"/>
          </a:xfrm>
          <a:prstGeom prst="rect">
            <a:avLst/>
          </a:prstGeom>
        </p:spPr>
      </p:pic>
      <p:pic>
        <p:nvPicPr>
          <p:cNvPr id="12" name="Image 5" descr="20130506_UJ76_Floor 1_002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800706"/>
            <a:ext cx="2438400" cy="1828800"/>
          </a:xfrm>
          <a:prstGeom prst="rect">
            <a:avLst/>
          </a:prstGeom>
        </p:spPr>
      </p:pic>
      <p:pic>
        <p:nvPicPr>
          <p:cNvPr id="14" name="Image 8" descr="DSCN117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929" y="3776835"/>
            <a:ext cx="2438400" cy="1828800"/>
          </a:xfrm>
          <a:prstGeom prst="rect">
            <a:avLst/>
          </a:prstGeom>
        </p:spPr>
      </p:pic>
      <p:sp>
        <p:nvSpPr>
          <p:cNvPr id="15" name="ZoneTexte 25"/>
          <p:cNvSpPr txBox="1"/>
          <p:nvPr/>
        </p:nvSpPr>
        <p:spPr>
          <a:xfrm>
            <a:off x="285719" y="5643323"/>
            <a:ext cx="5153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UJ76 </a:t>
            </a:r>
            <a:r>
              <a:rPr lang="fr-FR" sz="1400" dirty="0" err="1" smtClean="0"/>
              <a:t>level</a:t>
            </a:r>
            <a:r>
              <a:rPr lang="fr-FR" sz="1400" dirty="0" smtClean="0"/>
              <a:t> 1 </a:t>
            </a:r>
            <a:r>
              <a:rPr lang="en-GB" sz="1400" dirty="0" smtClean="0"/>
              <a:t>before LS1 and today</a:t>
            </a:r>
            <a:endParaRPr lang="fr-FR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978336" y="1000108"/>
            <a:ext cx="1428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>
                <a:solidFill>
                  <a:srgbClr val="7030A0"/>
                </a:solidFill>
              </a:rPr>
              <a:t>Courtesy O. Andujar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86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21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</a:t>
            </a:r>
            <a:r>
              <a:rPr lang="en-US" sz="3600" dirty="0">
                <a:solidFill>
                  <a:srgbClr val="7030A0"/>
                </a:solidFill>
              </a:rPr>
              <a:t>7</a:t>
            </a:r>
            <a:r>
              <a:rPr lang="en-US" sz="3600" dirty="0" smtClean="0">
                <a:solidFill>
                  <a:srgbClr val="7030A0"/>
                </a:solidFill>
              </a:rPr>
              <a:t> – Photos </a:t>
            </a:r>
            <a:endParaRPr lang="en-US" sz="3600" dirty="0">
              <a:solidFill>
                <a:srgbClr val="7030A0"/>
              </a:solidFill>
            </a:endParaRPr>
          </a:p>
        </p:txBody>
      </p:sp>
      <p:pic>
        <p:nvPicPr>
          <p:cNvPr id="8" name="Image 3" descr="2013-08-20 09.38.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755" y="1281463"/>
            <a:ext cx="2808312" cy="3744416"/>
          </a:xfrm>
          <a:prstGeom prst="rect">
            <a:avLst/>
          </a:prstGeom>
        </p:spPr>
      </p:pic>
      <p:pic>
        <p:nvPicPr>
          <p:cNvPr id="9" name="Image 5" descr="DSCN065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67" y="1281463"/>
            <a:ext cx="2438400" cy="1828800"/>
          </a:xfrm>
          <a:prstGeom prst="rect">
            <a:avLst/>
          </a:prstGeom>
        </p:spPr>
      </p:pic>
      <p:pic>
        <p:nvPicPr>
          <p:cNvPr id="10" name="Image 13" descr="DSCN066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67" y="3225679"/>
            <a:ext cx="2438400" cy="1828800"/>
          </a:xfrm>
          <a:prstGeom prst="rect">
            <a:avLst/>
          </a:prstGeom>
        </p:spPr>
      </p:pic>
      <p:pic>
        <p:nvPicPr>
          <p:cNvPr id="11" name="Image 16" descr="Vue_Ensemble_Zone2*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083" y="1281463"/>
            <a:ext cx="3240360" cy="2430270"/>
          </a:xfrm>
          <a:prstGeom prst="rect">
            <a:avLst/>
          </a:prstGeom>
        </p:spPr>
      </p:pic>
      <p:pic>
        <p:nvPicPr>
          <p:cNvPr id="12" name="Image 19" descr="Vue_Ensemble_Zone6*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082" y="3873751"/>
            <a:ext cx="3264363" cy="2448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78336" y="1000108"/>
            <a:ext cx="1428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>
                <a:solidFill>
                  <a:srgbClr val="7030A0"/>
                </a:solidFill>
              </a:rPr>
              <a:t>Courtesy O. Andujar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  <p:sp>
        <p:nvSpPr>
          <p:cNvPr id="14" name="ZoneTexte 25"/>
          <p:cNvSpPr txBox="1"/>
          <p:nvPr/>
        </p:nvSpPr>
        <p:spPr>
          <a:xfrm>
            <a:off x="285719" y="5643323"/>
            <a:ext cx="5153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TZ76 </a:t>
            </a:r>
            <a:r>
              <a:rPr lang="fr-FR" sz="1400" dirty="0" err="1" smtClean="0"/>
              <a:t>level</a:t>
            </a:r>
            <a:r>
              <a:rPr lang="fr-FR" sz="1400" dirty="0" smtClean="0"/>
              <a:t> 1 </a:t>
            </a:r>
            <a:r>
              <a:rPr lang="en-GB" sz="1400" dirty="0" smtClean="0"/>
              <a:t>before LS1 and today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89909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22</a:t>
            </a:fld>
            <a:endParaRPr lang="en-US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Advancement status - summary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7340" y="5157192"/>
            <a:ext cx="862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Very efficient preparatory works by all groups</a:t>
            </a:r>
            <a:endParaRPr lang="en-GB" dirty="0">
              <a:solidFill>
                <a:srgbClr val="7030A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78586" y="1450529"/>
            <a:ext cx="8415202" cy="3267397"/>
            <a:chOff x="176106" y="1003015"/>
            <a:chExt cx="8554898" cy="3362089"/>
          </a:xfrm>
        </p:grpSpPr>
        <p:sp>
          <p:nvSpPr>
            <p:cNvPr id="29" name="Rounded Rectangle 28"/>
            <p:cNvSpPr/>
            <p:nvPr/>
          </p:nvSpPr>
          <p:spPr bwMode="auto">
            <a:xfrm>
              <a:off x="176106" y="1010707"/>
              <a:ext cx="792088" cy="674047"/>
            </a:xfrm>
            <a:prstGeom prst="roundRect">
              <a:avLst/>
            </a:prstGeom>
            <a:solidFill>
              <a:srgbClr val="0066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Point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" name="Rounded Rectangle 29"/>
            <p:cNvSpPr/>
            <p:nvPr/>
          </p:nvSpPr>
          <p:spPr bwMode="auto">
            <a:xfrm>
              <a:off x="1052452" y="1010707"/>
              <a:ext cx="1096148" cy="674047"/>
            </a:xfrm>
            <a:prstGeom prst="roundRect">
              <a:avLst/>
            </a:prstGeom>
            <a:solidFill>
              <a:srgbClr val="0066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Baseline</a:t>
              </a: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Duration</a:t>
              </a: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[weeks]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1" name="Rounded Rectangle 30"/>
            <p:cNvSpPr/>
            <p:nvPr/>
          </p:nvSpPr>
          <p:spPr bwMode="auto">
            <a:xfrm>
              <a:off x="3491880" y="1018400"/>
              <a:ext cx="1296144" cy="678995"/>
            </a:xfrm>
            <a:prstGeom prst="roundRect">
              <a:avLst/>
            </a:prstGeom>
            <a:solidFill>
              <a:srgbClr val="0066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Actual / foreseen </a:t>
              </a: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end date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4843231" y="1010707"/>
              <a:ext cx="1419397" cy="686688"/>
            </a:xfrm>
            <a:prstGeom prst="roundRect">
              <a:avLst/>
            </a:prstGeom>
            <a:solidFill>
              <a:srgbClr val="0066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Delay </a:t>
              </a:r>
              <a:r>
                <a:rPr lang="en-GB" sz="1000" b="1" dirty="0">
                  <a:solidFill>
                    <a:schemeClr val="bg1"/>
                  </a:solidFill>
                </a:rPr>
                <a:t>(</a:t>
              </a:r>
              <a:r>
                <a:rPr lang="en-GB" sz="1000" b="1" dirty="0" smtClean="0">
                  <a:solidFill>
                    <a:schemeClr val="bg1"/>
                  </a:solidFill>
                </a:rPr>
                <a:t>D</a:t>
              </a:r>
              <a:r>
                <a:rPr lang="en-GB" sz="1000" b="1" dirty="0">
                  <a:solidFill>
                    <a:schemeClr val="bg1"/>
                  </a:solidFill>
                </a:rPr>
                <a:t>)</a:t>
              </a:r>
              <a:endParaRPr lang="en-GB" sz="1000" b="1" dirty="0" smtClean="0">
                <a:solidFill>
                  <a:schemeClr val="bg1"/>
                </a:solidFill>
              </a:endParaRP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Advance (A</a:t>
              </a:r>
              <a:r>
                <a:rPr lang="en-GB" sz="1000" b="1" dirty="0" smtClean="0">
                  <a:solidFill>
                    <a:schemeClr val="bg1"/>
                  </a:solidFill>
                </a:rPr>
                <a:t>) vs baseline end date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[weeks]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3" name="Rounded Rectangle 32"/>
            <p:cNvSpPr/>
            <p:nvPr/>
          </p:nvSpPr>
          <p:spPr bwMode="auto">
            <a:xfrm>
              <a:off x="180127" y="1772817"/>
              <a:ext cx="771325" cy="275386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1</a:t>
              </a:r>
            </a:p>
          </p:txBody>
        </p:sp>
        <p:sp>
          <p:nvSpPr>
            <p:cNvPr id="34" name="Rounded Rectangle 33"/>
            <p:cNvSpPr/>
            <p:nvPr/>
          </p:nvSpPr>
          <p:spPr bwMode="auto">
            <a:xfrm>
              <a:off x="1062207" y="1765317"/>
              <a:ext cx="1096148" cy="301833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61</a:t>
              </a:r>
            </a:p>
          </p:txBody>
        </p:sp>
        <p:sp>
          <p:nvSpPr>
            <p:cNvPr id="35" name="Rounded Rectangle 34"/>
            <p:cNvSpPr/>
            <p:nvPr/>
          </p:nvSpPr>
          <p:spPr bwMode="auto">
            <a:xfrm>
              <a:off x="2214449" y="1780509"/>
              <a:ext cx="1229929" cy="301833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58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6" name="Rounded Rectangle 35"/>
            <p:cNvSpPr/>
            <p:nvPr/>
          </p:nvSpPr>
          <p:spPr bwMode="auto">
            <a:xfrm>
              <a:off x="3480872" y="1773010"/>
              <a:ext cx="1286842" cy="301833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21/06/2014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7" name="Rounded Rectangle 36"/>
            <p:cNvSpPr/>
            <p:nvPr/>
          </p:nvSpPr>
          <p:spPr bwMode="auto">
            <a:xfrm>
              <a:off x="4860032" y="1765286"/>
              <a:ext cx="1419397" cy="280625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A:2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2214449" y="1018400"/>
              <a:ext cx="1229929" cy="678995"/>
            </a:xfrm>
            <a:prstGeom prst="roundRect">
              <a:avLst/>
            </a:prstGeom>
            <a:solidFill>
              <a:srgbClr val="0066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Effective </a:t>
              </a: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Duration</a:t>
              </a: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[weeks]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9" name="Rounded Rectangle 38"/>
            <p:cNvSpPr/>
            <p:nvPr/>
          </p:nvSpPr>
          <p:spPr bwMode="auto">
            <a:xfrm>
              <a:off x="180126" y="2132855"/>
              <a:ext cx="771325" cy="394191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>
                  <a:solidFill>
                    <a:schemeClr val="bg1"/>
                  </a:solidFill>
                </a:rPr>
                <a:t>4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0" name="Rounded Rectangle 39"/>
            <p:cNvSpPr/>
            <p:nvPr/>
          </p:nvSpPr>
          <p:spPr bwMode="auto">
            <a:xfrm>
              <a:off x="1062206" y="2125357"/>
              <a:ext cx="1096148" cy="401689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26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1" name="Rounded Rectangle 40"/>
            <p:cNvSpPr/>
            <p:nvPr/>
          </p:nvSpPr>
          <p:spPr bwMode="auto">
            <a:xfrm>
              <a:off x="2214448" y="2140549"/>
              <a:ext cx="1229929" cy="394190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26 + 2 =28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2" name="Rounded Rectangle 41"/>
            <p:cNvSpPr/>
            <p:nvPr/>
          </p:nvSpPr>
          <p:spPr bwMode="auto">
            <a:xfrm>
              <a:off x="3480871" y="2133050"/>
              <a:ext cx="1286842" cy="401689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11/07/2014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3" name="Rounded Rectangle 42"/>
            <p:cNvSpPr/>
            <p:nvPr/>
          </p:nvSpPr>
          <p:spPr bwMode="auto">
            <a:xfrm>
              <a:off x="4872886" y="2125357"/>
              <a:ext cx="1419397" cy="401689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D:1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4" name="Rounded Rectangle 43"/>
            <p:cNvSpPr/>
            <p:nvPr/>
          </p:nvSpPr>
          <p:spPr bwMode="auto">
            <a:xfrm>
              <a:off x="180127" y="2619021"/>
              <a:ext cx="753721" cy="253881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>
                  <a:solidFill>
                    <a:schemeClr val="bg1"/>
                  </a:solidFill>
                </a:rPr>
                <a:t>5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5" name="Rounded Rectangle 44"/>
            <p:cNvSpPr/>
            <p:nvPr/>
          </p:nvSpPr>
          <p:spPr bwMode="auto">
            <a:xfrm>
              <a:off x="1046237" y="2611522"/>
              <a:ext cx="1096148" cy="253881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68</a:t>
              </a:r>
            </a:p>
          </p:txBody>
        </p:sp>
        <p:sp>
          <p:nvSpPr>
            <p:cNvPr id="46" name="Rounded Rectangle 45"/>
            <p:cNvSpPr/>
            <p:nvPr/>
          </p:nvSpPr>
          <p:spPr bwMode="auto">
            <a:xfrm>
              <a:off x="2198479" y="2626714"/>
              <a:ext cx="1229929" cy="253881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66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7" name="Rounded Rectangle 46"/>
            <p:cNvSpPr/>
            <p:nvPr/>
          </p:nvSpPr>
          <p:spPr bwMode="auto">
            <a:xfrm>
              <a:off x="3464902" y="2619215"/>
              <a:ext cx="1286842" cy="253881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01/08/2014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8" name="Rounded Rectangle 47"/>
            <p:cNvSpPr/>
            <p:nvPr/>
          </p:nvSpPr>
          <p:spPr bwMode="auto">
            <a:xfrm>
              <a:off x="4865888" y="2611522"/>
              <a:ext cx="1389741" cy="253881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A:2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9" name="Rounded Rectangle 48"/>
            <p:cNvSpPr/>
            <p:nvPr/>
          </p:nvSpPr>
          <p:spPr bwMode="auto">
            <a:xfrm>
              <a:off x="180127" y="2924944"/>
              <a:ext cx="753721" cy="849984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>
                  <a:solidFill>
                    <a:schemeClr val="bg1"/>
                  </a:solidFill>
                </a:rPr>
                <a:t>7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0" name="Rounded Rectangle 49"/>
            <p:cNvSpPr/>
            <p:nvPr/>
          </p:nvSpPr>
          <p:spPr bwMode="auto">
            <a:xfrm>
              <a:off x="1044603" y="2955302"/>
              <a:ext cx="1096148" cy="815977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57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1" name="Rounded Rectangle 50"/>
            <p:cNvSpPr/>
            <p:nvPr/>
          </p:nvSpPr>
          <p:spPr bwMode="auto">
            <a:xfrm>
              <a:off x="2196845" y="2970494"/>
              <a:ext cx="1229929" cy="807578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1+1+57+3+</a:t>
              </a:r>
              <a:r>
                <a:rPr lang="en-GB" sz="1000" b="1" dirty="0" smtClean="0">
                  <a:solidFill>
                    <a:srgbClr val="FFC000"/>
                  </a:solidFill>
                </a:rPr>
                <a:t>1</a:t>
              </a:r>
              <a:r>
                <a:rPr lang="en-GB" sz="1000" b="1" dirty="0" smtClean="0">
                  <a:solidFill>
                    <a:schemeClr val="bg1"/>
                  </a:solidFill>
                </a:rPr>
                <a:t>= 63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2" name="Rounded Rectangle 51"/>
            <p:cNvSpPr/>
            <p:nvPr/>
          </p:nvSpPr>
          <p:spPr bwMode="auto">
            <a:xfrm>
              <a:off x="3463268" y="2962995"/>
              <a:ext cx="1286842" cy="815978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27/06/2014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3" name="Rounded Rectangle 52"/>
            <p:cNvSpPr/>
            <p:nvPr/>
          </p:nvSpPr>
          <p:spPr bwMode="auto">
            <a:xfrm>
              <a:off x="4842428" y="2924944"/>
              <a:ext cx="1419397" cy="849983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D:6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4" name="Rounded Rectangle 53"/>
            <p:cNvSpPr/>
            <p:nvPr/>
          </p:nvSpPr>
          <p:spPr bwMode="auto">
            <a:xfrm>
              <a:off x="180127" y="3861048"/>
              <a:ext cx="762353" cy="504054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8</a:t>
              </a:r>
            </a:p>
          </p:txBody>
        </p:sp>
        <p:sp>
          <p:nvSpPr>
            <p:cNvPr id="55" name="Rounded Rectangle 54"/>
            <p:cNvSpPr/>
            <p:nvPr/>
          </p:nvSpPr>
          <p:spPr bwMode="auto">
            <a:xfrm>
              <a:off x="1053235" y="3891405"/>
              <a:ext cx="1096148" cy="473697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43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6" name="Rounded Rectangle 55"/>
            <p:cNvSpPr/>
            <p:nvPr/>
          </p:nvSpPr>
          <p:spPr bwMode="auto">
            <a:xfrm>
              <a:off x="2196845" y="3868741"/>
              <a:ext cx="1195739" cy="496362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43+6=49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7" name="Rounded Rectangle 56"/>
            <p:cNvSpPr/>
            <p:nvPr/>
          </p:nvSpPr>
          <p:spPr bwMode="auto">
            <a:xfrm>
              <a:off x="3471900" y="3899098"/>
              <a:ext cx="1286842" cy="466005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13/12/2014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8" name="Rounded Rectangle 57"/>
            <p:cNvSpPr/>
            <p:nvPr/>
          </p:nvSpPr>
          <p:spPr bwMode="auto">
            <a:xfrm>
              <a:off x="4851060" y="3861048"/>
              <a:ext cx="1419397" cy="504056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D:6.5</a:t>
              </a:r>
              <a:endParaRPr kumimoji="0" lang="en-GB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9" name="Rounded Rectangle 58"/>
            <p:cNvSpPr/>
            <p:nvPr/>
          </p:nvSpPr>
          <p:spPr bwMode="auto">
            <a:xfrm>
              <a:off x="6315853" y="1003015"/>
              <a:ext cx="2406519" cy="686687"/>
            </a:xfrm>
            <a:prstGeom prst="roundRect">
              <a:avLst/>
            </a:prstGeom>
            <a:solidFill>
              <a:srgbClr val="0066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b="1" dirty="0" smtClean="0">
                  <a:solidFill>
                    <a:schemeClr val="bg1"/>
                  </a:solidFill>
                </a:rPr>
                <a:t>Comments</a:t>
              </a:r>
              <a:endPara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60" name="Rounded Rectangle 59"/>
            <p:cNvSpPr/>
            <p:nvPr/>
          </p:nvSpPr>
          <p:spPr bwMode="auto">
            <a:xfrm>
              <a:off x="6315853" y="1765125"/>
              <a:ext cx="2406519" cy="275386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-</a:t>
              </a:r>
            </a:p>
          </p:txBody>
        </p:sp>
        <p:sp>
          <p:nvSpPr>
            <p:cNvPr id="61" name="Rounded Rectangle 60"/>
            <p:cNvSpPr/>
            <p:nvPr/>
          </p:nvSpPr>
          <p:spPr bwMode="auto">
            <a:xfrm>
              <a:off x="6315853" y="2611330"/>
              <a:ext cx="2406519" cy="246382"/>
            </a:xfrm>
            <a:prstGeom prst="roundRect">
              <a:avLst/>
            </a:prstGeom>
            <a:solidFill>
              <a:srgbClr val="33CCCC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00" dirty="0" smtClean="0">
                  <a:solidFill>
                    <a:schemeClr val="bg1"/>
                  </a:solidFill>
                </a:rPr>
                <a:t>-</a:t>
              </a:r>
              <a:endParaRPr kumimoji="0" lang="en-GB" sz="10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62" name="Rounded Rectangle 61"/>
            <p:cNvSpPr/>
            <p:nvPr/>
          </p:nvSpPr>
          <p:spPr bwMode="auto">
            <a:xfrm>
              <a:off x="6315853" y="2924944"/>
              <a:ext cx="2406519" cy="849983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900" dirty="0" smtClean="0">
                  <a:solidFill>
                    <a:schemeClr val="bg1"/>
                  </a:solidFill>
                </a:rPr>
                <a:t>1 week delay due to </a:t>
              </a:r>
              <a:r>
                <a:rPr lang="en-GB" sz="900" dirty="0">
                  <a:solidFill>
                    <a:schemeClr val="bg1"/>
                  </a:solidFill>
                </a:rPr>
                <a:t>F</a:t>
              </a:r>
              <a:r>
                <a:rPr lang="en-GB" sz="900" dirty="0" smtClean="0">
                  <a:solidFill>
                    <a:schemeClr val="bg1"/>
                  </a:solidFill>
                </a:rPr>
                <a:t>rench holidays; 1 week ELQA delay, 3 weeks CSCM tests (no access), </a:t>
              </a:r>
              <a:r>
                <a:rPr lang="en-GB" sz="900" dirty="0" smtClean="0">
                  <a:solidFill>
                    <a:srgbClr val="FFC000"/>
                  </a:solidFill>
                </a:rPr>
                <a:t>1 week delay false floor and postpone of PC commissioning</a:t>
              </a:r>
              <a:endParaRPr kumimoji="0" lang="en-GB" sz="90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</a:endParaRPr>
            </a:p>
          </p:txBody>
        </p:sp>
        <p:sp>
          <p:nvSpPr>
            <p:cNvPr id="63" name="Rounded Rectangle 62"/>
            <p:cNvSpPr/>
            <p:nvPr/>
          </p:nvSpPr>
          <p:spPr bwMode="auto">
            <a:xfrm>
              <a:off x="6315853" y="3861048"/>
              <a:ext cx="2415151" cy="504056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900" dirty="0">
                  <a:solidFill>
                    <a:schemeClr val="bg1"/>
                  </a:solidFill>
                </a:rPr>
                <a:t>2</a:t>
              </a:r>
              <a:r>
                <a:rPr lang="en-GB" sz="900" dirty="0" smtClean="0">
                  <a:solidFill>
                    <a:schemeClr val="bg1"/>
                  </a:solidFill>
                </a:rPr>
                <a:t> weeks delay due to additional cables request, 4 </a:t>
              </a:r>
              <a:r>
                <a:rPr kumimoji="0" lang="en-GB" sz="9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weeks delay linked to change of priority by EN/CV</a:t>
              </a:r>
            </a:p>
          </p:txBody>
        </p:sp>
        <p:sp>
          <p:nvSpPr>
            <p:cNvPr id="64" name="Rounded Rectangle 63"/>
            <p:cNvSpPr/>
            <p:nvPr/>
          </p:nvSpPr>
          <p:spPr bwMode="auto">
            <a:xfrm>
              <a:off x="6315853" y="2125164"/>
              <a:ext cx="2406519" cy="394190"/>
            </a:xfrm>
            <a:prstGeom prst="roundRect">
              <a:avLst/>
            </a:prstGeom>
            <a:solidFill>
              <a:srgbClr val="00B0F0"/>
            </a:solidFill>
            <a:ln w="12700" cap="sq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9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2 weeks delay linked to change of priority by TE/CRG</a:t>
              </a:r>
            </a:p>
          </p:txBody>
        </p:sp>
      </p:grpSp>
      <p:sp>
        <p:nvSpPr>
          <p:cNvPr id="12" name="Rounded Rectangle 11"/>
          <p:cNvSpPr/>
          <p:nvPr/>
        </p:nvSpPr>
        <p:spPr bwMode="auto">
          <a:xfrm>
            <a:off x="4879508" y="1352481"/>
            <a:ext cx="1538568" cy="3481246"/>
          </a:xfrm>
          <a:prstGeom prst="round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968710" y="1268760"/>
            <a:ext cx="1413535" cy="3672408"/>
          </a:xfrm>
          <a:prstGeom prst="roundRect">
            <a:avLst>
              <a:gd name="adj" fmla="val 9789"/>
            </a:avLst>
          </a:prstGeom>
          <a:noFill/>
          <a:ln w="57150" cap="sq" cmpd="sng" algn="ctr">
            <a:solidFill>
              <a:srgbClr val="66FF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85720" y="1352481"/>
            <a:ext cx="8678768" cy="3481246"/>
          </a:xfrm>
          <a:prstGeom prst="roundRect">
            <a:avLst>
              <a:gd name="adj" fmla="val 5932"/>
            </a:avLst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6336" y="5925792"/>
            <a:ext cx="8508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Very good match between the estimated durations </a:t>
            </a:r>
            <a:endParaRPr lang="en-GB" dirty="0" smtClean="0">
              <a:solidFill>
                <a:srgbClr val="7030A0"/>
              </a:solidFill>
            </a:endParaRPr>
          </a:p>
          <a:p>
            <a:r>
              <a:rPr lang="en-GB" dirty="0" smtClean="0">
                <a:solidFill>
                  <a:srgbClr val="7030A0"/>
                </a:solidFill>
              </a:rPr>
              <a:t>and </a:t>
            </a:r>
            <a:r>
              <a:rPr lang="en-GB" dirty="0">
                <a:solidFill>
                  <a:srgbClr val="7030A0"/>
                </a:solidFill>
              </a:rPr>
              <a:t>the effective durations of R2E activities in situ during LS1</a:t>
            </a:r>
          </a:p>
        </p:txBody>
      </p:sp>
      <p:sp>
        <p:nvSpPr>
          <p:cNvPr id="65" name="Right Arrow 64"/>
          <p:cNvSpPr/>
          <p:nvPr/>
        </p:nvSpPr>
        <p:spPr bwMode="auto">
          <a:xfrm rot="5400000">
            <a:off x="4347511" y="5633563"/>
            <a:ext cx="288032" cy="216024"/>
          </a:xfrm>
          <a:prstGeom prst="rightArrow">
            <a:avLst/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12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5" grpId="0"/>
      <p:bldP spid="6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Safety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500602"/>
              </p:ext>
            </p:extLst>
          </p:nvPr>
        </p:nvGraphicFramePr>
        <p:xfrm>
          <a:off x="449808" y="3501008"/>
          <a:ext cx="8229599" cy="1863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8800"/>
                <a:gridCol w="1495851"/>
                <a:gridCol w="1543655"/>
                <a:gridCol w="1801435"/>
                <a:gridCol w="2229858"/>
              </a:tblGrid>
              <a:tr h="5703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Inspection type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Point 1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Point 4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Point 5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Point 7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800080"/>
                    </a:solidFill>
                  </a:tcPr>
                </a:tc>
              </a:tr>
              <a:tr h="653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Electrical</a:t>
                      </a:r>
                      <a:r>
                        <a:rPr lang="fr-FR" sz="1000" dirty="0" smtClean="0">
                          <a:effectLst/>
                        </a:rPr>
                        <a:t> </a:t>
                      </a:r>
                      <a:r>
                        <a:rPr lang="fr-FR" sz="1000" dirty="0" err="1" smtClean="0">
                          <a:effectLst/>
                        </a:rPr>
                        <a:t>security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Done</a:t>
                      </a:r>
                      <a:r>
                        <a:rPr lang="fr-FR" sz="1000" dirty="0" smtClean="0">
                          <a:effectLst/>
                        </a:rPr>
                        <a:t> on 03-04/06/2014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Inspector</a:t>
                      </a:r>
                      <a:r>
                        <a:rPr lang="fr-FR" sz="1000" dirty="0">
                          <a:effectLst/>
                        </a:rPr>
                        <a:t>= J-P Julien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Done</a:t>
                      </a:r>
                      <a:r>
                        <a:rPr lang="fr-FR" sz="1000" dirty="0" smtClean="0">
                          <a:effectLst/>
                        </a:rPr>
                        <a:t> on 24-25/06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Inspector</a:t>
                      </a:r>
                      <a:r>
                        <a:rPr lang="fr-FR" sz="1000" dirty="0">
                          <a:effectLst/>
                        </a:rPr>
                        <a:t>= J. P. Julien 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To </a:t>
                      </a:r>
                      <a:r>
                        <a:rPr lang="fr-FR" sz="1000" dirty="0" err="1" smtClean="0">
                          <a:effectLst/>
                        </a:rPr>
                        <a:t>be</a:t>
                      </a:r>
                      <a:r>
                        <a:rPr lang="fr-FR" sz="1000" dirty="0" smtClean="0">
                          <a:effectLst/>
                        </a:rPr>
                        <a:t> </a:t>
                      </a:r>
                      <a:r>
                        <a:rPr lang="fr-FR" sz="1000" dirty="0" err="1" smtClean="0">
                          <a:effectLst/>
                        </a:rPr>
                        <a:t>scheduled</a:t>
                      </a:r>
                      <a:r>
                        <a:rPr lang="fr-FR" sz="1000" dirty="0" smtClean="0">
                          <a:effectLst/>
                        </a:rPr>
                        <a:t> </a:t>
                      </a:r>
                      <a:r>
                        <a:rPr lang="fr-FR" sz="1000" dirty="0" err="1" smtClean="0">
                          <a:effectLst/>
                        </a:rPr>
                        <a:t>begining</a:t>
                      </a:r>
                      <a:r>
                        <a:rPr lang="fr-FR" sz="1000" dirty="0" smtClean="0">
                          <a:effectLst/>
                        </a:rPr>
                        <a:t> of July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Inspector</a:t>
                      </a:r>
                      <a:r>
                        <a:rPr lang="fr-FR" sz="1000" dirty="0">
                          <a:effectLst/>
                        </a:rPr>
                        <a:t>= </a:t>
                      </a:r>
                      <a:r>
                        <a:rPr lang="fr-FR" sz="1000" dirty="0" err="1" smtClean="0">
                          <a:effectLst/>
                        </a:rPr>
                        <a:t>t.b.c</a:t>
                      </a:r>
                      <a:r>
                        <a:rPr lang="fr-FR" sz="1000" dirty="0" smtClean="0">
                          <a:effectLst/>
                        </a:rPr>
                        <a:t>.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To </a:t>
                      </a:r>
                      <a:r>
                        <a:rPr lang="fr-FR" sz="1000" dirty="0" err="1" smtClean="0">
                          <a:effectLst/>
                        </a:rPr>
                        <a:t>be</a:t>
                      </a:r>
                      <a:r>
                        <a:rPr lang="fr-FR" sz="1000" dirty="0" smtClean="0">
                          <a:effectLst/>
                        </a:rPr>
                        <a:t> </a:t>
                      </a:r>
                      <a:r>
                        <a:rPr lang="fr-FR" sz="1000" dirty="0" err="1" smtClean="0">
                          <a:effectLst/>
                        </a:rPr>
                        <a:t>scheduled</a:t>
                      </a:r>
                      <a:r>
                        <a:rPr lang="fr-FR" sz="1000" dirty="0" smtClean="0">
                          <a:effectLst/>
                        </a:rPr>
                        <a:t> </a:t>
                      </a:r>
                      <a:r>
                        <a:rPr lang="fr-FR" sz="1000" dirty="0" err="1" smtClean="0">
                          <a:effectLst/>
                        </a:rPr>
                        <a:t>after</a:t>
                      </a:r>
                      <a:r>
                        <a:rPr lang="fr-FR" sz="1000" dirty="0" smtClean="0">
                          <a:effectLst/>
                        </a:rPr>
                        <a:t> the CSCM (21rst July?)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Inspector</a:t>
                      </a:r>
                      <a:r>
                        <a:rPr lang="fr-FR" sz="1000" dirty="0">
                          <a:effectLst/>
                        </a:rPr>
                        <a:t>= </a:t>
                      </a:r>
                      <a:r>
                        <a:rPr lang="fr-FR" sz="1000" dirty="0" err="1" smtClean="0">
                          <a:effectLst/>
                        </a:rPr>
                        <a:t>t.b.c</a:t>
                      </a:r>
                      <a:r>
                        <a:rPr lang="fr-FR" sz="1000" dirty="0" smtClean="0">
                          <a:effectLst/>
                        </a:rPr>
                        <a:t>.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390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General </a:t>
                      </a:r>
                      <a:r>
                        <a:rPr lang="fr-FR" sz="1000" dirty="0" err="1" smtClean="0">
                          <a:effectLst/>
                        </a:rPr>
                        <a:t>security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Scheduled</a:t>
                      </a:r>
                      <a:r>
                        <a:rPr lang="fr-FR" sz="1000" baseline="0" dirty="0" smtClean="0">
                          <a:effectLst/>
                        </a:rPr>
                        <a:t> on </a:t>
                      </a:r>
                      <a:r>
                        <a:rPr lang="fr-FR" sz="1000" dirty="0" smtClean="0">
                          <a:effectLst/>
                        </a:rPr>
                        <a:t>26/06/2014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Inspector</a:t>
                      </a:r>
                      <a:r>
                        <a:rPr lang="fr-FR" sz="1000" dirty="0" smtClean="0">
                          <a:effectLst/>
                        </a:rPr>
                        <a:t> </a:t>
                      </a:r>
                      <a:r>
                        <a:rPr lang="fr-FR" sz="1000" dirty="0">
                          <a:effectLst/>
                        </a:rPr>
                        <a:t>= T. Gilles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Scheduled</a:t>
                      </a:r>
                      <a:r>
                        <a:rPr lang="fr-FR" sz="1000" dirty="0" smtClean="0">
                          <a:effectLst/>
                        </a:rPr>
                        <a:t> on 29/07/2014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Inspector</a:t>
                      </a:r>
                      <a:r>
                        <a:rPr lang="fr-FR" sz="1000" dirty="0">
                          <a:effectLst/>
                        </a:rPr>
                        <a:t>= G. Fontana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To </a:t>
                      </a:r>
                      <a:r>
                        <a:rPr lang="fr-FR" sz="1000" dirty="0" err="1" smtClean="0">
                          <a:effectLst/>
                        </a:rPr>
                        <a:t>be</a:t>
                      </a:r>
                      <a:r>
                        <a:rPr lang="fr-FR" sz="1000" dirty="0" smtClean="0">
                          <a:effectLst/>
                        </a:rPr>
                        <a:t> </a:t>
                      </a:r>
                      <a:r>
                        <a:rPr lang="fr-FR" sz="1000" dirty="0" err="1" smtClean="0">
                          <a:effectLst/>
                        </a:rPr>
                        <a:t>scheduled</a:t>
                      </a:r>
                      <a:r>
                        <a:rPr lang="fr-FR" sz="1000" baseline="0" dirty="0" smtClean="0">
                          <a:effectLst/>
                        </a:rPr>
                        <a:t> in July 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Inspector</a:t>
                      </a:r>
                      <a:r>
                        <a:rPr lang="fr-FR" sz="1000" dirty="0">
                          <a:effectLst/>
                        </a:rPr>
                        <a:t>= M. Renard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To </a:t>
                      </a:r>
                      <a:r>
                        <a:rPr lang="fr-FR" sz="1000" dirty="0" err="1" smtClean="0">
                          <a:effectLst/>
                        </a:rPr>
                        <a:t>be</a:t>
                      </a:r>
                      <a:r>
                        <a:rPr lang="fr-FR" sz="1000" dirty="0" smtClean="0">
                          <a:effectLst/>
                        </a:rPr>
                        <a:t> </a:t>
                      </a:r>
                      <a:r>
                        <a:rPr lang="fr-FR" sz="1000" dirty="0" err="1" smtClean="0">
                          <a:effectLst/>
                        </a:rPr>
                        <a:t>scheduled</a:t>
                      </a:r>
                      <a:r>
                        <a:rPr lang="fr-FR" sz="1000" dirty="0" smtClean="0">
                          <a:effectLst/>
                        </a:rPr>
                        <a:t> </a:t>
                      </a:r>
                      <a:r>
                        <a:rPr lang="fr-FR" sz="1000" dirty="0" err="1" smtClean="0">
                          <a:effectLst/>
                        </a:rPr>
                        <a:t>after</a:t>
                      </a:r>
                      <a:r>
                        <a:rPr lang="fr-FR" sz="1000" dirty="0" smtClean="0">
                          <a:effectLst/>
                        </a:rPr>
                        <a:t> the CSCM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(21st</a:t>
                      </a:r>
                      <a:r>
                        <a:rPr lang="fr-FR" sz="1000" baseline="0" dirty="0" smtClean="0">
                          <a:effectLst/>
                        </a:rPr>
                        <a:t> July?)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effectLst/>
                        </a:rPr>
                        <a:t>Inspector</a:t>
                      </a:r>
                      <a:r>
                        <a:rPr lang="fr-FR" sz="1000" dirty="0">
                          <a:effectLst/>
                        </a:rPr>
                        <a:t>= M. Renard</a:t>
                      </a: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353" marR="65353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2996" y="1506529"/>
            <a:ext cx="5388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No safety problem during the R2E activities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815" y="2804610"/>
            <a:ext cx="2694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Safety inspections: 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8876" y="2190870"/>
            <a:ext cx="5824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Safe room point 5: performance tests mid July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82996" y="3429000"/>
            <a:ext cx="8365468" cy="2016224"/>
          </a:xfrm>
          <a:prstGeom prst="roundRect">
            <a:avLst>
              <a:gd name="adj" fmla="val 0"/>
            </a:avLst>
          </a:prstGeom>
          <a:noFill/>
          <a:ln w="1905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60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24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Safety – point 5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778" y="1797238"/>
            <a:ext cx="5654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7030A0"/>
                </a:solidFill>
              </a:rPr>
              <a:t>Safe room implementation (ECR/ </a:t>
            </a:r>
            <a:r>
              <a:rPr lang="en-GB" dirty="0" err="1" smtClean="0">
                <a:solidFill>
                  <a:srgbClr val="7030A0"/>
                </a:solidFill>
              </a:rPr>
              <a:t>edms</a:t>
            </a:r>
            <a:r>
              <a:rPr lang="en-GB" dirty="0" smtClean="0">
                <a:solidFill>
                  <a:srgbClr val="7030A0"/>
                </a:solidFill>
              </a:rPr>
              <a:t>: 1334832) 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6691" y="2181909"/>
            <a:ext cx="7462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7030A0"/>
                </a:solidFill>
              </a:rPr>
              <a:t>Safe room performance tests by EN/CV scheduled on weeks 30- 31 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7463" y="2551241"/>
            <a:ext cx="6756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7030A0"/>
                </a:solidFill>
              </a:rPr>
              <a:t>Filling the holes  (services areas / tunnel and machine / CMS)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19672" y="2920573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</a:rPr>
              <a:t>under the supervision of C. Gaignant &amp; </a:t>
            </a:r>
            <a:r>
              <a:rPr lang="en-GB" dirty="0" smtClean="0">
                <a:solidFill>
                  <a:srgbClr val="7030A0"/>
                </a:solidFill>
              </a:rPr>
              <a:t>S. </a:t>
            </a:r>
            <a:r>
              <a:rPr lang="en-GB" dirty="0">
                <a:solidFill>
                  <a:srgbClr val="7030A0"/>
                </a:solidFill>
              </a:rPr>
              <a:t>Grillot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19672" y="3289905"/>
            <a:ext cx="6007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7030A0"/>
                </a:solidFill>
              </a:rPr>
              <a:t>R2E provided list /images of holes/ducts performed within the project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91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25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720" y="192084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R2E Mitigation activities - summary</a:t>
            </a:r>
            <a:endParaRPr lang="en-US" sz="3600" dirty="0">
              <a:solidFill>
                <a:srgbClr val="7030A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87624" y="1340768"/>
            <a:ext cx="6445379" cy="4194627"/>
            <a:chOff x="1403648" y="1844824"/>
            <a:chExt cx="6445379" cy="4194627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03648" y="1844824"/>
              <a:ext cx="6445379" cy="4194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ounded Rectangle 9"/>
            <p:cNvSpPr/>
            <p:nvPr/>
          </p:nvSpPr>
          <p:spPr bwMode="auto">
            <a:xfrm>
              <a:off x="6516216" y="4149080"/>
              <a:ext cx="1224136" cy="792088"/>
            </a:xfrm>
            <a:prstGeom prst="roundRect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UJ76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3317006" y="5013176"/>
              <a:ext cx="1224136" cy="864096"/>
            </a:xfrm>
            <a:prstGeom prst="roundRect">
              <a:avLst/>
            </a:prstGeom>
            <a:solidFill>
              <a:srgbClr val="660066">
                <a:alpha val="83137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UJ14/16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bg1"/>
                  </a:solidFill>
                </a:rPr>
                <a:t>RR13/17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4932040" y="2132856"/>
              <a:ext cx="1224136" cy="792088"/>
            </a:xfrm>
            <a:prstGeom prst="roundRect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UJ56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bg1"/>
                  </a:solidFill>
                </a:rPr>
                <a:t>RR53/57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5364088" y="5013176"/>
              <a:ext cx="1224136" cy="792088"/>
            </a:xfrm>
            <a:prstGeom prst="roundRect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US85</a:t>
              </a: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3146600" y="1988840"/>
              <a:ext cx="1224136" cy="792088"/>
            </a:xfrm>
            <a:prstGeom prst="roundRect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UX45</a:t>
              </a:r>
            </a:p>
          </p:txBody>
        </p:sp>
      </p:grpSp>
      <p:sp>
        <p:nvSpPr>
          <p:cNvPr id="15" name="Rounded Rectangle 14"/>
          <p:cNvSpPr/>
          <p:nvPr/>
        </p:nvSpPr>
        <p:spPr bwMode="auto">
          <a:xfrm>
            <a:off x="5148064" y="4509120"/>
            <a:ext cx="1224136" cy="792088"/>
          </a:xfrm>
          <a:prstGeom prst="roundRect">
            <a:avLst/>
          </a:prstGeom>
          <a:solidFill>
            <a:srgbClr val="00B050">
              <a:alpha val="81961"/>
            </a:srgbClr>
          </a:solidFill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US85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3101840" y="4509120"/>
            <a:ext cx="1224136" cy="864096"/>
          </a:xfrm>
          <a:prstGeom prst="roundRect">
            <a:avLst/>
          </a:prstGeom>
          <a:solidFill>
            <a:srgbClr val="00B050">
              <a:alpha val="82745"/>
            </a:srgbClr>
          </a:solidFill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UJ14/16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</a:rPr>
              <a:t>RR13/17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6300192" y="3645024"/>
            <a:ext cx="1224136" cy="720080"/>
          </a:xfrm>
          <a:prstGeom prst="roundRect">
            <a:avLst/>
          </a:prstGeom>
          <a:solidFill>
            <a:srgbClr val="00B050">
              <a:alpha val="81961"/>
            </a:srgbClr>
          </a:solidFill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UJ76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4716016" y="1628800"/>
            <a:ext cx="1224136" cy="648072"/>
          </a:xfrm>
          <a:prstGeom prst="roundRect">
            <a:avLst/>
          </a:prstGeom>
          <a:solidFill>
            <a:srgbClr val="00B050">
              <a:alpha val="81961"/>
            </a:srgbClr>
          </a:solidFill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UJ56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</a:rPr>
              <a:t>RR53/57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2930576" y="1484784"/>
            <a:ext cx="1224136" cy="692460"/>
          </a:xfrm>
          <a:prstGeom prst="roundRect">
            <a:avLst/>
          </a:prstGeom>
          <a:solidFill>
            <a:srgbClr val="00B050">
              <a:alpha val="81961"/>
            </a:srgbClr>
          </a:solidFill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UX45</a:t>
            </a:r>
          </a:p>
        </p:txBody>
      </p:sp>
      <p:sp>
        <p:nvSpPr>
          <p:cNvPr id="24" name="TextBox 23"/>
          <p:cNvSpPr txBox="1"/>
          <p:nvPr/>
        </p:nvSpPr>
        <p:spPr>
          <a:xfrm rot="20407321">
            <a:off x="3360815" y="5625456"/>
            <a:ext cx="891591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completed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20407321">
            <a:off x="5388069" y="5496031"/>
            <a:ext cx="891591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completed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20407321">
            <a:off x="7105385" y="4278287"/>
            <a:ext cx="1505540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Still 1 week work 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towards completion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20407321">
            <a:off x="2177806" y="1055708"/>
            <a:ext cx="1505540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Still 2 weeks work 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towards completion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20407321">
            <a:off x="5007362" y="1055460"/>
            <a:ext cx="1505540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Still 5 weeks work 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towards completion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20221433">
            <a:off x="6076013" y="1154311"/>
            <a:ext cx="1611340" cy="461665"/>
          </a:xfrm>
          <a:prstGeom prst="rect">
            <a:avLst/>
          </a:prstGeom>
          <a:solidFill>
            <a:schemeClr val="bg1"/>
          </a:solidFill>
          <a:ln>
            <a:solidFill>
              <a:srgbClr val="CC0066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Safe room by EN/CV</a:t>
            </a:r>
          </a:p>
          <a:p>
            <a:r>
              <a:rPr lang="en-GB" sz="1200" dirty="0" smtClean="0"/>
              <a:t> on critical path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8200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26</a:t>
            </a:fld>
            <a:endParaRPr lang="en-US" alt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720" y="192084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R2E Mitigation activities - summary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385" y="1151956"/>
            <a:ext cx="405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7030A0"/>
                </a:solidFill>
              </a:rPr>
              <a:t>R</a:t>
            </a:r>
            <a:r>
              <a:rPr lang="en-GB" dirty="0" smtClean="0">
                <a:solidFill>
                  <a:srgbClr val="7030A0"/>
                </a:solidFill>
              </a:rPr>
              <a:t>2E activities are within schedule 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7" y="1628800"/>
            <a:ext cx="8105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7030A0"/>
                </a:solidFill>
              </a:rPr>
              <a:t>Safe room implementation at point 5 is very challenging (CV activities are on critical path) 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7" y="2420888"/>
            <a:ext cx="8526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7030A0"/>
                </a:solidFill>
              </a:rPr>
              <a:t>Very good preparation (started in 2010) and efficient work of all groups during the LS1 allow to stay within schedule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723" y="5877272"/>
            <a:ext cx="6211957" cy="646331"/>
          </a:xfrm>
          <a:prstGeom prst="rect">
            <a:avLst/>
          </a:prstGeom>
          <a:solidFill>
            <a:srgbClr val="FFFFFF"/>
          </a:solidFill>
          <a:ln w="57150" cmpd="thickThin">
            <a:solidFill>
              <a:srgbClr val="800080"/>
            </a:solidFill>
          </a:ln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7030A0"/>
                </a:solidFill>
              </a:rPr>
              <a:t>Many thanks to all the groups</a:t>
            </a:r>
            <a:endParaRPr lang="en-GB" sz="3600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0227" y="506042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7030A0"/>
                </a:solidFill>
              </a:rPr>
              <a:t>Last but not least  =&gt; safety inspections to be scheduled and carried out by HSE colleagues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352" y="3212976"/>
            <a:ext cx="8122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7030A0"/>
                </a:solidFill>
              </a:rPr>
              <a:t>Continuous follow-up,</a:t>
            </a:r>
            <a:r>
              <a:rPr lang="en-GB" dirty="0">
                <a:solidFill>
                  <a:srgbClr val="7030A0"/>
                </a:solidFill>
              </a:rPr>
              <a:t> </a:t>
            </a:r>
            <a:r>
              <a:rPr lang="en-GB" dirty="0" smtClean="0">
                <a:solidFill>
                  <a:srgbClr val="7030A0"/>
                </a:solidFill>
              </a:rPr>
              <a:t>weekly Friday’s meetings (#103), </a:t>
            </a:r>
            <a:r>
              <a:rPr lang="en-GB" dirty="0" err="1" smtClean="0">
                <a:solidFill>
                  <a:srgbClr val="7030A0"/>
                </a:solidFill>
              </a:rPr>
              <a:t>carefull</a:t>
            </a:r>
            <a:r>
              <a:rPr lang="en-GB" dirty="0" smtClean="0">
                <a:solidFill>
                  <a:srgbClr val="7030A0"/>
                </a:solidFill>
              </a:rPr>
              <a:t> preparation/planning and  contribution of all teams were crucial for the success 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1438" y="4221088"/>
            <a:ext cx="830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7030A0"/>
                </a:solidFill>
              </a:rPr>
              <a:t>Testing &amp; commissioning: in progress; for the moment only few minors problems detected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6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3D9C-A4E9-426A-9D8A-A7C927C592A1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85720" y="214290"/>
            <a:ext cx="2317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Contents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017515" y="1768440"/>
            <a:ext cx="7391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Advancement status of the R2E activities in points 1, 4, 5 &amp; 7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7515" y="2564904"/>
            <a:ext cx="1269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Safety 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7515" y="3491716"/>
            <a:ext cx="1569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Summary</a:t>
            </a:r>
            <a:endParaRPr lang="en-GB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dirty="0" smtClean="0"/>
          </a:p>
          <a:p>
            <a:fld id="{F07C3D9C-A4E9-426A-9D8A-A7C927C592A1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Main critical areas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318452" y="1508844"/>
            <a:ext cx="6445379" cy="4194627"/>
            <a:chOff x="1403648" y="1844824"/>
            <a:chExt cx="6445379" cy="4194627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03648" y="1844824"/>
              <a:ext cx="6445379" cy="4194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ounded Rectangle 10"/>
            <p:cNvSpPr/>
            <p:nvPr/>
          </p:nvSpPr>
          <p:spPr bwMode="auto">
            <a:xfrm>
              <a:off x="6516216" y="4149080"/>
              <a:ext cx="1224136" cy="792088"/>
            </a:xfrm>
            <a:prstGeom prst="roundRect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UJ76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3317006" y="5013176"/>
              <a:ext cx="1224136" cy="864096"/>
            </a:xfrm>
            <a:prstGeom prst="roundRect">
              <a:avLst/>
            </a:prstGeom>
            <a:solidFill>
              <a:srgbClr val="660066">
                <a:alpha val="83137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UJ14/16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bg1"/>
                  </a:solidFill>
                </a:rPr>
                <a:t>RR13/17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4932040" y="2132856"/>
              <a:ext cx="1224136" cy="792088"/>
            </a:xfrm>
            <a:prstGeom prst="roundRect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UJ56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bg1"/>
                  </a:solidFill>
                </a:rPr>
                <a:t>RR53/57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5364088" y="5013176"/>
              <a:ext cx="1224136" cy="792088"/>
            </a:xfrm>
            <a:prstGeom prst="roundRect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US85</a:t>
              </a: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3146600" y="1988840"/>
              <a:ext cx="1224136" cy="792088"/>
            </a:xfrm>
            <a:prstGeom prst="roundRect">
              <a:avLst/>
            </a:prstGeom>
            <a:solidFill>
              <a:srgbClr val="660066">
                <a:alpha val="81961"/>
              </a:srgbClr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UX45</a:t>
              </a:r>
            </a:p>
          </p:txBody>
        </p:sp>
      </p:grpSp>
      <p:sp>
        <p:nvSpPr>
          <p:cNvPr id="16" name="Rounded Rectangle 15"/>
          <p:cNvSpPr/>
          <p:nvPr/>
        </p:nvSpPr>
        <p:spPr bwMode="auto">
          <a:xfrm>
            <a:off x="5278892" y="4677196"/>
            <a:ext cx="1224136" cy="792088"/>
          </a:xfrm>
          <a:prstGeom prst="roundRect">
            <a:avLst/>
          </a:prstGeom>
          <a:solidFill>
            <a:srgbClr val="00B050">
              <a:alpha val="81961"/>
            </a:srgbClr>
          </a:solidFill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US85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79738" y="5541292"/>
            <a:ext cx="1207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c</a:t>
            </a:r>
            <a:r>
              <a:rPr lang="en-GB" sz="1200" b="1" dirty="0" smtClean="0">
                <a:solidFill>
                  <a:srgbClr val="00B050"/>
                </a:solidFill>
              </a:rPr>
              <a:t>ompleted</a:t>
            </a:r>
          </a:p>
          <a:p>
            <a:r>
              <a:rPr lang="en-GB" sz="1200" b="1" dirty="0" smtClean="0">
                <a:solidFill>
                  <a:srgbClr val="00B050"/>
                </a:solidFill>
              </a:rPr>
              <a:t>13</a:t>
            </a:r>
            <a:r>
              <a:rPr lang="en-GB" sz="1200" b="1" baseline="30000" dirty="0" smtClean="0">
                <a:solidFill>
                  <a:srgbClr val="00B050"/>
                </a:solidFill>
              </a:rPr>
              <a:t>rd</a:t>
            </a:r>
            <a:r>
              <a:rPr lang="en-GB" sz="1200" b="1" dirty="0" smtClean="0">
                <a:solidFill>
                  <a:srgbClr val="00B050"/>
                </a:solidFill>
              </a:rPr>
              <a:t> </a:t>
            </a:r>
            <a:r>
              <a:rPr lang="en-GB" sz="1200" b="1" dirty="0">
                <a:solidFill>
                  <a:srgbClr val="00B050"/>
                </a:solidFill>
              </a:rPr>
              <a:t>D</a:t>
            </a:r>
            <a:r>
              <a:rPr lang="en-GB" sz="1200" b="1" dirty="0" smtClean="0">
                <a:solidFill>
                  <a:srgbClr val="00B050"/>
                </a:solidFill>
              </a:rPr>
              <a:t>ec. 2013</a:t>
            </a:r>
            <a:endParaRPr lang="en-GB" sz="1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Mitigation activities – general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4192" y="1246078"/>
            <a:ext cx="2781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Phase I: dismantling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095" y="4145495"/>
            <a:ext cx="55002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Phase III: equipment relocation / installation </a:t>
            </a:r>
          </a:p>
          <a:p>
            <a:pPr lvl="2" algn="l"/>
            <a:r>
              <a:rPr lang="en-GB" dirty="0" smtClean="0">
                <a:solidFill>
                  <a:srgbClr val="7030A0"/>
                </a:solidFill>
              </a:rPr>
              <a:t>       (equipment owners, EN/HE)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2430" y="5229114"/>
            <a:ext cx="7017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Phase IV: equipment commissioning </a:t>
            </a:r>
          </a:p>
          <a:p>
            <a:pPr algn="l"/>
            <a:r>
              <a:rPr lang="en-GB" sz="2000" dirty="0">
                <a:solidFill>
                  <a:srgbClr val="7030A0"/>
                </a:solidFill>
              </a:rPr>
              <a:t> </a:t>
            </a:r>
            <a:r>
              <a:rPr lang="en-GB" sz="2000" dirty="0" smtClean="0">
                <a:solidFill>
                  <a:srgbClr val="7030A0"/>
                </a:solidFill>
              </a:rPr>
              <a:t>                   </a:t>
            </a:r>
            <a:r>
              <a:rPr lang="en-GB" dirty="0" smtClean="0">
                <a:solidFill>
                  <a:srgbClr val="7030A0"/>
                </a:solidFill>
              </a:rPr>
              <a:t>(equipment owners, GS/ASE, EN/EL, EN/CV, IT/CS)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24081" y="1625215"/>
            <a:ext cx="61863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 smtClean="0">
                <a:solidFill>
                  <a:srgbClr val="7030A0"/>
                </a:solidFill>
              </a:rPr>
              <a:t>- equipment removal/storage (equipment owners, EN/HE), </a:t>
            </a:r>
          </a:p>
          <a:p>
            <a:pPr algn="l"/>
            <a:r>
              <a:rPr lang="en-GB" dirty="0" smtClean="0">
                <a:solidFill>
                  <a:srgbClr val="7030A0"/>
                </a:solidFill>
              </a:rPr>
              <a:t>- services removal (mainly EN/EL, EN/CV)</a:t>
            </a:r>
          </a:p>
          <a:p>
            <a:pPr algn="l"/>
            <a:r>
              <a:rPr lang="en-GB" dirty="0" smtClean="0">
                <a:solidFill>
                  <a:srgbClr val="7030A0"/>
                </a:solidFill>
              </a:rPr>
              <a:t>- civil </a:t>
            </a:r>
            <a:r>
              <a:rPr lang="en-GB" dirty="0">
                <a:solidFill>
                  <a:srgbClr val="7030A0"/>
                </a:solidFill>
              </a:rPr>
              <a:t>engineering (GS/SE</a:t>
            </a:r>
            <a:r>
              <a:rPr lang="en-GB" dirty="0" smtClean="0">
                <a:solidFill>
                  <a:srgbClr val="7030A0"/>
                </a:solidFill>
              </a:rPr>
              <a:t>)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205" y="2780052"/>
            <a:ext cx="3175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Phase II: infrastructures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55970" y="3142010"/>
            <a:ext cx="55367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dirty="0" smtClean="0">
                <a:solidFill>
                  <a:srgbClr val="7030A0"/>
                </a:solidFill>
              </a:rPr>
              <a:t>- civil engineering (GS/SE)</a:t>
            </a:r>
          </a:p>
          <a:p>
            <a:pPr algn="l"/>
            <a:r>
              <a:rPr lang="en-GB" dirty="0" smtClean="0">
                <a:solidFill>
                  <a:srgbClr val="7030A0"/>
                </a:solidFill>
              </a:rPr>
              <a:t>- services </a:t>
            </a:r>
            <a:r>
              <a:rPr lang="en-GB" dirty="0">
                <a:solidFill>
                  <a:srgbClr val="7030A0"/>
                </a:solidFill>
              </a:rPr>
              <a:t>installation </a:t>
            </a:r>
            <a:r>
              <a:rPr lang="en-GB" dirty="0" smtClean="0">
                <a:solidFill>
                  <a:srgbClr val="7030A0"/>
                </a:solidFill>
              </a:rPr>
              <a:t>(mainly EN/EL</a:t>
            </a:r>
            <a:r>
              <a:rPr lang="en-GB" dirty="0">
                <a:solidFill>
                  <a:srgbClr val="7030A0"/>
                </a:solidFill>
              </a:rPr>
              <a:t>, </a:t>
            </a:r>
            <a:r>
              <a:rPr lang="en-GB" dirty="0" smtClean="0">
                <a:solidFill>
                  <a:srgbClr val="7030A0"/>
                </a:solidFill>
              </a:rPr>
              <a:t>EN/CV, IT/CS) 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16" name="Picture 2" descr="C:\Users\aperrot\AppData\Local\Microsoft\Windows\Temporary Internet Files\Content.IE5\14REUNCT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471" y="1584979"/>
            <a:ext cx="653409" cy="65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aperrot\AppData\Local\Microsoft\Windows\Temporary Internet Files\Content.IE5\14REUNCT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470" y="2980107"/>
            <a:ext cx="653409" cy="65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aperrot\AppData\Local\Microsoft\Windows\Temporary Internet Files\Content.IE5\14REUNCT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105" y="4169194"/>
            <a:ext cx="653409" cy="65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 rot="20284068">
            <a:off x="7482453" y="5338587"/>
            <a:ext cx="1338828" cy="369332"/>
          </a:xfrm>
          <a:prstGeom prst="rect">
            <a:avLst/>
          </a:prstGeom>
          <a:noFill/>
          <a:ln w="38100" cmpd="thinThick">
            <a:solidFill>
              <a:srgbClr val="80008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In progress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102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1 – advancement status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959957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959957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17116" y="155428"/>
            <a:ext cx="1503938" cy="523220"/>
          </a:xfrm>
          <a:prstGeom prst="rect">
            <a:avLst/>
          </a:prstGeom>
          <a:solidFill>
            <a:srgbClr val="00B050"/>
          </a:solidFill>
          <a:ln w="19050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R2E @ Point 1  </a:t>
            </a:r>
          </a:p>
          <a:p>
            <a:r>
              <a:rPr lang="en-GB" sz="1400" b="1" dirty="0" smtClean="0">
                <a:solidFill>
                  <a:schemeClr val="bg1"/>
                </a:solidFill>
              </a:rPr>
              <a:t>completed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\\cern.ch\dfs\Users\a\aperrot\Desktop\20140624\Point 1_Jan14-Jun14_2014062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33" y="1222690"/>
            <a:ext cx="3783934" cy="528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159384" y="1432658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UJ14</a:t>
            </a:r>
            <a:endParaRPr lang="en-GB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40718" y="4206219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UJ16</a:t>
            </a:r>
            <a:endParaRPr lang="en-GB" sz="1100" b="1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2248355" y="1443493"/>
            <a:ext cx="307421" cy="253224"/>
          </a:xfrm>
          <a:prstGeom prst="round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01757" y="1450496"/>
            <a:ext cx="26741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FF0000"/>
                </a:solidFill>
              </a:rPr>
              <a:t>Water Cooled Cables (WCCs) installation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611535" y="2895105"/>
            <a:ext cx="307421" cy="216024"/>
          </a:xfrm>
          <a:prstGeom prst="roundRect">
            <a:avLst/>
          </a:prstGeom>
          <a:noFill/>
          <a:ln w="12700" cap="sq" cmpd="sng" algn="ctr">
            <a:solidFill>
              <a:srgbClr val="99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2116340" y="1746855"/>
            <a:ext cx="943492" cy="100277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110291" y="4467829"/>
            <a:ext cx="943492" cy="216024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82589" y="4149599"/>
            <a:ext cx="120257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FF0000"/>
                </a:solidFill>
              </a:rPr>
              <a:t>WCC installation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701757" y="1673882"/>
            <a:ext cx="35846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chemeClr val="bg1">
                    <a:lumMod val="50000"/>
                  </a:schemeClr>
                </a:solidFill>
              </a:rPr>
              <a:t>Commissioning QPS, current lead heaters, collimators, </a:t>
            </a:r>
            <a:endParaRPr lang="en-GB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82284" y="4437632"/>
            <a:ext cx="35846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chemeClr val="bg1">
                    <a:lumMod val="50000"/>
                  </a:schemeClr>
                </a:solidFill>
              </a:rPr>
              <a:t>Commissioning QPS, current lead heaters, collimators, </a:t>
            </a:r>
            <a:endParaRPr lang="en-GB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3131840" y="1793491"/>
            <a:ext cx="787116" cy="1090162"/>
          </a:xfrm>
          <a:prstGeom prst="roundRect">
            <a:avLst/>
          </a:prstGeom>
          <a:noFill/>
          <a:ln w="12700" cap="sq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01756" y="2028076"/>
            <a:ext cx="3231975" cy="36933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FFC000"/>
                </a:solidFill>
              </a:rPr>
              <a:t>WCCs tests and power converters commissioning</a:t>
            </a:r>
          </a:p>
          <a:p>
            <a:pPr lvl="0" algn="l"/>
            <a:r>
              <a:rPr lang="en-GB" sz="800" b="1" dirty="0" smtClean="0">
                <a:solidFill>
                  <a:srgbClr val="FFC000"/>
                </a:solidFill>
              </a:rPr>
              <a:t>(change of one WCC)</a:t>
            </a:r>
            <a:endParaRPr lang="en-GB" sz="800" b="1" dirty="0">
              <a:solidFill>
                <a:srgbClr val="FFC000"/>
              </a:solidFill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429974" y="4731113"/>
            <a:ext cx="402006" cy="445572"/>
          </a:xfrm>
          <a:prstGeom prst="roundRect">
            <a:avLst/>
          </a:prstGeom>
          <a:noFill/>
          <a:ln w="12700" cap="sq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701757" y="4731113"/>
            <a:ext cx="316144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FFC000"/>
                </a:solidFill>
              </a:rPr>
              <a:t>WCC tests and power converters commissioning</a:t>
            </a:r>
          </a:p>
        </p:txBody>
      </p:sp>
      <p:sp>
        <p:nvSpPr>
          <p:cNvPr id="31" name="Rounded Rectangle 30"/>
          <p:cNvSpPr/>
          <p:nvPr/>
        </p:nvSpPr>
        <p:spPr bwMode="auto">
          <a:xfrm>
            <a:off x="2248355" y="4179797"/>
            <a:ext cx="427339" cy="257835"/>
          </a:xfrm>
          <a:prstGeom prst="round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3908502" y="3111129"/>
            <a:ext cx="250882" cy="420596"/>
          </a:xfrm>
          <a:prstGeom prst="round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28734" y="2864908"/>
            <a:ext cx="17780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7030A0"/>
                </a:solidFill>
              </a:rPr>
              <a:t>Short Circuit Tests (SCTs)</a:t>
            </a:r>
            <a:endParaRPr lang="en-GB" sz="1000" b="1" dirty="0">
              <a:solidFill>
                <a:srgbClr val="7030A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95740" y="3198316"/>
            <a:ext cx="20922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FF0000"/>
                </a:solidFill>
              </a:rPr>
              <a:t>WCC orientation and then tests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3602164" y="5156967"/>
            <a:ext cx="307421" cy="216024"/>
          </a:xfrm>
          <a:prstGeom prst="roundRect">
            <a:avLst/>
          </a:prstGeom>
          <a:noFill/>
          <a:ln w="12700" cap="sq" cmpd="sng" algn="ctr">
            <a:solidFill>
              <a:srgbClr val="99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3908502" y="5372991"/>
            <a:ext cx="313451" cy="607006"/>
          </a:xfrm>
          <a:prstGeom prst="roundRect">
            <a:avLst/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96551" y="5126770"/>
            <a:ext cx="17780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7030A0"/>
                </a:solidFill>
              </a:rPr>
              <a:t>Short Circuit Tests (SCTs)</a:t>
            </a:r>
            <a:endParaRPr lang="en-GB" sz="1000" b="1" dirty="0">
              <a:solidFill>
                <a:srgbClr val="7030A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01757" y="5553383"/>
            <a:ext cx="20922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FF0000"/>
                </a:solidFill>
              </a:rPr>
              <a:t>WCC orientation and then tests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70580" y="1604384"/>
            <a:ext cx="3593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/>
              <a:t>A</a:t>
            </a:r>
            <a:r>
              <a:rPr lang="en-GB" sz="600" b="1" dirty="0" smtClean="0"/>
              <a:t>pril</a:t>
            </a:r>
            <a:endParaRPr lang="en-GB" sz="6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958617" y="3531725"/>
            <a:ext cx="36420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b="1" dirty="0" smtClean="0"/>
              <a:t>June</a:t>
            </a:r>
            <a:endParaRPr lang="en-GB" sz="6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400754" y="4591520"/>
            <a:ext cx="3353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b="1" dirty="0" smtClean="0"/>
              <a:t>May</a:t>
            </a:r>
            <a:endParaRPr lang="en-GB" sz="6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993302" y="5974561"/>
            <a:ext cx="52129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b="1" dirty="0" smtClean="0"/>
              <a:t>end June</a:t>
            </a:r>
            <a:endParaRPr lang="en-GB" sz="600" b="1" dirty="0"/>
          </a:p>
        </p:txBody>
      </p:sp>
      <p:sp>
        <p:nvSpPr>
          <p:cNvPr id="43" name="Rounded Rectangle 42"/>
          <p:cNvSpPr/>
          <p:nvPr/>
        </p:nvSpPr>
        <p:spPr bwMode="auto">
          <a:xfrm>
            <a:off x="2555776" y="6051215"/>
            <a:ext cx="1373298" cy="216024"/>
          </a:xfrm>
          <a:prstGeom prst="roundRect">
            <a:avLst/>
          </a:prstGeom>
          <a:noFill/>
          <a:ln w="12700" cap="sq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2116339" y="3660988"/>
            <a:ext cx="1495195" cy="216024"/>
          </a:xfrm>
          <a:prstGeom prst="roundRect">
            <a:avLst/>
          </a:prstGeom>
          <a:noFill/>
          <a:ln w="12700" cap="sq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96551" y="3615454"/>
            <a:ext cx="28264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7030A0"/>
                </a:solidFill>
              </a:rPr>
              <a:t>Shielding activities (reinstallation, painting)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82284" y="6066894"/>
            <a:ext cx="28264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7030A0"/>
                </a:solidFill>
              </a:rPr>
              <a:t>Shielding activities (reinstallation, painting)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3582392" y="3861675"/>
            <a:ext cx="499177" cy="287924"/>
          </a:xfrm>
          <a:prstGeom prst="roundRect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3400754" y="6267238"/>
            <a:ext cx="622566" cy="241053"/>
          </a:xfrm>
          <a:prstGeom prst="roundRect">
            <a:avLst/>
          </a:prstGeom>
          <a:noFill/>
          <a:ln w="12700" cap="sq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690701" y="3860497"/>
            <a:ext cx="16145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00B050"/>
                </a:solidFill>
              </a:rPr>
              <a:t>PAD/MAD reinstallation</a:t>
            </a:r>
            <a:endParaRPr lang="en-GB" sz="1000" b="1" dirty="0">
              <a:solidFill>
                <a:srgbClr val="00B05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692581" y="6281001"/>
            <a:ext cx="16145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GB" sz="1000" b="1" dirty="0" smtClean="0">
                <a:solidFill>
                  <a:srgbClr val="00B050"/>
                </a:solidFill>
              </a:rPr>
              <a:t>PAD/MAD reinstallation</a:t>
            </a:r>
            <a:endParaRPr lang="en-GB" sz="1000" b="1" dirty="0">
              <a:solidFill>
                <a:srgbClr val="00B050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 bwMode="auto">
          <a:xfrm>
            <a:off x="467544" y="4149599"/>
            <a:ext cx="7801541" cy="0"/>
          </a:xfrm>
          <a:prstGeom prst="line">
            <a:avLst/>
          </a:prstGeom>
          <a:noFill/>
          <a:ln w="12700" cap="sq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4221954" y="1245733"/>
            <a:ext cx="0" cy="168223"/>
          </a:xfrm>
          <a:prstGeom prst="straightConnector1">
            <a:avLst/>
          </a:prstGeom>
          <a:noFill/>
          <a:ln w="12700" cap="sq" cmpd="sng" algn="ctr">
            <a:solidFill>
              <a:srgbClr val="99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3908502" y="1004508"/>
            <a:ext cx="626903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9900CC"/>
                </a:solidFill>
              </a:rPr>
              <a:t>T</a:t>
            </a:r>
            <a:r>
              <a:rPr lang="en-GB" sz="1200" b="1" dirty="0" smtClean="0">
                <a:solidFill>
                  <a:srgbClr val="9900CC"/>
                </a:solidFill>
              </a:rPr>
              <a:t>oday</a:t>
            </a:r>
            <a:endParaRPr lang="en-GB" sz="1200" b="1" dirty="0">
              <a:solidFill>
                <a:srgbClr val="9900CC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4221954" y="1513947"/>
            <a:ext cx="0" cy="4994344"/>
          </a:xfrm>
          <a:prstGeom prst="line">
            <a:avLst/>
          </a:prstGeom>
          <a:noFill/>
          <a:ln w="28575" cap="sq" cmpd="sng" algn="ctr">
            <a:solidFill>
              <a:srgbClr val="9900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Rectangle 60"/>
          <p:cNvSpPr/>
          <p:nvPr/>
        </p:nvSpPr>
        <p:spPr>
          <a:xfrm rot="20372534">
            <a:off x="169267" y="1711160"/>
            <a:ext cx="1906291" cy="830997"/>
          </a:xfrm>
          <a:prstGeom prst="rect">
            <a:avLst/>
          </a:prstGeom>
          <a:solidFill>
            <a:srgbClr val="FFFFFF"/>
          </a:solidFill>
          <a:ln w="28575" cmpd="thinThick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n-GB" sz="1600" b="1" dirty="0" smtClean="0">
                <a:solidFill>
                  <a:srgbClr val="7030A0"/>
                </a:solidFill>
              </a:rPr>
              <a:t>Completed with </a:t>
            </a:r>
          </a:p>
          <a:p>
            <a:r>
              <a:rPr lang="en-GB" sz="1600" b="1" dirty="0" smtClean="0">
                <a:solidFill>
                  <a:srgbClr val="7030A0"/>
                </a:solidFill>
              </a:rPr>
              <a:t>2  </a:t>
            </a:r>
            <a:r>
              <a:rPr lang="en-GB" sz="1600" b="1" dirty="0">
                <a:solidFill>
                  <a:srgbClr val="7030A0"/>
                </a:solidFill>
              </a:rPr>
              <a:t>weeks </a:t>
            </a:r>
            <a:r>
              <a:rPr lang="en-GB" sz="1600" b="1" dirty="0" smtClean="0">
                <a:solidFill>
                  <a:srgbClr val="7030A0"/>
                </a:solidFill>
              </a:rPr>
              <a:t>advance</a:t>
            </a:r>
          </a:p>
          <a:p>
            <a:r>
              <a:rPr lang="en-GB" sz="1600" b="1" dirty="0" smtClean="0">
                <a:solidFill>
                  <a:srgbClr val="7030A0"/>
                </a:solidFill>
              </a:rPr>
              <a:t> </a:t>
            </a:r>
            <a:r>
              <a:rPr lang="en-GB" sz="1600" b="1" dirty="0">
                <a:solidFill>
                  <a:srgbClr val="7030A0"/>
                </a:solidFill>
              </a:rPr>
              <a:t>vs baseline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38033" y="6508291"/>
            <a:ext cx="15135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i="1" dirty="0" smtClean="0">
                <a:solidFill>
                  <a:srgbClr val="7030A0"/>
                </a:solidFill>
              </a:rPr>
              <a:t>Courtesy M. Barberan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 rot="20251757">
            <a:off x="7725181" y="2538399"/>
            <a:ext cx="1122422" cy="400110"/>
          </a:xfrm>
          <a:prstGeom prst="rect">
            <a:avLst/>
          </a:prstGeom>
          <a:solidFill>
            <a:srgbClr val="0066CC"/>
          </a:solidFill>
          <a:ln w="19050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EN-MEF survey</a:t>
            </a:r>
          </a:p>
          <a:p>
            <a:r>
              <a:rPr lang="en-GB" sz="1000" b="1" dirty="0" smtClean="0">
                <a:solidFill>
                  <a:schemeClr val="bg1"/>
                </a:solidFill>
              </a:rPr>
              <a:t> in all areas</a:t>
            </a:r>
            <a:endParaRPr lang="en-GB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59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20" grpId="0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/>
      <p:bldP spid="34" grpId="0"/>
      <p:bldP spid="35" grpId="0" animBg="1"/>
      <p:bldP spid="36" grpId="0" animBg="1"/>
      <p:bldP spid="37" grpId="0"/>
      <p:bldP spid="38" grpId="0"/>
      <p:bldP spid="43" grpId="0" animBg="1"/>
      <p:bldP spid="44" grpId="0" animBg="1"/>
      <p:bldP spid="45" grpId="0"/>
      <p:bldP spid="46" grpId="0"/>
      <p:bldP spid="47" grpId="0" animBg="1"/>
      <p:bldP spid="48" grpId="0" animBg="1"/>
      <p:bldP spid="49" grpId="0"/>
      <p:bldP spid="50" grpId="0"/>
      <p:bldP spid="61" grpId="0" animBg="1"/>
      <p:bldP spid="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Projects\R2E\Integration_Relocation\01-Relocation\Point1\photos\2014-06\IMG_21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569" y="3878657"/>
            <a:ext cx="3316858" cy="248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4941630" y="5993563"/>
            <a:ext cx="3318520" cy="360040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 - </a:t>
            </a: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UL16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1 – photos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2" descr="\\cern.ch\dfs\Projects\R2E\Integration_Relocation\01-Relocation\Point1\photos\2013-05\IMG_07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29898"/>
            <a:ext cx="3318520" cy="248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Projects\R2E\Integration_Relocation\01-Relocation\Point1\photos\2014-06\IMG_19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77411"/>
            <a:ext cx="3318520" cy="248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3061494" y="3271257"/>
            <a:ext cx="3318519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Before LS1 - UJ16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062020" y="6070734"/>
            <a:ext cx="3318520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 - PAD/MAD in UL16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950552" y="6049492"/>
            <a:ext cx="3318520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 – UJ16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4644008" y="3717032"/>
            <a:ext cx="0" cy="504056"/>
          </a:xfrm>
          <a:prstGeom prst="line">
            <a:avLst/>
          </a:prstGeom>
          <a:noFill/>
          <a:ln w="12700" cap="sq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4321968" y="4221088"/>
            <a:ext cx="619662" cy="0"/>
          </a:xfrm>
          <a:prstGeom prst="straightConnector1">
            <a:avLst/>
          </a:prstGeom>
          <a:noFill/>
          <a:ln w="12700" cap="sq" cmpd="sng" algn="ctr">
            <a:solidFill>
              <a:srgbClr val="0033CC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022411" y="1000108"/>
            <a:ext cx="13404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>
                <a:solidFill>
                  <a:srgbClr val="7030A0"/>
                </a:solidFill>
              </a:rPr>
              <a:t>Courtesy M. Jeckel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\\cern.ch\dfs\Projects\R2E\Integration_Relocation\01-Relocation\Point1\photos\2014-06\IMG_21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581" y="4005064"/>
            <a:ext cx="3324768" cy="249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1 – photos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 descr="\\cern.ch\dfs\Projects\R2E\Integration_Relocation\01-Relocation\Point1\photos\2014-03\IMG_16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72"/>
          <a:stretch/>
        </p:blipFill>
        <p:spPr bwMode="auto">
          <a:xfrm>
            <a:off x="4801554" y="1354121"/>
            <a:ext cx="3318520" cy="249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\\cern.ch\dfs\Projects\R2E\Integration_Relocation\01-Relocation\Point1\photos\UL14-cranerail-20100902-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70"/>
          <a:stretch/>
        </p:blipFill>
        <p:spPr bwMode="auto">
          <a:xfrm>
            <a:off x="683568" y="1354121"/>
            <a:ext cx="3318520" cy="249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 bwMode="auto">
          <a:xfrm>
            <a:off x="4128996" y="2495979"/>
            <a:ext cx="504056" cy="216024"/>
          </a:xfrm>
          <a:prstGeom prst="rightArrow">
            <a:avLst/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85198" y="3549751"/>
            <a:ext cx="3343875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Before LS1 – UL16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795306" y="3549750"/>
            <a:ext cx="3343875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 – UL16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802147" y="6027870"/>
            <a:ext cx="3334277" cy="470770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Today </a:t>
            </a:r>
            <a:r>
              <a:rPr lang="en-GB" sz="1400" b="1" dirty="0">
                <a:solidFill>
                  <a:schemeClr val="bg1"/>
                </a:solidFill>
              </a:rPr>
              <a:t>– RR13</a:t>
            </a:r>
          </a:p>
          <a:p>
            <a:r>
              <a:rPr lang="en-GB" sz="1400" b="1" dirty="0" smtClean="0">
                <a:solidFill>
                  <a:schemeClr val="bg1"/>
                </a:solidFill>
              </a:rPr>
              <a:t> </a:t>
            </a:r>
            <a:r>
              <a:rPr lang="en-GB" sz="1200" b="1" dirty="0" smtClean="0">
                <a:solidFill>
                  <a:schemeClr val="bg1"/>
                </a:solidFill>
              </a:rPr>
              <a:t> cast iron shielding wall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22411" y="1000108"/>
            <a:ext cx="13404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i="1" dirty="0" smtClean="0">
                <a:solidFill>
                  <a:srgbClr val="7030A0"/>
                </a:solidFill>
              </a:rPr>
              <a:t>Courtesy M. Jeckel</a:t>
            </a:r>
            <a:endParaRPr lang="en-GB" sz="1000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33977"/>
            <a:ext cx="1994967" cy="246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 bwMode="auto">
          <a:xfrm>
            <a:off x="1187624" y="6020857"/>
            <a:ext cx="1994967" cy="248181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Before LS1 – RR13</a:t>
            </a:r>
          </a:p>
          <a:p>
            <a:r>
              <a:rPr lang="en-GB" sz="1200" b="1" dirty="0">
                <a:solidFill>
                  <a:schemeClr val="bg1"/>
                </a:solidFill>
              </a:rPr>
              <a:t>c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oncrete shielding wall</a:t>
            </a:r>
          </a:p>
        </p:txBody>
      </p:sp>
      <p:sp>
        <p:nvSpPr>
          <p:cNvPr id="20" name="Right Arrow 19"/>
          <p:cNvSpPr/>
          <p:nvPr/>
        </p:nvSpPr>
        <p:spPr bwMode="auto">
          <a:xfrm>
            <a:off x="4128996" y="5251852"/>
            <a:ext cx="504056" cy="216024"/>
          </a:xfrm>
          <a:prstGeom prst="rightArrow">
            <a:avLst/>
          </a:prstGeom>
          <a:noFill/>
          <a:ln w="12700" cap="sq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6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L. Perrot, EN-MEF/LE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smtClean="0"/>
          </a:p>
          <a:p>
            <a:fld id="{F07C3D9C-A4E9-426A-9D8A-A7C927C592A1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3340" y="3032500"/>
            <a:ext cx="45105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7030A0"/>
                </a:solidFill>
              </a:rPr>
              <a:t>First constraint: </a:t>
            </a:r>
            <a:r>
              <a:rPr lang="en-GB" sz="1400" dirty="0" smtClean="0">
                <a:solidFill>
                  <a:srgbClr val="7030A0"/>
                </a:solidFill>
              </a:rPr>
              <a:t>completion of the QURCA/B for flushing in adjacent sectors scheduled beginning of July (baseline)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435" y="3968604"/>
            <a:ext cx="4740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7030A0"/>
                </a:solidFill>
              </a:rPr>
              <a:t>Second constraint: </a:t>
            </a:r>
            <a:r>
              <a:rPr lang="en-GB" sz="1400" dirty="0" smtClean="0">
                <a:solidFill>
                  <a:srgbClr val="7030A0"/>
                </a:solidFill>
              </a:rPr>
              <a:t>cryogenics special cable delivery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777" y="4511350"/>
            <a:ext cx="4580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7030A0"/>
                </a:solidFill>
              </a:rPr>
              <a:t>Third constraint: </a:t>
            </a:r>
            <a:r>
              <a:rPr lang="en-GB" sz="1400" dirty="0" smtClean="0">
                <a:solidFill>
                  <a:srgbClr val="7030A0"/>
                </a:solidFill>
              </a:rPr>
              <a:t>manpower availability for cabling </a:t>
            </a:r>
          </a:p>
          <a:p>
            <a:pPr algn="l"/>
            <a:r>
              <a:rPr lang="en-GB" sz="1400" dirty="0" smtClean="0">
                <a:solidFill>
                  <a:srgbClr val="7030A0"/>
                </a:solidFill>
              </a:rPr>
              <a:t>	              campaign (327 cables)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7" name="Right Brace 6"/>
          <p:cNvSpPr/>
          <p:nvPr/>
        </p:nvSpPr>
        <p:spPr bwMode="auto">
          <a:xfrm>
            <a:off x="4815019" y="3123518"/>
            <a:ext cx="519809" cy="1709182"/>
          </a:xfrm>
          <a:prstGeom prst="rightBrace">
            <a:avLst/>
          </a:prstGeom>
          <a:noFill/>
          <a:ln w="12700" cap="sq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0817" y="3771164"/>
            <a:ext cx="351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 smtClean="0">
                <a:solidFill>
                  <a:srgbClr val="7030A0"/>
                </a:solidFill>
              </a:rPr>
              <a:t>Window of 15 weeks for cable campaign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0817" y="4203573"/>
            <a:ext cx="3687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 smtClean="0">
                <a:solidFill>
                  <a:srgbClr val="7030A0"/>
                </a:solidFill>
              </a:rPr>
              <a:t>Parallel interventions of TE/CRG and EN/EL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188640"/>
            <a:ext cx="810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solidFill>
                  <a:srgbClr val="7030A0"/>
                </a:solidFill>
              </a:rPr>
              <a:t>Point 4 – advancement status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0" y="857232"/>
            <a:ext cx="7858148" cy="142876"/>
          </a:xfrm>
          <a:prstGeom prst="line">
            <a:avLst/>
          </a:prstGeom>
          <a:noFill/>
          <a:ln w="12700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42844" y="857232"/>
            <a:ext cx="8358246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 rot="5400000">
            <a:off x="-178639" y="678649"/>
            <a:ext cx="928718" cy="0"/>
          </a:xfrm>
          <a:prstGeom prst="line">
            <a:avLst/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171" y="2538317"/>
            <a:ext cx="46826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Main constraints towards completion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78" y="1412776"/>
            <a:ext cx="5856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7030A0"/>
                </a:solidFill>
              </a:rPr>
              <a:t>Start of the relocation activities in January 2014</a:t>
            </a: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2982" y="3401832"/>
            <a:ext cx="3376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030A0"/>
                </a:solidFill>
              </a:rPr>
              <a:t>S</a:t>
            </a:r>
            <a:r>
              <a:rPr lang="en-GB" sz="1400" dirty="0" smtClean="0">
                <a:solidFill>
                  <a:srgbClr val="7030A0"/>
                </a:solidFill>
              </a:rPr>
              <a:t>tart cabling campaign not before March</a:t>
            </a:r>
            <a:endParaRPr lang="en-GB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15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18040</TotalTime>
  <Words>1675</Words>
  <Application>Microsoft Office PowerPoint</Application>
  <PresentationFormat>On-screen Show (4:3)</PresentationFormat>
  <Paragraphs>454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Network</vt:lpstr>
      <vt:lpstr>R2E  relocation &amp; shielding activities:  status report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IT-2891/ST SNIFFER</dc:title>
  <dc:creator>rnunes</dc:creator>
  <cp:lastModifiedBy>Anne-Laure Perrot</cp:lastModifiedBy>
  <cp:revision>2974</cp:revision>
  <cp:lastPrinted>2014-06-24T16:59:16Z</cp:lastPrinted>
  <dcterms:created xsi:type="dcterms:W3CDTF">2003-07-14T07:42:15Z</dcterms:created>
  <dcterms:modified xsi:type="dcterms:W3CDTF">2014-06-27T06:22:56Z</dcterms:modified>
</cp:coreProperties>
</file>