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42" r:id="rId3"/>
    <p:sldId id="334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36" r:id="rId13"/>
    <p:sldId id="352" r:id="rId14"/>
    <p:sldId id="354" r:id="rId15"/>
    <p:sldId id="356" r:id="rId16"/>
    <p:sldId id="357" r:id="rId17"/>
    <p:sldId id="358" r:id="rId18"/>
    <p:sldId id="360" r:id="rId19"/>
    <p:sldId id="361" r:id="rId20"/>
    <p:sldId id="362" r:id="rId21"/>
    <p:sldId id="363" r:id="rId22"/>
    <p:sldId id="365" r:id="rId23"/>
    <p:sldId id="364" r:id="rId24"/>
    <p:sldId id="351" r:id="rId25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F991"/>
    <a:srgbClr val="6600CC"/>
    <a:srgbClr val="FFFF71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4673" autoAdjust="0"/>
  </p:normalViewPr>
  <p:slideViewPr>
    <p:cSldViewPr snapToGrid="0">
      <p:cViewPr varScale="1">
        <p:scale>
          <a:sx n="123" d="100"/>
          <a:sy n="123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32" d="100"/>
          <a:sy n="132" d="100"/>
        </p:scale>
        <p:origin x="-1494" y="-84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D7185-C481-4428-AE0C-24964917F65F}" type="datetimeFigureOut">
              <a:rPr lang="fr-FR" smtClean="0"/>
              <a:t>27/06/2014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BDCFA-3D9B-4F0F-A3A1-353185CF83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499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594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5359A-F210-4C2B-959A-8B9FCC886DD4}" type="datetimeFigureOut">
              <a:rPr lang="en-GB" smtClean="0"/>
              <a:t>27/06/2014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360" y="3229277"/>
            <a:ext cx="7943507" cy="305862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594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15719-091E-42EF-A8DC-621539A4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413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515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5719-091E-42EF-A8DC-621539A4EE6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281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E9DA5-5C8C-4A51-AE8D-EE6B8E18C71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724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82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4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06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66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643602" cy="654032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"/>
          </p:nvPr>
        </p:nvSpPr>
        <p:spPr>
          <a:xfrm>
            <a:off x="214282" y="1071546"/>
            <a:ext cx="7786742" cy="514353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27/06/2104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LSC - EN-MEF-OSS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A5EFC-FF5B-452B-8A78-768B0CC6F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83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 userDrawn="1"/>
        </p:nvGrpSpPr>
        <p:grpSpPr>
          <a:xfrm>
            <a:off x="926482" y="1448844"/>
            <a:ext cx="7200914" cy="3960420"/>
            <a:chOff x="701494" y="1448782"/>
            <a:chExt cx="180096" cy="3960420"/>
          </a:xfrm>
          <a:noFill/>
        </p:grpSpPr>
        <p:sp>
          <p:nvSpPr>
            <p:cNvPr id="86" name="Rectangle 85"/>
            <p:cNvSpPr/>
            <p:nvPr userDrawn="1"/>
          </p:nvSpPr>
          <p:spPr>
            <a:xfrm>
              <a:off x="701590" y="144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701590" y="153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27</a:t>
              </a:r>
              <a:endParaRPr lang="en-GB" sz="60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701566" y="162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28</a:t>
              </a:r>
              <a:endParaRPr lang="en-GB" sz="60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701566" y="171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29</a:t>
              </a:r>
              <a:endParaRPr lang="en-GB" sz="60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701566" y="180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30</a:t>
              </a:r>
              <a:endParaRPr lang="en-GB" sz="60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701566" y="189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31</a:t>
              </a:r>
              <a:endParaRPr lang="en-GB" sz="60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701542" y="198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32</a:t>
              </a:r>
              <a:endParaRPr lang="en-GB" sz="60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701542" y="207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33</a:t>
              </a:r>
              <a:endParaRPr lang="en-GB" sz="60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701566" y="216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34</a:t>
              </a:r>
              <a:endParaRPr lang="en-GB" sz="60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701566" y="225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35</a:t>
              </a:r>
              <a:endParaRPr lang="en-GB" sz="60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701542" y="234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36</a:t>
              </a:r>
              <a:endParaRPr lang="en-GB" sz="60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701542" y="243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37</a:t>
              </a:r>
              <a:endParaRPr lang="en-GB" sz="60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701542" y="252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38</a:t>
              </a:r>
              <a:endParaRPr lang="en-GB" sz="60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701542" y="261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39</a:t>
              </a:r>
              <a:endParaRPr lang="en-GB" sz="60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701518" y="270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40</a:t>
              </a:r>
              <a:endParaRPr lang="en-GB" sz="60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701518" y="279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41</a:t>
              </a:r>
              <a:endParaRPr lang="en-GB" sz="60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701566" y="288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42</a:t>
              </a:r>
              <a:endParaRPr lang="en-GB" sz="60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701566" y="297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43</a:t>
              </a:r>
              <a:endParaRPr lang="en-GB" sz="60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701542" y="306896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44</a:t>
              </a:r>
              <a:endParaRPr lang="en-GB" sz="600" dirty="0"/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701542" y="315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45</a:t>
              </a:r>
              <a:endParaRPr lang="en-GB" sz="600" dirty="0"/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701542" y="324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46</a:t>
              </a:r>
              <a:endParaRPr lang="en-GB" sz="600" dirty="0"/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701542" y="333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47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701518" y="342894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48</a:t>
              </a:r>
              <a:endParaRPr lang="en-GB" sz="600" dirty="0"/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701518" y="351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49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701542" y="360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50</a:t>
              </a:r>
              <a:endParaRPr lang="en-GB" sz="60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701542" y="369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51</a:t>
              </a:r>
              <a:endParaRPr lang="en-GB" sz="60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701518" y="378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52</a:t>
              </a:r>
              <a:endParaRPr lang="en-GB" sz="60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701518" y="387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</a:t>
              </a:r>
              <a:endParaRPr lang="en-GB" sz="60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701518" y="396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</a:t>
              </a:r>
              <a:endParaRPr lang="en-GB" sz="60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701518" y="405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</a:t>
              </a:r>
              <a:endParaRPr lang="en-GB" sz="60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701494" y="414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</a:t>
              </a:r>
              <a:endParaRPr lang="en-GB" sz="60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701494" y="423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</a:t>
              </a:r>
              <a:endParaRPr lang="en-GB" sz="60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701566" y="432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6</a:t>
              </a:r>
              <a:endParaRPr lang="en-GB" sz="60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701566" y="441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7</a:t>
              </a:r>
              <a:endParaRPr lang="en-GB" sz="60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701566" y="45090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8</a:t>
              </a:r>
              <a:endParaRPr lang="en-GB" sz="600" dirty="0"/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701542" y="459915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9</a:t>
              </a:r>
              <a:endParaRPr lang="en-GB" sz="600" dirty="0"/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701542" y="468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10</a:t>
              </a:r>
              <a:endParaRPr lang="en-GB" sz="600" dirty="0"/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701566" y="477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11</a:t>
              </a:r>
              <a:endParaRPr lang="en-GB" sz="600" dirty="0"/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701566" y="486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12</a:t>
              </a:r>
              <a:endParaRPr lang="en-GB" sz="600" dirty="0"/>
            </a:p>
          </p:txBody>
        </p:sp>
        <p:sp>
          <p:nvSpPr>
            <p:cNvPr id="125" name="Rectangle 124"/>
            <p:cNvSpPr/>
            <p:nvPr userDrawn="1"/>
          </p:nvSpPr>
          <p:spPr>
            <a:xfrm>
              <a:off x="701542" y="495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13</a:t>
              </a:r>
              <a:endParaRPr lang="en-GB" sz="600" dirty="0"/>
            </a:p>
          </p:txBody>
        </p:sp>
        <p:sp>
          <p:nvSpPr>
            <p:cNvPr id="126" name="Rectangle 125"/>
            <p:cNvSpPr/>
            <p:nvPr userDrawn="1"/>
          </p:nvSpPr>
          <p:spPr>
            <a:xfrm>
              <a:off x="701542" y="504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14</a:t>
              </a:r>
              <a:endParaRPr lang="en-GB" sz="600" dirty="0"/>
            </a:p>
          </p:txBody>
        </p:sp>
        <p:sp>
          <p:nvSpPr>
            <p:cNvPr id="127" name="Rectangle 126"/>
            <p:cNvSpPr/>
            <p:nvPr userDrawn="1"/>
          </p:nvSpPr>
          <p:spPr>
            <a:xfrm>
              <a:off x="701542" y="513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15</a:t>
              </a:r>
              <a:endParaRPr lang="en-GB" sz="600" dirty="0"/>
            </a:p>
          </p:txBody>
        </p:sp>
        <p:sp>
          <p:nvSpPr>
            <p:cNvPr id="128" name="Rectangle 127"/>
            <p:cNvSpPr/>
            <p:nvPr userDrawn="1"/>
          </p:nvSpPr>
          <p:spPr>
            <a:xfrm>
              <a:off x="701542" y="522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16</a:t>
              </a:r>
              <a:endParaRPr lang="en-GB" sz="600" dirty="0"/>
            </a:p>
          </p:txBody>
        </p:sp>
        <p:sp>
          <p:nvSpPr>
            <p:cNvPr id="129" name="Rectangle 128"/>
            <p:cNvSpPr/>
            <p:nvPr userDrawn="1"/>
          </p:nvSpPr>
          <p:spPr>
            <a:xfrm>
              <a:off x="701518" y="531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17</a:t>
              </a:r>
              <a:endParaRPr lang="en-GB" sz="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 algn="l">
              <a:defRPr sz="3600" b="1" u="sng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521646" y="144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1646" y="153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21622" y="162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21622" y="171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21622" y="180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21622" y="189880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1598" y="19888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521598" y="20788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521622" y="216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1622" y="225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521598" y="234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21598" y="243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521598" y="252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521598" y="261885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521574" y="27089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521574" y="27988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521622" y="288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521622" y="297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521598" y="306902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521598" y="315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521598" y="324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21598" y="333895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521574" y="342901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521574" y="351898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521598" y="360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521598" y="369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521574" y="378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521574" y="387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521574" y="396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21574" y="405900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521550" y="414907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521550" y="423903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521622" y="432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521622" y="441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521622" y="450914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8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521598" y="4599216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9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521598" y="4689180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10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521622" y="477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11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521622" y="486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12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521598" y="495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13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521598" y="504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14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521598" y="5139228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15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521598" y="5229192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16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521574" y="5319264"/>
            <a:ext cx="180000" cy="9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tx1"/>
                </a:solidFill>
              </a:rPr>
              <a:t>17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704448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704448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704542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704542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704542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704542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542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704542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704542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704542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4" name="Group 153"/>
          <p:cNvGrpSpPr/>
          <p:nvPr userDrawn="1"/>
        </p:nvGrpSpPr>
        <p:grpSpPr>
          <a:xfrm>
            <a:off x="930822" y="1943835"/>
            <a:ext cx="7200000" cy="3522692"/>
            <a:chOff x="547548" y="1943835"/>
            <a:chExt cx="7200000" cy="3522692"/>
          </a:xfrm>
        </p:grpSpPr>
        <p:cxnSp>
          <p:nvCxnSpPr>
            <p:cNvPr id="141" name="Straight Connector 140"/>
            <p:cNvCxnSpPr/>
            <p:nvPr userDrawn="1"/>
          </p:nvCxnSpPr>
          <p:spPr>
            <a:xfrm>
              <a:off x="547548" y="1943835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 flipV="1">
              <a:off x="547548" y="235023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 flipV="1">
              <a:off x="547548" y="27493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 flipV="1">
              <a:off x="547548" y="3155763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 flipV="1">
              <a:off x="547548" y="3518616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 flipV="1">
              <a:off x="547548" y="3904902"/>
              <a:ext cx="720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 flipV="1">
              <a:off x="547548" y="43330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 flipV="1">
              <a:off x="547548" y="4688664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 flipV="1">
              <a:off x="547548" y="507600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flipV="1">
              <a:off x="547548" y="5466527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Rectangle 154"/>
          <p:cNvSpPr/>
          <p:nvPr userDrawn="1"/>
        </p:nvSpPr>
        <p:spPr>
          <a:xfrm>
            <a:off x="8152593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8152593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7" name="Rectangle 156"/>
          <p:cNvSpPr/>
          <p:nvPr userDrawn="1"/>
        </p:nvSpPr>
        <p:spPr>
          <a:xfrm>
            <a:off x="8152687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8" name="Rectangle 157"/>
          <p:cNvSpPr/>
          <p:nvPr userDrawn="1"/>
        </p:nvSpPr>
        <p:spPr>
          <a:xfrm>
            <a:off x="8152687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9" name="Rectangle 158"/>
          <p:cNvSpPr/>
          <p:nvPr userDrawn="1"/>
        </p:nvSpPr>
        <p:spPr>
          <a:xfrm>
            <a:off x="8152687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0" name="Rectangle 159"/>
          <p:cNvSpPr/>
          <p:nvPr userDrawn="1"/>
        </p:nvSpPr>
        <p:spPr>
          <a:xfrm>
            <a:off x="8152687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1" name="Rectangle 160"/>
          <p:cNvSpPr/>
          <p:nvPr userDrawn="1"/>
        </p:nvSpPr>
        <p:spPr>
          <a:xfrm>
            <a:off x="8152687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2" name="Rectangle 161"/>
          <p:cNvSpPr/>
          <p:nvPr userDrawn="1"/>
        </p:nvSpPr>
        <p:spPr>
          <a:xfrm>
            <a:off x="8152687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3" name="Rectangle 162"/>
          <p:cNvSpPr/>
          <p:nvPr userDrawn="1"/>
        </p:nvSpPr>
        <p:spPr>
          <a:xfrm>
            <a:off x="8152687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4" name="Rectangle 163"/>
          <p:cNvSpPr/>
          <p:nvPr userDrawn="1"/>
        </p:nvSpPr>
        <p:spPr>
          <a:xfrm>
            <a:off x="8152687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7" name="Rectangle 166"/>
          <p:cNvSpPr/>
          <p:nvPr userDrawn="1"/>
        </p:nvSpPr>
        <p:spPr>
          <a:xfrm>
            <a:off x="9265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P1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11066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12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20067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23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18266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P2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1" name="Rectangle 170"/>
          <p:cNvSpPr/>
          <p:nvPr userDrawn="1"/>
        </p:nvSpPr>
        <p:spPr>
          <a:xfrm>
            <a:off x="27267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P3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2" name="Rectangle 171"/>
          <p:cNvSpPr/>
          <p:nvPr userDrawn="1"/>
        </p:nvSpPr>
        <p:spPr>
          <a:xfrm>
            <a:off x="29068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34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3" name="Rectangle 172"/>
          <p:cNvSpPr/>
          <p:nvPr userDrawn="1"/>
        </p:nvSpPr>
        <p:spPr>
          <a:xfrm>
            <a:off x="38069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45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4" name="Rectangle 173"/>
          <p:cNvSpPr/>
          <p:nvPr userDrawn="1"/>
        </p:nvSpPr>
        <p:spPr>
          <a:xfrm>
            <a:off x="36268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P4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5" name="Rectangle 174"/>
          <p:cNvSpPr/>
          <p:nvPr userDrawn="1"/>
        </p:nvSpPr>
        <p:spPr>
          <a:xfrm>
            <a:off x="45269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P5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6" name="Rectangle 175"/>
          <p:cNvSpPr/>
          <p:nvPr userDrawn="1"/>
        </p:nvSpPr>
        <p:spPr>
          <a:xfrm>
            <a:off x="47070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56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7" name="Rectangle 176"/>
          <p:cNvSpPr/>
          <p:nvPr userDrawn="1"/>
        </p:nvSpPr>
        <p:spPr>
          <a:xfrm>
            <a:off x="56071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67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8" name="Rectangle 177"/>
          <p:cNvSpPr/>
          <p:nvPr userDrawn="1"/>
        </p:nvSpPr>
        <p:spPr>
          <a:xfrm>
            <a:off x="54270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P6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9" name="Rectangle 178"/>
          <p:cNvSpPr/>
          <p:nvPr userDrawn="1"/>
        </p:nvSpPr>
        <p:spPr>
          <a:xfrm>
            <a:off x="63271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P7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0" name="Rectangle 179"/>
          <p:cNvSpPr/>
          <p:nvPr userDrawn="1"/>
        </p:nvSpPr>
        <p:spPr>
          <a:xfrm>
            <a:off x="65072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78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1" name="Rectangle 180"/>
          <p:cNvSpPr/>
          <p:nvPr userDrawn="1"/>
        </p:nvSpPr>
        <p:spPr>
          <a:xfrm>
            <a:off x="74073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81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2" name="Rectangle 181"/>
          <p:cNvSpPr/>
          <p:nvPr userDrawn="1"/>
        </p:nvSpPr>
        <p:spPr>
          <a:xfrm>
            <a:off x="72272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P8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106605" y="1448780"/>
            <a:ext cx="6300710" cy="4005445"/>
            <a:chOff x="1106605" y="1448780"/>
            <a:chExt cx="6300710" cy="4770530"/>
          </a:xfrm>
        </p:grpSpPr>
        <p:cxnSp>
          <p:nvCxnSpPr>
            <p:cNvPr id="184" name="Straight Connector 183"/>
            <p:cNvCxnSpPr/>
            <p:nvPr userDrawn="1"/>
          </p:nvCxnSpPr>
          <p:spPr>
            <a:xfrm>
              <a:off x="110660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>
            <a:xfrm>
              <a:off x="18266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>
            <a:xfrm>
              <a:off x="20067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>
            <a:xfrm>
              <a:off x="27267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>
            <a:xfrm>
              <a:off x="29068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>
            <a:xfrm>
              <a:off x="36268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>
            <a:xfrm>
              <a:off x="38069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>
            <a:xfrm>
              <a:off x="45269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>
            <a:xfrm>
              <a:off x="47070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>
            <a:xfrm>
              <a:off x="54270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>
            <a:xfrm>
              <a:off x="56071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>
            <a:xfrm>
              <a:off x="63271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>
            <a:xfrm>
              <a:off x="65072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>
            <a:xfrm>
              <a:off x="722729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>
            <a:xfrm>
              <a:off x="7407315" y="1448780"/>
              <a:ext cx="0" cy="47705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5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388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 userDrawn="1"/>
        </p:nvGrpSpPr>
        <p:grpSpPr>
          <a:xfrm>
            <a:off x="926482" y="1448844"/>
            <a:ext cx="7200914" cy="4770528"/>
            <a:chOff x="701494" y="1448782"/>
            <a:chExt cx="180096" cy="4770528"/>
          </a:xfrm>
          <a:noFill/>
        </p:grpSpPr>
        <p:sp>
          <p:nvSpPr>
            <p:cNvPr id="86" name="Rectangle 85"/>
            <p:cNvSpPr/>
            <p:nvPr userDrawn="1"/>
          </p:nvSpPr>
          <p:spPr>
            <a:xfrm>
              <a:off x="701590" y="144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701590" y="153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27</a:t>
              </a:r>
              <a:endParaRPr lang="en-GB" sz="60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701566" y="162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28</a:t>
              </a:r>
              <a:endParaRPr lang="en-GB" sz="60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701566" y="171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29</a:t>
              </a:r>
              <a:endParaRPr lang="en-GB" sz="60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701566" y="180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30</a:t>
              </a:r>
              <a:endParaRPr lang="en-GB" sz="60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701566" y="189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31</a:t>
              </a:r>
              <a:endParaRPr lang="en-GB" sz="60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701542" y="198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32</a:t>
              </a:r>
              <a:endParaRPr lang="en-GB" sz="60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701542" y="207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33</a:t>
              </a:r>
              <a:endParaRPr lang="en-GB" sz="60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701566" y="216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34</a:t>
              </a:r>
              <a:endParaRPr lang="en-GB" sz="60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701566" y="225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35</a:t>
              </a:r>
              <a:endParaRPr lang="en-GB" sz="60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701542" y="234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36</a:t>
              </a:r>
              <a:endParaRPr lang="en-GB" sz="60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701542" y="243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37</a:t>
              </a:r>
              <a:endParaRPr lang="en-GB" sz="60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701542" y="252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38</a:t>
              </a:r>
              <a:endParaRPr lang="en-GB" sz="60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701542" y="261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39</a:t>
              </a:r>
              <a:endParaRPr lang="en-GB" sz="60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701518" y="270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40</a:t>
              </a:r>
              <a:endParaRPr lang="en-GB" sz="60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701518" y="279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41</a:t>
              </a:r>
              <a:endParaRPr lang="en-GB" sz="60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701566" y="288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42</a:t>
              </a:r>
              <a:endParaRPr lang="en-GB" sz="60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701566" y="297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43</a:t>
              </a:r>
              <a:endParaRPr lang="en-GB" sz="60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701542" y="306896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44</a:t>
              </a:r>
              <a:endParaRPr lang="en-GB" sz="600" dirty="0"/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701542" y="315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45</a:t>
              </a:r>
              <a:endParaRPr lang="en-GB" sz="600" dirty="0"/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701542" y="324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46</a:t>
              </a:r>
              <a:endParaRPr lang="en-GB" sz="600" dirty="0"/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701542" y="333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47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701518" y="342894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48</a:t>
              </a:r>
              <a:endParaRPr lang="en-GB" sz="600" dirty="0"/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701518" y="351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49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701542" y="360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50</a:t>
              </a:r>
              <a:endParaRPr lang="en-GB" sz="60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701542" y="369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51</a:t>
              </a:r>
              <a:endParaRPr lang="en-GB" sz="60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701518" y="378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52</a:t>
              </a:r>
              <a:endParaRPr lang="en-GB" sz="60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701518" y="387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</a:t>
              </a:r>
              <a:endParaRPr lang="en-GB" sz="60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701518" y="396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</a:t>
              </a:r>
              <a:endParaRPr lang="en-GB" sz="60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701518" y="405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</a:t>
              </a:r>
              <a:endParaRPr lang="en-GB" sz="60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701494" y="414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</a:t>
              </a:r>
              <a:endParaRPr lang="en-GB" sz="60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701494" y="423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</a:t>
              </a:r>
              <a:endParaRPr lang="en-GB" sz="60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701566" y="432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6</a:t>
              </a:r>
              <a:endParaRPr lang="en-GB" sz="60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701566" y="441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7</a:t>
              </a:r>
              <a:endParaRPr lang="en-GB" sz="60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701566" y="45090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8</a:t>
              </a:r>
              <a:endParaRPr lang="en-GB" sz="600" dirty="0"/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701542" y="459915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9</a:t>
              </a:r>
              <a:endParaRPr lang="en-GB" sz="600" dirty="0"/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701542" y="468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10</a:t>
              </a:r>
              <a:endParaRPr lang="en-GB" sz="600" dirty="0"/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701566" y="477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11</a:t>
              </a:r>
              <a:endParaRPr lang="en-GB" sz="600" dirty="0"/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701566" y="486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12</a:t>
              </a:r>
              <a:endParaRPr lang="en-GB" sz="600" dirty="0"/>
            </a:p>
          </p:txBody>
        </p:sp>
        <p:sp>
          <p:nvSpPr>
            <p:cNvPr id="125" name="Rectangle 124"/>
            <p:cNvSpPr/>
            <p:nvPr userDrawn="1"/>
          </p:nvSpPr>
          <p:spPr>
            <a:xfrm>
              <a:off x="701542" y="495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13</a:t>
              </a:r>
              <a:endParaRPr lang="en-GB" sz="600" dirty="0"/>
            </a:p>
          </p:txBody>
        </p:sp>
        <p:sp>
          <p:nvSpPr>
            <p:cNvPr id="126" name="Rectangle 125"/>
            <p:cNvSpPr/>
            <p:nvPr userDrawn="1"/>
          </p:nvSpPr>
          <p:spPr>
            <a:xfrm>
              <a:off x="701542" y="504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14</a:t>
              </a:r>
              <a:endParaRPr lang="en-GB" sz="600" dirty="0"/>
            </a:p>
          </p:txBody>
        </p:sp>
        <p:sp>
          <p:nvSpPr>
            <p:cNvPr id="127" name="Rectangle 126"/>
            <p:cNvSpPr/>
            <p:nvPr userDrawn="1"/>
          </p:nvSpPr>
          <p:spPr>
            <a:xfrm>
              <a:off x="701542" y="513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15</a:t>
              </a:r>
              <a:endParaRPr lang="en-GB" sz="600" dirty="0"/>
            </a:p>
          </p:txBody>
        </p:sp>
        <p:sp>
          <p:nvSpPr>
            <p:cNvPr id="128" name="Rectangle 127"/>
            <p:cNvSpPr/>
            <p:nvPr userDrawn="1"/>
          </p:nvSpPr>
          <p:spPr>
            <a:xfrm>
              <a:off x="701542" y="522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16</a:t>
              </a:r>
              <a:endParaRPr lang="en-GB" sz="600" dirty="0"/>
            </a:p>
          </p:txBody>
        </p:sp>
        <p:sp>
          <p:nvSpPr>
            <p:cNvPr id="129" name="Rectangle 128"/>
            <p:cNvSpPr/>
            <p:nvPr userDrawn="1"/>
          </p:nvSpPr>
          <p:spPr>
            <a:xfrm>
              <a:off x="701518" y="531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17</a:t>
              </a:r>
              <a:endParaRPr lang="en-GB" sz="600" dirty="0"/>
            </a:p>
          </p:txBody>
        </p:sp>
        <p:sp>
          <p:nvSpPr>
            <p:cNvPr id="130" name="Rectangle 129"/>
            <p:cNvSpPr/>
            <p:nvPr userDrawn="1"/>
          </p:nvSpPr>
          <p:spPr>
            <a:xfrm>
              <a:off x="701518" y="540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18</a:t>
              </a:r>
              <a:endParaRPr lang="en-GB" sz="600" dirty="0"/>
            </a:p>
          </p:txBody>
        </p:sp>
        <p:sp>
          <p:nvSpPr>
            <p:cNvPr id="131" name="Rectangle 130"/>
            <p:cNvSpPr/>
            <p:nvPr userDrawn="1"/>
          </p:nvSpPr>
          <p:spPr>
            <a:xfrm>
              <a:off x="701566" y="54992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19</a:t>
              </a:r>
              <a:endParaRPr lang="en-GB" sz="600" dirty="0"/>
            </a:p>
          </p:txBody>
        </p:sp>
        <p:sp>
          <p:nvSpPr>
            <p:cNvPr id="132" name="Rectangle 131"/>
            <p:cNvSpPr/>
            <p:nvPr userDrawn="1"/>
          </p:nvSpPr>
          <p:spPr>
            <a:xfrm>
              <a:off x="701566" y="55892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20</a:t>
              </a:r>
              <a:endParaRPr lang="en-GB" sz="600" dirty="0"/>
            </a:p>
          </p:txBody>
        </p:sp>
        <p:sp>
          <p:nvSpPr>
            <p:cNvPr id="133" name="Rectangle 132"/>
            <p:cNvSpPr/>
            <p:nvPr userDrawn="1"/>
          </p:nvSpPr>
          <p:spPr>
            <a:xfrm>
              <a:off x="701566" y="56792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21</a:t>
              </a:r>
              <a:endParaRPr lang="en-GB" sz="600" dirty="0"/>
            </a:p>
          </p:txBody>
        </p:sp>
        <p:sp>
          <p:nvSpPr>
            <p:cNvPr id="134" name="Rectangle 133"/>
            <p:cNvSpPr/>
            <p:nvPr userDrawn="1"/>
          </p:nvSpPr>
          <p:spPr>
            <a:xfrm>
              <a:off x="701566" y="576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22</a:t>
              </a:r>
              <a:endParaRPr lang="en-GB" sz="600" dirty="0"/>
            </a:p>
          </p:txBody>
        </p:sp>
        <p:sp>
          <p:nvSpPr>
            <p:cNvPr id="135" name="Rectangle 134"/>
            <p:cNvSpPr/>
            <p:nvPr userDrawn="1"/>
          </p:nvSpPr>
          <p:spPr>
            <a:xfrm>
              <a:off x="701542" y="58592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23</a:t>
              </a:r>
              <a:endParaRPr lang="en-GB" sz="600" dirty="0"/>
            </a:p>
          </p:txBody>
        </p:sp>
        <p:sp>
          <p:nvSpPr>
            <p:cNvPr id="136" name="Rectangle 135"/>
            <p:cNvSpPr/>
            <p:nvPr userDrawn="1"/>
          </p:nvSpPr>
          <p:spPr>
            <a:xfrm>
              <a:off x="701542" y="59492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24</a:t>
              </a:r>
              <a:endParaRPr lang="en-GB" sz="600" dirty="0"/>
            </a:p>
          </p:txBody>
        </p:sp>
        <p:sp>
          <p:nvSpPr>
            <p:cNvPr id="137" name="Rectangle 136"/>
            <p:cNvSpPr/>
            <p:nvPr userDrawn="1"/>
          </p:nvSpPr>
          <p:spPr>
            <a:xfrm>
              <a:off x="701566" y="60393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25</a:t>
              </a:r>
              <a:endParaRPr lang="en-GB" sz="600" dirty="0"/>
            </a:p>
          </p:txBody>
        </p:sp>
        <p:sp>
          <p:nvSpPr>
            <p:cNvPr id="138" name="Rectangle 137"/>
            <p:cNvSpPr/>
            <p:nvPr userDrawn="1"/>
          </p:nvSpPr>
          <p:spPr>
            <a:xfrm>
              <a:off x="701566" y="61293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 algn="l">
              <a:defRPr sz="3600" b="1" u="sng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‹#›</a:t>
            </a:fld>
            <a:endParaRPr lang="en-GB"/>
          </a:p>
        </p:txBody>
      </p:sp>
      <p:grpSp>
        <p:nvGrpSpPr>
          <p:cNvPr id="199" name="Group 198"/>
          <p:cNvGrpSpPr/>
          <p:nvPr userDrawn="1"/>
        </p:nvGrpSpPr>
        <p:grpSpPr>
          <a:xfrm>
            <a:off x="521550" y="1448844"/>
            <a:ext cx="180096" cy="4770528"/>
            <a:chOff x="521550" y="1448844"/>
            <a:chExt cx="180096" cy="4770528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521646" y="144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521646" y="153880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21622" y="16288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21622" y="171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521622" y="180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521622" y="189880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21598" y="19888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21598" y="207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21622" y="216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21622" y="225885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21598" y="23489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21598" y="243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21598" y="252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521598" y="261885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521574" y="27089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521574" y="279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521622" y="288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521622" y="297895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521598" y="306902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521598" y="315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521598" y="324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521598" y="333895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521574" y="342901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521574" y="351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521598" y="360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521598" y="36990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521574" y="378907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521574" y="387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 userDrawn="1"/>
          </p:nvSpPr>
          <p:spPr>
            <a:xfrm>
              <a:off x="521574" y="396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521574" y="40590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521550" y="414907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 userDrawn="1"/>
          </p:nvSpPr>
          <p:spPr>
            <a:xfrm>
              <a:off x="521550" y="423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 userDrawn="1"/>
          </p:nvSpPr>
          <p:spPr>
            <a:xfrm>
              <a:off x="521622" y="43291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 userDrawn="1"/>
          </p:nvSpPr>
          <p:spPr>
            <a:xfrm>
              <a:off x="521622" y="44191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 userDrawn="1"/>
          </p:nvSpPr>
          <p:spPr>
            <a:xfrm>
              <a:off x="521622" y="45091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/>
            <p:cNvSpPr/>
            <p:nvPr userDrawn="1"/>
          </p:nvSpPr>
          <p:spPr>
            <a:xfrm>
              <a:off x="521598" y="459921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/>
            <p:nvPr userDrawn="1"/>
          </p:nvSpPr>
          <p:spPr>
            <a:xfrm>
              <a:off x="521598" y="46891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/>
            <p:cNvSpPr/>
            <p:nvPr userDrawn="1"/>
          </p:nvSpPr>
          <p:spPr>
            <a:xfrm>
              <a:off x="521622" y="477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 userDrawn="1"/>
          </p:nvSpPr>
          <p:spPr>
            <a:xfrm>
              <a:off x="521622" y="48691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 userDrawn="1"/>
          </p:nvSpPr>
          <p:spPr>
            <a:xfrm>
              <a:off x="521598" y="495926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/>
            <p:cNvSpPr/>
            <p:nvPr userDrawn="1"/>
          </p:nvSpPr>
          <p:spPr>
            <a:xfrm>
              <a:off x="521598" y="504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/>
            <p:cNvSpPr/>
            <p:nvPr userDrawn="1"/>
          </p:nvSpPr>
          <p:spPr>
            <a:xfrm>
              <a:off x="521598" y="513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/>
            <p:cNvSpPr/>
            <p:nvPr userDrawn="1"/>
          </p:nvSpPr>
          <p:spPr>
            <a:xfrm>
              <a:off x="521598" y="52291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 userDrawn="1"/>
          </p:nvSpPr>
          <p:spPr>
            <a:xfrm>
              <a:off x="521574" y="531926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1" name="Rectangle 50"/>
            <p:cNvSpPr/>
            <p:nvPr userDrawn="1"/>
          </p:nvSpPr>
          <p:spPr>
            <a:xfrm>
              <a:off x="521574" y="540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51"/>
            <p:cNvSpPr/>
            <p:nvPr userDrawn="1"/>
          </p:nvSpPr>
          <p:spPr>
            <a:xfrm>
              <a:off x="521622" y="54993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/>
            <p:nvPr userDrawn="1"/>
          </p:nvSpPr>
          <p:spPr>
            <a:xfrm>
              <a:off x="521622" y="55893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4" name="Rectangle 53"/>
            <p:cNvSpPr/>
            <p:nvPr userDrawn="1"/>
          </p:nvSpPr>
          <p:spPr>
            <a:xfrm>
              <a:off x="521622" y="56793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/>
            <p:cNvSpPr/>
            <p:nvPr userDrawn="1"/>
          </p:nvSpPr>
          <p:spPr>
            <a:xfrm>
              <a:off x="521622" y="576926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 userDrawn="1"/>
          </p:nvSpPr>
          <p:spPr>
            <a:xfrm>
              <a:off x="521598" y="58592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7" name="Rectangle 56"/>
            <p:cNvSpPr/>
            <p:nvPr userDrawn="1"/>
          </p:nvSpPr>
          <p:spPr>
            <a:xfrm>
              <a:off x="521598" y="59493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 userDrawn="1"/>
          </p:nvSpPr>
          <p:spPr>
            <a:xfrm>
              <a:off x="521622" y="603940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9" name="Rectangle 58"/>
            <p:cNvSpPr/>
            <p:nvPr userDrawn="1"/>
          </p:nvSpPr>
          <p:spPr>
            <a:xfrm>
              <a:off x="521622" y="612937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0" name="Rectangle 59"/>
          <p:cNvSpPr/>
          <p:nvPr userDrawn="1"/>
        </p:nvSpPr>
        <p:spPr>
          <a:xfrm>
            <a:off x="704448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704448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704542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704542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704542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704542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542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704542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704542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704542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704542" y="546327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04542" y="58592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June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4" name="Group 153"/>
          <p:cNvGrpSpPr/>
          <p:nvPr userDrawn="1"/>
        </p:nvGrpSpPr>
        <p:grpSpPr>
          <a:xfrm>
            <a:off x="930822" y="1943835"/>
            <a:ext cx="7200000" cy="4275475"/>
            <a:chOff x="547548" y="1943835"/>
            <a:chExt cx="7200000" cy="4275475"/>
          </a:xfrm>
        </p:grpSpPr>
        <p:cxnSp>
          <p:nvCxnSpPr>
            <p:cNvPr id="141" name="Straight Connector 140"/>
            <p:cNvCxnSpPr/>
            <p:nvPr userDrawn="1"/>
          </p:nvCxnSpPr>
          <p:spPr>
            <a:xfrm>
              <a:off x="547548" y="1943835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 flipV="1">
              <a:off x="547548" y="235023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 flipV="1">
              <a:off x="547548" y="27493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 flipV="1">
              <a:off x="547548" y="3155763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 flipV="1">
              <a:off x="547548" y="3518616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 flipV="1">
              <a:off x="547548" y="3904902"/>
              <a:ext cx="720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 flipV="1">
              <a:off x="547548" y="43330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 flipV="1">
              <a:off x="547548" y="4688664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 flipV="1">
              <a:off x="547548" y="507600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flipV="1">
              <a:off x="547548" y="5466527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>
            <a:xfrm flipV="1">
              <a:off x="547548" y="585928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>
            <a:xfrm flipV="1">
              <a:off x="547548" y="621931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Rectangle 154"/>
          <p:cNvSpPr/>
          <p:nvPr userDrawn="1"/>
        </p:nvSpPr>
        <p:spPr>
          <a:xfrm>
            <a:off x="8152593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8152593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7" name="Rectangle 156"/>
          <p:cNvSpPr/>
          <p:nvPr userDrawn="1"/>
        </p:nvSpPr>
        <p:spPr>
          <a:xfrm>
            <a:off x="8152687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8" name="Rectangle 157"/>
          <p:cNvSpPr/>
          <p:nvPr userDrawn="1"/>
        </p:nvSpPr>
        <p:spPr>
          <a:xfrm>
            <a:off x="8152687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9" name="Rectangle 158"/>
          <p:cNvSpPr/>
          <p:nvPr userDrawn="1"/>
        </p:nvSpPr>
        <p:spPr>
          <a:xfrm>
            <a:off x="8152687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0" name="Rectangle 159"/>
          <p:cNvSpPr/>
          <p:nvPr userDrawn="1"/>
        </p:nvSpPr>
        <p:spPr>
          <a:xfrm>
            <a:off x="8152687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1" name="Rectangle 160"/>
          <p:cNvSpPr/>
          <p:nvPr userDrawn="1"/>
        </p:nvSpPr>
        <p:spPr>
          <a:xfrm>
            <a:off x="8152687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2" name="Rectangle 161"/>
          <p:cNvSpPr/>
          <p:nvPr userDrawn="1"/>
        </p:nvSpPr>
        <p:spPr>
          <a:xfrm>
            <a:off x="8152687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3" name="Rectangle 162"/>
          <p:cNvSpPr/>
          <p:nvPr userDrawn="1"/>
        </p:nvSpPr>
        <p:spPr>
          <a:xfrm>
            <a:off x="8152687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4" name="Rectangle 163"/>
          <p:cNvSpPr/>
          <p:nvPr userDrawn="1"/>
        </p:nvSpPr>
        <p:spPr>
          <a:xfrm>
            <a:off x="8152687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5" name="Rectangle 164"/>
          <p:cNvSpPr/>
          <p:nvPr userDrawn="1"/>
        </p:nvSpPr>
        <p:spPr>
          <a:xfrm>
            <a:off x="8152687" y="546327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6" name="Rectangle 165"/>
          <p:cNvSpPr/>
          <p:nvPr userDrawn="1"/>
        </p:nvSpPr>
        <p:spPr>
          <a:xfrm>
            <a:off x="8152687" y="58592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June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7" name="Rectangle 166"/>
          <p:cNvSpPr/>
          <p:nvPr userDrawn="1"/>
        </p:nvSpPr>
        <p:spPr>
          <a:xfrm>
            <a:off x="9265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P1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11066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12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20067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23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18266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P2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1" name="Rectangle 170"/>
          <p:cNvSpPr/>
          <p:nvPr userDrawn="1"/>
        </p:nvSpPr>
        <p:spPr>
          <a:xfrm>
            <a:off x="27267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P3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2" name="Rectangle 171"/>
          <p:cNvSpPr/>
          <p:nvPr userDrawn="1"/>
        </p:nvSpPr>
        <p:spPr>
          <a:xfrm>
            <a:off x="29068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34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3" name="Rectangle 172"/>
          <p:cNvSpPr/>
          <p:nvPr userDrawn="1"/>
        </p:nvSpPr>
        <p:spPr>
          <a:xfrm>
            <a:off x="38069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45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4" name="Rectangle 173"/>
          <p:cNvSpPr/>
          <p:nvPr userDrawn="1"/>
        </p:nvSpPr>
        <p:spPr>
          <a:xfrm>
            <a:off x="36268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P4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5" name="Rectangle 174"/>
          <p:cNvSpPr/>
          <p:nvPr userDrawn="1"/>
        </p:nvSpPr>
        <p:spPr>
          <a:xfrm>
            <a:off x="45269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P5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6" name="Rectangle 175"/>
          <p:cNvSpPr/>
          <p:nvPr userDrawn="1"/>
        </p:nvSpPr>
        <p:spPr>
          <a:xfrm>
            <a:off x="47070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56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7" name="Rectangle 176"/>
          <p:cNvSpPr/>
          <p:nvPr userDrawn="1"/>
        </p:nvSpPr>
        <p:spPr>
          <a:xfrm>
            <a:off x="56071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67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8" name="Rectangle 177"/>
          <p:cNvSpPr/>
          <p:nvPr userDrawn="1"/>
        </p:nvSpPr>
        <p:spPr>
          <a:xfrm>
            <a:off x="54270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P6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9" name="Rectangle 178"/>
          <p:cNvSpPr/>
          <p:nvPr userDrawn="1"/>
        </p:nvSpPr>
        <p:spPr>
          <a:xfrm>
            <a:off x="63271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P7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0" name="Rectangle 179"/>
          <p:cNvSpPr/>
          <p:nvPr userDrawn="1"/>
        </p:nvSpPr>
        <p:spPr>
          <a:xfrm>
            <a:off x="65072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78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1" name="Rectangle 180"/>
          <p:cNvSpPr/>
          <p:nvPr userDrawn="1"/>
        </p:nvSpPr>
        <p:spPr>
          <a:xfrm>
            <a:off x="74073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81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2" name="Rectangle 181"/>
          <p:cNvSpPr/>
          <p:nvPr userDrawn="1"/>
        </p:nvSpPr>
        <p:spPr>
          <a:xfrm>
            <a:off x="72272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P8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84" name="Straight Connector 183"/>
          <p:cNvCxnSpPr/>
          <p:nvPr userDrawn="1"/>
        </p:nvCxnSpPr>
        <p:spPr>
          <a:xfrm>
            <a:off x="110660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 userDrawn="1"/>
        </p:nvCxnSpPr>
        <p:spPr>
          <a:xfrm>
            <a:off x="18266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 userDrawn="1"/>
        </p:nvCxnSpPr>
        <p:spPr>
          <a:xfrm>
            <a:off x="20067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27267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 userDrawn="1"/>
        </p:nvCxnSpPr>
        <p:spPr>
          <a:xfrm>
            <a:off x="29068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 userDrawn="1"/>
        </p:nvCxnSpPr>
        <p:spPr>
          <a:xfrm>
            <a:off x="36268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 userDrawn="1"/>
        </p:nvCxnSpPr>
        <p:spPr>
          <a:xfrm>
            <a:off x="38069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45269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47070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>
            <a:off x="54270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56071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63271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65072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 userDrawn="1"/>
        </p:nvCxnSpPr>
        <p:spPr>
          <a:xfrm>
            <a:off x="72272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 userDrawn="1"/>
        </p:nvCxnSpPr>
        <p:spPr>
          <a:xfrm>
            <a:off x="74073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3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110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 userDrawn="1"/>
        </p:nvGrpSpPr>
        <p:grpSpPr>
          <a:xfrm>
            <a:off x="926482" y="1448844"/>
            <a:ext cx="7200914" cy="4770528"/>
            <a:chOff x="701494" y="1448782"/>
            <a:chExt cx="180096" cy="4770528"/>
          </a:xfrm>
          <a:noFill/>
        </p:grpSpPr>
        <p:sp>
          <p:nvSpPr>
            <p:cNvPr id="86" name="Rectangle 85"/>
            <p:cNvSpPr/>
            <p:nvPr userDrawn="1"/>
          </p:nvSpPr>
          <p:spPr>
            <a:xfrm>
              <a:off x="701590" y="144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701590" y="153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27</a:t>
              </a:r>
              <a:endParaRPr lang="en-GB" sz="60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701566" y="162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28</a:t>
              </a:r>
              <a:endParaRPr lang="en-GB" sz="60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701566" y="171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29</a:t>
              </a:r>
              <a:endParaRPr lang="en-GB" sz="60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701566" y="180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30</a:t>
              </a:r>
              <a:endParaRPr lang="en-GB" sz="60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701566" y="189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31</a:t>
              </a:r>
              <a:endParaRPr lang="en-GB" sz="60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701542" y="198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32</a:t>
              </a:r>
              <a:endParaRPr lang="en-GB" sz="60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701542" y="207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33</a:t>
              </a:r>
              <a:endParaRPr lang="en-GB" sz="60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701566" y="216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34</a:t>
              </a:r>
              <a:endParaRPr lang="en-GB" sz="60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701566" y="225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35</a:t>
              </a:r>
              <a:endParaRPr lang="en-GB" sz="60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701542" y="234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36</a:t>
              </a:r>
              <a:endParaRPr lang="en-GB" sz="60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701542" y="243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37</a:t>
              </a:r>
              <a:endParaRPr lang="en-GB" sz="60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701542" y="252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38</a:t>
              </a:r>
              <a:endParaRPr lang="en-GB" sz="60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701542" y="261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39</a:t>
              </a:r>
              <a:endParaRPr lang="en-GB" sz="60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701518" y="270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40</a:t>
              </a:r>
              <a:endParaRPr lang="en-GB" sz="60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701518" y="279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41</a:t>
              </a:r>
              <a:endParaRPr lang="en-GB" sz="60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701566" y="288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42</a:t>
              </a:r>
              <a:endParaRPr lang="en-GB" sz="60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701566" y="297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43</a:t>
              </a:r>
              <a:endParaRPr lang="en-GB" sz="60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701542" y="306896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44</a:t>
              </a:r>
              <a:endParaRPr lang="en-GB" sz="600" dirty="0"/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701542" y="315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45</a:t>
              </a:r>
              <a:endParaRPr lang="en-GB" sz="600" dirty="0"/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701542" y="324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46</a:t>
              </a:r>
              <a:endParaRPr lang="en-GB" sz="600" dirty="0"/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701542" y="333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47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701518" y="342894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48</a:t>
              </a:r>
              <a:endParaRPr lang="en-GB" sz="600" dirty="0"/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701518" y="351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49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701542" y="360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50</a:t>
              </a:r>
              <a:endParaRPr lang="en-GB" sz="60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701542" y="369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51</a:t>
              </a:r>
              <a:endParaRPr lang="en-GB" sz="60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701518" y="378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52</a:t>
              </a:r>
              <a:endParaRPr lang="en-GB" sz="60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701518" y="387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</a:t>
              </a:r>
              <a:endParaRPr lang="en-GB" sz="60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701518" y="396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</a:t>
              </a:r>
              <a:endParaRPr lang="en-GB" sz="60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701518" y="405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</a:t>
              </a:r>
              <a:endParaRPr lang="en-GB" sz="60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701494" y="414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</a:t>
              </a:r>
              <a:endParaRPr lang="en-GB" sz="60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701494" y="423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</a:t>
              </a:r>
              <a:endParaRPr lang="en-GB" sz="60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701566" y="432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6</a:t>
              </a:r>
              <a:endParaRPr lang="en-GB" sz="60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701566" y="441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7</a:t>
              </a:r>
              <a:endParaRPr lang="en-GB" sz="60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701566" y="45090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8</a:t>
              </a:r>
              <a:endParaRPr lang="en-GB" sz="600" dirty="0"/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701542" y="459915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9</a:t>
              </a:r>
              <a:endParaRPr lang="en-GB" sz="600" dirty="0"/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701542" y="468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10</a:t>
              </a:r>
              <a:endParaRPr lang="en-GB" sz="600" dirty="0"/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701566" y="477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11</a:t>
              </a:r>
              <a:endParaRPr lang="en-GB" sz="600" dirty="0"/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701566" y="486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12</a:t>
              </a:r>
              <a:endParaRPr lang="en-GB" sz="600" dirty="0"/>
            </a:p>
          </p:txBody>
        </p:sp>
        <p:sp>
          <p:nvSpPr>
            <p:cNvPr id="125" name="Rectangle 124"/>
            <p:cNvSpPr/>
            <p:nvPr userDrawn="1"/>
          </p:nvSpPr>
          <p:spPr>
            <a:xfrm>
              <a:off x="701542" y="495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13</a:t>
              </a:r>
              <a:endParaRPr lang="en-GB" sz="600" dirty="0"/>
            </a:p>
          </p:txBody>
        </p:sp>
        <p:sp>
          <p:nvSpPr>
            <p:cNvPr id="126" name="Rectangle 125"/>
            <p:cNvSpPr/>
            <p:nvPr userDrawn="1"/>
          </p:nvSpPr>
          <p:spPr>
            <a:xfrm>
              <a:off x="701542" y="504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14</a:t>
              </a:r>
              <a:endParaRPr lang="en-GB" sz="600" dirty="0"/>
            </a:p>
          </p:txBody>
        </p:sp>
        <p:sp>
          <p:nvSpPr>
            <p:cNvPr id="127" name="Rectangle 126"/>
            <p:cNvSpPr/>
            <p:nvPr userDrawn="1"/>
          </p:nvSpPr>
          <p:spPr>
            <a:xfrm>
              <a:off x="701542" y="513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15</a:t>
              </a:r>
              <a:endParaRPr lang="en-GB" sz="600" dirty="0"/>
            </a:p>
          </p:txBody>
        </p:sp>
        <p:sp>
          <p:nvSpPr>
            <p:cNvPr id="128" name="Rectangle 127"/>
            <p:cNvSpPr/>
            <p:nvPr userDrawn="1"/>
          </p:nvSpPr>
          <p:spPr>
            <a:xfrm>
              <a:off x="701542" y="522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16</a:t>
              </a:r>
              <a:endParaRPr lang="en-GB" sz="600" dirty="0"/>
            </a:p>
          </p:txBody>
        </p:sp>
        <p:sp>
          <p:nvSpPr>
            <p:cNvPr id="129" name="Rectangle 128"/>
            <p:cNvSpPr/>
            <p:nvPr userDrawn="1"/>
          </p:nvSpPr>
          <p:spPr>
            <a:xfrm>
              <a:off x="701518" y="531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17</a:t>
              </a:r>
              <a:endParaRPr lang="en-GB" sz="600" dirty="0"/>
            </a:p>
          </p:txBody>
        </p:sp>
        <p:sp>
          <p:nvSpPr>
            <p:cNvPr id="130" name="Rectangle 129"/>
            <p:cNvSpPr/>
            <p:nvPr userDrawn="1"/>
          </p:nvSpPr>
          <p:spPr>
            <a:xfrm>
              <a:off x="701518" y="540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18</a:t>
              </a:r>
              <a:endParaRPr lang="en-GB" sz="600" dirty="0"/>
            </a:p>
          </p:txBody>
        </p:sp>
        <p:sp>
          <p:nvSpPr>
            <p:cNvPr id="131" name="Rectangle 130"/>
            <p:cNvSpPr/>
            <p:nvPr userDrawn="1"/>
          </p:nvSpPr>
          <p:spPr>
            <a:xfrm>
              <a:off x="701566" y="54992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19</a:t>
              </a:r>
              <a:endParaRPr lang="en-GB" sz="600" dirty="0"/>
            </a:p>
          </p:txBody>
        </p:sp>
        <p:sp>
          <p:nvSpPr>
            <p:cNvPr id="132" name="Rectangle 131"/>
            <p:cNvSpPr/>
            <p:nvPr userDrawn="1"/>
          </p:nvSpPr>
          <p:spPr>
            <a:xfrm>
              <a:off x="701566" y="55892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20</a:t>
              </a:r>
              <a:endParaRPr lang="en-GB" sz="600" dirty="0"/>
            </a:p>
          </p:txBody>
        </p:sp>
        <p:sp>
          <p:nvSpPr>
            <p:cNvPr id="133" name="Rectangle 132"/>
            <p:cNvSpPr/>
            <p:nvPr userDrawn="1"/>
          </p:nvSpPr>
          <p:spPr>
            <a:xfrm>
              <a:off x="701566" y="56792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21</a:t>
              </a:r>
              <a:endParaRPr lang="en-GB" sz="600" dirty="0"/>
            </a:p>
          </p:txBody>
        </p:sp>
        <p:sp>
          <p:nvSpPr>
            <p:cNvPr id="134" name="Rectangle 133"/>
            <p:cNvSpPr/>
            <p:nvPr userDrawn="1"/>
          </p:nvSpPr>
          <p:spPr>
            <a:xfrm>
              <a:off x="701566" y="576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22</a:t>
              </a:r>
              <a:endParaRPr lang="en-GB" sz="600" dirty="0"/>
            </a:p>
          </p:txBody>
        </p:sp>
        <p:sp>
          <p:nvSpPr>
            <p:cNvPr id="135" name="Rectangle 134"/>
            <p:cNvSpPr/>
            <p:nvPr userDrawn="1"/>
          </p:nvSpPr>
          <p:spPr>
            <a:xfrm>
              <a:off x="701542" y="58592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23</a:t>
              </a:r>
              <a:endParaRPr lang="en-GB" sz="600" dirty="0"/>
            </a:p>
          </p:txBody>
        </p:sp>
        <p:sp>
          <p:nvSpPr>
            <p:cNvPr id="136" name="Rectangle 135"/>
            <p:cNvSpPr/>
            <p:nvPr userDrawn="1"/>
          </p:nvSpPr>
          <p:spPr>
            <a:xfrm>
              <a:off x="701542" y="59492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24</a:t>
              </a:r>
              <a:endParaRPr lang="en-GB" sz="600" dirty="0"/>
            </a:p>
          </p:txBody>
        </p:sp>
        <p:sp>
          <p:nvSpPr>
            <p:cNvPr id="137" name="Rectangle 136"/>
            <p:cNvSpPr/>
            <p:nvPr userDrawn="1"/>
          </p:nvSpPr>
          <p:spPr>
            <a:xfrm>
              <a:off x="701566" y="60393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25</a:t>
              </a:r>
              <a:endParaRPr lang="en-GB" sz="600" dirty="0"/>
            </a:p>
          </p:txBody>
        </p:sp>
        <p:sp>
          <p:nvSpPr>
            <p:cNvPr id="138" name="Rectangle 137"/>
            <p:cNvSpPr/>
            <p:nvPr userDrawn="1"/>
          </p:nvSpPr>
          <p:spPr>
            <a:xfrm>
              <a:off x="701566" y="61293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 algn="l">
              <a:defRPr sz="3600" b="1" u="sng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‹#›</a:t>
            </a:fld>
            <a:endParaRPr lang="en-GB"/>
          </a:p>
        </p:txBody>
      </p:sp>
      <p:grpSp>
        <p:nvGrpSpPr>
          <p:cNvPr id="199" name="Group 198"/>
          <p:cNvGrpSpPr/>
          <p:nvPr userDrawn="1"/>
        </p:nvGrpSpPr>
        <p:grpSpPr>
          <a:xfrm>
            <a:off x="521550" y="1448844"/>
            <a:ext cx="180096" cy="4770528"/>
            <a:chOff x="521550" y="1448844"/>
            <a:chExt cx="180096" cy="4770528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521646" y="144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521646" y="153880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21622" y="16288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21622" y="171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521622" y="180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521622" y="189880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21598" y="19888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21598" y="207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21622" y="216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21622" y="225885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21598" y="23489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21598" y="243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21598" y="252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521598" y="261885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521574" y="27089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521574" y="279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521622" y="288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521622" y="297895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521598" y="306902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521598" y="315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521598" y="324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521598" y="333895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521574" y="342901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521574" y="351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521598" y="360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521598" y="36990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521574" y="378907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521574" y="387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 userDrawn="1"/>
          </p:nvSpPr>
          <p:spPr>
            <a:xfrm>
              <a:off x="521574" y="396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521574" y="40590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521550" y="414907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 userDrawn="1"/>
          </p:nvSpPr>
          <p:spPr>
            <a:xfrm>
              <a:off x="521550" y="423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 userDrawn="1"/>
          </p:nvSpPr>
          <p:spPr>
            <a:xfrm>
              <a:off x="521622" y="43291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 userDrawn="1"/>
          </p:nvSpPr>
          <p:spPr>
            <a:xfrm>
              <a:off x="521622" y="44191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 userDrawn="1"/>
          </p:nvSpPr>
          <p:spPr>
            <a:xfrm>
              <a:off x="521622" y="45091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/>
            <p:cNvSpPr/>
            <p:nvPr userDrawn="1"/>
          </p:nvSpPr>
          <p:spPr>
            <a:xfrm>
              <a:off x="521598" y="459921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/>
            <p:nvPr userDrawn="1"/>
          </p:nvSpPr>
          <p:spPr>
            <a:xfrm>
              <a:off x="521598" y="46891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/>
            <p:cNvSpPr/>
            <p:nvPr userDrawn="1"/>
          </p:nvSpPr>
          <p:spPr>
            <a:xfrm>
              <a:off x="521622" y="477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 userDrawn="1"/>
          </p:nvSpPr>
          <p:spPr>
            <a:xfrm>
              <a:off x="521622" y="48691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 userDrawn="1"/>
          </p:nvSpPr>
          <p:spPr>
            <a:xfrm>
              <a:off x="521598" y="495926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/>
            <p:cNvSpPr/>
            <p:nvPr userDrawn="1"/>
          </p:nvSpPr>
          <p:spPr>
            <a:xfrm>
              <a:off x="521598" y="504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/>
            <p:cNvSpPr/>
            <p:nvPr userDrawn="1"/>
          </p:nvSpPr>
          <p:spPr>
            <a:xfrm>
              <a:off x="521598" y="513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/>
            <p:cNvSpPr/>
            <p:nvPr userDrawn="1"/>
          </p:nvSpPr>
          <p:spPr>
            <a:xfrm>
              <a:off x="521598" y="52291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 userDrawn="1"/>
          </p:nvSpPr>
          <p:spPr>
            <a:xfrm>
              <a:off x="521574" y="531926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1" name="Rectangle 50"/>
            <p:cNvSpPr/>
            <p:nvPr userDrawn="1"/>
          </p:nvSpPr>
          <p:spPr>
            <a:xfrm>
              <a:off x="521574" y="540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51"/>
            <p:cNvSpPr/>
            <p:nvPr userDrawn="1"/>
          </p:nvSpPr>
          <p:spPr>
            <a:xfrm>
              <a:off x="521622" y="54993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/>
            <p:nvPr userDrawn="1"/>
          </p:nvSpPr>
          <p:spPr>
            <a:xfrm>
              <a:off x="521622" y="55893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4" name="Rectangle 53"/>
            <p:cNvSpPr/>
            <p:nvPr userDrawn="1"/>
          </p:nvSpPr>
          <p:spPr>
            <a:xfrm>
              <a:off x="521622" y="56793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/>
            <p:cNvSpPr/>
            <p:nvPr userDrawn="1"/>
          </p:nvSpPr>
          <p:spPr>
            <a:xfrm>
              <a:off x="521622" y="576926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 userDrawn="1"/>
          </p:nvSpPr>
          <p:spPr>
            <a:xfrm>
              <a:off x="521598" y="58592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7" name="Rectangle 56"/>
            <p:cNvSpPr/>
            <p:nvPr userDrawn="1"/>
          </p:nvSpPr>
          <p:spPr>
            <a:xfrm>
              <a:off x="521598" y="59493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 userDrawn="1"/>
          </p:nvSpPr>
          <p:spPr>
            <a:xfrm>
              <a:off x="521622" y="603940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9" name="Rectangle 58"/>
            <p:cNvSpPr/>
            <p:nvPr userDrawn="1"/>
          </p:nvSpPr>
          <p:spPr>
            <a:xfrm>
              <a:off x="521622" y="612937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0" name="Rectangle 59"/>
          <p:cNvSpPr/>
          <p:nvPr userDrawn="1"/>
        </p:nvSpPr>
        <p:spPr>
          <a:xfrm>
            <a:off x="704448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704448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704542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704542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704542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704542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542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704542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704542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704542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704542" y="546327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04542" y="58592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June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4" name="Group 153"/>
          <p:cNvGrpSpPr/>
          <p:nvPr userDrawn="1"/>
        </p:nvGrpSpPr>
        <p:grpSpPr>
          <a:xfrm>
            <a:off x="930822" y="1943835"/>
            <a:ext cx="7200000" cy="4275475"/>
            <a:chOff x="547548" y="1943835"/>
            <a:chExt cx="7200000" cy="4275475"/>
          </a:xfrm>
        </p:grpSpPr>
        <p:cxnSp>
          <p:nvCxnSpPr>
            <p:cNvPr id="141" name="Straight Connector 140"/>
            <p:cNvCxnSpPr/>
            <p:nvPr userDrawn="1"/>
          </p:nvCxnSpPr>
          <p:spPr>
            <a:xfrm>
              <a:off x="547548" y="1943835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 flipV="1">
              <a:off x="547548" y="235023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 flipV="1">
              <a:off x="547548" y="27493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 flipV="1">
              <a:off x="547548" y="3155763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 flipV="1">
              <a:off x="547548" y="3518616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 flipV="1">
              <a:off x="547548" y="3904902"/>
              <a:ext cx="720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 flipV="1">
              <a:off x="547548" y="43330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 flipV="1">
              <a:off x="547548" y="4688664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 flipV="1">
              <a:off x="547548" y="507600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flipV="1">
              <a:off x="547548" y="5466527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>
            <a:xfrm flipV="1">
              <a:off x="547548" y="585928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>
            <a:xfrm flipV="1">
              <a:off x="547548" y="621931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Rectangle 154"/>
          <p:cNvSpPr/>
          <p:nvPr userDrawn="1"/>
        </p:nvSpPr>
        <p:spPr>
          <a:xfrm>
            <a:off x="8152593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8152593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7" name="Rectangle 156"/>
          <p:cNvSpPr/>
          <p:nvPr userDrawn="1"/>
        </p:nvSpPr>
        <p:spPr>
          <a:xfrm>
            <a:off x="8152687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8" name="Rectangle 157"/>
          <p:cNvSpPr/>
          <p:nvPr userDrawn="1"/>
        </p:nvSpPr>
        <p:spPr>
          <a:xfrm>
            <a:off x="8152687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9" name="Rectangle 158"/>
          <p:cNvSpPr/>
          <p:nvPr userDrawn="1"/>
        </p:nvSpPr>
        <p:spPr>
          <a:xfrm>
            <a:off x="8152687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0" name="Rectangle 159"/>
          <p:cNvSpPr/>
          <p:nvPr userDrawn="1"/>
        </p:nvSpPr>
        <p:spPr>
          <a:xfrm>
            <a:off x="8152687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1" name="Rectangle 160"/>
          <p:cNvSpPr/>
          <p:nvPr userDrawn="1"/>
        </p:nvSpPr>
        <p:spPr>
          <a:xfrm>
            <a:off x="8152687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2" name="Rectangle 161"/>
          <p:cNvSpPr/>
          <p:nvPr userDrawn="1"/>
        </p:nvSpPr>
        <p:spPr>
          <a:xfrm>
            <a:off x="8152687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3" name="Rectangle 162"/>
          <p:cNvSpPr/>
          <p:nvPr userDrawn="1"/>
        </p:nvSpPr>
        <p:spPr>
          <a:xfrm>
            <a:off x="8152687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4" name="Rectangle 163"/>
          <p:cNvSpPr/>
          <p:nvPr userDrawn="1"/>
        </p:nvSpPr>
        <p:spPr>
          <a:xfrm>
            <a:off x="8152687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5" name="Rectangle 164"/>
          <p:cNvSpPr/>
          <p:nvPr userDrawn="1"/>
        </p:nvSpPr>
        <p:spPr>
          <a:xfrm>
            <a:off x="8152687" y="546327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6" name="Rectangle 165"/>
          <p:cNvSpPr/>
          <p:nvPr userDrawn="1"/>
        </p:nvSpPr>
        <p:spPr>
          <a:xfrm>
            <a:off x="8152687" y="58592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June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7" name="Rectangle 166"/>
          <p:cNvSpPr/>
          <p:nvPr userDrawn="1"/>
        </p:nvSpPr>
        <p:spPr>
          <a:xfrm>
            <a:off x="9265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P1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11066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12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20067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23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18266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P2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1" name="Rectangle 170"/>
          <p:cNvSpPr/>
          <p:nvPr userDrawn="1"/>
        </p:nvSpPr>
        <p:spPr>
          <a:xfrm>
            <a:off x="27267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P3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2" name="Rectangle 171"/>
          <p:cNvSpPr/>
          <p:nvPr userDrawn="1"/>
        </p:nvSpPr>
        <p:spPr>
          <a:xfrm>
            <a:off x="29068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34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3" name="Rectangle 172"/>
          <p:cNvSpPr/>
          <p:nvPr userDrawn="1"/>
        </p:nvSpPr>
        <p:spPr>
          <a:xfrm>
            <a:off x="38069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45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4" name="Rectangle 173"/>
          <p:cNvSpPr/>
          <p:nvPr userDrawn="1"/>
        </p:nvSpPr>
        <p:spPr>
          <a:xfrm>
            <a:off x="36268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P4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5" name="Rectangle 174"/>
          <p:cNvSpPr/>
          <p:nvPr userDrawn="1"/>
        </p:nvSpPr>
        <p:spPr>
          <a:xfrm>
            <a:off x="45269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P5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6" name="Rectangle 175"/>
          <p:cNvSpPr/>
          <p:nvPr userDrawn="1"/>
        </p:nvSpPr>
        <p:spPr>
          <a:xfrm>
            <a:off x="47070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56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7" name="Rectangle 176"/>
          <p:cNvSpPr/>
          <p:nvPr userDrawn="1"/>
        </p:nvSpPr>
        <p:spPr>
          <a:xfrm>
            <a:off x="56071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67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8" name="Rectangle 177"/>
          <p:cNvSpPr/>
          <p:nvPr userDrawn="1"/>
        </p:nvSpPr>
        <p:spPr>
          <a:xfrm>
            <a:off x="54270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P6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9" name="Rectangle 178"/>
          <p:cNvSpPr/>
          <p:nvPr userDrawn="1"/>
        </p:nvSpPr>
        <p:spPr>
          <a:xfrm>
            <a:off x="63271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P7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0" name="Rectangle 179"/>
          <p:cNvSpPr/>
          <p:nvPr userDrawn="1"/>
        </p:nvSpPr>
        <p:spPr>
          <a:xfrm>
            <a:off x="65072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78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1" name="Rectangle 180"/>
          <p:cNvSpPr/>
          <p:nvPr userDrawn="1"/>
        </p:nvSpPr>
        <p:spPr>
          <a:xfrm>
            <a:off x="74073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81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2" name="Rectangle 181"/>
          <p:cNvSpPr/>
          <p:nvPr userDrawn="1"/>
        </p:nvSpPr>
        <p:spPr>
          <a:xfrm>
            <a:off x="72272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P8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84" name="Straight Connector 183"/>
          <p:cNvCxnSpPr/>
          <p:nvPr userDrawn="1"/>
        </p:nvCxnSpPr>
        <p:spPr>
          <a:xfrm>
            <a:off x="110660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 userDrawn="1"/>
        </p:nvCxnSpPr>
        <p:spPr>
          <a:xfrm>
            <a:off x="18266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 userDrawn="1"/>
        </p:nvCxnSpPr>
        <p:spPr>
          <a:xfrm>
            <a:off x="20067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27267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 userDrawn="1"/>
        </p:nvCxnSpPr>
        <p:spPr>
          <a:xfrm>
            <a:off x="29068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 userDrawn="1"/>
        </p:nvCxnSpPr>
        <p:spPr>
          <a:xfrm>
            <a:off x="36268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 userDrawn="1"/>
        </p:nvCxnSpPr>
        <p:spPr>
          <a:xfrm>
            <a:off x="38069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45269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47070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>
            <a:off x="54270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56071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63271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65072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 userDrawn="1"/>
        </p:nvCxnSpPr>
        <p:spPr>
          <a:xfrm>
            <a:off x="72272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 userDrawn="1"/>
        </p:nvCxnSpPr>
        <p:spPr>
          <a:xfrm>
            <a:off x="74073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3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110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 userDrawn="1"/>
        </p:nvGrpSpPr>
        <p:grpSpPr>
          <a:xfrm>
            <a:off x="926482" y="1448844"/>
            <a:ext cx="7200914" cy="4770528"/>
            <a:chOff x="701494" y="1448782"/>
            <a:chExt cx="180096" cy="4770528"/>
          </a:xfrm>
          <a:noFill/>
        </p:grpSpPr>
        <p:sp>
          <p:nvSpPr>
            <p:cNvPr id="86" name="Rectangle 85"/>
            <p:cNvSpPr/>
            <p:nvPr userDrawn="1"/>
          </p:nvSpPr>
          <p:spPr>
            <a:xfrm>
              <a:off x="701590" y="144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701590" y="153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27</a:t>
              </a:r>
              <a:endParaRPr lang="en-GB" sz="600" dirty="0"/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701566" y="162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28</a:t>
              </a:r>
              <a:endParaRPr lang="en-GB" sz="600" dirty="0"/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701566" y="171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29</a:t>
              </a:r>
              <a:endParaRPr lang="en-GB" sz="600" dirty="0"/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701566" y="180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30</a:t>
              </a:r>
              <a:endParaRPr lang="en-GB" sz="600" dirty="0"/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701566" y="18987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31</a:t>
              </a:r>
              <a:endParaRPr lang="en-GB" sz="600" dirty="0"/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701542" y="19888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32</a:t>
              </a:r>
              <a:endParaRPr lang="en-GB" sz="600" dirty="0"/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701542" y="20787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33</a:t>
              </a:r>
              <a:endParaRPr lang="en-GB" sz="600" dirty="0"/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701566" y="216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34</a:t>
              </a:r>
              <a:endParaRPr lang="en-GB" sz="600" dirty="0"/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701566" y="225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35</a:t>
              </a:r>
              <a:endParaRPr lang="en-GB" sz="600" dirty="0"/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701542" y="234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36</a:t>
              </a:r>
              <a:endParaRPr lang="en-GB" sz="600" dirty="0"/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701542" y="243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37</a:t>
              </a:r>
              <a:endParaRPr lang="en-GB" sz="600" dirty="0"/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701542" y="252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38</a:t>
              </a:r>
              <a:endParaRPr lang="en-GB" sz="600" dirty="0"/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701542" y="261879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39</a:t>
              </a:r>
              <a:endParaRPr lang="en-GB" sz="600" dirty="0"/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701518" y="27088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40</a:t>
              </a:r>
              <a:endParaRPr lang="en-GB" sz="600" dirty="0"/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701518" y="27988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41</a:t>
              </a:r>
              <a:endParaRPr lang="en-GB" sz="600" dirty="0"/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701566" y="288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42</a:t>
              </a:r>
              <a:endParaRPr lang="en-GB" sz="600" dirty="0"/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701566" y="297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43</a:t>
              </a:r>
              <a:endParaRPr lang="en-GB" sz="600" dirty="0"/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701542" y="306896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44</a:t>
              </a:r>
              <a:endParaRPr lang="en-GB" sz="600" dirty="0"/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701542" y="315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45</a:t>
              </a:r>
              <a:endParaRPr lang="en-GB" sz="600" dirty="0"/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701542" y="324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46</a:t>
              </a:r>
              <a:endParaRPr lang="en-GB" sz="600" dirty="0"/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701542" y="333889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47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701518" y="342894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48</a:t>
              </a:r>
              <a:endParaRPr lang="en-GB" sz="600" dirty="0"/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701518" y="351892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49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701542" y="360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50</a:t>
              </a:r>
              <a:endParaRPr lang="en-GB" sz="600" dirty="0"/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701542" y="369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51</a:t>
              </a:r>
              <a:endParaRPr lang="en-GB" sz="600" dirty="0"/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701518" y="378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52</a:t>
              </a:r>
              <a:endParaRPr lang="en-GB" sz="600" dirty="0"/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701518" y="387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</a:t>
              </a:r>
              <a:endParaRPr lang="en-GB" sz="600" dirty="0"/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701518" y="396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</a:t>
              </a:r>
              <a:endParaRPr lang="en-GB" sz="600" dirty="0"/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701518" y="40589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3</a:t>
              </a:r>
              <a:endParaRPr lang="en-GB" sz="600" dirty="0"/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701494" y="41490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4</a:t>
              </a:r>
              <a:endParaRPr lang="en-GB" sz="600" dirty="0"/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701494" y="42389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5</a:t>
              </a:r>
              <a:endParaRPr lang="en-GB" sz="600" dirty="0"/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701566" y="432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6</a:t>
              </a:r>
              <a:endParaRPr lang="en-GB" sz="600" dirty="0"/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701566" y="441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7</a:t>
              </a:r>
              <a:endParaRPr lang="en-GB" sz="600" dirty="0"/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701566" y="450908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8</a:t>
              </a:r>
              <a:endParaRPr lang="en-GB" sz="600" dirty="0"/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701542" y="459915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9</a:t>
              </a:r>
              <a:endParaRPr lang="en-GB" sz="600" dirty="0"/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701542" y="46891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10</a:t>
              </a:r>
              <a:endParaRPr lang="en-GB" sz="600" dirty="0"/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701566" y="477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11</a:t>
              </a:r>
              <a:endParaRPr lang="en-GB" sz="600" dirty="0"/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701566" y="486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12</a:t>
              </a:r>
              <a:endParaRPr lang="en-GB" sz="600" dirty="0"/>
            </a:p>
          </p:txBody>
        </p:sp>
        <p:sp>
          <p:nvSpPr>
            <p:cNvPr id="125" name="Rectangle 124"/>
            <p:cNvSpPr/>
            <p:nvPr userDrawn="1"/>
          </p:nvSpPr>
          <p:spPr>
            <a:xfrm>
              <a:off x="701542" y="495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13</a:t>
              </a:r>
              <a:endParaRPr lang="en-GB" sz="600" dirty="0"/>
            </a:p>
          </p:txBody>
        </p:sp>
        <p:sp>
          <p:nvSpPr>
            <p:cNvPr id="126" name="Rectangle 125"/>
            <p:cNvSpPr/>
            <p:nvPr userDrawn="1"/>
          </p:nvSpPr>
          <p:spPr>
            <a:xfrm>
              <a:off x="701542" y="504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14</a:t>
              </a:r>
              <a:endParaRPr lang="en-GB" sz="600" dirty="0"/>
            </a:p>
          </p:txBody>
        </p:sp>
        <p:sp>
          <p:nvSpPr>
            <p:cNvPr id="127" name="Rectangle 126"/>
            <p:cNvSpPr/>
            <p:nvPr userDrawn="1"/>
          </p:nvSpPr>
          <p:spPr>
            <a:xfrm>
              <a:off x="701542" y="513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15</a:t>
              </a:r>
              <a:endParaRPr lang="en-GB" sz="600" dirty="0"/>
            </a:p>
          </p:txBody>
        </p:sp>
        <p:sp>
          <p:nvSpPr>
            <p:cNvPr id="128" name="Rectangle 127"/>
            <p:cNvSpPr/>
            <p:nvPr userDrawn="1"/>
          </p:nvSpPr>
          <p:spPr>
            <a:xfrm>
              <a:off x="701542" y="522913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16</a:t>
              </a:r>
              <a:endParaRPr lang="en-GB" sz="600" dirty="0"/>
            </a:p>
          </p:txBody>
        </p:sp>
        <p:sp>
          <p:nvSpPr>
            <p:cNvPr id="129" name="Rectangle 128"/>
            <p:cNvSpPr/>
            <p:nvPr userDrawn="1"/>
          </p:nvSpPr>
          <p:spPr>
            <a:xfrm>
              <a:off x="701518" y="531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17</a:t>
              </a:r>
              <a:endParaRPr lang="en-GB" sz="600" dirty="0"/>
            </a:p>
          </p:txBody>
        </p:sp>
        <p:sp>
          <p:nvSpPr>
            <p:cNvPr id="130" name="Rectangle 129"/>
            <p:cNvSpPr/>
            <p:nvPr userDrawn="1"/>
          </p:nvSpPr>
          <p:spPr>
            <a:xfrm>
              <a:off x="701518" y="540916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18</a:t>
              </a:r>
              <a:endParaRPr lang="en-GB" sz="600" dirty="0"/>
            </a:p>
          </p:txBody>
        </p:sp>
        <p:sp>
          <p:nvSpPr>
            <p:cNvPr id="131" name="Rectangle 130"/>
            <p:cNvSpPr/>
            <p:nvPr userDrawn="1"/>
          </p:nvSpPr>
          <p:spPr>
            <a:xfrm>
              <a:off x="701566" y="5499274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19</a:t>
              </a:r>
              <a:endParaRPr lang="en-GB" sz="600" dirty="0"/>
            </a:p>
          </p:txBody>
        </p:sp>
        <p:sp>
          <p:nvSpPr>
            <p:cNvPr id="132" name="Rectangle 131"/>
            <p:cNvSpPr/>
            <p:nvPr userDrawn="1"/>
          </p:nvSpPr>
          <p:spPr>
            <a:xfrm>
              <a:off x="701566" y="55892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20</a:t>
              </a:r>
              <a:endParaRPr lang="en-GB" sz="600" dirty="0"/>
            </a:p>
          </p:txBody>
        </p:sp>
        <p:sp>
          <p:nvSpPr>
            <p:cNvPr id="133" name="Rectangle 132"/>
            <p:cNvSpPr/>
            <p:nvPr userDrawn="1"/>
          </p:nvSpPr>
          <p:spPr>
            <a:xfrm>
              <a:off x="701566" y="56792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21</a:t>
              </a:r>
              <a:endParaRPr lang="en-GB" sz="600" dirty="0"/>
            </a:p>
          </p:txBody>
        </p:sp>
        <p:sp>
          <p:nvSpPr>
            <p:cNvPr id="134" name="Rectangle 133"/>
            <p:cNvSpPr/>
            <p:nvPr userDrawn="1"/>
          </p:nvSpPr>
          <p:spPr>
            <a:xfrm>
              <a:off x="701566" y="5769202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22</a:t>
              </a:r>
              <a:endParaRPr lang="en-GB" sz="600" dirty="0"/>
            </a:p>
          </p:txBody>
        </p:sp>
        <p:sp>
          <p:nvSpPr>
            <p:cNvPr id="135" name="Rectangle 134"/>
            <p:cNvSpPr/>
            <p:nvPr userDrawn="1"/>
          </p:nvSpPr>
          <p:spPr>
            <a:xfrm>
              <a:off x="701542" y="585921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23</a:t>
              </a:r>
              <a:endParaRPr lang="en-GB" sz="600" dirty="0"/>
            </a:p>
          </p:txBody>
        </p:sp>
        <p:sp>
          <p:nvSpPr>
            <p:cNvPr id="136" name="Rectangle 135"/>
            <p:cNvSpPr/>
            <p:nvPr userDrawn="1"/>
          </p:nvSpPr>
          <p:spPr>
            <a:xfrm>
              <a:off x="701542" y="5949238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24</a:t>
              </a:r>
              <a:endParaRPr lang="en-GB" sz="600" dirty="0"/>
            </a:p>
          </p:txBody>
        </p:sp>
        <p:sp>
          <p:nvSpPr>
            <p:cNvPr id="137" name="Rectangle 136"/>
            <p:cNvSpPr/>
            <p:nvPr userDrawn="1"/>
          </p:nvSpPr>
          <p:spPr>
            <a:xfrm>
              <a:off x="701566" y="6039346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25</a:t>
              </a:r>
              <a:endParaRPr lang="en-GB" sz="600" dirty="0"/>
            </a:p>
          </p:txBody>
        </p:sp>
        <p:sp>
          <p:nvSpPr>
            <p:cNvPr id="138" name="Rectangle 137"/>
            <p:cNvSpPr/>
            <p:nvPr userDrawn="1"/>
          </p:nvSpPr>
          <p:spPr>
            <a:xfrm>
              <a:off x="701566" y="6129310"/>
              <a:ext cx="180000" cy="90000"/>
            </a:xfrm>
            <a:prstGeom prst="rect">
              <a:avLst/>
            </a:prstGeom>
            <a:grp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/>
                <a:t>26</a:t>
              </a:r>
              <a:endParaRPr lang="en-GB" sz="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 algn="l">
              <a:defRPr sz="3600" b="1" u="sng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‹#›</a:t>
            </a:fld>
            <a:endParaRPr lang="en-GB"/>
          </a:p>
        </p:txBody>
      </p:sp>
      <p:grpSp>
        <p:nvGrpSpPr>
          <p:cNvPr id="199" name="Group 198"/>
          <p:cNvGrpSpPr/>
          <p:nvPr userDrawn="1"/>
        </p:nvGrpSpPr>
        <p:grpSpPr>
          <a:xfrm>
            <a:off x="521550" y="1448844"/>
            <a:ext cx="180096" cy="4770528"/>
            <a:chOff x="521550" y="1448844"/>
            <a:chExt cx="180096" cy="4770528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521646" y="144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521646" y="153880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21622" y="16288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21622" y="171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521622" y="180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521622" y="189880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21598" y="19888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21598" y="20788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21622" y="216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21622" y="225885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21598" y="23489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21598" y="243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21598" y="252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521598" y="261885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521574" y="27089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521574" y="27988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521622" y="288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521622" y="297895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521598" y="306902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521598" y="315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521598" y="324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521598" y="333895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521574" y="342901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521574" y="351898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521598" y="360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521598" y="36990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521574" y="378907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521574" y="387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 userDrawn="1"/>
          </p:nvSpPr>
          <p:spPr>
            <a:xfrm>
              <a:off x="521574" y="396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521574" y="40590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521550" y="414907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 userDrawn="1"/>
          </p:nvSpPr>
          <p:spPr>
            <a:xfrm>
              <a:off x="521550" y="42390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 userDrawn="1"/>
          </p:nvSpPr>
          <p:spPr>
            <a:xfrm>
              <a:off x="521622" y="43291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 userDrawn="1"/>
          </p:nvSpPr>
          <p:spPr>
            <a:xfrm>
              <a:off x="521622" y="44191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 userDrawn="1"/>
          </p:nvSpPr>
          <p:spPr>
            <a:xfrm>
              <a:off x="521622" y="450914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/>
            <p:cNvSpPr/>
            <p:nvPr userDrawn="1"/>
          </p:nvSpPr>
          <p:spPr>
            <a:xfrm>
              <a:off x="521598" y="459921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/>
            <p:nvPr userDrawn="1"/>
          </p:nvSpPr>
          <p:spPr>
            <a:xfrm>
              <a:off x="521598" y="46891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/>
            <p:cNvSpPr/>
            <p:nvPr userDrawn="1"/>
          </p:nvSpPr>
          <p:spPr>
            <a:xfrm>
              <a:off x="521622" y="477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 userDrawn="1"/>
          </p:nvSpPr>
          <p:spPr>
            <a:xfrm>
              <a:off x="521622" y="48691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 userDrawn="1"/>
          </p:nvSpPr>
          <p:spPr>
            <a:xfrm>
              <a:off x="521598" y="495926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/>
            <p:cNvSpPr/>
            <p:nvPr userDrawn="1"/>
          </p:nvSpPr>
          <p:spPr>
            <a:xfrm>
              <a:off x="521598" y="504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/>
            <p:cNvSpPr/>
            <p:nvPr userDrawn="1"/>
          </p:nvSpPr>
          <p:spPr>
            <a:xfrm>
              <a:off x="521598" y="513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/>
            <p:cNvSpPr/>
            <p:nvPr userDrawn="1"/>
          </p:nvSpPr>
          <p:spPr>
            <a:xfrm>
              <a:off x="521598" y="522919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 userDrawn="1"/>
          </p:nvSpPr>
          <p:spPr>
            <a:xfrm>
              <a:off x="521574" y="531926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1" name="Rectangle 50"/>
            <p:cNvSpPr/>
            <p:nvPr userDrawn="1"/>
          </p:nvSpPr>
          <p:spPr>
            <a:xfrm>
              <a:off x="521574" y="540922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51"/>
            <p:cNvSpPr/>
            <p:nvPr userDrawn="1"/>
          </p:nvSpPr>
          <p:spPr>
            <a:xfrm>
              <a:off x="521622" y="5499336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/>
            <p:nvPr userDrawn="1"/>
          </p:nvSpPr>
          <p:spPr>
            <a:xfrm>
              <a:off x="521622" y="55893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4" name="Rectangle 53"/>
            <p:cNvSpPr/>
            <p:nvPr userDrawn="1"/>
          </p:nvSpPr>
          <p:spPr>
            <a:xfrm>
              <a:off x="521622" y="56793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/>
            <p:cNvSpPr/>
            <p:nvPr userDrawn="1"/>
          </p:nvSpPr>
          <p:spPr>
            <a:xfrm>
              <a:off x="521622" y="5769264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 userDrawn="1"/>
          </p:nvSpPr>
          <p:spPr>
            <a:xfrm>
              <a:off x="521598" y="585928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7" name="Rectangle 56"/>
            <p:cNvSpPr/>
            <p:nvPr userDrawn="1"/>
          </p:nvSpPr>
          <p:spPr>
            <a:xfrm>
              <a:off x="521598" y="5949300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 userDrawn="1"/>
          </p:nvSpPr>
          <p:spPr>
            <a:xfrm>
              <a:off x="521622" y="6039408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59" name="Rectangle 58"/>
            <p:cNvSpPr/>
            <p:nvPr userDrawn="1"/>
          </p:nvSpPr>
          <p:spPr>
            <a:xfrm>
              <a:off x="521622" y="6129372"/>
              <a:ext cx="180000" cy="90000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0" name="Rectangle 59"/>
          <p:cNvSpPr/>
          <p:nvPr userDrawn="1"/>
        </p:nvSpPr>
        <p:spPr>
          <a:xfrm>
            <a:off x="704448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704448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704542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704542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704542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704542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542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704542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704542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704542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704542" y="546327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04542" y="58592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June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4" name="Group 153"/>
          <p:cNvGrpSpPr/>
          <p:nvPr userDrawn="1"/>
        </p:nvGrpSpPr>
        <p:grpSpPr>
          <a:xfrm>
            <a:off x="930822" y="1943835"/>
            <a:ext cx="7200000" cy="4275475"/>
            <a:chOff x="547548" y="1943835"/>
            <a:chExt cx="7200000" cy="4275475"/>
          </a:xfrm>
        </p:grpSpPr>
        <p:cxnSp>
          <p:nvCxnSpPr>
            <p:cNvPr id="141" name="Straight Connector 140"/>
            <p:cNvCxnSpPr/>
            <p:nvPr userDrawn="1"/>
          </p:nvCxnSpPr>
          <p:spPr>
            <a:xfrm>
              <a:off x="547548" y="1943835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 flipV="1">
              <a:off x="547548" y="235023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 flipV="1">
              <a:off x="547548" y="27493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 flipV="1">
              <a:off x="547548" y="3155763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 flipV="1">
              <a:off x="547548" y="3518616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 flipV="1">
              <a:off x="547548" y="3904902"/>
              <a:ext cx="720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 flipV="1">
              <a:off x="547548" y="4333068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 flipV="1">
              <a:off x="547548" y="4688664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 flipV="1">
              <a:off x="547548" y="507600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flipV="1">
              <a:off x="547548" y="5466527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>
            <a:xfrm flipV="1">
              <a:off x="547548" y="585928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>
            <a:xfrm flipV="1">
              <a:off x="547548" y="6219310"/>
              <a:ext cx="72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Rectangle 154"/>
          <p:cNvSpPr/>
          <p:nvPr userDrawn="1"/>
        </p:nvSpPr>
        <p:spPr>
          <a:xfrm>
            <a:off x="8152593" y="1538748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8152593" y="194383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August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7" name="Rectangle 156"/>
          <p:cNvSpPr/>
          <p:nvPr userDrawn="1"/>
        </p:nvSpPr>
        <p:spPr>
          <a:xfrm>
            <a:off x="8152687" y="2348880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September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8" name="Rectangle 157"/>
          <p:cNvSpPr/>
          <p:nvPr userDrawn="1"/>
        </p:nvSpPr>
        <p:spPr>
          <a:xfrm>
            <a:off x="8152687" y="2753925"/>
            <a:ext cx="180000" cy="414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October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9" name="Rectangle 158"/>
          <p:cNvSpPr/>
          <p:nvPr userDrawn="1"/>
        </p:nvSpPr>
        <p:spPr>
          <a:xfrm>
            <a:off x="8152687" y="31589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November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0" name="Rectangle 159"/>
          <p:cNvSpPr/>
          <p:nvPr userDrawn="1"/>
        </p:nvSpPr>
        <p:spPr>
          <a:xfrm>
            <a:off x="8152687" y="351901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December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1" name="Rectangle 160"/>
          <p:cNvSpPr/>
          <p:nvPr userDrawn="1"/>
        </p:nvSpPr>
        <p:spPr>
          <a:xfrm>
            <a:off x="8152687" y="3906000"/>
            <a:ext cx="180000" cy="432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January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2" name="Rectangle 161"/>
          <p:cNvSpPr/>
          <p:nvPr userDrawn="1"/>
        </p:nvSpPr>
        <p:spPr>
          <a:xfrm>
            <a:off x="8152687" y="4329100"/>
            <a:ext cx="180000" cy="360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February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3" name="Rectangle 162"/>
          <p:cNvSpPr/>
          <p:nvPr userDrawn="1"/>
        </p:nvSpPr>
        <p:spPr>
          <a:xfrm>
            <a:off x="8152687" y="468914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March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4" name="Rectangle 163"/>
          <p:cNvSpPr/>
          <p:nvPr userDrawn="1"/>
        </p:nvSpPr>
        <p:spPr>
          <a:xfrm>
            <a:off x="8152687" y="507600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April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5" name="Rectangle 164"/>
          <p:cNvSpPr/>
          <p:nvPr userDrawn="1"/>
        </p:nvSpPr>
        <p:spPr>
          <a:xfrm>
            <a:off x="8152687" y="5463270"/>
            <a:ext cx="180000" cy="3960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smtClean="0">
                <a:solidFill>
                  <a:schemeClr val="accent3">
                    <a:lumMod val="50000"/>
                  </a:schemeClr>
                </a:solidFill>
              </a:rPr>
              <a:t>May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6" name="Rectangle 165"/>
          <p:cNvSpPr/>
          <p:nvPr userDrawn="1"/>
        </p:nvSpPr>
        <p:spPr>
          <a:xfrm>
            <a:off x="8152687" y="5859270"/>
            <a:ext cx="180000" cy="36004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fr-CH" sz="600" dirty="0" err="1" smtClean="0">
                <a:solidFill>
                  <a:schemeClr val="accent3">
                    <a:lumMod val="50000"/>
                  </a:schemeClr>
                </a:solidFill>
              </a:rPr>
              <a:t>June</a:t>
            </a:r>
            <a:endParaRPr lang="en-GB" sz="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7" name="Rectangle 166"/>
          <p:cNvSpPr/>
          <p:nvPr userDrawn="1"/>
        </p:nvSpPr>
        <p:spPr>
          <a:xfrm>
            <a:off x="9265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P1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11066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12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20067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23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18266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P2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1" name="Rectangle 170"/>
          <p:cNvSpPr/>
          <p:nvPr userDrawn="1"/>
        </p:nvSpPr>
        <p:spPr>
          <a:xfrm>
            <a:off x="27267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P3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2" name="Rectangle 171"/>
          <p:cNvSpPr/>
          <p:nvPr userDrawn="1"/>
        </p:nvSpPr>
        <p:spPr>
          <a:xfrm>
            <a:off x="29068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34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3" name="Rectangle 172"/>
          <p:cNvSpPr/>
          <p:nvPr userDrawn="1"/>
        </p:nvSpPr>
        <p:spPr>
          <a:xfrm>
            <a:off x="38069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45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4" name="Rectangle 173"/>
          <p:cNvSpPr/>
          <p:nvPr userDrawn="1"/>
        </p:nvSpPr>
        <p:spPr>
          <a:xfrm>
            <a:off x="36268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P4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5" name="Rectangle 174"/>
          <p:cNvSpPr/>
          <p:nvPr userDrawn="1"/>
        </p:nvSpPr>
        <p:spPr>
          <a:xfrm>
            <a:off x="45269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P5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6" name="Rectangle 175"/>
          <p:cNvSpPr/>
          <p:nvPr userDrawn="1"/>
        </p:nvSpPr>
        <p:spPr>
          <a:xfrm>
            <a:off x="47070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56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7" name="Rectangle 176"/>
          <p:cNvSpPr/>
          <p:nvPr userDrawn="1"/>
        </p:nvSpPr>
        <p:spPr>
          <a:xfrm>
            <a:off x="56071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67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8" name="Rectangle 177"/>
          <p:cNvSpPr/>
          <p:nvPr userDrawn="1"/>
        </p:nvSpPr>
        <p:spPr>
          <a:xfrm>
            <a:off x="54270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P6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9" name="Rectangle 178"/>
          <p:cNvSpPr/>
          <p:nvPr userDrawn="1"/>
        </p:nvSpPr>
        <p:spPr>
          <a:xfrm>
            <a:off x="63271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P7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0" name="Rectangle 179"/>
          <p:cNvSpPr/>
          <p:nvPr userDrawn="1"/>
        </p:nvSpPr>
        <p:spPr>
          <a:xfrm>
            <a:off x="65072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78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1" name="Rectangle 180"/>
          <p:cNvSpPr/>
          <p:nvPr userDrawn="1"/>
        </p:nvSpPr>
        <p:spPr>
          <a:xfrm>
            <a:off x="7407315" y="1219136"/>
            <a:ext cx="72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smtClean="0">
                <a:solidFill>
                  <a:schemeClr val="accent3">
                    <a:lumMod val="50000"/>
                  </a:schemeClr>
                </a:solidFill>
              </a:rPr>
              <a:t>81</a:t>
            </a:r>
            <a:endParaRPr lang="en-GB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2" name="Rectangle 181"/>
          <p:cNvSpPr/>
          <p:nvPr userDrawn="1"/>
        </p:nvSpPr>
        <p:spPr>
          <a:xfrm>
            <a:off x="7227295" y="1219136"/>
            <a:ext cx="180000" cy="229644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b="0" dirty="0" smtClean="0">
                <a:solidFill>
                  <a:schemeClr val="accent3">
                    <a:lumMod val="50000"/>
                  </a:schemeClr>
                </a:solidFill>
              </a:rPr>
              <a:t>P8</a:t>
            </a:r>
            <a:endParaRPr lang="en-GB" sz="9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84" name="Straight Connector 183"/>
          <p:cNvCxnSpPr/>
          <p:nvPr userDrawn="1"/>
        </p:nvCxnSpPr>
        <p:spPr>
          <a:xfrm>
            <a:off x="110660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 userDrawn="1"/>
        </p:nvCxnSpPr>
        <p:spPr>
          <a:xfrm>
            <a:off x="18266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 userDrawn="1"/>
        </p:nvCxnSpPr>
        <p:spPr>
          <a:xfrm>
            <a:off x="20067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27267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 userDrawn="1"/>
        </p:nvCxnSpPr>
        <p:spPr>
          <a:xfrm>
            <a:off x="29068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 userDrawn="1"/>
        </p:nvCxnSpPr>
        <p:spPr>
          <a:xfrm>
            <a:off x="36268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 userDrawn="1"/>
        </p:nvCxnSpPr>
        <p:spPr>
          <a:xfrm>
            <a:off x="38069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45269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47070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>
            <a:off x="54270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56071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63271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65072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 userDrawn="1"/>
        </p:nvCxnSpPr>
        <p:spPr>
          <a:xfrm>
            <a:off x="722729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 userDrawn="1"/>
        </p:nvCxnSpPr>
        <p:spPr>
          <a:xfrm>
            <a:off x="7407315" y="1448780"/>
            <a:ext cx="0" cy="477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3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11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3600" b="1" u="none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i="1"/>
            </a:lvl1pPr>
          </a:lstStyle>
          <a:p>
            <a:fld id="{604A7A00-B4E9-40A3-8A33-B6DF65EDD4A1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7544" y="908720"/>
            <a:ext cx="741682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67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3600" b="1" u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4471"/>
            <a:ext cx="4521200" cy="1440000"/>
          </a:xfrm>
        </p:spPr>
        <p:txBody>
          <a:bodyPr>
            <a:normAutofit/>
          </a:bodyPr>
          <a:lstStyle>
            <a:lvl1pPr marL="0" indent="0">
              <a:buNone/>
              <a:defRPr sz="1600" b="1" u="sng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i="1"/>
            </a:lvl1pPr>
          </a:lstStyle>
          <a:p>
            <a:fld id="{604A7A00-B4E9-40A3-8A33-B6DF65EDD4A1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7544" y="908720"/>
            <a:ext cx="741682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G:\Websites\f\foraz\images\Accelerat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0494"/>
            <a:ext cx="971851" cy="6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" y="2545311"/>
            <a:ext cx="4521200" cy="2160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 b="1" u="sng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57200" y="4766150"/>
            <a:ext cx="4521200" cy="1440000"/>
          </a:xfrm>
        </p:spPr>
        <p:txBody>
          <a:bodyPr>
            <a:normAutofit/>
          </a:bodyPr>
          <a:lstStyle>
            <a:lvl1pPr marL="0" indent="0">
              <a:buNone/>
              <a:defRPr sz="1600" b="1" u="sng">
                <a:effectLst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5211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1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976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5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848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34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962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3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  <p:sldLayoutId id="2147483663" r:id="rId15"/>
    <p:sldLayoutId id="2147483664" r:id="rId16"/>
    <p:sldLayoutId id="2147483665" r:id="rId1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Injectors &amp; LHC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K. Foraz</a:t>
            </a:r>
          </a:p>
          <a:p>
            <a:r>
              <a:rPr lang="fr-CH" dirty="0" smtClean="0"/>
              <a:t>on </a:t>
            </a:r>
            <a:r>
              <a:rPr lang="fr-CH" dirty="0" err="1" smtClean="0"/>
              <a:t>behalf</a:t>
            </a:r>
            <a:r>
              <a:rPr lang="fr-CH" dirty="0" smtClean="0"/>
              <a:t> of OSS </a:t>
            </a:r>
            <a:r>
              <a:rPr lang="fr-CH" dirty="0" err="1" smtClean="0"/>
              <a:t>members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6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– Sector 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LSS7R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Cleaning in progress</a:t>
            </a:r>
          </a:p>
          <a:p>
            <a:pPr lvl="1"/>
            <a:r>
              <a:rPr lang="en-US" dirty="0" smtClean="0"/>
              <a:t>Chilled water pipes </a:t>
            </a:r>
            <a:r>
              <a:rPr lang="en-US" dirty="0" smtClean="0">
                <a:solidFill>
                  <a:srgbClr val="00B0F0"/>
                </a:solidFill>
              </a:rPr>
              <a:t>removed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Doors commissioning wk. 31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Safety painting: wk. 30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Arc 78</a:t>
            </a:r>
          </a:p>
          <a:p>
            <a:pPr lvl="1"/>
            <a:r>
              <a:rPr lang="en-US" dirty="0" smtClean="0"/>
              <a:t>Pressure test in progress</a:t>
            </a:r>
          </a:p>
          <a:p>
            <a:pPr lvl="1"/>
            <a:r>
              <a:rPr lang="en-US" dirty="0" smtClean="0"/>
              <a:t>Cleaning in progress</a:t>
            </a:r>
          </a:p>
          <a:p>
            <a:pPr lvl="1"/>
            <a:r>
              <a:rPr lang="en-US" dirty="0" smtClean="0"/>
              <a:t>Survey alignment</a:t>
            </a:r>
          </a:p>
          <a:p>
            <a:pPr lvl="1"/>
            <a:r>
              <a:rPr lang="en-US" dirty="0" smtClean="0"/>
              <a:t>Leak identification end of next week</a:t>
            </a:r>
          </a:p>
          <a:p>
            <a:pPr lvl="2"/>
            <a:r>
              <a:rPr lang="en-US" dirty="0" smtClean="0"/>
              <a:t>A27L8 (4*10-8 mbar l/s) internal leak on </a:t>
            </a:r>
            <a:r>
              <a:rPr lang="en-US" dirty="0" err="1" smtClean="0"/>
              <a:t>c’k</a:t>
            </a:r>
            <a:r>
              <a:rPr lang="en-US" dirty="0" smtClean="0"/>
              <a:t> circuit. </a:t>
            </a:r>
          </a:p>
          <a:p>
            <a:pPr lvl="2"/>
            <a:r>
              <a:rPr lang="en-US" dirty="0" smtClean="0"/>
              <a:t>A11L8 internal leak, </a:t>
            </a:r>
            <a:r>
              <a:rPr lang="en-US" dirty="0" smtClean="0">
                <a:solidFill>
                  <a:srgbClr val="00B0F0"/>
                </a:solidFill>
              </a:rPr>
              <a:t>evolving from 10-7 to 10-8</a:t>
            </a:r>
          </a:p>
          <a:p>
            <a:pPr lvl="2"/>
            <a:r>
              <a:rPr lang="en-US" dirty="0" smtClean="0"/>
              <a:t>DFBAO internal leak </a:t>
            </a:r>
            <a:r>
              <a:rPr lang="en-US" dirty="0" smtClean="0">
                <a:solidFill>
                  <a:srgbClr val="00B0F0"/>
                </a:solidFill>
              </a:rPr>
              <a:t>repaired, being pumped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External leaks: the 2 external leaks on the magnet (“pied”) will be repaired</a:t>
            </a:r>
          </a:p>
          <a:p>
            <a:pPr lvl="1"/>
            <a:r>
              <a:rPr lang="en-US" dirty="0" smtClean="0"/>
              <a:t>Purge and safety valves installation from wk.28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 smtClean="0"/>
              <a:t>LSS8L</a:t>
            </a:r>
          </a:p>
          <a:p>
            <a:pPr lvl="1"/>
            <a:r>
              <a:rPr lang="en-US" dirty="0" smtClean="0"/>
              <a:t>Short circuit tests finished ?</a:t>
            </a:r>
          </a:p>
          <a:p>
            <a:pPr lvl="1"/>
            <a:r>
              <a:rPr lang="en-US" dirty="0" smtClean="0"/>
              <a:t>IT survey, wk. 29</a:t>
            </a:r>
          </a:p>
          <a:p>
            <a:pPr lvl="1"/>
            <a:r>
              <a:rPr lang="en-US" dirty="0" smtClean="0"/>
              <a:t>Around Vacuum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584" y="5444507"/>
            <a:ext cx="3308985" cy="6686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685" y="2082909"/>
            <a:ext cx="2011680" cy="29127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268" y="180471"/>
            <a:ext cx="2429212" cy="182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98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– Sector 81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LSS8R</a:t>
            </a:r>
          </a:p>
          <a:p>
            <a:pPr lvl="1"/>
            <a:r>
              <a:rPr lang="en-US" dirty="0" smtClean="0"/>
              <a:t>Around vacuum</a:t>
            </a:r>
          </a:p>
          <a:p>
            <a:pPr lvl="1"/>
            <a:r>
              <a:rPr lang="en-US" dirty="0" smtClean="0"/>
              <a:t>Warm magnet tests wk. 29</a:t>
            </a:r>
          </a:p>
          <a:p>
            <a:pPr lvl="1"/>
            <a:r>
              <a:rPr lang="en-US" dirty="0" err="1" smtClean="0"/>
              <a:t>Clenaning</a:t>
            </a:r>
            <a:r>
              <a:rPr lang="en-US" dirty="0" smtClean="0"/>
              <a:t> wk. 31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200" y="2367084"/>
            <a:ext cx="4521200" cy="2160000"/>
          </a:xfrm>
        </p:spPr>
        <p:txBody>
          <a:bodyPr/>
          <a:lstStyle/>
          <a:p>
            <a:r>
              <a:rPr lang="en-US" dirty="0" smtClean="0"/>
              <a:t>Arc 81</a:t>
            </a:r>
          </a:p>
          <a:p>
            <a:pPr lvl="1"/>
            <a:r>
              <a:rPr lang="en-US" dirty="0" smtClean="0"/>
              <a:t>Cool down starting today</a:t>
            </a:r>
          </a:p>
          <a:p>
            <a:pPr lvl="1"/>
            <a:r>
              <a:rPr lang="en-US" dirty="0" smtClean="0"/>
              <a:t>Leak status</a:t>
            </a:r>
          </a:p>
          <a:p>
            <a:pPr lvl="2"/>
            <a:r>
              <a:rPr lang="en-US" dirty="0" smtClean="0"/>
              <a:t>A15R8 – solved</a:t>
            </a:r>
          </a:p>
          <a:p>
            <a:pPr lvl="2"/>
            <a:r>
              <a:rPr lang="en-US" dirty="0" smtClean="0"/>
              <a:t>A23R8, use as is</a:t>
            </a:r>
          </a:p>
          <a:p>
            <a:pPr lvl="2"/>
            <a:r>
              <a:rPr lang="en-US" dirty="0" smtClean="0"/>
              <a:t>Q4R8 – solved</a:t>
            </a:r>
          </a:p>
          <a:p>
            <a:pPr lvl="1"/>
            <a:r>
              <a:rPr lang="en-US" dirty="0" smtClean="0"/>
              <a:t>Cleaning wk. 30-31</a:t>
            </a:r>
          </a:p>
          <a:p>
            <a:pPr lvl="1"/>
            <a:r>
              <a:rPr lang="en-US" dirty="0" smtClean="0"/>
              <a:t>CSCM wk. 33-35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57200" y="4649492"/>
            <a:ext cx="4521200" cy="155665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LSS1L</a:t>
            </a:r>
          </a:p>
          <a:p>
            <a:pPr lvl="1"/>
            <a:r>
              <a:rPr lang="en-US" dirty="0" smtClean="0"/>
              <a:t>Survey IT in progress</a:t>
            </a:r>
          </a:p>
          <a:p>
            <a:pPr lvl="1"/>
            <a:r>
              <a:rPr lang="en-US" dirty="0" smtClean="0"/>
              <a:t>Around vacuum - complete</a:t>
            </a:r>
          </a:p>
          <a:p>
            <a:pPr lvl="1"/>
            <a:r>
              <a:rPr lang="en-US" dirty="0" smtClean="0"/>
              <a:t>What’s next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Cleaning wk. 30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ALFA re-installation in Roman Pots: wk. 30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Safety painting (</a:t>
            </a:r>
            <a:r>
              <a:rPr lang="en-US" dirty="0" err="1" smtClean="0">
                <a:solidFill>
                  <a:srgbClr val="00B0F0"/>
                </a:solidFill>
              </a:rPr>
              <a:t>bis</a:t>
            </a:r>
            <a:r>
              <a:rPr lang="en-US" dirty="0" smtClean="0">
                <a:solidFill>
                  <a:srgbClr val="00B0F0"/>
                </a:solidFill>
              </a:rPr>
              <a:t>): wk. 35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288" y="1247695"/>
            <a:ext cx="3749040" cy="8972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007" y="5413266"/>
            <a:ext cx="3297555" cy="4457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70" y="2248061"/>
            <a:ext cx="2011680" cy="29441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27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258256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Injectors</a:t>
            </a:r>
          </a:p>
          <a:p>
            <a:pPr lvl="1"/>
            <a:r>
              <a:rPr lang="en-US" dirty="0" smtClean="0"/>
              <a:t>AD hardware test in progress </a:t>
            </a:r>
          </a:p>
          <a:p>
            <a:pPr lvl="1"/>
            <a:r>
              <a:rPr lang="en-US" dirty="0" smtClean="0"/>
              <a:t>LEIR Cold check out in progress</a:t>
            </a:r>
          </a:p>
          <a:p>
            <a:pPr lvl="1"/>
            <a:r>
              <a:rPr lang="en-US" dirty="0" smtClean="0"/>
              <a:t>SPS: LS1 works finish tonight- Hardware tests from next week (short accesses agreed with OP)</a:t>
            </a:r>
          </a:p>
          <a:p>
            <a:r>
              <a:rPr lang="en-US" dirty="0" smtClean="0"/>
              <a:t>LHC</a:t>
            </a:r>
          </a:p>
          <a:p>
            <a:pPr lvl="1"/>
            <a:r>
              <a:rPr lang="en-US" dirty="0" smtClean="0"/>
              <a:t>SMACC complete !!</a:t>
            </a:r>
          </a:p>
          <a:p>
            <a:pPr lvl="1"/>
            <a:r>
              <a:rPr lang="en-US" dirty="0" smtClean="0"/>
              <a:t>Around vacuum:  22 vacuum sub-sectors to be baked (</a:t>
            </a:r>
            <a:r>
              <a:rPr lang="en-US" strike="sngStrike" dirty="0" smtClean="0"/>
              <a:t>28% </a:t>
            </a:r>
            <a:r>
              <a:rPr lang="en-US" strike="sngStrike" dirty="0" smtClean="0">
                <a:sym typeface="Wingdings"/>
              </a:rPr>
              <a:t> </a:t>
            </a:r>
            <a:r>
              <a:rPr lang="en-US" dirty="0" smtClean="0">
                <a:sym typeface="Wingdings"/>
              </a:rPr>
              <a:t>26%)</a:t>
            </a:r>
            <a:endParaRPr lang="en-US" dirty="0" smtClean="0"/>
          </a:p>
          <a:p>
            <a:pPr lvl="1"/>
            <a:r>
              <a:rPr lang="en-US" dirty="0" smtClean="0"/>
              <a:t>LHC entering in tests phase – Beware of access constraints</a:t>
            </a:r>
          </a:p>
          <a:p>
            <a:pPr marL="114300" indent="0" algn="ctr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SO FAR SO GOOD</a:t>
            </a:r>
          </a:p>
          <a:p>
            <a:pPr marL="114300" indent="0" algn="ctr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See you at LMC for following reports on LHC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508"/>
          <a:stretch/>
        </p:blipFill>
        <p:spPr bwMode="auto">
          <a:xfrm>
            <a:off x="72000" y="3879147"/>
            <a:ext cx="9000000" cy="25216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27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Impact of CSCM on </a:t>
            </a:r>
            <a:r>
              <a:rPr lang="fr-CH" dirty="0" err="1" smtClean="0"/>
              <a:t>schedule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First </a:t>
            </a:r>
            <a:r>
              <a:rPr lang="fr-CH" dirty="0" err="1" smtClean="0"/>
              <a:t>draft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816805" y="1547210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0000"/>
                </a:solidFill>
              </a:rPr>
              <a:t>Pressure test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607115" y="1448780"/>
            <a:ext cx="720080" cy="4500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Schematic</a:t>
            </a:r>
            <a:r>
              <a:rPr lang="fr-CH" dirty="0" smtClean="0"/>
              <a:t> V3.1 (the official version)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06715" y="1448780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6" name="Rectangle 5"/>
          <p:cNvSpPr/>
          <p:nvPr/>
        </p:nvSpPr>
        <p:spPr>
          <a:xfrm>
            <a:off x="1106615" y="1448780"/>
            <a:ext cx="720080" cy="2700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06615" y="171881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06615" y="225887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6615" y="243889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06615" y="270892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06715" y="189883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06715" y="243889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06715" y="261891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06715" y="288894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06715" y="1718810"/>
            <a:ext cx="720080" cy="2250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06815" y="2078850"/>
            <a:ext cx="720080" cy="144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700" dirty="0" err="1" smtClean="0"/>
              <a:t>Flushing</a:t>
            </a:r>
            <a:r>
              <a:rPr lang="fr-CH" sz="700" dirty="0" smtClean="0"/>
              <a:t>, </a:t>
            </a:r>
            <a:r>
              <a:rPr lang="fr-CH" sz="500" dirty="0" err="1" smtClean="0"/>
              <a:t>nQPS</a:t>
            </a:r>
            <a:r>
              <a:rPr lang="fr-CH" sz="500" dirty="0" smtClean="0"/>
              <a:t>, ELQA</a:t>
            </a:r>
            <a:endParaRPr lang="en-GB" sz="500" dirty="0"/>
          </a:p>
        </p:txBody>
      </p:sp>
      <p:sp>
        <p:nvSpPr>
          <p:cNvPr id="17" name="Rectangle 16"/>
          <p:cNvSpPr/>
          <p:nvPr/>
        </p:nvSpPr>
        <p:spPr>
          <a:xfrm>
            <a:off x="2906815" y="234888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06815" y="28889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06815" y="30689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06815" y="33389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06815" y="2213864"/>
            <a:ext cx="720080" cy="135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06815" y="193485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906815" y="1763815"/>
            <a:ext cx="720000" cy="0"/>
          </a:xfrm>
          <a:prstGeom prst="line">
            <a:avLst/>
          </a:prstGeom>
          <a:ln w="57150" cap="sq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806915" y="2213865"/>
            <a:ext cx="720080" cy="10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600" dirty="0" err="1" smtClean="0"/>
              <a:t>Flushing</a:t>
            </a:r>
            <a:r>
              <a:rPr lang="fr-CH" sz="600" dirty="0" smtClean="0"/>
              <a:t>, </a:t>
            </a:r>
            <a:r>
              <a:rPr lang="fr-CH" sz="400" dirty="0" err="1" smtClean="0"/>
              <a:t>nQPS</a:t>
            </a:r>
            <a:r>
              <a:rPr lang="fr-CH" sz="400" dirty="0" smtClean="0"/>
              <a:t>, ELQA</a:t>
            </a:r>
            <a:endParaRPr lang="en-GB" sz="400" dirty="0"/>
          </a:p>
        </p:txBody>
      </p:sp>
      <p:sp>
        <p:nvSpPr>
          <p:cNvPr id="27" name="Rectangle 26"/>
          <p:cNvSpPr/>
          <p:nvPr/>
        </p:nvSpPr>
        <p:spPr>
          <a:xfrm>
            <a:off x="3806915" y="243889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06915" y="297895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806915" y="324898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06915" y="351901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806915" y="2312890"/>
            <a:ext cx="720080" cy="12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806915" y="207885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3716905" y="1727230"/>
            <a:ext cx="930063" cy="261610"/>
            <a:chOff x="3716905" y="1727230"/>
            <a:chExt cx="930063" cy="26161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9" name="Rectangle 88"/>
          <p:cNvSpPr/>
          <p:nvPr/>
        </p:nvSpPr>
        <p:spPr>
          <a:xfrm>
            <a:off x="4707015" y="1628800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90" name="Rectangle 89"/>
          <p:cNvSpPr/>
          <p:nvPr/>
        </p:nvSpPr>
        <p:spPr>
          <a:xfrm>
            <a:off x="4707015" y="207885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4707015" y="261891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4707015" y="279893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4707015" y="33389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707015" y="1898831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4707015" y="148480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607115" y="1448780"/>
            <a:ext cx="720080" cy="18002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5607115" y="207885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607115" y="234888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5607115" y="189883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5427095" y="306896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6507215" y="2213865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6507215" y="275392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6507215" y="293394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507215" y="32039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6507215" y="2033845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6507215" y="180881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108" name="Rectangle 107"/>
          <p:cNvSpPr/>
          <p:nvPr/>
        </p:nvSpPr>
        <p:spPr>
          <a:xfrm>
            <a:off x="6507215" y="167380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7227295" y="342900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7407315" y="1448780"/>
            <a:ext cx="720080" cy="9451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fr-CH" sz="8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fr-CH" sz="8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407315" y="1943834"/>
            <a:ext cx="720080" cy="225025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7407315" y="257390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7407315" y="293394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7407315" y="239388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6432247" y="1358770"/>
            <a:ext cx="930063" cy="261610"/>
            <a:chOff x="3716905" y="1727230"/>
            <a:chExt cx="930063" cy="261610"/>
          </a:xfrm>
        </p:grpSpPr>
        <p:cxnSp>
          <p:nvCxnSpPr>
            <p:cNvPr id="119" name="Straight Connector 118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1" name="Rectangle 120"/>
          <p:cNvSpPr/>
          <p:nvPr/>
        </p:nvSpPr>
        <p:spPr>
          <a:xfrm>
            <a:off x="926595" y="3789040"/>
            <a:ext cx="7200800" cy="180020"/>
          </a:xfrm>
          <a:prstGeom prst="rect">
            <a:avLst/>
          </a:prstGeom>
          <a:pattFill prst="wd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926595" y="3753040"/>
            <a:ext cx="7200800" cy="36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 flipV="1">
            <a:off x="926595" y="3969060"/>
            <a:ext cx="7200800" cy="9001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926595" y="4059070"/>
            <a:ext cx="7200800" cy="360040"/>
          </a:xfrm>
          <a:prstGeom prst="rect">
            <a:avLst/>
          </a:prstGeom>
          <a:solidFill>
            <a:srgbClr val="B0FAB7">
              <a:alpha val="81961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Machine Check-out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926595" y="4419110"/>
            <a:ext cx="7200800" cy="720080"/>
          </a:xfrm>
          <a:prstGeom prst="rect">
            <a:avLst/>
          </a:prstGeom>
          <a:solidFill>
            <a:srgbClr val="85FBB2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Beam</a:t>
            </a:r>
            <a:r>
              <a:rPr lang="fr-CH" sz="1100" dirty="0" smtClean="0">
                <a:solidFill>
                  <a:schemeClr val="tx1"/>
                </a:solidFill>
              </a:rPr>
              <a:t> </a:t>
            </a:r>
            <a:r>
              <a:rPr lang="fr-CH" sz="1100" dirty="0" err="1" smtClean="0">
                <a:solidFill>
                  <a:schemeClr val="tx1"/>
                </a:solidFill>
              </a:rPr>
              <a:t>Commissioning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926595" y="5139190"/>
            <a:ext cx="7200800" cy="315035"/>
          </a:xfrm>
          <a:prstGeom prst="rect">
            <a:avLst/>
          </a:prstGeom>
          <a:solidFill>
            <a:srgbClr val="39D3CF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Physics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691680" y="3158970"/>
            <a:ext cx="1215135" cy="0"/>
          </a:xfrm>
          <a:prstGeom prst="straightConnector1">
            <a:avLst/>
          </a:prstGeom>
          <a:ln w="76200">
            <a:solidFill>
              <a:srgbClr val="85FBB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5607115" y="3429000"/>
            <a:ext cx="2160240" cy="0"/>
          </a:xfrm>
          <a:prstGeom prst="straightConnector1">
            <a:avLst/>
          </a:prstGeom>
          <a:ln w="76200">
            <a:solidFill>
              <a:srgbClr val="85FBB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5652120" y="3699030"/>
            <a:ext cx="2160240" cy="0"/>
          </a:xfrm>
          <a:prstGeom prst="straightConnector1">
            <a:avLst/>
          </a:prstGeom>
          <a:ln w="76200">
            <a:solidFill>
              <a:srgbClr val="85FBB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5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Leaks = Non Conformities</a:t>
            </a:r>
          </a:p>
          <a:p>
            <a:pPr lvl="1"/>
            <a:r>
              <a:rPr lang="en-US" dirty="0" smtClean="0"/>
              <a:t>Duration depends on type and location of leaks</a:t>
            </a:r>
          </a:p>
          <a:p>
            <a:pPr lvl="1"/>
            <a:r>
              <a:rPr lang="en-US" dirty="0" smtClean="0"/>
              <a:t>Cost: we saw that </a:t>
            </a:r>
            <a:r>
              <a:rPr lang="en-US" b="1" u="sng" dirty="0" smtClean="0"/>
              <a:t>2 weeks is a minimum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Sec34 &amp; 45	1 week planned. W.r.t to experience on 3 sectors it seems 		not enough !!</a:t>
            </a:r>
          </a:p>
          <a:p>
            <a:pPr lvl="1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9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V3.2 </a:t>
            </a:r>
            <a:r>
              <a:rPr lang="fr-CH" dirty="0" err="1" smtClean="0"/>
              <a:t>adapted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delays</a:t>
            </a:r>
            <a:r>
              <a:rPr lang="fr-CH" dirty="0" smtClean="0"/>
              <a:t> and NC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16805" y="1547210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0000"/>
                </a:solidFill>
              </a:rPr>
              <a:t>Pressure test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07115" y="144878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06715" y="1493785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7" name="Rectangle 6"/>
          <p:cNvSpPr/>
          <p:nvPr/>
        </p:nvSpPr>
        <p:spPr>
          <a:xfrm>
            <a:off x="1106615" y="1538790"/>
            <a:ext cx="720080" cy="2700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06615" y="180882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6615" y="234888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06615" y="252890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06615" y="279893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06715" y="198884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06715" y="252890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06715" y="270892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06715" y="297895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06715" y="1763815"/>
            <a:ext cx="720080" cy="2250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06815" y="2024860"/>
            <a:ext cx="720080" cy="23401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700" dirty="0" err="1" smtClean="0"/>
              <a:t>Flushing</a:t>
            </a:r>
            <a:r>
              <a:rPr lang="fr-CH" sz="700" dirty="0" smtClean="0"/>
              <a:t>, </a:t>
            </a:r>
            <a:r>
              <a:rPr lang="fr-CH" sz="500" dirty="0" err="1" smtClean="0"/>
              <a:t>nQPS</a:t>
            </a:r>
            <a:r>
              <a:rPr lang="fr-CH" sz="500" dirty="0" smtClean="0"/>
              <a:t>, ELQA</a:t>
            </a:r>
            <a:endParaRPr lang="en-GB" sz="500" dirty="0"/>
          </a:p>
        </p:txBody>
      </p:sp>
      <p:sp>
        <p:nvSpPr>
          <p:cNvPr id="18" name="Rectangle 17"/>
          <p:cNvSpPr/>
          <p:nvPr/>
        </p:nvSpPr>
        <p:spPr>
          <a:xfrm>
            <a:off x="2906815" y="243889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06815" y="297895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06815" y="315897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06815" y="342900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06815" y="2258870"/>
            <a:ext cx="720080" cy="1800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06815" y="188086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906815" y="1763815"/>
            <a:ext cx="720000" cy="0"/>
          </a:xfrm>
          <a:prstGeom prst="line">
            <a:avLst/>
          </a:prstGeom>
          <a:ln w="57150" cap="sq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806915" y="216885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600" dirty="0" err="1" smtClean="0"/>
              <a:t>Flushing</a:t>
            </a:r>
            <a:r>
              <a:rPr lang="fr-CH" sz="600" dirty="0" smtClean="0"/>
              <a:t>, </a:t>
            </a:r>
            <a:r>
              <a:rPr lang="fr-CH" sz="400" dirty="0" err="1" smtClean="0"/>
              <a:t>nQPS</a:t>
            </a:r>
            <a:r>
              <a:rPr lang="fr-CH" sz="400" dirty="0" smtClean="0"/>
              <a:t>, ELQA</a:t>
            </a:r>
            <a:endParaRPr lang="en-GB" sz="400" dirty="0"/>
          </a:p>
        </p:txBody>
      </p:sp>
      <p:sp>
        <p:nvSpPr>
          <p:cNvPr id="26" name="Rectangle 25"/>
          <p:cNvSpPr/>
          <p:nvPr/>
        </p:nvSpPr>
        <p:spPr>
          <a:xfrm>
            <a:off x="3806915" y="2573905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06915" y="311396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06915" y="329398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806915" y="356401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06915" y="2393905"/>
            <a:ext cx="720080" cy="18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806915" y="203384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716905" y="1727230"/>
            <a:ext cx="930063" cy="261610"/>
            <a:chOff x="3716905" y="1727230"/>
            <a:chExt cx="930063" cy="26161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4707015" y="1628800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36" name="Rectangle 35"/>
          <p:cNvSpPr/>
          <p:nvPr/>
        </p:nvSpPr>
        <p:spPr>
          <a:xfrm>
            <a:off x="4707015" y="207885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707015" y="270892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07015" y="288894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707015" y="342900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07015" y="1898831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707015" y="148480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07115" y="153879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07115" y="21688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7115" y="24388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607115" y="19888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427095" y="306896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507215" y="2213865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507215" y="275392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07215" y="293394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507215" y="32039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507215" y="2033845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507215" y="180881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53" name="Rectangle 52"/>
          <p:cNvSpPr/>
          <p:nvPr/>
        </p:nvSpPr>
        <p:spPr>
          <a:xfrm>
            <a:off x="6507215" y="167380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227295" y="342900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07315" y="1448780"/>
            <a:ext cx="720080" cy="108012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407315" y="207885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407315" y="270892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407315" y="297895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407315" y="252890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6432247" y="1358770"/>
            <a:ext cx="930063" cy="261610"/>
            <a:chOff x="3716905" y="1727230"/>
            <a:chExt cx="930063" cy="26161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926595" y="3789040"/>
            <a:ext cx="7200800" cy="180020"/>
          </a:xfrm>
          <a:prstGeom prst="rect">
            <a:avLst/>
          </a:prstGeom>
          <a:pattFill prst="wd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926595" y="3753040"/>
            <a:ext cx="7200800" cy="36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 flipV="1">
            <a:off x="926595" y="3969060"/>
            <a:ext cx="7200800" cy="9001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926595" y="4059070"/>
            <a:ext cx="7200800" cy="360040"/>
          </a:xfrm>
          <a:prstGeom prst="rect">
            <a:avLst/>
          </a:prstGeom>
          <a:solidFill>
            <a:srgbClr val="B0FAB7">
              <a:alpha val="81961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Machine Check-out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26595" y="4419110"/>
            <a:ext cx="7200800" cy="720080"/>
          </a:xfrm>
          <a:prstGeom prst="rect">
            <a:avLst/>
          </a:prstGeom>
          <a:solidFill>
            <a:srgbClr val="85FBB2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Beam</a:t>
            </a:r>
            <a:r>
              <a:rPr lang="fr-CH" sz="1100" dirty="0" smtClean="0">
                <a:solidFill>
                  <a:schemeClr val="tx1"/>
                </a:solidFill>
              </a:rPr>
              <a:t> </a:t>
            </a:r>
            <a:r>
              <a:rPr lang="fr-CH" sz="1100" dirty="0" err="1" smtClean="0">
                <a:solidFill>
                  <a:schemeClr val="tx1"/>
                </a:solidFill>
              </a:rPr>
              <a:t>Commissioning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926595" y="5139190"/>
            <a:ext cx="7200800" cy="315035"/>
          </a:xfrm>
          <a:prstGeom prst="rect">
            <a:avLst/>
          </a:prstGeom>
          <a:solidFill>
            <a:srgbClr val="39D3CF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Physics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4707015" y="3338990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38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V3.2 - </a:t>
            </a:r>
            <a:r>
              <a:rPr lang="fr-CH" dirty="0" err="1" smtClean="0"/>
              <a:t>cleaning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16805" y="1547210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0000"/>
                </a:solidFill>
              </a:rPr>
              <a:t>Pressure test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07115" y="144878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06715" y="1493785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7" name="Rectangle 6"/>
          <p:cNvSpPr/>
          <p:nvPr/>
        </p:nvSpPr>
        <p:spPr>
          <a:xfrm>
            <a:off x="1106615" y="1538790"/>
            <a:ext cx="720080" cy="2700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06615" y="180882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6615" y="234888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06615" y="252890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06615" y="279893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06715" y="198884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06715" y="252890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06715" y="270892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06715" y="297895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06715" y="1763815"/>
            <a:ext cx="720080" cy="2250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06815" y="2024860"/>
            <a:ext cx="720080" cy="23401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700" dirty="0" err="1" smtClean="0"/>
              <a:t>Flushing</a:t>
            </a:r>
            <a:r>
              <a:rPr lang="fr-CH" sz="700" dirty="0" smtClean="0"/>
              <a:t>, </a:t>
            </a:r>
            <a:r>
              <a:rPr lang="fr-CH" sz="500" dirty="0" err="1" smtClean="0"/>
              <a:t>nQPS</a:t>
            </a:r>
            <a:r>
              <a:rPr lang="fr-CH" sz="500" dirty="0" smtClean="0"/>
              <a:t>, ELQA</a:t>
            </a:r>
            <a:endParaRPr lang="en-GB" sz="500" dirty="0"/>
          </a:p>
        </p:txBody>
      </p:sp>
      <p:sp>
        <p:nvSpPr>
          <p:cNvPr id="18" name="Rectangle 17"/>
          <p:cNvSpPr/>
          <p:nvPr/>
        </p:nvSpPr>
        <p:spPr>
          <a:xfrm>
            <a:off x="2906815" y="243889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06815" y="297895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06815" y="315897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06815" y="342900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06815" y="2258870"/>
            <a:ext cx="720080" cy="1800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06815" y="188086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906815" y="1763815"/>
            <a:ext cx="720000" cy="0"/>
          </a:xfrm>
          <a:prstGeom prst="line">
            <a:avLst/>
          </a:prstGeom>
          <a:ln w="57150" cap="sq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806915" y="216885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600" dirty="0" err="1" smtClean="0"/>
              <a:t>Flushing</a:t>
            </a:r>
            <a:r>
              <a:rPr lang="fr-CH" sz="600" dirty="0" smtClean="0"/>
              <a:t>, </a:t>
            </a:r>
            <a:r>
              <a:rPr lang="fr-CH" sz="400" dirty="0" err="1" smtClean="0"/>
              <a:t>nQPS</a:t>
            </a:r>
            <a:r>
              <a:rPr lang="fr-CH" sz="400" dirty="0" smtClean="0"/>
              <a:t>, ELQA</a:t>
            </a:r>
            <a:endParaRPr lang="en-GB" sz="400" dirty="0"/>
          </a:p>
        </p:txBody>
      </p:sp>
      <p:sp>
        <p:nvSpPr>
          <p:cNvPr id="26" name="Rectangle 25"/>
          <p:cNvSpPr/>
          <p:nvPr/>
        </p:nvSpPr>
        <p:spPr>
          <a:xfrm>
            <a:off x="3806915" y="2573905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06915" y="311396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06915" y="329398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806915" y="356401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06915" y="2393905"/>
            <a:ext cx="720080" cy="18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806915" y="203384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716905" y="1727230"/>
            <a:ext cx="930063" cy="261610"/>
            <a:chOff x="3716905" y="1727230"/>
            <a:chExt cx="930063" cy="26161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4707015" y="1628800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36" name="Rectangle 35"/>
          <p:cNvSpPr/>
          <p:nvPr/>
        </p:nvSpPr>
        <p:spPr>
          <a:xfrm>
            <a:off x="4707015" y="207885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707015" y="261891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07015" y="279893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707015" y="33389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07015" y="1898831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707015" y="148480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07115" y="153879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07115" y="21688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7115" y="24388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607115" y="19888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427095" y="306896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507215" y="2213865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507215" y="275392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07215" y="293394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507215" y="32039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507215" y="2033845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507215" y="180881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53" name="Rectangle 52"/>
          <p:cNvSpPr/>
          <p:nvPr/>
        </p:nvSpPr>
        <p:spPr>
          <a:xfrm>
            <a:off x="6507215" y="167380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227295" y="342900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07315" y="1448780"/>
            <a:ext cx="720080" cy="108012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407315" y="207885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407315" y="270892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407315" y="297895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407315" y="252890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6432247" y="1358770"/>
            <a:ext cx="930063" cy="261610"/>
            <a:chOff x="3716905" y="1727230"/>
            <a:chExt cx="930063" cy="26161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926595" y="3789040"/>
            <a:ext cx="7200800" cy="180020"/>
          </a:xfrm>
          <a:prstGeom prst="rect">
            <a:avLst/>
          </a:prstGeom>
          <a:pattFill prst="wd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926595" y="3753040"/>
            <a:ext cx="7200800" cy="36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 flipV="1">
            <a:off x="926595" y="3969060"/>
            <a:ext cx="7200800" cy="9001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926595" y="4059070"/>
            <a:ext cx="7200800" cy="360040"/>
          </a:xfrm>
          <a:prstGeom prst="rect">
            <a:avLst/>
          </a:prstGeom>
          <a:solidFill>
            <a:srgbClr val="B0FAB7">
              <a:alpha val="81961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Machine Check-out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26595" y="4419110"/>
            <a:ext cx="7200800" cy="720080"/>
          </a:xfrm>
          <a:prstGeom prst="rect">
            <a:avLst/>
          </a:prstGeom>
          <a:solidFill>
            <a:srgbClr val="85FBB2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Beam</a:t>
            </a:r>
            <a:r>
              <a:rPr lang="fr-CH" sz="1100" dirty="0" smtClean="0">
                <a:solidFill>
                  <a:schemeClr val="tx1"/>
                </a:solidFill>
              </a:rPr>
              <a:t> </a:t>
            </a:r>
            <a:r>
              <a:rPr lang="fr-CH" sz="1100" dirty="0" err="1" smtClean="0">
                <a:solidFill>
                  <a:schemeClr val="tx1"/>
                </a:solidFill>
              </a:rPr>
              <a:t>Commissioning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926595" y="5139190"/>
            <a:ext cx="7200800" cy="315035"/>
          </a:xfrm>
          <a:prstGeom prst="rect">
            <a:avLst/>
          </a:prstGeom>
          <a:solidFill>
            <a:srgbClr val="39D3CF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Physics</a:t>
            </a:r>
            <a:endParaRPr lang="en-GB" sz="1100" dirty="0">
              <a:solidFill>
                <a:schemeClr val="tx1"/>
              </a:solidFill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926595" y="1448780"/>
            <a:ext cx="7200800" cy="4005445"/>
            <a:chOff x="926595" y="1448780"/>
            <a:chExt cx="7200800" cy="4005445"/>
          </a:xfrm>
        </p:grpSpPr>
        <p:sp>
          <p:nvSpPr>
            <p:cNvPr id="130" name="Rectangle 129"/>
            <p:cNvSpPr/>
            <p:nvPr/>
          </p:nvSpPr>
          <p:spPr>
            <a:xfrm>
              <a:off x="926595" y="1448780"/>
              <a:ext cx="7200800" cy="400544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1" name="Straight Connector 130"/>
            <p:cNvCxnSpPr/>
            <p:nvPr/>
          </p:nvCxnSpPr>
          <p:spPr>
            <a:xfrm>
              <a:off x="1106615" y="162880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2006715" y="178120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906815" y="216886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3806915" y="232126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4707015" y="189883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6507215" y="2033845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7407315" y="1763815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37"/>
            <p:cNvSpPr txBox="1"/>
            <p:nvPr/>
          </p:nvSpPr>
          <p:spPr>
            <a:xfrm>
              <a:off x="2512302" y="3789040"/>
              <a:ext cx="4119396" cy="92333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Can’t be done with </a:t>
              </a:r>
              <a:r>
                <a:rPr lang="en-US" b="1" dirty="0" err="1" smtClean="0"/>
                <a:t>LHe</a:t>
              </a:r>
              <a:endParaRPr lang="en-US" b="1" dirty="0" smtClean="0"/>
            </a:p>
            <a:p>
              <a:pPr algn="ctr"/>
              <a:r>
                <a:rPr lang="en-US" b="1" dirty="0" smtClean="0"/>
                <a:t>Preferably before Cool-down</a:t>
              </a:r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During NC, but logistics might be an issue</a:t>
              </a:r>
            </a:p>
          </p:txBody>
        </p:sp>
        <p:cxnSp>
          <p:nvCxnSpPr>
            <p:cNvPr id="139" name="Straight Connector 138"/>
            <p:cNvCxnSpPr/>
            <p:nvPr/>
          </p:nvCxnSpPr>
          <p:spPr>
            <a:xfrm>
              <a:off x="5607115" y="3113965"/>
              <a:ext cx="720080" cy="135015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63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V3.2 – </a:t>
            </a:r>
            <a:r>
              <a:rPr lang="fr-CH" dirty="0" err="1" smtClean="0"/>
              <a:t>Sector</a:t>
            </a:r>
            <a:r>
              <a:rPr lang="fr-CH" dirty="0"/>
              <a:t> </a:t>
            </a:r>
            <a:r>
              <a:rPr lang="fr-CH" dirty="0" smtClean="0"/>
              <a:t>tests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16805" y="1547210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0000"/>
                </a:solidFill>
              </a:rPr>
              <a:t>Pressure test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07115" y="144878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06715" y="1493785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7" name="Rectangle 6"/>
          <p:cNvSpPr/>
          <p:nvPr/>
        </p:nvSpPr>
        <p:spPr>
          <a:xfrm>
            <a:off x="1106615" y="1538790"/>
            <a:ext cx="720080" cy="2700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06615" y="180882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6615" y="234888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06615" y="252890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06615" y="279893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06715" y="198884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06715" y="252890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06715" y="270892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06715" y="297895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06715" y="1763815"/>
            <a:ext cx="720080" cy="2250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06815" y="2024860"/>
            <a:ext cx="720080" cy="23401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700" dirty="0" err="1" smtClean="0"/>
              <a:t>Flushing</a:t>
            </a:r>
            <a:r>
              <a:rPr lang="fr-CH" sz="700" dirty="0" smtClean="0"/>
              <a:t>, </a:t>
            </a:r>
            <a:r>
              <a:rPr lang="fr-CH" sz="500" dirty="0" err="1" smtClean="0"/>
              <a:t>nQPS</a:t>
            </a:r>
            <a:r>
              <a:rPr lang="fr-CH" sz="500" dirty="0" smtClean="0"/>
              <a:t>, ELQA</a:t>
            </a:r>
            <a:endParaRPr lang="en-GB" sz="500" dirty="0"/>
          </a:p>
        </p:txBody>
      </p:sp>
      <p:sp>
        <p:nvSpPr>
          <p:cNvPr id="18" name="Rectangle 17"/>
          <p:cNvSpPr/>
          <p:nvPr/>
        </p:nvSpPr>
        <p:spPr>
          <a:xfrm>
            <a:off x="2906815" y="243889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06815" y="297895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06815" y="315897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06815" y="342900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06815" y="2258870"/>
            <a:ext cx="720080" cy="1800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06815" y="188086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906815" y="1763815"/>
            <a:ext cx="720000" cy="0"/>
          </a:xfrm>
          <a:prstGeom prst="line">
            <a:avLst/>
          </a:prstGeom>
          <a:ln w="57150" cap="sq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806915" y="216885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600" dirty="0" err="1" smtClean="0"/>
              <a:t>Flushing</a:t>
            </a:r>
            <a:r>
              <a:rPr lang="fr-CH" sz="600" dirty="0" smtClean="0"/>
              <a:t>, </a:t>
            </a:r>
            <a:r>
              <a:rPr lang="fr-CH" sz="400" dirty="0" err="1" smtClean="0"/>
              <a:t>nQPS</a:t>
            </a:r>
            <a:r>
              <a:rPr lang="fr-CH" sz="400" dirty="0" smtClean="0"/>
              <a:t>, ELQA</a:t>
            </a:r>
            <a:endParaRPr lang="en-GB" sz="400" dirty="0"/>
          </a:p>
        </p:txBody>
      </p:sp>
      <p:sp>
        <p:nvSpPr>
          <p:cNvPr id="26" name="Rectangle 25"/>
          <p:cNvSpPr/>
          <p:nvPr/>
        </p:nvSpPr>
        <p:spPr>
          <a:xfrm>
            <a:off x="3806915" y="2573905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06915" y="311396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06915" y="329398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806915" y="356401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06915" y="2393905"/>
            <a:ext cx="720080" cy="18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806915" y="203384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716905" y="1727230"/>
            <a:ext cx="930063" cy="261610"/>
            <a:chOff x="3716905" y="1727230"/>
            <a:chExt cx="930063" cy="26161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4707015" y="1628800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36" name="Rectangle 35"/>
          <p:cNvSpPr/>
          <p:nvPr/>
        </p:nvSpPr>
        <p:spPr>
          <a:xfrm>
            <a:off x="4707015" y="207885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707015" y="261891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07015" y="279893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707015" y="33389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07015" y="1898831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707015" y="148480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07115" y="153879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07115" y="21688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7115" y="24388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607115" y="19888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427095" y="306896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507215" y="2213865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507215" y="275392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507215" y="293394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507215" y="32039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507215" y="2033845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507215" y="180881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53" name="Rectangle 52"/>
          <p:cNvSpPr/>
          <p:nvPr/>
        </p:nvSpPr>
        <p:spPr>
          <a:xfrm>
            <a:off x="6507215" y="167380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227295" y="342900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07315" y="1448780"/>
            <a:ext cx="720080" cy="108012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407315" y="207885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407315" y="270892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407315" y="297895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407315" y="252890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6432247" y="1358770"/>
            <a:ext cx="930063" cy="261610"/>
            <a:chOff x="3716905" y="1727230"/>
            <a:chExt cx="930063" cy="26161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926595" y="3789040"/>
            <a:ext cx="7200800" cy="180020"/>
          </a:xfrm>
          <a:prstGeom prst="rect">
            <a:avLst/>
          </a:prstGeom>
          <a:pattFill prst="wd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926595" y="3753040"/>
            <a:ext cx="7200800" cy="36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 flipV="1">
            <a:off x="926595" y="3969060"/>
            <a:ext cx="7200800" cy="9001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926595" y="4059070"/>
            <a:ext cx="7200800" cy="360040"/>
          </a:xfrm>
          <a:prstGeom prst="rect">
            <a:avLst/>
          </a:prstGeom>
          <a:solidFill>
            <a:srgbClr val="B0FAB7">
              <a:alpha val="81961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Machine Check-out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26595" y="4419110"/>
            <a:ext cx="7200800" cy="720080"/>
          </a:xfrm>
          <a:prstGeom prst="rect">
            <a:avLst/>
          </a:prstGeom>
          <a:solidFill>
            <a:srgbClr val="85FBB2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Beam</a:t>
            </a:r>
            <a:r>
              <a:rPr lang="fr-CH" sz="1100" dirty="0" smtClean="0">
                <a:solidFill>
                  <a:schemeClr val="tx1"/>
                </a:solidFill>
              </a:rPr>
              <a:t> </a:t>
            </a:r>
            <a:r>
              <a:rPr lang="fr-CH" sz="1100" dirty="0" err="1" smtClean="0">
                <a:solidFill>
                  <a:schemeClr val="tx1"/>
                </a:solidFill>
              </a:rPr>
              <a:t>Commissioning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926595" y="5139190"/>
            <a:ext cx="7200800" cy="315035"/>
          </a:xfrm>
          <a:prstGeom prst="rect">
            <a:avLst/>
          </a:prstGeom>
          <a:solidFill>
            <a:srgbClr val="39D3CF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Physics</a:t>
            </a:r>
            <a:endParaRPr lang="en-GB" sz="1100" dirty="0">
              <a:solidFill>
                <a:schemeClr val="tx1"/>
              </a:solidFill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1106615" y="1628800"/>
            <a:ext cx="7020780" cy="1620180"/>
            <a:chOff x="1106615" y="1628800"/>
            <a:chExt cx="7020780" cy="1620180"/>
          </a:xfrm>
        </p:grpSpPr>
        <p:cxnSp>
          <p:nvCxnSpPr>
            <p:cNvPr id="131" name="Straight Connector 130"/>
            <p:cNvCxnSpPr/>
            <p:nvPr/>
          </p:nvCxnSpPr>
          <p:spPr>
            <a:xfrm>
              <a:off x="1106615" y="162880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2006715" y="178120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906815" y="216886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3806915" y="232126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4707015" y="1898830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6507215" y="2033845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7407315" y="1763815"/>
              <a:ext cx="720080" cy="18002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5607115" y="3113965"/>
              <a:ext cx="720080" cy="135015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/>
          <p:cNvGrpSpPr/>
          <p:nvPr/>
        </p:nvGrpSpPr>
        <p:grpSpPr>
          <a:xfrm>
            <a:off x="1106615" y="1808820"/>
            <a:ext cx="7020780" cy="1980220"/>
            <a:chOff x="1106615" y="1808820"/>
            <a:chExt cx="7020780" cy="1980220"/>
          </a:xfrm>
        </p:grpSpPr>
        <p:cxnSp>
          <p:nvCxnSpPr>
            <p:cNvPr id="142" name="Straight Connector 141"/>
            <p:cNvCxnSpPr/>
            <p:nvPr/>
          </p:nvCxnSpPr>
          <p:spPr>
            <a:xfrm>
              <a:off x="1106615" y="20788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1106615" y="324898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2006715" y="225890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2006715" y="261891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2906815" y="279893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2906815" y="360902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3806915" y="279893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3806915" y="306896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4707015" y="234888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5607115" y="180882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4707015" y="306896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7407315" y="342900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7407315" y="18088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6507215" y="342900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6507215" y="252890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Rectangle 139"/>
          <p:cNvSpPr/>
          <p:nvPr/>
        </p:nvSpPr>
        <p:spPr>
          <a:xfrm>
            <a:off x="926595" y="1448780"/>
            <a:ext cx="7200800" cy="400544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7" name="Straight Arrow Connector 156"/>
          <p:cNvCxnSpPr/>
          <p:nvPr/>
        </p:nvCxnSpPr>
        <p:spPr>
          <a:xfrm>
            <a:off x="1691680" y="3519010"/>
            <a:ext cx="1215135" cy="0"/>
          </a:xfrm>
          <a:prstGeom prst="straightConnector1">
            <a:avLst/>
          </a:prstGeom>
          <a:ln w="76200">
            <a:solidFill>
              <a:srgbClr val="51F99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>
            <a:off x="5652120" y="3699030"/>
            <a:ext cx="2160240" cy="0"/>
          </a:xfrm>
          <a:prstGeom prst="straightConnector1">
            <a:avLst/>
          </a:prstGeom>
          <a:ln w="76200">
            <a:solidFill>
              <a:srgbClr val="51F99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07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CSCM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CSCM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en-GB" dirty="0" smtClean="0"/>
              <a:t>4 weeks per sector</a:t>
            </a:r>
            <a:endParaRPr lang="fr-CH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990" y="2663915"/>
            <a:ext cx="3514725" cy="1581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75" y="2663915"/>
            <a:ext cx="3524250" cy="100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81990" y="3068960"/>
            <a:ext cx="3510390" cy="585065"/>
          </a:xfrm>
          <a:prstGeom prst="rect">
            <a:avLst/>
          </a:prstGeom>
          <a:solidFill>
            <a:srgbClr val="FF0000">
              <a:alpha val="16863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77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 &amp; LEIR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77" y="1844298"/>
            <a:ext cx="4320000" cy="28309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7" y="3422704"/>
            <a:ext cx="4320000" cy="27551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37481" y="1759057"/>
            <a:ext cx="39065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</a:t>
            </a:r>
          </a:p>
          <a:p>
            <a:r>
              <a:rPr lang="en-US" dirty="0" smtClean="0"/>
              <a:t>Hardware tests in progress</a:t>
            </a:r>
          </a:p>
          <a:p>
            <a:r>
              <a:rPr lang="en-US" dirty="0" smtClean="0"/>
              <a:t>Access wk.28 (ionic pump replacement)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6436" y="4956874"/>
            <a:ext cx="2649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LEIR</a:t>
            </a:r>
          </a:p>
          <a:p>
            <a:r>
              <a:rPr lang="en-US" dirty="0" smtClean="0"/>
              <a:t>Hardware tests complete</a:t>
            </a:r>
          </a:p>
          <a:p>
            <a:r>
              <a:rPr lang="en-US" dirty="0" smtClean="0"/>
              <a:t>Cold check out in progress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79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ectangle 190"/>
          <p:cNvSpPr/>
          <p:nvPr/>
        </p:nvSpPr>
        <p:spPr>
          <a:xfrm>
            <a:off x="926595" y="3789040"/>
            <a:ext cx="7200800" cy="180020"/>
          </a:xfrm>
          <a:prstGeom prst="rect">
            <a:avLst/>
          </a:prstGeom>
          <a:pattFill prst="wd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4.0 : CCSM impact on schedule</a:t>
            </a:r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5427095" y="1448780"/>
            <a:ext cx="180096" cy="4770528"/>
            <a:chOff x="521550" y="1448844"/>
            <a:chExt cx="180096" cy="4770528"/>
          </a:xfrm>
        </p:grpSpPr>
        <p:sp>
          <p:nvSpPr>
            <p:cNvPr id="72" name="Rectangle 71"/>
            <p:cNvSpPr/>
            <p:nvPr userDrawn="1"/>
          </p:nvSpPr>
          <p:spPr>
            <a:xfrm>
              <a:off x="521646" y="14488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3" name="Rectangle 72"/>
            <p:cNvSpPr/>
            <p:nvPr userDrawn="1"/>
          </p:nvSpPr>
          <p:spPr>
            <a:xfrm>
              <a:off x="521646" y="153880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4" name="Rectangle 73"/>
            <p:cNvSpPr/>
            <p:nvPr userDrawn="1"/>
          </p:nvSpPr>
          <p:spPr>
            <a:xfrm>
              <a:off x="521622" y="16288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5" name="Rectangle 74"/>
            <p:cNvSpPr/>
            <p:nvPr userDrawn="1"/>
          </p:nvSpPr>
          <p:spPr>
            <a:xfrm>
              <a:off x="521622" y="17188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/>
            <p:cNvSpPr/>
            <p:nvPr userDrawn="1"/>
          </p:nvSpPr>
          <p:spPr>
            <a:xfrm>
              <a:off x="521622" y="18088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7" name="Rectangle 76"/>
            <p:cNvSpPr/>
            <p:nvPr userDrawn="1"/>
          </p:nvSpPr>
          <p:spPr>
            <a:xfrm>
              <a:off x="521622" y="189880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8" name="Rectangle 77"/>
            <p:cNvSpPr/>
            <p:nvPr userDrawn="1"/>
          </p:nvSpPr>
          <p:spPr>
            <a:xfrm>
              <a:off x="521598" y="19888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9" name="Rectangle 78"/>
            <p:cNvSpPr/>
            <p:nvPr userDrawn="1"/>
          </p:nvSpPr>
          <p:spPr>
            <a:xfrm>
              <a:off x="521598" y="20788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 79"/>
            <p:cNvSpPr/>
            <p:nvPr userDrawn="1"/>
          </p:nvSpPr>
          <p:spPr>
            <a:xfrm>
              <a:off x="521622" y="21688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 80"/>
            <p:cNvSpPr/>
            <p:nvPr userDrawn="1"/>
          </p:nvSpPr>
          <p:spPr>
            <a:xfrm>
              <a:off x="521622" y="225885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 81"/>
            <p:cNvSpPr/>
            <p:nvPr userDrawn="1"/>
          </p:nvSpPr>
          <p:spPr>
            <a:xfrm>
              <a:off x="521598" y="23489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3" name="Rectangle 82"/>
            <p:cNvSpPr/>
            <p:nvPr userDrawn="1"/>
          </p:nvSpPr>
          <p:spPr>
            <a:xfrm>
              <a:off x="521598" y="24388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4" name="Rectangle 83"/>
            <p:cNvSpPr/>
            <p:nvPr userDrawn="1"/>
          </p:nvSpPr>
          <p:spPr>
            <a:xfrm>
              <a:off x="521598" y="25288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5" name="Rectangle 84"/>
            <p:cNvSpPr/>
            <p:nvPr userDrawn="1"/>
          </p:nvSpPr>
          <p:spPr>
            <a:xfrm>
              <a:off x="521598" y="261885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 85"/>
            <p:cNvSpPr/>
            <p:nvPr userDrawn="1"/>
          </p:nvSpPr>
          <p:spPr>
            <a:xfrm>
              <a:off x="521574" y="27089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521574" y="27988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521622" y="288898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521622" y="297895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521598" y="306902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521598" y="315898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521598" y="324898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521598" y="333895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521574" y="342901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521574" y="351898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521598" y="36090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521598" y="36990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521574" y="378907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521574" y="38790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521574" y="39690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521574" y="40590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521550" y="414907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521550" y="42390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521622" y="43291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521622" y="44191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521622" y="45091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521598" y="459921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521598" y="46891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521622" y="47792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521622" y="48691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521598" y="495926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521598" y="50492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521598" y="51392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521598" y="52291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521574" y="531926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521574" y="54092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521622" y="54993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521622" y="55893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521622" y="56793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521622" y="576926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521598" y="58592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521598" y="59493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521622" y="603940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521622" y="612937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2816805" y="1547210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0000"/>
                </a:solidFill>
              </a:rPr>
              <a:t>Pressure test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5607115" y="144878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2006715" y="1493785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135" name="Rectangle 134"/>
          <p:cNvSpPr/>
          <p:nvPr/>
        </p:nvSpPr>
        <p:spPr>
          <a:xfrm>
            <a:off x="1106615" y="1538790"/>
            <a:ext cx="720080" cy="2700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1106615" y="270892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1106615" y="288894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1106615" y="315897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2006715" y="28889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2006715" y="30689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2006715" y="33389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2006715" y="1763815"/>
            <a:ext cx="720080" cy="2250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2906815" y="2024860"/>
            <a:ext cx="720080" cy="23401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700" dirty="0" err="1" smtClean="0"/>
              <a:t>Flushing</a:t>
            </a:r>
            <a:r>
              <a:rPr lang="fr-CH" sz="700" dirty="0" smtClean="0"/>
              <a:t>, </a:t>
            </a:r>
            <a:r>
              <a:rPr lang="fr-CH" sz="500" dirty="0" err="1" smtClean="0"/>
              <a:t>nQPS</a:t>
            </a:r>
            <a:r>
              <a:rPr lang="fr-CH" sz="500" dirty="0" smtClean="0"/>
              <a:t>, ELQA</a:t>
            </a:r>
            <a:endParaRPr lang="en-GB" sz="500" dirty="0"/>
          </a:p>
        </p:txBody>
      </p:sp>
      <p:sp>
        <p:nvSpPr>
          <p:cNvPr id="147" name="Rectangle 146"/>
          <p:cNvSpPr/>
          <p:nvPr/>
        </p:nvSpPr>
        <p:spPr>
          <a:xfrm>
            <a:off x="2906815" y="333899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2906815" y="351901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2906815" y="41040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2906815" y="2258870"/>
            <a:ext cx="720080" cy="1800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2906815" y="188086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52" name="Straight Connector 151"/>
          <p:cNvCxnSpPr/>
          <p:nvPr/>
        </p:nvCxnSpPr>
        <p:spPr>
          <a:xfrm>
            <a:off x="2906815" y="1763815"/>
            <a:ext cx="720000" cy="0"/>
          </a:xfrm>
          <a:prstGeom prst="line">
            <a:avLst/>
          </a:prstGeom>
          <a:ln w="57150" cap="sq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/>
          <p:cNvSpPr/>
          <p:nvPr/>
        </p:nvSpPr>
        <p:spPr>
          <a:xfrm>
            <a:off x="3806915" y="216885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600" dirty="0" err="1" smtClean="0"/>
              <a:t>Flushing</a:t>
            </a:r>
            <a:r>
              <a:rPr lang="fr-CH" sz="600" dirty="0" smtClean="0"/>
              <a:t>, </a:t>
            </a:r>
            <a:r>
              <a:rPr lang="fr-CH" sz="400" dirty="0" err="1" smtClean="0"/>
              <a:t>nQPS</a:t>
            </a:r>
            <a:r>
              <a:rPr lang="fr-CH" sz="400" dirty="0" smtClean="0"/>
              <a:t>, ELQA</a:t>
            </a:r>
            <a:endParaRPr lang="en-GB" sz="400" dirty="0"/>
          </a:p>
        </p:txBody>
      </p:sp>
      <p:sp>
        <p:nvSpPr>
          <p:cNvPr id="155" name="Rectangle 154"/>
          <p:cNvSpPr/>
          <p:nvPr/>
        </p:nvSpPr>
        <p:spPr>
          <a:xfrm>
            <a:off x="3806915" y="347400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3806915" y="405907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3806915" y="42390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3806915" y="2393905"/>
            <a:ext cx="720080" cy="18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3806915" y="203384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60" name="Group 159"/>
          <p:cNvGrpSpPr/>
          <p:nvPr/>
        </p:nvGrpSpPr>
        <p:grpSpPr>
          <a:xfrm>
            <a:off x="3716905" y="1727230"/>
            <a:ext cx="930063" cy="261610"/>
            <a:chOff x="3716905" y="1727230"/>
            <a:chExt cx="930063" cy="261610"/>
          </a:xfrm>
        </p:grpSpPr>
        <p:cxnSp>
          <p:nvCxnSpPr>
            <p:cNvPr id="161" name="Straight Connector 160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63" name="Rectangle 162"/>
          <p:cNvSpPr/>
          <p:nvPr/>
        </p:nvSpPr>
        <p:spPr>
          <a:xfrm>
            <a:off x="4707015" y="1628800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165" name="Rectangle 164"/>
          <p:cNvSpPr/>
          <p:nvPr/>
        </p:nvSpPr>
        <p:spPr>
          <a:xfrm>
            <a:off x="4707015" y="297895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4707015" y="338399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4707015" y="3654025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4707015" y="1898831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4707015" y="148480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5607115" y="153879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5607115" y="21688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5607115" y="24388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5607115" y="19888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5427095" y="315897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6507215" y="311396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6507215" y="3293985"/>
            <a:ext cx="720080" cy="135015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6507215" y="41040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6507215" y="2033845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6507215" y="180881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181" name="Rectangle 180"/>
          <p:cNvSpPr/>
          <p:nvPr/>
        </p:nvSpPr>
        <p:spPr>
          <a:xfrm>
            <a:off x="6507215" y="167380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7227295" y="342900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7407315" y="1448780"/>
            <a:ext cx="720080" cy="108012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7407315" y="207885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7407315" y="270892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7407315" y="297895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7407315" y="252890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88" name="Group 187"/>
          <p:cNvGrpSpPr/>
          <p:nvPr/>
        </p:nvGrpSpPr>
        <p:grpSpPr>
          <a:xfrm>
            <a:off x="6432247" y="1358770"/>
            <a:ext cx="930063" cy="261610"/>
            <a:chOff x="3716905" y="1727230"/>
            <a:chExt cx="930063" cy="261610"/>
          </a:xfrm>
        </p:grpSpPr>
        <p:cxnSp>
          <p:nvCxnSpPr>
            <p:cNvPr id="189" name="Straight Connector 188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Box 189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2" name="Rectangle 191"/>
          <p:cNvSpPr/>
          <p:nvPr/>
        </p:nvSpPr>
        <p:spPr>
          <a:xfrm>
            <a:off x="926595" y="3753040"/>
            <a:ext cx="7200800" cy="36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Rectangle 192"/>
          <p:cNvSpPr/>
          <p:nvPr/>
        </p:nvSpPr>
        <p:spPr>
          <a:xfrm flipV="1">
            <a:off x="926595" y="3969060"/>
            <a:ext cx="7200800" cy="9001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Rectangle 193"/>
          <p:cNvSpPr/>
          <p:nvPr/>
        </p:nvSpPr>
        <p:spPr>
          <a:xfrm>
            <a:off x="926595" y="4419110"/>
            <a:ext cx="7200800" cy="360040"/>
          </a:xfrm>
          <a:prstGeom prst="rect">
            <a:avLst/>
          </a:prstGeom>
          <a:solidFill>
            <a:srgbClr val="B0FAB7">
              <a:alpha val="81961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Machine Check-out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926595" y="4779150"/>
            <a:ext cx="7200800" cy="720080"/>
          </a:xfrm>
          <a:prstGeom prst="rect">
            <a:avLst/>
          </a:prstGeom>
          <a:solidFill>
            <a:srgbClr val="85FBB2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Beam</a:t>
            </a:r>
            <a:r>
              <a:rPr lang="fr-CH" sz="1100" dirty="0" smtClean="0">
                <a:solidFill>
                  <a:schemeClr val="tx1"/>
                </a:solidFill>
              </a:rPr>
              <a:t> </a:t>
            </a:r>
            <a:r>
              <a:rPr lang="fr-CH" sz="1100" dirty="0" err="1" smtClean="0">
                <a:solidFill>
                  <a:schemeClr val="tx1"/>
                </a:solidFill>
              </a:rPr>
              <a:t>Commissioning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926595" y="5499230"/>
            <a:ext cx="7200800" cy="315035"/>
          </a:xfrm>
          <a:prstGeom prst="rect">
            <a:avLst/>
          </a:prstGeom>
          <a:solidFill>
            <a:srgbClr val="39D3CF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Physics</a:t>
            </a:r>
            <a:endParaRPr lang="en-GB" sz="1100" dirty="0">
              <a:solidFill>
                <a:schemeClr val="tx1"/>
              </a:solidFill>
            </a:endParaRPr>
          </a:p>
        </p:txBody>
      </p:sp>
      <p:grpSp>
        <p:nvGrpSpPr>
          <p:cNvPr id="198" name="Group 197"/>
          <p:cNvGrpSpPr/>
          <p:nvPr/>
        </p:nvGrpSpPr>
        <p:grpSpPr>
          <a:xfrm>
            <a:off x="1106615" y="1808820"/>
            <a:ext cx="720080" cy="900100"/>
            <a:chOff x="1106615" y="1808820"/>
            <a:chExt cx="720080" cy="900100"/>
          </a:xfrm>
        </p:grpSpPr>
        <p:sp>
          <p:nvSpPr>
            <p:cNvPr id="136" name="Rectangle 135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99" name="Group 198"/>
          <p:cNvGrpSpPr/>
          <p:nvPr/>
        </p:nvGrpSpPr>
        <p:grpSpPr>
          <a:xfrm>
            <a:off x="2006715" y="1988840"/>
            <a:ext cx="720080" cy="900100"/>
            <a:chOff x="1106615" y="1808820"/>
            <a:chExt cx="720080" cy="900100"/>
          </a:xfrm>
        </p:grpSpPr>
        <p:sp>
          <p:nvSpPr>
            <p:cNvPr id="200" name="Rectangle 199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02" name="Rectangle 201"/>
          <p:cNvSpPr/>
          <p:nvPr/>
        </p:nvSpPr>
        <p:spPr>
          <a:xfrm>
            <a:off x="2906815" y="4059070"/>
            <a:ext cx="720080" cy="45719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203" name="Group 202"/>
          <p:cNvGrpSpPr/>
          <p:nvPr/>
        </p:nvGrpSpPr>
        <p:grpSpPr>
          <a:xfrm>
            <a:off x="2906815" y="2438890"/>
            <a:ext cx="720080" cy="900100"/>
            <a:chOff x="1106615" y="1808820"/>
            <a:chExt cx="720080" cy="900100"/>
          </a:xfrm>
        </p:grpSpPr>
        <p:sp>
          <p:nvSpPr>
            <p:cNvPr id="204" name="Rectangle 203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06" name="Rectangle 205"/>
          <p:cNvSpPr/>
          <p:nvPr/>
        </p:nvSpPr>
        <p:spPr>
          <a:xfrm>
            <a:off x="3806915" y="3654025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208" name="Group 207"/>
          <p:cNvGrpSpPr/>
          <p:nvPr/>
        </p:nvGrpSpPr>
        <p:grpSpPr>
          <a:xfrm>
            <a:off x="3806915" y="2573905"/>
            <a:ext cx="720080" cy="900100"/>
            <a:chOff x="1106615" y="1808820"/>
            <a:chExt cx="720080" cy="900100"/>
          </a:xfrm>
        </p:grpSpPr>
        <p:sp>
          <p:nvSpPr>
            <p:cNvPr id="209" name="Rectangle 208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4707015" y="2078850"/>
            <a:ext cx="720080" cy="900100"/>
            <a:chOff x="1106615" y="1808820"/>
            <a:chExt cx="720080" cy="900100"/>
          </a:xfrm>
        </p:grpSpPr>
        <p:sp>
          <p:nvSpPr>
            <p:cNvPr id="212" name="Rectangle 211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4" name="Rectangle 213"/>
          <p:cNvSpPr/>
          <p:nvPr/>
        </p:nvSpPr>
        <p:spPr>
          <a:xfrm>
            <a:off x="4707015" y="4059070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6507215" y="2213865"/>
            <a:ext cx="720080" cy="900100"/>
            <a:chOff x="1106615" y="1808820"/>
            <a:chExt cx="720080" cy="900100"/>
          </a:xfrm>
        </p:grpSpPr>
        <p:sp>
          <p:nvSpPr>
            <p:cNvPr id="220" name="Rectangle 219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2" name="Rectangle 221"/>
          <p:cNvSpPr/>
          <p:nvPr/>
        </p:nvSpPr>
        <p:spPr>
          <a:xfrm>
            <a:off x="6507215" y="3654026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6507215" y="4059070"/>
            <a:ext cx="720080" cy="45719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1871700" y="4599130"/>
            <a:ext cx="5850650" cy="16651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CSCM &amp;  powering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PT67 </a:t>
            </a:r>
            <a:r>
              <a:rPr lang="en-US" b="1" dirty="0" smtClean="0">
                <a:solidFill>
                  <a:schemeClr val="tx1"/>
                </a:solidFill>
              </a:rPr>
              <a:t>//</a:t>
            </a:r>
            <a:r>
              <a:rPr lang="en-US" dirty="0" smtClean="0">
                <a:solidFill>
                  <a:schemeClr val="tx1"/>
                </a:solidFill>
              </a:rPr>
              <a:t> CSCM in sec.12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PT81 </a:t>
            </a:r>
            <a:r>
              <a:rPr lang="en-US" b="1" dirty="0" smtClean="0">
                <a:solidFill>
                  <a:schemeClr val="tx1"/>
                </a:solidFill>
              </a:rPr>
              <a:t>//</a:t>
            </a:r>
            <a:r>
              <a:rPr lang="en-US" dirty="0" smtClean="0">
                <a:solidFill>
                  <a:schemeClr val="tx1"/>
                </a:solidFill>
              </a:rPr>
              <a:t> CSCM in sec. 56 &amp; 78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PT12&amp;23 </a:t>
            </a:r>
            <a:r>
              <a:rPr lang="en-US" b="1" dirty="0" smtClean="0">
                <a:solidFill>
                  <a:schemeClr val="tx1"/>
                </a:solidFill>
              </a:rPr>
              <a:t>// </a:t>
            </a:r>
            <a:r>
              <a:rPr lang="en-US" dirty="0" smtClean="0">
                <a:solidFill>
                  <a:schemeClr val="tx1"/>
                </a:solidFill>
              </a:rPr>
              <a:t>CSCM in sec. 34 &amp; 45 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22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Rectangle 317"/>
          <p:cNvSpPr/>
          <p:nvPr/>
        </p:nvSpPr>
        <p:spPr>
          <a:xfrm>
            <a:off x="926595" y="3789040"/>
            <a:ext cx="7200800" cy="180020"/>
          </a:xfrm>
          <a:prstGeom prst="rect">
            <a:avLst/>
          </a:prstGeom>
          <a:pattFill prst="wd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2816805" y="1547210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0000"/>
                </a:solidFill>
              </a:rPr>
              <a:t>Pressure test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20" name="Rectangle 319"/>
          <p:cNvSpPr/>
          <p:nvPr/>
        </p:nvSpPr>
        <p:spPr>
          <a:xfrm>
            <a:off x="5607115" y="1448780"/>
            <a:ext cx="720080" cy="54006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fr-CH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1" name="Rectangle 320"/>
          <p:cNvSpPr/>
          <p:nvPr/>
        </p:nvSpPr>
        <p:spPr>
          <a:xfrm>
            <a:off x="2006715" y="1493785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322" name="Rectangle 321"/>
          <p:cNvSpPr/>
          <p:nvPr/>
        </p:nvSpPr>
        <p:spPr>
          <a:xfrm>
            <a:off x="1106615" y="1538790"/>
            <a:ext cx="720080" cy="2700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3" name="Rectangle 322"/>
          <p:cNvSpPr/>
          <p:nvPr/>
        </p:nvSpPr>
        <p:spPr>
          <a:xfrm>
            <a:off x="1106615" y="270892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4" name="Rectangle 323"/>
          <p:cNvSpPr/>
          <p:nvPr/>
        </p:nvSpPr>
        <p:spPr>
          <a:xfrm>
            <a:off x="1106615" y="288894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25" name="Rectangle 324"/>
          <p:cNvSpPr/>
          <p:nvPr/>
        </p:nvSpPr>
        <p:spPr>
          <a:xfrm>
            <a:off x="1106615" y="315897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2006715" y="28889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7" name="Rectangle 326"/>
          <p:cNvSpPr/>
          <p:nvPr/>
        </p:nvSpPr>
        <p:spPr>
          <a:xfrm>
            <a:off x="2006715" y="30689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2006715" y="33389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29" name="Rectangle 328"/>
          <p:cNvSpPr/>
          <p:nvPr/>
        </p:nvSpPr>
        <p:spPr>
          <a:xfrm>
            <a:off x="2006715" y="1763815"/>
            <a:ext cx="720080" cy="2250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0" name="Rectangle 329"/>
          <p:cNvSpPr/>
          <p:nvPr/>
        </p:nvSpPr>
        <p:spPr>
          <a:xfrm>
            <a:off x="2906815" y="2024860"/>
            <a:ext cx="720080" cy="23401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700" dirty="0" err="1" smtClean="0"/>
              <a:t>Flushing</a:t>
            </a:r>
            <a:r>
              <a:rPr lang="fr-CH" sz="700" dirty="0" smtClean="0"/>
              <a:t>, </a:t>
            </a:r>
            <a:r>
              <a:rPr lang="fr-CH" sz="500" dirty="0" err="1" smtClean="0"/>
              <a:t>nQPS</a:t>
            </a:r>
            <a:r>
              <a:rPr lang="fr-CH" sz="500" dirty="0" smtClean="0"/>
              <a:t>, ELQA</a:t>
            </a:r>
            <a:endParaRPr lang="en-GB" sz="500" dirty="0"/>
          </a:p>
        </p:txBody>
      </p:sp>
      <p:sp>
        <p:nvSpPr>
          <p:cNvPr id="331" name="Rectangle 330"/>
          <p:cNvSpPr/>
          <p:nvPr/>
        </p:nvSpPr>
        <p:spPr>
          <a:xfrm>
            <a:off x="2906815" y="333899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2" name="Rectangle 331"/>
          <p:cNvSpPr/>
          <p:nvPr/>
        </p:nvSpPr>
        <p:spPr>
          <a:xfrm>
            <a:off x="2906815" y="351901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2906815" y="41040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34" name="Rectangle 333"/>
          <p:cNvSpPr/>
          <p:nvPr/>
        </p:nvSpPr>
        <p:spPr>
          <a:xfrm>
            <a:off x="2906815" y="2258870"/>
            <a:ext cx="720080" cy="1800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2906815" y="188086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36" name="Straight Connector 335"/>
          <p:cNvCxnSpPr/>
          <p:nvPr/>
        </p:nvCxnSpPr>
        <p:spPr>
          <a:xfrm>
            <a:off x="2906815" y="1763815"/>
            <a:ext cx="720000" cy="0"/>
          </a:xfrm>
          <a:prstGeom prst="line">
            <a:avLst/>
          </a:prstGeom>
          <a:ln w="57150" cap="sq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Rectangle 336"/>
          <p:cNvSpPr/>
          <p:nvPr/>
        </p:nvSpPr>
        <p:spPr>
          <a:xfrm>
            <a:off x="3806915" y="216885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600" dirty="0" err="1" smtClean="0"/>
              <a:t>Flushing</a:t>
            </a:r>
            <a:r>
              <a:rPr lang="fr-CH" sz="600" dirty="0" smtClean="0"/>
              <a:t>, </a:t>
            </a:r>
            <a:r>
              <a:rPr lang="fr-CH" sz="400" dirty="0" err="1" smtClean="0"/>
              <a:t>nQPS</a:t>
            </a:r>
            <a:r>
              <a:rPr lang="fr-CH" sz="400" dirty="0" smtClean="0"/>
              <a:t>, ELQA</a:t>
            </a:r>
            <a:endParaRPr lang="en-GB" sz="400" dirty="0"/>
          </a:p>
        </p:txBody>
      </p:sp>
      <p:sp>
        <p:nvSpPr>
          <p:cNvPr id="338" name="Rectangle 337"/>
          <p:cNvSpPr/>
          <p:nvPr/>
        </p:nvSpPr>
        <p:spPr>
          <a:xfrm>
            <a:off x="3806915" y="347400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9" name="Rectangle 338"/>
          <p:cNvSpPr/>
          <p:nvPr/>
        </p:nvSpPr>
        <p:spPr>
          <a:xfrm>
            <a:off x="3806915" y="405907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40" name="Rectangle 339"/>
          <p:cNvSpPr/>
          <p:nvPr/>
        </p:nvSpPr>
        <p:spPr>
          <a:xfrm>
            <a:off x="3806915" y="42390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41" name="Rectangle 340"/>
          <p:cNvSpPr/>
          <p:nvPr/>
        </p:nvSpPr>
        <p:spPr>
          <a:xfrm>
            <a:off x="3806915" y="2393905"/>
            <a:ext cx="720080" cy="18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42" name="Rectangle 341"/>
          <p:cNvSpPr/>
          <p:nvPr/>
        </p:nvSpPr>
        <p:spPr>
          <a:xfrm>
            <a:off x="3806915" y="203384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43" name="Group 342"/>
          <p:cNvGrpSpPr/>
          <p:nvPr/>
        </p:nvGrpSpPr>
        <p:grpSpPr>
          <a:xfrm>
            <a:off x="3716905" y="1727230"/>
            <a:ext cx="930063" cy="261610"/>
            <a:chOff x="3716905" y="1727230"/>
            <a:chExt cx="930063" cy="261610"/>
          </a:xfrm>
        </p:grpSpPr>
        <p:cxnSp>
          <p:nvCxnSpPr>
            <p:cNvPr id="344" name="Straight Connector 343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TextBox 344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46" name="Rectangle 345"/>
          <p:cNvSpPr/>
          <p:nvPr/>
        </p:nvSpPr>
        <p:spPr>
          <a:xfrm>
            <a:off x="4707015" y="1628800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347" name="Rectangle 346"/>
          <p:cNvSpPr/>
          <p:nvPr/>
        </p:nvSpPr>
        <p:spPr>
          <a:xfrm>
            <a:off x="4707015" y="297895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4707015" y="338399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49" name="Rectangle 348"/>
          <p:cNvSpPr/>
          <p:nvPr/>
        </p:nvSpPr>
        <p:spPr>
          <a:xfrm>
            <a:off x="4707015" y="3654025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50" name="Rectangle 349"/>
          <p:cNvSpPr/>
          <p:nvPr/>
        </p:nvSpPr>
        <p:spPr>
          <a:xfrm>
            <a:off x="4707015" y="1898831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1" name="Rectangle 350"/>
          <p:cNvSpPr/>
          <p:nvPr/>
        </p:nvSpPr>
        <p:spPr>
          <a:xfrm>
            <a:off x="4707015" y="148480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2" name="Rectangle 351"/>
          <p:cNvSpPr/>
          <p:nvPr/>
        </p:nvSpPr>
        <p:spPr>
          <a:xfrm>
            <a:off x="5607115" y="153879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3" name="Rectangle 352"/>
          <p:cNvSpPr/>
          <p:nvPr/>
        </p:nvSpPr>
        <p:spPr>
          <a:xfrm>
            <a:off x="5607115" y="21688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54" name="Rectangle 353"/>
          <p:cNvSpPr/>
          <p:nvPr/>
        </p:nvSpPr>
        <p:spPr>
          <a:xfrm>
            <a:off x="5607115" y="24388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55" name="Rectangle 354"/>
          <p:cNvSpPr/>
          <p:nvPr/>
        </p:nvSpPr>
        <p:spPr>
          <a:xfrm>
            <a:off x="5607115" y="19888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6" name="Rectangle 355"/>
          <p:cNvSpPr/>
          <p:nvPr/>
        </p:nvSpPr>
        <p:spPr>
          <a:xfrm>
            <a:off x="5427095" y="315897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7" name="Rectangle 356"/>
          <p:cNvSpPr/>
          <p:nvPr/>
        </p:nvSpPr>
        <p:spPr>
          <a:xfrm>
            <a:off x="6507215" y="311396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" name="Rectangle 357"/>
          <p:cNvSpPr/>
          <p:nvPr/>
        </p:nvSpPr>
        <p:spPr>
          <a:xfrm>
            <a:off x="6507215" y="3293985"/>
            <a:ext cx="720080" cy="135015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59" name="Rectangle 358"/>
          <p:cNvSpPr/>
          <p:nvPr/>
        </p:nvSpPr>
        <p:spPr>
          <a:xfrm>
            <a:off x="6507215" y="41040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60" name="Rectangle 359"/>
          <p:cNvSpPr/>
          <p:nvPr/>
        </p:nvSpPr>
        <p:spPr>
          <a:xfrm>
            <a:off x="6507215" y="2033845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1" name="Rectangle 360"/>
          <p:cNvSpPr/>
          <p:nvPr/>
        </p:nvSpPr>
        <p:spPr>
          <a:xfrm>
            <a:off x="6507215" y="180881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362" name="Rectangle 361"/>
          <p:cNvSpPr/>
          <p:nvPr/>
        </p:nvSpPr>
        <p:spPr>
          <a:xfrm>
            <a:off x="6507215" y="167380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3" name="Rectangle 362"/>
          <p:cNvSpPr/>
          <p:nvPr/>
        </p:nvSpPr>
        <p:spPr>
          <a:xfrm>
            <a:off x="7227295" y="342900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4" name="Rectangle 363"/>
          <p:cNvSpPr/>
          <p:nvPr/>
        </p:nvSpPr>
        <p:spPr>
          <a:xfrm>
            <a:off x="7407315" y="1448780"/>
            <a:ext cx="720080" cy="108012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5" name="Rectangle 364"/>
          <p:cNvSpPr/>
          <p:nvPr/>
        </p:nvSpPr>
        <p:spPr>
          <a:xfrm>
            <a:off x="7407315" y="207885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6" name="Rectangle 365"/>
          <p:cNvSpPr/>
          <p:nvPr/>
        </p:nvSpPr>
        <p:spPr>
          <a:xfrm>
            <a:off x="7407315" y="270892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67" name="Rectangle 366"/>
          <p:cNvSpPr/>
          <p:nvPr/>
        </p:nvSpPr>
        <p:spPr>
          <a:xfrm>
            <a:off x="7407315" y="297895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68" name="Rectangle 367"/>
          <p:cNvSpPr/>
          <p:nvPr/>
        </p:nvSpPr>
        <p:spPr>
          <a:xfrm>
            <a:off x="7407315" y="252890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69" name="Group 368"/>
          <p:cNvGrpSpPr/>
          <p:nvPr/>
        </p:nvGrpSpPr>
        <p:grpSpPr>
          <a:xfrm>
            <a:off x="6432247" y="1358770"/>
            <a:ext cx="930063" cy="261610"/>
            <a:chOff x="3716905" y="1727230"/>
            <a:chExt cx="930063" cy="261610"/>
          </a:xfrm>
        </p:grpSpPr>
        <p:cxnSp>
          <p:nvCxnSpPr>
            <p:cNvPr id="370" name="Straight Connector 369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1" name="TextBox 370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72" name="Rectangle 371"/>
          <p:cNvSpPr/>
          <p:nvPr/>
        </p:nvSpPr>
        <p:spPr>
          <a:xfrm>
            <a:off x="926595" y="3753040"/>
            <a:ext cx="7200800" cy="36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3" name="Rectangle 372"/>
          <p:cNvSpPr/>
          <p:nvPr/>
        </p:nvSpPr>
        <p:spPr>
          <a:xfrm flipV="1">
            <a:off x="926595" y="3969060"/>
            <a:ext cx="7200800" cy="9001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4" name="Rectangle 373"/>
          <p:cNvSpPr/>
          <p:nvPr/>
        </p:nvSpPr>
        <p:spPr>
          <a:xfrm>
            <a:off x="926595" y="4419110"/>
            <a:ext cx="7200800" cy="360040"/>
          </a:xfrm>
          <a:prstGeom prst="rect">
            <a:avLst/>
          </a:prstGeom>
          <a:solidFill>
            <a:srgbClr val="B0FAB7">
              <a:alpha val="81961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Machine Check-out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926595" y="4779150"/>
            <a:ext cx="7200800" cy="720080"/>
          </a:xfrm>
          <a:prstGeom prst="rect">
            <a:avLst/>
          </a:prstGeom>
          <a:solidFill>
            <a:srgbClr val="85FBB2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Beam</a:t>
            </a:r>
            <a:r>
              <a:rPr lang="fr-CH" sz="1100" dirty="0" smtClean="0">
                <a:solidFill>
                  <a:schemeClr val="tx1"/>
                </a:solidFill>
              </a:rPr>
              <a:t> </a:t>
            </a:r>
            <a:r>
              <a:rPr lang="fr-CH" sz="1100" dirty="0" err="1" smtClean="0">
                <a:solidFill>
                  <a:schemeClr val="tx1"/>
                </a:solidFill>
              </a:rPr>
              <a:t>Commissioning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76" name="Rectangle 375"/>
          <p:cNvSpPr/>
          <p:nvPr/>
        </p:nvSpPr>
        <p:spPr>
          <a:xfrm>
            <a:off x="926595" y="5499230"/>
            <a:ext cx="7200800" cy="315035"/>
          </a:xfrm>
          <a:prstGeom prst="rect">
            <a:avLst/>
          </a:prstGeom>
          <a:solidFill>
            <a:srgbClr val="39D3CF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Physics</a:t>
            </a:r>
            <a:endParaRPr lang="en-GB" sz="1100" dirty="0">
              <a:solidFill>
                <a:schemeClr val="tx1"/>
              </a:solidFill>
            </a:endParaRPr>
          </a:p>
        </p:txBody>
      </p:sp>
      <p:grpSp>
        <p:nvGrpSpPr>
          <p:cNvPr id="377" name="Group 376"/>
          <p:cNvGrpSpPr/>
          <p:nvPr/>
        </p:nvGrpSpPr>
        <p:grpSpPr>
          <a:xfrm>
            <a:off x="1106615" y="1808820"/>
            <a:ext cx="720080" cy="900100"/>
            <a:chOff x="1106615" y="1808820"/>
            <a:chExt cx="720080" cy="900100"/>
          </a:xfrm>
        </p:grpSpPr>
        <p:sp>
          <p:nvSpPr>
            <p:cNvPr id="378" name="Rectangle 377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2006715" y="1988840"/>
            <a:ext cx="720080" cy="900100"/>
            <a:chOff x="1106615" y="1808820"/>
            <a:chExt cx="720080" cy="900100"/>
          </a:xfrm>
        </p:grpSpPr>
        <p:sp>
          <p:nvSpPr>
            <p:cNvPr id="381" name="Rectangle 380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82" name="Rectangle 381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383" name="Rectangle 382"/>
          <p:cNvSpPr/>
          <p:nvPr/>
        </p:nvSpPr>
        <p:spPr>
          <a:xfrm>
            <a:off x="2906815" y="4059070"/>
            <a:ext cx="720080" cy="45719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384" name="Group 383"/>
          <p:cNvGrpSpPr/>
          <p:nvPr/>
        </p:nvGrpSpPr>
        <p:grpSpPr>
          <a:xfrm>
            <a:off x="2906815" y="2438890"/>
            <a:ext cx="720080" cy="900100"/>
            <a:chOff x="1106615" y="1808820"/>
            <a:chExt cx="720080" cy="900100"/>
          </a:xfrm>
        </p:grpSpPr>
        <p:sp>
          <p:nvSpPr>
            <p:cNvPr id="385" name="Rectangle 384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387" name="Rectangle 386"/>
          <p:cNvSpPr/>
          <p:nvPr/>
        </p:nvSpPr>
        <p:spPr>
          <a:xfrm>
            <a:off x="3806915" y="3654025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388" name="Group 387"/>
          <p:cNvGrpSpPr/>
          <p:nvPr/>
        </p:nvGrpSpPr>
        <p:grpSpPr>
          <a:xfrm>
            <a:off x="3806915" y="2573905"/>
            <a:ext cx="720080" cy="900100"/>
            <a:chOff x="1106615" y="1808820"/>
            <a:chExt cx="720080" cy="900100"/>
          </a:xfrm>
        </p:grpSpPr>
        <p:sp>
          <p:nvSpPr>
            <p:cNvPr id="389" name="Rectangle 388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391" name="Group 390"/>
          <p:cNvGrpSpPr/>
          <p:nvPr/>
        </p:nvGrpSpPr>
        <p:grpSpPr>
          <a:xfrm>
            <a:off x="4707015" y="2078850"/>
            <a:ext cx="720080" cy="900100"/>
            <a:chOff x="1106615" y="1808820"/>
            <a:chExt cx="720080" cy="900100"/>
          </a:xfrm>
        </p:grpSpPr>
        <p:sp>
          <p:nvSpPr>
            <p:cNvPr id="392" name="Rectangle 391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394" name="Rectangle 393"/>
          <p:cNvSpPr/>
          <p:nvPr/>
        </p:nvSpPr>
        <p:spPr>
          <a:xfrm>
            <a:off x="4707015" y="4059070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395" name="Group 394"/>
          <p:cNvGrpSpPr/>
          <p:nvPr/>
        </p:nvGrpSpPr>
        <p:grpSpPr>
          <a:xfrm>
            <a:off x="6507215" y="2213865"/>
            <a:ext cx="720080" cy="900100"/>
            <a:chOff x="1106615" y="1808820"/>
            <a:chExt cx="720080" cy="900100"/>
          </a:xfrm>
        </p:grpSpPr>
        <p:sp>
          <p:nvSpPr>
            <p:cNvPr id="396" name="Rectangle 395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97" name="Rectangle 396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398" name="Rectangle 397"/>
          <p:cNvSpPr/>
          <p:nvPr/>
        </p:nvSpPr>
        <p:spPr>
          <a:xfrm>
            <a:off x="6507215" y="3654026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99" name="Rectangle 398"/>
          <p:cNvSpPr/>
          <p:nvPr/>
        </p:nvSpPr>
        <p:spPr>
          <a:xfrm>
            <a:off x="6507215" y="4059070"/>
            <a:ext cx="720080" cy="45719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V4.0: CCSM impact on schedule </a:t>
            </a:r>
            <a:r>
              <a:rPr lang="en-US" sz="2400" dirty="0" smtClean="0"/>
              <a:t>(with survey)</a:t>
            </a:r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3626895" y="1448780"/>
            <a:ext cx="180096" cy="4770528"/>
            <a:chOff x="521550" y="1448844"/>
            <a:chExt cx="180096" cy="4770528"/>
          </a:xfrm>
        </p:grpSpPr>
        <p:sp>
          <p:nvSpPr>
            <p:cNvPr id="72" name="Rectangle 71"/>
            <p:cNvSpPr/>
            <p:nvPr userDrawn="1"/>
          </p:nvSpPr>
          <p:spPr>
            <a:xfrm>
              <a:off x="521646" y="14488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3" name="Rectangle 72"/>
            <p:cNvSpPr/>
            <p:nvPr userDrawn="1"/>
          </p:nvSpPr>
          <p:spPr>
            <a:xfrm>
              <a:off x="521646" y="153880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4" name="Rectangle 73"/>
            <p:cNvSpPr/>
            <p:nvPr userDrawn="1"/>
          </p:nvSpPr>
          <p:spPr>
            <a:xfrm>
              <a:off x="521622" y="16288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5" name="Rectangle 74"/>
            <p:cNvSpPr/>
            <p:nvPr userDrawn="1"/>
          </p:nvSpPr>
          <p:spPr>
            <a:xfrm>
              <a:off x="521622" y="17188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/>
            <p:cNvSpPr/>
            <p:nvPr userDrawn="1"/>
          </p:nvSpPr>
          <p:spPr>
            <a:xfrm>
              <a:off x="521622" y="18088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7" name="Rectangle 76"/>
            <p:cNvSpPr/>
            <p:nvPr userDrawn="1"/>
          </p:nvSpPr>
          <p:spPr>
            <a:xfrm>
              <a:off x="521622" y="189880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8" name="Rectangle 77"/>
            <p:cNvSpPr/>
            <p:nvPr userDrawn="1"/>
          </p:nvSpPr>
          <p:spPr>
            <a:xfrm>
              <a:off x="521598" y="19888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79" name="Rectangle 78"/>
            <p:cNvSpPr/>
            <p:nvPr userDrawn="1"/>
          </p:nvSpPr>
          <p:spPr>
            <a:xfrm>
              <a:off x="521598" y="20788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 79"/>
            <p:cNvSpPr/>
            <p:nvPr userDrawn="1"/>
          </p:nvSpPr>
          <p:spPr>
            <a:xfrm>
              <a:off x="521622" y="21688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 80"/>
            <p:cNvSpPr/>
            <p:nvPr userDrawn="1"/>
          </p:nvSpPr>
          <p:spPr>
            <a:xfrm>
              <a:off x="521622" y="225885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 81"/>
            <p:cNvSpPr/>
            <p:nvPr userDrawn="1"/>
          </p:nvSpPr>
          <p:spPr>
            <a:xfrm>
              <a:off x="521598" y="23489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3" name="Rectangle 82"/>
            <p:cNvSpPr/>
            <p:nvPr userDrawn="1"/>
          </p:nvSpPr>
          <p:spPr>
            <a:xfrm>
              <a:off x="521598" y="24388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4" name="Rectangle 83"/>
            <p:cNvSpPr/>
            <p:nvPr userDrawn="1"/>
          </p:nvSpPr>
          <p:spPr>
            <a:xfrm>
              <a:off x="521598" y="25288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5" name="Rectangle 84"/>
            <p:cNvSpPr/>
            <p:nvPr userDrawn="1"/>
          </p:nvSpPr>
          <p:spPr>
            <a:xfrm>
              <a:off x="521598" y="261885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 85"/>
            <p:cNvSpPr/>
            <p:nvPr userDrawn="1"/>
          </p:nvSpPr>
          <p:spPr>
            <a:xfrm>
              <a:off x="521574" y="27089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7" name="Rectangle 86"/>
            <p:cNvSpPr/>
            <p:nvPr userDrawn="1"/>
          </p:nvSpPr>
          <p:spPr>
            <a:xfrm>
              <a:off x="521574" y="27988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 userDrawn="1"/>
          </p:nvSpPr>
          <p:spPr>
            <a:xfrm>
              <a:off x="521622" y="288898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89" name="Rectangle 88"/>
            <p:cNvSpPr/>
            <p:nvPr userDrawn="1"/>
          </p:nvSpPr>
          <p:spPr>
            <a:xfrm>
              <a:off x="521622" y="297895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0" name="Rectangle 89"/>
            <p:cNvSpPr/>
            <p:nvPr userDrawn="1"/>
          </p:nvSpPr>
          <p:spPr>
            <a:xfrm>
              <a:off x="521598" y="306902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1" name="Rectangle 90"/>
            <p:cNvSpPr/>
            <p:nvPr userDrawn="1"/>
          </p:nvSpPr>
          <p:spPr>
            <a:xfrm>
              <a:off x="521598" y="315898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2" name="Rectangle 91"/>
            <p:cNvSpPr/>
            <p:nvPr userDrawn="1"/>
          </p:nvSpPr>
          <p:spPr>
            <a:xfrm>
              <a:off x="521598" y="324898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3" name="Rectangle 92"/>
            <p:cNvSpPr/>
            <p:nvPr userDrawn="1"/>
          </p:nvSpPr>
          <p:spPr>
            <a:xfrm>
              <a:off x="521598" y="333895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4" name="Rectangle 93"/>
            <p:cNvSpPr/>
            <p:nvPr userDrawn="1"/>
          </p:nvSpPr>
          <p:spPr>
            <a:xfrm>
              <a:off x="521574" y="342901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5" name="Rectangle 94"/>
            <p:cNvSpPr/>
            <p:nvPr userDrawn="1"/>
          </p:nvSpPr>
          <p:spPr>
            <a:xfrm>
              <a:off x="521574" y="351898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6" name="Rectangle 95"/>
            <p:cNvSpPr/>
            <p:nvPr userDrawn="1"/>
          </p:nvSpPr>
          <p:spPr>
            <a:xfrm>
              <a:off x="521598" y="36090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7" name="Rectangle 96"/>
            <p:cNvSpPr/>
            <p:nvPr userDrawn="1"/>
          </p:nvSpPr>
          <p:spPr>
            <a:xfrm>
              <a:off x="521598" y="36990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8" name="Rectangle 97"/>
            <p:cNvSpPr/>
            <p:nvPr userDrawn="1"/>
          </p:nvSpPr>
          <p:spPr>
            <a:xfrm>
              <a:off x="521574" y="378907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99" name="Rectangle 98"/>
            <p:cNvSpPr/>
            <p:nvPr userDrawn="1"/>
          </p:nvSpPr>
          <p:spPr>
            <a:xfrm>
              <a:off x="521574" y="38790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0" name="Rectangle 99"/>
            <p:cNvSpPr/>
            <p:nvPr userDrawn="1"/>
          </p:nvSpPr>
          <p:spPr>
            <a:xfrm>
              <a:off x="521574" y="39690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1" name="Rectangle 100"/>
            <p:cNvSpPr/>
            <p:nvPr userDrawn="1"/>
          </p:nvSpPr>
          <p:spPr>
            <a:xfrm>
              <a:off x="521574" y="40590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 userDrawn="1"/>
          </p:nvSpPr>
          <p:spPr>
            <a:xfrm>
              <a:off x="521550" y="414907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 userDrawn="1"/>
          </p:nvSpPr>
          <p:spPr>
            <a:xfrm>
              <a:off x="521550" y="42390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 userDrawn="1"/>
          </p:nvSpPr>
          <p:spPr>
            <a:xfrm>
              <a:off x="521622" y="43291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 userDrawn="1"/>
          </p:nvSpPr>
          <p:spPr>
            <a:xfrm>
              <a:off x="521622" y="44191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 userDrawn="1"/>
          </p:nvSpPr>
          <p:spPr>
            <a:xfrm>
              <a:off x="521622" y="450914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 userDrawn="1"/>
          </p:nvSpPr>
          <p:spPr>
            <a:xfrm>
              <a:off x="521598" y="459921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 userDrawn="1"/>
          </p:nvSpPr>
          <p:spPr>
            <a:xfrm>
              <a:off x="521598" y="46891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 userDrawn="1"/>
          </p:nvSpPr>
          <p:spPr>
            <a:xfrm>
              <a:off x="521622" y="47792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 userDrawn="1"/>
          </p:nvSpPr>
          <p:spPr>
            <a:xfrm>
              <a:off x="521622" y="48691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1" name="Rectangle 110"/>
            <p:cNvSpPr/>
            <p:nvPr userDrawn="1"/>
          </p:nvSpPr>
          <p:spPr>
            <a:xfrm>
              <a:off x="521598" y="495926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2" name="Rectangle 111"/>
            <p:cNvSpPr/>
            <p:nvPr userDrawn="1"/>
          </p:nvSpPr>
          <p:spPr>
            <a:xfrm>
              <a:off x="521598" y="50492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3" name="Rectangle 112"/>
            <p:cNvSpPr/>
            <p:nvPr userDrawn="1"/>
          </p:nvSpPr>
          <p:spPr>
            <a:xfrm>
              <a:off x="521598" y="51392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4" name="Rectangle 113"/>
            <p:cNvSpPr/>
            <p:nvPr userDrawn="1"/>
          </p:nvSpPr>
          <p:spPr>
            <a:xfrm>
              <a:off x="521598" y="522919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5" name="Rectangle 114"/>
            <p:cNvSpPr/>
            <p:nvPr userDrawn="1"/>
          </p:nvSpPr>
          <p:spPr>
            <a:xfrm>
              <a:off x="521574" y="531926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17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6" name="Rectangle 115"/>
            <p:cNvSpPr/>
            <p:nvPr userDrawn="1"/>
          </p:nvSpPr>
          <p:spPr>
            <a:xfrm>
              <a:off x="521574" y="540922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18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7" name="Rectangle 116"/>
            <p:cNvSpPr/>
            <p:nvPr userDrawn="1"/>
          </p:nvSpPr>
          <p:spPr>
            <a:xfrm>
              <a:off x="521622" y="5499336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19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8" name="Rectangle 117"/>
            <p:cNvSpPr/>
            <p:nvPr userDrawn="1"/>
          </p:nvSpPr>
          <p:spPr>
            <a:xfrm>
              <a:off x="521622" y="55893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20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19" name="Rectangle 118"/>
            <p:cNvSpPr/>
            <p:nvPr userDrawn="1"/>
          </p:nvSpPr>
          <p:spPr>
            <a:xfrm>
              <a:off x="521622" y="56793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21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0" name="Rectangle 119"/>
            <p:cNvSpPr/>
            <p:nvPr userDrawn="1"/>
          </p:nvSpPr>
          <p:spPr>
            <a:xfrm>
              <a:off x="521622" y="5769264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22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 userDrawn="1"/>
          </p:nvSpPr>
          <p:spPr>
            <a:xfrm>
              <a:off x="521598" y="585928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23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2" name="Rectangle 121"/>
            <p:cNvSpPr/>
            <p:nvPr userDrawn="1"/>
          </p:nvSpPr>
          <p:spPr>
            <a:xfrm>
              <a:off x="521598" y="5949300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24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3" name="Rectangle 122"/>
            <p:cNvSpPr/>
            <p:nvPr userDrawn="1"/>
          </p:nvSpPr>
          <p:spPr>
            <a:xfrm>
              <a:off x="521622" y="6039408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25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  <p:sp>
          <p:nvSpPr>
            <p:cNvPr id="124" name="Rectangle 123"/>
            <p:cNvSpPr/>
            <p:nvPr userDrawn="1"/>
          </p:nvSpPr>
          <p:spPr>
            <a:xfrm>
              <a:off x="521622" y="6129372"/>
              <a:ext cx="180000" cy="9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CH" sz="600" dirty="0" smtClean="0">
                  <a:solidFill>
                    <a:schemeClr val="tx1"/>
                  </a:solidFill>
                </a:rPr>
                <a:t>26</a:t>
              </a:r>
              <a:endParaRPr lang="en-GB" sz="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6" name="Rectangle 145"/>
          <p:cNvSpPr/>
          <p:nvPr/>
        </p:nvSpPr>
        <p:spPr>
          <a:xfrm>
            <a:off x="926595" y="1448780"/>
            <a:ext cx="7200800" cy="477053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106615" y="1808820"/>
            <a:ext cx="7020780" cy="1800200"/>
            <a:chOff x="1106615" y="1808820"/>
            <a:chExt cx="7020780" cy="1800200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06615" y="20788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1106615" y="279893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2006715" y="225890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2006715" y="279893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2906815" y="29789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2906815" y="324898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3806915" y="29789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3806915" y="342900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4707015" y="252893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5607115" y="180882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4707015" y="324898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7407315" y="234888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7407315" y="18088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>
              <a:off x="6507215" y="342900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/>
          </p:nvCxnSpPr>
          <p:spPr>
            <a:xfrm>
              <a:off x="6507215" y="252890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0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V4.0: 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The nightmare of co-activities and access matrix, between ELQA, BLM, Survey and Powering tests</a:t>
            </a:r>
          </a:p>
          <a:p>
            <a:r>
              <a:rPr lang="en-US" sz="1600" dirty="0" smtClean="0"/>
              <a:t>We all know, the program will be different, but just to warn you that </a:t>
            </a:r>
            <a:r>
              <a:rPr lang="en-US" sz="1600" b="1" u="sng" dirty="0" smtClean="0"/>
              <a:t>Shifts will be needed </a:t>
            </a:r>
            <a:r>
              <a:rPr lang="en-US" sz="1600" dirty="0" smtClean="0"/>
              <a:t>!!</a:t>
            </a:r>
          </a:p>
          <a:p>
            <a:r>
              <a:rPr lang="en-US" sz="1600" dirty="0" smtClean="0"/>
              <a:t>Already agreed with Survey &amp; ELQA &amp; BLM</a:t>
            </a:r>
          </a:p>
          <a:p>
            <a:endParaRPr lang="en-US" sz="16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637" y="2753925"/>
            <a:ext cx="4940618" cy="12258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017" y="4194085"/>
            <a:ext cx="1281113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787" y="4194085"/>
            <a:ext cx="919163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57" y="4194085"/>
            <a:ext cx="942975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907" y="4194085"/>
            <a:ext cx="9525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1262572">
            <a:off x="3363132" y="3572361"/>
            <a:ext cx="196111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Tentative schedule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6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Rectangle 317"/>
          <p:cNvSpPr/>
          <p:nvPr/>
        </p:nvSpPr>
        <p:spPr>
          <a:xfrm>
            <a:off x="926595" y="3789040"/>
            <a:ext cx="7200800" cy="180020"/>
          </a:xfrm>
          <a:prstGeom prst="rect">
            <a:avLst/>
          </a:prstGeom>
          <a:pattFill prst="wd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2816805" y="1547210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0000"/>
                </a:solidFill>
              </a:rPr>
              <a:t>Pressure test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21" name="Rectangle 320"/>
          <p:cNvSpPr/>
          <p:nvPr/>
        </p:nvSpPr>
        <p:spPr>
          <a:xfrm>
            <a:off x="2006715" y="1493785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322" name="Rectangle 321"/>
          <p:cNvSpPr/>
          <p:nvPr/>
        </p:nvSpPr>
        <p:spPr>
          <a:xfrm>
            <a:off x="1106615" y="1538790"/>
            <a:ext cx="720080" cy="2700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3" name="Rectangle 322"/>
          <p:cNvSpPr/>
          <p:nvPr/>
        </p:nvSpPr>
        <p:spPr>
          <a:xfrm>
            <a:off x="1106615" y="270892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4" name="Rectangle 323"/>
          <p:cNvSpPr/>
          <p:nvPr/>
        </p:nvSpPr>
        <p:spPr>
          <a:xfrm>
            <a:off x="1106615" y="288894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25" name="Rectangle 324"/>
          <p:cNvSpPr/>
          <p:nvPr/>
        </p:nvSpPr>
        <p:spPr>
          <a:xfrm>
            <a:off x="1106615" y="315897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2006715" y="28889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7" name="Rectangle 326"/>
          <p:cNvSpPr/>
          <p:nvPr/>
        </p:nvSpPr>
        <p:spPr>
          <a:xfrm>
            <a:off x="2006715" y="30689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2006715" y="33389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29" name="Rectangle 328"/>
          <p:cNvSpPr/>
          <p:nvPr/>
        </p:nvSpPr>
        <p:spPr>
          <a:xfrm>
            <a:off x="2006715" y="1763815"/>
            <a:ext cx="720080" cy="2250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0" name="Rectangle 329"/>
          <p:cNvSpPr/>
          <p:nvPr/>
        </p:nvSpPr>
        <p:spPr>
          <a:xfrm>
            <a:off x="2906815" y="2024860"/>
            <a:ext cx="720080" cy="23401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700" dirty="0" err="1" smtClean="0"/>
              <a:t>Flushing</a:t>
            </a:r>
            <a:r>
              <a:rPr lang="fr-CH" sz="700" dirty="0" smtClean="0"/>
              <a:t>, </a:t>
            </a:r>
            <a:r>
              <a:rPr lang="fr-CH" sz="500" dirty="0" err="1" smtClean="0"/>
              <a:t>nQPS</a:t>
            </a:r>
            <a:r>
              <a:rPr lang="fr-CH" sz="500" dirty="0" smtClean="0"/>
              <a:t>, ELQA</a:t>
            </a:r>
            <a:endParaRPr lang="en-GB" sz="500" dirty="0"/>
          </a:p>
        </p:txBody>
      </p:sp>
      <p:sp>
        <p:nvSpPr>
          <p:cNvPr id="331" name="Rectangle 330"/>
          <p:cNvSpPr/>
          <p:nvPr/>
        </p:nvSpPr>
        <p:spPr>
          <a:xfrm>
            <a:off x="2906815" y="333899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2" name="Rectangle 331"/>
          <p:cNvSpPr/>
          <p:nvPr/>
        </p:nvSpPr>
        <p:spPr>
          <a:xfrm>
            <a:off x="2906815" y="351901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2906815" y="41040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34" name="Rectangle 333"/>
          <p:cNvSpPr/>
          <p:nvPr/>
        </p:nvSpPr>
        <p:spPr>
          <a:xfrm>
            <a:off x="2906815" y="2258870"/>
            <a:ext cx="720080" cy="1800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2906815" y="188086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36" name="Straight Connector 335"/>
          <p:cNvCxnSpPr/>
          <p:nvPr/>
        </p:nvCxnSpPr>
        <p:spPr>
          <a:xfrm>
            <a:off x="2906815" y="1763815"/>
            <a:ext cx="720000" cy="0"/>
          </a:xfrm>
          <a:prstGeom prst="line">
            <a:avLst/>
          </a:prstGeom>
          <a:ln w="57150" cap="sq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Rectangle 336"/>
          <p:cNvSpPr/>
          <p:nvPr/>
        </p:nvSpPr>
        <p:spPr>
          <a:xfrm>
            <a:off x="3806915" y="216885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600" dirty="0" err="1" smtClean="0"/>
              <a:t>Flushing</a:t>
            </a:r>
            <a:r>
              <a:rPr lang="fr-CH" sz="600" dirty="0" smtClean="0"/>
              <a:t>, </a:t>
            </a:r>
            <a:r>
              <a:rPr lang="fr-CH" sz="400" dirty="0" err="1" smtClean="0"/>
              <a:t>nQPS</a:t>
            </a:r>
            <a:r>
              <a:rPr lang="fr-CH" sz="400" dirty="0" smtClean="0"/>
              <a:t>, ELQA</a:t>
            </a:r>
            <a:endParaRPr lang="en-GB" sz="400" dirty="0"/>
          </a:p>
        </p:txBody>
      </p:sp>
      <p:sp>
        <p:nvSpPr>
          <p:cNvPr id="338" name="Rectangle 337"/>
          <p:cNvSpPr/>
          <p:nvPr/>
        </p:nvSpPr>
        <p:spPr>
          <a:xfrm>
            <a:off x="3806915" y="347400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9" name="Rectangle 338"/>
          <p:cNvSpPr/>
          <p:nvPr/>
        </p:nvSpPr>
        <p:spPr>
          <a:xfrm>
            <a:off x="3806915" y="405907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40" name="Rectangle 339"/>
          <p:cNvSpPr/>
          <p:nvPr/>
        </p:nvSpPr>
        <p:spPr>
          <a:xfrm>
            <a:off x="3806915" y="42390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41" name="Rectangle 340"/>
          <p:cNvSpPr/>
          <p:nvPr/>
        </p:nvSpPr>
        <p:spPr>
          <a:xfrm>
            <a:off x="3806915" y="2393905"/>
            <a:ext cx="720080" cy="18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42" name="Rectangle 341"/>
          <p:cNvSpPr/>
          <p:nvPr/>
        </p:nvSpPr>
        <p:spPr>
          <a:xfrm>
            <a:off x="3806915" y="203384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43" name="Group 342"/>
          <p:cNvGrpSpPr/>
          <p:nvPr/>
        </p:nvGrpSpPr>
        <p:grpSpPr>
          <a:xfrm>
            <a:off x="3716905" y="1727230"/>
            <a:ext cx="930063" cy="261610"/>
            <a:chOff x="3716905" y="1727230"/>
            <a:chExt cx="930063" cy="261610"/>
          </a:xfrm>
        </p:grpSpPr>
        <p:cxnSp>
          <p:nvCxnSpPr>
            <p:cNvPr id="344" name="Straight Connector 343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TextBox 344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46" name="Rectangle 345"/>
          <p:cNvSpPr/>
          <p:nvPr/>
        </p:nvSpPr>
        <p:spPr>
          <a:xfrm>
            <a:off x="4707015" y="1628800"/>
            <a:ext cx="720080" cy="2700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347" name="Rectangle 346"/>
          <p:cNvSpPr/>
          <p:nvPr/>
        </p:nvSpPr>
        <p:spPr>
          <a:xfrm>
            <a:off x="4707015" y="297895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4707015" y="3383995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49" name="Rectangle 348"/>
          <p:cNvSpPr/>
          <p:nvPr/>
        </p:nvSpPr>
        <p:spPr>
          <a:xfrm>
            <a:off x="4707015" y="3654025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50" name="Rectangle 349"/>
          <p:cNvSpPr/>
          <p:nvPr/>
        </p:nvSpPr>
        <p:spPr>
          <a:xfrm>
            <a:off x="4707015" y="1898831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1" name="Rectangle 350"/>
          <p:cNvSpPr/>
          <p:nvPr/>
        </p:nvSpPr>
        <p:spPr>
          <a:xfrm>
            <a:off x="4707015" y="1484800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2" name="Rectangle 351"/>
          <p:cNvSpPr/>
          <p:nvPr/>
        </p:nvSpPr>
        <p:spPr>
          <a:xfrm>
            <a:off x="5607115" y="153879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3" name="Rectangle 352"/>
          <p:cNvSpPr/>
          <p:nvPr/>
        </p:nvSpPr>
        <p:spPr>
          <a:xfrm>
            <a:off x="5607115" y="216886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54" name="Rectangle 353"/>
          <p:cNvSpPr/>
          <p:nvPr/>
        </p:nvSpPr>
        <p:spPr>
          <a:xfrm>
            <a:off x="5607115" y="243889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55" name="Rectangle 354"/>
          <p:cNvSpPr/>
          <p:nvPr/>
        </p:nvSpPr>
        <p:spPr>
          <a:xfrm>
            <a:off x="5607115" y="198884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6" name="Rectangle 355"/>
          <p:cNvSpPr/>
          <p:nvPr/>
        </p:nvSpPr>
        <p:spPr>
          <a:xfrm>
            <a:off x="5427095" y="315897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7" name="Rectangle 356"/>
          <p:cNvSpPr/>
          <p:nvPr/>
        </p:nvSpPr>
        <p:spPr>
          <a:xfrm>
            <a:off x="6507215" y="3113965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" name="Rectangle 357"/>
          <p:cNvSpPr/>
          <p:nvPr/>
        </p:nvSpPr>
        <p:spPr>
          <a:xfrm>
            <a:off x="6507215" y="3293985"/>
            <a:ext cx="720080" cy="135015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59" name="Rectangle 358"/>
          <p:cNvSpPr/>
          <p:nvPr/>
        </p:nvSpPr>
        <p:spPr>
          <a:xfrm>
            <a:off x="6507215" y="4104075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60" name="Rectangle 359"/>
          <p:cNvSpPr/>
          <p:nvPr/>
        </p:nvSpPr>
        <p:spPr>
          <a:xfrm>
            <a:off x="6507215" y="2033845"/>
            <a:ext cx="720080" cy="180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NC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1" name="Rectangle 360"/>
          <p:cNvSpPr/>
          <p:nvPr/>
        </p:nvSpPr>
        <p:spPr>
          <a:xfrm>
            <a:off x="6507215" y="1808819"/>
            <a:ext cx="720080" cy="22502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err="1" smtClean="0"/>
              <a:t>Flushing</a:t>
            </a:r>
            <a:r>
              <a:rPr lang="fr-CH" sz="800" dirty="0" smtClean="0"/>
              <a:t>, </a:t>
            </a:r>
            <a:r>
              <a:rPr lang="fr-CH" sz="600" dirty="0" err="1" smtClean="0"/>
              <a:t>nQPS</a:t>
            </a:r>
            <a:r>
              <a:rPr lang="fr-CH" sz="600" dirty="0" smtClean="0"/>
              <a:t>, ELQA</a:t>
            </a:r>
            <a:endParaRPr lang="en-GB" sz="600" dirty="0"/>
          </a:p>
        </p:txBody>
      </p:sp>
      <p:sp>
        <p:nvSpPr>
          <p:cNvPr id="362" name="Rectangle 361"/>
          <p:cNvSpPr/>
          <p:nvPr/>
        </p:nvSpPr>
        <p:spPr>
          <a:xfrm>
            <a:off x="6507215" y="1673805"/>
            <a:ext cx="720080" cy="14400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3" name="Rectangle 362"/>
          <p:cNvSpPr/>
          <p:nvPr/>
        </p:nvSpPr>
        <p:spPr>
          <a:xfrm>
            <a:off x="7227295" y="3429000"/>
            <a:ext cx="180020" cy="270030"/>
          </a:xfrm>
          <a:prstGeom prst="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rmAutofit fontScale="55000" lnSpcReduction="20000"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CV maintenance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4" name="Rectangle 363"/>
          <p:cNvSpPr/>
          <p:nvPr/>
        </p:nvSpPr>
        <p:spPr>
          <a:xfrm>
            <a:off x="7407315" y="1448780"/>
            <a:ext cx="720080" cy="108012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Cool-down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5" name="Rectangle 364"/>
          <p:cNvSpPr/>
          <p:nvPr/>
        </p:nvSpPr>
        <p:spPr>
          <a:xfrm>
            <a:off x="7407315" y="2078850"/>
            <a:ext cx="720080" cy="270030"/>
          </a:xfrm>
          <a:prstGeom prst="rect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CSCM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6" name="Rectangle 365"/>
          <p:cNvSpPr/>
          <p:nvPr/>
        </p:nvSpPr>
        <p:spPr>
          <a:xfrm>
            <a:off x="7407315" y="2708920"/>
            <a:ext cx="720080" cy="27003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67" name="Rectangle 366"/>
          <p:cNvSpPr/>
          <p:nvPr/>
        </p:nvSpPr>
        <p:spPr>
          <a:xfrm>
            <a:off x="7407315" y="2978950"/>
            <a:ext cx="720080" cy="18002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68" name="Rectangle 367"/>
          <p:cNvSpPr/>
          <p:nvPr/>
        </p:nvSpPr>
        <p:spPr>
          <a:xfrm>
            <a:off x="7407315" y="2528900"/>
            <a:ext cx="720080" cy="180020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tx2">
                    <a:lumMod val="50000"/>
                  </a:schemeClr>
                </a:solidFill>
              </a:rPr>
              <a:t>ELQA</a:t>
            </a:r>
            <a:endParaRPr lang="en-GB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69" name="Group 368"/>
          <p:cNvGrpSpPr/>
          <p:nvPr/>
        </p:nvGrpSpPr>
        <p:grpSpPr>
          <a:xfrm>
            <a:off x="6432247" y="1358770"/>
            <a:ext cx="930063" cy="261610"/>
            <a:chOff x="3716905" y="1727230"/>
            <a:chExt cx="930063" cy="261610"/>
          </a:xfrm>
        </p:grpSpPr>
        <p:cxnSp>
          <p:nvCxnSpPr>
            <p:cNvPr id="370" name="Straight Connector 369"/>
            <p:cNvCxnSpPr/>
            <p:nvPr/>
          </p:nvCxnSpPr>
          <p:spPr>
            <a:xfrm>
              <a:off x="3806915" y="1943835"/>
              <a:ext cx="720000" cy="0"/>
            </a:xfrm>
            <a:prstGeom prst="line">
              <a:avLst/>
            </a:prstGeom>
            <a:ln w="57150" cap="sq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1" name="TextBox 370"/>
            <p:cNvSpPr txBox="1"/>
            <p:nvPr/>
          </p:nvSpPr>
          <p:spPr>
            <a:xfrm>
              <a:off x="3716905" y="1727230"/>
              <a:ext cx="9300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solidFill>
                    <a:srgbClr val="FF0000"/>
                  </a:solidFill>
                </a:rPr>
                <a:t>Pressure test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72" name="Rectangle 371"/>
          <p:cNvSpPr/>
          <p:nvPr/>
        </p:nvSpPr>
        <p:spPr>
          <a:xfrm>
            <a:off x="926595" y="3753040"/>
            <a:ext cx="7200800" cy="36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3" name="Rectangle 372"/>
          <p:cNvSpPr/>
          <p:nvPr/>
        </p:nvSpPr>
        <p:spPr>
          <a:xfrm flipV="1">
            <a:off x="926595" y="3969060"/>
            <a:ext cx="7200800" cy="9001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F65C5C"/>
              </a:gs>
            </a:gsLst>
            <a:lin ang="54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4" name="Rectangle 373"/>
          <p:cNvSpPr/>
          <p:nvPr/>
        </p:nvSpPr>
        <p:spPr>
          <a:xfrm>
            <a:off x="926595" y="4419110"/>
            <a:ext cx="7200800" cy="360040"/>
          </a:xfrm>
          <a:prstGeom prst="rect">
            <a:avLst/>
          </a:prstGeom>
          <a:solidFill>
            <a:srgbClr val="B0FAB7">
              <a:alpha val="81961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Machine Check-out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926595" y="4779150"/>
            <a:ext cx="7200800" cy="720080"/>
          </a:xfrm>
          <a:prstGeom prst="rect">
            <a:avLst/>
          </a:prstGeom>
          <a:solidFill>
            <a:srgbClr val="85FBB2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Beam</a:t>
            </a:r>
            <a:r>
              <a:rPr lang="fr-CH" sz="1100" dirty="0" smtClean="0">
                <a:solidFill>
                  <a:schemeClr val="tx1"/>
                </a:solidFill>
              </a:rPr>
              <a:t> </a:t>
            </a:r>
            <a:r>
              <a:rPr lang="fr-CH" sz="1100" dirty="0" err="1" smtClean="0">
                <a:solidFill>
                  <a:schemeClr val="tx1"/>
                </a:solidFill>
              </a:rPr>
              <a:t>Commissioning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76" name="Rectangle 375"/>
          <p:cNvSpPr/>
          <p:nvPr/>
        </p:nvSpPr>
        <p:spPr>
          <a:xfrm>
            <a:off x="926595" y="5499230"/>
            <a:ext cx="7200800" cy="315035"/>
          </a:xfrm>
          <a:prstGeom prst="rect">
            <a:avLst/>
          </a:prstGeom>
          <a:solidFill>
            <a:srgbClr val="39D3CF">
              <a:alpha val="6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Physics</a:t>
            </a:r>
            <a:endParaRPr lang="en-GB" sz="1100" dirty="0">
              <a:solidFill>
                <a:schemeClr val="tx1"/>
              </a:solidFill>
            </a:endParaRPr>
          </a:p>
        </p:txBody>
      </p:sp>
      <p:grpSp>
        <p:nvGrpSpPr>
          <p:cNvPr id="377" name="Group 376"/>
          <p:cNvGrpSpPr/>
          <p:nvPr/>
        </p:nvGrpSpPr>
        <p:grpSpPr>
          <a:xfrm>
            <a:off x="1106615" y="1808820"/>
            <a:ext cx="720080" cy="900100"/>
            <a:chOff x="1106615" y="1808820"/>
            <a:chExt cx="720080" cy="900100"/>
          </a:xfrm>
        </p:grpSpPr>
        <p:sp>
          <p:nvSpPr>
            <p:cNvPr id="378" name="Rectangle 377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2006715" y="1988840"/>
            <a:ext cx="720080" cy="900100"/>
            <a:chOff x="1106615" y="1808820"/>
            <a:chExt cx="720080" cy="900100"/>
          </a:xfrm>
        </p:grpSpPr>
        <p:sp>
          <p:nvSpPr>
            <p:cNvPr id="381" name="Rectangle 380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82" name="Rectangle 381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383" name="Rectangle 382"/>
          <p:cNvSpPr/>
          <p:nvPr/>
        </p:nvSpPr>
        <p:spPr>
          <a:xfrm>
            <a:off x="2906815" y="4059070"/>
            <a:ext cx="720080" cy="45719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384" name="Group 383"/>
          <p:cNvGrpSpPr/>
          <p:nvPr/>
        </p:nvGrpSpPr>
        <p:grpSpPr>
          <a:xfrm>
            <a:off x="2906815" y="2438890"/>
            <a:ext cx="720080" cy="900100"/>
            <a:chOff x="1106615" y="1808820"/>
            <a:chExt cx="720080" cy="900100"/>
          </a:xfrm>
        </p:grpSpPr>
        <p:sp>
          <p:nvSpPr>
            <p:cNvPr id="385" name="Rectangle 384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387" name="Rectangle 386"/>
          <p:cNvSpPr/>
          <p:nvPr/>
        </p:nvSpPr>
        <p:spPr>
          <a:xfrm>
            <a:off x="3806915" y="3654025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388" name="Group 387"/>
          <p:cNvGrpSpPr/>
          <p:nvPr/>
        </p:nvGrpSpPr>
        <p:grpSpPr>
          <a:xfrm>
            <a:off x="3806915" y="2573905"/>
            <a:ext cx="720080" cy="900100"/>
            <a:chOff x="1106615" y="1808820"/>
            <a:chExt cx="720080" cy="900100"/>
          </a:xfrm>
        </p:grpSpPr>
        <p:sp>
          <p:nvSpPr>
            <p:cNvPr id="389" name="Rectangle 388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391" name="Group 390"/>
          <p:cNvGrpSpPr/>
          <p:nvPr/>
        </p:nvGrpSpPr>
        <p:grpSpPr>
          <a:xfrm>
            <a:off x="4707015" y="2078850"/>
            <a:ext cx="720080" cy="900100"/>
            <a:chOff x="1106615" y="1808820"/>
            <a:chExt cx="720080" cy="900100"/>
          </a:xfrm>
        </p:grpSpPr>
        <p:sp>
          <p:nvSpPr>
            <p:cNvPr id="392" name="Rectangle 391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394" name="Rectangle 393"/>
          <p:cNvSpPr/>
          <p:nvPr/>
        </p:nvSpPr>
        <p:spPr>
          <a:xfrm>
            <a:off x="4707015" y="4059070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2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395" name="Group 394"/>
          <p:cNvGrpSpPr/>
          <p:nvPr/>
        </p:nvGrpSpPr>
        <p:grpSpPr>
          <a:xfrm>
            <a:off x="6507215" y="2213865"/>
            <a:ext cx="720080" cy="900100"/>
            <a:chOff x="1106615" y="1808820"/>
            <a:chExt cx="720080" cy="900100"/>
          </a:xfrm>
        </p:grpSpPr>
        <p:sp>
          <p:nvSpPr>
            <p:cNvPr id="396" name="Rectangle 395"/>
            <p:cNvSpPr/>
            <p:nvPr/>
          </p:nvSpPr>
          <p:spPr>
            <a:xfrm>
              <a:off x="1106615" y="1808820"/>
              <a:ext cx="720080" cy="9001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Cool-down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97" name="Rectangle 396"/>
            <p:cNvSpPr/>
            <p:nvPr/>
          </p:nvSpPr>
          <p:spPr>
            <a:xfrm>
              <a:off x="1106615" y="2348881"/>
              <a:ext cx="720080" cy="180020"/>
            </a:xfrm>
            <a:prstGeom prst="rect">
              <a:avLst/>
            </a:prstGeom>
            <a:solidFill>
              <a:srgbClr val="FFFF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r>
                <a:rPr lang="fr-CH" sz="800" dirty="0" smtClean="0">
                  <a:solidFill>
                    <a:schemeClr val="tx2">
                      <a:lumMod val="50000"/>
                    </a:schemeClr>
                  </a:solidFill>
                </a:rPr>
                <a:t>CSCM</a:t>
              </a:r>
              <a:endParaRPr lang="en-GB" sz="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398" name="Rectangle 397"/>
          <p:cNvSpPr/>
          <p:nvPr/>
        </p:nvSpPr>
        <p:spPr>
          <a:xfrm>
            <a:off x="6507215" y="3654026"/>
            <a:ext cx="720080" cy="90010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fr-CH" sz="800" dirty="0" smtClean="0">
                <a:solidFill>
                  <a:schemeClr val="bg1"/>
                </a:solidFill>
              </a:rPr>
              <a:t>PT </a:t>
            </a:r>
            <a:r>
              <a:rPr lang="fr-CH" sz="800" dirty="0" smtClean="0">
                <a:solidFill>
                  <a:schemeClr val="bg1"/>
                </a:solidFill>
                <a:sym typeface="Symbol"/>
              </a:rPr>
              <a:t> 1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99" name="Rectangle 398"/>
          <p:cNvSpPr/>
          <p:nvPr/>
        </p:nvSpPr>
        <p:spPr>
          <a:xfrm>
            <a:off x="6507215" y="4059070"/>
            <a:ext cx="720080" cy="45719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V4.0: Sector tests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06615" y="1808820"/>
            <a:ext cx="7020780" cy="1800200"/>
            <a:chOff x="1106615" y="1808820"/>
            <a:chExt cx="7020780" cy="1800200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06615" y="20788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1106615" y="279893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2006715" y="225890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2006715" y="279893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2906815" y="29789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2906815" y="324898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3806915" y="29789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3806915" y="342900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4707015" y="252893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5607115" y="180882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4707015" y="324898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7407315" y="234888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7407315" y="180885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>
              <a:off x="6507215" y="3429000"/>
              <a:ext cx="720080" cy="18002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/>
          </p:nvCxnSpPr>
          <p:spPr>
            <a:xfrm>
              <a:off x="6507215" y="2528900"/>
              <a:ext cx="720080" cy="270000"/>
            </a:xfrm>
            <a:prstGeom prst="line">
              <a:avLst/>
            </a:prstGeom>
            <a:ln w="57150">
              <a:solidFill>
                <a:srgbClr val="EB1B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6" name="Rectangle 145"/>
          <p:cNvSpPr/>
          <p:nvPr/>
        </p:nvSpPr>
        <p:spPr>
          <a:xfrm>
            <a:off x="926595" y="1448779"/>
            <a:ext cx="7200800" cy="492877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5" name="Straight Arrow Connector 164"/>
          <p:cNvCxnSpPr/>
          <p:nvPr/>
        </p:nvCxnSpPr>
        <p:spPr>
          <a:xfrm>
            <a:off x="1691680" y="3609020"/>
            <a:ext cx="1215135" cy="0"/>
          </a:xfrm>
          <a:prstGeom prst="straightConnector1">
            <a:avLst/>
          </a:prstGeom>
          <a:ln w="76200">
            <a:solidFill>
              <a:srgbClr val="51F99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>
            <a:off x="5742130" y="4329100"/>
            <a:ext cx="2160240" cy="0"/>
          </a:xfrm>
          <a:prstGeom prst="straightConnector1">
            <a:avLst/>
          </a:prstGeom>
          <a:ln w="76200">
            <a:solidFill>
              <a:srgbClr val="51F99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E788-883B-4454-8F10-52BB2141CD4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3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CSCM impact on </a:t>
            </a:r>
            <a:r>
              <a:rPr lang="fr-CH" dirty="0" err="1" smtClean="0"/>
              <a:t>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weeks (minimum) impact on beam ON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ym typeface="Wingdings 3"/>
              </a:rPr>
              <a:t> Physics Week. 19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nPQS</a:t>
            </a:r>
            <a:r>
              <a:rPr lang="en-US" dirty="0" smtClean="0"/>
              <a:t> &amp; </a:t>
            </a:r>
            <a:r>
              <a:rPr lang="en-US" dirty="0" err="1" smtClean="0"/>
              <a:t>mQPS</a:t>
            </a:r>
            <a:r>
              <a:rPr lang="en-US" dirty="0" smtClean="0"/>
              <a:t> to be closely followed</a:t>
            </a:r>
          </a:p>
          <a:p>
            <a:endParaRPr lang="en-US" dirty="0" smtClean="0"/>
          </a:p>
          <a:p>
            <a:r>
              <a:rPr lang="en-US" dirty="0" smtClean="0"/>
              <a:t>Shifts organization will be challenging !!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78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5497" y="1418602"/>
            <a:ext cx="5904655" cy="4802736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BA1:</a:t>
            </a:r>
            <a:endParaRPr lang="en-US" sz="1200" dirty="0" smtClean="0"/>
          </a:p>
          <a:p>
            <a:pPr lvl="1" algn="just"/>
            <a:r>
              <a:rPr lang="en-US" sz="1400" dirty="0" smtClean="0"/>
              <a:t>QDA11910 </a:t>
            </a:r>
            <a:r>
              <a:rPr lang="en-US" sz="1400" dirty="0" smtClean="0">
                <a:solidFill>
                  <a:srgbClr val="00B0F0"/>
                </a:solidFill>
              </a:rPr>
              <a:t>repaired &amp; re-installed</a:t>
            </a:r>
          </a:p>
          <a:p>
            <a:pPr lvl="1" algn="just"/>
            <a:r>
              <a:rPr lang="en-US" sz="1400" dirty="0" smtClean="0">
                <a:solidFill>
                  <a:srgbClr val="00B0F0"/>
                </a:solidFill>
              </a:rPr>
              <a:t>TIDGV re-installed, aligned and connected this week</a:t>
            </a:r>
          </a:p>
          <a:p>
            <a:pPr lvl="1" algn="just"/>
            <a:r>
              <a:rPr lang="en-US" sz="1400" dirty="0" smtClean="0">
                <a:solidFill>
                  <a:srgbClr val="00B0F0"/>
                </a:solidFill>
              </a:rPr>
              <a:t>Few water leaks found -&gt; punctual access next week – agreed with OP</a:t>
            </a:r>
          </a:p>
          <a:p>
            <a:pPr algn="just"/>
            <a:r>
              <a:rPr lang="en-US" sz="2000" dirty="0" smtClean="0"/>
              <a:t>Other Areas: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LS1 for the SPS will end this evening!!!!!!!</a:t>
            </a:r>
          </a:p>
          <a:p>
            <a:pPr lvl="1"/>
            <a:r>
              <a:rPr lang="en-US" sz="1400" dirty="0" smtClean="0">
                <a:solidFill>
                  <a:srgbClr val="00B0F0"/>
                </a:solidFill>
              </a:rPr>
              <a:t>Control will be handed back to the CCC this evening.</a:t>
            </a:r>
          </a:p>
          <a:p>
            <a:pPr lvl="1"/>
            <a:r>
              <a:rPr lang="en-US" sz="1400" dirty="0" smtClean="0">
                <a:solidFill>
                  <a:srgbClr val="00B0F0"/>
                </a:solidFill>
              </a:rPr>
              <a:t>OP will conduct a patrol of the SPS this evening.</a:t>
            </a:r>
          </a:p>
          <a:p>
            <a:pPr lvl="1"/>
            <a:endParaRPr lang="en-US" sz="14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B0F0"/>
                </a:solidFill>
              </a:rPr>
              <a:t>What’s next</a:t>
            </a:r>
          </a:p>
          <a:p>
            <a:pPr lvl="1"/>
            <a:r>
              <a:rPr lang="en-US" sz="1400" dirty="0" smtClean="0">
                <a:solidFill>
                  <a:srgbClr val="00B0F0"/>
                </a:solidFill>
              </a:rPr>
              <a:t>ABT plan to start conditioning of the Kickers next week.</a:t>
            </a:r>
          </a:p>
          <a:p>
            <a:pPr lvl="1"/>
            <a:r>
              <a:rPr lang="en-US" sz="1400" dirty="0" smtClean="0">
                <a:solidFill>
                  <a:srgbClr val="00B0F0"/>
                </a:solidFill>
              </a:rPr>
              <a:t>EPC will start from next week 8 weeks of hardware tests in preparation for start-up.</a:t>
            </a:r>
          </a:p>
          <a:p>
            <a:pPr lvl="1"/>
            <a:r>
              <a:rPr lang="en-US" sz="1400" dirty="0" smtClean="0"/>
              <a:t>informal morning meetings everyday at 09:00 in the CCC</a:t>
            </a:r>
          </a:p>
          <a:p>
            <a:pPr lvl="1"/>
            <a:r>
              <a:rPr lang="en-US" sz="1400" dirty="0" smtClean="0">
                <a:solidFill>
                  <a:srgbClr val="00B0F0"/>
                </a:solidFill>
              </a:rPr>
              <a:t>Impact – new intervention periods : </a:t>
            </a:r>
          </a:p>
          <a:p>
            <a:pPr lvl="2"/>
            <a:r>
              <a:rPr lang="en-US" sz="1200" b="1" dirty="0" smtClean="0">
                <a:solidFill>
                  <a:srgbClr val="FF0000"/>
                </a:solidFill>
              </a:rPr>
              <a:t>LS1-HWT-SPS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i="1" dirty="0" smtClean="0">
                <a:solidFill>
                  <a:srgbClr val="FF0000"/>
                </a:solidFill>
              </a:rPr>
              <a:t>(valid from 28</a:t>
            </a:r>
            <a:r>
              <a:rPr lang="en-US" sz="1200" i="1" baseline="30000" dirty="0" smtClean="0">
                <a:solidFill>
                  <a:srgbClr val="FF0000"/>
                </a:solidFill>
              </a:rPr>
              <a:t>th</a:t>
            </a:r>
            <a:r>
              <a:rPr lang="en-US" sz="1200" i="1" dirty="0" smtClean="0">
                <a:solidFill>
                  <a:srgbClr val="FF0000"/>
                </a:solidFill>
              </a:rPr>
              <a:t> June to 31</a:t>
            </a:r>
            <a:r>
              <a:rPr lang="en-US" sz="1200" i="1" baseline="30000" dirty="0" smtClean="0">
                <a:solidFill>
                  <a:srgbClr val="FF0000"/>
                </a:solidFill>
              </a:rPr>
              <a:t>st</a:t>
            </a:r>
            <a:r>
              <a:rPr lang="en-US" sz="1200" i="1" dirty="0" smtClean="0">
                <a:solidFill>
                  <a:srgbClr val="FF0000"/>
                </a:solidFill>
              </a:rPr>
              <a:t> August)</a:t>
            </a:r>
          </a:p>
          <a:p>
            <a:pPr lvl="2"/>
            <a:r>
              <a:rPr lang="en-US" sz="1200" b="1" dirty="0" smtClean="0">
                <a:solidFill>
                  <a:srgbClr val="7030A0"/>
                </a:solidFill>
              </a:rPr>
              <a:t>LS1-BA80-SPS</a:t>
            </a:r>
            <a:r>
              <a:rPr lang="en-US" sz="1200" dirty="0" smtClean="0">
                <a:solidFill>
                  <a:srgbClr val="7030A0"/>
                </a:solidFill>
              </a:rPr>
              <a:t> </a:t>
            </a:r>
            <a:r>
              <a:rPr lang="en-US" sz="1200" i="1" dirty="0" smtClean="0">
                <a:solidFill>
                  <a:srgbClr val="7030A0"/>
                </a:solidFill>
              </a:rPr>
              <a:t>(valid from now to 30</a:t>
            </a:r>
            <a:r>
              <a:rPr lang="en-US" sz="1200" i="1" baseline="30000" dirty="0" smtClean="0">
                <a:solidFill>
                  <a:srgbClr val="7030A0"/>
                </a:solidFill>
              </a:rPr>
              <a:t>th</a:t>
            </a:r>
            <a:r>
              <a:rPr lang="en-US" sz="1200" i="1" dirty="0" smtClean="0">
                <a:solidFill>
                  <a:srgbClr val="7030A0"/>
                </a:solidFill>
              </a:rPr>
              <a:t> September)</a:t>
            </a:r>
          </a:p>
          <a:p>
            <a:pPr lvl="2"/>
            <a:r>
              <a:rPr lang="en-US" sz="1200" b="1" dirty="0" smtClean="0">
                <a:solidFill>
                  <a:srgbClr val="00B0F0"/>
                </a:solidFill>
              </a:rPr>
              <a:t>TAG41- AWAKE </a:t>
            </a:r>
            <a:r>
              <a:rPr lang="en-US" sz="1200" i="1" dirty="0" smtClean="0">
                <a:solidFill>
                  <a:srgbClr val="00B0F0"/>
                </a:solidFill>
              </a:rPr>
              <a:t>(Valid from now until October 2016</a:t>
            </a:r>
            <a:r>
              <a:rPr lang="en-US" sz="1200" dirty="0" smtClean="0">
                <a:solidFill>
                  <a:srgbClr val="00B0F0"/>
                </a:solidFill>
              </a:rPr>
              <a:t>)</a:t>
            </a:r>
          </a:p>
          <a:p>
            <a:pPr lvl="2"/>
            <a:endParaRPr lang="en-US" sz="1200" dirty="0" smtClean="0">
              <a:solidFill>
                <a:srgbClr val="00B0F0"/>
              </a:solidFill>
            </a:endParaRPr>
          </a:p>
          <a:p>
            <a:pPr lvl="1"/>
            <a:endParaRPr lang="en-US" sz="1400" dirty="0">
              <a:solidFill>
                <a:srgbClr val="00B0F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932" y="2634713"/>
            <a:ext cx="3962100" cy="2611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96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– Sector 12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LSS1R</a:t>
            </a:r>
          </a:p>
          <a:p>
            <a:pPr lvl="1"/>
            <a:r>
              <a:rPr lang="en-US" dirty="0" smtClean="0"/>
              <a:t>Complete: </a:t>
            </a:r>
            <a:r>
              <a:rPr lang="en-US" dirty="0" smtClean="0">
                <a:solidFill>
                  <a:srgbClr val="00B0F0"/>
                </a:solidFill>
              </a:rPr>
              <a:t>R2E, sealing, bake-out</a:t>
            </a:r>
          </a:p>
          <a:p>
            <a:pPr lvl="1"/>
            <a:r>
              <a:rPr lang="en-US" dirty="0" smtClean="0"/>
              <a:t>What’s next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Warm magnet tests next week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Cleaning wk. 28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IT survey from wk. 28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ALFA re-installation in Roman Pots: wk. 30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Safety painting (</a:t>
            </a:r>
            <a:r>
              <a:rPr lang="en-US" dirty="0" err="1" smtClean="0">
                <a:solidFill>
                  <a:srgbClr val="00B0F0"/>
                </a:solidFill>
              </a:rPr>
              <a:t>bis</a:t>
            </a:r>
            <a:r>
              <a:rPr lang="en-US" dirty="0" smtClean="0">
                <a:solidFill>
                  <a:srgbClr val="00B0F0"/>
                </a:solidFill>
              </a:rPr>
              <a:t>): wk. 35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Arc 12</a:t>
            </a:r>
          </a:p>
          <a:p>
            <a:pPr lvl="1"/>
            <a:r>
              <a:rPr lang="en-US" dirty="0" smtClean="0"/>
              <a:t>Flushing in progress, ELQA after flushing on June 30th and July 1st</a:t>
            </a:r>
          </a:p>
          <a:p>
            <a:pPr lvl="1"/>
            <a:r>
              <a:rPr lang="en-US" dirty="0" err="1" smtClean="0"/>
              <a:t>nQPS</a:t>
            </a:r>
            <a:r>
              <a:rPr lang="en-US" dirty="0" smtClean="0"/>
              <a:t> racks from next week</a:t>
            </a:r>
          </a:p>
          <a:p>
            <a:pPr lvl="1"/>
            <a:r>
              <a:rPr lang="en-US" dirty="0" smtClean="0"/>
              <a:t>Leak status – Repair from July 2nd</a:t>
            </a:r>
          </a:p>
          <a:p>
            <a:pPr lvl="2"/>
            <a:r>
              <a:rPr lang="en-US" sz="1000" dirty="0" smtClean="0"/>
              <a:t>QRL, vacuum subsector B, 1.7* 10-5 mbar l/s @10 bar; leak on header C- localized on 14L2, Spare compensator type C, available and validated by VSC.</a:t>
            </a:r>
          </a:p>
          <a:p>
            <a:pPr lvl="2"/>
            <a:r>
              <a:rPr lang="en-US" sz="1000" dirty="0" smtClean="0"/>
              <a:t>Leak A27R1- line E – 4*10-7 mbar l/s @10bar – 2.5*10-6 @ 19 Bar</a:t>
            </a:r>
          </a:p>
          <a:p>
            <a:pPr lvl="1"/>
            <a:r>
              <a:rPr lang="en-US" dirty="0" smtClean="0"/>
              <a:t>Warm bus bars measurements postponed to July 17th and 18th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LSS2L</a:t>
            </a:r>
          </a:p>
          <a:p>
            <a:pPr marL="719138" lvl="1" indent="-342900"/>
            <a:r>
              <a:rPr lang="en-US" sz="1600" dirty="0" smtClean="0"/>
              <a:t>In progress: </a:t>
            </a:r>
            <a:r>
              <a:rPr lang="en-US" sz="1600" dirty="0" smtClean="0">
                <a:solidFill>
                  <a:srgbClr val="00B0F0"/>
                </a:solidFill>
              </a:rPr>
              <a:t>Short circuit tests, Survey of IT</a:t>
            </a:r>
          </a:p>
          <a:p>
            <a:pPr marL="719138" lvl="1" indent="-342900"/>
            <a:r>
              <a:rPr lang="en-US" dirty="0" smtClean="0"/>
              <a:t>What’s next</a:t>
            </a:r>
          </a:p>
          <a:p>
            <a:pPr marL="1119188" lvl="2" indent="-342900"/>
            <a:r>
              <a:rPr lang="en-US" dirty="0" smtClean="0">
                <a:solidFill>
                  <a:srgbClr val="00B0F0"/>
                </a:solidFill>
              </a:rPr>
              <a:t>Safety painting wk. 27</a:t>
            </a:r>
          </a:p>
          <a:p>
            <a:pPr marL="1119188" lvl="2" indent="-342900"/>
            <a:r>
              <a:rPr lang="en-US" dirty="0" smtClean="0">
                <a:solidFill>
                  <a:srgbClr val="00B0F0"/>
                </a:solidFill>
              </a:rPr>
              <a:t>Warm magnet tests: wk. 28</a:t>
            </a:r>
          </a:p>
          <a:p>
            <a:pPr marL="1119188" lvl="2" indent="-342900"/>
            <a:r>
              <a:rPr lang="en-US" dirty="0" smtClean="0">
                <a:solidFill>
                  <a:srgbClr val="00B0F0"/>
                </a:solidFill>
              </a:rPr>
              <a:t>Cleaning wk. 29</a:t>
            </a:r>
          </a:p>
          <a:p>
            <a:pPr marL="719138" lvl="1" indent="-342900"/>
            <a:r>
              <a:rPr lang="en-US" dirty="0" smtClean="0"/>
              <a:t>Around Vacuum </a:t>
            </a:r>
            <a:r>
              <a:rPr lang="en-US" dirty="0" smtClean="0">
                <a:sym typeface="Wingdings 3"/>
              </a:rPr>
              <a:t>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02847" y="1396128"/>
            <a:ext cx="3298154" cy="796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129" y="5414963"/>
            <a:ext cx="5577840" cy="9086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14143" y="2351142"/>
            <a:ext cx="2022158" cy="2964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40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/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LHC - </a:t>
            </a:r>
            <a:r>
              <a:rPr lang="fr-CH" dirty="0" err="1" smtClean="0"/>
              <a:t>Sector</a:t>
            </a:r>
            <a:r>
              <a:rPr lang="fr-CH" dirty="0" smtClean="0"/>
              <a:t> 23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LSS2R</a:t>
            </a:r>
          </a:p>
          <a:p>
            <a:pPr marL="719138" lvl="1" indent="-342900"/>
            <a:r>
              <a:rPr lang="en-US" sz="1600" dirty="0"/>
              <a:t>In progress: </a:t>
            </a:r>
            <a:r>
              <a:rPr lang="en-US" sz="1600" dirty="0">
                <a:solidFill>
                  <a:srgbClr val="00B0F0"/>
                </a:solidFill>
              </a:rPr>
              <a:t>Short circuit tests, Survey of IT</a:t>
            </a:r>
          </a:p>
          <a:p>
            <a:pPr marL="719138" lvl="1" indent="-342900"/>
            <a:r>
              <a:rPr lang="en-US" dirty="0"/>
              <a:t>What’s next</a:t>
            </a:r>
          </a:p>
          <a:p>
            <a:pPr marL="1119188" lvl="2" indent="-342900"/>
            <a:r>
              <a:rPr lang="en-US" dirty="0">
                <a:solidFill>
                  <a:srgbClr val="00B0F0"/>
                </a:solidFill>
              </a:rPr>
              <a:t>Safety painting wk. 27</a:t>
            </a:r>
          </a:p>
          <a:p>
            <a:pPr marL="1119188" lvl="2" indent="-342900"/>
            <a:r>
              <a:rPr lang="en-US" dirty="0">
                <a:solidFill>
                  <a:srgbClr val="00B0F0"/>
                </a:solidFill>
              </a:rPr>
              <a:t>Warm magnet tests: wk. 28</a:t>
            </a:r>
          </a:p>
          <a:p>
            <a:pPr marL="1119188" lvl="2" indent="-342900"/>
            <a:r>
              <a:rPr lang="en-US" dirty="0">
                <a:solidFill>
                  <a:srgbClr val="00B0F0"/>
                </a:solidFill>
              </a:rPr>
              <a:t>Cleaning wk. 29</a:t>
            </a:r>
          </a:p>
          <a:p>
            <a:pPr marL="719138" lvl="1" indent="-342900"/>
            <a:r>
              <a:rPr lang="en-US" dirty="0"/>
              <a:t>Around </a:t>
            </a:r>
            <a:r>
              <a:rPr lang="en-US" dirty="0" smtClean="0"/>
              <a:t>Vacuum: </a:t>
            </a:r>
            <a:r>
              <a:rPr lang="en-US" dirty="0" smtClean="0">
                <a:solidFill>
                  <a:srgbClr val="00B0F0"/>
                </a:solidFill>
              </a:rPr>
              <a:t>TCTP installed </a:t>
            </a:r>
            <a:r>
              <a:rPr lang="en-US" dirty="0">
                <a:sym typeface="Wingdings 3"/>
              </a:rPr>
              <a:t>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27/06/2104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LSC - EN-MEF-OSS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200" y="2545310"/>
            <a:ext cx="4521200" cy="2499387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Arc 23</a:t>
            </a:r>
          </a:p>
          <a:p>
            <a:pPr lvl="1"/>
            <a:r>
              <a:rPr lang="en-US" dirty="0"/>
              <a:t>Leak status</a:t>
            </a:r>
          </a:p>
          <a:p>
            <a:pPr lvl="2"/>
            <a:r>
              <a:rPr lang="en-US" dirty="0"/>
              <a:t>External leak on jumper 25R2</a:t>
            </a:r>
          </a:p>
          <a:p>
            <a:pPr lvl="2"/>
            <a:r>
              <a:rPr lang="en-US" dirty="0"/>
              <a:t>Internal leak </a:t>
            </a:r>
          </a:p>
          <a:p>
            <a:pPr lvl="3"/>
            <a:r>
              <a:rPr lang="en-US" dirty="0"/>
              <a:t>A23R2: residual 3 . 10</a:t>
            </a:r>
            <a:r>
              <a:rPr lang="en-US" baseline="30000" dirty="0"/>
              <a:t>-7</a:t>
            </a:r>
            <a:r>
              <a:rPr lang="en-US" dirty="0"/>
              <a:t>@ Pa, 3.2*10-4 @ 10bar,now 10-4,  suspicion on header E </a:t>
            </a:r>
          </a:p>
          <a:p>
            <a:pPr lvl="3"/>
            <a:r>
              <a:rPr lang="en-US" dirty="0"/>
              <a:t>11L3 and 19R2 leak on header E</a:t>
            </a:r>
          </a:p>
          <a:p>
            <a:pPr lvl="3"/>
            <a:r>
              <a:rPr lang="en-US" dirty="0"/>
              <a:t>A7R2: internal leak to be investigated</a:t>
            </a:r>
          </a:p>
          <a:p>
            <a:pPr lvl="1"/>
            <a:r>
              <a:rPr lang="en-US" dirty="0"/>
              <a:t>ELQA </a:t>
            </a:r>
            <a:r>
              <a:rPr lang="en-US" dirty="0">
                <a:solidFill>
                  <a:srgbClr val="00B0F0"/>
                </a:solidFill>
              </a:rPr>
              <a:t>in progress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Helium spill test in progress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Flushing from July </a:t>
            </a:r>
            <a:r>
              <a:rPr lang="en-US" dirty="0" smtClean="0">
                <a:solidFill>
                  <a:srgbClr val="00B0F0"/>
                </a:solidFill>
              </a:rPr>
              <a:t>3</a:t>
            </a:r>
            <a:r>
              <a:rPr lang="en-US" baseline="30000" dirty="0" smtClean="0">
                <a:solidFill>
                  <a:srgbClr val="00B0F0"/>
                </a:solidFill>
              </a:rPr>
              <a:t>rd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  <a:p>
            <a:pPr lvl="1"/>
            <a:r>
              <a:rPr lang="en-US" dirty="0">
                <a:solidFill>
                  <a:srgbClr val="00B0F0"/>
                </a:solidFill>
              </a:rPr>
              <a:t>Painting next week</a:t>
            </a:r>
          </a:p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57200" y="5137688"/>
            <a:ext cx="4521200" cy="1068462"/>
          </a:xfrm>
        </p:spPr>
        <p:txBody>
          <a:bodyPr/>
          <a:lstStyle/>
          <a:p>
            <a:r>
              <a:rPr lang="fr-CH" dirty="0" smtClean="0"/>
              <a:t>LSS3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Raising pump consolidation in progress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  <a:sym typeface="Wingdings" panose="05000000000000000000" pitchFamily="2" charset="2"/>
              </a:rPr>
              <a:t>Warm </a:t>
            </a: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magnet tests wk. 30</a:t>
            </a:r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05" y="1875618"/>
            <a:ext cx="5560695" cy="57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424" y="2755309"/>
            <a:ext cx="2006441" cy="29232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9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– Sector 34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4471"/>
            <a:ext cx="4521200" cy="985807"/>
          </a:xfrm>
        </p:spPr>
        <p:txBody>
          <a:bodyPr/>
          <a:lstStyle/>
          <a:p>
            <a:r>
              <a:rPr lang="en-US" dirty="0" smtClean="0"/>
              <a:t>LSS3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Raising pump consolidation in progress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  <a:sym typeface="Wingdings" panose="05000000000000000000" pitchFamily="2" charset="2"/>
              </a:rPr>
              <a:t>Warm magnet tests wk. 30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200" y="2107769"/>
            <a:ext cx="4521200" cy="1937289"/>
          </a:xfrm>
        </p:spPr>
        <p:txBody>
          <a:bodyPr/>
          <a:lstStyle/>
          <a:p>
            <a:r>
              <a:rPr lang="en-US" dirty="0" smtClean="0"/>
              <a:t>Arc 34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  <a:sym typeface="Wingdings" panose="05000000000000000000" pitchFamily="2" charset="2"/>
              </a:rPr>
              <a:t>W leak test done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1 Leak on magnet foot cell 19L4, repair by VSC in progress.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A11L4: internal leak, 10-7 mbar l/sec, under investigation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UPS replacement almost finished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  <a:sym typeface="Wingdings" panose="05000000000000000000" pitchFamily="2" charset="2"/>
              </a:rPr>
              <a:t>Pressure tests wk. 28 (DFBA) &amp; wk.29 (arc)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57200" y="4169044"/>
            <a:ext cx="4521200" cy="2037106"/>
          </a:xfrm>
        </p:spPr>
        <p:txBody>
          <a:bodyPr>
            <a:normAutofit/>
          </a:bodyPr>
          <a:lstStyle/>
          <a:p>
            <a:r>
              <a:rPr lang="en-US" dirty="0" smtClean="0"/>
              <a:t>LSS4 &amp; P4</a:t>
            </a:r>
          </a:p>
          <a:p>
            <a:pPr lvl="1"/>
            <a:r>
              <a:rPr lang="en-US" sz="1600" dirty="0" smtClean="0"/>
              <a:t>SF and UW, cryogenic, RF maintenance in progress</a:t>
            </a:r>
          </a:p>
          <a:p>
            <a:pPr lvl="1"/>
            <a:r>
              <a:rPr lang="en-US" sz="1600" dirty="0" smtClean="0"/>
              <a:t>R2E:  cabling campaign </a:t>
            </a:r>
            <a:r>
              <a:rPr lang="en-US" sz="1600" dirty="0" smtClean="0">
                <a:solidFill>
                  <a:srgbClr val="00B0F0"/>
                </a:solidFill>
              </a:rPr>
              <a:t>complete, relocation of </a:t>
            </a:r>
            <a:r>
              <a:rPr lang="en-US" sz="1600" dirty="0" err="1" smtClean="0">
                <a:solidFill>
                  <a:srgbClr val="00B0F0"/>
                </a:solidFill>
              </a:rPr>
              <a:t>cryo</a:t>
            </a:r>
            <a:r>
              <a:rPr lang="en-US" sz="1600" dirty="0" smtClean="0">
                <a:solidFill>
                  <a:srgbClr val="00B0F0"/>
                </a:solidFill>
              </a:rPr>
              <a:t> equipment w. 27-28</a:t>
            </a:r>
          </a:p>
          <a:p>
            <a:pPr lvl="1"/>
            <a:r>
              <a:rPr lang="en-US" sz="1600" dirty="0" smtClean="0">
                <a:solidFill>
                  <a:srgbClr val="00B0F0"/>
                </a:solidFill>
                <a:sym typeface="Wingdings 3"/>
              </a:rPr>
              <a:t>Short Circuit tests wk. 29</a:t>
            </a:r>
            <a:endParaRPr lang="en-US" sz="1600" dirty="0" smtClean="0">
              <a:solidFill>
                <a:srgbClr val="00B0F0"/>
              </a:solidFill>
            </a:endParaRPr>
          </a:p>
          <a:p>
            <a:pPr lvl="1"/>
            <a:r>
              <a:rPr lang="en-US" sz="1600" dirty="0" smtClean="0"/>
              <a:t>Around vacuum </a:t>
            </a:r>
            <a:r>
              <a:rPr lang="en-US" sz="1600" dirty="0" smtClean="0">
                <a:sym typeface="Wingdings 3"/>
              </a:rPr>
              <a:t></a:t>
            </a:r>
          </a:p>
          <a:p>
            <a:endParaRPr lang="en-US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648" y="1742511"/>
            <a:ext cx="2016919" cy="2886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933" y="5350548"/>
            <a:ext cx="3754755" cy="8743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02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– Sector 45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LSS4R</a:t>
            </a:r>
          </a:p>
          <a:p>
            <a:pPr lvl="1"/>
            <a:r>
              <a:rPr lang="en-US" dirty="0" smtClean="0"/>
              <a:t>Around vacuum: </a:t>
            </a:r>
            <a:br>
              <a:rPr lang="en-US" dirty="0" smtClean="0"/>
            </a:br>
            <a:r>
              <a:rPr lang="en-US" dirty="0" smtClean="0">
                <a:solidFill>
                  <a:srgbClr val="00B0F0"/>
                </a:solidFill>
              </a:rPr>
              <a:t>BQS, BCTD, BCTRF installed </a:t>
            </a:r>
          </a:p>
          <a:p>
            <a:pPr lvl="1"/>
            <a:r>
              <a:rPr lang="en-US" dirty="0" smtClean="0"/>
              <a:t>Painting next week</a:t>
            </a:r>
          </a:p>
          <a:p>
            <a:pPr lvl="1"/>
            <a:r>
              <a:rPr lang="en-US" dirty="0" smtClean="0"/>
              <a:t>Short Circuit tests wk. 29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200" y="2545311"/>
            <a:ext cx="4521200" cy="136801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Arc  45</a:t>
            </a:r>
          </a:p>
          <a:p>
            <a:pPr lvl="1"/>
            <a:r>
              <a:rPr lang="en-US" dirty="0" smtClean="0"/>
              <a:t>Closure </a:t>
            </a:r>
            <a:r>
              <a:rPr lang="en-US" dirty="0" smtClean="0">
                <a:solidFill>
                  <a:srgbClr val="00B0F0"/>
                </a:solidFill>
              </a:rPr>
              <a:t>complete</a:t>
            </a:r>
          </a:p>
          <a:p>
            <a:pPr lvl="1"/>
            <a:r>
              <a:rPr lang="en-US" dirty="0" smtClean="0"/>
              <a:t>W leak tests: 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5 sub-sectors validated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9 sub-sectors being pumped</a:t>
            </a:r>
          </a:p>
          <a:p>
            <a:pPr lvl="1"/>
            <a:r>
              <a:rPr lang="en-US" dirty="0" smtClean="0"/>
              <a:t>UPS replacement in progress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57200" y="4006312"/>
            <a:ext cx="4521200" cy="2347993"/>
          </a:xfrm>
        </p:spPr>
        <p:txBody>
          <a:bodyPr>
            <a:normAutofit/>
          </a:bodyPr>
          <a:lstStyle/>
          <a:p>
            <a:r>
              <a:rPr lang="en-US" dirty="0" smtClean="0"/>
              <a:t>P5 &amp; LSS5L</a:t>
            </a:r>
          </a:p>
          <a:p>
            <a:pPr lvl="1"/>
            <a:r>
              <a:rPr lang="en-US" sz="1600" dirty="0" smtClean="0">
                <a:solidFill>
                  <a:srgbClr val="00B0F0"/>
                </a:solidFill>
              </a:rPr>
              <a:t>R2E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UTAs installation, Fire detection commissioning in progress</a:t>
            </a:r>
          </a:p>
          <a:p>
            <a:pPr lvl="2"/>
            <a:r>
              <a:rPr lang="en-US" dirty="0" err="1" smtClean="0">
                <a:solidFill>
                  <a:srgbClr val="00B0F0"/>
                </a:solidFill>
              </a:rPr>
              <a:t>Cryo</a:t>
            </a:r>
            <a:r>
              <a:rPr lang="en-US" dirty="0" smtClean="0">
                <a:solidFill>
                  <a:srgbClr val="00B0F0"/>
                </a:solidFill>
              </a:rPr>
              <a:t> relocation &amp; Commissioning from next week</a:t>
            </a:r>
          </a:p>
          <a:p>
            <a:pPr lvl="1"/>
            <a:r>
              <a:rPr lang="en-US" sz="1600" dirty="0" smtClean="0"/>
              <a:t>600A IST </a:t>
            </a:r>
            <a:r>
              <a:rPr lang="en-US" sz="1600" dirty="0" smtClean="0">
                <a:solidFill>
                  <a:srgbClr val="00B0F0"/>
                </a:solidFill>
              </a:rPr>
              <a:t>done</a:t>
            </a:r>
          </a:p>
          <a:p>
            <a:pPr lvl="1"/>
            <a:r>
              <a:rPr lang="en-US" sz="1600" dirty="0" smtClean="0"/>
              <a:t>Around vacuum: </a:t>
            </a:r>
            <a:r>
              <a:rPr lang="en-US" sz="1600" dirty="0" smtClean="0">
                <a:solidFill>
                  <a:srgbClr val="00B0F0"/>
                </a:solidFill>
              </a:rPr>
              <a:t>XRP installed</a:t>
            </a:r>
          </a:p>
          <a:p>
            <a:pPr lvl="1"/>
            <a:r>
              <a:rPr lang="en-US" sz="1600" dirty="0" smtClean="0">
                <a:solidFill>
                  <a:srgbClr val="00B0F0"/>
                </a:solidFill>
              </a:rPr>
              <a:t>Short Circuit tests on IT: wk. 29</a:t>
            </a:r>
            <a:endParaRPr lang="en-US" sz="1800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17442" y="5692965"/>
            <a:ext cx="3307724" cy="5657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421" y="2481748"/>
            <a:ext cx="2006441" cy="29598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1011425"/>
            <a:ext cx="3743325" cy="12458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2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– Sector 56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LSS5R</a:t>
            </a:r>
          </a:p>
          <a:p>
            <a:pPr lvl="1"/>
            <a:r>
              <a:rPr lang="en-US" sz="1600" dirty="0" smtClean="0"/>
              <a:t>600A IST </a:t>
            </a:r>
            <a:r>
              <a:rPr lang="en-US" sz="1600" dirty="0" smtClean="0">
                <a:solidFill>
                  <a:srgbClr val="00B0F0"/>
                </a:solidFill>
              </a:rPr>
              <a:t>done</a:t>
            </a:r>
          </a:p>
          <a:p>
            <a:pPr lvl="1"/>
            <a:r>
              <a:rPr lang="en-US" sz="1600" dirty="0" smtClean="0"/>
              <a:t>Survey and alignment  - Q2 next week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sz="1600" dirty="0" smtClean="0"/>
              <a:t>Around vacuum: </a:t>
            </a:r>
            <a:r>
              <a:rPr lang="en-US" sz="1600" dirty="0" smtClean="0">
                <a:solidFill>
                  <a:srgbClr val="00B0F0"/>
                </a:solidFill>
              </a:rPr>
              <a:t>XRP installed</a:t>
            </a:r>
          </a:p>
          <a:p>
            <a:pPr lvl="1"/>
            <a:r>
              <a:rPr lang="en-US" sz="1600" dirty="0" smtClean="0">
                <a:solidFill>
                  <a:srgbClr val="00B0F0"/>
                </a:solidFill>
              </a:rPr>
              <a:t>Short Circuit tests on IT: wk. 29</a:t>
            </a:r>
            <a:endParaRPr lang="en-US" sz="18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200" y="2545311"/>
            <a:ext cx="4521200" cy="1902703"/>
          </a:xfrm>
        </p:spPr>
        <p:txBody>
          <a:bodyPr>
            <a:normAutofit/>
          </a:bodyPr>
          <a:lstStyle/>
          <a:p>
            <a:r>
              <a:rPr lang="en-US" dirty="0" smtClean="0"/>
              <a:t>Arc 56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Pressure test done</a:t>
            </a:r>
          </a:p>
          <a:p>
            <a:pPr lvl="1"/>
            <a:r>
              <a:rPr lang="en-US" dirty="0" smtClean="0"/>
              <a:t>Leak status:</a:t>
            </a:r>
          </a:p>
          <a:p>
            <a:pPr lvl="2"/>
            <a:r>
              <a:rPr lang="en-US" dirty="0" smtClean="0"/>
              <a:t>External leaks: A31L8, A8L6</a:t>
            </a:r>
          </a:p>
          <a:p>
            <a:pPr lvl="2"/>
            <a:r>
              <a:rPr lang="en-US" dirty="0" smtClean="0"/>
              <a:t>Internal leak: A8L6, A1R5, A19R5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Purge and safety valves installation in progress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ELQA from July 2</a:t>
            </a:r>
            <a:r>
              <a:rPr lang="en-US" baseline="30000" dirty="0" smtClean="0">
                <a:solidFill>
                  <a:srgbClr val="00B0F0"/>
                </a:solidFill>
              </a:rPr>
              <a:t>nd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57200" y="4541003"/>
            <a:ext cx="4521200" cy="1665147"/>
          </a:xfrm>
        </p:spPr>
        <p:txBody>
          <a:bodyPr/>
          <a:lstStyle/>
          <a:p>
            <a:r>
              <a:rPr lang="en-US" dirty="0" smtClean="0"/>
              <a:t>LSS6L</a:t>
            </a:r>
          </a:p>
          <a:p>
            <a:pPr lvl="1"/>
            <a:r>
              <a:rPr lang="en-US" dirty="0" smtClean="0"/>
              <a:t>TCDQ IST done</a:t>
            </a:r>
          </a:p>
          <a:p>
            <a:pPr lvl="1"/>
            <a:r>
              <a:rPr lang="en-US" dirty="0" smtClean="0"/>
              <a:t>Safety painting done, but to repeat (wk.38)</a:t>
            </a:r>
          </a:p>
          <a:p>
            <a:pPr lvl="1"/>
            <a:r>
              <a:rPr lang="en-US" dirty="0" smtClean="0"/>
              <a:t>LBDS tests in progress</a:t>
            </a:r>
          </a:p>
          <a:p>
            <a:pPr lvl="1"/>
            <a:r>
              <a:rPr lang="en-US" dirty="0" smtClean="0"/>
              <a:t>Around vacuum</a:t>
            </a:r>
          </a:p>
          <a:p>
            <a:pPr lvl="1"/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2739" y="1556209"/>
            <a:ext cx="3308889" cy="657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53578" y="5505209"/>
            <a:ext cx="3297555" cy="5313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179" y="2341132"/>
            <a:ext cx="1901666" cy="30122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6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– Sector 67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LSS6R</a:t>
            </a:r>
          </a:p>
          <a:p>
            <a:pPr lvl="1"/>
            <a:r>
              <a:rPr lang="en-US" dirty="0" smtClean="0"/>
              <a:t>LBDS tests</a:t>
            </a:r>
          </a:p>
          <a:p>
            <a:pPr lvl="1"/>
            <a:r>
              <a:rPr lang="en-US" dirty="0" smtClean="0"/>
              <a:t>Around vacuum – complete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Safety painting done, but to repeat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Warm magnet tests wk. 31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27/06/2104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LSC - 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57200" y="2545311"/>
            <a:ext cx="4521200" cy="1794214"/>
          </a:xfrm>
        </p:spPr>
        <p:txBody>
          <a:bodyPr/>
          <a:lstStyle/>
          <a:p>
            <a:r>
              <a:rPr lang="en-US" dirty="0" smtClean="0"/>
              <a:t>Arc 67</a:t>
            </a:r>
          </a:p>
          <a:p>
            <a:pPr lvl="1"/>
            <a:r>
              <a:rPr lang="en-US" dirty="0" smtClean="0"/>
              <a:t>Survey measurements </a:t>
            </a:r>
            <a:r>
              <a:rPr lang="en-US" dirty="0" smtClean="0">
                <a:solidFill>
                  <a:srgbClr val="00B0F0"/>
                </a:solidFill>
              </a:rPr>
              <a:t>complete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Stabilization at 20K complete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CSCM will start on Monday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Cleaning from wk. 30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Magnets smoothing from wk. 30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57200" y="4533254"/>
            <a:ext cx="4521200" cy="1672896"/>
          </a:xfrm>
        </p:spPr>
        <p:txBody>
          <a:bodyPr/>
          <a:lstStyle/>
          <a:p>
            <a:r>
              <a:rPr lang="en-US" dirty="0" smtClean="0"/>
              <a:t>LSS7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Cleaning in progress</a:t>
            </a:r>
          </a:p>
          <a:p>
            <a:pPr lvl="1"/>
            <a:r>
              <a:rPr lang="en-US" dirty="0" smtClean="0"/>
              <a:t>Chilled water pipes </a:t>
            </a:r>
            <a:r>
              <a:rPr lang="en-US" dirty="0" smtClean="0">
                <a:solidFill>
                  <a:srgbClr val="00B0F0"/>
                </a:solidFill>
              </a:rPr>
              <a:t>removed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Doors commissioning wk. 31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Safety painting: wk. 30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173" y="2061436"/>
            <a:ext cx="1912144" cy="29022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95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28068</TotalTime>
  <Words>2254</Words>
  <Application>Microsoft Office PowerPoint</Application>
  <PresentationFormat>On-screen Show (4:3)</PresentationFormat>
  <Paragraphs>850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Injectors &amp; LHC report</vt:lpstr>
      <vt:lpstr>AD &amp; LEIR</vt:lpstr>
      <vt:lpstr>SPS</vt:lpstr>
      <vt:lpstr>LHC – Sector 12</vt:lpstr>
      <vt:lpstr>LHC - Sector 23</vt:lpstr>
      <vt:lpstr>LHC – Sector 34</vt:lpstr>
      <vt:lpstr>LHC – Sector 45</vt:lpstr>
      <vt:lpstr>LHC – Sector 56</vt:lpstr>
      <vt:lpstr>LHC – Sector 67</vt:lpstr>
      <vt:lpstr>LHC – Sector 78</vt:lpstr>
      <vt:lpstr>LHC – Sector 81</vt:lpstr>
      <vt:lpstr>Conclusions</vt:lpstr>
      <vt:lpstr>Impact of CSCM on schedule</vt:lpstr>
      <vt:lpstr>Schematic V3.1 (the official version)</vt:lpstr>
      <vt:lpstr>Issues</vt:lpstr>
      <vt:lpstr>V3.2 adapted with delays and NC</vt:lpstr>
      <vt:lpstr>V3.2 - cleaning</vt:lpstr>
      <vt:lpstr>V3.2 – Sector tests</vt:lpstr>
      <vt:lpstr>CSCM</vt:lpstr>
      <vt:lpstr>4.0 : CCSM impact on schedule</vt:lpstr>
      <vt:lpstr>V4.0: CCSM impact on schedule (with survey)</vt:lpstr>
      <vt:lpstr>V4.0: shifts</vt:lpstr>
      <vt:lpstr>V4.0: Sector tests</vt:lpstr>
      <vt:lpstr>CSCM impact on schedule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 MM March 11th</dc:title>
  <dc:creator>Katy Foraz</dc:creator>
  <cp:lastModifiedBy>Katy Foraz</cp:lastModifiedBy>
  <cp:revision>1004</cp:revision>
  <cp:lastPrinted>2014-06-27T06:06:11Z</cp:lastPrinted>
  <dcterms:created xsi:type="dcterms:W3CDTF">2013-03-10T18:54:35Z</dcterms:created>
  <dcterms:modified xsi:type="dcterms:W3CDTF">2014-06-27T07:31:33Z</dcterms:modified>
</cp:coreProperties>
</file>