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7" r:id="rId2"/>
    <p:sldId id="268" r:id="rId3"/>
    <p:sldId id="269" r:id="rId4"/>
    <p:sldId id="281" r:id="rId5"/>
    <p:sldId id="287" r:id="rId6"/>
    <p:sldId id="257" r:id="rId7"/>
    <p:sldId id="258" r:id="rId8"/>
    <p:sldId id="285" r:id="rId9"/>
    <p:sldId id="286" r:id="rId10"/>
    <p:sldId id="283" r:id="rId11"/>
    <p:sldId id="273" r:id="rId12"/>
    <p:sldId id="28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174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chapron\AppData\Local\Microsoft\Windows\Temporary%20Internet%20Files\Content.Outlook\16O486TQ\Etat%20d'avancement%20projet%20HP2910%20pour%20CS%20avec%20Sta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fr-FR" sz="1100"/>
              <a:t>Projet de refonte</a:t>
            </a:r>
            <a:r>
              <a:rPr lang="fr-FR" sz="1100" baseline="0"/>
              <a:t> du réseau technique</a:t>
            </a:r>
            <a:endParaRPr lang="fr-FR" sz="110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8633726231676564"/>
          <c:y val="0.14565926371110879"/>
          <c:w val="0.72054415337499178"/>
          <c:h val="0.61178112041446486"/>
        </c:manualLayout>
      </c:layout>
      <c:lineChart>
        <c:grouping val="standard"/>
        <c:varyColors val="0"/>
        <c:ser>
          <c:idx val="0"/>
          <c:order val="0"/>
          <c:tx>
            <c:strRef>
              <c:f>Stats!$B$2</c:f>
              <c:strCache>
                <c:ptCount val="1"/>
                <c:pt idx="0">
                  <c:v>Base Line</c:v>
                </c:pt>
              </c:strCache>
            </c:strRef>
          </c:tx>
          <c:marker>
            <c:symbol val="none"/>
          </c:marker>
          <c:cat>
            <c:numRef>
              <c:f>Stats!$A$6:$A$78</c:f>
              <c:numCache>
                <c:formatCode>General</c:formatCode>
                <c:ptCount val="73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15</c:v>
                </c:pt>
                <c:pt idx="11">
                  <c:v>16</c:v>
                </c:pt>
                <c:pt idx="12">
                  <c:v>17</c:v>
                </c:pt>
                <c:pt idx="13">
                  <c:v>18</c:v>
                </c:pt>
                <c:pt idx="14">
                  <c:v>19</c:v>
                </c:pt>
                <c:pt idx="15">
                  <c:v>20</c:v>
                </c:pt>
                <c:pt idx="16">
                  <c:v>21</c:v>
                </c:pt>
                <c:pt idx="17">
                  <c:v>22</c:v>
                </c:pt>
                <c:pt idx="18">
                  <c:v>23</c:v>
                </c:pt>
                <c:pt idx="19">
                  <c:v>24</c:v>
                </c:pt>
                <c:pt idx="20">
                  <c:v>25</c:v>
                </c:pt>
                <c:pt idx="21">
                  <c:v>26</c:v>
                </c:pt>
                <c:pt idx="22">
                  <c:v>27</c:v>
                </c:pt>
                <c:pt idx="23">
                  <c:v>28</c:v>
                </c:pt>
                <c:pt idx="24">
                  <c:v>29</c:v>
                </c:pt>
                <c:pt idx="25">
                  <c:v>30</c:v>
                </c:pt>
                <c:pt idx="26">
                  <c:v>31</c:v>
                </c:pt>
                <c:pt idx="27">
                  <c:v>32</c:v>
                </c:pt>
                <c:pt idx="28">
                  <c:v>33</c:v>
                </c:pt>
                <c:pt idx="29">
                  <c:v>34</c:v>
                </c:pt>
                <c:pt idx="30">
                  <c:v>35</c:v>
                </c:pt>
                <c:pt idx="31">
                  <c:v>36</c:v>
                </c:pt>
                <c:pt idx="32">
                  <c:v>37</c:v>
                </c:pt>
                <c:pt idx="33">
                  <c:v>38</c:v>
                </c:pt>
                <c:pt idx="34">
                  <c:v>39</c:v>
                </c:pt>
                <c:pt idx="35">
                  <c:v>40</c:v>
                </c:pt>
                <c:pt idx="36">
                  <c:v>41</c:v>
                </c:pt>
                <c:pt idx="37">
                  <c:v>42</c:v>
                </c:pt>
                <c:pt idx="38">
                  <c:v>43</c:v>
                </c:pt>
                <c:pt idx="39">
                  <c:v>44</c:v>
                </c:pt>
                <c:pt idx="40">
                  <c:v>45</c:v>
                </c:pt>
                <c:pt idx="41">
                  <c:v>46</c:v>
                </c:pt>
                <c:pt idx="42">
                  <c:v>47</c:v>
                </c:pt>
                <c:pt idx="43">
                  <c:v>48</c:v>
                </c:pt>
                <c:pt idx="44">
                  <c:v>49</c:v>
                </c:pt>
                <c:pt idx="45">
                  <c:v>50</c:v>
                </c:pt>
                <c:pt idx="46">
                  <c:v>51</c:v>
                </c:pt>
                <c:pt idx="47">
                  <c:v>2</c:v>
                </c:pt>
                <c:pt idx="48">
                  <c:v>3</c:v>
                </c:pt>
                <c:pt idx="49">
                  <c:v>4</c:v>
                </c:pt>
                <c:pt idx="50">
                  <c:v>5</c:v>
                </c:pt>
                <c:pt idx="51">
                  <c:v>6</c:v>
                </c:pt>
                <c:pt idx="52">
                  <c:v>7</c:v>
                </c:pt>
                <c:pt idx="53">
                  <c:v>8</c:v>
                </c:pt>
                <c:pt idx="54">
                  <c:v>9</c:v>
                </c:pt>
                <c:pt idx="55">
                  <c:v>10</c:v>
                </c:pt>
                <c:pt idx="56">
                  <c:v>11</c:v>
                </c:pt>
                <c:pt idx="57">
                  <c:v>12</c:v>
                </c:pt>
                <c:pt idx="58">
                  <c:v>13</c:v>
                </c:pt>
                <c:pt idx="59">
                  <c:v>14</c:v>
                </c:pt>
                <c:pt idx="60">
                  <c:v>15</c:v>
                </c:pt>
                <c:pt idx="61">
                  <c:v>16</c:v>
                </c:pt>
                <c:pt idx="62">
                  <c:v>17</c:v>
                </c:pt>
                <c:pt idx="63">
                  <c:v>18</c:v>
                </c:pt>
                <c:pt idx="64">
                  <c:v>19</c:v>
                </c:pt>
                <c:pt idx="65">
                  <c:v>20</c:v>
                </c:pt>
              </c:numCache>
            </c:numRef>
          </c:cat>
          <c:val>
            <c:numRef>
              <c:f>Stats!$B$6:$B$78</c:f>
              <c:numCache>
                <c:formatCode>General</c:formatCode>
                <c:ptCount val="73"/>
                <c:pt idx="0">
                  <c:v>6</c:v>
                </c:pt>
                <c:pt idx="1">
                  <c:v>9</c:v>
                </c:pt>
                <c:pt idx="2">
                  <c:v>14</c:v>
                </c:pt>
                <c:pt idx="3">
                  <c:v>19</c:v>
                </c:pt>
                <c:pt idx="4">
                  <c:v>24</c:v>
                </c:pt>
                <c:pt idx="5">
                  <c:v>28</c:v>
                </c:pt>
                <c:pt idx="6">
                  <c:v>33</c:v>
                </c:pt>
                <c:pt idx="7">
                  <c:v>38</c:v>
                </c:pt>
                <c:pt idx="8">
                  <c:v>43</c:v>
                </c:pt>
                <c:pt idx="9">
                  <c:v>48</c:v>
                </c:pt>
                <c:pt idx="10">
                  <c:v>52</c:v>
                </c:pt>
                <c:pt idx="11">
                  <c:v>57</c:v>
                </c:pt>
                <c:pt idx="12">
                  <c:v>62</c:v>
                </c:pt>
                <c:pt idx="13">
                  <c:v>67</c:v>
                </c:pt>
                <c:pt idx="14">
                  <c:v>72</c:v>
                </c:pt>
                <c:pt idx="15">
                  <c:v>76</c:v>
                </c:pt>
                <c:pt idx="16">
                  <c:v>81</c:v>
                </c:pt>
                <c:pt idx="17">
                  <c:v>86</c:v>
                </c:pt>
                <c:pt idx="18">
                  <c:v>91</c:v>
                </c:pt>
                <c:pt idx="19">
                  <c:v>96</c:v>
                </c:pt>
                <c:pt idx="20">
                  <c:v>100</c:v>
                </c:pt>
                <c:pt idx="21">
                  <c:v>105</c:v>
                </c:pt>
                <c:pt idx="22">
                  <c:v>110</c:v>
                </c:pt>
                <c:pt idx="23">
                  <c:v>115</c:v>
                </c:pt>
                <c:pt idx="24">
                  <c:v>120</c:v>
                </c:pt>
                <c:pt idx="25">
                  <c:v>124</c:v>
                </c:pt>
                <c:pt idx="26">
                  <c:v>129</c:v>
                </c:pt>
                <c:pt idx="27">
                  <c:v>134</c:v>
                </c:pt>
                <c:pt idx="28">
                  <c:v>139</c:v>
                </c:pt>
                <c:pt idx="29">
                  <c:v>144</c:v>
                </c:pt>
                <c:pt idx="30">
                  <c:v>148</c:v>
                </c:pt>
                <c:pt idx="31">
                  <c:v>153</c:v>
                </c:pt>
                <c:pt idx="32">
                  <c:v>158</c:v>
                </c:pt>
                <c:pt idx="33">
                  <c:v>163</c:v>
                </c:pt>
                <c:pt idx="34">
                  <c:v>168</c:v>
                </c:pt>
                <c:pt idx="35">
                  <c:v>172</c:v>
                </c:pt>
                <c:pt idx="36">
                  <c:v>177</c:v>
                </c:pt>
                <c:pt idx="37">
                  <c:v>182</c:v>
                </c:pt>
                <c:pt idx="38">
                  <c:v>187</c:v>
                </c:pt>
                <c:pt idx="39">
                  <c:v>192</c:v>
                </c:pt>
                <c:pt idx="40">
                  <c:v>196</c:v>
                </c:pt>
                <c:pt idx="41">
                  <c:v>201</c:v>
                </c:pt>
                <c:pt idx="42">
                  <c:v>206</c:v>
                </c:pt>
                <c:pt idx="43">
                  <c:v>211</c:v>
                </c:pt>
                <c:pt idx="44">
                  <c:v>216</c:v>
                </c:pt>
                <c:pt idx="45">
                  <c:v>220</c:v>
                </c:pt>
                <c:pt idx="46">
                  <c:v>225</c:v>
                </c:pt>
                <c:pt idx="47">
                  <c:v>230</c:v>
                </c:pt>
                <c:pt idx="48">
                  <c:v>235</c:v>
                </c:pt>
                <c:pt idx="49">
                  <c:v>240</c:v>
                </c:pt>
                <c:pt idx="50">
                  <c:v>244</c:v>
                </c:pt>
                <c:pt idx="51">
                  <c:v>249</c:v>
                </c:pt>
                <c:pt idx="52">
                  <c:v>254</c:v>
                </c:pt>
                <c:pt idx="53">
                  <c:v>259</c:v>
                </c:pt>
                <c:pt idx="54">
                  <c:v>264</c:v>
                </c:pt>
                <c:pt idx="55">
                  <c:v>268</c:v>
                </c:pt>
                <c:pt idx="56">
                  <c:v>273</c:v>
                </c:pt>
                <c:pt idx="57">
                  <c:v>278</c:v>
                </c:pt>
                <c:pt idx="58">
                  <c:v>283</c:v>
                </c:pt>
                <c:pt idx="59">
                  <c:v>288</c:v>
                </c:pt>
                <c:pt idx="60">
                  <c:v>292</c:v>
                </c:pt>
                <c:pt idx="61">
                  <c:v>297</c:v>
                </c:pt>
                <c:pt idx="62">
                  <c:v>302</c:v>
                </c:pt>
                <c:pt idx="63">
                  <c:v>307</c:v>
                </c:pt>
                <c:pt idx="64">
                  <c:v>312</c:v>
                </c:pt>
                <c:pt idx="65">
                  <c:v>316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Stats!$D$2</c:f>
              <c:strCache>
                <c:ptCount val="1"/>
                <c:pt idx="0">
                  <c:v>Réalisés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Stats!$A$6:$A$78</c:f>
              <c:numCache>
                <c:formatCode>General</c:formatCode>
                <c:ptCount val="73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15</c:v>
                </c:pt>
                <c:pt idx="11">
                  <c:v>16</c:v>
                </c:pt>
                <c:pt idx="12">
                  <c:v>17</c:v>
                </c:pt>
                <c:pt idx="13">
                  <c:v>18</c:v>
                </c:pt>
                <c:pt idx="14">
                  <c:v>19</c:v>
                </c:pt>
                <c:pt idx="15">
                  <c:v>20</c:v>
                </c:pt>
                <c:pt idx="16">
                  <c:v>21</c:v>
                </c:pt>
                <c:pt idx="17">
                  <c:v>22</c:v>
                </c:pt>
                <c:pt idx="18">
                  <c:v>23</c:v>
                </c:pt>
                <c:pt idx="19">
                  <c:v>24</c:v>
                </c:pt>
                <c:pt idx="20">
                  <c:v>25</c:v>
                </c:pt>
                <c:pt idx="21">
                  <c:v>26</c:v>
                </c:pt>
                <c:pt idx="22">
                  <c:v>27</c:v>
                </c:pt>
                <c:pt idx="23">
                  <c:v>28</c:v>
                </c:pt>
                <c:pt idx="24">
                  <c:v>29</c:v>
                </c:pt>
                <c:pt idx="25">
                  <c:v>30</c:v>
                </c:pt>
                <c:pt idx="26">
                  <c:v>31</c:v>
                </c:pt>
                <c:pt idx="27">
                  <c:v>32</c:v>
                </c:pt>
                <c:pt idx="28">
                  <c:v>33</c:v>
                </c:pt>
                <c:pt idx="29">
                  <c:v>34</c:v>
                </c:pt>
                <c:pt idx="30">
                  <c:v>35</c:v>
                </c:pt>
                <c:pt idx="31">
                  <c:v>36</c:v>
                </c:pt>
                <c:pt idx="32">
                  <c:v>37</c:v>
                </c:pt>
                <c:pt idx="33">
                  <c:v>38</c:v>
                </c:pt>
                <c:pt idx="34">
                  <c:v>39</c:v>
                </c:pt>
                <c:pt idx="35">
                  <c:v>40</c:v>
                </c:pt>
                <c:pt idx="36">
                  <c:v>41</c:v>
                </c:pt>
                <c:pt idx="37">
                  <c:v>42</c:v>
                </c:pt>
                <c:pt idx="38">
                  <c:v>43</c:v>
                </c:pt>
                <c:pt idx="39">
                  <c:v>44</c:v>
                </c:pt>
                <c:pt idx="40">
                  <c:v>45</c:v>
                </c:pt>
                <c:pt idx="41">
                  <c:v>46</c:v>
                </c:pt>
                <c:pt idx="42">
                  <c:v>47</c:v>
                </c:pt>
                <c:pt idx="43">
                  <c:v>48</c:v>
                </c:pt>
                <c:pt idx="44">
                  <c:v>49</c:v>
                </c:pt>
                <c:pt idx="45">
                  <c:v>50</c:v>
                </c:pt>
                <c:pt idx="46">
                  <c:v>51</c:v>
                </c:pt>
                <c:pt idx="47">
                  <c:v>2</c:v>
                </c:pt>
                <c:pt idx="48">
                  <c:v>3</c:v>
                </c:pt>
                <c:pt idx="49">
                  <c:v>4</c:v>
                </c:pt>
                <c:pt idx="50">
                  <c:v>5</c:v>
                </c:pt>
                <c:pt idx="51">
                  <c:v>6</c:v>
                </c:pt>
                <c:pt idx="52">
                  <c:v>7</c:v>
                </c:pt>
                <c:pt idx="53">
                  <c:v>8</c:v>
                </c:pt>
                <c:pt idx="54">
                  <c:v>9</c:v>
                </c:pt>
                <c:pt idx="55">
                  <c:v>10</c:v>
                </c:pt>
                <c:pt idx="56">
                  <c:v>11</c:v>
                </c:pt>
                <c:pt idx="57">
                  <c:v>12</c:v>
                </c:pt>
                <c:pt idx="58">
                  <c:v>13</c:v>
                </c:pt>
                <c:pt idx="59">
                  <c:v>14</c:v>
                </c:pt>
                <c:pt idx="60">
                  <c:v>15</c:v>
                </c:pt>
                <c:pt idx="61">
                  <c:v>16</c:v>
                </c:pt>
                <c:pt idx="62">
                  <c:v>17</c:v>
                </c:pt>
                <c:pt idx="63">
                  <c:v>18</c:v>
                </c:pt>
                <c:pt idx="64">
                  <c:v>19</c:v>
                </c:pt>
                <c:pt idx="65">
                  <c:v>20</c:v>
                </c:pt>
              </c:numCache>
            </c:numRef>
          </c:cat>
          <c:val>
            <c:numRef>
              <c:f>Stats!$D$6:$D$78</c:f>
              <c:numCache>
                <c:formatCode>General</c:formatCode>
                <c:ptCount val="73"/>
                <c:pt idx="0">
                  <c:v>2</c:v>
                </c:pt>
                <c:pt idx="1">
                  <c:v>7</c:v>
                </c:pt>
                <c:pt idx="2">
                  <c:v>10</c:v>
                </c:pt>
                <c:pt idx="3">
                  <c:v>14</c:v>
                </c:pt>
                <c:pt idx="4">
                  <c:v>17</c:v>
                </c:pt>
                <c:pt idx="5">
                  <c:v>24</c:v>
                </c:pt>
                <c:pt idx="6">
                  <c:v>29</c:v>
                </c:pt>
                <c:pt idx="7">
                  <c:v>34</c:v>
                </c:pt>
                <c:pt idx="8">
                  <c:v>38</c:v>
                </c:pt>
                <c:pt idx="9">
                  <c:v>42</c:v>
                </c:pt>
                <c:pt idx="10">
                  <c:v>50</c:v>
                </c:pt>
                <c:pt idx="11">
                  <c:v>59</c:v>
                </c:pt>
                <c:pt idx="12">
                  <c:v>67</c:v>
                </c:pt>
                <c:pt idx="13">
                  <c:v>75</c:v>
                </c:pt>
                <c:pt idx="14">
                  <c:v>81</c:v>
                </c:pt>
                <c:pt idx="15">
                  <c:v>91</c:v>
                </c:pt>
                <c:pt idx="16">
                  <c:v>98</c:v>
                </c:pt>
                <c:pt idx="17">
                  <c:v>107</c:v>
                </c:pt>
                <c:pt idx="18">
                  <c:v>118</c:v>
                </c:pt>
                <c:pt idx="19">
                  <c:v>128</c:v>
                </c:pt>
                <c:pt idx="20">
                  <c:v>138</c:v>
                </c:pt>
                <c:pt idx="21">
                  <c:v>148</c:v>
                </c:pt>
                <c:pt idx="22">
                  <c:v>157</c:v>
                </c:pt>
                <c:pt idx="23">
                  <c:v>163</c:v>
                </c:pt>
                <c:pt idx="24">
                  <c:v>165</c:v>
                </c:pt>
                <c:pt idx="25">
                  <c:v>167</c:v>
                </c:pt>
                <c:pt idx="26">
                  <c:v>171</c:v>
                </c:pt>
                <c:pt idx="27">
                  <c:v>181</c:v>
                </c:pt>
                <c:pt idx="28">
                  <c:v>187</c:v>
                </c:pt>
                <c:pt idx="29">
                  <c:v>192</c:v>
                </c:pt>
                <c:pt idx="30">
                  <c:v>198</c:v>
                </c:pt>
                <c:pt idx="31">
                  <c:v>203</c:v>
                </c:pt>
                <c:pt idx="32">
                  <c:v>209</c:v>
                </c:pt>
                <c:pt idx="33">
                  <c:v>215</c:v>
                </c:pt>
                <c:pt idx="34">
                  <c:v>222</c:v>
                </c:pt>
                <c:pt idx="35">
                  <c:v>228</c:v>
                </c:pt>
                <c:pt idx="36">
                  <c:v>236</c:v>
                </c:pt>
                <c:pt idx="37">
                  <c:v>243</c:v>
                </c:pt>
                <c:pt idx="38">
                  <c:v>250</c:v>
                </c:pt>
                <c:pt idx="39">
                  <c:v>253</c:v>
                </c:pt>
                <c:pt idx="40">
                  <c:v>260</c:v>
                </c:pt>
                <c:pt idx="41">
                  <c:v>266</c:v>
                </c:pt>
                <c:pt idx="42">
                  <c:v>273</c:v>
                </c:pt>
                <c:pt idx="43">
                  <c:v>283</c:v>
                </c:pt>
                <c:pt idx="44">
                  <c:v>289</c:v>
                </c:pt>
                <c:pt idx="45">
                  <c:v>297</c:v>
                </c:pt>
                <c:pt idx="46">
                  <c:v>302</c:v>
                </c:pt>
                <c:pt idx="47">
                  <c:v>306</c:v>
                </c:pt>
                <c:pt idx="48">
                  <c:v>307</c:v>
                </c:pt>
                <c:pt idx="49">
                  <c:v>307</c:v>
                </c:pt>
                <c:pt idx="50">
                  <c:v>307</c:v>
                </c:pt>
                <c:pt idx="51">
                  <c:v>307</c:v>
                </c:pt>
                <c:pt idx="52">
                  <c:v>307</c:v>
                </c:pt>
                <c:pt idx="53">
                  <c:v>311</c:v>
                </c:pt>
                <c:pt idx="54">
                  <c:v>311</c:v>
                </c:pt>
                <c:pt idx="55">
                  <c:v>311</c:v>
                </c:pt>
                <c:pt idx="56">
                  <c:v>311</c:v>
                </c:pt>
                <c:pt idx="57">
                  <c:v>313</c:v>
                </c:pt>
                <c:pt idx="58">
                  <c:v>316</c:v>
                </c:pt>
                <c:pt idx="59">
                  <c:v>316</c:v>
                </c:pt>
                <c:pt idx="60">
                  <c:v>316</c:v>
                </c:pt>
                <c:pt idx="61">
                  <c:v>320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6276424"/>
        <c:axId val="148956616"/>
        <c:extLst>
          <c:ext xmlns:c15="http://schemas.microsoft.com/office/drawing/2012/chart" uri="{02D57815-91ED-43cb-92C2-25804820EDAC}">
            <c15:filteredLine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Stats!$C$2</c15:sqref>
                        </c15:formulaRef>
                      </c:ext>
                    </c:extLst>
                    <c:strCache>
                      <c:ptCount val="1"/>
                      <c:pt idx="0">
                        <c:v>Prévisions</c:v>
                      </c:pt>
                    </c:strCache>
                  </c:strRef>
                </c:tx>
                <c:spPr>
                  <a:ln>
                    <a:solidFill>
                      <a:srgbClr val="FF0000"/>
                    </a:solidFill>
                    <a:prstDash val="sysDot"/>
                  </a:ln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Stats!$A$6:$A$78</c15:sqref>
                        </c15:formulaRef>
                      </c:ext>
                    </c:extLst>
                    <c:numCache>
                      <c:formatCode>General</c:formatCode>
                      <c:ptCount val="73"/>
                      <c:pt idx="0">
                        <c:v>5</c:v>
                      </c:pt>
                      <c:pt idx="1">
                        <c:v>6</c:v>
                      </c:pt>
                      <c:pt idx="2">
                        <c:v>7</c:v>
                      </c:pt>
                      <c:pt idx="3">
                        <c:v>8</c:v>
                      </c:pt>
                      <c:pt idx="4">
                        <c:v>9</c:v>
                      </c:pt>
                      <c:pt idx="5">
                        <c:v>10</c:v>
                      </c:pt>
                      <c:pt idx="6">
                        <c:v>11</c:v>
                      </c:pt>
                      <c:pt idx="7">
                        <c:v>12</c:v>
                      </c:pt>
                      <c:pt idx="8">
                        <c:v>13</c:v>
                      </c:pt>
                      <c:pt idx="9">
                        <c:v>14</c:v>
                      </c:pt>
                      <c:pt idx="10">
                        <c:v>15</c:v>
                      </c:pt>
                      <c:pt idx="11">
                        <c:v>16</c:v>
                      </c:pt>
                      <c:pt idx="12">
                        <c:v>17</c:v>
                      </c:pt>
                      <c:pt idx="13">
                        <c:v>18</c:v>
                      </c:pt>
                      <c:pt idx="14">
                        <c:v>19</c:v>
                      </c:pt>
                      <c:pt idx="15">
                        <c:v>20</c:v>
                      </c:pt>
                      <c:pt idx="16">
                        <c:v>21</c:v>
                      </c:pt>
                      <c:pt idx="17">
                        <c:v>22</c:v>
                      </c:pt>
                      <c:pt idx="18">
                        <c:v>23</c:v>
                      </c:pt>
                      <c:pt idx="19">
                        <c:v>24</c:v>
                      </c:pt>
                      <c:pt idx="20">
                        <c:v>25</c:v>
                      </c:pt>
                      <c:pt idx="21">
                        <c:v>26</c:v>
                      </c:pt>
                      <c:pt idx="22">
                        <c:v>27</c:v>
                      </c:pt>
                      <c:pt idx="23">
                        <c:v>28</c:v>
                      </c:pt>
                      <c:pt idx="24">
                        <c:v>29</c:v>
                      </c:pt>
                      <c:pt idx="25">
                        <c:v>30</c:v>
                      </c:pt>
                      <c:pt idx="26">
                        <c:v>31</c:v>
                      </c:pt>
                      <c:pt idx="27">
                        <c:v>32</c:v>
                      </c:pt>
                      <c:pt idx="28">
                        <c:v>33</c:v>
                      </c:pt>
                      <c:pt idx="29">
                        <c:v>34</c:v>
                      </c:pt>
                      <c:pt idx="30">
                        <c:v>35</c:v>
                      </c:pt>
                      <c:pt idx="31">
                        <c:v>36</c:v>
                      </c:pt>
                      <c:pt idx="32">
                        <c:v>37</c:v>
                      </c:pt>
                      <c:pt idx="33">
                        <c:v>38</c:v>
                      </c:pt>
                      <c:pt idx="34">
                        <c:v>39</c:v>
                      </c:pt>
                      <c:pt idx="35">
                        <c:v>40</c:v>
                      </c:pt>
                      <c:pt idx="36">
                        <c:v>41</c:v>
                      </c:pt>
                      <c:pt idx="37">
                        <c:v>42</c:v>
                      </c:pt>
                      <c:pt idx="38">
                        <c:v>43</c:v>
                      </c:pt>
                      <c:pt idx="39">
                        <c:v>44</c:v>
                      </c:pt>
                      <c:pt idx="40">
                        <c:v>45</c:v>
                      </c:pt>
                      <c:pt idx="41">
                        <c:v>46</c:v>
                      </c:pt>
                      <c:pt idx="42">
                        <c:v>47</c:v>
                      </c:pt>
                      <c:pt idx="43">
                        <c:v>48</c:v>
                      </c:pt>
                      <c:pt idx="44">
                        <c:v>49</c:v>
                      </c:pt>
                      <c:pt idx="45">
                        <c:v>50</c:v>
                      </c:pt>
                      <c:pt idx="46">
                        <c:v>51</c:v>
                      </c:pt>
                      <c:pt idx="47">
                        <c:v>2</c:v>
                      </c:pt>
                      <c:pt idx="48">
                        <c:v>3</c:v>
                      </c:pt>
                      <c:pt idx="49">
                        <c:v>4</c:v>
                      </c:pt>
                      <c:pt idx="50">
                        <c:v>5</c:v>
                      </c:pt>
                      <c:pt idx="51">
                        <c:v>6</c:v>
                      </c:pt>
                      <c:pt idx="52">
                        <c:v>7</c:v>
                      </c:pt>
                      <c:pt idx="53">
                        <c:v>8</c:v>
                      </c:pt>
                      <c:pt idx="54">
                        <c:v>9</c:v>
                      </c:pt>
                      <c:pt idx="55">
                        <c:v>10</c:v>
                      </c:pt>
                      <c:pt idx="56">
                        <c:v>11</c:v>
                      </c:pt>
                      <c:pt idx="57">
                        <c:v>12</c:v>
                      </c:pt>
                      <c:pt idx="58">
                        <c:v>13</c:v>
                      </c:pt>
                      <c:pt idx="59">
                        <c:v>14</c:v>
                      </c:pt>
                      <c:pt idx="60">
                        <c:v>15</c:v>
                      </c:pt>
                      <c:pt idx="61">
                        <c:v>16</c:v>
                      </c:pt>
                      <c:pt idx="62">
                        <c:v>17</c:v>
                      </c:pt>
                      <c:pt idx="63">
                        <c:v>18</c:v>
                      </c:pt>
                      <c:pt idx="64">
                        <c:v>19</c:v>
                      </c:pt>
                      <c:pt idx="65">
                        <c:v>20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Stats!$C$6:$C$78</c15:sqref>
                        </c15:formulaRef>
                      </c:ext>
                    </c:extLst>
                    <c:numCache>
                      <c:formatCode>General</c:formatCode>
                      <c:ptCount val="73"/>
                      <c:pt idx="0">
                        <c:v>2</c:v>
                      </c:pt>
                      <c:pt idx="1">
                        <c:v>7</c:v>
                      </c:pt>
                      <c:pt idx="2">
                        <c:v>10</c:v>
                      </c:pt>
                      <c:pt idx="3">
                        <c:v>14</c:v>
                      </c:pt>
                      <c:pt idx="4">
                        <c:v>17</c:v>
                      </c:pt>
                      <c:pt idx="5">
                        <c:v>24</c:v>
                      </c:pt>
                      <c:pt idx="6">
                        <c:v>29</c:v>
                      </c:pt>
                      <c:pt idx="7">
                        <c:v>34</c:v>
                      </c:pt>
                      <c:pt idx="8">
                        <c:v>38</c:v>
                      </c:pt>
                      <c:pt idx="9">
                        <c:v>42</c:v>
                      </c:pt>
                      <c:pt idx="10">
                        <c:v>50</c:v>
                      </c:pt>
                      <c:pt idx="11">
                        <c:v>59</c:v>
                      </c:pt>
                      <c:pt idx="12">
                        <c:v>67</c:v>
                      </c:pt>
                      <c:pt idx="13">
                        <c:v>75</c:v>
                      </c:pt>
                      <c:pt idx="14">
                        <c:v>81</c:v>
                      </c:pt>
                      <c:pt idx="15">
                        <c:v>91</c:v>
                      </c:pt>
                      <c:pt idx="16">
                        <c:v>98</c:v>
                      </c:pt>
                      <c:pt idx="17">
                        <c:v>107</c:v>
                      </c:pt>
                      <c:pt idx="18">
                        <c:v>118</c:v>
                      </c:pt>
                      <c:pt idx="19">
                        <c:v>128</c:v>
                      </c:pt>
                      <c:pt idx="20">
                        <c:v>138</c:v>
                      </c:pt>
                      <c:pt idx="21">
                        <c:v>148</c:v>
                      </c:pt>
                      <c:pt idx="22">
                        <c:v>157</c:v>
                      </c:pt>
                      <c:pt idx="23">
                        <c:v>163</c:v>
                      </c:pt>
                      <c:pt idx="24">
                        <c:v>165</c:v>
                      </c:pt>
                      <c:pt idx="25">
                        <c:v>167</c:v>
                      </c:pt>
                      <c:pt idx="26">
                        <c:v>171</c:v>
                      </c:pt>
                      <c:pt idx="27">
                        <c:v>181</c:v>
                      </c:pt>
                      <c:pt idx="28">
                        <c:v>187</c:v>
                      </c:pt>
                      <c:pt idx="29">
                        <c:v>192</c:v>
                      </c:pt>
                      <c:pt idx="30">
                        <c:v>198</c:v>
                      </c:pt>
                      <c:pt idx="31">
                        <c:v>203</c:v>
                      </c:pt>
                      <c:pt idx="32">
                        <c:v>209</c:v>
                      </c:pt>
                      <c:pt idx="33">
                        <c:v>215</c:v>
                      </c:pt>
                      <c:pt idx="34">
                        <c:v>222</c:v>
                      </c:pt>
                      <c:pt idx="35">
                        <c:v>228</c:v>
                      </c:pt>
                      <c:pt idx="36">
                        <c:v>236</c:v>
                      </c:pt>
                      <c:pt idx="37">
                        <c:v>243</c:v>
                      </c:pt>
                      <c:pt idx="38">
                        <c:v>250</c:v>
                      </c:pt>
                      <c:pt idx="39">
                        <c:v>253</c:v>
                      </c:pt>
                      <c:pt idx="40">
                        <c:v>260</c:v>
                      </c:pt>
                      <c:pt idx="41">
                        <c:v>266</c:v>
                      </c:pt>
                      <c:pt idx="42">
                        <c:v>273</c:v>
                      </c:pt>
                      <c:pt idx="43">
                        <c:v>283</c:v>
                      </c:pt>
                      <c:pt idx="44">
                        <c:v>289</c:v>
                      </c:pt>
                      <c:pt idx="45">
                        <c:v>297</c:v>
                      </c:pt>
                      <c:pt idx="46">
                        <c:v>302</c:v>
                      </c:pt>
                      <c:pt idx="47">
                        <c:v>306</c:v>
                      </c:pt>
                      <c:pt idx="48">
                        <c:v>307</c:v>
                      </c:pt>
                      <c:pt idx="49">
                        <c:v>307</c:v>
                      </c:pt>
                      <c:pt idx="50">
                        <c:v>307</c:v>
                      </c:pt>
                      <c:pt idx="51">
                        <c:v>307</c:v>
                      </c:pt>
                      <c:pt idx="52">
                        <c:v>307</c:v>
                      </c:pt>
                      <c:pt idx="53">
                        <c:v>311</c:v>
                      </c:pt>
                      <c:pt idx="54">
                        <c:v>332</c:v>
                      </c:pt>
                      <c:pt idx="55">
                        <c:v>311</c:v>
                      </c:pt>
                      <c:pt idx="56">
                        <c:v>342</c:v>
                      </c:pt>
                      <c:pt idx="57">
                        <c:v>313</c:v>
                      </c:pt>
                      <c:pt idx="58">
                        <c:v>316</c:v>
                      </c:pt>
                      <c:pt idx="59">
                        <c:v>323</c:v>
                      </c:pt>
                      <c:pt idx="60">
                        <c:v>323</c:v>
                      </c:pt>
                      <c:pt idx="61">
                        <c:v>320</c:v>
                      </c:pt>
                      <c:pt idx="62">
                        <c:v>323</c:v>
                      </c:pt>
                      <c:pt idx="63">
                        <c:v>323</c:v>
                      </c:pt>
                      <c:pt idx="64">
                        <c:v>323</c:v>
                      </c:pt>
                      <c:pt idx="65">
                        <c:v>323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146276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Numéro de Semaine (2013-2014)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effectLst>
            <a:outerShdw sx="1000" sy="1000" algn="ctr" rotWithShape="0">
              <a:schemeClr val="bg1"/>
            </a:outerShdw>
          </a:effectLst>
        </c:spPr>
        <c:crossAx val="148956616"/>
        <c:crosses val="autoZero"/>
        <c:auto val="1"/>
        <c:lblAlgn val="ctr"/>
        <c:lblOffset val="100"/>
        <c:noMultiLvlLbl val="0"/>
      </c:catAx>
      <c:valAx>
        <c:axId val="148956616"/>
        <c:scaling>
          <c:orientation val="minMax"/>
          <c:max val="323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900"/>
                </a:pPr>
                <a:r>
                  <a:rPr lang="fr-FR" sz="900"/>
                  <a:t>Nombre de star-points mis</a:t>
                </a:r>
                <a:r>
                  <a:rPr lang="fr-FR" sz="900" baseline="0"/>
                  <a:t> à jour</a:t>
                </a:r>
                <a:r>
                  <a:rPr lang="fr-FR" sz="900"/>
                  <a:t> </a:t>
                </a:r>
              </a:p>
            </c:rich>
          </c:tx>
          <c:layout>
            <c:manualLayout>
              <c:xMode val="edge"/>
              <c:yMode val="edge"/>
              <c:x val="5.2792876263224424E-2"/>
              <c:y val="9.4638568592302866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462764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4137726835383069"/>
          <c:y val="0.91645594041863632"/>
          <c:w val="0.55255548125679943"/>
          <c:h val="3.6436495421341752E-2"/>
        </c:manualLayout>
      </c:layout>
      <c:overlay val="0"/>
    </c:legend>
    <c:plotVisOnly val="0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B224E-CF9B-4BED-8F1F-C469ED4036A7}" type="datetimeFigureOut">
              <a:rPr lang="en-GB" smtClean="0"/>
              <a:pPr/>
              <a:t>27/06/2014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3E725-0698-48EC-9BAC-8B1971F343D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864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8CBF4-0FB2-49E2-8780-B82BD5A5B123}" type="datetimeFigureOut">
              <a:rPr lang="en-GB" smtClean="0"/>
              <a:pPr/>
              <a:t>27/06/2014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9A80E-B5F5-44BF-A71F-035367B1EEC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303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9A80E-B5F5-44BF-A71F-035367B1EEC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745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795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077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9A80E-B5F5-44BF-A71F-035367B1EEC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550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ERNlogo-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anner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la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 dirty="0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 dirty="0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sp>
        <p:nvSpPr>
          <p:cNvPr id="4782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782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68299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EFB6DF3-0E0B-43B4-A226-A76269A84AD2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39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D4137230-D78E-48FB-BA98-ED1917B30EB1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678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BA67747D-47B3-4207-88CD-F9D507F47AD9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67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91706A30-EA0E-4A2C-92A4-D4A9D6AD32A7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50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42CF9E62-55F2-4A00-BA8E-950F65F3C485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42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52B6D985-4195-4524-A930-0F9F4F48E97D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855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A802D29E-BFB4-47C8-83B5-6FEAADFBB8F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322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320107A9-AB86-4F1B-B686-59B54C286738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363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130F1AE6-8D61-4A10-BCC8-4BBC3C364A07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899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29510AA-2C55-4CF5-9BA6-8C78C1257C5C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60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71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4D14D484-7AE2-45E2-AD29-BB92635CAC06}" type="slidenum">
              <a:rPr lang="en-US">
                <a:solidFill>
                  <a:srgbClr val="3861A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pic>
        <p:nvPicPr>
          <p:cNvPr id="1030" name="Picture 6" descr="lat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1874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ERNlogo-rg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7192" name="Text Box 8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dirty="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 dirty="0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 dirty="0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75862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gis.cern.ch/gisportal/IT_Equipment.htm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8556" y="1772816"/>
            <a:ext cx="593944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Communication Services projects</a:t>
            </a:r>
          </a:p>
          <a:p>
            <a:pPr algn="ctr"/>
            <a:r>
              <a:rPr lang="en-US" sz="2800" b="1" dirty="0" smtClean="0"/>
              <a:t>During LS1</a:t>
            </a:r>
          </a:p>
          <a:p>
            <a:pPr algn="ctr"/>
            <a:endParaRPr lang="en-US" sz="2800" b="1" dirty="0"/>
          </a:p>
          <a:p>
            <a:pPr algn="ctr"/>
            <a:r>
              <a:rPr lang="en-US" b="1" dirty="0" smtClean="0"/>
              <a:t>F. Chapron </a:t>
            </a:r>
          </a:p>
          <a:p>
            <a:pPr algn="ctr"/>
            <a:r>
              <a:rPr lang="en-US" b="1" dirty="0" smtClean="0"/>
              <a:t>IT/CS</a:t>
            </a:r>
          </a:p>
          <a:p>
            <a:pPr algn="ctr"/>
            <a:endParaRPr lang="en-US" sz="2800" b="1" dirty="0"/>
          </a:p>
          <a:p>
            <a:pPr algn="ctr"/>
            <a:r>
              <a:rPr lang="en-US" sz="1400" b="1" dirty="0" smtClean="0"/>
              <a:t>26</a:t>
            </a:r>
            <a:r>
              <a:rPr lang="en-US" sz="1400" b="1" baseline="30000" dirty="0" smtClean="0"/>
              <a:t>th</a:t>
            </a:r>
            <a:r>
              <a:rPr lang="en-US" sz="1400" b="1" dirty="0" smtClean="0"/>
              <a:t> of June 2014</a:t>
            </a:r>
          </a:p>
          <a:p>
            <a:pPr algn="ctr"/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16653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z="2800" dirty="0" smtClean="0"/>
              <a:t>Conclusion</a:t>
            </a:r>
            <a:endParaRPr lang="en-US" sz="2800" dirty="0" smtClean="0"/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619672" y="1340768"/>
            <a:ext cx="7344816" cy="408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r>
              <a:rPr lang="en-US" sz="2400" dirty="0">
                <a:solidFill>
                  <a:srgbClr val="000000"/>
                </a:solidFill>
              </a:rPr>
              <a:t>P</a:t>
            </a:r>
            <a:r>
              <a:rPr lang="en-US" sz="2400" dirty="0" smtClean="0">
                <a:solidFill>
                  <a:srgbClr val="000000"/>
                </a:solidFill>
              </a:rPr>
              <a:t>rojects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Technical network switch replacement = </a:t>
            </a:r>
            <a:r>
              <a:rPr lang="en-US" sz="2400" dirty="0" smtClean="0">
                <a:solidFill>
                  <a:srgbClr val="00B050"/>
                </a:solidFill>
              </a:rPr>
              <a:t>Done!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Network for R2E = </a:t>
            </a:r>
            <a:r>
              <a:rPr lang="en-US" sz="2400" dirty="0" smtClean="0">
                <a:solidFill>
                  <a:srgbClr val="00B050"/>
                </a:solidFill>
              </a:rPr>
              <a:t>Done !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Experiment </a:t>
            </a:r>
            <a:r>
              <a:rPr lang="en-US" sz="2400" dirty="0" smtClean="0">
                <a:solidFill>
                  <a:srgbClr val="000000"/>
                </a:solidFill>
              </a:rPr>
              <a:t>updates = </a:t>
            </a:r>
            <a:r>
              <a:rPr lang="en-US" sz="2400" dirty="0" err="1">
                <a:solidFill>
                  <a:srgbClr val="0070C0"/>
                </a:solidFill>
              </a:rPr>
              <a:t>Finalising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it in CMS &amp; Atlas</a:t>
            </a:r>
            <a:endParaRPr lang="en-US" sz="2400" dirty="0" smtClean="0">
              <a:solidFill>
                <a:srgbClr val="000000"/>
              </a:solidFill>
            </a:endParaRP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TETRA = </a:t>
            </a:r>
            <a:r>
              <a:rPr lang="en-US" sz="2400" dirty="0" err="1" smtClean="0">
                <a:solidFill>
                  <a:srgbClr val="0070C0"/>
                </a:solidFill>
              </a:rPr>
              <a:t>Finalising</a:t>
            </a:r>
            <a:r>
              <a:rPr lang="en-US" sz="2400" dirty="0" smtClean="0">
                <a:solidFill>
                  <a:srgbClr val="0070C0"/>
                </a:solidFill>
              </a:rPr>
              <a:t> Indoor </a:t>
            </a:r>
            <a:r>
              <a:rPr lang="en-US" sz="2400" dirty="0" err="1" smtClean="0">
                <a:solidFill>
                  <a:srgbClr val="0070C0"/>
                </a:solidFill>
              </a:rPr>
              <a:t>localisation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Mobile services = </a:t>
            </a:r>
            <a:r>
              <a:rPr lang="en-US" sz="2400" dirty="0" smtClean="0">
                <a:solidFill>
                  <a:srgbClr val="00B050"/>
                </a:solidFill>
              </a:rPr>
              <a:t>Done !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VDSL </a:t>
            </a:r>
            <a:r>
              <a:rPr lang="en-US" sz="2400" dirty="0">
                <a:solidFill>
                  <a:srgbClr val="000000"/>
                </a:solidFill>
              </a:rPr>
              <a:t>Wi-Fi </a:t>
            </a:r>
            <a:r>
              <a:rPr lang="en-US" sz="2400" dirty="0" smtClean="0">
                <a:solidFill>
                  <a:srgbClr val="000000"/>
                </a:solidFill>
              </a:rPr>
              <a:t>network = </a:t>
            </a:r>
            <a:r>
              <a:rPr lang="en-US" sz="2400" dirty="0">
                <a:solidFill>
                  <a:srgbClr val="00B050"/>
                </a:solidFill>
              </a:rPr>
              <a:t>Done ! </a:t>
            </a:r>
            <a:r>
              <a:rPr lang="en-US" sz="2400" dirty="0">
                <a:solidFill>
                  <a:srgbClr val="0070C0"/>
                </a:solidFill>
              </a:rPr>
              <a:t>(Dismantling)</a:t>
            </a:r>
          </a:p>
          <a:p>
            <a:pPr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endParaRPr lang="en-US" sz="2400" dirty="0">
              <a:solidFill>
                <a:srgbClr val="0070C0"/>
              </a:solidFill>
            </a:endParaRP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endParaRPr lang="en-US" sz="2400" dirty="0" smtClean="0">
              <a:solidFill>
                <a:srgbClr val="000000"/>
              </a:solidFill>
            </a:endParaRPr>
          </a:p>
          <a:p>
            <a:pPr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r>
              <a:rPr lang="en-US" sz="2400" dirty="0" smtClean="0">
                <a:solidFill>
                  <a:srgbClr val="000000"/>
                </a:solidFill>
              </a:rPr>
              <a:t>Thanks to all those who help us in these projects!</a:t>
            </a:r>
          </a:p>
        </p:txBody>
      </p:sp>
    </p:spTree>
    <p:extLst>
      <p:ext uri="{BB962C8B-B14F-4D97-AF65-F5344CB8AC3E}">
        <p14:creationId xmlns:p14="http://schemas.microsoft.com/office/powerpoint/2010/main" val="10045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37715" y="2348880"/>
            <a:ext cx="2371162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smtClean="0"/>
              <a:t>THANKS</a:t>
            </a:r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Questions ?</a:t>
            </a:r>
            <a:endParaRPr lang="en-US" sz="3200" dirty="0" smtClean="0"/>
          </a:p>
          <a:p>
            <a:pPr algn="ctr"/>
            <a:endParaRPr lang="en-US" sz="2400" dirty="0" smtClean="0"/>
          </a:p>
          <a:p>
            <a:pPr algn="ctr"/>
            <a:endParaRPr lang="en-US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390340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259632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z="2800" dirty="0" smtClean="0"/>
              <a:t>Communications services in underground &amp; Exp. after LS1</a:t>
            </a:r>
            <a:endParaRPr lang="en-US" sz="2800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980728"/>
            <a:ext cx="6502519" cy="519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56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z="2800" dirty="0" smtClean="0"/>
              <a:t>Agenda</a:t>
            </a:r>
            <a:endParaRPr lang="en-US" sz="2800" dirty="0" smtClean="0"/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619672" y="1130902"/>
            <a:ext cx="6985000" cy="408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r>
              <a:rPr lang="en-US" sz="2400" dirty="0">
                <a:solidFill>
                  <a:srgbClr val="000000"/>
                </a:solidFill>
              </a:rPr>
              <a:t>P</a:t>
            </a:r>
            <a:r>
              <a:rPr lang="en-US" sz="2400" dirty="0" smtClean="0">
                <a:solidFill>
                  <a:srgbClr val="000000"/>
                </a:solidFill>
              </a:rPr>
              <a:t>rojects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Technical Network switch replacement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Network for R2E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Experiment updates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TETRA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Mobile services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VDSL </a:t>
            </a:r>
            <a:r>
              <a:rPr lang="en-US" sz="2400" dirty="0">
                <a:solidFill>
                  <a:srgbClr val="000000"/>
                </a:solidFill>
              </a:rPr>
              <a:t>Wi-Fi network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73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GB" sz="2800" dirty="0" smtClean="0"/>
              <a:t>The Technical Network (TN)</a:t>
            </a:r>
            <a:endParaRPr lang="en-US" sz="2800" dirty="0" smtClean="0"/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1194443" y="1001277"/>
            <a:ext cx="770503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Service definition:</a:t>
            </a:r>
          </a:p>
          <a:p>
            <a:pPr marL="914400" lvl="1" indent="-4572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Provide high-speed and reliable fixed network connectivity for the accelerator control, protected from external access</a:t>
            </a:r>
          </a:p>
          <a:p>
            <a:pPr marL="914400" lvl="1" indent="-4572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Provide 10Mbps / 100Mbps / 1Gbps connections</a:t>
            </a:r>
          </a:p>
          <a:p>
            <a:pPr marL="914400" lvl="1" indent="-4572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Dual power supply when available </a:t>
            </a:r>
          </a:p>
          <a:p>
            <a:pPr marL="914400" lvl="1" indent="-4572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Available in </a:t>
            </a:r>
            <a:r>
              <a:rPr lang="en-US" sz="1400" dirty="0" smtClean="0">
                <a:solidFill>
                  <a:srgbClr val="000000"/>
                </a:solidFill>
              </a:rPr>
              <a:t>LHC (not tunnel) </a:t>
            </a:r>
            <a:r>
              <a:rPr lang="en-US" sz="1400" dirty="0">
                <a:solidFill>
                  <a:srgbClr val="000000"/>
                </a:solidFill>
              </a:rPr>
              <a:t>in Experimental caverns and Alcoves where there are UTP </a:t>
            </a:r>
            <a:r>
              <a:rPr lang="en-US" sz="1400" dirty="0" smtClean="0">
                <a:solidFill>
                  <a:srgbClr val="000000"/>
                </a:solidFill>
              </a:rPr>
              <a:t>plugs… </a:t>
            </a:r>
          </a:p>
          <a:p>
            <a:pPr marL="914400" lvl="1" indent="-4572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Available in injector complex (Booster, PS, SPS, etc.) and Exp. </a:t>
            </a:r>
            <a:r>
              <a:rPr lang="en-US" sz="1400" dirty="0">
                <a:solidFill>
                  <a:srgbClr val="000000"/>
                </a:solidFill>
              </a:rPr>
              <a:t>where there are UTP </a:t>
            </a:r>
            <a:r>
              <a:rPr lang="en-US" sz="1400" dirty="0" smtClean="0">
                <a:solidFill>
                  <a:srgbClr val="000000"/>
                </a:solidFill>
              </a:rPr>
              <a:t>plugs… 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endParaRPr lang="en-US" sz="1600" dirty="0">
              <a:solidFill>
                <a:srgbClr val="000000"/>
              </a:solidFill>
            </a:endParaRPr>
          </a:p>
          <a:p>
            <a:pPr marL="285750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Work accomplished (completed since </a:t>
            </a:r>
            <a:r>
              <a:rPr lang="en-US" sz="1600" dirty="0"/>
              <a:t>mid-May</a:t>
            </a:r>
            <a:r>
              <a:rPr lang="en-US" sz="1600" dirty="0">
                <a:solidFill>
                  <a:srgbClr val="000000"/>
                </a:solidFill>
              </a:rPr>
              <a:t>):</a:t>
            </a:r>
          </a:p>
          <a:p>
            <a:pPr marL="800100" lvl="1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/>
              <a:t>321 star-points were redone </a:t>
            </a:r>
          </a:p>
          <a:p>
            <a:pPr marL="800100" lvl="1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/>
              <a:t>376 </a:t>
            </a:r>
            <a:r>
              <a:rPr lang="en-US" sz="1400" dirty="0">
                <a:solidFill>
                  <a:srgbClr val="000000"/>
                </a:solidFill>
              </a:rPr>
              <a:t>obsolete 3Com network switches were replaced by HP2910 switches</a:t>
            </a:r>
          </a:p>
          <a:p>
            <a:pPr marL="800100" lvl="1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371 GPN switches were re-patched </a:t>
            </a:r>
          </a:p>
          <a:p>
            <a:pPr marL="800100" lvl="1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/>
              <a:t>7729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000000"/>
                </a:solidFill>
              </a:rPr>
              <a:t>UTP cables were re-patched </a:t>
            </a:r>
          </a:p>
          <a:p>
            <a:pPr marL="800100" lvl="1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Network architecture </a:t>
            </a:r>
            <a:r>
              <a:rPr lang="en-US" sz="1400" dirty="0" err="1">
                <a:solidFill>
                  <a:srgbClr val="000000"/>
                </a:solidFill>
              </a:rPr>
              <a:t>optimisation</a:t>
            </a:r>
            <a:endParaRPr lang="en-US" sz="1400" dirty="0">
              <a:solidFill>
                <a:srgbClr val="000000"/>
              </a:solidFill>
            </a:endParaRPr>
          </a:p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Project Leader</a:t>
            </a:r>
            <a:r>
              <a:rPr lang="en-US" sz="1400" dirty="0" smtClean="0">
                <a:solidFill>
                  <a:srgbClr val="000000"/>
                </a:solidFill>
              </a:rPr>
              <a:t>: </a:t>
            </a:r>
            <a:r>
              <a:rPr lang="en-US" sz="1400" dirty="0" err="1" smtClean="0">
                <a:solidFill>
                  <a:srgbClr val="000000"/>
                </a:solidFill>
              </a:rPr>
              <a:t>Maryse</a:t>
            </a:r>
            <a:r>
              <a:rPr lang="en-US" sz="1400" dirty="0" smtClean="0">
                <a:solidFill>
                  <a:srgbClr val="000000"/>
                </a:solidFill>
              </a:rPr>
              <a:t> Da Costa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graphicFrame>
        <p:nvGraphicFramePr>
          <p:cNvPr id="7" name="Chart 6" title="Projet refonte du réseau techniqu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8901701"/>
              </p:ext>
            </p:extLst>
          </p:nvPr>
        </p:nvGraphicFramePr>
        <p:xfrm>
          <a:off x="5083049" y="4077072"/>
          <a:ext cx="3816424" cy="2570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025003"/>
            <a:ext cx="3566384" cy="1500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013047" y="6284922"/>
            <a:ext cx="24096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u="sng" dirty="0" smtClean="0">
                <a:solidFill>
                  <a:schemeClr val="bg1"/>
                </a:solidFill>
              </a:rPr>
              <a:t>Building 874 (CCC) after TN replacement</a:t>
            </a:r>
            <a:endParaRPr lang="fr-FR" sz="9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295400" y="0"/>
            <a:ext cx="64449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sz="2800" dirty="0" smtClean="0"/>
              <a:t>R2E project (network part) </a:t>
            </a:r>
            <a:endParaRPr lang="en-US" sz="2800" dirty="0"/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194443" y="1001277"/>
            <a:ext cx="7705030" cy="296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Project definition:</a:t>
            </a:r>
          </a:p>
          <a:p>
            <a:pPr marL="914400" lvl="1" indent="-4572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Move equipment and infrastructure in LHC exposed to radiation</a:t>
            </a:r>
          </a:p>
          <a:p>
            <a:pPr marL="914400" lvl="1" indent="-4572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Three network star-points were concerned</a:t>
            </a:r>
          </a:p>
          <a:p>
            <a:pPr marL="1371600" lvl="2" indent="-4572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LHC 5, 6 and 7</a:t>
            </a:r>
          </a:p>
          <a:p>
            <a:pPr marL="914400" lvl="1" indent="-4572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Move of  ~100 users in LHC 1 and 4</a:t>
            </a:r>
          </a:p>
          <a:p>
            <a:pPr marL="914400" lvl="1" indent="-4572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endParaRPr lang="en-US" sz="1400" dirty="0">
              <a:solidFill>
                <a:srgbClr val="000000"/>
              </a:solidFill>
            </a:endParaRPr>
          </a:p>
          <a:p>
            <a:pPr lvl="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r>
              <a:rPr lang="en-US" sz="1400" dirty="0" smtClean="0">
                <a:solidFill>
                  <a:srgbClr val="000000"/>
                </a:solidFill>
              </a:rPr>
              <a:t> 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285750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Work accomplished (completed since </a:t>
            </a:r>
            <a:r>
              <a:rPr lang="en-US" sz="1600" dirty="0"/>
              <a:t>end of April):</a:t>
            </a:r>
          </a:p>
          <a:p>
            <a:pPr marL="800100" lvl="1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/>
              <a:t>400 UTP cables installed</a:t>
            </a:r>
          </a:p>
          <a:p>
            <a:pPr marL="800100" lvl="1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/>
              <a:t>140m of leaky-feeder cable were installed</a:t>
            </a:r>
          </a:p>
          <a:p>
            <a:pPr marL="800100" lvl="1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18 Wi-Fi Access Points installed </a:t>
            </a:r>
          </a:p>
          <a:p>
            <a:pPr marL="342900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indent="-3429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Project Leader</a:t>
            </a:r>
            <a:r>
              <a:rPr lang="en-US" sz="1400" dirty="0" smtClean="0">
                <a:solidFill>
                  <a:srgbClr val="000000"/>
                </a:solidFill>
              </a:rPr>
              <a:t>: </a:t>
            </a:r>
            <a:r>
              <a:rPr lang="en-US" sz="1400" dirty="0" err="1" smtClean="0">
                <a:solidFill>
                  <a:srgbClr val="000000"/>
                </a:solidFill>
              </a:rPr>
              <a:t>Maryse</a:t>
            </a:r>
            <a:r>
              <a:rPr lang="en-US" sz="1400" dirty="0" smtClean="0">
                <a:solidFill>
                  <a:srgbClr val="000000"/>
                </a:solidFill>
              </a:rPr>
              <a:t> Da Costa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759" y="2636912"/>
            <a:ext cx="2247714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60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295400" y="0"/>
            <a:ext cx="64449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sz="2800" dirty="0" smtClean="0"/>
              <a:t>Experiment updates during LS1</a:t>
            </a:r>
            <a:endParaRPr lang="en-US" sz="28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187624" y="908720"/>
            <a:ext cx="7525072" cy="561662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dirty="0" smtClean="0"/>
              <a:t>ALICE: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srgbClr val="000000"/>
                </a:solidFill>
              </a:rPr>
              <a:t>Re-cabling and refurbishment of the ALICE Control Room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srgbClr val="000000"/>
                </a:solidFill>
              </a:rPr>
              <a:t>Provide network equipment from IT-CS contract for ALICE-HLT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srgbClr val="000000"/>
                </a:solidFill>
              </a:rPr>
              <a:t>Exchange 24ports switches with 48ports switches in the CR levels</a:t>
            </a:r>
            <a:endParaRPr lang="en-US" sz="1400" dirty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ATLAS: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srgbClr val="000000"/>
                </a:solidFill>
              </a:rPr>
              <a:t>Re-cabling and refurbishment of the USA15 star-point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srgbClr val="000000"/>
                </a:solidFill>
              </a:rPr>
              <a:t>Cleaning of the SDX star-point (on-going)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srgbClr val="000000"/>
                </a:solidFill>
              </a:rPr>
              <a:t>Replacement and upgrade of 4 core ATCN routers (HP5412 -&gt; HP8212)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200" dirty="0" smtClean="0">
                <a:solidFill>
                  <a:srgbClr val="000000"/>
                </a:solidFill>
              </a:rPr>
              <a:t>Upgrade of the CDR from 20 to 80 </a:t>
            </a:r>
            <a:r>
              <a:rPr lang="en-US" sz="1200" dirty="0" err="1" smtClean="0">
                <a:solidFill>
                  <a:srgbClr val="000000"/>
                </a:solidFill>
              </a:rPr>
              <a:t>Gbit</a:t>
            </a:r>
            <a:r>
              <a:rPr lang="en-US" sz="1200" dirty="0" smtClean="0">
                <a:solidFill>
                  <a:srgbClr val="000000"/>
                </a:solidFill>
              </a:rPr>
              <a:t>/s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CMS: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rgbClr val="000000"/>
                </a:solidFill>
              </a:rPr>
              <a:t>Re-cabling </a:t>
            </a:r>
            <a:r>
              <a:rPr lang="en-GB" sz="1200" dirty="0">
                <a:solidFill>
                  <a:srgbClr val="000000"/>
                </a:solidFill>
              </a:rPr>
              <a:t>and refurbishment of the </a:t>
            </a:r>
            <a:r>
              <a:rPr lang="en-GB" sz="1200" dirty="0" smtClean="0">
                <a:solidFill>
                  <a:srgbClr val="000000"/>
                </a:solidFill>
              </a:rPr>
              <a:t>USC55 star-point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rgbClr val="000000"/>
                </a:solidFill>
              </a:rPr>
              <a:t>Replacement of HP5412 routers upstairs by Brocade on the CMS control network (Intervention planned for autumn 2014)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rgbClr val="000000"/>
                </a:solidFill>
              </a:rPr>
              <a:t>Upgrade of the CDR from 20 to 60 </a:t>
            </a:r>
            <a:r>
              <a:rPr lang="en-GB" sz="1200" dirty="0" err="1" smtClean="0">
                <a:solidFill>
                  <a:srgbClr val="000000"/>
                </a:solidFill>
              </a:rPr>
              <a:t>Gbit</a:t>
            </a:r>
            <a:r>
              <a:rPr lang="en-GB" sz="1200" dirty="0" smtClean="0">
                <a:solidFill>
                  <a:srgbClr val="000000"/>
                </a:solidFill>
              </a:rPr>
              <a:t>/s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 err="1" smtClean="0">
                <a:solidFill>
                  <a:srgbClr val="000000"/>
                </a:solidFill>
              </a:rPr>
              <a:t>LHCb</a:t>
            </a:r>
            <a:r>
              <a:rPr lang="en-GB" sz="1800" dirty="0" smtClean="0">
                <a:solidFill>
                  <a:srgbClr val="000000"/>
                </a:solidFill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rgbClr val="000000"/>
                </a:solidFill>
              </a:rPr>
              <a:t>Integrate all LHCb IP addresses in CSDB (5043 interfaces, 228 IP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rgbClr val="000000"/>
                </a:solidFill>
              </a:rPr>
              <a:t>Provide network for the new control room end 2014 (new building SCX8)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</a:rPr>
              <a:t>NA62: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200" dirty="0" smtClean="0">
                <a:solidFill>
                  <a:srgbClr val="000000"/>
                </a:solidFill>
              </a:rPr>
              <a:t>Increase the network size from 8 to 40 services on 10 </a:t>
            </a:r>
            <a:r>
              <a:rPr lang="en-GB" sz="1200" dirty="0" err="1" smtClean="0">
                <a:solidFill>
                  <a:srgbClr val="000000"/>
                </a:solidFill>
              </a:rPr>
              <a:t>Gbit</a:t>
            </a:r>
            <a:r>
              <a:rPr lang="en-GB" sz="1200" dirty="0" smtClean="0">
                <a:solidFill>
                  <a:srgbClr val="000000"/>
                </a:solidFill>
              </a:rPr>
              <a:t>/s (on-going)</a:t>
            </a:r>
            <a:endParaRPr lang="en-GB" sz="1200" dirty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sz="1400" dirty="0" smtClean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 smtClean="0"/>
              <a:t>Project leaders : Stephane </a:t>
            </a:r>
            <a:r>
              <a:rPr lang="en-US" sz="1400" dirty="0" err="1" smtClean="0"/>
              <a:t>Casenove</a:t>
            </a:r>
            <a:r>
              <a:rPr lang="en-US" sz="1400" dirty="0" smtClean="0"/>
              <a:t> and Marc </a:t>
            </a:r>
            <a:r>
              <a:rPr lang="en-US" sz="1400" dirty="0" err="1" smtClean="0"/>
              <a:t>Collignon</a:t>
            </a:r>
            <a:r>
              <a:rPr lang="en-US" sz="1400" dirty="0" smtClean="0"/>
              <a:t>.</a:t>
            </a:r>
            <a:endParaRPr lang="en-US" sz="1400" dirty="0"/>
          </a:p>
          <a:p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IT-CS Projects During LS1 - </a:t>
            </a:r>
            <a:fld id="{021E0AE1-348E-4285-9DC3-543D8D438AAF}" type="slidenum">
              <a:rPr lang="en-US" smtClean="0"/>
              <a:t>5</a:t>
            </a:fld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54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/>
              <a:t>New radio services :TETRA</a:t>
            </a:r>
            <a:endParaRPr lang="en-US" sz="2800" dirty="0" smtClean="0"/>
          </a:p>
        </p:txBody>
      </p:sp>
      <p:sp>
        <p:nvSpPr>
          <p:cNvPr id="37894" name="TextBox 4"/>
          <p:cNvSpPr txBox="1">
            <a:spLocks noChangeArrowheads="1"/>
          </p:cNvSpPr>
          <p:nvPr/>
        </p:nvSpPr>
        <p:spPr bwMode="auto">
          <a:xfrm>
            <a:off x="1619250" y="6524625"/>
            <a:ext cx="7273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0000"/>
                </a:solidFill>
              </a:rPr>
              <a:t>A. Pascal			March 2011		     	                 Slide </a:t>
            </a:r>
            <a:fld id="{2447C86C-747A-4795-9919-FB29D90B909F}" type="slidenum">
              <a:rPr lang="en-GB" sz="100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sz="1000">
              <a:solidFill>
                <a:srgbClr val="000000"/>
              </a:solidFill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259632" y="909566"/>
            <a:ext cx="7705725" cy="574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600" dirty="0"/>
              <a:t>Service definition </a:t>
            </a:r>
          </a:p>
          <a:p>
            <a:pPr marL="742950" lvl="1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TETRA (Terrestrial Trunked Radio) is a secured radio network for critical communications (Fire brigade, Guards, etc.)</a:t>
            </a:r>
          </a:p>
          <a:p>
            <a:pPr marL="742950" lvl="1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Relay French and Swiss fire brigades frequency to allow them intervene in CERN accelerator complex with their own radio device</a:t>
            </a:r>
            <a:endParaRPr lang="en-US" sz="1400" dirty="0"/>
          </a:p>
          <a:p>
            <a:pPr marL="742950" lvl="1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Full outdoor/indoor coverage</a:t>
            </a:r>
          </a:p>
          <a:p>
            <a:pPr marL="742950" lvl="1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High level of reliability and availability (all active equipment are on UPS) </a:t>
            </a:r>
          </a:p>
          <a:p>
            <a:pPr marL="742950" lvl="1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Lone </a:t>
            </a:r>
            <a:r>
              <a:rPr lang="en-US" sz="1400" dirty="0"/>
              <a:t>worker protection!</a:t>
            </a:r>
          </a:p>
          <a:p>
            <a:pPr marL="742950" lvl="1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Outdoor and Indoor geo-</a:t>
            </a:r>
            <a:r>
              <a:rPr lang="en-US" sz="1400" dirty="0" err="1" smtClean="0"/>
              <a:t>localisation</a:t>
            </a:r>
            <a:r>
              <a:rPr lang="en-US" sz="1400" dirty="0" smtClean="0"/>
              <a:t> (</a:t>
            </a:r>
            <a:r>
              <a:rPr lang="en-US" sz="1400" i="1" dirty="0" smtClean="0"/>
              <a:t>about 100 meters accuracy</a:t>
            </a:r>
            <a:r>
              <a:rPr lang="en-US" sz="1400" dirty="0" smtClean="0"/>
              <a:t>)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endParaRPr lang="en-US" sz="1600" dirty="0" smtClean="0"/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600" dirty="0" smtClean="0"/>
              <a:t>Situation</a:t>
            </a:r>
            <a:r>
              <a:rPr lang="en-US" sz="1400" dirty="0" smtClean="0"/>
              <a:t>:</a:t>
            </a:r>
          </a:p>
          <a:p>
            <a:pPr marL="742950" lvl="1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TETRA network ready since January 2013</a:t>
            </a:r>
          </a:p>
          <a:p>
            <a:pPr marL="742950" lvl="1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Indoor </a:t>
            </a:r>
            <a:r>
              <a:rPr lang="en-US" sz="1400" dirty="0" err="1" smtClean="0"/>
              <a:t>localisation</a:t>
            </a:r>
            <a:r>
              <a:rPr lang="en-US" sz="1400" dirty="0" smtClean="0"/>
              <a:t> (1300 beacons)</a:t>
            </a:r>
          </a:p>
          <a:p>
            <a:pPr marL="1200150" lvl="2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Completed in </a:t>
            </a:r>
          </a:p>
          <a:p>
            <a:pPr marL="1657350" lvl="3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PS, Booster, TT2, LINAC II, SPS4/5/6, LHC 1-2/2-3/4-5/7-8</a:t>
            </a:r>
          </a:p>
          <a:p>
            <a:pPr marL="1200150" lvl="2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On-going in </a:t>
            </a:r>
          </a:p>
          <a:p>
            <a:pPr marL="1657350" lvl="3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LINAC4, AD, SPS1/2/3/7, </a:t>
            </a:r>
            <a:r>
              <a:rPr lang="en-US" sz="1400" dirty="0" err="1" smtClean="0"/>
              <a:t>TTxx</a:t>
            </a:r>
            <a:r>
              <a:rPr lang="en-US" sz="1400" dirty="0" smtClean="0"/>
              <a:t>, LHC 5-6/6-7/8-1</a:t>
            </a:r>
          </a:p>
          <a:p>
            <a:pPr marL="1657350" lvl="3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All will be finished until tunnels’ closure</a:t>
            </a:r>
          </a:p>
          <a:p>
            <a:pPr marL="1200150" lvl="2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LHC </a:t>
            </a:r>
            <a:r>
              <a:rPr lang="en-US" sz="1400" dirty="0" smtClean="0"/>
              <a:t>Experiments </a:t>
            </a:r>
            <a:r>
              <a:rPr lang="en-US" sz="1400" dirty="0" smtClean="0"/>
              <a:t>scheduled for 2015 </a:t>
            </a: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285750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Project leader: </a:t>
            </a:r>
            <a:r>
              <a:rPr lang="en-US" sz="1400" dirty="0" err="1">
                <a:solidFill>
                  <a:srgbClr val="000000"/>
                </a:solidFill>
              </a:rPr>
              <a:t>Aurélie</a:t>
            </a:r>
            <a:r>
              <a:rPr lang="en-US" sz="1400" dirty="0">
                <a:solidFill>
                  <a:srgbClr val="000000"/>
                </a:solidFill>
              </a:rPr>
              <a:t> Pascal</a:t>
            </a:r>
            <a:endParaRPr lang="en-US" sz="1600" dirty="0">
              <a:solidFill>
                <a:srgbClr val="000000"/>
              </a:solidFill>
            </a:endParaRPr>
          </a:p>
          <a:p>
            <a:pPr marL="742950" lvl="1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endParaRPr lang="en-US" sz="1400" dirty="0"/>
          </a:p>
          <a:p>
            <a:pPr marL="742950" lvl="1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endParaRPr lang="en-US" sz="1400" dirty="0" smtClean="0"/>
          </a:p>
          <a:p>
            <a:pPr marL="742950" lvl="1" indent="-285750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endParaRPr lang="en-US" sz="1400" dirty="0" smtClean="0"/>
          </a:p>
          <a:p>
            <a:pPr lvl="1" algn="just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endParaRPr lang="en-US" sz="1400" b="1" u="sng" dirty="0" smtClean="0">
              <a:solidFill>
                <a:srgbClr val="3861AA"/>
              </a:solidFill>
            </a:endParaRPr>
          </a:p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endParaRPr lang="en-US" sz="1600" b="1" u="sng" dirty="0">
              <a:solidFill>
                <a:srgbClr val="3861AA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75656" y="6524624"/>
            <a:ext cx="6912768" cy="2444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047" y="1988840"/>
            <a:ext cx="1152128" cy="133084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260" y="5085183"/>
            <a:ext cx="2107228" cy="15804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626" y="5582379"/>
            <a:ext cx="1566302" cy="107449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3923928" y="5382564"/>
            <a:ext cx="2592288" cy="9931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54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2800" dirty="0" smtClean="0"/>
              <a:t>Mobile Services: GSM and 3G</a:t>
            </a:r>
            <a:endParaRPr lang="en-US" sz="2800" dirty="0" smtClean="0"/>
          </a:p>
        </p:txBody>
      </p:sp>
      <p:sp>
        <p:nvSpPr>
          <p:cNvPr id="37894" name="TextBox 4"/>
          <p:cNvSpPr txBox="1">
            <a:spLocks noChangeArrowheads="1"/>
          </p:cNvSpPr>
          <p:nvPr/>
        </p:nvSpPr>
        <p:spPr bwMode="auto">
          <a:xfrm>
            <a:off x="1619250" y="6524625"/>
            <a:ext cx="7273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A. Pascal			March 2011		     	                 Slide </a:t>
            </a:r>
            <a:fld id="{2447C86C-747A-4795-9919-FB29D90B909F}" type="slidenum">
              <a:rPr lang="en-GB" sz="100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75656" y="6524624"/>
            <a:ext cx="6912768" cy="2444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7" descr="G:\Departments\IT\Groups\CS\Telecom\Radio services\Projects\Projet Tetra\Call for tender process\Invitation to Tender\Photos UMTS-TETRA\20121217_1602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882" y="4068546"/>
            <a:ext cx="2779861" cy="208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 rot="1568769">
            <a:off x="6833491" y="5345539"/>
            <a:ext cx="1678642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 smtClean="0">
                <a:solidFill>
                  <a:schemeClr val="tx2"/>
                </a:solidFill>
              </a:rPr>
              <a:t>First 3G speed tests in LHC!</a:t>
            </a:r>
            <a:endParaRPr lang="fr-FR" sz="1200" u="sng" dirty="0">
              <a:solidFill>
                <a:schemeClr val="tx2"/>
              </a:solidFill>
            </a:endParaRPr>
          </a:p>
        </p:txBody>
      </p:sp>
      <p:pic>
        <p:nvPicPr>
          <p:cNvPr id="12" name="Picture 5" descr="\\cern.ch\dfs\Users\f\fchapron\Documents\My Received Files\speed_test_download_upload_CER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882" y="4070718"/>
            <a:ext cx="2779862" cy="285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1187449" y="908050"/>
            <a:ext cx="7849047" cy="621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600" dirty="0" smtClean="0"/>
              <a:t>Service definition:</a:t>
            </a:r>
          </a:p>
          <a:p>
            <a:pPr marL="742950" lvl="1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u="sng" dirty="0"/>
              <a:t>Permanent availability everywhere at CERN - indoor and outdoor (</a:t>
            </a:r>
            <a:r>
              <a:rPr lang="en-US" sz="1400" i="1" u="sng" dirty="0"/>
              <a:t>partially</a:t>
            </a:r>
            <a:r>
              <a:rPr lang="en-US" sz="1400" u="sng" dirty="0"/>
              <a:t>)</a:t>
            </a:r>
          </a:p>
          <a:p>
            <a:pPr marL="742950" lvl="1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/>
              <a:t>Voice traffic:</a:t>
            </a:r>
          </a:p>
          <a:p>
            <a:pPr marL="1200150" lvl="2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Ø"/>
            </a:pPr>
            <a:r>
              <a:rPr lang="en-US" sz="1200" dirty="0"/>
              <a:t>16 + 140 simultaneous calls max between two consecutive REs or RE to adjacent Pit </a:t>
            </a:r>
          </a:p>
          <a:p>
            <a:pPr marL="742950" lvl="1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/>
              <a:t>Messaging:</a:t>
            </a:r>
          </a:p>
          <a:p>
            <a:pPr marL="1200150" lvl="2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Ø"/>
            </a:pPr>
            <a:r>
              <a:rPr lang="en-US" sz="1200" dirty="0"/>
              <a:t>SMS (Short Message Service) : 160 characters maximum</a:t>
            </a:r>
          </a:p>
          <a:p>
            <a:pPr marL="1200150" lvl="2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Ø"/>
            </a:pPr>
            <a:r>
              <a:rPr lang="en-US" sz="1200" dirty="0"/>
              <a:t>MMS (Multimedia Messaging Service): allow pictures and voice message attachments</a:t>
            </a:r>
          </a:p>
          <a:p>
            <a:pPr marL="742950" lvl="1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/>
              <a:t>Data transfer allows access to Internet OR CERN GPN with a mobile device (phone or USB dongle)</a:t>
            </a:r>
          </a:p>
          <a:p>
            <a:pPr marL="1200150" lvl="2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anose="05000000000000000000" pitchFamily="2" charset="2"/>
              <a:buChar char="Ø"/>
            </a:pPr>
            <a:r>
              <a:rPr lang="en-GB" sz="1400" dirty="0" smtClean="0"/>
              <a:t>Data </a:t>
            </a:r>
            <a:r>
              <a:rPr lang="en-GB" sz="1400" dirty="0"/>
              <a:t>transfer </a:t>
            </a:r>
            <a:r>
              <a:rPr lang="en-GB" sz="1400" dirty="0" smtClean="0"/>
              <a:t>(for standard users): 7Mbps DL + 1 </a:t>
            </a:r>
            <a:r>
              <a:rPr lang="en-GB" sz="1400" dirty="0"/>
              <a:t>Mbps </a:t>
            </a:r>
            <a:r>
              <a:rPr lang="en-GB" sz="1400" dirty="0" smtClean="0"/>
              <a:t>UL Latency</a:t>
            </a:r>
            <a:r>
              <a:rPr lang="en-GB" sz="1400" dirty="0"/>
              <a:t>: &lt; </a:t>
            </a:r>
            <a:r>
              <a:rPr lang="en-GB" sz="1400" dirty="0" smtClean="0"/>
              <a:t>50ms</a:t>
            </a:r>
            <a:endParaRPr lang="en-GB" sz="1400" dirty="0"/>
          </a:p>
          <a:p>
            <a:pPr marL="742950" lvl="1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 smtClean="0"/>
              <a:t>2 hours’ power autonomy</a:t>
            </a:r>
          </a:p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endParaRPr lang="en-US" sz="1600" dirty="0"/>
          </a:p>
          <a:p>
            <a:pPr marL="285750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600" dirty="0"/>
              <a:t>Situation: </a:t>
            </a:r>
          </a:p>
          <a:p>
            <a:pPr marL="742950" lvl="1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/>
              <a:t>40 emitters and the entire transmission network were replaced </a:t>
            </a:r>
          </a:p>
          <a:p>
            <a:pPr marL="742950" lvl="1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itchFamily="2" charset="2"/>
              <a:buChar char="§"/>
            </a:pPr>
            <a:r>
              <a:rPr lang="en-US" sz="1400" dirty="0"/>
              <a:t>New network design with CERN-owned repeaters </a:t>
            </a:r>
          </a:p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endParaRPr lang="en-US" sz="1400" dirty="0">
              <a:solidFill>
                <a:srgbClr val="000000"/>
              </a:solidFill>
            </a:endParaRPr>
          </a:p>
          <a:p>
            <a:pPr marL="285750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Real-time </a:t>
            </a:r>
            <a:r>
              <a:rPr lang="en-US" sz="1400" dirty="0">
                <a:solidFill>
                  <a:srgbClr val="FF0000"/>
                </a:solidFill>
              </a:rPr>
              <a:t>video streaming is enabled everywhere in tunnels !</a:t>
            </a:r>
          </a:p>
          <a:p>
            <a:pPr marL="285750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Test your preferred app with this service</a:t>
            </a:r>
          </a:p>
          <a:p>
            <a:pPr marL="742950" lvl="1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3G USB dongles at telecom lab</a:t>
            </a:r>
          </a:p>
          <a:p>
            <a:pPr marL="742950" lvl="1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</a:rPr>
              <a:t>PDA phones at the CERN stores</a:t>
            </a:r>
          </a:p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endParaRPr lang="en-US" sz="1400" dirty="0">
              <a:solidFill>
                <a:srgbClr val="FF0000"/>
              </a:solidFill>
            </a:endParaRPr>
          </a:p>
          <a:p>
            <a:pPr marL="285750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Next step: LTE (4G) pilot in LHC RE88 to LCH8 in August</a:t>
            </a:r>
          </a:p>
          <a:p>
            <a:pPr marL="742950" lvl="1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anose="05000000000000000000" pitchFamily="2" charset="2"/>
              <a:buChar char="§"/>
            </a:pPr>
            <a:r>
              <a:rPr lang="en-GB" sz="1400" dirty="0"/>
              <a:t>Theoretical values of 90 Mbps DL &amp; 14 Mbps UL</a:t>
            </a:r>
          </a:p>
          <a:p>
            <a:pPr marL="742950" lvl="1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Wingdings" panose="05000000000000000000" pitchFamily="2" charset="2"/>
              <a:buChar char="§"/>
            </a:pPr>
            <a:r>
              <a:rPr lang="en-US" sz="1400" i="1" dirty="0" smtClean="0"/>
              <a:t>To prepare LS2</a:t>
            </a:r>
            <a:endParaRPr lang="en-US" sz="1400" i="1" dirty="0"/>
          </a:p>
          <a:p>
            <a:pPr lvl="1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r>
              <a:rPr lang="en-US" sz="1400" dirty="0" smtClean="0"/>
              <a:t>	</a:t>
            </a:r>
          </a:p>
          <a:p>
            <a:pPr marL="285750" indent="-28575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</a:rPr>
              <a:t>Project leader: Rodrigo Sierra</a:t>
            </a:r>
          </a:p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r>
              <a:rPr lang="en-US" dirty="0"/>
              <a:t>	</a:t>
            </a:r>
            <a:endParaRPr lang="en-GB" dirty="0" smtClean="0"/>
          </a:p>
          <a:p>
            <a:pPr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</a:pPr>
            <a:endParaRPr lang="en-US" b="1" u="sng" dirty="0" smtClean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84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295400" y="0"/>
            <a:ext cx="64449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sz="2800" dirty="0"/>
              <a:t>VDSL </a:t>
            </a:r>
            <a:r>
              <a:rPr lang="en-US" sz="2800" dirty="0" smtClean="0"/>
              <a:t>&amp; Wi-Fi in LHC </a:t>
            </a:r>
            <a:r>
              <a:rPr lang="en-US" sz="1800" dirty="0" smtClean="0"/>
              <a:t>(&amp; LINAC4) </a:t>
            </a:r>
            <a:endParaRPr lang="en-US" sz="1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187624" y="908720"/>
            <a:ext cx="7525072" cy="44878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Service definition: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VDSL2 </a:t>
            </a:r>
            <a:r>
              <a:rPr lang="en-US" sz="1400" dirty="0">
                <a:solidFill>
                  <a:srgbClr val="000000"/>
                </a:solidFill>
              </a:rPr>
              <a:t>: Very h</a:t>
            </a:r>
            <a:r>
              <a:rPr lang="en-US" sz="1400" dirty="0" smtClean="0">
                <a:solidFill>
                  <a:srgbClr val="000000"/>
                </a:solidFill>
              </a:rPr>
              <a:t>igh </a:t>
            </a:r>
            <a:r>
              <a:rPr lang="en-US" sz="1400" dirty="0">
                <a:solidFill>
                  <a:srgbClr val="000000"/>
                </a:solidFill>
              </a:rPr>
              <a:t>bit rate Digital Subscriber </a:t>
            </a:r>
            <a:r>
              <a:rPr lang="en-US" sz="1400" dirty="0" smtClean="0">
                <a:solidFill>
                  <a:srgbClr val="000000"/>
                </a:solidFill>
              </a:rPr>
              <a:t>Line version 2. </a:t>
            </a:r>
            <a:endParaRPr lang="en-US" sz="1400" dirty="0">
              <a:solidFill>
                <a:srgbClr val="000000"/>
              </a:solidFill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>
                <a:solidFill>
                  <a:srgbClr val="000000"/>
                </a:solidFill>
              </a:rPr>
              <a:t>High performance version of your ADSL line at Home</a:t>
            </a:r>
            <a:endParaRPr lang="en-US" sz="1200" dirty="0">
              <a:solidFill>
                <a:srgbClr val="000000"/>
              </a:solidFill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>
                <a:solidFill>
                  <a:srgbClr val="000000"/>
                </a:solidFill>
              </a:rPr>
              <a:t>Plugs available every 100m in LHC tunnel connected to GPN</a:t>
            </a:r>
            <a:endParaRPr lang="en-US" sz="1200" dirty="0">
              <a:solidFill>
                <a:srgbClr val="000000"/>
              </a:solidFill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>
                <a:solidFill>
                  <a:srgbClr val="000000"/>
                </a:solidFill>
              </a:rPr>
              <a:t>Up to 100Mbps full-duplex (upload and download) on wire</a:t>
            </a:r>
            <a:endParaRPr lang="en-US" sz="1200" dirty="0">
              <a:solidFill>
                <a:srgbClr val="000000"/>
              </a:solidFill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>
                <a:solidFill>
                  <a:srgbClr val="000000"/>
                </a:solidFill>
              </a:rPr>
              <a:t>Temporary Wi-Fi </a:t>
            </a:r>
            <a:r>
              <a:rPr lang="en-US" sz="1200" dirty="0">
                <a:solidFill>
                  <a:srgbClr val="000000"/>
                </a:solidFill>
              </a:rPr>
              <a:t>Access </a:t>
            </a:r>
            <a:r>
              <a:rPr lang="en-US" sz="1200" dirty="0" smtClean="0">
                <a:solidFill>
                  <a:srgbClr val="000000"/>
                </a:solidFill>
              </a:rPr>
              <a:t>Points </a:t>
            </a:r>
            <a:r>
              <a:rPr lang="en-US" sz="1200" dirty="0">
                <a:solidFill>
                  <a:srgbClr val="000000"/>
                </a:solidFill>
              </a:rPr>
              <a:t>in tunnel (with embedded VDSL modem)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1200" dirty="0" smtClean="0"/>
              <a:t>802.11bgn </a:t>
            </a:r>
            <a:r>
              <a:rPr lang="en-US" sz="1200" dirty="0"/>
              <a:t>(2.4GHz) </a:t>
            </a:r>
            <a:r>
              <a:rPr lang="en-US" sz="1200" dirty="0" smtClean="0"/>
              <a:t>up to </a:t>
            </a:r>
            <a:r>
              <a:rPr lang="en-US" sz="1200" u="sng" dirty="0" smtClean="0"/>
              <a:t>80Mbps</a:t>
            </a:r>
            <a:r>
              <a:rPr lang="en-US" sz="1200" dirty="0" smtClean="0"/>
              <a:t> half-duplex shared</a:t>
            </a:r>
            <a:endParaRPr lang="en-US" sz="12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Wi-Fi Access Points in </a:t>
            </a:r>
            <a:r>
              <a:rPr lang="en-GB" sz="1400" dirty="0" smtClean="0"/>
              <a:t>technical areas (and access pits)</a:t>
            </a:r>
            <a:endParaRPr lang="en-US" sz="1400" dirty="0">
              <a:solidFill>
                <a:srgbClr val="000000"/>
              </a:solidFill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>
                <a:solidFill>
                  <a:srgbClr val="000000"/>
                </a:solidFill>
              </a:rPr>
              <a:t>Permanent service to connect </a:t>
            </a:r>
            <a:r>
              <a:rPr lang="en-US" sz="1200" dirty="0">
                <a:solidFill>
                  <a:srgbClr val="000000"/>
                </a:solidFill>
              </a:rPr>
              <a:t>to </a:t>
            </a:r>
            <a:r>
              <a:rPr lang="en-US" sz="1200" dirty="0" smtClean="0">
                <a:solidFill>
                  <a:srgbClr val="000000"/>
                </a:solidFill>
              </a:rPr>
              <a:t>GPN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>
                <a:solidFill>
                  <a:srgbClr val="000000"/>
                </a:solidFill>
              </a:rPr>
              <a:t>In most UAs</a:t>
            </a:r>
            <a:r>
              <a:rPr lang="en-US" sz="1200" dirty="0">
                <a:solidFill>
                  <a:srgbClr val="000000"/>
                </a:solidFill>
              </a:rPr>
              <a:t>, </a:t>
            </a:r>
            <a:r>
              <a:rPr lang="en-US" sz="1200" dirty="0" smtClean="0">
                <a:solidFill>
                  <a:srgbClr val="000000"/>
                </a:solidFill>
              </a:rPr>
              <a:t>USs, REs and SDs  </a:t>
            </a:r>
            <a:endParaRPr lang="en-US" sz="1200" dirty="0">
              <a:solidFill>
                <a:srgbClr val="000000"/>
              </a:solidFill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802.11bgn </a:t>
            </a:r>
            <a:r>
              <a:rPr lang="en-US" sz="1200" dirty="0"/>
              <a:t>(2.4GHz) Max </a:t>
            </a:r>
            <a:r>
              <a:rPr lang="en-US" sz="1200" u="sng" dirty="0" smtClean="0"/>
              <a:t>80Mbps</a:t>
            </a:r>
            <a:r>
              <a:rPr lang="en-US" sz="1200" dirty="0" smtClean="0"/>
              <a:t> </a:t>
            </a:r>
            <a:r>
              <a:rPr lang="en-US" sz="1200" dirty="0"/>
              <a:t>half-duplex </a:t>
            </a:r>
            <a:r>
              <a:rPr lang="en-US" sz="1200" dirty="0" smtClean="0"/>
              <a:t>shared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200" dirty="0" smtClean="0"/>
              <a:t>802.11an (5GHz</a:t>
            </a:r>
            <a:r>
              <a:rPr lang="en-US" sz="1200" dirty="0"/>
              <a:t>) Max </a:t>
            </a:r>
            <a:r>
              <a:rPr lang="en-US" sz="1200" u="sng" dirty="0" smtClean="0"/>
              <a:t>240Mbps</a:t>
            </a:r>
            <a:r>
              <a:rPr lang="en-US" sz="1200" dirty="0" smtClean="0"/>
              <a:t> </a:t>
            </a:r>
            <a:r>
              <a:rPr lang="en-US" sz="1200" dirty="0"/>
              <a:t>half-duplex shared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sz="1200" dirty="0"/>
          </a:p>
          <a:p>
            <a:r>
              <a:rPr lang="en-US" sz="1600" dirty="0" smtClean="0">
                <a:solidFill>
                  <a:srgbClr val="000000"/>
                </a:solidFill>
              </a:rPr>
              <a:t>Situation 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26 VDSL switches replaced in April 2013.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278 temporary Wi-Fi/VDSL modems deployed in tunnel since </a:t>
            </a:r>
            <a:r>
              <a:rPr lang="en-US" sz="1400" dirty="0" smtClean="0"/>
              <a:t>April 2013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77 permanent Wi-Fi APs replaced or added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Wi-Fi coverage map: </a:t>
            </a:r>
            <a:r>
              <a:rPr lang="en-US" sz="1400" dirty="0">
                <a:solidFill>
                  <a:srgbClr val="000000"/>
                </a:solidFill>
                <a:hlinkClick r:id="rId2"/>
              </a:rPr>
              <a:t>https://</a:t>
            </a:r>
            <a:r>
              <a:rPr lang="en-US" sz="1400" dirty="0" smtClean="0">
                <a:solidFill>
                  <a:srgbClr val="000000"/>
                </a:solidFill>
                <a:hlinkClick r:id="rId2"/>
              </a:rPr>
              <a:t>gis.cern.ch/gisportal/IT_Equipment.htm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</a:p>
          <a:p>
            <a:pPr marL="457200" lvl="1" indent="0">
              <a:buNone/>
            </a:pPr>
            <a:endParaRPr lang="en-US" sz="1400" dirty="0" smtClean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Project manager: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Sebastien </a:t>
            </a:r>
            <a:r>
              <a:rPr lang="en-US" sz="1600" dirty="0" err="1">
                <a:solidFill>
                  <a:srgbClr val="000000"/>
                </a:solidFill>
              </a:rPr>
              <a:t>Ceuterickx</a:t>
            </a:r>
            <a:endParaRPr lang="en-US" sz="1800" dirty="0">
              <a:solidFill>
                <a:srgbClr val="000000"/>
              </a:solidFill>
            </a:endParaRPr>
          </a:p>
          <a:p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073" y="2492896"/>
            <a:ext cx="2376558" cy="1782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128137" y="2564904"/>
            <a:ext cx="18004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u="sng" dirty="0" smtClean="0">
                <a:solidFill>
                  <a:schemeClr val="bg1"/>
                </a:solidFill>
              </a:rPr>
              <a:t>A Wi-Fi/VDSL modem in LHC </a:t>
            </a:r>
            <a:endParaRPr lang="fr-FR" sz="900" b="1" u="sn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19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295400" y="0"/>
            <a:ext cx="64449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sz="2800" dirty="0"/>
              <a:t>VDSL </a:t>
            </a:r>
            <a:r>
              <a:rPr lang="en-US" sz="2800" dirty="0" smtClean="0"/>
              <a:t>&amp; Wi-Fi in LHC </a:t>
            </a:r>
            <a:endParaRPr lang="en-US" sz="28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187624" y="908720"/>
            <a:ext cx="7525072" cy="44878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dirty="0" smtClean="0"/>
              <a:t>Dismantling: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VDSL/Wi-Fi modem cannot resist LHC operation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000000"/>
                </a:solidFill>
              </a:rPr>
              <a:t>Wi-Fi Kits will be available at the telecom lab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0000"/>
                </a:solidFill>
              </a:rPr>
              <a:t>Shall </a:t>
            </a:r>
            <a:r>
              <a:rPr lang="en-US" sz="1400" dirty="0" smtClean="0">
                <a:solidFill>
                  <a:srgbClr val="000000"/>
                </a:solidFill>
              </a:rPr>
              <a:t>we keep the mounting brackets in place for future re-use 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Tentative </a:t>
            </a:r>
            <a:r>
              <a:rPr lang="en-US" sz="2000" dirty="0" smtClean="0">
                <a:solidFill>
                  <a:srgbClr val="000000"/>
                </a:solidFill>
              </a:rPr>
              <a:t>schedule: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In LHC Arcs (right after the 80K to 4.5K cool down) </a:t>
            </a:r>
            <a:endParaRPr lang="en-US" sz="1600" dirty="0">
              <a:solidFill>
                <a:srgbClr val="000000"/>
              </a:solidFill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Arc 67 : 17</a:t>
            </a:r>
            <a:r>
              <a:rPr lang="en-US" sz="1200" baseline="30000" dirty="0" smtClean="0">
                <a:solidFill>
                  <a:srgbClr val="000000"/>
                </a:solidFill>
              </a:rPr>
              <a:t>th</a:t>
            </a:r>
            <a:r>
              <a:rPr lang="en-US" sz="1200" dirty="0" smtClean="0">
                <a:solidFill>
                  <a:srgbClr val="000000"/>
                </a:solidFill>
              </a:rPr>
              <a:t> of July (to confirm)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Arc 81 : 14</a:t>
            </a:r>
            <a:r>
              <a:rPr lang="en-US" sz="1200" baseline="30000" dirty="0" smtClean="0">
                <a:solidFill>
                  <a:srgbClr val="000000"/>
                </a:solidFill>
              </a:rPr>
              <a:t>th</a:t>
            </a:r>
            <a:r>
              <a:rPr lang="en-US" sz="1200" dirty="0" smtClean="0">
                <a:solidFill>
                  <a:srgbClr val="000000"/>
                </a:solidFill>
              </a:rPr>
              <a:t> of July (to confirm)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Arc 12 : 8</a:t>
            </a:r>
            <a:r>
              <a:rPr lang="en-US" sz="1200" baseline="30000" dirty="0" smtClean="0">
                <a:solidFill>
                  <a:srgbClr val="000000"/>
                </a:solidFill>
              </a:rPr>
              <a:t>th</a:t>
            </a:r>
            <a:r>
              <a:rPr lang="en-US" sz="1200" dirty="0" smtClean="0">
                <a:solidFill>
                  <a:srgbClr val="000000"/>
                </a:solidFill>
              </a:rPr>
              <a:t> of August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Arc </a:t>
            </a:r>
            <a:r>
              <a:rPr lang="en-US" sz="1200" dirty="0">
                <a:solidFill>
                  <a:srgbClr val="000000"/>
                </a:solidFill>
              </a:rPr>
              <a:t>23 : </a:t>
            </a:r>
            <a:r>
              <a:rPr lang="en-US" sz="1200" dirty="0" smtClean="0">
                <a:solidFill>
                  <a:srgbClr val="000000"/>
                </a:solidFill>
              </a:rPr>
              <a:t>22</a:t>
            </a:r>
            <a:r>
              <a:rPr lang="en-US" sz="1200" baseline="30000" dirty="0" smtClean="0">
                <a:solidFill>
                  <a:srgbClr val="000000"/>
                </a:solidFill>
              </a:rPr>
              <a:t>nd</a:t>
            </a:r>
            <a:r>
              <a:rPr lang="en-US" sz="1200" dirty="0" smtClean="0">
                <a:solidFill>
                  <a:srgbClr val="000000"/>
                </a:solidFill>
              </a:rPr>
              <a:t> of August</a:t>
            </a:r>
            <a:endParaRPr lang="en-US" sz="1200" dirty="0">
              <a:solidFill>
                <a:srgbClr val="000000"/>
              </a:solidFill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</a:rPr>
              <a:t>Arc 56 : 1</a:t>
            </a:r>
            <a:r>
              <a:rPr lang="en-US" sz="1200" baseline="30000" dirty="0">
                <a:solidFill>
                  <a:srgbClr val="000000"/>
                </a:solidFill>
              </a:rPr>
              <a:t>st</a:t>
            </a:r>
            <a:r>
              <a:rPr lang="en-US" sz="1200" dirty="0">
                <a:solidFill>
                  <a:srgbClr val="000000"/>
                </a:solidFill>
              </a:rPr>
              <a:t> of September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</a:rPr>
              <a:t>Arc 78 : 12</a:t>
            </a:r>
            <a:r>
              <a:rPr lang="en-US" sz="1200" baseline="30000" dirty="0">
                <a:solidFill>
                  <a:srgbClr val="000000"/>
                </a:solidFill>
              </a:rPr>
              <a:t>th</a:t>
            </a:r>
            <a:r>
              <a:rPr lang="en-US" sz="1200" dirty="0">
                <a:solidFill>
                  <a:srgbClr val="000000"/>
                </a:solidFill>
              </a:rPr>
              <a:t> of September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Arc </a:t>
            </a:r>
            <a:r>
              <a:rPr lang="en-US" sz="1200" dirty="0">
                <a:solidFill>
                  <a:srgbClr val="000000"/>
                </a:solidFill>
              </a:rPr>
              <a:t>34 : </a:t>
            </a:r>
            <a:r>
              <a:rPr lang="en-US" sz="1200" dirty="0" smtClean="0">
                <a:solidFill>
                  <a:srgbClr val="000000"/>
                </a:solidFill>
              </a:rPr>
              <a:t>19</a:t>
            </a:r>
            <a:r>
              <a:rPr lang="en-US" sz="1200" baseline="30000" dirty="0" smtClean="0">
                <a:solidFill>
                  <a:srgbClr val="000000"/>
                </a:solidFill>
              </a:rPr>
              <a:t>th</a:t>
            </a:r>
            <a:r>
              <a:rPr lang="en-US" sz="1200" dirty="0" smtClean="0">
                <a:solidFill>
                  <a:srgbClr val="000000"/>
                </a:solidFill>
              </a:rPr>
              <a:t> of </a:t>
            </a:r>
            <a:r>
              <a:rPr lang="en-US" sz="1200" dirty="0">
                <a:solidFill>
                  <a:srgbClr val="000000"/>
                </a:solidFill>
              </a:rPr>
              <a:t>September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Arc </a:t>
            </a:r>
            <a:r>
              <a:rPr lang="en-US" sz="1200" dirty="0">
                <a:solidFill>
                  <a:srgbClr val="000000"/>
                </a:solidFill>
              </a:rPr>
              <a:t>45 : </a:t>
            </a:r>
            <a:r>
              <a:rPr lang="en-US" sz="1200" dirty="0" smtClean="0">
                <a:solidFill>
                  <a:srgbClr val="000000"/>
                </a:solidFill>
              </a:rPr>
              <a:t>26</a:t>
            </a:r>
            <a:r>
              <a:rPr lang="en-US" sz="1200" baseline="30000" dirty="0" smtClean="0">
                <a:solidFill>
                  <a:srgbClr val="000000"/>
                </a:solidFill>
              </a:rPr>
              <a:t>th</a:t>
            </a:r>
            <a:r>
              <a:rPr lang="en-US" sz="1200" dirty="0" smtClean="0">
                <a:solidFill>
                  <a:srgbClr val="000000"/>
                </a:solidFill>
              </a:rPr>
              <a:t> of </a:t>
            </a:r>
            <a:r>
              <a:rPr lang="en-US" sz="1200" dirty="0">
                <a:solidFill>
                  <a:srgbClr val="000000"/>
                </a:solidFill>
              </a:rPr>
              <a:t>September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000000"/>
                </a:solidFill>
              </a:rPr>
              <a:t>In </a:t>
            </a:r>
            <a:r>
              <a:rPr lang="en-US" sz="1600" dirty="0" smtClean="0">
                <a:solidFill>
                  <a:srgbClr val="000000"/>
                </a:solidFill>
              </a:rPr>
              <a:t>LHC LSS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</a:rPr>
              <a:t>LSS 67 :13</a:t>
            </a:r>
            <a:r>
              <a:rPr lang="en-US" sz="1200" baseline="30000" dirty="0">
                <a:solidFill>
                  <a:srgbClr val="000000"/>
                </a:solidFill>
              </a:rPr>
              <a:t>th</a:t>
            </a:r>
            <a:r>
              <a:rPr lang="en-US" sz="1200" dirty="0">
                <a:solidFill>
                  <a:srgbClr val="000000"/>
                </a:solidFill>
              </a:rPr>
              <a:t> of August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LSS </a:t>
            </a:r>
            <a:r>
              <a:rPr lang="en-US" sz="1200" dirty="0">
                <a:solidFill>
                  <a:srgbClr val="000000"/>
                </a:solidFill>
              </a:rPr>
              <a:t>12 : </a:t>
            </a:r>
            <a:r>
              <a:rPr lang="en-US" sz="1200" dirty="0" smtClean="0">
                <a:solidFill>
                  <a:srgbClr val="000000"/>
                </a:solidFill>
              </a:rPr>
              <a:t>12</a:t>
            </a:r>
            <a:r>
              <a:rPr lang="en-US" sz="1200" baseline="30000" dirty="0" smtClean="0">
                <a:solidFill>
                  <a:srgbClr val="000000"/>
                </a:solidFill>
              </a:rPr>
              <a:t>th</a:t>
            </a:r>
            <a:r>
              <a:rPr lang="en-US" sz="1200" dirty="0" smtClean="0">
                <a:solidFill>
                  <a:srgbClr val="000000"/>
                </a:solidFill>
              </a:rPr>
              <a:t> of </a:t>
            </a:r>
            <a:r>
              <a:rPr lang="en-US" sz="1200" dirty="0">
                <a:solidFill>
                  <a:srgbClr val="000000"/>
                </a:solidFill>
              </a:rPr>
              <a:t>September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</a:rPr>
              <a:t>LSS 81 : 22</a:t>
            </a:r>
            <a:r>
              <a:rPr lang="en-US" sz="1200" baseline="30000" dirty="0">
                <a:solidFill>
                  <a:srgbClr val="000000"/>
                </a:solidFill>
              </a:rPr>
              <a:t>nd</a:t>
            </a:r>
            <a:r>
              <a:rPr lang="en-US" sz="1200" dirty="0">
                <a:solidFill>
                  <a:srgbClr val="000000"/>
                </a:solidFill>
              </a:rPr>
              <a:t> of September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LSS </a:t>
            </a:r>
            <a:r>
              <a:rPr lang="en-US" sz="1200" dirty="0">
                <a:solidFill>
                  <a:srgbClr val="000000"/>
                </a:solidFill>
              </a:rPr>
              <a:t>23 : </a:t>
            </a:r>
            <a:r>
              <a:rPr lang="en-US" sz="1200" dirty="0" smtClean="0">
                <a:solidFill>
                  <a:srgbClr val="000000"/>
                </a:solidFill>
              </a:rPr>
              <a:t>29</a:t>
            </a:r>
            <a:r>
              <a:rPr lang="en-US" sz="1200" baseline="30000" dirty="0" smtClean="0">
                <a:solidFill>
                  <a:srgbClr val="000000"/>
                </a:solidFill>
              </a:rPr>
              <a:t>th</a:t>
            </a:r>
            <a:r>
              <a:rPr lang="en-US" sz="1200" dirty="0" smtClean="0">
                <a:solidFill>
                  <a:srgbClr val="000000"/>
                </a:solidFill>
              </a:rPr>
              <a:t> of </a:t>
            </a:r>
            <a:r>
              <a:rPr lang="en-US" sz="1200" dirty="0">
                <a:solidFill>
                  <a:srgbClr val="000000"/>
                </a:solidFill>
              </a:rPr>
              <a:t>September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LSS </a:t>
            </a:r>
            <a:r>
              <a:rPr lang="en-US" sz="1200" dirty="0">
                <a:solidFill>
                  <a:srgbClr val="000000"/>
                </a:solidFill>
              </a:rPr>
              <a:t>56 : </a:t>
            </a:r>
            <a:r>
              <a:rPr lang="en-US" sz="1200" dirty="0" smtClean="0">
                <a:solidFill>
                  <a:srgbClr val="000000"/>
                </a:solidFill>
              </a:rPr>
              <a:t>3</a:t>
            </a:r>
            <a:r>
              <a:rPr lang="en-US" sz="1200" baseline="30000" dirty="0" smtClean="0">
                <a:solidFill>
                  <a:srgbClr val="000000"/>
                </a:solidFill>
              </a:rPr>
              <a:t>rd</a:t>
            </a:r>
            <a:r>
              <a:rPr lang="en-US" sz="1200" dirty="0" smtClean="0">
                <a:solidFill>
                  <a:srgbClr val="000000"/>
                </a:solidFill>
              </a:rPr>
              <a:t> of </a:t>
            </a:r>
            <a:r>
              <a:rPr lang="en-US" sz="1200" dirty="0">
                <a:solidFill>
                  <a:srgbClr val="000000"/>
                </a:solidFill>
              </a:rPr>
              <a:t>October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LSS </a:t>
            </a:r>
            <a:r>
              <a:rPr lang="en-US" sz="1200" dirty="0">
                <a:solidFill>
                  <a:srgbClr val="000000"/>
                </a:solidFill>
              </a:rPr>
              <a:t>78 : </a:t>
            </a:r>
            <a:r>
              <a:rPr lang="en-US" sz="1200" dirty="0" smtClean="0">
                <a:solidFill>
                  <a:srgbClr val="000000"/>
                </a:solidFill>
              </a:rPr>
              <a:t>16</a:t>
            </a:r>
            <a:r>
              <a:rPr lang="en-US" sz="1200" baseline="30000" dirty="0" smtClean="0">
                <a:solidFill>
                  <a:srgbClr val="000000"/>
                </a:solidFill>
              </a:rPr>
              <a:t>th</a:t>
            </a:r>
            <a:r>
              <a:rPr lang="en-US" sz="1200" dirty="0" smtClean="0">
                <a:solidFill>
                  <a:srgbClr val="000000"/>
                </a:solidFill>
              </a:rPr>
              <a:t> of </a:t>
            </a:r>
            <a:r>
              <a:rPr lang="en-US" sz="1200" dirty="0" smtClean="0">
                <a:solidFill>
                  <a:srgbClr val="000000"/>
                </a:solidFill>
              </a:rPr>
              <a:t>October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0000"/>
                </a:solidFill>
              </a:rPr>
              <a:t>LSS </a:t>
            </a:r>
            <a:r>
              <a:rPr lang="en-US" sz="1200" dirty="0">
                <a:solidFill>
                  <a:srgbClr val="000000"/>
                </a:solidFill>
              </a:rPr>
              <a:t>34 : 24</a:t>
            </a:r>
            <a:r>
              <a:rPr lang="en-US" sz="1200" baseline="30000" dirty="0">
                <a:solidFill>
                  <a:srgbClr val="000000"/>
                </a:solidFill>
              </a:rPr>
              <a:t>th</a:t>
            </a:r>
            <a:r>
              <a:rPr lang="en-US" sz="1200" dirty="0">
                <a:solidFill>
                  <a:srgbClr val="000000"/>
                </a:solidFill>
              </a:rPr>
              <a:t> of October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0000"/>
                </a:solidFill>
              </a:rPr>
              <a:t>LSS 45 : 31</a:t>
            </a:r>
            <a:r>
              <a:rPr lang="en-US" sz="1200" baseline="30000" dirty="0">
                <a:solidFill>
                  <a:srgbClr val="000000"/>
                </a:solidFill>
              </a:rPr>
              <a:t>st</a:t>
            </a:r>
            <a:r>
              <a:rPr lang="en-US" sz="1200" dirty="0">
                <a:solidFill>
                  <a:srgbClr val="000000"/>
                </a:solidFill>
              </a:rPr>
              <a:t> of October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889" y="2780928"/>
            <a:ext cx="4572000" cy="323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-template">
  <a:themeElements>
    <a:clrScheme name="CS-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S-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S-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-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-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8187</TotalTime>
  <Words>1128</Words>
  <Application>Microsoft Office PowerPoint</Application>
  <PresentationFormat>On-screen Show (4:3)</PresentationFormat>
  <Paragraphs>192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Tahoma</vt:lpstr>
      <vt:lpstr>Wingdings</vt:lpstr>
      <vt:lpstr>CS-template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New radio services :TETRA</vt:lpstr>
      <vt:lpstr>Mobile Services: GSM and 3G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TETRA technology</dc:title>
  <dc:creator>Aurelie Pascal</dc:creator>
  <cp:lastModifiedBy>Frederic Chapron</cp:lastModifiedBy>
  <cp:revision>131</cp:revision>
  <dcterms:created xsi:type="dcterms:W3CDTF">2012-01-12T08:57:53Z</dcterms:created>
  <dcterms:modified xsi:type="dcterms:W3CDTF">2014-06-27T07:06:41Z</dcterms:modified>
</cp:coreProperties>
</file>