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32" r:id="rId3"/>
    <p:sldId id="333" r:id="rId4"/>
    <p:sldId id="347" r:id="rId5"/>
    <p:sldId id="348" r:id="rId6"/>
    <p:sldId id="349" r:id="rId7"/>
    <p:sldId id="358" r:id="rId8"/>
    <p:sldId id="356" r:id="rId9"/>
    <p:sldId id="354" r:id="rId10"/>
    <p:sldId id="355" r:id="rId11"/>
    <p:sldId id="352" r:id="rId12"/>
    <p:sldId id="351" r:id="rId13"/>
    <p:sldId id="357" r:id="rId14"/>
    <p:sldId id="353" r:id="rId15"/>
    <p:sldId id="344" r:id="rId16"/>
    <p:sldId id="346" r:id="rId1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0000"/>
    <a:srgbClr val="000000"/>
    <a:srgbClr val="FFCC99"/>
    <a:srgbClr val="FFFF00"/>
    <a:srgbClr val="FFFFCC"/>
    <a:srgbClr val="FFFFFF"/>
    <a:srgbClr val="FFFF99"/>
    <a:srgbClr val="F2F2F2"/>
    <a:srgbClr val="D5D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602" autoAdjust="0"/>
    <p:restoredTop sz="94661" autoAdjust="0"/>
  </p:normalViewPr>
  <p:slideViewPr>
    <p:cSldViewPr>
      <p:cViewPr varScale="1">
        <p:scale>
          <a:sx n="134" d="100"/>
          <a:sy n="134" d="100"/>
        </p:scale>
        <p:origin x="-942" y="-78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8" d="100"/>
          <a:sy n="98" d="100"/>
        </p:scale>
        <p:origin x="-3564" y="-96"/>
      </p:cViewPr>
      <p:guideLst>
        <p:guide orient="horz" pos="3110"/>
        <p:guide pos="214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19D39D8-8498-4B22-ABE1-C84BD961B52A}" type="datetimeFigureOut">
              <a:rPr lang="en-GB" smtClean="0"/>
              <a:t>27/06/2014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274148A6-E248-4AE8-BC9D-CBD895FA8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32646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E4DC76A1-231A-4E40-9CB8-E877C565E753}" type="datetimeFigureOut">
              <a:rPr lang="en-GB" smtClean="0"/>
              <a:t>27/06/2014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13A89E22-121D-4345-8A11-85D125E342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9037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8063829" y="6431802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r>
              <a:rPr lang="fr-CH" sz="1200" dirty="0" smtClean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486" y="6294051"/>
            <a:ext cx="7380514" cy="57081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94051"/>
            <a:ext cx="7380514" cy="570813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654277" y="6431803"/>
            <a:ext cx="24721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L. Tavian, TE/CRG, LSC</a:t>
            </a:r>
            <a:r>
              <a:rPr lang="fr-CH" sz="1100" baseline="0" dirty="0" smtClean="0">
                <a:solidFill>
                  <a:schemeClr val="bg1"/>
                </a:solidFill>
              </a:rPr>
              <a:t> 27.06.2014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063829" y="643180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Page </a:t>
            </a:r>
            <a:fld id="{AAC28926-DDB9-4EBD-9B56-9A8A8745D239}" type="slidenum">
              <a:rPr lang="fr-CH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719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Sector 67 temperature 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7" b="7902"/>
          <a:stretch/>
        </p:blipFill>
        <p:spPr bwMode="auto">
          <a:xfrm>
            <a:off x="35496" y="1088740"/>
            <a:ext cx="9018433" cy="496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23528" y="2708920"/>
            <a:ext cx="8640960" cy="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3528" y="2060848"/>
            <a:ext cx="8640960" cy="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962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>
            <a:normAutofit fontScale="90000"/>
          </a:bodyPr>
          <a:lstStyle/>
          <a:p>
            <a:r>
              <a:rPr lang="en-GB" sz="2800" b="1"/>
              <a:t>LHC and Detectors cool down, LN2 Planning 2014</a:t>
            </a:r>
            <a:endParaRPr lang="fr-FR" sz="280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990600"/>
            <a:ext cx="8686800" cy="5410200"/>
          </a:xfrm>
        </p:spPr>
      </p:pic>
      <p:sp>
        <p:nvSpPr>
          <p:cNvPr id="14339" name="Line 1027"/>
          <p:cNvSpPr>
            <a:spLocks noChangeShapeType="1"/>
          </p:cNvSpPr>
          <p:nvPr/>
        </p:nvSpPr>
        <p:spPr bwMode="auto">
          <a:xfrm>
            <a:off x="3200400" y="3124200"/>
            <a:ext cx="0" cy="274320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Text Box 1028"/>
          <p:cNvSpPr txBox="1">
            <a:spLocks noChangeArrowheads="1"/>
          </p:cNvSpPr>
          <p:nvPr/>
        </p:nvSpPr>
        <p:spPr bwMode="auto">
          <a:xfrm>
            <a:off x="6019800" y="914400"/>
            <a:ext cx="20574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folHlink"/>
                </a:solidFill>
              </a:rPr>
              <a:t>About 10’000 tons</a:t>
            </a:r>
          </a:p>
        </p:txBody>
      </p:sp>
      <p:sp>
        <p:nvSpPr>
          <p:cNvPr id="14341" name="Text Box 1029"/>
          <p:cNvSpPr txBox="1">
            <a:spLocks noChangeArrowheads="1"/>
          </p:cNvSpPr>
          <p:nvPr/>
        </p:nvSpPr>
        <p:spPr bwMode="auto">
          <a:xfrm>
            <a:off x="1371600" y="461645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Arial Narrow" pitchFamily="-72" charset="0"/>
              </a:rPr>
              <a:t>LHC_67</a:t>
            </a:r>
          </a:p>
        </p:txBody>
      </p:sp>
      <p:sp>
        <p:nvSpPr>
          <p:cNvPr id="14342" name="Text Box 1030"/>
          <p:cNvSpPr txBox="1">
            <a:spLocks noChangeArrowheads="1"/>
          </p:cNvSpPr>
          <p:nvPr/>
        </p:nvSpPr>
        <p:spPr bwMode="auto">
          <a:xfrm>
            <a:off x="2057400" y="2514600"/>
            <a:ext cx="30480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latin typeface="Arial Narrow" pitchFamily="-72" charset="0"/>
              </a:rPr>
              <a:t>Launched for </a:t>
            </a:r>
            <a:r>
              <a:rPr lang="en-US" sz="1600" dirty="0" smtClean="0">
                <a:latin typeface="Arial Narrow" pitchFamily="-72" charset="0"/>
              </a:rPr>
              <a:t>S81 </a:t>
            </a:r>
            <a:r>
              <a:rPr lang="en-US" sz="1600" dirty="0">
                <a:latin typeface="Arial Narrow" pitchFamily="-72" charset="0"/>
              </a:rPr>
              <a:t>and detectors, </a:t>
            </a:r>
            <a:r>
              <a:rPr lang="en-US" sz="1600" dirty="0" smtClean="0">
                <a:latin typeface="Arial Narrow" pitchFamily="-72" charset="0"/>
              </a:rPr>
              <a:t>organized </a:t>
            </a:r>
            <a:r>
              <a:rPr lang="en-US" sz="1600" dirty="0">
                <a:latin typeface="Arial Narrow" pitchFamily="-72" charset="0"/>
              </a:rPr>
              <a:t>for 6 remaining LHC sectors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2853877" y="3202907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CC00CC"/>
                </a:solidFill>
              </a:rPr>
              <a:t>S81</a:t>
            </a:r>
            <a:endParaRPr lang="en-GB" sz="1400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219200"/>
            <a:ext cx="8885238" cy="4648200"/>
          </a:xfrm>
        </p:spPr>
      </p:pic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251520" y="122238"/>
            <a:ext cx="8892480" cy="639762"/>
          </a:xfrm>
        </p:spPr>
        <p:txBody>
          <a:bodyPr>
            <a:normAutofit/>
          </a:bodyPr>
          <a:lstStyle/>
          <a:p>
            <a:r>
              <a:rPr lang="en-GB" sz="2800" b="1" dirty="0" err="1" smtClean="0"/>
              <a:t>LHe</a:t>
            </a:r>
            <a:r>
              <a:rPr lang="en-GB" sz="2800" b="1" dirty="0" smtClean="0"/>
              <a:t> deliveries and forecast </a:t>
            </a:r>
            <a:r>
              <a:rPr lang="en-GB" sz="2800" b="1" dirty="0" smtClean="0"/>
              <a:t>2014 (CERN wide)</a:t>
            </a:r>
            <a:endParaRPr lang="fr-FR" sz="2800" b="1" dirty="0" smtClean="0"/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1066800" y="1600200"/>
            <a:ext cx="4343400" cy="3200400"/>
            <a:chOff x="672" y="1008"/>
            <a:chExt cx="2736" cy="2016"/>
          </a:xfrm>
        </p:grpSpPr>
        <p:sp>
          <p:nvSpPr>
            <p:cNvPr id="13315" name="Text Box 3"/>
            <p:cNvSpPr txBox="1">
              <a:spLocks noChangeArrowheads="1"/>
            </p:cNvSpPr>
            <p:nvPr/>
          </p:nvSpPr>
          <p:spPr bwMode="auto">
            <a:xfrm>
              <a:off x="720" y="1008"/>
              <a:ext cx="2016" cy="36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solidFill>
                    <a:schemeClr val="hlink"/>
                  </a:solidFill>
                  <a:latin typeface="Arial Narrow" pitchFamily="-72" charset="0"/>
                </a:rPr>
                <a:t>Voluntary slow-down of deliveries to match our available capacity at that time</a:t>
              </a:r>
            </a:p>
          </p:txBody>
        </p:sp>
        <p:sp>
          <p:nvSpPr>
            <p:cNvPr id="13316" name="Line 4"/>
            <p:cNvSpPr>
              <a:spLocks noChangeShapeType="1"/>
            </p:cNvSpPr>
            <p:nvPr/>
          </p:nvSpPr>
          <p:spPr bwMode="auto">
            <a:xfrm>
              <a:off x="1296" y="1392"/>
              <a:ext cx="288" cy="1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17" name="Line 5"/>
            <p:cNvSpPr>
              <a:spLocks noChangeShapeType="1"/>
            </p:cNvSpPr>
            <p:nvPr/>
          </p:nvSpPr>
          <p:spPr bwMode="auto">
            <a:xfrm>
              <a:off x="1392" y="1392"/>
              <a:ext cx="1692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18" name="Text Box 6"/>
            <p:cNvSpPr txBox="1">
              <a:spLocks noChangeArrowheads="1"/>
            </p:cNvSpPr>
            <p:nvPr/>
          </p:nvSpPr>
          <p:spPr bwMode="auto">
            <a:xfrm>
              <a:off x="672" y="2304"/>
              <a:ext cx="864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Narrow" pitchFamily="-72" charset="0"/>
                </a:rPr>
                <a:t>In order to have 1st LHe storage ready after maintenance</a:t>
              </a:r>
            </a:p>
          </p:txBody>
        </p:sp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1968" y="1344"/>
              <a:ext cx="1440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>
                  <a:latin typeface="Arial Narrow" pitchFamily="-72" charset="0"/>
                </a:rPr>
                <a:t>In order to have last LHe storage ready after maintenance AND 1st sector to be filled</a:t>
              </a:r>
            </a:p>
          </p:txBody>
        </p:sp>
      </p:grp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990600" y="685800"/>
            <a:ext cx="731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folHlink"/>
                </a:solidFill>
                <a:latin typeface="Arial Narrow" pitchFamily="-72" charset="0"/>
              </a:rPr>
              <a:t>Very smooth logistics so far, with 98% of external storage already back at CERN!</a:t>
            </a:r>
          </a:p>
        </p:txBody>
      </p:sp>
    </p:spTree>
    <p:extLst>
      <p:ext uri="{BB962C8B-B14F-4D97-AF65-F5344CB8AC3E}">
        <p14:creationId xmlns:p14="http://schemas.microsoft.com/office/powerpoint/2010/main" val="502144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6" name="Straight Connector 345"/>
          <p:cNvCxnSpPr>
            <a:stCxn id="513" idx="2"/>
            <a:endCxn id="525" idx="0"/>
          </p:cNvCxnSpPr>
          <p:nvPr/>
        </p:nvCxnSpPr>
        <p:spPr>
          <a:xfrm>
            <a:off x="7954282" y="1467640"/>
            <a:ext cx="0" cy="282316"/>
          </a:xfrm>
          <a:prstGeom prst="line">
            <a:avLst/>
          </a:prstGeom>
          <a:solidFill>
            <a:srgbClr val="D6FFC9"/>
          </a:solidFill>
          <a:ln w="19050">
            <a:solidFill>
              <a:srgbClr val="00F000"/>
            </a:solidFill>
            <a:prstDash val="solid"/>
            <a:miter lim="800000"/>
            <a:headEnd/>
            <a:tailEnd/>
          </a:ln>
        </p:spPr>
      </p:cxnSp>
      <p:cxnSp>
        <p:nvCxnSpPr>
          <p:cNvPr id="548" name="Straight Connector 547"/>
          <p:cNvCxnSpPr>
            <a:stCxn id="458" idx="3"/>
            <a:endCxn id="547" idx="1"/>
          </p:cNvCxnSpPr>
          <p:nvPr/>
        </p:nvCxnSpPr>
        <p:spPr>
          <a:xfrm>
            <a:off x="561641" y="3073976"/>
            <a:ext cx="119259" cy="0"/>
          </a:xfrm>
          <a:prstGeom prst="line">
            <a:avLst/>
          </a:pr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Straight Connector 1032"/>
          <p:cNvCxnSpPr>
            <a:stCxn id="456" idx="2"/>
            <a:endCxn id="457" idx="0"/>
          </p:cNvCxnSpPr>
          <p:nvPr/>
        </p:nvCxnSpPr>
        <p:spPr>
          <a:xfrm flipH="1">
            <a:off x="608900" y="1292968"/>
            <a:ext cx="1981" cy="298642"/>
          </a:xfrm>
          <a:prstGeom prst="line">
            <a:avLst/>
          </a:pr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Freeform 1033"/>
          <p:cNvSpPr/>
          <p:nvPr/>
        </p:nvSpPr>
        <p:spPr bwMode="auto">
          <a:xfrm>
            <a:off x="869950" y="1216660"/>
            <a:ext cx="139673" cy="1873250"/>
          </a:xfrm>
          <a:custGeom>
            <a:avLst/>
            <a:gdLst>
              <a:gd name="connsiteX0" fmla="*/ 0 w 171450"/>
              <a:gd name="connsiteY0" fmla="*/ 0 h 1873250"/>
              <a:gd name="connsiteX1" fmla="*/ 171450 w 171450"/>
              <a:gd name="connsiteY1" fmla="*/ 0 h 1873250"/>
              <a:gd name="connsiteX2" fmla="*/ 171450 w 171450"/>
              <a:gd name="connsiteY2" fmla="*/ 1873250 h 1873250"/>
              <a:gd name="connsiteX3" fmla="*/ 69850 w 171450"/>
              <a:gd name="connsiteY3" fmla="*/ 1873250 h 187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" h="1873250">
                <a:moveTo>
                  <a:pt x="0" y="0"/>
                </a:moveTo>
                <a:lnTo>
                  <a:pt x="171450" y="0"/>
                </a:lnTo>
                <a:lnTo>
                  <a:pt x="171450" y="1873250"/>
                </a:lnTo>
                <a:lnTo>
                  <a:pt x="69850" y="1873250"/>
                </a:lnTo>
              </a:path>
            </a:pathLst>
          </a:cu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549" name="Elbow Connector 548"/>
          <p:cNvCxnSpPr>
            <a:stCxn id="546" idx="2"/>
            <a:endCxn id="547" idx="0"/>
          </p:cNvCxnSpPr>
          <p:nvPr/>
        </p:nvCxnSpPr>
        <p:spPr>
          <a:xfrm rot="16200000" flipH="1">
            <a:off x="639086" y="2816162"/>
            <a:ext cx="155628" cy="216000"/>
          </a:xfrm>
          <a:prstGeom prst="bentConnector3">
            <a:avLst/>
          </a:pr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Elbow Connector 549"/>
          <p:cNvCxnSpPr>
            <a:stCxn id="547" idx="2"/>
            <a:endCxn id="459" idx="0"/>
          </p:cNvCxnSpPr>
          <p:nvPr/>
        </p:nvCxnSpPr>
        <p:spPr>
          <a:xfrm rot="5400000">
            <a:off x="632690" y="3122186"/>
            <a:ext cx="168420" cy="216000"/>
          </a:xfrm>
          <a:prstGeom prst="bentConnector3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Connector 353"/>
          <p:cNvCxnSpPr/>
          <p:nvPr/>
        </p:nvCxnSpPr>
        <p:spPr>
          <a:xfrm>
            <a:off x="6525179" y="1421272"/>
            <a:ext cx="0" cy="375052"/>
          </a:xfrm>
          <a:prstGeom prst="line">
            <a:avLst/>
          </a:prstGeom>
          <a:ln w="19050">
            <a:solidFill>
              <a:srgbClr val="00F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Elbow Connector 354"/>
          <p:cNvCxnSpPr>
            <a:stCxn id="413" idx="2"/>
            <a:endCxn id="408" idx="3"/>
          </p:cNvCxnSpPr>
          <p:nvPr/>
        </p:nvCxnSpPr>
        <p:spPr>
          <a:xfrm rot="5400000">
            <a:off x="1726405" y="2474109"/>
            <a:ext cx="2053623" cy="40685"/>
          </a:xfrm>
          <a:prstGeom prst="bentConnector2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356" name="Straight Connector 355"/>
          <p:cNvCxnSpPr>
            <a:stCxn id="457" idx="2"/>
            <a:endCxn id="546" idx="0"/>
          </p:cNvCxnSpPr>
          <p:nvPr/>
        </p:nvCxnSpPr>
        <p:spPr>
          <a:xfrm>
            <a:off x="608900" y="1735610"/>
            <a:ext cx="0" cy="966738"/>
          </a:xfrm>
          <a:prstGeom prst="line">
            <a:avLst/>
          </a:prstGeom>
          <a:ln w="190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Line 55"/>
          <p:cNvSpPr>
            <a:spLocks noChangeShapeType="1"/>
          </p:cNvSpPr>
          <p:nvPr/>
        </p:nvSpPr>
        <p:spPr bwMode="auto">
          <a:xfrm>
            <a:off x="3755951" y="696554"/>
            <a:ext cx="0" cy="3486309"/>
          </a:xfrm>
          <a:prstGeom prst="line">
            <a:avLst/>
          </a:prstGeom>
          <a:noFill/>
          <a:ln w="3175">
            <a:solidFill>
              <a:srgbClr val="000000"/>
            </a:solidFill>
            <a:prstDash val="sys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58" name="Straight Connector 357"/>
          <p:cNvCxnSpPr>
            <a:endCxn id="455" idx="0"/>
          </p:cNvCxnSpPr>
          <p:nvPr/>
        </p:nvCxnSpPr>
        <p:spPr>
          <a:xfrm>
            <a:off x="5612158" y="1442240"/>
            <a:ext cx="0" cy="1871216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359" name="Straight Connector 358"/>
          <p:cNvCxnSpPr>
            <a:stCxn id="534" idx="2"/>
            <a:endCxn id="536" idx="0"/>
          </p:cNvCxnSpPr>
          <p:nvPr/>
        </p:nvCxnSpPr>
        <p:spPr>
          <a:xfrm>
            <a:off x="1383503" y="1735610"/>
            <a:ext cx="0" cy="1037766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Straight Connector 359"/>
          <p:cNvCxnSpPr>
            <a:stCxn id="535" idx="2"/>
            <a:endCxn id="537" idx="0"/>
          </p:cNvCxnSpPr>
          <p:nvPr/>
        </p:nvCxnSpPr>
        <p:spPr>
          <a:xfrm>
            <a:off x="1859753" y="1735610"/>
            <a:ext cx="0" cy="1037766"/>
          </a:xfrm>
          <a:prstGeom prst="line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Elbow Connector 360"/>
          <p:cNvCxnSpPr>
            <a:stCxn id="536" idx="2"/>
            <a:endCxn id="538" idx="1"/>
          </p:cNvCxnSpPr>
          <p:nvPr/>
        </p:nvCxnSpPr>
        <p:spPr>
          <a:xfrm rot="16200000" flipH="1">
            <a:off x="1353923" y="2946956"/>
            <a:ext cx="156600" cy="97440"/>
          </a:xfrm>
          <a:prstGeom prst="bentConnector2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Elbow Connector 361"/>
          <p:cNvCxnSpPr>
            <a:stCxn id="538" idx="3"/>
            <a:endCxn id="537" idx="2"/>
          </p:cNvCxnSpPr>
          <p:nvPr/>
        </p:nvCxnSpPr>
        <p:spPr>
          <a:xfrm flipV="1">
            <a:off x="1768943" y="2917376"/>
            <a:ext cx="90810" cy="156600"/>
          </a:xfrm>
          <a:prstGeom prst="bentConnector2">
            <a:avLst/>
          </a:prstGeom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Freeform 362"/>
          <p:cNvSpPr/>
          <p:nvPr/>
        </p:nvSpPr>
        <p:spPr bwMode="auto">
          <a:xfrm>
            <a:off x="1349533" y="3136470"/>
            <a:ext cx="214818" cy="196850"/>
          </a:xfrm>
          <a:custGeom>
            <a:avLst/>
            <a:gdLst>
              <a:gd name="connsiteX0" fmla="*/ 247650 w 247650"/>
              <a:gd name="connsiteY0" fmla="*/ 0 h 196850"/>
              <a:gd name="connsiteX1" fmla="*/ 247650 w 247650"/>
              <a:gd name="connsiteY1" fmla="*/ 69850 h 196850"/>
              <a:gd name="connsiteX2" fmla="*/ 0 w 247650"/>
              <a:gd name="connsiteY2" fmla="*/ 69850 h 196850"/>
              <a:gd name="connsiteX3" fmla="*/ 0 w 247650"/>
              <a:gd name="connsiteY3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0" h="196850">
                <a:moveTo>
                  <a:pt x="247650" y="0"/>
                </a:moveTo>
                <a:lnTo>
                  <a:pt x="247650" y="69850"/>
                </a:lnTo>
                <a:lnTo>
                  <a:pt x="0" y="69850"/>
                </a:lnTo>
                <a:lnTo>
                  <a:pt x="0" y="196850"/>
                </a:lnTo>
              </a:path>
            </a:pathLst>
          </a:custGeom>
          <a:noFill/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64" name="Freeform 363"/>
          <p:cNvSpPr/>
          <p:nvPr/>
        </p:nvSpPr>
        <p:spPr bwMode="auto">
          <a:xfrm>
            <a:off x="1713576" y="3139645"/>
            <a:ext cx="165227" cy="193675"/>
          </a:xfrm>
          <a:custGeom>
            <a:avLst/>
            <a:gdLst>
              <a:gd name="connsiteX0" fmla="*/ 0 w 206375"/>
              <a:gd name="connsiteY0" fmla="*/ 0 h 193675"/>
              <a:gd name="connsiteX1" fmla="*/ 0 w 206375"/>
              <a:gd name="connsiteY1" fmla="*/ 69850 h 193675"/>
              <a:gd name="connsiteX2" fmla="*/ 206375 w 206375"/>
              <a:gd name="connsiteY2" fmla="*/ 69850 h 193675"/>
              <a:gd name="connsiteX3" fmla="*/ 206375 w 206375"/>
              <a:gd name="connsiteY3" fmla="*/ 193675 h 19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375" h="193675">
                <a:moveTo>
                  <a:pt x="0" y="0"/>
                </a:moveTo>
                <a:lnTo>
                  <a:pt x="0" y="69850"/>
                </a:lnTo>
                <a:lnTo>
                  <a:pt x="206375" y="69850"/>
                </a:lnTo>
                <a:lnTo>
                  <a:pt x="206375" y="193675"/>
                </a:lnTo>
              </a:path>
            </a:pathLst>
          </a:custGeom>
          <a:noFill/>
          <a:ln w="190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65" name="Freeform 364"/>
          <p:cNvSpPr>
            <a:spLocks/>
          </p:cNvSpPr>
          <p:nvPr/>
        </p:nvSpPr>
        <p:spPr bwMode="auto">
          <a:xfrm flipH="1">
            <a:off x="5071499" y="4080537"/>
            <a:ext cx="72513" cy="36000"/>
          </a:xfrm>
          <a:custGeom>
            <a:avLst/>
            <a:gdLst>
              <a:gd name="T0" fmla="*/ 50 w 71"/>
              <a:gd name="T1" fmla="*/ 0 h 39"/>
              <a:gd name="T2" fmla="*/ 50 w 71"/>
              <a:gd name="T3" fmla="*/ 20 h 39"/>
              <a:gd name="T4" fmla="*/ 0 w 71"/>
              <a:gd name="T5" fmla="*/ 20 h 39"/>
              <a:gd name="T6" fmla="*/ 0 w 71"/>
              <a:gd name="T7" fmla="*/ 39 h 39"/>
              <a:gd name="T8" fmla="*/ 71 w 71"/>
              <a:gd name="T9" fmla="*/ 39 h 39"/>
              <a:gd name="T10" fmla="*/ 71 w 71"/>
              <a:gd name="T11" fmla="*/ 0 h 39"/>
              <a:gd name="T12" fmla="*/ 50 w 71"/>
              <a:gd name="T1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39">
                <a:moveTo>
                  <a:pt x="50" y="0"/>
                </a:moveTo>
                <a:lnTo>
                  <a:pt x="50" y="20"/>
                </a:lnTo>
                <a:lnTo>
                  <a:pt x="0" y="20"/>
                </a:lnTo>
                <a:lnTo>
                  <a:pt x="0" y="39"/>
                </a:lnTo>
                <a:lnTo>
                  <a:pt x="71" y="39"/>
                </a:lnTo>
                <a:lnTo>
                  <a:pt x="71" y="0"/>
                </a:lnTo>
                <a:lnTo>
                  <a:pt x="50" y="0"/>
                </a:lnTo>
                <a:close/>
              </a:path>
            </a:pathLst>
          </a:cu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66" name="Straight Connector 365"/>
          <p:cNvCxnSpPr>
            <a:stCxn id="501" idx="2"/>
          </p:cNvCxnSpPr>
          <p:nvPr/>
        </p:nvCxnSpPr>
        <p:spPr>
          <a:xfrm>
            <a:off x="6520552" y="1893956"/>
            <a:ext cx="887" cy="1320725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367" name="Straight Connector 366"/>
          <p:cNvCxnSpPr/>
          <p:nvPr/>
        </p:nvCxnSpPr>
        <p:spPr>
          <a:xfrm>
            <a:off x="6521439" y="3252578"/>
            <a:ext cx="0" cy="204215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grpSp>
        <p:nvGrpSpPr>
          <p:cNvPr id="368" name="Group 367"/>
          <p:cNvGrpSpPr/>
          <p:nvPr/>
        </p:nvGrpSpPr>
        <p:grpSpPr>
          <a:xfrm>
            <a:off x="6114507" y="3235689"/>
            <a:ext cx="533400" cy="679283"/>
            <a:chOff x="4281485" y="2997994"/>
            <a:chExt cx="533400" cy="679283"/>
          </a:xfrm>
          <a:noFill/>
        </p:grpSpPr>
        <p:sp>
          <p:nvSpPr>
            <p:cNvPr id="685" name="Freeform 684"/>
            <p:cNvSpPr/>
            <p:nvPr/>
          </p:nvSpPr>
          <p:spPr>
            <a:xfrm>
              <a:off x="4281485" y="2997994"/>
              <a:ext cx="533400" cy="623887"/>
            </a:xfrm>
            <a:custGeom>
              <a:avLst/>
              <a:gdLst>
                <a:gd name="connsiteX0" fmla="*/ 533400 w 533400"/>
                <a:gd name="connsiteY0" fmla="*/ 0 h 623887"/>
                <a:gd name="connsiteX1" fmla="*/ 533400 w 533400"/>
                <a:gd name="connsiteY1" fmla="*/ 623887 h 623887"/>
                <a:gd name="connsiteX2" fmla="*/ 0 w 533400"/>
                <a:gd name="connsiteY2" fmla="*/ 623887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400" h="623887">
                  <a:moveTo>
                    <a:pt x="533400" y="0"/>
                  </a:moveTo>
                  <a:lnTo>
                    <a:pt x="533400" y="623887"/>
                  </a:lnTo>
                  <a:lnTo>
                    <a:pt x="0" y="623887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86" name="Freeform 685"/>
            <p:cNvSpPr/>
            <p:nvPr/>
          </p:nvSpPr>
          <p:spPr>
            <a:xfrm>
              <a:off x="4291010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87" name="Freeform 686"/>
            <p:cNvSpPr/>
            <p:nvPr/>
          </p:nvSpPr>
          <p:spPr>
            <a:xfrm>
              <a:off x="4350654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88" name="Freeform 687"/>
            <p:cNvSpPr/>
            <p:nvPr/>
          </p:nvSpPr>
          <p:spPr>
            <a:xfrm>
              <a:off x="4410298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89" name="Freeform 688"/>
            <p:cNvSpPr/>
            <p:nvPr/>
          </p:nvSpPr>
          <p:spPr>
            <a:xfrm>
              <a:off x="4469942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90" name="Freeform 689"/>
            <p:cNvSpPr/>
            <p:nvPr/>
          </p:nvSpPr>
          <p:spPr>
            <a:xfrm>
              <a:off x="4529586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91" name="Freeform 690"/>
            <p:cNvSpPr/>
            <p:nvPr/>
          </p:nvSpPr>
          <p:spPr>
            <a:xfrm>
              <a:off x="4589230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92" name="Freeform 691"/>
            <p:cNvSpPr/>
            <p:nvPr/>
          </p:nvSpPr>
          <p:spPr>
            <a:xfrm>
              <a:off x="4648874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93" name="Freeform 692"/>
            <p:cNvSpPr/>
            <p:nvPr/>
          </p:nvSpPr>
          <p:spPr>
            <a:xfrm>
              <a:off x="4708518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94" name="Freeform 693"/>
            <p:cNvSpPr/>
            <p:nvPr/>
          </p:nvSpPr>
          <p:spPr>
            <a:xfrm>
              <a:off x="4768165" y="3620127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369" name="Group 368"/>
          <p:cNvGrpSpPr/>
          <p:nvPr/>
        </p:nvGrpSpPr>
        <p:grpSpPr>
          <a:xfrm>
            <a:off x="6747921" y="3234895"/>
            <a:ext cx="516732" cy="680077"/>
            <a:chOff x="4914899" y="2997200"/>
            <a:chExt cx="516732" cy="680077"/>
          </a:xfrm>
        </p:grpSpPr>
        <p:sp>
          <p:nvSpPr>
            <p:cNvPr id="675" name="Freeform 674"/>
            <p:cNvSpPr/>
            <p:nvPr/>
          </p:nvSpPr>
          <p:spPr>
            <a:xfrm>
              <a:off x="4945857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6" name="Freeform 675"/>
            <p:cNvSpPr/>
            <p:nvPr/>
          </p:nvSpPr>
          <p:spPr>
            <a:xfrm>
              <a:off x="5005501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7" name="Freeform 676"/>
            <p:cNvSpPr/>
            <p:nvPr/>
          </p:nvSpPr>
          <p:spPr>
            <a:xfrm>
              <a:off x="5065145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8" name="Freeform 677"/>
            <p:cNvSpPr/>
            <p:nvPr/>
          </p:nvSpPr>
          <p:spPr>
            <a:xfrm>
              <a:off x="5124789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9" name="Freeform 678"/>
            <p:cNvSpPr/>
            <p:nvPr/>
          </p:nvSpPr>
          <p:spPr>
            <a:xfrm>
              <a:off x="5184433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80" name="Freeform 679"/>
            <p:cNvSpPr/>
            <p:nvPr/>
          </p:nvSpPr>
          <p:spPr>
            <a:xfrm>
              <a:off x="5244077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81" name="Freeform 680"/>
            <p:cNvSpPr/>
            <p:nvPr/>
          </p:nvSpPr>
          <p:spPr>
            <a:xfrm>
              <a:off x="5303721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82" name="Freeform 681"/>
            <p:cNvSpPr/>
            <p:nvPr/>
          </p:nvSpPr>
          <p:spPr>
            <a:xfrm>
              <a:off x="5363365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83" name="Freeform 682"/>
            <p:cNvSpPr/>
            <p:nvPr/>
          </p:nvSpPr>
          <p:spPr>
            <a:xfrm>
              <a:off x="5423012" y="3620127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84" name="Freeform 683"/>
            <p:cNvSpPr/>
            <p:nvPr/>
          </p:nvSpPr>
          <p:spPr>
            <a:xfrm>
              <a:off x="4914899" y="2997200"/>
              <a:ext cx="516732" cy="615950"/>
            </a:xfrm>
            <a:custGeom>
              <a:avLst/>
              <a:gdLst>
                <a:gd name="connsiteX0" fmla="*/ 0 w 552450"/>
                <a:gd name="connsiteY0" fmla="*/ 0 h 615950"/>
                <a:gd name="connsiteX1" fmla="*/ 0 w 552450"/>
                <a:gd name="connsiteY1" fmla="*/ 615950 h 615950"/>
                <a:gd name="connsiteX2" fmla="*/ 552450 w 552450"/>
                <a:gd name="connsiteY2" fmla="*/ 61595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2450" h="615950">
                  <a:moveTo>
                    <a:pt x="0" y="0"/>
                  </a:moveTo>
                  <a:lnTo>
                    <a:pt x="0" y="615950"/>
                  </a:lnTo>
                  <a:lnTo>
                    <a:pt x="552450" y="615950"/>
                  </a:lnTo>
                </a:path>
              </a:pathLst>
            </a:custGeom>
            <a:noFill/>
            <a:ln w="19050">
              <a:solidFill>
                <a:srgbClr val="CC00CC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370" name="Straight Connector 369"/>
          <p:cNvCxnSpPr>
            <a:stCxn id="384" idx="2"/>
            <a:endCxn id="381" idx="0"/>
          </p:cNvCxnSpPr>
          <p:nvPr/>
        </p:nvCxnSpPr>
        <p:spPr>
          <a:xfrm>
            <a:off x="6859403" y="1467640"/>
            <a:ext cx="0" cy="282316"/>
          </a:xfrm>
          <a:prstGeom prst="line">
            <a:avLst/>
          </a:prstGeom>
          <a:ln w="190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Elbow Connector 370"/>
          <p:cNvCxnSpPr>
            <a:stCxn id="383" idx="2"/>
            <a:endCxn id="378" idx="1"/>
          </p:cNvCxnSpPr>
          <p:nvPr/>
        </p:nvCxnSpPr>
        <p:spPr>
          <a:xfrm rot="16200000" flipH="1">
            <a:off x="5204668" y="2453376"/>
            <a:ext cx="2053623" cy="82150"/>
          </a:xfrm>
          <a:prstGeom prst="bentConnector2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372" name="Straight Connector 371"/>
          <p:cNvCxnSpPr/>
          <p:nvPr/>
        </p:nvCxnSpPr>
        <p:spPr>
          <a:xfrm>
            <a:off x="6864339" y="3246228"/>
            <a:ext cx="0" cy="204215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373" name="Elbow Connector 372"/>
          <p:cNvCxnSpPr>
            <a:stCxn id="379" idx="3"/>
            <a:endCxn id="382" idx="2"/>
          </p:cNvCxnSpPr>
          <p:nvPr/>
        </p:nvCxnSpPr>
        <p:spPr>
          <a:xfrm flipV="1">
            <a:off x="7085389" y="1467640"/>
            <a:ext cx="97415" cy="2053623"/>
          </a:xfrm>
          <a:prstGeom prst="bentConnector2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374" name="Straight Connector 373"/>
          <p:cNvCxnSpPr/>
          <p:nvPr/>
        </p:nvCxnSpPr>
        <p:spPr>
          <a:xfrm>
            <a:off x="6860237" y="1893956"/>
            <a:ext cx="0" cy="1314572"/>
          </a:xfrm>
          <a:prstGeom prst="line">
            <a:avLst/>
          </a:prstGeom>
          <a:ln w="190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5" name="Rectangle 374"/>
          <p:cNvSpPr>
            <a:spLocks noChangeArrowheads="1"/>
          </p:cNvSpPr>
          <p:nvPr/>
        </p:nvSpPr>
        <p:spPr bwMode="auto">
          <a:xfrm>
            <a:off x="6376552" y="1323640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6" name="Rectangle 375"/>
          <p:cNvSpPr>
            <a:spLocks noChangeArrowheads="1"/>
          </p:cNvSpPr>
          <p:nvPr/>
        </p:nvSpPr>
        <p:spPr bwMode="auto">
          <a:xfrm>
            <a:off x="6713126" y="2840017"/>
            <a:ext cx="288000" cy="144000"/>
          </a:xfrm>
          <a:prstGeom prst="rect">
            <a:avLst/>
          </a:prstGeom>
          <a:solidFill>
            <a:srgbClr val="CC00CC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7" name="Rectangle 376"/>
          <p:cNvSpPr>
            <a:spLocks noChangeArrowheads="1"/>
          </p:cNvSpPr>
          <p:nvPr/>
        </p:nvSpPr>
        <p:spPr bwMode="auto">
          <a:xfrm>
            <a:off x="6468175" y="3115811"/>
            <a:ext cx="432000" cy="144000"/>
          </a:xfrm>
          <a:prstGeom prst="rect">
            <a:avLst/>
          </a:prstGeom>
          <a:solidFill>
            <a:srgbClr val="CC00CC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QUIC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8" name="Rectangle 377"/>
          <p:cNvSpPr>
            <a:spLocks noChangeArrowheads="1"/>
          </p:cNvSpPr>
          <p:nvPr/>
        </p:nvSpPr>
        <p:spPr bwMode="auto">
          <a:xfrm>
            <a:off x="6272554" y="3449263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9" name="Rectangle 378"/>
          <p:cNvSpPr>
            <a:spLocks noChangeArrowheads="1"/>
          </p:cNvSpPr>
          <p:nvPr/>
        </p:nvSpPr>
        <p:spPr bwMode="auto">
          <a:xfrm>
            <a:off x="6797389" y="3449263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80" name="Rectangle 379"/>
          <p:cNvSpPr>
            <a:spLocks noChangeArrowheads="1"/>
          </p:cNvSpPr>
          <p:nvPr/>
        </p:nvSpPr>
        <p:spPr bwMode="auto">
          <a:xfrm>
            <a:off x="6509948" y="1011759"/>
            <a:ext cx="360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Storage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81" name="Rectangle 380"/>
          <p:cNvSpPr>
            <a:spLocks noChangeArrowheads="1"/>
          </p:cNvSpPr>
          <p:nvPr/>
        </p:nvSpPr>
        <p:spPr bwMode="auto">
          <a:xfrm>
            <a:off x="6715403" y="1749956"/>
            <a:ext cx="288000" cy="144000"/>
          </a:xfrm>
          <a:prstGeom prst="rect">
            <a:avLst/>
          </a:prstGeom>
          <a:solidFill>
            <a:srgbClr val="CC00CC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QSRA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82" name="Rectangle 381"/>
          <p:cNvSpPr>
            <a:spLocks noChangeArrowheads="1"/>
          </p:cNvSpPr>
          <p:nvPr/>
        </p:nvSpPr>
        <p:spPr bwMode="auto">
          <a:xfrm>
            <a:off x="7038804" y="1323640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83" name="Rectangle 382"/>
          <p:cNvSpPr>
            <a:spLocks noChangeArrowheads="1"/>
          </p:cNvSpPr>
          <p:nvPr/>
        </p:nvSpPr>
        <p:spPr bwMode="auto">
          <a:xfrm>
            <a:off x="6046404" y="1323640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84" name="Rectangle 383"/>
          <p:cNvSpPr>
            <a:spLocks noChangeArrowheads="1"/>
          </p:cNvSpPr>
          <p:nvPr/>
        </p:nvSpPr>
        <p:spPr bwMode="auto">
          <a:xfrm>
            <a:off x="6715403" y="1323640"/>
            <a:ext cx="288000" cy="144000"/>
          </a:xfrm>
          <a:prstGeom prst="rect">
            <a:avLst/>
          </a:prstGeom>
          <a:solidFill>
            <a:srgbClr val="CC00CC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85" name="Straight Connector 384"/>
          <p:cNvCxnSpPr/>
          <p:nvPr/>
        </p:nvCxnSpPr>
        <p:spPr>
          <a:xfrm>
            <a:off x="2486523" y="3252578"/>
            <a:ext cx="0" cy="204215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387" name="Straight Connector 386"/>
          <p:cNvCxnSpPr>
            <a:stCxn id="468" idx="2"/>
            <a:endCxn id="467" idx="0"/>
          </p:cNvCxnSpPr>
          <p:nvPr/>
        </p:nvCxnSpPr>
        <p:spPr>
          <a:xfrm>
            <a:off x="2442823" y="1881256"/>
            <a:ext cx="0" cy="1227400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388" name="Straight Connector 387"/>
          <p:cNvCxnSpPr>
            <a:stCxn id="405" idx="2"/>
            <a:endCxn id="468" idx="0"/>
          </p:cNvCxnSpPr>
          <p:nvPr/>
        </p:nvCxnSpPr>
        <p:spPr>
          <a:xfrm>
            <a:off x="2442823" y="1467640"/>
            <a:ext cx="0" cy="269616"/>
          </a:xfrm>
          <a:prstGeom prst="line">
            <a:avLst/>
          </a:prstGeom>
          <a:ln w="22225">
            <a:solidFill>
              <a:srgbClr val="19FF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>
            <a:off x="3240398" y="2966302"/>
            <a:ext cx="0" cy="194037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sp>
        <p:nvSpPr>
          <p:cNvPr id="390" name="Freeform 389"/>
          <p:cNvSpPr/>
          <p:nvPr/>
        </p:nvSpPr>
        <p:spPr>
          <a:xfrm>
            <a:off x="2492341" y="3228545"/>
            <a:ext cx="533400" cy="623887"/>
          </a:xfrm>
          <a:custGeom>
            <a:avLst/>
            <a:gdLst>
              <a:gd name="connsiteX0" fmla="*/ 533400 w 533400"/>
              <a:gd name="connsiteY0" fmla="*/ 0 h 623887"/>
              <a:gd name="connsiteX1" fmla="*/ 533400 w 533400"/>
              <a:gd name="connsiteY1" fmla="*/ 623887 h 623887"/>
              <a:gd name="connsiteX2" fmla="*/ 0 w 533400"/>
              <a:gd name="connsiteY2" fmla="*/ 623887 h 623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3400" h="623887">
                <a:moveTo>
                  <a:pt x="533400" y="0"/>
                </a:moveTo>
                <a:lnTo>
                  <a:pt x="533400" y="623887"/>
                </a:lnTo>
                <a:lnTo>
                  <a:pt x="0" y="623887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377151" y="3246629"/>
            <a:ext cx="601870" cy="661028"/>
            <a:chOff x="2377151" y="3345384"/>
            <a:chExt cx="601870" cy="661028"/>
          </a:xfrm>
          <a:noFill/>
        </p:grpSpPr>
        <p:sp>
          <p:nvSpPr>
            <p:cNvPr id="386" name="Freeform 385"/>
            <p:cNvSpPr/>
            <p:nvPr/>
          </p:nvSpPr>
          <p:spPr>
            <a:xfrm>
              <a:off x="2377151" y="3345384"/>
              <a:ext cx="247650" cy="605631"/>
            </a:xfrm>
            <a:custGeom>
              <a:avLst/>
              <a:gdLst>
                <a:gd name="connsiteX0" fmla="*/ 0 w 247650"/>
                <a:gd name="connsiteY0" fmla="*/ 0 h 603250"/>
                <a:gd name="connsiteX1" fmla="*/ 0 w 247650"/>
                <a:gd name="connsiteY1" fmla="*/ 603250 h 603250"/>
                <a:gd name="connsiteX2" fmla="*/ 247650 w 247650"/>
                <a:gd name="connsiteY2" fmla="*/ 603250 h 60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603250">
                  <a:moveTo>
                    <a:pt x="0" y="0"/>
                  </a:moveTo>
                  <a:lnTo>
                    <a:pt x="0" y="603250"/>
                  </a:lnTo>
                  <a:lnTo>
                    <a:pt x="247650" y="6032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1" name="Freeform 390"/>
            <p:cNvSpPr/>
            <p:nvPr/>
          </p:nvSpPr>
          <p:spPr>
            <a:xfrm>
              <a:off x="2501866" y="3946026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2" name="Freeform 391"/>
            <p:cNvSpPr/>
            <p:nvPr/>
          </p:nvSpPr>
          <p:spPr>
            <a:xfrm>
              <a:off x="2561510" y="3946026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3" name="Freeform 392"/>
            <p:cNvSpPr/>
            <p:nvPr/>
          </p:nvSpPr>
          <p:spPr>
            <a:xfrm>
              <a:off x="2621154" y="3946026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4" name="Freeform 393"/>
            <p:cNvSpPr/>
            <p:nvPr/>
          </p:nvSpPr>
          <p:spPr>
            <a:xfrm>
              <a:off x="2680798" y="3946026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5" name="Freeform 394"/>
            <p:cNvSpPr/>
            <p:nvPr/>
          </p:nvSpPr>
          <p:spPr>
            <a:xfrm>
              <a:off x="2740442" y="3946026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6" name="Freeform 395"/>
            <p:cNvSpPr/>
            <p:nvPr/>
          </p:nvSpPr>
          <p:spPr>
            <a:xfrm>
              <a:off x="2800086" y="3946026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7" name="Freeform 396"/>
            <p:cNvSpPr/>
            <p:nvPr/>
          </p:nvSpPr>
          <p:spPr>
            <a:xfrm>
              <a:off x="2859730" y="3946026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8" name="Freeform 397"/>
            <p:cNvSpPr/>
            <p:nvPr/>
          </p:nvSpPr>
          <p:spPr>
            <a:xfrm>
              <a:off x="2919374" y="3946026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9" name="Freeform 398"/>
            <p:cNvSpPr/>
            <p:nvPr/>
          </p:nvSpPr>
          <p:spPr>
            <a:xfrm>
              <a:off x="2979021" y="3949262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00" name="Group 399"/>
          <p:cNvGrpSpPr/>
          <p:nvPr/>
        </p:nvGrpSpPr>
        <p:grpSpPr>
          <a:xfrm>
            <a:off x="3125755" y="3241245"/>
            <a:ext cx="516732" cy="680077"/>
            <a:chOff x="4914899" y="2997200"/>
            <a:chExt cx="516732" cy="680077"/>
          </a:xfrm>
          <a:noFill/>
        </p:grpSpPr>
        <p:sp>
          <p:nvSpPr>
            <p:cNvPr id="665" name="Freeform 664"/>
            <p:cNvSpPr/>
            <p:nvPr/>
          </p:nvSpPr>
          <p:spPr>
            <a:xfrm>
              <a:off x="4945857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6" name="Freeform 665"/>
            <p:cNvSpPr/>
            <p:nvPr/>
          </p:nvSpPr>
          <p:spPr>
            <a:xfrm>
              <a:off x="5005501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7" name="Freeform 666"/>
            <p:cNvSpPr/>
            <p:nvPr/>
          </p:nvSpPr>
          <p:spPr>
            <a:xfrm>
              <a:off x="5065145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8" name="Freeform 667"/>
            <p:cNvSpPr/>
            <p:nvPr/>
          </p:nvSpPr>
          <p:spPr>
            <a:xfrm>
              <a:off x="5124789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9" name="Freeform 668"/>
            <p:cNvSpPr/>
            <p:nvPr/>
          </p:nvSpPr>
          <p:spPr>
            <a:xfrm>
              <a:off x="5184433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0" name="Freeform 669"/>
            <p:cNvSpPr/>
            <p:nvPr/>
          </p:nvSpPr>
          <p:spPr>
            <a:xfrm>
              <a:off x="5244077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1" name="Freeform 670"/>
            <p:cNvSpPr/>
            <p:nvPr/>
          </p:nvSpPr>
          <p:spPr>
            <a:xfrm>
              <a:off x="5303721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2" name="Freeform 671"/>
            <p:cNvSpPr/>
            <p:nvPr/>
          </p:nvSpPr>
          <p:spPr>
            <a:xfrm>
              <a:off x="5363365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3" name="Freeform 672"/>
            <p:cNvSpPr/>
            <p:nvPr/>
          </p:nvSpPr>
          <p:spPr>
            <a:xfrm>
              <a:off x="5423012" y="3620127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74" name="Freeform 673"/>
            <p:cNvSpPr/>
            <p:nvPr/>
          </p:nvSpPr>
          <p:spPr>
            <a:xfrm>
              <a:off x="4914899" y="2997200"/>
              <a:ext cx="516732" cy="615950"/>
            </a:xfrm>
            <a:custGeom>
              <a:avLst/>
              <a:gdLst>
                <a:gd name="connsiteX0" fmla="*/ 0 w 552450"/>
                <a:gd name="connsiteY0" fmla="*/ 0 h 615950"/>
                <a:gd name="connsiteX1" fmla="*/ 0 w 552450"/>
                <a:gd name="connsiteY1" fmla="*/ 615950 h 615950"/>
                <a:gd name="connsiteX2" fmla="*/ 552450 w 552450"/>
                <a:gd name="connsiteY2" fmla="*/ 61595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2450" h="615950">
                  <a:moveTo>
                    <a:pt x="0" y="0"/>
                  </a:moveTo>
                  <a:lnTo>
                    <a:pt x="0" y="615950"/>
                  </a:lnTo>
                  <a:lnTo>
                    <a:pt x="552450" y="615950"/>
                  </a:lnTo>
                </a:path>
              </a:pathLst>
            </a:custGeom>
            <a:grpFill/>
            <a:ln w="19050">
              <a:solidFill>
                <a:srgbClr val="B2B2B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401" name="Straight Connector 400"/>
          <p:cNvCxnSpPr>
            <a:stCxn id="414" idx="2"/>
            <a:endCxn id="411" idx="0"/>
          </p:cNvCxnSpPr>
          <p:nvPr/>
        </p:nvCxnSpPr>
        <p:spPr>
          <a:xfrm>
            <a:off x="3237237" y="1467640"/>
            <a:ext cx="0" cy="282316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402" name="Straight Connector 401"/>
          <p:cNvCxnSpPr/>
          <p:nvPr/>
        </p:nvCxnSpPr>
        <p:spPr>
          <a:xfrm>
            <a:off x="3242173" y="3246228"/>
            <a:ext cx="0" cy="204215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403" name="Elbow Connector 402"/>
          <p:cNvCxnSpPr>
            <a:stCxn id="409" idx="3"/>
            <a:endCxn id="412" idx="2"/>
          </p:cNvCxnSpPr>
          <p:nvPr/>
        </p:nvCxnSpPr>
        <p:spPr>
          <a:xfrm flipV="1">
            <a:off x="3463223" y="1467640"/>
            <a:ext cx="97415" cy="2053623"/>
          </a:xfrm>
          <a:prstGeom prst="bentConnector2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404" name="Straight Connector 403"/>
          <p:cNvCxnSpPr>
            <a:stCxn id="411" idx="2"/>
            <a:endCxn id="406" idx="0"/>
          </p:cNvCxnSpPr>
          <p:nvPr/>
        </p:nvCxnSpPr>
        <p:spPr>
          <a:xfrm>
            <a:off x="3237237" y="1893956"/>
            <a:ext cx="0" cy="946061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sp>
        <p:nvSpPr>
          <p:cNvPr id="405" name="Rectangle 404"/>
          <p:cNvSpPr>
            <a:spLocks noChangeArrowheads="1"/>
          </p:cNvSpPr>
          <p:nvPr/>
        </p:nvSpPr>
        <p:spPr bwMode="auto">
          <a:xfrm>
            <a:off x="2298823" y="1323640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6" name="Rectangle 405"/>
          <p:cNvSpPr>
            <a:spLocks noChangeArrowheads="1"/>
          </p:cNvSpPr>
          <p:nvPr/>
        </p:nvSpPr>
        <p:spPr bwMode="auto">
          <a:xfrm>
            <a:off x="3093237" y="2840017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7" name="Rectangle 406"/>
          <p:cNvSpPr>
            <a:spLocks noChangeArrowheads="1"/>
          </p:cNvSpPr>
          <p:nvPr/>
        </p:nvSpPr>
        <p:spPr bwMode="auto">
          <a:xfrm>
            <a:off x="2985709" y="3115811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QUIA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8" name="Rectangle 407"/>
          <p:cNvSpPr>
            <a:spLocks noChangeArrowheads="1"/>
          </p:cNvSpPr>
          <p:nvPr/>
        </p:nvSpPr>
        <p:spPr bwMode="auto">
          <a:xfrm>
            <a:off x="2444873" y="3449263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9" name="Rectangle 408"/>
          <p:cNvSpPr>
            <a:spLocks noChangeArrowheads="1"/>
          </p:cNvSpPr>
          <p:nvPr/>
        </p:nvSpPr>
        <p:spPr bwMode="auto">
          <a:xfrm>
            <a:off x="3175223" y="3449263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0" name="Rectangle 409"/>
          <p:cNvSpPr>
            <a:spLocks noChangeArrowheads="1"/>
          </p:cNvSpPr>
          <p:nvPr/>
        </p:nvSpPr>
        <p:spPr bwMode="auto">
          <a:xfrm>
            <a:off x="3230621" y="1011759"/>
            <a:ext cx="360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Storage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1" name="Rectangle 410"/>
          <p:cNvSpPr>
            <a:spLocks noChangeArrowheads="1"/>
          </p:cNvSpPr>
          <p:nvPr/>
        </p:nvSpPr>
        <p:spPr bwMode="auto">
          <a:xfrm>
            <a:off x="3093237" y="1749956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QSRA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2" name="Rectangle 411"/>
          <p:cNvSpPr>
            <a:spLocks noChangeArrowheads="1"/>
          </p:cNvSpPr>
          <p:nvPr/>
        </p:nvSpPr>
        <p:spPr bwMode="auto">
          <a:xfrm>
            <a:off x="3416638" y="1323640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3" name="Rectangle 412"/>
          <p:cNvSpPr>
            <a:spLocks noChangeArrowheads="1"/>
          </p:cNvSpPr>
          <p:nvPr/>
        </p:nvSpPr>
        <p:spPr bwMode="auto">
          <a:xfrm>
            <a:off x="2629558" y="1323640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7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QSCC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4" name="Rectangle 413"/>
          <p:cNvSpPr>
            <a:spLocks noChangeArrowheads="1"/>
          </p:cNvSpPr>
          <p:nvPr/>
        </p:nvSpPr>
        <p:spPr bwMode="auto">
          <a:xfrm>
            <a:off x="3093237" y="1323640"/>
            <a:ext cx="288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5" name="Rectangle 414"/>
          <p:cNvSpPr>
            <a:spLocks noChangeArrowheads="1"/>
          </p:cNvSpPr>
          <p:nvPr/>
        </p:nvSpPr>
        <p:spPr bwMode="auto">
          <a:xfrm>
            <a:off x="374453" y="4545534"/>
            <a:ext cx="8457668" cy="1588566"/>
          </a:xfrm>
          <a:prstGeom prst="rect">
            <a:avLst/>
          </a:prstGeom>
          <a:noFill/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latin typeface="Calibri" panose="020F0502020204030204" pitchFamily="34" charset="0"/>
            </a:endParaRPr>
          </a:p>
        </p:txBody>
      </p:sp>
      <p:sp>
        <p:nvSpPr>
          <p:cNvPr id="416" name="Rectangle 415"/>
          <p:cNvSpPr>
            <a:spLocks noChangeArrowheads="1"/>
          </p:cNvSpPr>
          <p:nvPr/>
        </p:nvSpPr>
        <p:spPr bwMode="auto">
          <a:xfrm>
            <a:off x="419633" y="4623364"/>
            <a:ext cx="38151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Legend</a:t>
            </a:r>
            <a:endParaRPr kumimoji="0" lang="en-US" altLang="en-US" sz="900" b="1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17" name="Freeform 416"/>
          <p:cNvSpPr>
            <a:spLocks/>
          </p:cNvSpPr>
          <p:nvPr/>
        </p:nvSpPr>
        <p:spPr bwMode="auto">
          <a:xfrm>
            <a:off x="554984" y="4929334"/>
            <a:ext cx="830275" cy="349026"/>
          </a:xfrm>
          <a:custGeom>
            <a:avLst/>
            <a:gdLst>
              <a:gd name="T0" fmla="*/ 0 w 557"/>
              <a:gd name="T1" fmla="*/ 0 h 354"/>
              <a:gd name="T2" fmla="*/ 0 w 557"/>
              <a:gd name="T3" fmla="*/ 354 h 354"/>
              <a:gd name="T4" fmla="*/ 557 w 557"/>
              <a:gd name="T5" fmla="*/ 354 h 354"/>
              <a:gd name="T6" fmla="*/ 557 w 557"/>
              <a:gd name="T7" fmla="*/ 340 h 354"/>
              <a:gd name="T8" fmla="*/ 14 w 557"/>
              <a:gd name="T9" fmla="*/ 340 h 354"/>
              <a:gd name="T10" fmla="*/ 14 w 557"/>
              <a:gd name="T11" fmla="*/ 0 h 354"/>
              <a:gd name="T12" fmla="*/ 0 w 557"/>
              <a:gd name="T13" fmla="*/ 0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7" h="354">
                <a:moveTo>
                  <a:pt x="0" y="0"/>
                </a:moveTo>
                <a:lnTo>
                  <a:pt x="0" y="354"/>
                </a:lnTo>
                <a:lnTo>
                  <a:pt x="557" y="354"/>
                </a:lnTo>
                <a:lnTo>
                  <a:pt x="557" y="340"/>
                </a:lnTo>
                <a:lnTo>
                  <a:pt x="14" y="340"/>
                </a:lnTo>
                <a:lnTo>
                  <a:pt x="1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8" name="Rectangle 417"/>
          <p:cNvSpPr>
            <a:spLocks noChangeArrowheads="1"/>
          </p:cNvSpPr>
          <p:nvPr/>
        </p:nvSpPr>
        <p:spPr bwMode="auto">
          <a:xfrm>
            <a:off x="647403" y="5271458"/>
            <a:ext cx="20869" cy="5915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19" name="Rectangle 418"/>
          <p:cNvSpPr>
            <a:spLocks noChangeArrowheads="1"/>
          </p:cNvSpPr>
          <p:nvPr/>
        </p:nvSpPr>
        <p:spPr bwMode="auto">
          <a:xfrm>
            <a:off x="738330" y="5271458"/>
            <a:ext cx="20869" cy="5915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0" name="Rectangle 419"/>
          <p:cNvSpPr>
            <a:spLocks noChangeArrowheads="1"/>
          </p:cNvSpPr>
          <p:nvPr/>
        </p:nvSpPr>
        <p:spPr bwMode="auto">
          <a:xfrm>
            <a:off x="830749" y="5271458"/>
            <a:ext cx="20869" cy="5915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1" name="Rectangle 420"/>
          <p:cNvSpPr>
            <a:spLocks noChangeArrowheads="1"/>
          </p:cNvSpPr>
          <p:nvPr/>
        </p:nvSpPr>
        <p:spPr bwMode="auto">
          <a:xfrm>
            <a:off x="920186" y="5271458"/>
            <a:ext cx="20869" cy="5915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2" name="Rectangle 421"/>
          <p:cNvSpPr>
            <a:spLocks noChangeArrowheads="1"/>
          </p:cNvSpPr>
          <p:nvPr/>
        </p:nvSpPr>
        <p:spPr bwMode="auto">
          <a:xfrm>
            <a:off x="1009623" y="5271458"/>
            <a:ext cx="20869" cy="5915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3" name="Rectangle 422"/>
          <p:cNvSpPr>
            <a:spLocks noChangeArrowheads="1"/>
          </p:cNvSpPr>
          <p:nvPr/>
        </p:nvSpPr>
        <p:spPr bwMode="auto">
          <a:xfrm>
            <a:off x="1102042" y="5271458"/>
            <a:ext cx="20869" cy="5915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4" name="Rectangle 423"/>
          <p:cNvSpPr>
            <a:spLocks noChangeArrowheads="1"/>
          </p:cNvSpPr>
          <p:nvPr/>
        </p:nvSpPr>
        <p:spPr bwMode="auto">
          <a:xfrm>
            <a:off x="1192970" y="5271458"/>
            <a:ext cx="19378" cy="5915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5" name="Rectangle 424"/>
          <p:cNvSpPr>
            <a:spLocks noChangeArrowheads="1"/>
          </p:cNvSpPr>
          <p:nvPr/>
        </p:nvSpPr>
        <p:spPr bwMode="auto">
          <a:xfrm>
            <a:off x="1285388" y="5271458"/>
            <a:ext cx="19378" cy="5915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6" name="Rectangle 425"/>
          <p:cNvSpPr>
            <a:spLocks noChangeArrowheads="1"/>
          </p:cNvSpPr>
          <p:nvPr/>
        </p:nvSpPr>
        <p:spPr bwMode="auto">
          <a:xfrm>
            <a:off x="1374825" y="5271458"/>
            <a:ext cx="20869" cy="5915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7" name="Rectangle 426"/>
          <p:cNvSpPr>
            <a:spLocks noChangeArrowheads="1"/>
          </p:cNvSpPr>
          <p:nvPr/>
        </p:nvSpPr>
        <p:spPr bwMode="auto">
          <a:xfrm>
            <a:off x="614311" y="4957181"/>
            <a:ext cx="9666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LHC Cryogenic  </a:t>
            </a:r>
            <a:br>
              <a:rPr kumimoji="0" lang="en-US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</a:br>
            <a:r>
              <a:rPr kumimoji="0" lang="en-US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Distributlion Line (QRL)</a:t>
            </a:r>
          </a:p>
        </p:txBody>
      </p:sp>
      <p:sp>
        <p:nvSpPr>
          <p:cNvPr id="428" name="Rectangle 427"/>
          <p:cNvSpPr>
            <a:spLocks noChangeArrowheads="1"/>
          </p:cNvSpPr>
          <p:nvPr/>
        </p:nvSpPr>
        <p:spPr bwMode="auto">
          <a:xfrm>
            <a:off x="4620473" y="5904492"/>
            <a:ext cx="274274" cy="96623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29" name="Rectangle 428"/>
          <p:cNvSpPr>
            <a:spLocks noChangeArrowheads="1"/>
          </p:cNvSpPr>
          <p:nvPr/>
        </p:nvSpPr>
        <p:spPr bwMode="auto">
          <a:xfrm>
            <a:off x="860055" y="5669444"/>
            <a:ext cx="129843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Maintenance/consolidation</a:t>
            </a:r>
          </a:p>
        </p:txBody>
      </p:sp>
      <p:sp>
        <p:nvSpPr>
          <p:cNvPr id="430" name="Rectangle 429"/>
          <p:cNvSpPr>
            <a:spLocks noChangeArrowheads="1"/>
          </p:cNvSpPr>
          <p:nvPr/>
        </p:nvSpPr>
        <p:spPr bwMode="auto">
          <a:xfrm>
            <a:off x="3335167" y="5669444"/>
            <a:ext cx="72936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9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Pressure tested</a:t>
            </a:r>
            <a:endParaRPr kumimoji="0" lang="en-US" altLang="en-US" sz="9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31" name="Rectangle 430"/>
          <p:cNvSpPr>
            <a:spLocks noChangeArrowheads="1"/>
          </p:cNvSpPr>
          <p:nvPr/>
        </p:nvSpPr>
        <p:spPr bwMode="auto">
          <a:xfrm>
            <a:off x="3005162" y="5682688"/>
            <a:ext cx="274274" cy="96623"/>
          </a:xfrm>
          <a:prstGeom prst="rect">
            <a:avLst/>
          </a:prstGeom>
          <a:solidFill>
            <a:srgbClr val="B2B2B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2" name="Rectangle 431"/>
          <p:cNvSpPr>
            <a:spLocks noChangeArrowheads="1"/>
          </p:cNvSpPr>
          <p:nvPr/>
        </p:nvSpPr>
        <p:spPr bwMode="auto">
          <a:xfrm>
            <a:off x="6569436" y="5882936"/>
            <a:ext cx="272783" cy="96623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3" name="Rectangle 432"/>
          <p:cNvSpPr>
            <a:spLocks noChangeArrowheads="1"/>
          </p:cNvSpPr>
          <p:nvPr/>
        </p:nvSpPr>
        <p:spPr bwMode="auto">
          <a:xfrm>
            <a:off x="6924204" y="5877441"/>
            <a:ext cx="123591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Non conformity</a:t>
            </a:r>
            <a:r>
              <a:rPr kumimoji="0" lang="en-US" altLang="en-US" sz="900" b="0" i="0" u="none" strike="noStrike" cap="none" normalizeH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 / problem</a:t>
            </a:r>
            <a:endParaRPr kumimoji="0" lang="en-US" altLang="en-US" sz="9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34" name="Rectangle 433"/>
          <p:cNvSpPr>
            <a:spLocks noChangeArrowheads="1"/>
          </p:cNvSpPr>
          <p:nvPr/>
        </p:nvSpPr>
        <p:spPr bwMode="auto">
          <a:xfrm>
            <a:off x="3341272" y="5891248"/>
            <a:ext cx="50013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9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Cool down</a:t>
            </a:r>
            <a:endParaRPr kumimoji="0" lang="en-US" altLang="en-US" sz="9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35" name="Rectangle 434"/>
          <p:cNvSpPr>
            <a:spLocks noChangeArrowheads="1"/>
          </p:cNvSpPr>
          <p:nvPr/>
        </p:nvSpPr>
        <p:spPr bwMode="auto">
          <a:xfrm>
            <a:off x="3005162" y="5904492"/>
            <a:ext cx="272783" cy="96623"/>
          </a:xfrm>
          <a:prstGeom prst="rect">
            <a:avLst/>
          </a:prstGeom>
          <a:solidFill>
            <a:srgbClr val="CC00CC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36" name="Rectangle 435"/>
          <p:cNvSpPr>
            <a:spLocks noChangeArrowheads="1"/>
          </p:cNvSpPr>
          <p:nvPr/>
        </p:nvSpPr>
        <p:spPr bwMode="auto">
          <a:xfrm>
            <a:off x="509759" y="5682688"/>
            <a:ext cx="274274" cy="96623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437" name="Group 436"/>
          <p:cNvGrpSpPr/>
          <p:nvPr/>
        </p:nvGrpSpPr>
        <p:grpSpPr>
          <a:xfrm>
            <a:off x="4518136" y="4854505"/>
            <a:ext cx="45719" cy="97699"/>
            <a:chOff x="4696455" y="4998594"/>
            <a:chExt cx="77512" cy="165639"/>
          </a:xfrm>
        </p:grpSpPr>
        <p:sp>
          <p:nvSpPr>
            <p:cNvPr id="662" name="Rectangle 661"/>
            <p:cNvSpPr>
              <a:spLocks noChangeArrowheads="1"/>
            </p:cNvSpPr>
            <p:nvPr/>
          </p:nvSpPr>
          <p:spPr bwMode="auto">
            <a:xfrm>
              <a:off x="4696455" y="4998594"/>
              <a:ext cx="77512" cy="16563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8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3" name="Line 379"/>
            <p:cNvSpPr>
              <a:spLocks noChangeShapeType="1"/>
            </p:cNvSpPr>
            <p:nvPr/>
          </p:nvSpPr>
          <p:spPr bwMode="auto">
            <a:xfrm flipV="1">
              <a:off x="4696455" y="4998594"/>
              <a:ext cx="74531" cy="1636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8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4" name="Line 380"/>
            <p:cNvSpPr>
              <a:spLocks noChangeShapeType="1"/>
            </p:cNvSpPr>
            <p:nvPr/>
          </p:nvSpPr>
          <p:spPr bwMode="auto">
            <a:xfrm>
              <a:off x="4696455" y="4998594"/>
              <a:ext cx="74531" cy="16366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8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38" name="Rectangle 437"/>
          <p:cNvSpPr>
            <a:spLocks noChangeArrowheads="1"/>
          </p:cNvSpPr>
          <p:nvPr/>
        </p:nvSpPr>
        <p:spPr bwMode="auto">
          <a:xfrm>
            <a:off x="4780626" y="4832853"/>
            <a:ext cx="109004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Electrical Feed Box (DFBA)</a:t>
            </a:r>
          </a:p>
        </p:txBody>
      </p:sp>
      <p:sp>
        <p:nvSpPr>
          <p:cNvPr id="439" name="Rectangle 438"/>
          <p:cNvSpPr>
            <a:spLocks noChangeArrowheads="1"/>
          </p:cNvSpPr>
          <p:nvPr/>
        </p:nvSpPr>
        <p:spPr bwMode="auto">
          <a:xfrm>
            <a:off x="4793118" y="5088422"/>
            <a:ext cx="89768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Superconducting Link</a:t>
            </a:r>
          </a:p>
        </p:txBody>
      </p:sp>
      <p:grpSp>
        <p:nvGrpSpPr>
          <p:cNvPr id="440" name="Group 439"/>
          <p:cNvGrpSpPr/>
          <p:nvPr/>
        </p:nvGrpSpPr>
        <p:grpSpPr>
          <a:xfrm>
            <a:off x="4411383" y="5103708"/>
            <a:ext cx="245431" cy="81834"/>
            <a:chOff x="4522053" y="5280575"/>
            <a:chExt cx="363711" cy="121271"/>
          </a:xfrm>
        </p:grpSpPr>
        <p:sp>
          <p:nvSpPr>
            <p:cNvPr id="660" name="Freeform 659"/>
            <p:cNvSpPr>
              <a:spLocks/>
            </p:cNvSpPr>
            <p:nvPr/>
          </p:nvSpPr>
          <p:spPr bwMode="auto">
            <a:xfrm>
              <a:off x="4672605" y="5280575"/>
              <a:ext cx="108815" cy="39438"/>
            </a:xfrm>
            <a:custGeom>
              <a:avLst/>
              <a:gdLst>
                <a:gd name="T0" fmla="*/ 21 w 73"/>
                <a:gd name="T1" fmla="*/ 0 h 40"/>
                <a:gd name="T2" fmla="*/ 21 w 73"/>
                <a:gd name="T3" fmla="*/ 21 h 40"/>
                <a:gd name="T4" fmla="*/ 73 w 73"/>
                <a:gd name="T5" fmla="*/ 21 h 40"/>
                <a:gd name="T6" fmla="*/ 73 w 73"/>
                <a:gd name="T7" fmla="*/ 40 h 40"/>
                <a:gd name="T8" fmla="*/ 0 w 73"/>
                <a:gd name="T9" fmla="*/ 40 h 40"/>
                <a:gd name="T10" fmla="*/ 0 w 73"/>
                <a:gd name="T11" fmla="*/ 0 h 40"/>
                <a:gd name="T12" fmla="*/ 21 w 7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40">
                  <a:moveTo>
                    <a:pt x="21" y="0"/>
                  </a:moveTo>
                  <a:lnTo>
                    <a:pt x="21" y="21"/>
                  </a:lnTo>
                  <a:lnTo>
                    <a:pt x="73" y="21"/>
                  </a:lnTo>
                  <a:lnTo>
                    <a:pt x="73" y="40"/>
                  </a:lnTo>
                  <a:lnTo>
                    <a:pt x="0" y="40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8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1" name="Freeform 660"/>
            <p:cNvSpPr>
              <a:spLocks/>
            </p:cNvSpPr>
            <p:nvPr/>
          </p:nvSpPr>
          <p:spPr bwMode="auto">
            <a:xfrm>
              <a:off x="4522053" y="5360436"/>
              <a:ext cx="363711" cy="41410"/>
            </a:xfrm>
            <a:custGeom>
              <a:avLst/>
              <a:gdLst>
                <a:gd name="T0" fmla="*/ 224 w 244"/>
                <a:gd name="T1" fmla="*/ 0 h 42"/>
                <a:gd name="T2" fmla="*/ 224 w 244"/>
                <a:gd name="T3" fmla="*/ 21 h 42"/>
                <a:gd name="T4" fmla="*/ 0 w 244"/>
                <a:gd name="T5" fmla="*/ 21 h 42"/>
                <a:gd name="T6" fmla="*/ 0 w 244"/>
                <a:gd name="T7" fmla="*/ 42 h 42"/>
                <a:gd name="T8" fmla="*/ 244 w 244"/>
                <a:gd name="T9" fmla="*/ 42 h 42"/>
                <a:gd name="T10" fmla="*/ 244 w 244"/>
                <a:gd name="T11" fmla="*/ 0 h 42"/>
                <a:gd name="T12" fmla="*/ 224 w 244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42">
                  <a:moveTo>
                    <a:pt x="224" y="0"/>
                  </a:moveTo>
                  <a:lnTo>
                    <a:pt x="224" y="21"/>
                  </a:lnTo>
                  <a:lnTo>
                    <a:pt x="0" y="21"/>
                  </a:lnTo>
                  <a:lnTo>
                    <a:pt x="0" y="42"/>
                  </a:lnTo>
                  <a:lnTo>
                    <a:pt x="244" y="42"/>
                  </a:lnTo>
                  <a:lnTo>
                    <a:pt x="244" y="0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8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41" name="Rectangle 440"/>
          <p:cNvSpPr>
            <a:spLocks noChangeArrowheads="1"/>
          </p:cNvSpPr>
          <p:nvPr/>
        </p:nvSpPr>
        <p:spPr bwMode="auto">
          <a:xfrm>
            <a:off x="4461781" y="757662"/>
            <a:ext cx="14747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P4</a:t>
            </a:r>
            <a:endParaRPr kumimoji="0" lang="en-US" altLang="en-US" sz="11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42" name="Rectangle 441"/>
          <p:cNvSpPr>
            <a:spLocks noChangeArrowheads="1"/>
          </p:cNvSpPr>
          <p:nvPr/>
        </p:nvSpPr>
        <p:spPr bwMode="auto">
          <a:xfrm>
            <a:off x="3336585" y="757662"/>
            <a:ext cx="14747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P2</a:t>
            </a:r>
            <a:endParaRPr kumimoji="0" lang="en-US" altLang="en-US" sz="11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43" name="Rectangle 442"/>
          <p:cNvSpPr>
            <a:spLocks noChangeArrowheads="1"/>
          </p:cNvSpPr>
          <p:nvPr/>
        </p:nvSpPr>
        <p:spPr bwMode="auto">
          <a:xfrm>
            <a:off x="2404023" y="757662"/>
            <a:ext cx="258084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P1.8</a:t>
            </a:r>
            <a:endParaRPr kumimoji="0" lang="en-US" altLang="en-US" sz="11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44" name="Rectangle 443"/>
          <p:cNvSpPr>
            <a:spLocks noChangeArrowheads="1"/>
          </p:cNvSpPr>
          <p:nvPr/>
        </p:nvSpPr>
        <p:spPr bwMode="auto">
          <a:xfrm rot="16200000">
            <a:off x="8796787" y="1323317"/>
            <a:ext cx="27411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Surface</a:t>
            </a:r>
          </a:p>
        </p:txBody>
      </p:sp>
      <p:sp>
        <p:nvSpPr>
          <p:cNvPr id="445" name="Rectangle 444"/>
          <p:cNvSpPr>
            <a:spLocks noChangeArrowheads="1"/>
          </p:cNvSpPr>
          <p:nvPr/>
        </p:nvSpPr>
        <p:spPr bwMode="auto">
          <a:xfrm rot="16200000">
            <a:off x="8806405" y="3111261"/>
            <a:ext cx="25487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Cavern</a:t>
            </a:r>
          </a:p>
        </p:txBody>
      </p:sp>
      <p:sp>
        <p:nvSpPr>
          <p:cNvPr id="446" name="Rectangle 445"/>
          <p:cNvSpPr>
            <a:spLocks noChangeArrowheads="1"/>
          </p:cNvSpPr>
          <p:nvPr/>
        </p:nvSpPr>
        <p:spPr bwMode="auto">
          <a:xfrm rot="16200000">
            <a:off x="8839267" y="2293686"/>
            <a:ext cx="18915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Shaft</a:t>
            </a:r>
          </a:p>
        </p:txBody>
      </p:sp>
      <p:sp>
        <p:nvSpPr>
          <p:cNvPr id="447" name="Rectangle 446"/>
          <p:cNvSpPr>
            <a:spLocks noChangeArrowheads="1"/>
          </p:cNvSpPr>
          <p:nvPr/>
        </p:nvSpPr>
        <p:spPr bwMode="auto">
          <a:xfrm>
            <a:off x="5362930" y="757662"/>
            <a:ext cx="52097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P5 - CMS</a:t>
            </a:r>
            <a:endParaRPr kumimoji="0" lang="en-US" altLang="en-US" sz="11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48" name="Rectangle 447"/>
          <p:cNvSpPr>
            <a:spLocks noChangeArrowheads="1"/>
          </p:cNvSpPr>
          <p:nvPr/>
        </p:nvSpPr>
        <p:spPr bwMode="auto">
          <a:xfrm>
            <a:off x="5468158" y="2713297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CB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49" name="Rectangle 448"/>
          <p:cNvSpPr>
            <a:spLocks noChangeArrowheads="1"/>
          </p:cNvSpPr>
          <p:nvPr/>
        </p:nvSpPr>
        <p:spPr bwMode="auto">
          <a:xfrm>
            <a:off x="5468158" y="3033096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DVB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0" name="Rectangle 449"/>
          <p:cNvSpPr>
            <a:spLocks noChangeArrowheads="1"/>
          </p:cNvSpPr>
          <p:nvPr/>
        </p:nvSpPr>
        <p:spPr bwMode="auto">
          <a:xfrm rot="16200000">
            <a:off x="8806122" y="3888347"/>
            <a:ext cx="248466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Tunnel</a:t>
            </a:r>
          </a:p>
        </p:txBody>
      </p:sp>
      <p:sp>
        <p:nvSpPr>
          <p:cNvPr id="653" name="Rectangle 652"/>
          <p:cNvSpPr>
            <a:spLocks noChangeArrowheads="1"/>
          </p:cNvSpPr>
          <p:nvPr/>
        </p:nvSpPr>
        <p:spPr bwMode="auto">
          <a:xfrm>
            <a:off x="3151866" y="3910211"/>
            <a:ext cx="476724" cy="173204"/>
          </a:xfrm>
          <a:prstGeom prst="rect">
            <a:avLst/>
          </a:prstGeom>
          <a:solidFill>
            <a:srgbClr val="B2B2B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Sector 2-3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54" name="Rectangle 653"/>
          <p:cNvSpPr>
            <a:spLocks noChangeArrowheads="1"/>
          </p:cNvSpPr>
          <p:nvPr/>
        </p:nvSpPr>
        <p:spPr bwMode="auto">
          <a:xfrm>
            <a:off x="3103022" y="3910211"/>
            <a:ext cx="48035" cy="173203"/>
          </a:xfrm>
          <a:prstGeom prst="rect">
            <a:avLst/>
          </a:prstGeom>
          <a:solidFill>
            <a:srgbClr val="B2B2B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55" name="Rectangle 654"/>
          <p:cNvSpPr>
            <a:spLocks noChangeArrowheads="1"/>
          </p:cNvSpPr>
          <p:nvPr/>
        </p:nvSpPr>
        <p:spPr bwMode="auto">
          <a:xfrm>
            <a:off x="3630544" y="3910212"/>
            <a:ext cx="49821" cy="173202"/>
          </a:xfrm>
          <a:prstGeom prst="rect">
            <a:avLst/>
          </a:prstGeom>
          <a:solidFill>
            <a:srgbClr val="B2B2B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56" name="Line 312"/>
          <p:cNvSpPr>
            <a:spLocks noChangeShapeType="1"/>
          </p:cNvSpPr>
          <p:nvPr/>
        </p:nvSpPr>
        <p:spPr bwMode="auto">
          <a:xfrm flipV="1">
            <a:off x="3103022" y="3910211"/>
            <a:ext cx="48844" cy="173658"/>
          </a:xfrm>
          <a:prstGeom prst="line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57" name="Line 313"/>
          <p:cNvSpPr>
            <a:spLocks noChangeShapeType="1"/>
          </p:cNvSpPr>
          <p:nvPr/>
        </p:nvSpPr>
        <p:spPr bwMode="auto">
          <a:xfrm>
            <a:off x="3103021" y="3910210"/>
            <a:ext cx="48036" cy="173204"/>
          </a:xfrm>
          <a:prstGeom prst="line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58" name="Line 314"/>
          <p:cNvSpPr>
            <a:spLocks noChangeShapeType="1"/>
          </p:cNvSpPr>
          <p:nvPr/>
        </p:nvSpPr>
        <p:spPr bwMode="auto">
          <a:xfrm flipV="1">
            <a:off x="3630544" y="3910211"/>
            <a:ext cx="48844" cy="173658"/>
          </a:xfrm>
          <a:prstGeom prst="line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59" name="Line 315"/>
          <p:cNvSpPr>
            <a:spLocks noChangeShapeType="1"/>
          </p:cNvSpPr>
          <p:nvPr/>
        </p:nvSpPr>
        <p:spPr bwMode="auto">
          <a:xfrm>
            <a:off x="3630544" y="3910211"/>
            <a:ext cx="48844" cy="171566"/>
          </a:xfrm>
          <a:prstGeom prst="line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2" name="Freeform 451"/>
          <p:cNvSpPr>
            <a:spLocks/>
          </p:cNvSpPr>
          <p:nvPr/>
        </p:nvSpPr>
        <p:spPr bwMode="auto">
          <a:xfrm>
            <a:off x="2479764" y="4079107"/>
            <a:ext cx="69360" cy="40799"/>
          </a:xfrm>
          <a:custGeom>
            <a:avLst/>
            <a:gdLst>
              <a:gd name="T0" fmla="*/ 50 w 71"/>
              <a:gd name="T1" fmla="*/ 0 h 39"/>
              <a:gd name="T2" fmla="*/ 50 w 71"/>
              <a:gd name="T3" fmla="*/ 20 h 39"/>
              <a:gd name="T4" fmla="*/ 0 w 71"/>
              <a:gd name="T5" fmla="*/ 20 h 39"/>
              <a:gd name="T6" fmla="*/ 0 w 71"/>
              <a:gd name="T7" fmla="*/ 39 h 39"/>
              <a:gd name="T8" fmla="*/ 71 w 71"/>
              <a:gd name="T9" fmla="*/ 39 h 39"/>
              <a:gd name="T10" fmla="*/ 71 w 71"/>
              <a:gd name="T11" fmla="*/ 0 h 39"/>
              <a:gd name="T12" fmla="*/ 50 w 71"/>
              <a:gd name="T1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39">
                <a:moveTo>
                  <a:pt x="50" y="0"/>
                </a:moveTo>
                <a:lnTo>
                  <a:pt x="50" y="20"/>
                </a:lnTo>
                <a:lnTo>
                  <a:pt x="0" y="20"/>
                </a:lnTo>
                <a:lnTo>
                  <a:pt x="0" y="39"/>
                </a:lnTo>
                <a:lnTo>
                  <a:pt x="71" y="39"/>
                </a:lnTo>
                <a:lnTo>
                  <a:pt x="71" y="0"/>
                </a:lnTo>
                <a:lnTo>
                  <a:pt x="50" y="0"/>
                </a:lnTo>
                <a:close/>
              </a:path>
            </a:pathLst>
          </a:custGeom>
          <a:solidFill>
            <a:srgbClr val="B2B2B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3" name="Freeform 452"/>
          <p:cNvSpPr>
            <a:spLocks/>
          </p:cNvSpPr>
          <p:nvPr/>
        </p:nvSpPr>
        <p:spPr bwMode="auto">
          <a:xfrm>
            <a:off x="3732512" y="4083869"/>
            <a:ext cx="237386" cy="40799"/>
          </a:xfrm>
          <a:custGeom>
            <a:avLst/>
            <a:gdLst>
              <a:gd name="T0" fmla="*/ 224 w 243"/>
              <a:gd name="T1" fmla="*/ 0 h 39"/>
              <a:gd name="T2" fmla="*/ 224 w 243"/>
              <a:gd name="T3" fmla="*/ 20 h 39"/>
              <a:gd name="T4" fmla="*/ 0 w 243"/>
              <a:gd name="T5" fmla="*/ 20 h 39"/>
              <a:gd name="T6" fmla="*/ 0 w 243"/>
              <a:gd name="T7" fmla="*/ 39 h 39"/>
              <a:gd name="T8" fmla="*/ 243 w 243"/>
              <a:gd name="T9" fmla="*/ 39 h 39"/>
              <a:gd name="T10" fmla="*/ 243 w 243"/>
              <a:gd name="T11" fmla="*/ 0 h 39"/>
              <a:gd name="T12" fmla="*/ 224 w 243"/>
              <a:gd name="T1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3" h="39">
                <a:moveTo>
                  <a:pt x="224" y="0"/>
                </a:moveTo>
                <a:lnTo>
                  <a:pt x="224" y="20"/>
                </a:lnTo>
                <a:lnTo>
                  <a:pt x="0" y="20"/>
                </a:lnTo>
                <a:lnTo>
                  <a:pt x="0" y="39"/>
                </a:lnTo>
                <a:lnTo>
                  <a:pt x="243" y="39"/>
                </a:lnTo>
                <a:lnTo>
                  <a:pt x="243" y="0"/>
                </a:lnTo>
                <a:lnTo>
                  <a:pt x="224" y="0"/>
                </a:lnTo>
                <a:close/>
              </a:path>
            </a:pathLst>
          </a:cu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4" name="Freeform 453"/>
          <p:cNvSpPr>
            <a:spLocks/>
          </p:cNvSpPr>
          <p:nvPr/>
        </p:nvSpPr>
        <p:spPr bwMode="auto">
          <a:xfrm>
            <a:off x="6090190" y="4079741"/>
            <a:ext cx="69360" cy="40799"/>
          </a:xfrm>
          <a:custGeom>
            <a:avLst/>
            <a:gdLst>
              <a:gd name="T0" fmla="*/ 52 w 71"/>
              <a:gd name="T1" fmla="*/ 0 h 39"/>
              <a:gd name="T2" fmla="*/ 52 w 71"/>
              <a:gd name="T3" fmla="*/ 20 h 39"/>
              <a:gd name="T4" fmla="*/ 0 w 71"/>
              <a:gd name="T5" fmla="*/ 20 h 39"/>
              <a:gd name="T6" fmla="*/ 0 w 71"/>
              <a:gd name="T7" fmla="*/ 39 h 39"/>
              <a:gd name="T8" fmla="*/ 71 w 71"/>
              <a:gd name="T9" fmla="*/ 39 h 39"/>
              <a:gd name="T10" fmla="*/ 71 w 71"/>
              <a:gd name="T11" fmla="*/ 0 h 39"/>
              <a:gd name="T12" fmla="*/ 52 w 71"/>
              <a:gd name="T1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39">
                <a:moveTo>
                  <a:pt x="52" y="0"/>
                </a:moveTo>
                <a:lnTo>
                  <a:pt x="52" y="20"/>
                </a:lnTo>
                <a:lnTo>
                  <a:pt x="0" y="20"/>
                </a:lnTo>
                <a:lnTo>
                  <a:pt x="0" y="39"/>
                </a:lnTo>
                <a:lnTo>
                  <a:pt x="71" y="39"/>
                </a:lnTo>
                <a:lnTo>
                  <a:pt x="71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5" name="Rectangle 454"/>
          <p:cNvSpPr>
            <a:spLocks noChangeArrowheads="1"/>
          </p:cNvSpPr>
          <p:nvPr/>
        </p:nvSpPr>
        <p:spPr bwMode="auto">
          <a:xfrm>
            <a:off x="5396158" y="3313456"/>
            <a:ext cx="432000" cy="252000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CMS solenoid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6" name="Rectangle 455"/>
          <p:cNvSpPr>
            <a:spLocks noChangeArrowheads="1"/>
          </p:cNvSpPr>
          <p:nvPr/>
        </p:nvSpPr>
        <p:spPr bwMode="auto">
          <a:xfrm>
            <a:off x="338101" y="1155759"/>
            <a:ext cx="545559" cy="137209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LN2 storage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7" name="Rectangle 456"/>
          <p:cNvSpPr>
            <a:spLocks noChangeArrowheads="1"/>
          </p:cNvSpPr>
          <p:nvPr/>
        </p:nvSpPr>
        <p:spPr bwMode="auto">
          <a:xfrm>
            <a:off x="464900" y="1591610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N2 CS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8" name="Rectangle 457"/>
          <p:cNvSpPr>
            <a:spLocks noChangeArrowheads="1"/>
          </p:cNvSpPr>
          <p:nvPr/>
        </p:nvSpPr>
        <p:spPr bwMode="auto">
          <a:xfrm>
            <a:off x="201641" y="3001976"/>
            <a:ext cx="360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LAr St.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59" name="Rectangle 458"/>
          <p:cNvSpPr>
            <a:spLocks noChangeArrowheads="1"/>
          </p:cNvSpPr>
          <p:nvPr/>
        </p:nvSpPr>
        <p:spPr bwMode="auto">
          <a:xfrm>
            <a:off x="392900" y="3314396"/>
            <a:ext cx="432000" cy="252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ATLAS Calor.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60" name="Rectangle 459"/>
          <p:cNvSpPr>
            <a:spLocks noChangeArrowheads="1"/>
          </p:cNvSpPr>
          <p:nvPr/>
        </p:nvSpPr>
        <p:spPr bwMode="auto">
          <a:xfrm>
            <a:off x="1442083" y="1148968"/>
            <a:ext cx="396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Storage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61" name="Rectangle 460"/>
          <p:cNvSpPr>
            <a:spLocks noChangeArrowheads="1"/>
          </p:cNvSpPr>
          <p:nvPr/>
        </p:nvSpPr>
        <p:spPr bwMode="auto">
          <a:xfrm>
            <a:off x="880798" y="742274"/>
            <a:ext cx="621965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P1 - ATLAS</a:t>
            </a:r>
            <a:endParaRPr kumimoji="0" lang="en-US" altLang="en-US" sz="11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62" name="TextBox 1394"/>
          <p:cNvSpPr txBox="1"/>
          <p:nvPr/>
        </p:nvSpPr>
        <p:spPr>
          <a:xfrm>
            <a:off x="409339" y="915229"/>
            <a:ext cx="40427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7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Argon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63" name="TextBox 423"/>
          <p:cNvSpPr txBox="1"/>
          <p:nvPr/>
        </p:nvSpPr>
        <p:spPr>
          <a:xfrm>
            <a:off x="1239833" y="1406391"/>
            <a:ext cx="309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7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MR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64" name="TextBox 424"/>
          <p:cNvSpPr txBox="1"/>
          <p:nvPr/>
        </p:nvSpPr>
        <p:spPr>
          <a:xfrm>
            <a:off x="1717577" y="1407290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7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SR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465" name="Group 464"/>
          <p:cNvGrpSpPr/>
          <p:nvPr/>
        </p:nvGrpSpPr>
        <p:grpSpPr>
          <a:xfrm>
            <a:off x="2455988" y="3904442"/>
            <a:ext cx="577344" cy="173659"/>
            <a:chOff x="3545270" y="3672515"/>
            <a:chExt cx="577344" cy="173659"/>
          </a:xfrm>
          <a:solidFill>
            <a:schemeClr val="bg1">
              <a:lumMod val="65000"/>
            </a:schemeClr>
          </a:solidFill>
        </p:grpSpPr>
        <p:sp>
          <p:nvSpPr>
            <p:cNvPr id="646" name="Rectangle 645"/>
            <p:cNvSpPr>
              <a:spLocks noChangeArrowheads="1"/>
            </p:cNvSpPr>
            <p:nvPr/>
          </p:nvSpPr>
          <p:spPr bwMode="auto">
            <a:xfrm>
              <a:off x="3594115" y="3672516"/>
              <a:ext cx="476724" cy="173204"/>
            </a:xfrm>
            <a:prstGeom prst="rect">
              <a:avLst/>
            </a:prstGeom>
            <a:grp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CH" sz="700" noProof="1">
                  <a:solidFill>
                    <a:srgbClr val="000000"/>
                  </a:solidFill>
                  <a:latin typeface="Calibri" panose="020F0502020204030204" pitchFamily="34" charset="0"/>
                </a:rPr>
                <a:t>Sector 1-2</a:t>
              </a:r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47" name="Rectangle 646"/>
            <p:cNvSpPr>
              <a:spLocks noChangeArrowheads="1"/>
            </p:cNvSpPr>
            <p:nvPr/>
          </p:nvSpPr>
          <p:spPr bwMode="auto">
            <a:xfrm>
              <a:off x="3545271" y="3672516"/>
              <a:ext cx="48035" cy="173203"/>
            </a:xfrm>
            <a:prstGeom prst="rect">
              <a:avLst/>
            </a:prstGeom>
            <a:grp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48" name="Rectangle 647"/>
            <p:cNvSpPr>
              <a:spLocks noChangeArrowheads="1"/>
            </p:cNvSpPr>
            <p:nvPr/>
          </p:nvSpPr>
          <p:spPr bwMode="auto">
            <a:xfrm>
              <a:off x="4072793" y="3672517"/>
              <a:ext cx="49821" cy="173202"/>
            </a:xfrm>
            <a:prstGeom prst="rect">
              <a:avLst/>
            </a:prstGeom>
            <a:grp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49" name="Line 312"/>
            <p:cNvSpPr>
              <a:spLocks noChangeShapeType="1"/>
            </p:cNvSpPr>
            <p:nvPr/>
          </p:nvSpPr>
          <p:spPr bwMode="auto">
            <a:xfrm flipV="1">
              <a:off x="3545271" y="3672516"/>
              <a:ext cx="48844" cy="17365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50" name="Line 313"/>
            <p:cNvSpPr>
              <a:spLocks noChangeShapeType="1"/>
            </p:cNvSpPr>
            <p:nvPr/>
          </p:nvSpPr>
          <p:spPr bwMode="auto">
            <a:xfrm>
              <a:off x="3545270" y="3672515"/>
              <a:ext cx="48036" cy="173204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51" name="Line 314"/>
            <p:cNvSpPr>
              <a:spLocks noChangeShapeType="1"/>
            </p:cNvSpPr>
            <p:nvPr/>
          </p:nvSpPr>
          <p:spPr bwMode="auto">
            <a:xfrm flipV="1">
              <a:off x="4072793" y="3672516"/>
              <a:ext cx="48844" cy="173658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52" name="Line 315"/>
            <p:cNvSpPr>
              <a:spLocks noChangeShapeType="1"/>
            </p:cNvSpPr>
            <p:nvPr/>
          </p:nvSpPr>
          <p:spPr bwMode="auto">
            <a:xfrm>
              <a:off x="4072793" y="3672516"/>
              <a:ext cx="48844" cy="171566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39" name="Rectangle 638"/>
          <p:cNvSpPr>
            <a:spLocks noChangeArrowheads="1"/>
          </p:cNvSpPr>
          <p:nvPr/>
        </p:nvSpPr>
        <p:spPr bwMode="auto">
          <a:xfrm>
            <a:off x="6118072" y="3908119"/>
            <a:ext cx="476724" cy="173204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Sector 5-6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40" name="Rectangle 639"/>
          <p:cNvSpPr>
            <a:spLocks noChangeArrowheads="1"/>
          </p:cNvSpPr>
          <p:nvPr/>
        </p:nvSpPr>
        <p:spPr bwMode="auto">
          <a:xfrm>
            <a:off x="6069228" y="3908119"/>
            <a:ext cx="48035" cy="173203"/>
          </a:xfrm>
          <a:prstGeom prst="rect">
            <a:avLst/>
          </a:prstGeom>
          <a:solidFill>
            <a:srgbClr val="B2B2B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41" name="Rectangle 640"/>
          <p:cNvSpPr>
            <a:spLocks noChangeArrowheads="1"/>
          </p:cNvSpPr>
          <p:nvPr/>
        </p:nvSpPr>
        <p:spPr bwMode="auto">
          <a:xfrm>
            <a:off x="6596750" y="3908120"/>
            <a:ext cx="49821" cy="173202"/>
          </a:xfrm>
          <a:prstGeom prst="rect">
            <a:avLst/>
          </a:prstGeom>
          <a:solidFill>
            <a:srgbClr val="B2B2B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42" name="Line 312"/>
          <p:cNvSpPr>
            <a:spLocks noChangeShapeType="1"/>
          </p:cNvSpPr>
          <p:nvPr/>
        </p:nvSpPr>
        <p:spPr bwMode="auto">
          <a:xfrm flipV="1">
            <a:off x="6074184" y="3908119"/>
            <a:ext cx="43888" cy="171566"/>
          </a:xfrm>
          <a:prstGeom prst="line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43" name="Line 313"/>
          <p:cNvSpPr>
            <a:spLocks noChangeShapeType="1"/>
          </p:cNvSpPr>
          <p:nvPr/>
        </p:nvSpPr>
        <p:spPr bwMode="auto">
          <a:xfrm>
            <a:off x="6069227" y="3908118"/>
            <a:ext cx="48036" cy="173204"/>
          </a:xfrm>
          <a:prstGeom prst="line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44" name="Line 314"/>
          <p:cNvSpPr>
            <a:spLocks noChangeShapeType="1"/>
          </p:cNvSpPr>
          <p:nvPr/>
        </p:nvSpPr>
        <p:spPr bwMode="auto">
          <a:xfrm flipV="1">
            <a:off x="6596750" y="3908119"/>
            <a:ext cx="48844" cy="173658"/>
          </a:xfrm>
          <a:prstGeom prst="line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45" name="Line 315"/>
          <p:cNvSpPr>
            <a:spLocks noChangeShapeType="1"/>
          </p:cNvSpPr>
          <p:nvPr/>
        </p:nvSpPr>
        <p:spPr bwMode="auto">
          <a:xfrm>
            <a:off x="6596750" y="3908119"/>
            <a:ext cx="48844" cy="171566"/>
          </a:xfrm>
          <a:prstGeom prst="line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67" name="Rectangle 466"/>
          <p:cNvSpPr>
            <a:spLocks noChangeArrowheads="1"/>
          </p:cNvSpPr>
          <p:nvPr/>
        </p:nvSpPr>
        <p:spPr bwMode="auto">
          <a:xfrm>
            <a:off x="2298823" y="3108656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QUIB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68" name="Rectangle 467"/>
          <p:cNvSpPr>
            <a:spLocks noChangeArrowheads="1"/>
          </p:cNvSpPr>
          <p:nvPr/>
        </p:nvSpPr>
        <p:spPr bwMode="auto">
          <a:xfrm>
            <a:off x="2298823" y="1737256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QSRB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69" name="Rectangle 468"/>
          <p:cNvSpPr>
            <a:spLocks noChangeArrowheads="1"/>
          </p:cNvSpPr>
          <p:nvPr/>
        </p:nvSpPr>
        <p:spPr bwMode="auto">
          <a:xfrm>
            <a:off x="2355357" y="1002394"/>
            <a:ext cx="360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471" name="Straight Connector 470"/>
          <p:cNvCxnSpPr/>
          <p:nvPr/>
        </p:nvCxnSpPr>
        <p:spPr>
          <a:xfrm flipH="1" flipV="1">
            <a:off x="162851" y="1953172"/>
            <a:ext cx="8894500" cy="0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Connector 471"/>
          <p:cNvCxnSpPr/>
          <p:nvPr/>
        </p:nvCxnSpPr>
        <p:spPr>
          <a:xfrm flipH="1" flipV="1">
            <a:off x="162850" y="2648305"/>
            <a:ext cx="8879261" cy="0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4" name="Straight Connector 473"/>
          <p:cNvCxnSpPr/>
          <p:nvPr/>
        </p:nvCxnSpPr>
        <p:spPr>
          <a:xfrm flipH="1" flipV="1">
            <a:off x="162851" y="4192198"/>
            <a:ext cx="8900682" cy="0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Arrow Connector 474"/>
          <p:cNvCxnSpPr/>
          <p:nvPr/>
        </p:nvCxnSpPr>
        <p:spPr>
          <a:xfrm>
            <a:off x="8994216" y="3721741"/>
            <a:ext cx="0" cy="442252"/>
          </a:xfrm>
          <a:prstGeom prst="straightConnector1">
            <a:avLst/>
          </a:prstGeom>
          <a:ln w="6350">
            <a:solidFill>
              <a:srgbClr val="00000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Straight Arrow Connector 475"/>
          <p:cNvCxnSpPr/>
          <p:nvPr/>
        </p:nvCxnSpPr>
        <p:spPr>
          <a:xfrm>
            <a:off x="8994216" y="2660611"/>
            <a:ext cx="1565" cy="998418"/>
          </a:xfrm>
          <a:prstGeom prst="straightConnector1">
            <a:avLst/>
          </a:prstGeom>
          <a:ln w="6350">
            <a:solidFill>
              <a:srgbClr val="00000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7" name="Group 476"/>
          <p:cNvGrpSpPr/>
          <p:nvPr/>
        </p:nvGrpSpPr>
        <p:grpSpPr>
          <a:xfrm>
            <a:off x="6739195" y="3908118"/>
            <a:ext cx="577344" cy="173659"/>
            <a:chOff x="3545270" y="3672515"/>
            <a:chExt cx="577344" cy="173659"/>
          </a:xfrm>
          <a:solidFill>
            <a:srgbClr val="18D256"/>
          </a:solidFill>
        </p:grpSpPr>
        <p:sp>
          <p:nvSpPr>
            <p:cNvPr id="632" name="Rectangle 631"/>
            <p:cNvSpPr>
              <a:spLocks noChangeArrowheads="1"/>
            </p:cNvSpPr>
            <p:nvPr/>
          </p:nvSpPr>
          <p:spPr bwMode="auto">
            <a:xfrm>
              <a:off x="3594115" y="3672516"/>
              <a:ext cx="476724" cy="173204"/>
            </a:xfrm>
            <a:prstGeom prst="rect">
              <a:avLst/>
            </a:prstGeom>
            <a:solidFill>
              <a:srgbClr val="CC00CC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CH" sz="700" noProof="1">
                  <a:solidFill>
                    <a:srgbClr val="000000"/>
                  </a:solidFill>
                  <a:latin typeface="Calibri" panose="020F0502020204030204" pitchFamily="34" charset="0"/>
                </a:rPr>
                <a:t>Sector 6-7</a:t>
              </a:r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3" name="Rectangle 632"/>
            <p:cNvSpPr>
              <a:spLocks noChangeArrowheads="1"/>
            </p:cNvSpPr>
            <p:nvPr/>
          </p:nvSpPr>
          <p:spPr bwMode="auto">
            <a:xfrm>
              <a:off x="3545271" y="3672516"/>
              <a:ext cx="48035" cy="173203"/>
            </a:xfrm>
            <a:prstGeom prst="rect">
              <a:avLst/>
            </a:prstGeom>
            <a:solidFill>
              <a:srgbClr val="CC00CC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4" name="Rectangle 633"/>
            <p:cNvSpPr>
              <a:spLocks noChangeArrowheads="1"/>
            </p:cNvSpPr>
            <p:nvPr/>
          </p:nvSpPr>
          <p:spPr bwMode="auto">
            <a:xfrm>
              <a:off x="4072793" y="3672517"/>
              <a:ext cx="49821" cy="173202"/>
            </a:xfrm>
            <a:prstGeom prst="rect">
              <a:avLst/>
            </a:prstGeom>
            <a:solidFill>
              <a:srgbClr val="CC00CC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5" name="Line 312"/>
            <p:cNvSpPr>
              <a:spLocks noChangeShapeType="1"/>
            </p:cNvSpPr>
            <p:nvPr/>
          </p:nvSpPr>
          <p:spPr bwMode="auto">
            <a:xfrm flipV="1">
              <a:off x="3545271" y="3672516"/>
              <a:ext cx="48844" cy="173658"/>
            </a:xfrm>
            <a:prstGeom prst="line">
              <a:avLst/>
            </a:prstGeom>
            <a:solidFill>
              <a:srgbClr val="CC00CC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6" name="Line 313"/>
            <p:cNvSpPr>
              <a:spLocks noChangeShapeType="1"/>
            </p:cNvSpPr>
            <p:nvPr/>
          </p:nvSpPr>
          <p:spPr bwMode="auto">
            <a:xfrm>
              <a:off x="3545270" y="3672515"/>
              <a:ext cx="48036" cy="173204"/>
            </a:xfrm>
            <a:prstGeom prst="line">
              <a:avLst/>
            </a:prstGeom>
            <a:solidFill>
              <a:srgbClr val="CC00CC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7" name="Line 314"/>
            <p:cNvSpPr>
              <a:spLocks noChangeShapeType="1"/>
            </p:cNvSpPr>
            <p:nvPr/>
          </p:nvSpPr>
          <p:spPr bwMode="auto">
            <a:xfrm flipV="1">
              <a:off x="4072793" y="3672516"/>
              <a:ext cx="48844" cy="173658"/>
            </a:xfrm>
            <a:prstGeom prst="line">
              <a:avLst/>
            </a:prstGeom>
            <a:solidFill>
              <a:srgbClr val="CC00CC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8" name="Line 315"/>
            <p:cNvSpPr>
              <a:spLocks noChangeShapeType="1"/>
            </p:cNvSpPr>
            <p:nvPr/>
          </p:nvSpPr>
          <p:spPr bwMode="auto">
            <a:xfrm>
              <a:off x="4072793" y="3672516"/>
              <a:ext cx="48844" cy="171566"/>
            </a:xfrm>
            <a:prstGeom prst="line">
              <a:avLst/>
            </a:prstGeom>
            <a:solidFill>
              <a:srgbClr val="CC00CC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478" name="Straight Connector 477"/>
          <p:cNvCxnSpPr/>
          <p:nvPr/>
        </p:nvCxnSpPr>
        <p:spPr>
          <a:xfrm>
            <a:off x="4373168" y="3252578"/>
            <a:ext cx="0" cy="204215"/>
          </a:xfrm>
          <a:prstGeom prst="line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Straight Connector 478"/>
          <p:cNvCxnSpPr/>
          <p:nvPr/>
        </p:nvCxnSpPr>
        <p:spPr>
          <a:xfrm>
            <a:off x="4363644" y="2966302"/>
            <a:ext cx="0" cy="194037"/>
          </a:xfrm>
          <a:prstGeom prst="line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0" name="Group 479"/>
          <p:cNvGrpSpPr/>
          <p:nvPr/>
        </p:nvGrpSpPr>
        <p:grpSpPr>
          <a:xfrm>
            <a:off x="3966236" y="3235689"/>
            <a:ext cx="533400" cy="679283"/>
            <a:chOff x="4281485" y="2997994"/>
            <a:chExt cx="533400" cy="679283"/>
          </a:xfrm>
        </p:grpSpPr>
        <p:sp>
          <p:nvSpPr>
            <p:cNvPr id="622" name="Freeform 621"/>
            <p:cNvSpPr/>
            <p:nvPr/>
          </p:nvSpPr>
          <p:spPr>
            <a:xfrm>
              <a:off x="4281485" y="2997994"/>
              <a:ext cx="533400" cy="623887"/>
            </a:xfrm>
            <a:custGeom>
              <a:avLst/>
              <a:gdLst>
                <a:gd name="connsiteX0" fmla="*/ 533400 w 533400"/>
                <a:gd name="connsiteY0" fmla="*/ 0 h 623887"/>
                <a:gd name="connsiteX1" fmla="*/ 533400 w 533400"/>
                <a:gd name="connsiteY1" fmla="*/ 623887 h 623887"/>
                <a:gd name="connsiteX2" fmla="*/ 0 w 533400"/>
                <a:gd name="connsiteY2" fmla="*/ 623887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400" h="623887">
                  <a:moveTo>
                    <a:pt x="533400" y="0"/>
                  </a:moveTo>
                  <a:lnTo>
                    <a:pt x="533400" y="623887"/>
                  </a:lnTo>
                  <a:lnTo>
                    <a:pt x="0" y="623887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3" name="Freeform 622"/>
            <p:cNvSpPr/>
            <p:nvPr/>
          </p:nvSpPr>
          <p:spPr>
            <a:xfrm>
              <a:off x="4291010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4" name="Freeform 623"/>
            <p:cNvSpPr/>
            <p:nvPr/>
          </p:nvSpPr>
          <p:spPr>
            <a:xfrm>
              <a:off x="4350654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5" name="Freeform 624"/>
            <p:cNvSpPr/>
            <p:nvPr/>
          </p:nvSpPr>
          <p:spPr>
            <a:xfrm>
              <a:off x="4410298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6" name="Freeform 625"/>
            <p:cNvSpPr/>
            <p:nvPr/>
          </p:nvSpPr>
          <p:spPr>
            <a:xfrm>
              <a:off x="4469942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7" name="Freeform 626"/>
            <p:cNvSpPr/>
            <p:nvPr/>
          </p:nvSpPr>
          <p:spPr>
            <a:xfrm>
              <a:off x="4529586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8" name="Freeform 627"/>
            <p:cNvSpPr/>
            <p:nvPr/>
          </p:nvSpPr>
          <p:spPr>
            <a:xfrm>
              <a:off x="4589230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9" name="Freeform 628"/>
            <p:cNvSpPr/>
            <p:nvPr/>
          </p:nvSpPr>
          <p:spPr>
            <a:xfrm>
              <a:off x="4648874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0" name="Freeform 629"/>
            <p:cNvSpPr/>
            <p:nvPr/>
          </p:nvSpPr>
          <p:spPr>
            <a:xfrm>
              <a:off x="4708518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31" name="Freeform 630"/>
            <p:cNvSpPr/>
            <p:nvPr/>
          </p:nvSpPr>
          <p:spPr>
            <a:xfrm>
              <a:off x="4768165" y="3620127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81" name="Group 480"/>
          <p:cNvGrpSpPr/>
          <p:nvPr/>
        </p:nvGrpSpPr>
        <p:grpSpPr>
          <a:xfrm>
            <a:off x="4599650" y="3234895"/>
            <a:ext cx="516732" cy="680077"/>
            <a:chOff x="4914899" y="2997200"/>
            <a:chExt cx="516732" cy="680077"/>
          </a:xfrm>
        </p:grpSpPr>
        <p:sp>
          <p:nvSpPr>
            <p:cNvPr id="612" name="Freeform 611"/>
            <p:cNvSpPr/>
            <p:nvPr/>
          </p:nvSpPr>
          <p:spPr>
            <a:xfrm>
              <a:off x="4945857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13" name="Freeform 612"/>
            <p:cNvSpPr/>
            <p:nvPr/>
          </p:nvSpPr>
          <p:spPr>
            <a:xfrm>
              <a:off x="5005501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14" name="Freeform 613"/>
            <p:cNvSpPr/>
            <p:nvPr/>
          </p:nvSpPr>
          <p:spPr>
            <a:xfrm>
              <a:off x="5065145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15" name="Freeform 614"/>
            <p:cNvSpPr/>
            <p:nvPr/>
          </p:nvSpPr>
          <p:spPr>
            <a:xfrm>
              <a:off x="5124789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16" name="Freeform 615"/>
            <p:cNvSpPr/>
            <p:nvPr/>
          </p:nvSpPr>
          <p:spPr>
            <a:xfrm>
              <a:off x="5184433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17" name="Freeform 616"/>
            <p:cNvSpPr/>
            <p:nvPr/>
          </p:nvSpPr>
          <p:spPr>
            <a:xfrm>
              <a:off x="5244077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18" name="Freeform 617"/>
            <p:cNvSpPr/>
            <p:nvPr/>
          </p:nvSpPr>
          <p:spPr>
            <a:xfrm>
              <a:off x="5303721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19" name="Freeform 618"/>
            <p:cNvSpPr/>
            <p:nvPr/>
          </p:nvSpPr>
          <p:spPr>
            <a:xfrm>
              <a:off x="5363365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0" name="Freeform 619"/>
            <p:cNvSpPr/>
            <p:nvPr/>
          </p:nvSpPr>
          <p:spPr>
            <a:xfrm>
              <a:off x="5423012" y="3620127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21" name="Freeform 620"/>
            <p:cNvSpPr/>
            <p:nvPr/>
          </p:nvSpPr>
          <p:spPr>
            <a:xfrm>
              <a:off x="4914899" y="2997200"/>
              <a:ext cx="516732" cy="615950"/>
            </a:xfrm>
            <a:custGeom>
              <a:avLst/>
              <a:gdLst>
                <a:gd name="connsiteX0" fmla="*/ 0 w 552450"/>
                <a:gd name="connsiteY0" fmla="*/ 0 h 615950"/>
                <a:gd name="connsiteX1" fmla="*/ 0 w 552450"/>
                <a:gd name="connsiteY1" fmla="*/ 615950 h 615950"/>
                <a:gd name="connsiteX2" fmla="*/ 552450 w 552450"/>
                <a:gd name="connsiteY2" fmla="*/ 615950 h 61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2450" h="615950">
                  <a:moveTo>
                    <a:pt x="0" y="0"/>
                  </a:moveTo>
                  <a:lnTo>
                    <a:pt x="0" y="615950"/>
                  </a:lnTo>
                  <a:lnTo>
                    <a:pt x="552450" y="615950"/>
                  </a:lnTo>
                </a:path>
              </a:pathLst>
            </a:custGeom>
            <a:ln w="19050"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6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cxnSp>
        <p:nvCxnSpPr>
          <p:cNvPr id="482" name="Straight Connector 481"/>
          <p:cNvCxnSpPr>
            <a:stCxn id="497" idx="2"/>
            <a:endCxn id="494" idx="0"/>
          </p:cNvCxnSpPr>
          <p:nvPr/>
        </p:nvCxnSpPr>
        <p:spPr>
          <a:xfrm>
            <a:off x="4711132" y="1467640"/>
            <a:ext cx="0" cy="282316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483" name="Elbow Connector 482"/>
          <p:cNvCxnSpPr>
            <a:stCxn id="496" idx="2"/>
            <a:endCxn id="491" idx="1"/>
          </p:cNvCxnSpPr>
          <p:nvPr/>
        </p:nvCxnSpPr>
        <p:spPr>
          <a:xfrm rot="16200000" flipH="1">
            <a:off x="3056397" y="2453376"/>
            <a:ext cx="2053623" cy="82150"/>
          </a:xfrm>
          <a:prstGeom prst="bentConnector2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Straight Connector 483"/>
          <p:cNvCxnSpPr/>
          <p:nvPr/>
        </p:nvCxnSpPr>
        <p:spPr>
          <a:xfrm>
            <a:off x="4716068" y="3246228"/>
            <a:ext cx="0" cy="204215"/>
          </a:xfrm>
          <a:prstGeom prst="line">
            <a:avLst/>
          </a:prstGeom>
          <a:ln w="19050">
            <a:solidFill>
              <a:srgbClr val="FFC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Elbow Connector 484"/>
          <p:cNvCxnSpPr>
            <a:stCxn id="492" idx="3"/>
            <a:endCxn id="495" idx="2"/>
          </p:cNvCxnSpPr>
          <p:nvPr/>
        </p:nvCxnSpPr>
        <p:spPr>
          <a:xfrm flipV="1">
            <a:off x="4937118" y="1467640"/>
            <a:ext cx="97415" cy="2053623"/>
          </a:xfrm>
          <a:prstGeom prst="bentConnector2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Straight Connector 485"/>
          <p:cNvCxnSpPr/>
          <p:nvPr/>
        </p:nvCxnSpPr>
        <p:spPr>
          <a:xfrm>
            <a:off x="4711966" y="1893956"/>
            <a:ext cx="0" cy="1314572"/>
          </a:xfrm>
          <a:prstGeom prst="line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Straight Connector 486"/>
          <p:cNvCxnSpPr>
            <a:stCxn id="488" idx="2"/>
            <a:endCxn id="489" idx="0"/>
          </p:cNvCxnSpPr>
          <p:nvPr/>
        </p:nvCxnSpPr>
        <p:spPr>
          <a:xfrm>
            <a:off x="4372281" y="1467640"/>
            <a:ext cx="0" cy="1372377"/>
          </a:xfrm>
          <a:prstGeom prst="line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Rectangle 487"/>
          <p:cNvSpPr>
            <a:spLocks noChangeArrowheads="1"/>
          </p:cNvSpPr>
          <p:nvPr/>
        </p:nvSpPr>
        <p:spPr bwMode="auto">
          <a:xfrm>
            <a:off x="4228281" y="1323640"/>
            <a:ext cx="288000" cy="144000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89" name="Rectangle 488"/>
          <p:cNvSpPr>
            <a:spLocks noChangeArrowheads="1"/>
          </p:cNvSpPr>
          <p:nvPr/>
        </p:nvSpPr>
        <p:spPr bwMode="auto">
          <a:xfrm>
            <a:off x="4228281" y="2840017"/>
            <a:ext cx="288000" cy="144000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90" name="Rectangle 489"/>
          <p:cNvSpPr>
            <a:spLocks noChangeArrowheads="1"/>
          </p:cNvSpPr>
          <p:nvPr/>
        </p:nvSpPr>
        <p:spPr bwMode="auto">
          <a:xfrm>
            <a:off x="4319904" y="3115811"/>
            <a:ext cx="432000" cy="144000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QUIC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91" name="Rectangle 490"/>
          <p:cNvSpPr>
            <a:spLocks noChangeArrowheads="1"/>
          </p:cNvSpPr>
          <p:nvPr/>
        </p:nvSpPr>
        <p:spPr bwMode="auto">
          <a:xfrm>
            <a:off x="4124283" y="3449263"/>
            <a:ext cx="288000" cy="144000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92" name="Rectangle 491"/>
          <p:cNvSpPr>
            <a:spLocks noChangeArrowheads="1"/>
          </p:cNvSpPr>
          <p:nvPr/>
        </p:nvSpPr>
        <p:spPr bwMode="auto">
          <a:xfrm>
            <a:off x="4649118" y="3449263"/>
            <a:ext cx="288000" cy="144000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94" name="Rectangle 493"/>
          <p:cNvSpPr>
            <a:spLocks noChangeArrowheads="1"/>
          </p:cNvSpPr>
          <p:nvPr/>
        </p:nvSpPr>
        <p:spPr bwMode="auto">
          <a:xfrm>
            <a:off x="4567132" y="1749956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QSRB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95" name="Rectangle 494"/>
          <p:cNvSpPr>
            <a:spLocks noChangeArrowheads="1"/>
          </p:cNvSpPr>
          <p:nvPr/>
        </p:nvSpPr>
        <p:spPr bwMode="auto">
          <a:xfrm>
            <a:off x="4890533" y="1323640"/>
            <a:ext cx="288000" cy="144000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96" name="Rectangle 495"/>
          <p:cNvSpPr>
            <a:spLocks noChangeArrowheads="1"/>
          </p:cNvSpPr>
          <p:nvPr/>
        </p:nvSpPr>
        <p:spPr bwMode="auto">
          <a:xfrm>
            <a:off x="3898133" y="1323640"/>
            <a:ext cx="288000" cy="144000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97" name="Rectangle 496"/>
          <p:cNvSpPr>
            <a:spLocks noChangeArrowheads="1"/>
          </p:cNvSpPr>
          <p:nvPr/>
        </p:nvSpPr>
        <p:spPr bwMode="auto">
          <a:xfrm>
            <a:off x="4567132" y="1323640"/>
            <a:ext cx="288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498" name="Group 497"/>
          <p:cNvGrpSpPr/>
          <p:nvPr/>
        </p:nvGrpSpPr>
        <p:grpSpPr>
          <a:xfrm>
            <a:off x="3929196" y="3910733"/>
            <a:ext cx="577344" cy="173659"/>
            <a:chOff x="3545270" y="3672515"/>
            <a:chExt cx="577344" cy="173659"/>
          </a:xfrm>
          <a:solidFill>
            <a:srgbClr val="FFC080"/>
          </a:solidFill>
        </p:grpSpPr>
        <p:sp>
          <p:nvSpPr>
            <p:cNvPr id="605" name="Rectangle 604"/>
            <p:cNvSpPr>
              <a:spLocks noChangeArrowheads="1"/>
            </p:cNvSpPr>
            <p:nvPr/>
          </p:nvSpPr>
          <p:spPr bwMode="auto">
            <a:xfrm>
              <a:off x="3594115" y="3672516"/>
              <a:ext cx="476724" cy="173204"/>
            </a:xfrm>
            <a:prstGeom prst="rect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CH" sz="700" noProof="1">
                  <a:solidFill>
                    <a:srgbClr val="000000"/>
                  </a:solidFill>
                  <a:latin typeface="Calibri" panose="020F0502020204030204" pitchFamily="34" charset="0"/>
                </a:rPr>
                <a:t>Sector 3-4</a:t>
              </a:r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6" name="Rectangle 605"/>
            <p:cNvSpPr>
              <a:spLocks noChangeArrowheads="1"/>
            </p:cNvSpPr>
            <p:nvPr/>
          </p:nvSpPr>
          <p:spPr bwMode="auto">
            <a:xfrm>
              <a:off x="3545271" y="3672516"/>
              <a:ext cx="48035" cy="173203"/>
            </a:xfrm>
            <a:prstGeom prst="rect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7" name="Rectangle 606"/>
            <p:cNvSpPr>
              <a:spLocks noChangeArrowheads="1"/>
            </p:cNvSpPr>
            <p:nvPr/>
          </p:nvSpPr>
          <p:spPr bwMode="auto">
            <a:xfrm>
              <a:off x="4072793" y="3672517"/>
              <a:ext cx="49821" cy="173202"/>
            </a:xfrm>
            <a:prstGeom prst="rect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8" name="Line 312"/>
            <p:cNvSpPr>
              <a:spLocks noChangeShapeType="1"/>
            </p:cNvSpPr>
            <p:nvPr/>
          </p:nvSpPr>
          <p:spPr bwMode="auto">
            <a:xfrm flipV="1">
              <a:off x="3545271" y="3672516"/>
              <a:ext cx="48844" cy="173658"/>
            </a:xfrm>
            <a:prstGeom prst="line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9" name="Line 313"/>
            <p:cNvSpPr>
              <a:spLocks noChangeShapeType="1"/>
            </p:cNvSpPr>
            <p:nvPr/>
          </p:nvSpPr>
          <p:spPr bwMode="auto">
            <a:xfrm>
              <a:off x="3545270" y="3672515"/>
              <a:ext cx="48036" cy="173204"/>
            </a:xfrm>
            <a:prstGeom prst="line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10" name="Line 314"/>
            <p:cNvSpPr>
              <a:spLocks noChangeShapeType="1"/>
            </p:cNvSpPr>
            <p:nvPr/>
          </p:nvSpPr>
          <p:spPr bwMode="auto">
            <a:xfrm flipV="1">
              <a:off x="4072793" y="3672516"/>
              <a:ext cx="48844" cy="173658"/>
            </a:xfrm>
            <a:prstGeom prst="line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11" name="Line 315"/>
            <p:cNvSpPr>
              <a:spLocks noChangeShapeType="1"/>
            </p:cNvSpPr>
            <p:nvPr/>
          </p:nvSpPr>
          <p:spPr bwMode="auto">
            <a:xfrm>
              <a:off x="4072793" y="3672516"/>
              <a:ext cx="48844" cy="171566"/>
            </a:xfrm>
            <a:prstGeom prst="line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99" name="Group 498"/>
          <p:cNvGrpSpPr/>
          <p:nvPr/>
        </p:nvGrpSpPr>
        <p:grpSpPr>
          <a:xfrm>
            <a:off x="4579269" y="3908118"/>
            <a:ext cx="577344" cy="173659"/>
            <a:chOff x="3545270" y="3672515"/>
            <a:chExt cx="577344" cy="173659"/>
          </a:xfrm>
          <a:solidFill>
            <a:srgbClr val="FFC080"/>
          </a:solidFill>
        </p:grpSpPr>
        <p:sp>
          <p:nvSpPr>
            <p:cNvPr id="598" name="Rectangle 597"/>
            <p:cNvSpPr>
              <a:spLocks noChangeArrowheads="1"/>
            </p:cNvSpPr>
            <p:nvPr/>
          </p:nvSpPr>
          <p:spPr bwMode="auto">
            <a:xfrm>
              <a:off x="3594115" y="3672516"/>
              <a:ext cx="476724" cy="173204"/>
            </a:xfrm>
            <a:prstGeom prst="rect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CH" sz="700" noProof="1">
                  <a:solidFill>
                    <a:srgbClr val="000000"/>
                  </a:solidFill>
                  <a:latin typeface="Calibri" panose="020F0502020204030204" pitchFamily="34" charset="0"/>
                </a:rPr>
                <a:t>Sector 4-5</a:t>
              </a:r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9" name="Rectangle 598"/>
            <p:cNvSpPr>
              <a:spLocks noChangeArrowheads="1"/>
            </p:cNvSpPr>
            <p:nvPr/>
          </p:nvSpPr>
          <p:spPr bwMode="auto">
            <a:xfrm>
              <a:off x="3545271" y="3672516"/>
              <a:ext cx="48035" cy="173203"/>
            </a:xfrm>
            <a:prstGeom prst="rect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0" name="Rectangle 599"/>
            <p:cNvSpPr>
              <a:spLocks noChangeArrowheads="1"/>
            </p:cNvSpPr>
            <p:nvPr/>
          </p:nvSpPr>
          <p:spPr bwMode="auto">
            <a:xfrm>
              <a:off x="4072793" y="3672517"/>
              <a:ext cx="49821" cy="173202"/>
            </a:xfrm>
            <a:prstGeom prst="rect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1" name="Line 312"/>
            <p:cNvSpPr>
              <a:spLocks noChangeShapeType="1"/>
            </p:cNvSpPr>
            <p:nvPr/>
          </p:nvSpPr>
          <p:spPr bwMode="auto">
            <a:xfrm flipV="1">
              <a:off x="3545271" y="3672516"/>
              <a:ext cx="48844" cy="173658"/>
            </a:xfrm>
            <a:prstGeom prst="line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2" name="Line 313"/>
            <p:cNvSpPr>
              <a:spLocks noChangeShapeType="1"/>
            </p:cNvSpPr>
            <p:nvPr/>
          </p:nvSpPr>
          <p:spPr bwMode="auto">
            <a:xfrm>
              <a:off x="3545270" y="3672515"/>
              <a:ext cx="48036" cy="173204"/>
            </a:xfrm>
            <a:prstGeom prst="line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3" name="Line 314"/>
            <p:cNvSpPr>
              <a:spLocks noChangeShapeType="1"/>
            </p:cNvSpPr>
            <p:nvPr/>
          </p:nvSpPr>
          <p:spPr bwMode="auto">
            <a:xfrm flipV="1">
              <a:off x="4072793" y="3672516"/>
              <a:ext cx="48844" cy="173658"/>
            </a:xfrm>
            <a:prstGeom prst="line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04" name="Line 315"/>
            <p:cNvSpPr>
              <a:spLocks noChangeShapeType="1"/>
            </p:cNvSpPr>
            <p:nvPr/>
          </p:nvSpPr>
          <p:spPr bwMode="auto">
            <a:xfrm>
              <a:off x="4072793" y="3672516"/>
              <a:ext cx="48844" cy="171566"/>
            </a:xfrm>
            <a:prstGeom prst="line">
              <a:avLst/>
            </a:prstGeom>
            <a:solidFill>
              <a:srgbClr val="FF99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500" name="Rectangle 499"/>
          <p:cNvSpPr>
            <a:spLocks noChangeArrowheads="1"/>
          </p:cNvSpPr>
          <p:nvPr/>
        </p:nvSpPr>
        <p:spPr bwMode="auto">
          <a:xfrm>
            <a:off x="4228281" y="1749956"/>
            <a:ext cx="288000" cy="144000"/>
          </a:xfrm>
          <a:prstGeom prst="rect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QSRA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01" name="Rectangle 500"/>
          <p:cNvSpPr>
            <a:spLocks noChangeArrowheads="1"/>
          </p:cNvSpPr>
          <p:nvPr/>
        </p:nvSpPr>
        <p:spPr bwMode="auto">
          <a:xfrm>
            <a:off x="6376552" y="1749956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QSRB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02" name="Rectangle 501"/>
          <p:cNvSpPr>
            <a:spLocks noChangeArrowheads="1"/>
          </p:cNvSpPr>
          <p:nvPr/>
        </p:nvSpPr>
        <p:spPr bwMode="auto">
          <a:xfrm>
            <a:off x="6626629" y="757662"/>
            <a:ext cx="14747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P6</a:t>
            </a:r>
            <a:endParaRPr kumimoji="0" lang="en-US" altLang="en-US" sz="11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cxnSp>
        <p:nvCxnSpPr>
          <p:cNvPr id="503" name="Straight Connector 502"/>
          <p:cNvCxnSpPr/>
          <p:nvPr/>
        </p:nvCxnSpPr>
        <p:spPr>
          <a:xfrm>
            <a:off x="7955169" y="3252578"/>
            <a:ext cx="0" cy="204215"/>
          </a:xfrm>
          <a:prstGeom prst="line">
            <a:avLst/>
          </a:prstGeom>
          <a:ln w="19050">
            <a:solidFill>
              <a:srgbClr val="FEDA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Straight Connector 503"/>
          <p:cNvCxnSpPr/>
          <p:nvPr/>
        </p:nvCxnSpPr>
        <p:spPr>
          <a:xfrm>
            <a:off x="7945645" y="2966302"/>
            <a:ext cx="0" cy="194037"/>
          </a:xfrm>
          <a:prstGeom prst="line">
            <a:avLst/>
          </a:prstGeom>
          <a:ln w="19050">
            <a:solidFill>
              <a:srgbClr val="FEDA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5" name="Group 504"/>
          <p:cNvGrpSpPr/>
          <p:nvPr/>
        </p:nvGrpSpPr>
        <p:grpSpPr>
          <a:xfrm>
            <a:off x="7548237" y="3235689"/>
            <a:ext cx="533400" cy="679283"/>
            <a:chOff x="4281485" y="2997994"/>
            <a:chExt cx="533400" cy="679283"/>
          </a:xfrm>
          <a:noFill/>
        </p:grpSpPr>
        <p:sp>
          <p:nvSpPr>
            <p:cNvPr id="588" name="Freeform 587"/>
            <p:cNvSpPr/>
            <p:nvPr/>
          </p:nvSpPr>
          <p:spPr>
            <a:xfrm>
              <a:off x="4281485" y="2997994"/>
              <a:ext cx="533400" cy="623887"/>
            </a:xfrm>
            <a:custGeom>
              <a:avLst/>
              <a:gdLst>
                <a:gd name="connsiteX0" fmla="*/ 533400 w 533400"/>
                <a:gd name="connsiteY0" fmla="*/ 0 h 623887"/>
                <a:gd name="connsiteX1" fmla="*/ 533400 w 533400"/>
                <a:gd name="connsiteY1" fmla="*/ 623887 h 623887"/>
                <a:gd name="connsiteX2" fmla="*/ 0 w 533400"/>
                <a:gd name="connsiteY2" fmla="*/ 623887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3400" h="623887">
                  <a:moveTo>
                    <a:pt x="533400" y="0"/>
                  </a:moveTo>
                  <a:lnTo>
                    <a:pt x="533400" y="623887"/>
                  </a:lnTo>
                  <a:lnTo>
                    <a:pt x="0" y="623887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89" name="Freeform 588"/>
            <p:cNvSpPr/>
            <p:nvPr/>
          </p:nvSpPr>
          <p:spPr>
            <a:xfrm>
              <a:off x="4291010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0" name="Freeform 589"/>
            <p:cNvSpPr/>
            <p:nvPr/>
          </p:nvSpPr>
          <p:spPr>
            <a:xfrm>
              <a:off x="4350654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1" name="Freeform 590"/>
            <p:cNvSpPr/>
            <p:nvPr/>
          </p:nvSpPr>
          <p:spPr>
            <a:xfrm>
              <a:off x="4410298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2" name="Freeform 591"/>
            <p:cNvSpPr/>
            <p:nvPr/>
          </p:nvSpPr>
          <p:spPr>
            <a:xfrm>
              <a:off x="4469942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3" name="Freeform 592"/>
            <p:cNvSpPr/>
            <p:nvPr/>
          </p:nvSpPr>
          <p:spPr>
            <a:xfrm>
              <a:off x="4529586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4" name="Freeform 593"/>
            <p:cNvSpPr/>
            <p:nvPr/>
          </p:nvSpPr>
          <p:spPr>
            <a:xfrm>
              <a:off x="4589230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5" name="Freeform 594"/>
            <p:cNvSpPr/>
            <p:nvPr/>
          </p:nvSpPr>
          <p:spPr>
            <a:xfrm>
              <a:off x="4648874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6" name="Freeform 595"/>
            <p:cNvSpPr/>
            <p:nvPr/>
          </p:nvSpPr>
          <p:spPr>
            <a:xfrm>
              <a:off x="4708518" y="3616891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97" name="Freeform 596"/>
            <p:cNvSpPr/>
            <p:nvPr/>
          </p:nvSpPr>
          <p:spPr>
            <a:xfrm>
              <a:off x="4768165" y="3620127"/>
              <a:ext cx="0" cy="57150"/>
            </a:xfrm>
            <a:custGeom>
              <a:avLst/>
              <a:gdLst>
                <a:gd name="connsiteX0" fmla="*/ 0 w 0"/>
                <a:gd name="connsiteY0" fmla="*/ 0 h 57150"/>
                <a:gd name="connsiteX1" fmla="*/ 0 w 0"/>
                <a:gd name="connsiteY1" fmla="*/ 5715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57150">
                  <a:moveTo>
                    <a:pt x="0" y="0"/>
                  </a:moveTo>
                  <a:lnTo>
                    <a:pt x="0" y="57150"/>
                  </a:lnTo>
                </a:path>
              </a:pathLst>
            </a:custGeom>
            <a:grpFill/>
            <a:ln w="19050">
              <a:solidFill>
                <a:srgbClr val="FEDA0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578" name="Freeform 577"/>
          <p:cNvSpPr/>
          <p:nvPr/>
        </p:nvSpPr>
        <p:spPr>
          <a:xfrm>
            <a:off x="8212609" y="3854586"/>
            <a:ext cx="0" cy="57150"/>
          </a:xfrm>
          <a:custGeom>
            <a:avLst/>
            <a:gdLst>
              <a:gd name="connsiteX0" fmla="*/ 0 w 0"/>
              <a:gd name="connsiteY0" fmla="*/ 0 h 57150"/>
              <a:gd name="connsiteX1" fmla="*/ 0 w 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7150">
                <a:moveTo>
                  <a:pt x="0" y="0"/>
                </a:moveTo>
                <a:lnTo>
                  <a:pt x="0" y="571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9" name="Freeform 578"/>
          <p:cNvSpPr/>
          <p:nvPr/>
        </p:nvSpPr>
        <p:spPr>
          <a:xfrm>
            <a:off x="8272253" y="3854586"/>
            <a:ext cx="0" cy="57150"/>
          </a:xfrm>
          <a:custGeom>
            <a:avLst/>
            <a:gdLst>
              <a:gd name="connsiteX0" fmla="*/ 0 w 0"/>
              <a:gd name="connsiteY0" fmla="*/ 0 h 57150"/>
              <a:gd name="connsiteX1" fmla="*/ 0 w 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7150">
                <a:moveTo>
                  <a:pt x="0" y="0"/>
                </a:moveTo>
                <a:lnTo>
                  <a:pt x="0" y="571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80" name="Freeform 579"/>
          <p:cNvSpPr/>
          <p:nvPr/>
        </p:nvSpPr>
        <p:spPr>
          <a:xfrm>
            <a:off x="8331897" y="3854586"/>
            <a:ext cx="0" cy="57150"/>
          </a:xfrm>
          <a:custGeom>
            <a:avLst/>
            <a:gdLst>
              <a:gd name="connsiteX0" fmla="*/ 0 w 0"/>
              <a:gd name="connsiteY0" fmla="*/ 0 h 57150"/>
              <a:gd name="connsiteX1" fmla="*/ 0 w 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7150">
                <a:moveTo>
                  <a:pt x="0" y="0"/>
                </a:moveTo>
                <a:lnTo>
                  <a:pt x="0" y="571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81" name="Freeform 580"/>
          <p:cNvSpPr/>
          <p:nvPr/>
        </p:nvSpPr>
        <p:spPr>
          <a:xfrm>
            <a:off x="8391541" y="3854586"/>
            <a:ext cx="0" cy="57150"/>
          </a:xfrm>
          <a:custGeom>
            <a:avLst/>
            <a:gdLst>
              <a:gd name="connsiteX0" fmla="*/ 0 w 0"/>
              <a:gd name="connsiteY0" fmla="*/ 0 h 57150"/>
              <a:gd name="connsiteX1" fmla="*/ 0 w 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7150">
                <a:moveTo>
                  <a:pt x="0" y="0"/>
                </a:moveTo>
                <a:lnTo>
                  <a:pt x="0" y="571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82" name="Freeform 581"/>
          <p:cNvSpPr/>
          <p:nvPr/>
        </p:nvSpPr>
        <p:spPr>
          <a:xfrm>
            <a:off x="8451185" y="3854586"/>
            <a:ext cx="0" cy="57150"/>
          </a:xfrm>
          <a:custGeom>
            <a:avLst/>
            <a:gdLst>
              <a:gd name="connsiteX0" fmla="*/ 0 w 0"/>
              <a:gd name="connsiteY0" fmla="*/ 0 h 57150"/>
              <a:gd name="connsiteX1" fmla="*/ 0 w 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7150">
                <a:moveTo>
                  <a:pt x="0" y="0"/>
                </a:moveTo>
                <a:lnTo>
                  <a:pt x="0" y="571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83" name="Freeform 582"/>
          <p:cNvSpPr/>
          <p:nvPr/>
        </p:nvSpPr>
        <p:spPr>
          <a:xfrm>
            <a:off x="8510829" y="3854586"/>
            <a:ext cx="0" cy="57150"/>
          </a:xfrm>
          <a:custGeom>
            <a:avLst/>
            <a:gdLst>
              <a:gd name="connsiteX0" fmla="*/ 0 w 0"/>
              <a:gd name="connsiteY0" fmla="*/ 0 h 57150"/>
              <a:gd name="connsiteX1" fmla="*/ 0 w 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7150">
                <a:moveTo>
                  <a:pt x="0" y="0"/>
                </a:moveTo>
                <a:lnTo>
                  <a:pt x="0" y="571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84" name="Freeform 583"/>
          <p:cNvSpPr/>
          <p:nvPr/>
        </p:nvSpPr>
        <p:spPr>
          <a:xfrm>
            <a:off x="8570473" y="3854586"/>
            <a:ext cx="0" cy="57150"/>
          </a:xfrm>
          <a:custGeom>
            <a:avLst/>
            <a:gdLst>
              <a:gd name="connsiteX0" fmla="*/ 0 w 0"/>
              <a:gd name="connsiteY0" fmla="*/ 0 h 57150"/>
              <a:gd name="connsiteX1" fmla="*/ 0 w 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7150">
                <a:moveTo>
                  <a:pt x="0" y="0"/>
                </a:moveTo>
                <a:lnTo>
                  <a:pt x="0" y="571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85" name="Freeform 584"/>
          <p:cNvSpPr/>
          <p:nvPr/>
        </p:nvSpPr>
        <p:spPr>
          <a:xfrm>
            <a:off x="8630117" y="3854586"/>
            <a:ext cx="0" cy="57150"/>
          </a:xfrm>
          <a:custGeom>
            <a:avLst/>
            <a:gdLst>
              <a:gd name="connsiteX0" fmla="*/ 0 w 0"/>
              <a:gd name="connsiteY0" fmla="*/ 0 h 57150"/>
              <a:gd name="connsiteX1" fmla="*/ 0 w 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7150">
                <a:moveTo>
                  <a:pt x="0" y="0"/>
                </a:moveTo>
                <a:lnTo>
                  <a:pt x="0" y="571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86" name="Freeform 585"/>
          <p:cNvSpPr/>
          <p:nvPr/>
        </p:nvSpPr>
        <p:spPr>
          <a:xfrm>
            <a:off x="8689764" y="3857822"/>
            <a:ext cx="0" cy="57150"/>
          </a:xfrm>
          <a:custGeom>
            <a:avLst/>
            <a:gdLst>
              <a:gd name="connsiteX0" fmla="*/ 0 w 0"/>
              <a:gd name="connsiteY0" fmla="*/ 0 h 57150"/>
              <a:gd name="connsiteX1" fmla="*/ 0 w 0"/>
              <a:gd name="connsiteY1" fmla="*/ 57150 h 5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57150">
                <a:moveTo>
                  <a:pt x="0" y="0"/>
                </a:moveTo>
                <a:lnTo>
                  <a:pt x="0" y="571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87" name="Freeform 586"/>
          <p:cNvSpPr/>
          <p:nvPr/>
        </p:nvSpPr>
        <p:spPr>
          <a:xfrm>
            <a:off x="8181651" y="3234895"/>
            <a:ext cx="516732" cy="615950"/>
          </a:xfrm>
          <a:custGeom>
            <a:avLst/>
            <a:gdLst>
              <a:gd name="connsiteX0" fmla="*/ 0 w 552450"/>
              <a:gd name="connsiteY0" fmla="*/ 0 h 615950"/>
              <a:gd name="connsiteX1" fmla="*/ 0 w 552450"/>
              <a:gd name="connsiteY1" fmla="*/ 615950 h 615950"/>
              <a:gd name="connsiteX2" fmla="*/ 552450 w 552450"/>
              <a:gd name="connsiteY2" fmla="*/ 615950 h 61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2450" h="615950">
                <a:moveTo>
                  <a:pt x="0" y="0"/>
                </a:moveTo>
                <a:lnTo>
                  <a:pt x="0" y="615950"/>
                </a:lnTo>
                <a:lnTo>
                  <a:pt x="552450" y="615950"/>
                </a:lnTo>
              </a:path>
            </a:pathLst>
          </a:cu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507" name="Straight Connector 506"/>
          <p:cNvCxnSpPr>
            <a:stCxn id="522" idx="2"/>
            <a:endCxn id="519" idx="0"/>
          </p:cNvCxnSpPr>
          <p:nvPr/>
        </p:nvCxnSpPr>
        <p:spPr>
          <a:xfrm>
            <a:off x="8293133" y="1467640"/>
            <a:ext cx="0" cy="282316"/>
          </a:xfrm>
          <a:prstGeom prst="line">
            <a:avLst/>
          </a:prstGeom>
          <a:ln w="19050">
            <a:solidFill>
              <a:srgbClr val="00F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8" name="Elbow Connector 507"/>
          <p:cNvCxnSpPr>
            <a:stCxn id="521" idx="2"/>
            <a:endCxn id="516" idx="1"/>
          </p:cNvCxnSpPr>
          <p:nvPr/>
        </p:nvCxnSpPr>
        <p:spPr>
          <a:xfrm rot="16200000" flipH="1">
            <a:off x="6638398" y="2453376"/>
            <a:ext cx="2053623" cy="82150"/>
          </a:xfrm>
          <a:prstGeom prst="bentConnector2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509" name="Straight Connector 508"/>
          <p:cNvCxnSpPr/>
          <p:nvPr/>
        </p:nvCxnSpPr>
        <p:spPr>
          <a:xfrm>
            <a:off x="8298069" y="3246228"/>
            <a:ext cx="0" cy="204215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510" name="Elbow Connector 509"/>
          <p:cNvCxnSpPr>
            <a:stCxn id="517" idx="3"/>
            <a:endCxn id="520" idx="2"/>
          </p:cNvCxnSpPr>
          <p:nvPr/>
        </p:nvCxnSpPr>
        <p:spPr>
          <a:xfrm flipV="1">
            <a:off x="8519119" y="1467640"/>
            <a:ext cx="97415" cy="2053623"/>
          </a:xfrm>
          <a:prstGeom prst="bentConnector2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511" name="Straight Connector 510"/>
          <p:cNvCxnSpPr/>
          <p:nvPr/>
        </p:nvCxnSpPr>
        <p:spPr>
          <a:xfrm>
            <a:off x="8293967" y="1893956"/>
            <a:ext cx="0" cy="1314572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cxnSp>
        <p:nvCxnSpPr>
          <p:cNvPr id="512" name="Straight Connector 511"/>
          <p:cNvCxnSpPr>
            <a:stCxn id="525" idx="2"/>
            <a:endCxn id="514" idx="0"/>
          </p:cNvCxnSpPr>
          <p:nvPr/>
        </p:nvCxnSpPr>
        <p:spPr>
          <a:xfrm>
            <a:off x="7954282" y="1893956"/>
            <a:ext cx="0" cy="946061"/>
          </a:xfrm>
          <a:prstGeom prst="line">
            <a:avLst/>
          </a:prstGeom>
          <a:solidFill>
            <a:srgbClr val="D6FFC9"/>
          </a:solidFill>
          <a:ln w="19050">
            <a:solidFill>
              <a:srgbClr val="FEDA02"/>
            </a:solidFill>
            <a:prstDash val="solid"/>
            <a:miter lim="800000"/>
            <a:headEnd/>
            <a:tailEnd/>
          </a:ln>
        </p:spPr>
      </p:cxnSp>
      <p:sp>
        <p:nvSpPr>
          <p:cNvPr id="513" name="Rectangle 512"/>
          <p:cNvSpPr>
            <a:spLocks noChangeArrowheads="1"/>
          </p:cNvSpPr>
          <p:nvPr/>
        </p:nvSpPr>
        <p:spPr bwMode="auto">
          <a:xfrm>
            <a:off x="7810282" y="1323640"/>
            <a:ext cx="288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14" name="Rectangle 513"/>
          <p:cNvSpPr>
            <a:spLocks noChangeArrowheads="1"/>
          </p:cNvSpPr>
          <p:nvPr/>
        </p:nvSpPr>
        <p:spPr bwMode="auto">
          <a:xfrm>
            <a:off x="7810282" y="2840017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15" name="Rectangle 514"/>
          <p:cNvSpPr>
            <a:spLocks noChangeArrowheads="1"/>
          </p:cNvSpPr>
          <p:nvPr/>
        </p:nvSpPr>
        <p:spPr bwMode="auto">
          <a:xfrm>
            <a:off x="7901905" y="3115811"/>
            <a:ext cx="432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QUIC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16" name="Rectangle 515"/>
          <p:cNvSpPr>
            <a:spLocks noChangeArrowheads="1"/>
          </p:cNvSpPr>
          <p:nvPr/>
        </p:nvSpPr>
        <p:spPr bwMode="auto">
          <a:xfrm>
            <a:off x="7706284" y="3449263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17" name="Rectangle 516"/>
          <p:cNvSpPr>
            <a:spLocks noChangeArrowheads="1"/>
          </p:cNvSpPr>
          <p:nvPr/>
        </p:nvSpPr>
        <p:spPr bwMode="auto">
          <a:xfrm>
            <a:off x="8231119" y="3449263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QURC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19" name="Rectangle 518"/>
          <p:cNvSpPr>
            <a:spLocks noChangeArrowheads="1"/>
          </p:cNvSpPr>
          <p:nvPr/>
        </p:nvSpPr>
        <p:spPr bwMode="auto">
          <a:xfrm>
            <a:off x="8149133" y="1749956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QSRB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0" name="Rectangle 519"/>
          <p:cNvSpPr>
            <a:spLocks noChangeArrowheads="1"/>
          </p:cNvSpPr>
          <p:nvPr/>
        </p:nvSpPr>
        <p:spPr bwMode="auto">
          <a:xfrm>
            <a:off x="8472534" y="1323640"/>
            <a:ext cx="288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1" name="Rectangle 520"/>
          <p:cNvSpPr>
            <a:spLocks noChangeArrowheads="1"/>
          </p:cNvSpPr>
          <p:nvPr/>
        </p:nvSpPr>
        <p:spPr bwMode="auto">
          <a:xfrm>
            <a:off x="7480134" y="1323640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QSCC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2" name="Rectangle 521"/>
          <p:cNvSpPr>
            <a:spLocks noChangeArrowheads="1"/>
          </p:cNvSpPr>
          <p:nvPr/>
        </p:nvSpPr>
        <p:spPr bwMode="auto">
          <a:xfrm>
            <a:off x="8149133" y="1323640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QSCB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1" name="Rectangle 570"/>
          <p:cNvSpPr>
            <a:spLocks noChangeArrowheads="1"/>
          </p:cNvSpPr>
          <p:nvPr/>
        </p:nvSpPr>
        <p:spPr bwMode="auto">
          <a:xfrm>
            <a:off x="7560042" y="3910734"/>
            <a:ext cx="476724" cy="173204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Sector 7-8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2" name="Rectangle 571"/>
          <p:cNvSpPr>
            <a:spLocks noChangeArrowheads="1"/>
          </p:cNvSpPr>
          <p:nvPr/>
        </p:nvSpPr>
        <p:spPr bwMode="auto">
          <a:xfrm>
            <a:off x="7511198" y="3910734"/>
            <a:ext cx="48035" cy="173203"/>
          </a:xfrm>
          <a:prstGeom prst="rect">
            <a:avLst/>
          </a:prstGeom>
          <a:solidFill>
            <a:srgbClr val="B2B2B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3" name="Rectangle 572"/>
          <p:cNvSpPr>
            <a:spLocks noChangeArrowheads="1"/>
          </p:cNvSpPr>
          <p:nvPr/>
        </p:nvSpPr>
        <p:spPr bwMode="auto">
          <a:xfrm>
            <a:off x="8038720" y="3910735"/>
            <a:ext cx="49821" cy="173202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4" name="Line 312"/>
          <p:cNvSpPr>
            <a:spLocks noChangeShapeType="1"/>
          </p:cNvSpPr>
          <p:nvPr/>
        </p:nvSpPr>
        <p:spPr bwMode="auto">
          <a:xfrm flipV="1">
            <a:off x="7511198" y="3910734"/>
            <a:ext cx="48844" cy="173658"/>
          </a:xfrm>
          <a:prstGeom prst="line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5" name="Line 313"/>
          <p:cNvSpPr>
            <a:spLocks noChangeShapeType="1"/>
          </p:cNvSpPr>
          <p:nvPr/>
        </p:nvSpPr>
        <p:spPr bwMode="auto">
          <a:xfrm>
            <a:off x="7511197" y="3910733"/>
            <a:ext cx="48036" cy="173204"/>
          </a:xfrm>
          <a:prstGeom prst="line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6" name="Line 314"/>
          <p:cNvSpPr>
            <a:spLocks noChangeShapeType="1"/>
          </p:cNvSpPr>
          <p:nvPr/>
        </p:nvSpPr>
        <p:spPr bwMode="auto">
          <a:xfrm flipV="1">
            <a:off x="8038720" y="3910734"/>
            <a:ext cx="48844" cy="173658"/>
          </a:xfrm>
          <a:prstGeom prst="line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7" name="Line 315"/>
          <p:cNvSpPr>
            <a:spLocks noChangeShapeType="1"/>
          </p:cNvSpPr>
          <p:nvPr/>
        </p:nvSpPr>
        <p:spPr bwMode="auto">
          <a:xfrm>
            <a:off x="8038720" y="3910734"/>
            <a:ext cx="48844" cy="171566"/>
          </a:xfrm>
          <a:prstGeom prst="line">
            <a:avLst/>
          </a:prstGeom>
          <a:solidFill>
            <a:srgbClr val="FF9900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4" name="Rectangle 563"/>
          <p:cNvSpPr>
            <a:spLocks noChangeArrowheads="1"/>
          </p:cNvSpPr>
          <p:nvPr/>
        </p:nvSpPr>
        <p:spPr bwMode="auto">
          <a:xfrm>
            <a:off x="8210115" y="3908119"/>
            <a:ext cx="476724" cy="173204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Sector 8-1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5" name="Rectangle 564"/>
          <p:cNvSpPr>
            <a:spLocks noChangeArrowheads="1"/>
          </p:cNvSpPr>
          <p:nvPr/>
        </p:nvSpPr>
        <p:spPr bwMode="auto">
          <a:xfrm>
            <a:off x="8161271" y="3908119"/>
            <a:ext cx="48035" cy="173203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6" name="Rectangle 565"/>
          <p:cNvSpPr>
            <a:spLocks noChangeArrowheads="1"/>
          </p:cNvSpPr>
          <p:nvPr/>
        </p:nvSpPr>
        <p:spPr bwMode="auto">
          <a:xfrm>
            <a:off x="8688793" y="3908120"/>
            <a:ext cx="49821" cy="173202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7" name="Line 312"/>
          <p:cNvSpPr>
            <a:spLocks noChangeShapeType="1"/>
          </p:cNvSpPr>
          <p:nvPr/>
        </p:nvSpPr>
        <p:spPr bwMode="auto">
          <a:xfrm flipV="1">
            <a:off x="8161271" y="3908119"/>
            <a:ext cx="48844" cy="173658"/>
          </a:xfrm>
          <a:prstGeom prst="line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8" name="Line 313"/>
          <p:cNvSpPr>
            <a:spLocks noChangeShapeType="1"/>
          </p:cNvSpPr>
          <p:nvPr/>
        </p:nvSpPr>
        <p:spPr bwMode="auto">
          <a:xfrm>
            <a:off x="8161270" y="3908118"/>
            <a:ext cx="48036" cy="173204"/>
          </a:xfrm>
          <a:prstGeom prst="line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9" name="Line 314"/>
          <p:cNvSpPr>
            <a:spLocks noChangeShapeType="1"/>
          </p:cNvSpPr>
          <p:nvPr/>
        </p:nvSpPr>
        <p:spPr bwMode="auto">
          <a:xfrm flipV="1">
            <a:off x="8688793" y="3908119"/>
            <a:ext cx="48844" cy="173658"/>
          </a:xfrm>
          <a:prstGeom prst="line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70" name="Line 315"/>
          <p:cNvSpPr>
            <a:spLocks noChangeShapeType="1"/>
          </p:cNvSpPr>
          <p:nvPr/>
        </p:nvSpPr>
        <p:spPr bwMode="auto">
          <a:xfrm>
            <a:off x="8688793" y="3908119"/>
            <a:ext cx="48844" cy="171566"/>
          </a:xfrm>
          <a:prstGeom prst="line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5" name="Rectangle 524"/>
          <p:cNvSpPr>
            <a:spLocks noChangeArrowheads="1"/>
          </p:cNvSpPr>
          <p:nvPr/>
        </p:nvSpPr>
        <p:spPr bwMode="auto">
          <a:xfrm>
            <a:off x="7810282" y="1749956"/>
            <a:ext cx="288000" cy="144000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QSRA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6" name="Freeform 525"/>
          <p:cNvSpPr>
            <a:spLocks/>
          </p:cNvSpPr>
          <p:nvPr/>
        </p:nvSpPr>
        <p:spPr bwMode="auto">
          <a:xfrm flipH="1">
            <a:off x="8648060" y="4080723"/>
            <a:ext cx="72513" cy="45719"/>
          </a:xfrm>
          <a:custGeom>
            <a:avLst/>
            <a:gdLst>
              <a:gd name="T0" fmla="*/ 50 w 71"/>
              <a:gd name="T1" fmla="*/ 0 h 39"/>
              <a:gd name="T2" fmla="*/ 50 w 71"/>
              <a:gd name="T3" fmla="*/ 20 h 39"/>
              <a:gd name="T4" fmla="*/ 0 w 71"/>
              <a:gd name="T5" fmla="*/ 20 h 39"/>
              <a:gd name="T6" fmla="*/ 0 w 71"/>
              <a:gd name="T7" fmla="*/ 39 h 39"/>
              <a:gd name="T8" fmla="*/ 71 w 71"/>
              <a:gd name="T9" fmla="*/ 39 h 39"/>
              <a:gd name="T10" fmla="*/ 71 w 71"/>
              <a:gd name="T11" fmla="*/ 0 h 39"/>
              <a:gd name="T12" fmla="*/ 50 w 71"/>
              <a:gd name="T1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39">
                <a:moveTo>
                  <a:pt x="50" y="0"/>
                </a:moveTo>
                <a:lnTo>
                  <a:pt x="50" y="20"/>
                </a:lnTo>
                <a:lnTo>
                  <a:pt x="0" y="20"/>
                </a:lnTo>
                <a:lnTo>
                  <a:pt x="0" y="39"/>
                </a:lnTo>
                <a:lnTo>
                  <a:pt x="71" y="39"/>
                </a:lnTo>
                <a:lnTo>
                  <a:pt x="71" y="0"/>
                </a:lnTo>
                <a:lnTo>
                  <a:pt x="5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7" name="Rectangle 526"/>
          <p:cNvSpPr>
            <a:spLocks noChangeArrowheads="1"/>
          </p:cNvSpPr>
          <p:nvPr/>
        </p:nvSpPr>
        <p:spPr bwMode="auto">
          <a:xfrm>
            <a:off x="5449443" y="1011759"/>
            <a:ext cx="360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Storage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8" name="Rectangle 527"/>
          <p:cNvSpPr>
            <a:spLocks noChangeArrowheads="1"/>
          </p:cNvSpPr>
          <p:nvPr/>
        </p:nvSpPr>
        <p:spPr bwMode="auto">
          <a:xfrm>
            <a:off x="5468158" y="1317290"/>
            <a:ext cx="288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CS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9" name="Line 55"/>
          <p:cNvSpPr>
            <a:spLocks noChangeShapeType="1"/>
          </p:cNvSpPr>
          <p:nvPr/>
        </p:nvSpPr>
        <p:spPr bwMode="auto">
          <a:xfrm>
            <a:off x="2226600" y="696554"/>
            <a:ext cx="0" cy="3496465"/>
          </a:xfrm>
          <a:prstGeom prst="line">
            <a:avLst/>
          </a:prstGeom>
          <a:noFill/>
          <a:ln w="3175">
            <a:solidFill>
              <a:srgbClr val="000000"/>
            </a:solidFill>
            <a:prstDash val="sys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530" name="Straight Arrow Connector 529"/>
          <p:cNvCxnSpPr/>
          <p:nvPr/>
        </p:nvCxnSpPr>
        <p:spPr>
          <a:xfrm>
            <a:off x="8994216" y="742164"/>
            <a:ext cx="0" cy="1171429"/>
          </a:xfrm>
          <a:prstGeom prst="straightConnector1">
            <a:avLst/>
          </a:prstGeom>
          <a:ln w="6350">
            <a:solidFill>
              <a:srgbClr val="00000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1" name="Straight Arrow Connector 530"/>
          <p:cNvCxnSpPr/>
          <p:nvPr/>
        </p:nvCxnSpPr>
        <p:spPr>
          <a:xfrm>
            <a:off x="8994216" y="1967184"/>
            <a:ext cx="0" cy="662696"/>
          </a:xfrm>
          <a:prstGeom prst="straightConnector1">
            <a:avLst/>
          </a:prstGeom>
          <a:ln w="6350">
            <a:solidFill>
              <a:srgbClr val="00000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2" name="Rectangle 531"/>
          <p:cNvSpPr>
            <a:spLocks noChangeArrowheads="1"/>
          </p:cNvSpPr>
          <p:nvPr/>
        </p:nvSpPr>
        <p:spPr bwMode="auto">
          <a:xfrm>
            <a:off x="8021089" y="757662"/>
            <a:ext cx="14747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P8</a:t>
            </a:r>
            <a:endParaRPr kumimoji="0" lang="en-US" altLang="en-US" sz="11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33" name="TextBox 779"/>
          <p:cNvSpPr txBox="1"/>
          <p:nvPr/>
        </p:nvSpPr>
        <p:spPr>
          <a:xfrm>
            <a:off x="1403749" y="915229"/>
            <a:ext cx="44595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7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Helium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34" name="Rectangle 533"/>
          <p:cNvSpPr>
            <a:spLocks noChangeArrowheads="1"/>
          </p:cNvSpPr>
          <p:nvPr/>
        </p:nvSpPr>
        <p:spPr bwMode="auto">
          <a:xfrm>
            <a:off x="1239503" y="1591610"/>
            <a:ext cx="288000" cy="144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MCS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35" name="Rectangle 534"/>
          <p:cNvSpPr>
            <a:spLocks noChangeArrowheads="1"/>
          </p:cNvSpPr>
          <p:nvPr/>
        </p:nvSpPr>
        <p:spPr bwMode="auto">
          <a:xfrm>
            <a:off x="1715753" y="1591610"/>
            <a:ext cx="288000" cy="144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SCS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36" name="Rectangle 535"/>
          <p:cNvSpPr>
            <a:spLocks noChangeArrowheads="1"/>
          </p:cNvSpPr>
          <p:nvPr/>
        </p:nvSpPr>
        <p:spPr bwMode="auto">
          <a:xfrm>
            <a:off x="1239503" y="2773376"/>
            <a:ext cx="288000" cy="144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MCB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37" name="Rectangle 536"/>
          <p:cNvSpPr>
            <a:spLocks noChangeArrowheads="1"/>
          </p:cNvSpPr>
          <p:nvPr/>
        </p:nvSpPr>
        <p:spPr bwMode="auto">
          <a:xfrm>
            <a:off x="1715753" y="2773376"/>
            <a:ext cx="288000" cy="144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SCB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38" name="Rectangle 537"/>
          <p:cNvSpPr>
            <a:spLocks noChangeArrowheads="1"/>
          </p:cNvSpPr>
          <p:nvPr/>
        </p:nvSpPr>
        <p:spPr bwMode="auto">
          <a:xfrm>
            <a:off x="1480943" y="3001976"/>
            <a:ext cx="288000" cy="144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DVB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39" name="Rectangle 538"/>
          <p:cNvSpPr>
            <a:spLocks noChangeArrowheads="1"/>
          </p:cNvSpPr>
          <p:nvPr/>
        </p:nvSpPr>
        <p:spPr bwMode="auto">
          <a:xfrm>
            <a:off x="1165983" y="3314396"/>
            <a:ext cx="432000" cy="252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ATLAS</a:t>
            </a:r>
            <a:b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Toroid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0" name="Rectangle 539"/>
          <p:cNvSpPr>
            <a:spLocks noChangeArrowheads="1"/>
          </p:cNvSpPr>
          <p:nvPr/>
        </p:nvSpPr>
        <p:spPr bwMode="auto">
          <a:xfrm>
            <a:off x="1672713" y="3314396"/>
            <a:ext cx="432000" cy="252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7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ATLAS</a:t>
            </a:r>
            <a:br>
              <a:rPr lang="fr-CH" sz="700" noProof="1" smtClean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fr-CH" sz="7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Solenoid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1" name="Line 55"/>
          <p:cNvSpPr>
            <a:spLocks noChangeShapeType="1"/>
          </p:cNvSpPr>
          <p:nvPr/>
        </p:nvSpPr>
        <p:spPr bwMode="auto">
          <a:xfrm>
            <a:off x="5287266" y="696554"/>
            <a:ext cx="0" cy="3486119"/>
          </a:xfrm>
          <a:prstGeom prst="line">
            <a:avLst/>
          </a:prstGeom>
          <a:noFill/>
          <a:ln w="3175">
            <a:solidFill>
              <a:srgbClr val="000000"/>
            </a:solidFill>
            <a:prstDash val="sys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2" name="Line 55"/>
          <p:cNvSpPr>
            <a:spLocks noChangeShapeType="1"/>
          </p:cNvSpPr>
          <p:nvPr/>
        </p:nvSpPr>
        <p:spPr bwMode="auto">
          <a:xfrm>
            <a:off x="5971796" y="696554"/>
            <a:ext cx="0" cy="3486119"/>
          </a:xfrm>
          <a:prstGeom prst="line">
            <a:avLst/>
          </a:prstGeom>
          <a:noFill/>
          <a:ln w="3175">
            <a:solidFill>
              <a:srgbClr val="000000"/>
            </a:solidFill>
            <a:prstDash val="sys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3" name="Line 55"/>
          <p:cNvSpPr>
            <a:spLocks noChangeShapeType="1"/>
          </p:cNvSpPr>
          <p:nvPr/>
        </p:nvSpPr>
        <p:spPr bwMode="auto">
          <a:xfrm>
            <a:off x="7397050" y="696554"/>
            <a:ext cx="0" cy="3486309"/>
          </a:xfrm>
          <a:prstGeom prst="line">
            <a:avLst/>
          </a:prstGeom>
          <a:noFill/>
          <a:ln w="3175">
            <a:solidFill>
              <a:srgbClr val="000000"/>
            </a:solidFill>
            <a:prstDash val="sys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4" name="Line 55"/>
          <p:cNvSpPr>
            <a:spLocks noChangeShapeType="1"/>
          </p:cNvSpPr>
          <p:nvPr/>
        </p:nvSpPr>
        <p:spPr bwMode="auto">
          <a:xfrm>
            <a:off x="8855442" y="696554"/>
            <a:ext cx="0" cy="3499009"/>
          </a:xfrm>
          <a:prstGeom prst="line">
            <a:avLst/>
          </a:prstGeom>
          <a:noFill/>
          <a:ln w="3175">
            <a:solidFill>
              <a:srgbClr val="000000"/>
            </a:solidFill>
            <a:prstDash val="sys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5" name="Line 55"/>
          <p:cNvSpPr>
            <a:spLocks noChangeShapeType="1"/>
          </p:cNvSpPr>
          <p:nvPr/>
        </p:nvSpPr>
        <p:spPr bwMode="auto">
          <a:xfrm>
            <a:off x="162850" y="696555"/>
            <a:ext cx="0" cy="3486118"/>
          </a:xfrm>
          <a:prstGeom prst="line">
            <a:avLst/>
          </a:prstGeom>
          <a:noFill/>
          <a:ln w="3175">
            <a:solidFill>
              <a:srgbClr val="000000"/>
            </a:solidFill>
            <a:prstDash val="sys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6" name="Rectangle 545"/>
          <p:cNvSpPr>
            <a:spLocks noChangeArrowheads="1"/>
          </p:cNvSpPr>
          <p:nvPr/>
        </p:nvSpPr>
        <p:spPr bwMode="auto">
          <a:xfrm>
            <a:off x="464900" y="2702348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N2CB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47" name="Rectangle 546"/>
          <p:cNvSpPr>
            <a:spLocks noChangeArrowheads="1"/>
          </p:cNvSpPr>
          <p:nvPr/>
        </p:nvSpPr>
        <p:spPr bwMode="auto">
          <a:xfrm>
            <a:off x="680900" y="3001976"/>
            <a:ext cx="288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DVB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51" name="TextBox 810"/>
          <p:cNvSpPr txBox="1"/>
          <p:nvPr/>
        </p:nvSpPr>
        <p:spPr>
          <a:xfrm>
            <a:off x="2116425" y="4685694"/>
            <a:ext cx="2218517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625475" algn="l"/>
              </a:tabLst>
            </a:pPr>
            <a:r>
              <a:rPr lang="fr-CH" sz="800" b="1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LHC</a:t>
            </a:r>
          </a:p>
          <a:p>
            <a:pPr>
              <a:tabLst>
                <a:tab pos="625475" algn="l"/>
              </a:tabLst>
            </a:pP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QSC_(A,B,C):	Warm Compressor Station</a:t>
            </a:r>
          </a:p>
          <a:p>
            <a:pPr>
              <a:tabLst>
                <a:tab pos="625475" algn="l"/>
              </a:tabLst>
            </a:pP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QSR_(A,B):	Surface 4.5 K Cold Box</a:t>
            </a:r>
          </a:p>
          <a:p>
            <a:pPr>
              <a:tabLst>
                <a:tab pos="625475" algn="l"/>
              </a:tabLst>
            </a:pP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QURA:	Underground 4.5 Cold Box</a:t>
            </a:r>
          </a:p>
          <a:p>
            <a:pPr>
              <a:tabLst>
                <a:tab pos="625475" algn="l"/>
              </a:tabLst>
            </a:pP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QURC:	1.8 K Unit Cold Box</a:t>
            </a:r>
          </a:p>
          <a:p>
            <a:pPr>
              <a:tabLst>
                <a:tab pos="625475" algn="l"/>
              </a:tabLst>
            </a:pP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QUI_(A,B,C):	Cryogenic Interconnection Box</a:t>
            </a:r>
            <a:endParaRPr lang="fr-CH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52" name="TextBox 851"/>
          <p:cNvSpPr txBox="1"/>
          <p:nvPr/>
        </p:nvSpPr>
        <p:spPr>
          <a:xfrm>
            <a:off x="6541540" y="4685694"/>
            <a:ext cx="2218517" cy="68825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625475" algn="l"/>
              </a:tabLst>
            </a:pPr>
            <a:r>
              <a:rPr lang="fr-CH" sz="800" b="1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Experiments</a:t>
            </a: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(M,S,N2)_CS:	Warm Compressor Station</a:t>
            </a:r>
          </a:p>
          <a:p>
            <a:pPr>
              <a:tabLst>
                <a:tab pos="625475" algn="l"/>
              </a:tabLst>
            </a:pP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(M,S,N2)_CB:	Cold Box</a:t>
            </a:r>
          </a:p>
          <a:p>
            <a:pPr>
              <a:tabLst>
                <a:tab pos="625475" algn="l"/>
              </a:tabLst>
            </a:pP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MCS: 	Magnet Compressor Station</a:t>
            </a:r>
          </a:p>
          <a:p>
            <a:pPr>
              <a:tabLst>
                <a:tab pos="625475" algn="l"/>
              </a:tabLst>
            </a:pPr>
            <a:r>
              <a:rPr lang="fr-CH" sz="800" noProof="1" smtClean="0">
                <a:solidFill>
                  <a:srgbClr val="000000"/>
                </a:solidFill>
                <a:latin typeface="Calibri" panose="020F0502020204030204" pitchFamily="34" charset="0"/>
              </a:rPr>
              <a:t>DVB:	Distribution valve Box</a:t>
            </a:r>
          </a:p>
        </p:txBody>
      </p:sp>
      <p:sp>
        <p:nvSpPr>
          <p:cNvPr id="553" name="Rectangle 552"/>
          <p:cNvSpPr>
            <a:spLocks noChangeArrowheads="1"/>
          </p:cNvSpPr>
          <p:nvPr/>
        </p:nvSpPr>
        <p:spPr bwMode="auto">
          <a:xfrm>
            <a:off x="4984124" y="5891248"/>
            <a:ext cx="108683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9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 Operational/</a:t>
            </a:r>
            <a:r>
              <a:rPr kumimoji="0" lang="fr-CH" altLang="en-US" sz="900" b="0" i="0" u="none" strike="noStrike" cap="none" normalizeH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 </a:t>
            </a:r>
            <a:r>
              <a:rPr kumimoji="0" lang="fr-CH" altLang="en-US" sz="9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Cryostart</a:t>
            </a:r>
            <a:endParaRPr kumimoji="0" lang="en-US" altLang="en-US" sz="9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54" name="Rectangle 553"/>
          <p:cNvSpPr>
            <a:spLocks noChangeArrowheads="1"/>
          </p:cNvSpPr>
          <p:nvPr/>
        </p:nvSpPr>
        <p:spPr bwMode="auto">
          <a:xfrm>
            <a:off x="5010060" y="5669444"/>
            <a:ext cx="55303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9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Cryo-tuning</a:t>
            </a:r>
            <a:endParaRPr kumimoji="0" lang="en-US" altLang="en-US" sz="9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55" name="Rectangle 554"/>
          <p:cNvSpPr>
            <a:spLocks noChangeArrowheads="1"/>
          </p:cNvSpPr>
          <p:nvPr/>
        </p:nvSpPr>
        <p:spPr bwMode="auto">
          <a:xfrm>
            <a:off x="4616546" y="5682688"/>
            <a:ext cx="272783" cy="96623"/>
          </a:xfrm>
          <a:prstGeom prst="rect">
            <a:avLst/>
          </a:prstGeom>
          <a:solidFill>
            <a:srgbClr val="57ABFF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56" name="TextBox 811"/>
          <p:cNvSpPr txBox="1"/>
          <p:nvPr/>
        </p:nvSpPr>
        <p:spPr>
          <a:xfrm>
            <a:off x="1449193" y="183086"/>
            <a:ext cx="6128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Status of the Cryogenic Systems of LHC, ATLAS and CMS</a:t>
            </a: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557" name="Straight Connector 556"/>
          <p:cNvCxnSpPr/>
          <p:nvPr/>
        </p:nvCxnSpPr>
        <p:spPr>
          <a:xfrm flipH="1" flipV="1">
            <a:off x="162851" y="673870"/>
            <a:ext cx="8886051" cy="0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Rectangle 557"/>
          <p:cNvSpPr>
            <a:spLocks noChangeArrowheads="1"/>
          </p:cNvSpPr>
          <p:nvPr/>
        </p:nvSpPr>
        <p:spPr bwMode="auto">
          <a:xfrm>
            <a:off x="509759" y="5904492"/>
            <a:ext cx="274274" cy="96623"/>
          </a:xfrm>
          <a:prstGeom prst="rect">
            <a:avLst/>
          </a:prstGeom>
          <a:solidFill>
            <a:srgbClr val="FEDA02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59" name="Rectangle 558"/>
          <p:cNvSpPr>
            <a:spLocks noChangeArrowheads="1"/>
          </p:cNvSpPr>
          <p:nvPr/>
        </p:nvSpPr>
        <p:spPr bwMode="auto">
          <a:xfrm>
            <a:off x="851580" y="5891248"/>
            <a:ext cx="169918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Maintenance</a:t>
            </a:r>
            <a:r>
              <a:rPr kumimoji="0" lang="en-US" altLang="en-US" sz="900" b="0" i="0" u="none" strike="noStrike" cap="none" normalizeH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/consolidation finished</a:t>
            </a:r>
            <a:endParaRPr kumimoji="0" lang="en-US" altLang="en-US" sz="900" b="0" i="0" u="none" strike="noStrike" cap="none" normalizeH="0" baseline="0" noProof="1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560" name="TextBox 825"/>
          <p:cNvSpPr txBox="1"/>
          <p:nvPr/>
        </p:nvSpPr>
        <p:spPr>
          <a:xfrm>
            <a:off x="162850" y="4200968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9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Date: 25 </a:t>
            </a:r>
            <a:r>
              <a:rPr lang="fr-CH" sz="9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June</a:t>
            </a:r>
            <a:r>
              <a:rPr lang="fr-CH" sz="9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2014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1" name="TextBox 827"/>
          <p:cNvSpPr txBox="1"/>
          <p:nvPr/>
        </p:nvSpPr>
        <p:spPr>
          <a:xfrm>
            <a:off x="8155333" y="5931248"/>
            <a:ext cx="6767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8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</a:rPr>
              <a:t>A.P. TE-CRG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62" name="Rectangle 561"/>
          <p:cNvSpPr>
            <a:spLocks noChangeArrowheads="1"/>
          </p:cNvSpPr>
          <p:nvPr/>
        </p:nvSpPr>
        <p:spPr bwMode="auto">
          <a:xfrm>
            <a:off x="6567172" y="5669444"/>
            <a:ext cx="274274" cy="9662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8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63" name="Rectangle 562"/>
          <p:cNvSpPr>
            <a:spLocks noChangeArrowheads="1"/>
          </p:cNvSpPr>
          <p:nvPr/>
        </p:nvSpPr>
        <p:spPr bwMode="auto">
          <a:xfrm>
            <a:off x="6924392" y="5669357"/>
            <a:ext cx="129362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Arial" pitchFamily="34" charset="0"/>
              </a:rPr>
              <a:t>Cold standby (experiments)</a:t>
            </a:r>
          </a:p>
        </p:txBody>
      </p:sp>
      <p:sp>
        <p:nvSpPr>
          <p:cNvPr id="706" name="Line 55"/>
          <p:cNvSpPr>
            <a:spLocks noChangeShapeType="1"/>
          </p:cNvSpPr>
          <p:nvPr/>
        </p:nvSpPr>
        <p:spPr bwMode="auto">
          <a:xfrm flipH="1">
            <a:off x="1093939" y="1009537"/>
            <a:ext cx="0" cy="2673460"/>
          </a:xfrm>
          <a:prstGeom prst="lin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45" name="Straight Connector 344"/>
          <p:cNvCxnSpPr/>
          <p:nvPr/>
        </p:nvCxnSpPr>
        <p:spPr>
          <a:xfrm flipH="1" flipV="1">
            <a:off x="178090" y="3682996"/>
            <a:ext cx="8879261" cy="0"/>
          </a:xfrm>
          <a:prstGeom prst="line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Triangle 8"/>
          <p:cNvSpPr/>
          <p:nvPr/>
        </p:nvSpPr>
        <p:spPr bwMode="auto">
          <a:xfrm rot="5400000">
            <a:off x="2467550" y="899546"/>
            <a:ext cx="136800" cy="352800"/>
          </a:xfrm>
          <a:prstGeom prst="rtTriangle">
            <a:avLst/>
          </a:prstGeom>
          <a:solidFill>
            <a:srgbClr val="FF9900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35" tIns="45718" rIns="91435" bIns="4571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473" name="Rectangle 472"/>
          <p:cNvSpPr>
            <a:spLocks noChangeArrowheads="1"/>
          </p:cNvSpPr>
          <p:nvPr/>
        </p:nvSpPr>
        <p:spPr bwMode="auto">
          <a:xfrm>
            <a:off x="2360650" y="1016635"/>
            <a:ext cx="360000" cy="120881"/>
          </a:xfrm>
          <a:prstGeom prst="rect">
            <a:avLst/>
          </a:prstGeom>
          <a:noFill/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Storage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95078" y="1011759"/>
            <a:ext cx="365293" cy="144000"/>
            <a:chOff x="4395078" y="1011759"/>
            <a:chExt cx="365293" cy="144000"/>
          </a:xfrm>
        </p:grpSpPr>
        <p:sp>
          <p:nvSpPr>
            <p:cNvPr id="348" name="Rectangle 347"/>
            <p:cNvSpPr>
              <a:spLocks noChangeArrowheads="1"/>
            </p:cNvSpPr>
            <p:nvPr/>
          </p:nvSpPr>
          <p:spPr bwMode="auto">
            <a:xfrm>
              <a:off x="4395078" y="1011759"/>
              <a:ext cx="360000" cy="144000"/>
            </a:xfrm>
            <a:prstGeom prst="rect">
              <a:avLst/>
            </a:prstGeom>
            <a:solidFill>
              <a:srgbClr val="19FF19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 u="sng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49" name="Right Triangle 348"/>
            <p:cNvSpPr/>
            <p:nvPr/>
          </p:nvSpPr>
          <p:spPr bwMode="auto">
            <a:xfrm rot="5400000">
              <a:off x="4512033" y="910959"/>
              <a:ext cx="136800" cy="352800"/>
            </a:xfrm>
            <a:prstGeom prst="rtTriangle">
              <a:avLst/>
            </a:prstGeom>
            <a:solidFill>
              <a:srgbClr val="FF9900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35" tIns="45718" rIns="91435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charset="0"/>
              </a:endParaRPr>
            </a:p>
          </p:txBody>
        </p:sp>
        <p:sp>
          <p:nvSpPr>
            <p:cNvPr id="350" name="Rectangle 349"/>
            <p:cNvSpPr>
              <a:spLocks noChangeArrowheads="1"/>
            </p:cNvSpPr>
            <p:nvPr/>
          </p:nvSpPr>
          <p:spPr bwMode="auto">
            <a:xfrm>
              <a:off x="4400371" y="1027563"/>
              <a:ext cx="360000" cy="120881"/>
            </a:xfrm>
            <a:prstGeom prst="rect">
              <a:avLst/>
            </a:prstGeom>
            <a:no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36000" tIns="36000" rIns="36000" bIns="36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r-CH" sz="700" noProof="1">
                  <a:solidFill>
                    <a:srgbClr val="000000"/>
                  </a:solidFill>
                  <a:latin typeface="Calibri" panose="020F0502020204030204" pitchFamily="34" charset="0"/>
                </a:rPr>
                <a:t>Storage</a:t>
              </a:r>
              <a:endParaRPr lang="en-US" sz="700" noProof="1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66" name="Rectangle 465"/>
          <p:cNvSpPr>
            <a:spLocks noChangeArrowheads="1"/>
          </p:cNvSpPr>
          <p:nvPr/>
        </p:nvSpPr>
        <p:spPr bwMode="auto">
          <a:xfrm>
            <a:off x="7935635" y="1011759"/>
            <a:ext cx="360000" cy="144000"/>
          </a:xfrm>
          <a:prstGeom prst="rect">
            <a:avLst/>
          </a:prstGeom>
          <a:solidFill>
            <a:srgbClr val="19FF19"/>
          </a:solidFill>
          <a:ln w="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700" u="sng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06" name="Rectangle 505"/>
          <p:cNvSpPr>
            <a:spLocks noChangeArrowheads="1"/>
          </p:cNvSpPr>
          <p:nvPr/>
        </p:nvSpPr>
        <p:spPr bwMode="auto">
          <a:xfrm>
            <a:off x="7940928" y="1027563"/>
            <a:ext cx="360000" cy="120881"/>
          </a:xfrm>
          <a:prstGeom prst="rect">
            <a:avLst/>
          </a:prstGeom>
          <a:noFill/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fr-CH" sz="700" noProof="1">
                <a:solidFill>
                  <a:srgbClr val="000000"/>
                </a:solidFill>
                <a:latin typeface="Calibri" panose="020F0502020204030204" pitchFamily="34" charset="0"/>
              </a:rPr>
              <a:t>Storage</a:t>
            </a:r>
            <a:endParaRPr lang="en-US" sz="700" noProof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5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48" y="224644"/>
            <a:ext cx="8226854" cy="940443"/>
          </a:xfrm>
        </p:spPr>
        <p:txBody>
          <a:bodyPr/>
          <a:lstStyle/>
          <a:p>
            <a:r>
              <a:rPr lang="en-GB" dirty="0" smtClean="0"/>
              <a:t>Helium spilling test in S23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920880" cy="516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79912" y="450912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 smtClean="0">
                <a:solidFill>
                  <a:srgbClr val="FF0000"/>
                </a:solidFill>
              </a:rPr>
              <a:t>= ~100 g/s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409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14" y="1117786"/>
            <a:ext cx="8870974" cy="5226307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en-GB" dirty="0" smtClean="0"/>
              <a:t>DFBA </a:t>
            </a:r>
            <a:r>
              <a:rPr lang="en-GB" dirty="0" smtClean="0"/>
              <a:t>activities: </a:t>
            </a:r>
            <a:r>
              <a:rPr lang="en-GB" dirty="0" smtClean="0"/>
              <a:t>SMACC activities completed. Reconfiguration in progress.</a:t>
            </a:r>
            <a:endParaRPr lang="en-GB" dirty="0"/>
          </a:p>
          <a:p>
            <a:pPr>
              <a:buClrTx/>
            </a:pPr>
            <a:r>
              <a:rPr lang="en-GB" dirty="0" smtClean="0"/>
              <a:t>Site-maintenance and major-overhauling </a:t>
            </a:r>
            <a:r>
              <a:rPr lang="en-GB" dirty="0" smtClean="0"/>
              <a:t>activity: </a:t>
            </a:r>
            <a:r>
              <a:rPr lang="en-GB" dirty="0" smtClean="0"/>
              <a:t>94 % of progress. Site maintenance at P4 on the critical path.</a:t>
            </a:r>
            <a:endParaRPr lang="en-GB" dirty="0" smtClean="0"/>
          </a:p>
          <a:p>
            <a:pPr>
              <a:buClrTx/>
            </a:pPr>
            <a:r>
              <a:rPr lang="en-GB" dirty="0" smtClean="0"/>
              <a:t>Re-</a:t>
            </a:r>
            <a:r>
              <a:rPr lang="en-GB" dirty="0" err="1" smtClean="0"/>
              <a:t>comminssioning</a:t>
            </a:r>
            <a:r>
              <a:rPr lang="en-GB" dirty="0" smtClean="0"/>
              <a:t>:</a:t>
            </a:r>
          </a:p>
          <a:p>
            <a:pPr lvl="1">
              <a:buClrTx/>
            </a:pPr>
            <a:r>
              <a:rPr lang="en-GB" dirty="0" smtClean="0"/>
              <a:t>Pressure tests according to the schedule: Some NC to be treated.</a:t>
            </a:r>
          </a:p>
          <a:p>
            <a:pPr lvl="1">
              <a:buClrTx/>
            </a:pPr>
            <a:r>
              <a:rPr lang="en-GB" dirty="0" smtClean="0"/>
              <a:t>Sector cool-down: S67 completed ready for CSCM tests. S81 Ready for cool-down.</a:t>
            </a:r>
          </a:p>
          <a:p>
            <a:pPr lvl="1">
              <a:buClrTx/>
            </a:pPr>
            <a:r>
              <a:rPr lang="en-GB" dirty="0" smtClean="0"/>
              <a:t>Fluid logistics (He and LN2) on tracks</a:t>
            </a:r>
          </a:p>
          <a:p>
            <a:pPr lvl="1">
              <a:buClrTx/>
            </a:pPr>
            <a:r>
              <a:rPr lang="en-GB" dirty="0" smtClean="0">
                <a:solidFill>
                  <a:srgbClr val="FF0000"/>
                </a:solidFill>
              </a:rPr>
              <a:t>The summer will be hot (large activity load during holidays time)</a:t>
            </a:r>
          </a:p>
          <a:p>
            <a:pPr lvl="1">
              <a:buClrTx/>
            </a:pPr>
            <a:endParaRPr lang="en-GB" dirty="0" smtClean="0"/>
          </a:p>
          <a:p>
            <a:pPr lvl="1">
              <a:buClrTx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4450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015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515819"/>
            <a:ext cx="8247251" cy="1546042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Status </a:t>
            </a:r>
            <a:r>
              <a:rPr lang="en-GB" dirty="0" smtClean="0"/>
              <a:t>report of</a:t>
            </a:r>
            <a:r>
              <a:rPr lang="en-US" sz="1800" b="0" dirty="0">
                <a:latin typeface="+mn-lt"/>
              </a:rPr>
              <a:t/>
            </a:r>
            <a:br>
              <a:rPr lang="en-US" sz="1800" b="0" dirty="0">
                <a:latin typeface="+mn-lt"/>
              </a:rPr>
            </a:br>
            <a:r>
              <a:rPr lang="en-GB" dirty="0" smtClean="0"/>
              <a:t>CRG activities </a:t>
            </a:r>
            <a:endParaRPr lang="en-US" sz="1800" b="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148637"/>
            <a:ext cx="6629400" cy="1066688"/>
          </a:xfrm>
        </p:spPr>
        <p:txBody>
          <a:bodyPr/>
          <a:lstStyle/>
          <a:p>
            <a:r>
              <a:rPr lang="en-US" dirty="0" smtClean="0"/>
              <a:t> June 27</a:t>
            </a:r>
            <a:r>
              <a:rPr lang="en-US" baseline="30000" dirty="0" smtClean="0"/>
              <a:t>th</a:t>
            </a:r>
            <a:r>
              <a:rPr lang="en-US" dirty="0" smtClean="0"/>
              <a:t>, 2014</a:t>
            </a:r>
          </a:p>
          <a:p>
            <a:r>
              <a:rPr lang="en-US" dirty="0" smtClean="0"/>
              <a:t>LS1 Committee (LSC)</a:t>
            </a:r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66001" y="4564025"/>
            <a:ext cx="6629400" cy="40938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L. Tavian TE-CRG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6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36697" y="1339783"/>
            <a:ext cx="8807303" cy="4667421"/>
          </a:xfrm>
        </p:spPr>
        <p:txBody>
          <a:bodyPr/>
          <a:lstStyle/>
          <a:p>
            <a:r>
              <a:rPr lang="en-GB" dirty="0" smtClean="0"/>
              <a:t>Update on:</a:t>
            </a:r>
          </a:p>
          <a:p>
            <a:pPr lvl="1"/>
            <a:r>
              <a:rPr lang="en-GB" dirty="0" smtClean="0"/>
              <a:t>DFBA </a:t>
            </a:r>
            <a:r>
              <a:rPr lang="en-GB" dirty="0" smtClean="0"/>
              <a:t>progress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ajor overhauling and </a:t>
            </a:r>
            <a:r>
              <a:rPr lang="en-GB" dirty="0" smtClean="0"/>
              <a:t>maintenance</a:t>
            </a:r>
          </a:p>
          <a:p>
            <a:pPr lvl="1"/>
            <a:r>
              <a:rPr lang="en-GB" dirty="0" smtClean="0"/>
              <a:t>R2E at P4</a:t>
            </a:r>
            <a:endParaRPr lang="en-GB" dirty="0" smtClean="0"/>
          </a:p>
          <a:p>
            <a:pPr lvl="1"/>
            <a:r>
              <a:rPr lang="en-GB" dirty="0" smtClean="0"/>
              <a:t>Re-commissioning status</a:t>
            </a:r>
          </a:p>
          <a:p>
            <a:pPr lvl="1"/>
            <a:r>
              <a:rPr lang="en-GB" dirty="0" smtClean="0"/>
              <a:t>Helium spilling test in S23</a:t>
            </a:r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7623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556261"/>
            <a:ext cx="8226854" cy="396239"/>
          </a:xfrm>
        </p:spPr>
        <p:txBody>
          <a:bodyPr>
            <a:normAutofit/>
          </a:bodyPr>
          <a:lstStyle/>
          <a:p>
            <a:r>
              <a:rPr lang="en-GB" sz="1400" b="1" dirty="0" smtClean="0"/>
              <a:t>DFBA splices consolidation: completed </a:t>
            </a:r>
            <a:r>
              <a:rPr lang="en-GB" sz="1400" dirty="0" smtClean="0"/>
              <a:t>! </a:t>
            </a:r>
            <a:endParaRPr lang="en-GB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7487" y="1069048"/>
            <a:ext cx="3862426" cy="1469325"/>
          </a:xfrm>
        </p:spPr>
        <p:txBody>
          <a:bodyPr>
            <a:noAutofit/>
          </a:bodyPr>
          <a:lstStyle/>
          <a:p>
            <a:pPr marL="182563" indent="-146050">
              <a:spcBef>
                <a:spcPts val="0"/>
              </a:spcBef>
              <a:spcAft>
                <a:spcPts val="600"/>
              </a:spcAft>
              <a:buClrTx/>
            </a:pPr>
            <a:r>
              <a:rPr lang="en-GB" sz="1100" dirty="0" smtClean="0"/>
              <a:t>100% of splices consolidated, 100% of sleeves welded, 100% DFBAs reclosed (26 May)</a:t>
            </a:r>
          </a:p>
          <a:p>
            <a:pPr marL="182563" indent="-146050">
              <a:spcBef>
                <a:spcPts val="0"/>
              </a:spcBef>
              <a:spcAft>
                <a:spcPts val="600"/>
              </a:spcAft>
              <a:buClrTx/>
            </a:pPr>
            <a:r>
              <a:rPr lang="en-GB" sz="1100" dirty="0" smtClean="0"/>
              <a:t>Only beam vacuum valves and alignment remaining on 2 DFBAs.</a:t>
            </a:r>
          </a:p>
          <a:p>
            <a:pPr marL="182563" indent="-146050">
              <a:spcBef>
                <a:spcPts val="0"/>
              </a:spcBef>
              <a:spcAft>
                <a:spcPts val="600"/>
              </a:spcAft>
              <a:buClrTx/>
            </a:pPr>
            <a:r>
              <a:rPr lang="en-GB" sz="1100" dirty="0" smtClean="0"/>
              <a:t> 11 DFBAs (sect. 6-7, 8-1, 1-2, 2-3, 5-6, 7R) pressure tested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3"/>
          <a:stretch/>
        </p:blipFill>
        <p:spPr bwMode="auto">
          <a:xfrm>
            <a:off x="166568" y="994867"/>
            <a:ext cx="4844342" cy="376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74320" y="129541"/>
            <a:ext cx="8226854" cy="5486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DFBs</a:t>
            </a:r>
            <a:endParaRPr lang="en-GB" sz="24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2069" y="4938066"/>
            <a:ext cx="8226854" cy="1243278"/>
          </a:xfrm>
          <a:prstGeom prst="rect">
            <a:avLst/>
          </a:prstGeom>
        </p:spPr>
        <p:txBody>
          <a:bodyPr vert="horz" lIns="45720" rIns="45720" anchor="t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dirty="0" smtClean="0"/>
              <a:t>Other consolidations / maintenance on DFBs</a:t>
            </a:r>
            <a:endParaRPr lang="en-GB" sz="12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 smtClean="0"/>
              <a:t>All safety valves re-qualified.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200" dirty="0" smtClean="0"/>
              <a:t>DFBX CL controls:  IP 1, 2, 5, 8 (all IPs installation completed)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Several consolidations ongoing (protections, etc.), to be completed by end of July.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2 DFBM with non-nominal behaviour (DFBMB.4R2, DFBMC.5R2) being investigated and consolidated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00908"/>
            <a:ext cx="3000716" cy="224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44108" y="4833156"/>
            <a:ext cx="3390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Active </a:t>
            </a:r>
            <a:r>
              <a:rPr lang="fr-CH" sz="1200" dirty="0" err="1" smtClean="0"/>
              <a:t>cooling</a:t>
            </a:r>
            <a:r>
              <a:rPr lang="fr-CH" sz="1200" dirty="0" smtClean="0"/>
              <a:t> of </a:t>
            </a:r>
            <a:r>
              <a:rPr lang="fr-CH" sz="1200" dirty="0" smtClean="0"/>
              <a:t>DFBMB 4R8 </a:t>
            </a:r>
            <a:r>
              <a:rPr lang="fr-CH" sz="1200" dirty="0" err="1" smtClean="0"/>
              <a:t>screen</a:t>
            </a:r>
            <a:r>
              <a:rPr lang="fr-CH" sz="1200" dirty="0" smtClean="0"/>
              <a:t> (11 </a:t>
            </a:r>
            <a:r>
              <a:rPr lang="fr-CH" sz="1200" dirty="0" err="1" smtClean="0"/>
              <a:t>June</a:t>
            </a:r>
            <a:r>
              <a:rPr lang="fr-CH" sz="1200" dirty="0" smtClean="0"/>
              <a:t>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3039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9" y="76201"/>
            <a:ext cx="8923925" cy="778932"/>
          </a:xfrm>
        </p:spPr>
        <p:txBody>
          <a:bodyPr>
            <a:noAutofit/>
          </a:bodyPr>
          <a:lstStyle/>
          <a:p>
            <a:r>
              <a:rPr lang="en-GB" sz="2000" dirty="0" smtClean="0"/>
              <a:t>C199 maintenance contract LS1 for cryogenic maintenance activities of LHC, ATLAS &amp; CMS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340" y="5248200"/>
            <a:ext cx="8696807" cy="889253"/>
          </a:xfrm>
        </p:spPr>
        <p:txBody>
          <a:bodyPr>
            <a:normAutofit/>
          </a:bodyPr>
          <a:lstStyle/>
          <a:p>
            <a:pPr marL="182563" indent="-14605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GB" sz="1200" dirty="0" smtClean="0"/>
              <a:t>About 90% of work completed</a:t>
            </a:r>
          </a:p>
          <a:p>
            <a:pPr marL="182563" indent="-146050">
              <a:spcBef>
                <a:spcPts val="600"/>
              </a:spcBef>
              <a:buClr>
                <a:schemeClr val="tx1"/>
              </a:buClr>
            </a:pPr>
            <a:r>
              <a:rPr lang="en-GB" sz="1200" dirty="0" smtClean="0"/>
              <a:t>Overall </a:t>
            </a:r>
            <a:r>
              <a:rPr lang="en-GB" sz="1200" dirty="0"/>
              <a:t>activities ongoing as planned with minor adjustment not affecting the availability of installations for operation (N.B. July still critical but feasible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pic>
        <p:nvPicPr>
          <p:cNvPr id="12" name="Picture 2" descr="Z:\3 - Personal folders\NB\Photos\Dépose compresseurs froids LS1\IMG_0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453" y="1159069"/>
            <a:ext cx="1937717" cy="145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050394" y="2612356"/>
            <a:ext cx="1986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Demounting a cold compressor 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6073254" y="4687470"/>
            <a:ext cx="26452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Cartridges of a HP </a:t>
            </a:r>
            <a:r>
              <a:rPr lang="en-GB" sz="1000" dirty="0" err="1" smtClean="0"/>
              <a:t>coalescer</a:t>
            </a:r>
            <a:r>
              <a:rPr lang="en-GB" sz="1000" dirty="0" smtClean="0"/>
              <a:t> in Pt2 of LHC </a:t>
            </a:r>
            <a:endParaRPr lang="en-GB" sz="1000" dirty="0"/>
          </a:p>
        </p:txBody>
      </p:sp>
      <p:pic>
        <p:nvPicPr>
          <p:cNvPr id="1026" name="Picture 2" descr="C:\Users\aperin\AppData\Local\Microsoft\Windows\Temporary Internet Files\Content.Outlook\0LBXSGF8\IMG_0774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560" y="3154975"/>
            <a:ext cx="1971040" cy="147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29" y="760781"/>
            <a:ext cx="5808017" cy="4520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827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19" y="76201"/>
            <a:ext cx="8923925" cy="626058"/>
          </a:xfrm>
        </p:spPr>
        <p:txBody>
          <a:bodyPr>
            <a:noAutofit/>
          </a:bodyPr>
          <a:lstStyle/>
          <a:p>
            <a:r>
              <a:rPr lang="en-GB" sz="2000" dirty="0" smtClean="0"/>
              <a:t>Status of LHC, ATLAS &amp; CMS </a:t>
            </a:r>
            <a:r>
              <a:rPr lang="en-GB" sz="2000" dirty="0" err="1" smtClean="0"/>
              <a:t>cryoplants</a:t>
            </a:r>
            <a:r>
              <a:rPr lang="en-GB" sz="2000" dirty="0" smtClean="0"/>
              <a:t> maintenance and major overhauling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80" y="5457140"/>
            <a:ext cx="8696807" cy="694943"/>
          </a:xfrm>
        </p:spPr>
        <p:txBody>
          <a:bodyPr>
            <a:normAutofit/>
          </a:bodyPr>
          <a:lstStyle/>
          <a:p>
            <a:pPr marL="182563" indent="-14605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GB" sz="1200" dirty="0" smtClean="0"/>
              <a:t>About 94% of work completed</a:t>
            </a:r>
          </a:p>
          <a:p>
            <a:pPr marL="182563" indent="-14605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GB" sz="1200" dirty="0" smtClean="0"/>
              <a:t>C199 90%, Compressors 100%, motors 90%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493" y="746150"/>
            <a:ext cx="5939807" cy="454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77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4539"/>
            <a:ext cx="9143999" cy="625227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R2E @ P4: new cold compressor electronics</a:t>
            </a:r>
            <a:endParaRPr lang="en-US" sz="3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27" t="24663" r="36765" b="25311"/>
          <a:stretch/>
        </p:blipFill>
        <p:spPr bwMode="auto">
          <a:xfrm>
            <a:off x="7096906" y="651464"/>
            <a:ext cx="2047094" cy="240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534352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857500"/>
            <a:ext cx="5343525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76256" y="651464"/>
            <a:ext cx="2175173" cy="25725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431540" y="4473116"/>
            <a:ext cx="3132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 new systems (Drives and AMB controls) validated at maximum speed and reduced load.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Validation at full load to be done (CW40-42).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18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Sector flushing &amp; pressure tests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0806386"/>
              </p:ext>
            </p:extLst>
          </p:nvPr>
        </p:nvGraphicFramePr>
        <p:xfrm>
          <a:off x="431540" y="1448780"/>
          <a:ext cx="8568952" cy="3606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46316"/>
                <a:gridCol w="1465952"/>
                <a:gridCol w="1368152"/>
                <a:gridCol w="478853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NC after pressure test on QRL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 progress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leak on Header C:</a:t>
                      </a:r>
                      <a:r>
                        <a:rPr lang="en-GB" baseline="0" dirty="0" smtClean="0"/>
                        <a:t> opening of the interconnect from 7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baseline="0" dirty="0" smtClean="0"/>
                        <a:t> of July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CW27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CW29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CW32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CW31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CW33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S56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CW28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Under investigation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S67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</a:t>
                      </a:r>
                      <a:r>
                        <a:rPr lang="en-GB" baseline="0" dirty="0" smtClean="0"/>
                        <a:t> progress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CW30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N/A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leak on Header D (sub-sector D):</a:t>
                      </a:r>
                      <a:r>
                        <a:rPr lang="en-GB" baseline="0" dirty="0" smtClean="0"/>
                        <a:t> Accepted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95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40" y="944724"/>
            <a:ext cx="8242254" cy="53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540" y="3071"/>
            <a:ext cx="8399276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First sector cool-down (Sector 67)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6156176" y="5085184"/>
            <a:ext cx="1584176" cy="64807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724128" y="3934797"/>
            <a:ext cx="2280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Towards readiness for </a:t>
            </a:r>
          </a:p>
          <a:p>
            <a:r>
              <a:rPr lang="en-GB" dirty="0" smtClean="0"/>
              <a:t>the 1</a:t>
            </a:r>
            <a:r>
              <a:rPr lang="en-GB" baseline="30000" dirty="0" smtClean="0"/>
              <a:t>st</a:t>
            </a:r>
            <a:r>
              <a:rPr lang="en-GB" dirty="0" smtClean="0"/>
              <a:t> CSCM test</a:t>
            </a:r>
            <a:endParaRPr lang="en-GB" dirty="0"/>
          </a:p>
        </p:txBody>
      </p:sp>
      <p:cxnSp>
        <p:nvCxnSpPr>
          <p:cNvPr id="9" name="Straight Arrow Connector 8"/>
          <p:cNvCxnSpPr>
            <a:endCxn id="5" idx="0"/>
          </p:cNvCxnSpPr>
          <p:nvPr/>
        </p:nvCxnSpPr>
        <p:spPr>
          <a:xfrm flipH="1">
            <a:off x="6948264" y="4509120"/>
            <a:ext cx="360040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5" idx="1"/>
          </p:cNvCxnSpPr>
          <p:nvPr/>
        </p:nvCxnSpPr>
        <p:spPr>
          <a:xfrm flipH="1">
            <a:off x="2159732" y="1375902"/>
            <a:ext cx="1008112" cy="468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5" idx="1"/>
          </p:cNvCxnSpPr>
          <p:nvPr/>
        </p:nvCxnSpPr>
        <p:spPr>
          <a:xfrm flipH="1">
            <a:off x="2951820" y="1375902"/>
            <a:ext cx="216024" cy="21971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67844" y="1052736"/>
            <a:ext cx="2227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Week-end slow-down</a:t>
            </a:r>
          </a:p>
          <a:p>
            <a:r>
              <a:rPr lang="en-GB" dirty="0" smtClean="0"/>
              <a:t>(LN2 logistics)</a:t>
            </a:r>
            <a:endParaRPr lang="en-GB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3527884" y="3933056"/>
            <a:ext cx="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1223628" y="5301208"/>
            <a:ext cx="23042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34268" y="4941168"/>
            <a:ext cx="2049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Nitrogen precooling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18141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>
        <a:ln>
          <a:solidFill>
            <a:schemeClr val="tx1"/>
          </a:solidFill>
          <a:headEnd type="none" w="med" len="med"/>
          <a:tailEnd type="triangl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CERNPre¦üsentation1</Template>
  <TotalTime>20798</TotalTime>
  <Words>728</Words>
  <Application>Microsoft Office PowerPoint</Application>
  <PresentationFormat>On-screen Show (4:3)</PresentationFormat>
  <Paragraphs>210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CERNPre¦üsentation1</vt:lpstr>
      <vt:lpstr>PowerPoint Presentation</vt:lpstr>
      <vt:lpstr>Status report of CRG activities </vt:lpstr>
      <vt:lpstr>Content</vt:lpstr>
      <vt:lpstr>DFBA splices consolidation: completed ! </vt:lpstr>
      <vt:lpstr>C199 maintenance contract LS1 for cryogenic maintenance activities of LHC, ATLAS &amp; CMS</vt:lpstr>
      <vt:lpstr>Status of LHC, ATLAS &amp; CMS cryoplants maintenance and major overhauling</vt:lpstr>
      <vt:lpstr>PowerPoint Presentation</vt:lpstr>
      <vt:lpstr>Sector flushing &amp; pressure tests</vt:lpstr>
      <vt:lpstr>First sector cool-down (Sector 67)</vt:lpstr>
      <vt:lpstr>Sector 67 temperature stability</vt:lpstr>
      <vt:lpstr>LHC and Detectors cool down, LN2 Planning 2014</vt:lpstr>
      <vt:lpstr>LHe deliveries and forecast 2014 (CERN wide)</vt:lpstr>
      <vt:lpstr>PowerPoint Presentation</vt:lpstr>
      <vt:lpstr>Helium spilling test in S23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aperin</dc:creator>
  <cp:lastModifiedBy>Laurent Jean Tavian</cp:lastModifiedBy>
  <cp:revision>560</cp:revision>
  <cp:lastPrinted>2013-01-22T11:06:43Z</cp:lastPrinted>
  <dcterms:created xsi:type="dcterms:W3CDTF">2012-11-01T13:38:50Z</dcterms:created>
  <dcterms:modified xsi:type="dcterms:W3CDTF">2014-06-27T07:32:23Z</dcterms:modified>
</cp:coreProperties>
</file>