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9" r:id="rId2"/>
    <p:sldId id="261" r:id="rId3"/>
    <p:sldId id="262" r:id="rId4"/>
    <p:sldId id="257" r:id="rId5"/>
    <p:sldId id="258" r:id="rId6"/>
    <p:sldId id="256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D4927-2DE7-4921-804A-71927283DDBB}" type="datetimeFigureOut">
              <a:rPr lang="en-GB" smtClean="0"/>
              <a:t>27/06/2014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77027-B7FE-4D84-B419-4303443A3D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38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22A40-05DA-484D-B0F9-53DE2AD44C2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382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018" y="2515818"/>
            <a:ext cx="8265984" cy="18263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Matters !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smtClean="0"/>
              <a:t>48</a:t>
            </a:r>
            <a:r>
              <a:rPr lang="en-US" sz="3100" baseline="30000" dirty="0" smtClean="0"/>
              <a:t>th</a:t>
            </a:r>
            <a:r>
              <a:rPr lang="en-US" sz="3100" dirty="0" smtClean="0"/>
              <a:t> </a:t>
            </a:r>
            <a:r>
              <a:rPr lang="en-US" sz="3100" dirty="0"/>
              <a:t>LSC, </a:t>
            </a:r>
            <a:r>
              <a:rPr lang="en-US" sz="3100" dirty="0" smtClean="0"/>
              <a:t>27. 6. </a:t>
            </a:r>
            <a:r>
              <a:rPr lang="en-US" sz="3100" dirty="0" smtClean="0"/>
              <a:t>2014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>- Cool-down Clearance</a:t>
            </a:r>
            <a:br>
              <a:rPr lang="en-US" sz="3100" dirty="0" smtClean="0"/>
            </a:br>
            <a:r>
              <a:rPr lang="en-US" sz="3100" dirty="0" smtClean="0"/>
              <a:t>- Accidents 1</a:t>
            </a:r>
            <a:r>
              <a:rPr lang="en-US" sz="3100" baseline="30000" dirty="0" smtClean="0"/>
              <a:t>st</a:t>
            </a:r>
            <a:r>
              <a:rPr lang="en-US" sz="3100" dirty="0" smtClean="0"/>
              <a:t> half 2014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Thomas Otto (TE DSO), Safety Officer in Charge of LS1.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29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Cool-down clearance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Proposed in LHC-CSAP, approved by LMC</a:t>
            </a:r>
          </a:p>
          <a:p>
            <a:r>
              <a:rPr lang="en-US" dirty="0" smtClean="0"/>
              <a:t>Centrally documents the Safety checks performed before cooling a sector below room temperature</a:t>
            </a:r>
          </a:p>
          <a:p>
            <a:r>
              <a:rPr lang="en-US" dirty="0" smtClean="0"/>
              <a:t>Actors</a:t>
            </a:r>
          </a:p>
          <a:p>
            <a:pPr lvl="1"/>
            <a:r>
              <a:rPr lang="en-US" dirty="0" smtClean="0"/>
              <a:t>TE-VSC (flap valves, insulation vacuum)</a:t>
            </a:r>
          </a:p>
          <a:p>
            <a:pPr lvl="1"/>
            <a:r>
              <a:rPr lang="en-US" dirty="0" smtClean="0"/>
              <a:t>TE-CRG (safety release valves)</a:t>
            </a:r>
          </a:p>
          <a:p>
            <a:pPr lvl="1"/>
            <a:r>
              <a:rPr lang="en-US" dirty="0" smtClean="0"/>
              <a:t>GS-ASE (ODH detectors, flashes, evacuation alarms)</a:t>
            </a:r>
          </a:p>
          <a:p>
            <a:pPr lvl="1"/>
            <a:r>
              <a:rPr lang="en-US" dirty="0" smtClean="0"/>
              <a:t>EN-MEF (Safety barriers)</a:t>
            </a:r>
          </a:p>
          <a:p>
            <a:r>
              <a:rPr lang="en-US" dirty="0" smtClean="0"/>
              <a:t>Final clearance by TE-CRG Group Leader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0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0616">
            <a:off x="447708" y="1173714"/>
            <a:ext cx="3452047" cy="4852406"/>
          </a:xfrm>
          <a:prstGeom prst="rect">
            <a:avLst/>
          </a:prstGeom>
          <a:noFill/>
          <a:ln>
            <a:noFill/>
          </a:ln>
          <a:effectLst>
            <a:outerShdw blurRad="241300" dist="215900" dir="2700000" algn="tl" rotWithShape="0">
              <a:schemeClr val="tx2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2476">
            <a:off x="4587999" y="253909"/>
            <a:ext cx="3664803" cy="5192287"/>
          </a:xfrm>
          <a:prstGeom prst="rect">
            <a:avLst/>
          </a:prstGeom>
          <a:noFill/>
          <a:ln>
            <a:noFill/>
          </a:ln>
          <a:effectLst>
            <a:outerShdw blurRad="241300" dist="215900" dir="2700000" algn="tl" rotWithShape="0">
              <a:schemeClr val="tx2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Cool-down clearance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458878" y="5120442"/>
            <a:ext cx="4524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Approved Procedure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Signed forms archived on EDMS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sector (8-1) just </a:t>
            </a:r>
            <a:r>
              <a:rPr lang="en-US" dirty="0" err="1" smtClean="0"/>
              <a:t>finalised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21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LS1 Accidents 1</a:t>
            </a:r>
            <a:r>
              <a:rPr lang="en-US" baseline="30000" dirty="0"/>
              <a:t>st</a:t>
            </a:r>
            <a:r>
              <a:rPr lang="en-US" dirty="0"/>
              <a:t> part 2014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372654"/>
              </p:ext>
            </p:extLst>
          </p:nvPr>
        </p:nvGraphicFramePr>
        <p:xfrm>
          <a:off x="278911" y="1053864"/>
          <a:ext cx="4985816" cy="3016877"/>
        </p:xfrm>
        <a:graphic>
          <a:graphicData uri="http://schemas.openxmlformats.org/drawingml/2006/table">
            <a:tbl>
              <a:tblPr firstRow="1" firstCol="1" bandRow="1"/>
              <a:tblGrid>
                <a:gridCol w="1374398"/>
                <a:gridCol w="757382"/>
                <a:gridCol w="785091"/>
                <a:gridCol w="1228436"/>
                <a:gridCol w="840509"/>
              </a:tblGrid>
              <a:tr h="811601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Facility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Total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Minor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With days of absence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Total days</a:t>
                      </a:r>
                      <a:r>
                        <a:rPr lang="en-US" sz="1400" b="1" baseline="30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**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33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PS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33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SPS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33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LHC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36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533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Surface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1068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Experiments*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33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Total 14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59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33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Total 13/14</a:t>
                      </a:r>
                      <a:endParaRPr kumimoji="0" lang="en-GB" sz="1400" b="1" kern="1200" dirty="0">
                        <a:solidFill>
                          <a:schemeClr val="accent6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90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61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29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240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398485"/>
              </p:ext>
            </p:extLst>
          </p:nvPr>
        </p:nvGraphicFramePr>
        <p:xfrm>
          <a:off x="2272145" y="4248728"/>
          <a:ext cx="5430986" cy="1820118"/>
        </p:xfrm>
        <a:graphic>
          <a:graphicData uri="http://schemas.openxmlformats.org/drawingml/2006/table">
            <a:tbl>
              <a:tblPr firstRow="1" firstCol="1" bandRow="1"/>
              <a:tblGrid>
                <a:gridCol w="1585209"/>
                <a:gridCol w="694115"/>
                <a:gridCol w="797293"/>
                <a:gridCol w="844195"/>
                <a:gridCol w="844195"/>
                <a:gridCol w="665979"/>
              </a:tblGrid>
              <a:tr h="480948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ENTC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STAFF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Fell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COAS</a:t>
                      </a:r>
                      <a:r>
                        <a:rPr lang="en-US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/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USAS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Total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1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Minor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078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With absence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1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Total 14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1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Total 13/14</a:t>
                      </a:r>
                      <a:endParaRPr kumimoji="0" lang="en-GB" sz="1400" b="1" kern="1200" dirty="0">
                        <a:solidFill>
                          <a:schemeClr val="accent6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70</a:t>
                      </a:r>
                      <a:endParaRPr kumimoji="0" lang="en-GB" sz="1400" b="1" kern="1200" dirty="0">
                        <a:solidFill>
                          <a:schemeClr val="accent6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13</a:t>
                      </a:r>
                      <a:endParaRPr kumimoji="0" lang="en-GB" sz="1400" b="1" kern="1200" dirty="0">
                        <a:solidFill>
                          <a:schemeClr val="accent6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kumimoji="0" lang="en-GB" sz="1400" b="1" kern="1200" dirty="0">
                        <a:solidFill>
                          <a:schemeClr val="accent6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5</a:t>
                      </a:r>
                      <a:endParaRPr kumimoji="0" lang="en-GB" sz="1400" b="1" kern="1200" dirty="0">
                        <a:solidFill>
                          <a:schemeClr val="accent6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accent6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90</a:t>
                      </a:r>
                      <a:endParaRPr kumimoji="0" lang="en-GB" sz="1400" b="1" kern="1200" dirty="0">
                        <a:solidFill>
                          <a:schemeClr val="accent6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642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667" y="3007205"/>
            <a:ext cx="2340842" cy="31211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LS1 Accidents 1</a:t>
            </a:r>
            <a:r>
              <a:rPr lang="en-US" baseline="30000" dirty="0"/>
              <a:t>st</a:t>
            </a:r>
            <a:r>
              <a:rPr lang="en-US" dirty="0"/>
              <a:t> part 2014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353400"/>
              </p:ext>
            </p:extLst>
          </p:nvPr>
        </p:nvGraphicFramePr>
        <p:xfrm>
          <a:off x="457200" y="1063099"/>
          <a:ext cx="6391275" cy="2852928"/>
        </p:xfrm>
        <a:graphic>
          <a:graphicData uri="http://schemas.openxmlformats.org/drawingml/2006/table">
            <a:tbl>
              <a:tblPr firstRow="1" firstCol="1" bandRow="1"/>
              <a:tblGrid>
                <a:gridCol w="3420745"/>
                <a:gridCol w="540385"/>
                <a:gridCol w="629920"/>
                <a:gridCol w="900430"/>
                <a:gridCol w="89979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All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Minor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With days of absence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Days of absence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Falls of persons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29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6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Moving objects, manual handling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9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Struck by moving objects or particles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Handheld tools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Striking against stationary objects, strenuous movements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Fixed tooling machines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Exposure to chemical products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Total 2014 until mid-June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59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16621" y="4360331"/>
            <a:ext cx="4904509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Serious fall from a ladder:</a:t>
            </a:r>
          </a:p>
          <a:p>
            <a:r>
              <a:rPr lang="en-US" dirty="0" smtClean="0"/>
              <a:t>- Ladder was not correctly installed      </a:t>
            </a:r>
            <a:r>
              <a:rPr lang="en-US" sz="4000" dirty="0" smtClean="0"/>
              <a:t>→</a:t>
            </a:r>
          </a:p>
          <a:p>
            <a:r>
              <a:rPr lang="en-US" dirty="0" smtClean="0"/>
              <a:t>- Worker did not wear mandatory safety shoes</a:t>
            </a:r>
          </a:p>
          <a:p>
            <a:r>
              <a:rPr lang="en-US" b="1" i="1" dirty="0" smtClean="0">
                <a:solidFill>
                  <a:srgbClr val="FF0000"/>
                </a:solidFill>
                <a:latin typeface="+mj-lt"/>
                <a:cs typeface="Arabic Typesetting" panose="03020402040406030203" pitchFamily="66" charset="-78"/>
              </a:rPr>
              <a:t>- Result: 29 days absence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34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291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Statistical Indicators 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876939"/>
          </a:xfrm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Until mid-June 104 working days </a:t>
            </a:r>
          </a:p>
          <a:p>
            <a:r>
              <a:rPr lang="en-US" dirty="0" smtClean="0"/>
              <a:t>approximately 10</a:t>
            </a:r>
            <a:r>
              <a:rPr lang="en-US" baseline="30000" dirty="0" smtClean="0"/>
              <a:t>6 </a:t>
            </a:r>
            <a:r>
              <a:rPr lang="en-US" dirty="0" smtClean="0"/>
              <a:t> hours of LS1 work delivered</a:t>
            </a:r>
          </a:p>
          <a:p>
            <a:r>
              <a:rPr lang="en-US" dirty="0" smtClean="0"/>
              <a:t>51 minor accidents (no absence)</a:t>
            </a:r>
          </a:p>
          <a:p>
            <a:r>
              <a:rPr lang="en-US" dirty="0" smtClean="0"/>
              <a:t>8 accidents with 59 days of absence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45672" y="4294909"/>
            <a:ext cx="5255491" cy="107721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Frequency rate: 8</a:t>
            </a:r>
          </a:p>
          <a:p>
            <a:pPr algn="ctr"/>
            <a:r>
              <a:rPr lang="en-US" sz="3200" dirty="0"/>
              <a:t>Severity rate: 0.06</a:t>
            </a: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sz="3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 of caution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803049"/>
          </a:xfrm>
        </p:spPr>
        <p:txBody>
          <a:bodyPr/>
          <a:lstStyle/>
          <a:p>
            <a:r>
              <a:rPr lang="en-US" dirty="0" smtClean="0"/>
              <a:t>Safety performance during LS1, in particular in underground areas was very satisfactory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Owing to very thorough preparation of the workers and supervisors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5818" y="4488873"/>
            <a:ext cx="7837054" cy="95410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/>
              <a:t>LSC may terminate, but LS1 is not finished yet, </a:t>
            </a:r>
            <a:r>
              <a:rPr lang="en-US" sz="2800" dirty="0" smtClean="0"/>
              <a:t>remain attentive and </a:t>
            </a:r>
            <a:r>
              <a:rPr lang="en-US" sz="2800" dirty="0"/>
              <a:t>stay </a:t>
            </a:r>
            <a:r>
              <a:rPr lang="en-US" sz="2800" dirty="0" smtClean="0"/>
              <a:t>safe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89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r>
              <a:rPr lang="en-US" smtClean="0"/>
              <a:t>48th LSC, 27. 6.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Thomas Otto, DSO for TE &amp; LS1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8" name="Picture 4" descr="champagne_glasses (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67" y="4101365"/>
            <a:ext cx="2494505" cy="25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30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62</TotalTime>
  <Words>503</Words>
  <Application>Microsoft Office PowerPoint</Application>
  <PresentationFormat>On-screen Show (4:3)</PresentationFormat>
  <Paragraphs>174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CERNCorporate4-3</vt:lpstr>
      <vt:lpstr>Safety Matters !  48th LSC, 27. 6. 2014  - Cool-down Clearance - Accidents 1st half 2014   </vt:lpstr>
      <vt:lpstr>Cool-down clearance</vt:lpstr>
      <vt:lpstr>Cool-down clearance</vt:lpstr>
      <vt:lpstr>LS1 Accidents 1st part 2014</vt:lpstr>
      <vt:lpstr>LS1 Accidents 1st part 2014</vt:lpstr>
      <vt:lpstr>Statistical Indicators  </vt:lpstr>
      <vt:lpstr>A word of caution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Accidents 1st part 2014</dc:title>
  <dc:creator>totto</dc:creator>
  <cp:lastModifiedBy>totto</cp:lastModifiedBy>
  <cp:revision>9</cp:revision>
  <dcterms:created xsi:type="dcterms:W3CDTF">2014-06-12T14:24:07Z</dcterms:created>
  <dcterms:modified xsi:type="dcterms:W3CDTF">2014-06-27T07:06:16Z</dcterms:modified>
</cp:coreProperties>
</file>