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notesSlides/notesSlide30.xml" ContentType="application/vnd.openxmlformats-officedocument.presentationml.notesSlide+xml"/>
  <Override PartName="/customXml/itemProps1.xml" ContentType="application/vnd.openxmlformats-officedocument.customXmlProperties+xml"/>
  <Override PartName="/ppt/notesSlides/notesSlide1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commentAuthors.xml" ContentType="application/vnd.openxmlformats-officedocument.presentationml.commentAuthors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Default Extension="gif" ContentType="image/gif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46.xml" ContentType="application/vnd.openxmlformats-officedocument.presentationml.slide+xml"/>
  <Override PartName="/ppt/notesSlides/notesSlide8.xml" ContentType="application/vnd.openxmlformats-officedocument.presentationml.notesSlide+xml"/>
  <Override PartName="/ppt/embeddings/oleObject2.bin" ContentType="application/vnd.openxmlformats-officedocument.oleObject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20.xml" ContentType="application/vnd.openxmlformats-officedocument.presentationml.slide+xml"/>
  <Override PartName="/customXml/itemProps2.xml" ContentType="application/vnd.openxmlformats-officedocument.customXmlProperties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35.xml" ContentType="application/vnd.openxmlformats-officedocument.presentationml.notesSlide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Default Extension="vml" ContentType="application/vnd.openxmlformats-officedocument.vmlDrawing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customXml/itemProps3.xml" ContentType="application/vnd.openxmlformats-officedocument.customXmlPropertie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59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Default Extension="pict" ContentType="image/pict"/>
  <Override PartName="/ppt/embeddings/Microsoft_Equation1.bin" ContentType="application/vnd.openxmlformats-officedocument.oleObject"/>
  <Override PartName="/ppt/embeddings/oleObject1.bin" ContentType="application/vnd.openxmlformats-officedocument.oleObject"/>
  <Default Extension="pdf" ContentType="application/pdf"/>
  <Default Extension="png" ContentType="image/png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trictFirstAndLastChars="0" saveSubsetFonts="1" autoCompressPictures="0">
  <p:sldMasterIdLst>
    <p:sldMasterId r:id="rId4"/>
  </p:sldMasterIdLst>
  <p:notesMasterIdLst>
    <p:notesMasterId r:id="rId64"/>
  </p:notesMasterIdLst>
  <p:handoutMasterIdLst>
    <p:handoutMasterId r:id="rId65"/>
  </p:handoutMasterIdLst>
  <p:sldIdLst>
    <p:sldId id="1787" r:id="rId5"/>
    <p:sldId id="3225" r:id="rId6"/>
    <p:sldId id="2575" r:id="rId7"/>
    <p:sldId id="3102" r:id="rId8"/>
    <p:sldId id="3098" r:id="rId9"/>
    <p:sldId id="3096" r:id="rId10"/>
    <p:sldId id="3097" r:id="rId11"/>
    <p:sldId id="3105" r:id="rId12"/>
    <p:sldId id="3194" r:id="rId13"/>
    <p:sldId id="3175" r:id="rId14"/>
    <p:sldId id="2980" r:id="rId15"/>
    <p:sldId id="2981" r:id="rId16"/>
    <p:sldId id="3221" r:id="rId17"/>
    <p:sldId id="3106" r:id="rId18"/>
    <p:sldId id="3103" r:id="rId19"/>
    <p:sldId id="3107" r:id="rId20"/>
    <p:sldId id="3125" r:id="rId21"/>
    <p:sldId id="3127" r:id="rId22"/>
    <p:sldId id="3128" r:id="rId23"/>
    <p:sldId id="3048" r:id="rId24"/>
    <p:sldId id="3057" r:id="rId25"/>
    <p:sldId id="3055" r:id="rId26"/>
    <p:sldId id="3108" r:id="rId27"/>
    <p:sldId id="3109" r:id="rId28"/>
    <p:sldId id="3110" r:id="rId29"/>
    <p:sldId id="3112" r:id="rId30"/>
    <p:sldId id="3095" r:id="rId31"/>
    <p:sldId id="3046" r:id="rId32"/>
    <p:sldId id="3113" r:id="rId33"/>
    <p:sldId id="3223" r:id="rId34"/>
    <p:sldId id="3111" r:id="rId35"/>
    <p:sldId id="3093" r:id="rId36"/>
    <p:sldId id="3174" r:id="rId37"/>
    <p:sldId id="3114" r:id="rId38"/>
    <p:sldId id="3163" r:id="rId39"/>
    <p:sldId id="3091" r:id="rId40"/>
    <p:sldId id="3200" r:id="rId41"/>
    <p:sldId id="3182" r:id="rId42"/>
    <p:sldId id="3185" r:id="rId43"/>
    <p:sldId id="3186" r:id="rId44"/>
    <p:sldId id="3195" r:id="rId45"/>
    <p:sldId id="3188" r:id="rId46"/>
    <p:sldId id="3189" r:id="rId47"/>
    <p:sldId id="3164" r:id="rId48"/>
    <p:sldId id="3181" r:id="rId49"/>
    <p:sldId id="3222" r:id="rId50"/>
    <p:sldId id="3166" r:id="rId51"/>
    <p:sldId id="3201" r:id="rId52"/>
    <p:sldId id="3202" r:id="rId53"/>
    <p:sldId id="3198" r:id="rId54"/>
    <p:sldId id="3199" r:id="rId55"/>
    <p:sldId id="3191" r:id="rId56"/>
    <p:sldId id="3224" r:id="rId57"/>
    <p:sldId id="3219" r:id="rId58"/>
    <p:sldId id="3033" r:id="rId59"/>
    <p:sldId id="3032" r:id="rId60"/>
    <p:sldId id="3034" r:id="rId61"/>
    <p:sldId id="3101" r:id="rId62"/>
    <p:sldId id="3178" r:id="rId63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FFFF70"/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notesMaster" Target="notesMasters/notesMaster1.xml"/><Relationship Id="rId65" Type="http://schemas.openxmlformats.org/officeDocument/2006/relationships/handoutMaster" Target="handoutMasters/handoutMaster1.xml"/><Relationship Id="rId66" Type="http://schemas.openxmlformats.org/officeDocument/2006/relationships/printerSettings" Target="printerSettings/printerSettings1.bin"/><Relationship Id="rId67" Type="http://schemas.openxmlformats.org/officeDocument/2006/relationships/commentAuthors" Target="commentAuthors.xml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63FBC-58DC-704E-9F48-4F4ED08CFEC9}" type="slidenum">
              <a:rPr lang="fr-FR"/>
              <a:pPr/>
              <a:t>18</a:t>
            </a:fld>
            <a:endParaRPr lang="fr-FR"/>
          </a:p>
        </p:txBody>
      </p:sp>
      <p:sp>
        <p:nvSpPr>
          <p:cNvPr id="67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BBB64-73AC-D740-BCF1-0F87CD99456C}" type="slidenum">
              <a:rPr lang="en-US">
                <a:ea typeface="ＭＳ Ｐゴシック" charset="-128"/>
                <a:cs typeface="ＭＳ Ｐゴシック" charset="-128"/>
              </a:rPr>
              <a:pPr/>
              <a:t>19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BBB64-73AC-D740-BCF1-0F87CD99456C}" type="slidenum">
              <a:rPr lang="en-US">
                <a:ea typeface="ＭＳ Ｐゴシック" charset="-128"/>
                <a:cs typeface="ＭＳ Ｐゴシック" charset="-128"/>
              </a:rPr>
              <a:pPr/>
              <a:t>20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BBB64-73AC-D740-BCF1-0F87CD99456C}" type="slidenum">
              <a:rPr lang="en-US">
                <a:ea typeface="ＭＳ Ｐゴシック" charset="-128"/>
                <a:cs typeface="ＭＳ Ｐゴシック" charset="-128"/>
              </a:rPr>
              <a:pPr/>
              <a:t>21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5705C2-A17F-8941-9425-6326498208E3}" type="slidenum">
              <a:rPr lang="fr-FR"/>
              <a:pPr/>
              <a:t>22</a:t>
            </a:fld>
            <a:endParaRPr lang="fr-FR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600D11-AD0C-DD4D-8AC2-59A2A7CE283B}" type="slidenum">
              <a:rPr lang="fr-FR">
                <a:latin typeface="Times New Roman" pitchFamily="-84" charset="0"/>
              </a:rPr>
              <a:pPr/>
              <a:t>25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38915" name="Rectangle 7"/>
          <p:cNvSpPr txBox="1">
            <a:spLocks noGrp="1" noChangeArrowheads="1"/>
          </p:cNvSpPr>
          <p:nvPr/>
        </p:nvSpPr>
        <p:spPr bwMode="auto">
          <a:xfrm>
            <a:off x="3883311" y="8685917"/>
            <a:ext cx="2973084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86" tIns="45893" rIns="91786" bIns="45893" anchor="b">
            <a:prstTxWarp prst="textNoShape">
              <a:avLst/>
            </a:prstTxWarp>
          </a:bodyPr>
          <a:lstStyle/>
          <a:p>
            <a:pPr algn="r" defTabSz="912813"/>
            <a:fld id="{8CADFE2C-AF17-6E41-AA5E-33F02EE658EC}" type="slidenum">
              <a:rPr lang="en-US" sz="1200">
                <a:solidFill>
                  <a:schemeClr val="tx1"/>
                </a:solidFill>
                <a:latin typeface="Calibri" pitchFamily="-84" charset="0"/>
              </a:rPr>
              <a:pPr algn="r" defTabSz="912813"/>
              <a:t>25</a:t>
            </a:fld>
            <a:endParaRPr lang="en-US" sz="1200">
              <a:solidFill>
                <a:schemeClr val="tx1"/>
              </a:solidFill>
              <a:latin typeface="Calibri" pitchFamily="-84" charset="0"/>
            </a:endParaRP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2625"/>
            <a:ext cx="4579937" cy="3433763"/>
          </a:xfrm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253" y="4343695"/>
            <a:ext cx="5021494" cy="4118335"/>
          </a:xfrm>
          <a:noFill/>
          <a:ln>
            <a:solidFill>
              <a:srgbClr val="000000"/>
            </a:solidFill>
          </a:ln>
        </p:spPr>
        <p:txBody>
          <a:bodyPr lIns="91786" tIns="45893" rIns="91786" bIns="45893"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B54D1D-ED6C-9049-BBDA-330A74F4C27A}" type="slidenum">
              <a:rPr lang="fr-FR">
                <a:latin typeface="Times New Roman" pitchFamily="-84" charset="0"/>
              </a:rPr>
              <a:pPr/>
              <a:t>26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A8DA23-A96A-3347-AE7D-EE4508D29424}" type="slidenum">
              <a:rPr lang="fr-FR">
                <a:latin typeface="Times New Roman" pitchFamily="-84" charset="0"/>
              </a:rPr>
              <a:pPr/>
              <a:t>27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400984-22B2-3E46-8767-A23F97E3FDE2}" type="slidenum">
              <a:rPr lang="fr-FR">
                <a:latin typeface="Times New Roman" pitchFamily="-84" charset="0"/>
              </a:rPr>
              <a:pPr/>
              <a:t>28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AA2833-AAEB-F740-A11E-9F218A932D87}" type="slidenum">
              <a:rPr lang="fr-FR">
                <a:latin typeface="Times New Roman" pitchFamily="-84" charset="0"/>
              </a:rPr>
              <a:pPr/>
              <a:t>30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89F39A-367A-F847-95EA-52B95FA23B77}" type="slidenum">
              <a:rPr lang="fr-FR"/>
              <a:pPr/>
              <a:t>31</a:t>
            </a:fld>
            <a:endParaRPr lang="fr-FR"/>
          </a:p>
        </p:txBody>
      </p:sp>
      <p:sp>
        <p:nvSpPr>
          <p:cNvPr id="8540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438" y="4342222"/>
            <a:ext cx="5031126" cy="411538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F10E8-3561-8045-82E7-ED038971686B}" type="slidenum">
              <a:rPr lang="fr-FR">
                <a:latin typeface="Times New Roman" pitchFamily="-84" charset="0"/>
              </a:rPr>
              <a:pPr/>
              <a:t>32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730430" y="684917"/>
            <a:ext cx="5397143" cy="3429000"/>
          </a:xfrm>
          <a:ln/>
        </p:spPr>
      </p:sp>
      <p:sp>
        <p:nvSpPr>
          <p:cNvPr id="573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573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C0210E-3B63-3D4E-88E0-1CB14577E128}" type="slidenum">
              <a:rPr lang="fr-FR" smtClean="0">
                <a:latin typeface="Times New Roman" pitchFamily="-84" charset="0"/>
              </a:rPr>
              <a:pPr/>
              <a:t>34</a:t>
            </a:fld>
            <a:endParaRPr lang="fr-FR" smtClean="0">
              <a:latin typeface="Times New Roman" pitchFamily="-8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59282D-8B41-A74C-9496-6C7168445F7A}" type="slidenum">
              <a:rPr lang="fr-FR"/>
              <a:pPr/>
              <a:t>35</a:t>
            </a:fld>
            <a:endParaRPr lang="fr-FR"/>
          </a:p>
        </p:txBody>
      </p:sp>
      <p:sp>
        <p:nvSpPr>
          <p:cNvPr id="9216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1413" y="684213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438" y="4342222"/>
            <a:ext cx="5031126" cy="411538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466DF8-022E-DF44-99BD-DAC2241C8F13}" type="slidenum">
              <a:rPr lang="fr-FR">
                <a:latin typeface="Times New Roman" pitchFamily="-84" charset="0"/>
              </a:rPr>
              <a:pPr/>
              <a:t>37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695"/>
            <a:ext cx="5487042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E0FF92-2053-5D4B-9C9F-49992133529C}" type="slidenum">
              <a:rPr lang="fr-FR">
                <a:latin typeface="Times New Roman" pitchFamily="-84" charset="0"/>
              </a:rPr>
              <a:pPr/>
              <a:t>38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252A7B-1F1C-E141-A719-0215E45BD403}" type="slidenum">
              <a:rPr lang="fr-FR">
                <a:latin typeface="Times New Roman" pitchFamily="-84" charset="0"/>
              </a:rPr>
              <a:pPr/>
              <a:t>39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410FC2-ED1B-E44A-9B48-6025091D00E3}" type="slidenum">
              <a:rPr lang="fr-FR">
                <a:latin typeface="Times New Roman" pitchFamily="-84" charset="0"/>
              </a:rPr>
              <a:pPr/>
              <a:t>40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986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730430" y="684917"/>
            <a:ext cx="5397143" cy="3429000"/>
          </a:xfrm>
          <a:solidFill>
            <a:srgbClr val="FFFFFF"/>
          </a:solidFill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A6673C-EC5C-6149-BDCD-3F96A136D6A5}" type="slidenum">
              <a:rPr lang="fr-FR">
                <a:latin typeface="Times New Roman" pitchFamily="-84" charset="0"/>
              </a:rPr>
              <a:pPr/>
              <a:t>41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B58054-0008-9E4D-8D58-A7A90B60FB27}" type="slidenum">
              <a:rPr lang="fr-FR">
                <a:latin typeface="Times New Roman" pitchFamily="-84" charset="0"/>
              </a:rPr>
              <a:pPr/>
              <a:t>42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5BD92E-6881-AB4B-A01E-39D0F29A129F}" type="slidenum">
              <a:rPr lang="fr-FR">
                <a:latin typeface="Times New Roman" pitchFamily="-84" charset="0"/>
              </a:rPr>
              <a:pPr/>
              <a:t>6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09A930DD-E57C-E94C-A8B7-900EF518ABC6}" type="slidenum">
              <a:rPr lang="en-US"/>
              <a:pPr/>
              <a:t>43</a:t>
            </a:fld>
            <a:endParaRPr lang="en-US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70413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344988"/>
            <a:ext cx="5035550" cy="41116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AB6655-ECEB-1841-AC3B-885BA33C030E}" type="slidenum">
              <a:rPr lang="fr-FR">
                <a:latin typeface="Times New Roman" pitchFamily="-84" charset="0"/>
              </a:rPr>
              <a:pPr/>
              <a:t>44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26F436-F3E4-9E4D-9501-7158709EFB1B}" type="slidenum">
              <a:rPr lang="fr-FR"/>
              <a:pPr/>
              <a:t>46</a:t>
            </a:fld>
            <a:endParaRPr lang="fr-FR"/>
          </a:p>
        </p:txBody>
      </p:sp>
      <p:sp>
        <p:nvSpPr>
          <p:cNvPr id="49155" name="Rectangle 7"/>
          <p:cNvSpPr txBox="1">
            <a:spLocks noGrp="1" noChangeArrowheads="1"/>
          </p:cNvSpPr>
          <p:nvPr/>
        </p:nvSpPr>
        <p:spPr bwMode="auto">
          <a:xfrm>
            <a:off x="3884916" y="8687390"/>
            <a:ext cx="2973084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48" tIns="45624" rIns="91248" bIns="45624" anchor="b">
            <a:prstTxWarp prst="textNoShape">
              <a:avLst/>
            </a:prstTxWarp>
          </a:bodyPr>
          <a:lstStyle/>
          <a:p>
            <a:pPr algn="r" defTabSz="912813" eaLnBrk="0" hangingPunct="0"/>
            <a:fld id="{C9E81BF1-127E-C347-9E81-90E3B2E49FD2}" type="slidenum">
              <a:rPr lang="en-US" sz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 algn="r" defTabSz="912813" eaLnBrk="0" hangingPunct="0"/>
              <a:t>46</a:t>
            </a:fld>
            <a:endParaRPr lang="en-US" sz="12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solidFill>
            <a:srgbClr val="FFFFFF"/>
          </a:solidFill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5168"/>
            <a:ext cx="5487042" cy="4110971"/>
          </a:xfrm>
          <a:noFill/>
          <a:ln>
            <a:solidFill>
              <a:srgbClr val="000000"/>
            </a:solidFill>
          </a:ln>
        </p:spPr>
        <p:txBody>
          <a:bodyPr lIns="91248" tIns="45624" rIns="91248" bIns="45624"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BF71AC-549C-6948-8589-1BE4A403D3E3}" type="slidenum">
              <a:rPr lang="fr-FR">
                <a:latin typeface="Times New Roman" pitchFamily="-84" charset="0"/>
              </a:rPr>
              <a:pPr/>
              <a:t>52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28003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28004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5705C2-A17F-8941-9425-6326498208E3}" type="slidenum">
              <a:rPr lang="fr-FR"/>
              <a:pPr/>
              <a:t>53</a:t>
            </a:fld>
            <a:endParaRPr lang="fr-FR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930355-3AAF-774C-A603-CC7EDDE08DEF}" type="slidenum">
              <a:rPr lang="fr-FR">
                <a:latin typeface="Times New Roman" pitchFamily="-84" charset="0"/>
              </a:rPr>
              <a:pPr/>
              <a:t>56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78C822-C8B8-7A4A-B818-979F395706A9}" type="slidenum">
              <a:rPr lang="fr-FR"/>
              <a:pPr/>
              <a:t>57</a:t>
            </a:fld>
            <a:endParaRPr lang="fr-FR"/>
          </a:p>
        </p:txBody>
      </p:sp>
      <p:sp>
        <p:nvSpPr>
          <p:cNvPr id="409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3F6AE0-6A5E-024F-B257-F5521ACF06D0}" type="slidenum">
              <a:rPr lang="fr-FR">
                <a:latin typeface="Times New Roman" pitchFamily="-84" charset="0"/>
              </a:rPr>
              <a:pPr/>
              <a:t>58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9180D-6300-5F4B-95A4-46BB893C5775}" type="slidenum">
              <a:rPr lang="fr-FR"/>
              <a:pPr/>
              <a:t>10</a:t>
            </a:fld>
            <a:endParaRPr lang="fr-FR"/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BBB64-73AC-D740-BCF1-0F87CD99456C}" type="slidenum">
              <a:rPr lang="en-US"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182074-06D9-6E43-89EB-CC03FCC3C001}" type="slidenum">
              <a:rPr lang="fr-FR"/>
              <a:pPr/>
              <a:t>13</a:t>
            </a:fld>
            <a:endParaRPr lang="fr-FR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/>
              <a:t>.999999991 % speed of light 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At near light-speed, a proton in a beam will make 11 245 turns per second. A beam might circulate for 10 hours, traveling more than 10 billion kilometers – far enough to get to the planet Neptune and back again.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7219C5-CF6C-6F48-92FF-38302DE2EA1D}" type="slidenum">
              <a:rPr lang="fr-FR">
                <a:latin typeface="Times New Roman" pitchFamily="-84" charset="0"/>
              </a:rPr>
              <a:pPr/>
              <a:t>14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1504D1-0D6A-7545-B3D4-75966585D743}" type="slidenum">
              <a:rPr lang="fr-FR"/>
              <a:pPr/>
              <a:t>16</a:t>
            </a:fld>
            <a:endParaRPr lang="fr-FR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6F16F4-4956-EF48-A7E4-8E910F9FB51B}" type="slidenum">
              <a:rPr lang="fr-FR"/>
              <a:pPr/>
              <a:t>17</a:t>
            </a:fld>
            <a:endParaRPr lang="fr-FR"/>
          </a:p>
        </p:txBody>
      </p:sp>
      <p:sp>
        <p:nvSpPr>
          <p:cNvPr id="8089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438" y="4342222"/>
            <a:ext cx="5031126" cy="411538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7" Type="http://schemas.openxmlformats.org/officeDocument/2006/relationships/image" Target="../media/image46.gif"/><Relationship Id="rId8" Type="http://schemas.openxmlformats.org/officeDocument/2006/relationships/image" Target="../media/image47.png"/><Relationship Id="rId9" Type="http://schemas.openxmlformats.org/officeDocument/2006/relationships/image" Target="../media/image48.png"/><Relationship Id="rId10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jpeg"/><Relationship Id="rId3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image" Target="../media/image56.png"/><Relationship Id="rId1" Type="http://schemas.openxmlformats.org/officeDocument/2006/relationships/video" Target="ATLAS-Intro_hi.mov" TargetMode="Externa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Albert/Documents/mess%20user/fwo/LHC-event.mov" TargetMode="Externa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image" Target="../media/image61.png"/><Relationship Id="rId1" Type="http://schemas.openxmlformats.org/officeDocument/2006/relationships/video" Target="%2525252525252525252525252525255CUsers%2525252525252525252525252525255CAlbert%2525252525252525252525252525255Clhcnews%2525252525252525252525252525255Ctop3.avi" TargetMode="External"/><Relationship Id="rId2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df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df"/><Relationship Id="rId4" Type="http://schemas.openxmlformats.org/officeDocument/2006/relationships/image" Target="../media/image70.png"/><Relationship Id="rId5" Type="http://schemas.openxmlformats.org/officeDocument/2006/relationships/image" Target="../media/image71.jpeg"/><Relationship Id="rId6" Type="http://schemas.openxmlformats.org/officeDocument/2006/relationships/image" Target="../media/image72.png"/><Relationship Id="rId7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7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8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81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4" Type="http://schemas.openxmlformats.org/officeDocument/2006/relationships/image" Target="../media/image94.jpeg"/><Relationship Id="rId5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5.png"/><Relationship Id="rId5" Type="http://schemas.openxmlformats.org/officeDocument/2006/relationships/image" Target="../media/image46.gif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97.png"/><Relationship Id="rId5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Relationship Id="rId3" Type="http://schemas.openxmlformats.org/officeDocument/2006/relationships/image" Target="../media/image10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4" Type="http://schemas.openxmlformats.org/officeDocument/2006/relationships/image" Target="../media/image102.jpeg"/><Relationship Id="rId5" Type="http://schemas.openxmlformats.org/officeDocument/2006/relationships/image" Target="../media/image103.jpeg"/><Relationship Id="rId6" Type="http://schemas.openxmlformats.org/officeDocument/2006/relationships/oleObject" Target="../embeddings/oleObject2.bin"/><Relationship Id="rId7" Type="http://schemas.openxmlformats.org/officeDocument/2006/relationships/image" Target="../media/image104.pdf"/><Relationship Id="rId8" Type="http://schemas.openxmlformats.org/officeDocument/2006/relationships/image" Target="../media/image105.png"/><Relationship Id="rId9" Type="http://schemas.openxmlformats.org/officeDocument/2006/relationships/image" Target="../media/image106.pdf"/><Relationship Id="rId10" Type="http://schemas.openxmlformats.org/officeDocument/2006/relationships/image" Target="../media/image107.png"/><Relationship Id="rId11" Type="http://schemas.openxmlformats.org/officeDocument/2006/relationships/image" Target="../media/image47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5" Type="http://schemas.openxmlformats.org/officeDocument/2006/relationships/image" Target="../media/image110.jpeg"/><Relationship Id="rId6" Type="http://schemas.openxmlformats.org/officeDocument/2006/relationships/image" Target="../media/image111.jpeg"/><Relationship Id="rId7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-152400" y="195264"/>
            <a:ext cx="9296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Experimental Particle Physics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        at the LHC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8600" y="1828800"/>
            <a:ext cx="343330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</a:t>
            </a: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USA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IPPP, Durham </a:t>
            </a: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UK</a:t>
            </a: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BUE, Cairo, Egypt</a:t>
            </a:r>
          </a:p>
          <a:p>
            <a:pPr eaLnBrk="0" hangingPunct="0">
              <a:defRPr/>
            </a:pPr>
            <a:endParaRPr lang="en-US" sz="24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r>
              <a:rPr lang="en-US" sz="2400" baseline="300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January  2015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5410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0" name="Image 9" descr="Screen Shot 2015-01-14 at 8.09.05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5638800"/>
            <a:ext cx="5285068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0" y="-66675"/>
            <a:ext cx="7239000" cy="904875"/>
          </a:xfrm>
        </p:spPr>
        <p:txBody>
          <a:bodyPr/>
          <a:lstStyle/>
          <a:p>
            <a:r>
              <a:rPr lang="en-GB" dirty="0" smtClean="0"/>
              <a:t>In All: The Standard Model…</a:t>
            </a:r>
            <a:endParaRPr lang="en-GB" dirty="0"/>
          </a:p>
        </p:txBody>
      </p:sp>
      <p:pic>
        <p:nvPicPr>
          <p:cNvPr id="4" name="Image 3" descr="Screen Shot 2014-08-26 at 5.01.1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440" y="1600200"/>
            <a:ext cx="6536765" cy="5334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85800" y="1143000"/>
            <a:ext cx="560131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And beyond….???    The Experimentalist view </a:t>
            </a:r>
            <a:r>
              <a:rPr lang="en-GB" dirty="0" err="1" smtClean="0">
                <a:solidFill>
                  <a:srgbClr val="FF0000"/>
                </a:solidFill>
                <a:sym typeface="Wingdings"/>
              </a:rPr>
              <a:t>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7244862" cy="514350"/>
          </a:xfrm>
        </p:spPr>
        <p:txBody>
          <a:bodyPr/>
          <a:lstStyle/>
          <a:p>
            <a:r>
              <a:rPr lang="en-US" sz="4000" dirty="0" smtClean="0"/>
              <a:t> Example: </a:t>
            </a:r>
            <a:r>
              <a:rPr lang="en-US" sz="4000" dirty="0" smtClean="0">
                <a:latin typeface="Arial" pitchFamily="-84" charset="0"/>
              </a:rPr>
              <a:t>The </a:t>
            </a:r>
            <a:r>
              <a:rPr lang="en-US" sz="4000" dirty="0">
                <a:latin typeface="Arial" pitchFamily="-84" charset="0"/>
              </a:rPr>
              <a:t>Higgs Particle</a:t>
            </a:r>
          </a:p>
        </p:txBody>
      </p:sp>
      <p:sp>
        <p:nvSpPr>
          <p:cNvPr id="663555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8543137" cy="430887"/>
          </a:xfrm>
          <a:prstGeom prst="rect">
            <a:avLst/>
          </a:prstGeom>
          <a:solidFill>
            <a:srgbClr val="CCFFFF"/>
          </a:solidFill>
          <a:ln w="412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Symbol" pitchFamily="-84" charset="2"/>
              <a:buNone/>
            </a:pP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Technique: Produce </a:t>
            </a: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and </a:t>
            </a: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detect </a:t>
            </a:r>
            <a:r>
              <a:rPr lang="en-US" sz="2200" dirty="0">
                <a:solidFill>
                  <a:srgbClr val="CC0000"/>
                </a:solidFill>
                <a:latin typeface="Arial" pitchFamily="-84" charset="0"/>
              </a:rPr>
              <a:t>Higgs</a:t>
            </a: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 Particles </a:t>
            </a: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at Particle Colliders    </a:t>
            </a:r>
            <a:endParaRPr lang="en-US" sz="2200" dirty="0">
              <a:solidFill>
                <a:srgbClr val="CC0000"/>
              </a:solidFill>
              <a:latin typeface="Arial" pitchFamily="-84" charset="0"/>
            </a:endParaRPr>
          </a:p>
        </p:txBody>
      </p:sp>
      <p:pic>
        <p:nvPicPr>
          <p:cNvPr id="663557" name="Picture 5" descr="eve_gen_0406_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4370" y="1524000"/>
            <a:ext cx="3275135" cy="4191000"/>
          </a:xfrm>
          <a:prstGeom prst="rect">
            <a:avLst/>
          </a:prstGeom>
          <a:noFill/>
        </p:spPr>
      </p:pic>
      <p:sp>
        <p:nvSpPr>
          <p:cNvPr id="663574" name="AutoShape 22"/>
          <p:cNvSpPr>
            <a:spLocks noChangeArrowheads="1"/>
          </p:cNvSpPr>
          <p:nvPr/>
        </p:nvSpPr>
        <p:spPr bwMode="auto">
          <a:xfrm>
            <a:off x="914401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5" name="AutoShape 23"/>
          <p:cNvSpPr>
            <a:spLocks noChangeArrowheads="1"/>
          </p:cNvSpPr>
          <p:nvPr/>
        </p:nvSpPr>
        <p:spPr bwMode="auto">
          <a:xfrm rot="10800000">
            <a:off x="3094893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7" name="Text Box 25"/>
          <p:cNvSpPr txBox="1">
            <a:spLocks noChangeArrowheads="1"/>
          </p:cNvSpPr>
          <p:nvPr/>
        </p:nvSpPr>
        <p:spPr bwMode="auto">
          <a:xfrm>
            <a:off x="723901" y="344805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proton</a:t>
            </a:r>
          </a:p>
        </p:txBody>
      </p:sp>
      <p:sp>
        <p:nvSpPr>
          <p:cNvPr id="663578" name="Text Box 26"/>
          <p:cNvSpPr txBox="1">
            <a:spLocks noChangeArrowheads="1"/>
          </p:cNvSpPr>
          <p:nvPr/>
        </p:nvSpPr>
        <p:spPr bwMode="auto">
          <a:xfrm>
            <a:off x="2954216" y="342900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proton</a:t>
            </a:r>
          </a:p>
        </p:txBody>
      </p:sp>
      <p:sp>
        <p:nvSpPr>
          <p:cNvPr id="663579" name="Text Box 27"/>
          <p:cNvSpPr txBox="1">
            <a:spLocks noChangeArrowheads="1"/>
          </p:cNvSpPr>
          <p:nvPr/>
        </p:nvSpPr>
        <p:spPr bwMode="auto">
          <a:xfrm>
            <a:off x="1828800" y="2971801"/>
            <a:ext cx="1249060" cy="523220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E=mc</a:t>
            </a:r>
            <a:r>
              <a:rPr lang="en-US" sz="2800" baseline="30000"/>
              <a:t>2</a:t>
            </a:r>
            <a:endParaRPr lang="en-US" sz="2800"/>
          </a:p>
        </p:txBody>
      </p:sp>
      <p:pic>
        <p:nvPicPr>
          <p:cNvPr id="663580" name="Picture 28" descr="Picture 11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446" y="1600200"/>
            <a:ext cx="1453662" cy="3556000"/>
          </a:xfrm>
          <a:prstGeom prst="rect">
            <a:avLst/>
          </a:prstGeom>
          <a:noFill/>
        </p:spPr>
      </p:pic>
      <p:sp>
        <p:nvSpPr>
          <p:cNvPr id="16" name="ZoneTexte 15"/>
          <p:cNvSpPr txBox="1"/>
          <p:nvPr/>
        </p:nvSpPr>
        <p:spPr>
          <a:xfrm>
            <a:off x="533400" y="5791200"/>
            <a:ext cx="2901606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Experimental view…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35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US" dirty="0">
                <a:effectLst/>
              </a:rPr>
              <a:t>This </a:t>
            </a:r>
            <a:r>
              <a:rPr lang="en-US" dirty="0" smtClean="0">
                <a:effectLst/>
              </a:rPr>
              <a:t>Search </a:t>
            </a:r>
            <a:r>
              <a:rPr lang="en-US" dirty="0">
                <a:effectLst/>
              </a:rPr>
              <a:t>Requires…….</a:t>
            </a:r>
          </a:p>
        </p:txBody>
      </p:sp>
      <p:sp>
        <p:nvSpPr>
          <p:cNvPr id="36879" name="Rectangle 5"/>
          <p:cNvSpPr>
            <a:spLocks noChangeArrowheads="1"/>
          </p:cNvSpPr>
          <p:nvPr/>
        </p:nvSpPr>
        <p:spPr bwMode="auto">
          <a:xfrm>
            <a:off x="4647931" y="1066800"/>
            <a:ext cx="4572274" cy="131127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fr-FR" b="1" dirty="0">
                <a:solidFill>
                  <a:srgbClr val="FF0000"/>
                </a:solidFill>
              </a:rPr>
              <a:t>1. </a:t>
            </a:r>
            <a:r>
              <a:rPr lang="en-GB" b="1" dirty="0">
                <a:solidFill>
                  <a:srgbClr val="FF0000"/>
                </a:solidFill>
              </a:rPr>
              <a:t>Accelerators :</a:t>
            </a:r>
            <a:r>
              <a:rPr lang="en-GB" dirty="0"/>
              <a:t> </a:t>
            </a:r>
            <a:r>
              <a:rPr lang="en-GB" dirty="0">
                <a:solidFill>
                  <a:schemeClr val="accent2"/>
                </a:solidFill>
              </a:rPr>
              <a:t>powerful machines that accelerate particles to extremely high energies and bring them into collision with other particles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6877" name="Text Box 4"/>
          <p:cNvSpPr txBox="1">
            <a:spLocks noChangeArrowheads="1"/>
          </p:cNvSpPr>
          <p:nvPr/>
        </p:nvSpPr>
        <p:spPr bwMode="auto">
          <a:xfrm>
            <a:off x="4642588" y="2438400"/>
            <a:ext cx="4501904" cy="132397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fr-FR" b="1" dirty="0">
                <a:solidFill>
                  <a:srgbClr val="FF0000"/>
                </a:solidFill>
              </a:rPr>
              <a:t>2. </a:t>
            </a:r>
            <a:r>
              <a:rPr lang="en-GB" b="1" dirty="0">
                <a:solidFill>
                  <a:srgbClr val="FF0000"/>
                </a:solidFill>
              </a:rPr>
              <a:t>Detectors :</a:t>
            </a:r>
            <a:r>
              <a:rPr lang="en-GB" dirty="0"/>
              <a:t> </a:t>
            </a:r>
            <a:r>
              <a:rPr lang="en-GB" dirty="0">
                <a:solidFill>
                  <a:schemeClr val="accent2"/>
                </a:solidFill>
              </a:rPr>
              <a:t>gigantic instruments that record the resulting particles as they “stream” out from the point of collision.</a:t>
            </a:r>
            <a:endParaRPr lang="en-US" sz="1800" dirty="0"/>
          </a:p>
        </p:txBody>
      </p:sp>
      <p:sp>
        <p:nvSpPr>
          <p:cNvPr id="36875" name="Text Box 6"/>
          <p:cNvSpPr txBox="1">
            <a:spLocks noChangeArrowheads="1"/>
          </p:cNvSpPr>
          <p:nvPr/>
        </p:nvSpPr>
        <p:spPr bwMode="auto">
          <a:xfrm>
            <a:off x="4642716" y="3810000"/>
            <a:ext cx="4500563" cy="132397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fr-FR" b="1" dirty="0">
                <a:solidFill>
                  <a:srgbClr val="FF0000"/>
                </a:solidFill>
              </a:rPr>
              <a:t>3. </a:t>
            </a:r>
            <a:r>
              <a:rPr lang="en-GB" b="1" dirty="0">
                <a:solidFill>
                  <a:srgbClr val="FF0000"/>
                </a:solidFill>
              </a:rPr>
              <a:t>Computing :</a:t>
            </a:r>
            <a:r>
              <a:rPr lang="en-GB" dirty="0"/>
              <a:t> </a:t>
            </a:r>
            <a:r>
              <a:rPr lang="en-GB" dirty="0">
                <a:solidFill>
                  <a:schemeClr val="accent2"/>
                </a:solidFill>
              </a:rPr>
              <a:t>to collect, store, distribute and analyse the vast amount of data produced by these detectors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6874" name="Text Box 8"/>
          <p:cNvSpPr txBox="1">
            <a:spLocks noChangeArrowheads="1"/>
          </p:cNvSpPr>
          <p:nvPr/>
        </p:nvSpPr>
        <p:spPr bwMode="auto">
          <a:xfrm>
            <a:off x="4642399" y="5149850"/>
            <a:ext cx="4712739" cy="163195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fr-FR" b="1" dirty="0">
                <a:solidFill>
                  <a:srgbClr val="FF0000"/>
                </a:solidFill>
              </a:rPr>
              <a:t>4. </a:t>
            </a:r>
            <a:r>
              <a:rPr lang="en-GB" b="1" dirty="0">
                <a:solidFill>
                  <a:srgbClr val="FF0000"/>
                </a:solidFill>
              </a:rPr>
              <a:t>Collaborative Science on Worldwide scale :</a:t>
            </a:r>
            <a:r>
              <a:rPr lang="en-GB" dirty="0"/>
              <a:t> </a:t>
            </a:r>
            <a:r>
              <a:rPr lang="en-GB" dirty="0">
                <a:solidFill>
                  <a:schemeClr val="accent2"/>
                </a:solidFill>
              </a:rPr>
              <a:t>thousands of scientists, engineers, technicians and support staff to design, build and operate these complex “machines”.</a:t>
            </a:r>
            <a:endParaRPr lang="en-US" sz="1800" dirty="0"/>
          </a:p>
        </p:txBody>
      </p: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90600" y="1050925"/>
            <a:ext cx="564646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 descr="05_May_backup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46" y="1695450"/>
            <a:ext cx="4572246" cy="371475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</p:pic>
      <p:pic>
        <p:nvPicPr>
          <p:cNvPr id="23" name="Picture 14" descr="gri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33600"/>
            <a:ext cx="4490304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 descr="col_gen_0106_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86000"/>
            <a:ext cx="4572060" cy="422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362200"/>
            <a:ext cx="7239000" cy="904875"/>
          </a:xfrm>
        </p:spPr>
        <p:txBody>
          <a:bodyPr/>
          <a:lstStyle/>
          <a:p>
            <a:r>
              <a:rPr lang="en-GB" dirty="0" smtClean="0"/>
              <a:t>The Large </a:t>
            </a:r>
            <a:r>
              <a:rPr lang="en-GB" dirty="0" err="1" smtClean="0"/>
              <a:t>Hadron</a:t>
            </a:r>
            <a:r>
              <a:rPr lang="en-GB" dirty="0" smtClean="0"/>
              <a:t> Collider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2" descr="276332S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1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7" name="Picture 3" descr="seedlogo-fin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9600" y="6400800"/>
            <a:ext cx="660889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8" name="Text Box 4"/>
          <p:cNvSpPr txBox="1">
            <a:spLocks noChangeArrowheads="1"/>
          </p:cNvSpPr>
          <p:nvPr/>
        </p:nvSpPr>
        <p:spPr bwMode="auto">
          <a:xfrm>
            <a:off x="70339" y="66675"/>
            <a:ext cx="8498040" cy="52322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  <a:latin typeface="Arial" charset="0"/>
              </a:rPr>
              <a:t>The Large </a:t>
            </a:r>
            <a:r>
              <a:rPr lang="en-US" sz="2800" dirty="0" err="1">
                <a:solidFill>
                  <a:srgbClr val="0000CC"/>
                </a:solidFill>
                <a:latin typeface="Arial" charset="0"/>
              </a:rPr>
              <a:t>Hadron</a:t>
            </a:r>
            <a:r>
              <a:rPr lang="en-US" sz="2800" dirty="0">
                <a:solidFill>
                  <a:srgbClr val="0000CC"/>
                </a:solidFill>
                <a:latin typeface="Arial" charset="0"/>
              </a:rPr>
              <a:t> Collider = a proton proton collider</a:t>
            </a:r>
          </a:p>
        </p:txBody>
      </p:sp>
      <p:sp>
        <p:nvSpPr>
          <p:cNvPr id="69639" name="Text Box 5"/>
          <p:cNvSpPr txBox="1">
            <a:spLocks noChangeArrowheads="1"/>
          </p:cNvSpPr>
          <p:nvPr/>
        </p:nvSpPr>
        <p:spPr bwMode="auto">
          <a:xfrm>
            <a:off x="5181600" y="3405189"/>
            <a:ext cx="3987390" cy="233910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charset="0"/>
              </a:rPr>
              <a:t>Primary physics targets</a:t>
            </a:r>
            <a:endParaRPr lang="en-US" sz="2400" dirty="0">
              <a:solidFill>
                <a:srgbClr val="0000CC"/>
              </a:solidFill>
              <a:latin typeface="Arial" charset="0"/>
            </a:endParaRPr>
          </a:p>
          <a:p>
            <a:pPr>
              <a:buFont typeface="Symbol" charset="2"/>
              <a:buNone/>
            </a:pPr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  <a:sym typeface="Symbol" charset="2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Origin of mass</a:t>
            </a:r>
          </a:p>
          <a:p>
            <a:pPr>
              <a:buFont typeface="Symbol" charset="2"/>
              <a:buNone/>
            </a:pPr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Nature of </a:t>
            </a:r>
            <a:r>
              <a:rPr lang="en-US" sz="2400" dirty="0">
                <a:solidFill>
                  <a:srgbClr val="000090"/>
                </a:solidFill>
                <a:latin typeface="Arial" charset="0"/>
              </a:rPr>
              <a:t>Dark Matter</a:t>
            </a:r>
          </a:p>
          <a:p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Understanding space time</a:t>
            </a:r>
          </a:p>
          <a:p>
            <a:pPr>
              <a:buFont typeface="Symbol" charset="2"/>
              <a:buNone/>
            </a:pPr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Matter versus antimatter</a:t>
            </a:r>
          </a:p>
          <a:p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Primordial plasma</a:t>
            </a:r>
          </a:p>
        </p:txBody>
      </p:sp>
      <p:sp>
        <p:nvSpPr>
          <p:cNvPr id="69640" name="Text Box 10"/>
          <p:cNvSpPr txBox="1">
            <a:spLocks noChangeArrowheads="1"/>
          </p:cNvSpPr>
          <p:nvPr/>
        </p:nvSpPr>
        <p:spPr bwMode="auto">
          <a:xfrm>
            <a:off x="5638800" y="2454276"/>
            <a:ext cx="3356608" cy="707886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 Unicode MS" charset="0"/>
              </a:rPr>
              <a:t>1 </a:t>
            </a:r>
            <a:r>
              <a:rPr lang="en-US" dirty="0" err="1">
                <a:latin typeface="Arial Unicode MS" charset="0"/>
              </a:rPr>
              <a:t>TeV</a:t>
            </a:r>
            <a:r>
              <a:rPr lang="en-US" dirty="0">
                <a:latin typeface="Arial Unicode MS" charset="0"/>
              </a:rPr>
              <a:t> = 1 </a:t>
            </a:r>
            <a:r>
              <a:rPr lang="en-US" dirty="0" err="1">
                <a:latin typeface="Arial Unicode MS" charset="0"/>
              </a:rPr>
              <a:t>Tera</a:t>
            </a:r>
            <a:r>
              <a:rPr lang="en-US" dirty="0">
                <a:latin typeface="Arial Unicode MS" charset="0"/>
              </a:rPr>
              <a:t> electron volt</a:t>
            </a:r>
          </a:p>
          <a:p>
            <a:r>
              <a:rPr lang="en-US" dirty="0">
                <a:latin typeface="Arial Unicode MS" charset="0"/>
              </a:rPr>
              <a:t>        </a:t>
            </a:r>
            <a:r>
              <a:rPr lang="en-US" dirty="0" smtClean="0">
                <a:latin typeface="Arial Unicode MS" charset="0"/>
              </a:rPr>
              <a:t>   =  </a:t>
            </a:r>
            <a:r>
              <a:rPr lang="en-US" dirty="0">
                <a:latin typeface="Arial Unicode MS" charset="0"/>
              </a:rPr>
              <a:t>10</a:t>
            </a:r>
            <a:r>
              <a:rPr lang="en-US" baseline="30000" dirty="0">
                <a:latin typeface="Arial Unicode MS" charset="0"/>
              </a:rPr>
              <a:t>12     </a:t>
            </a:r>
            <a:r>
              <a:rPr lang="en-US" dirty="0">
                <a:latin typeface="Arial Unicode MS" charset="0"/>
              </a:rPr>
              <a:t>electron volt</a:t>
            </a:r>
            <a:endParaRPr lang="en-US" baseline="30000" dirty="0">
              <a:latin typeface="Arial Unicode MS" charset="0"/>
            </a:endParaRPr>
          </a:p>
        </p:txBody>
      </p:sp>
      <p:sp>
        <p:nvSpPr>
          <p:cNvPr id="69641" name="Text Box 11"/>
          <p:cNvSpPr txBox="1">
            <a:spLocks noChangeArrowheads="1"/>
          </p:cNvSpPr>
          <p:nvPr/>
        </p:nvSpPr>
        <p:spPr bwMode="auto">
          <a:xfrm>
            <a:off x="76200" y="5953126"/>
            <a:ext cx="8510262" cy="830997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The LHC produced collisions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from 2010 till beginning of 2013</a:t>
            </a:r>
          </a:p>
          <a:p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LHC will restart in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2015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 with collisions at an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energy of 13 </a:t>
            </a:r>
            <a:r>
              <a:rPr lang="en-US" sz="2400" dirty="0" err="1" smtClean="0">
                <a:solidFill>
                  <a:srgbClr val="FF0000"/>
                </a:solidFill>
                <a:latin typeface="Arial" charset="0"/>
              </a:rPr>
              <a:t>TeV</a:t>
            </a:r>
            <a:endParaRPr lang="en-US" sz="2400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9642" name="Text Box 7"/>
          <p:cNvSpPr txBox="1">
            <a:spLocks noChangeArrowheads="1"/>
          </p:cNvSpPr>
          <p:nvPr/>
        </p:nvSpPr>
        <p:spPr bwMode="auto">
          <a:xfrm>
            <a:off x="6096000" y="914400"/>
            <a:ext cx="2895600" cy="1015663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  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   7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+ 7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endParaRPr lang="en-US" dirty="0">
              <a:solidFill>
                <a:srgbClr val="0000CC"/>
              </a:solidFill>
              <a:latin typeface="Arial" charset="0"/>
            </a:endParaRP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(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3.5/4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+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3.5/4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)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69643" name="AutoShape 8"/>
          <p:cNvSpPr>
            <a:spLocks noChangeArrowheads="1"/>
          </p:cNvSpPr>
          <p:nvPr/>
        </p:nvSpPr>
        <p:spPr bwMode="auto">
          <a:xfrm>
            <a:off x="6771543" y="1600201"/>
            <a:ext cx="6198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644" name="AutoShape 9"/>
          <p:cNvSpPr>
            <a:spLocks noChangeArrowheads="1"/>
          </p:cNvSpPr>
          <p:nvPr/>
        </p:nvSpPr>
        <p:spPr bwMode="auto">
          <a:xfrm rot="10800000">
            <a:off x="7620000" y="1600201"/>
            <a:ext cx="6198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28600" y="838200"/>
            <a:ext cx="2416046" cy="400110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Arial Unicode MS" charset="0"/>
              </a:rPr>
              <a:t>Can also collide AA</a:t>
            </a:r>
          </a:p>
          <a:p>
            <a:endParaRPr lang="en-US" baseline="30000" dirty="0">
              <a:latin typeface="Arial Unicode M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0" y="0"/>
          <a:ext cx="9146931" cy="6916738"/>
        </p:xfrm>
        <a:graphic>
          <a:graphicData uri="http://schemas.openxmlformats.org/presentationml/2006/ole">
            <p:oleObj spid="_x0000_s525314" name="Image" r:id="rId4" imgW="16888104" imgH="12770914" progId="">
              <p:embed/>
            </p:oleObj>
          </a:graphicData>
        </a:graphic>
      </p:graphicFrame>
      <p:sp>
        <p:nvSpPr>
          <p:cNvPr id="3261443" name="Text Box 3"/>
          <p:cNvSpPr txBox="1">
            <a:spLocks noChangeArrowheads="1"/>
          </p:cNvSpPr>
          <p:nvPr/>
        </p:nvSpPr>
        <p:spPr bwMode="auto">
          <a:xfrm>
            <a:off x="1969477" y="152401"/>
            <a:ext cx="5410200" cy="46166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3366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</a:rPr>
              <a:t>The LHC Machine and Experiments</a:t>
            </a:r>
          </a:p>
        </p:txBody>
      </p:sp>
      <p:sp>
        <p:nvSpPr>
          <p:cNvPr id="3261444" name="Text Box 4"/>
          <p:cNvSpPr txBox="1">
            <a:spLocks noChangeArrowheads="1"/>
          </p:cNvSpPr>
          <p:nvPr/>
        </p:nvSpPr>
        <p:spPr bwMode="auto">
          <a:xfrm>
            <a:off x="0" y="760414"/>
            <a:ext cx="5416062" cy="2092881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84" charset="0"/>
              </a:rPr>
              <a:t>LHC is </a:t>
            </a:r>
            <a:r>
              <a:rPr lang="en-US">
                <a:solidFill>
                  <a:srgbClr val="CC0000"/>
                </a:solidFill>
                <a:latin typeface="Arial" pitchFamily="-84" charset="0"/>
              </a:rPr>
              <a:t>100m</a:t>
            </a:r>
            <a:r>
              <a:rPr lang="en-US">
                <a:latin typeface="Arial" pitchFamily="-84" charset="0"/>
              </a:rPr>
              <a:t> underground</a:t>
            </a:r>
          </a:p>
          <a:p>
            <a:r>
              <a:rPr lang="en-US">
                <a:latin typeface="Arial" pitchFamily="-84" charset="0"/>
              </a:rPr>
              <a:t>LHC is </a:t>
            </a:r>
            <a:r>
              <a:rPr lang="en-US">
                <a:solidFill>
                  <a:srgbClr val="CC0000"/>
                </a:solidFill>
                <a:latin typeface="Arial" pitchFamily="-84" charset="0"/>
              </a:rPr>
              <a:t>27 km</a:t>
            </a:r>
            <a:r>
              <a:rPr lang="en-US">
                <a:latin typeface="Arial" pitchFamily="-84" charset="0"/>
              </a:rPr>
              <a:t> long</a:t>
            </a:r>
          </a:p>
          <a:p>
            <a:r>
              <a:rPr lang="en-US" sz="1800">
                <a:latin typeface="Arial" pitchFamily="-84" charset="0"/>
              </a:rPr>
              <a:t>Magnet Temperature is </a:t>
            </a:r>
            <a:r>
              <a:rPr lang="en-US" sz="1800">
                <a:solidFill>
                  <a:srgbClr val="CC0000"/>
                </a:solidFill>
                <a:latin typeface="Arial" pitchFamily="-84" charset="0"/>
              </a:rPr>
              <a:t>1.9 Kelvin</a:t>
            </a:r>
            <a:r>
              <a:rPr lang="en-US" sz="1800">
                <a:latin typeface="Arial" pitchFamily="-84" charset="0"/>
              </a:rPr>
              <a:t> = -271 Celsius</a:t>
            </a:r>
          </a:p>
          <a:p>
            <a:r>
              <a:rPr lang="en-US" sz="1800">
                <a:latin typeface="Arial" pitchFamily="-84" charset="0"/>
              </a:rPr>
              <a:t>LHC has ~ </a:t>
            </a:r>
            <a:r>
              <a:rPr lang="en-US" sz="1800">
                <a:solidFill>
                  <a:srgbClr val="CC0000"/>
                </a:solidFill>
                <a:latin typeface="Arial" pitchFamily="-84" charset="0"/>
              </a:rPr>
              <a:t>9000 magnets</a:t>
            </a:r>
            <a:endParaRPr lang="en-US" sz="1800">
              <a:latin typeface="Arial" pitchFamily="-84" charset="0"/>
            </a:endParaRPr>
          </a:p>
          <a:p>
            <a:r>
              <a:rPr lang="en-US" sz="1800">
                <a:latin typeface="Arial" pitchFamily="-84" charset="0"/>
              </a:rPr>
              <a:t>LHC: </a:t>
            </a:r>
            <a:r>
              <a:rPr lang="en-US" sz="1800">
                <a:solidFill>
                  <a:srgbClr val="CC0000"/>
                </a:solidFill>
                <a:latin typeface="Arial" pitchFamily="-84" charset="0"/>
              </a:rPr>
              <a:t>40 million</a:t>
            </a:r>
            <a:r>
              <a:rPr lang="en-US" sz="1800">
                <a:latin typeface="Arial" pitchFamily="-84" charset="0"/>
              </a:rPr>
              <a:t> proton-proton collisions per second</a:t>
            </a:r>
          </a:p>
          <a:p>
            <a:r>
              <a:rPr lang="en-US" sz="1800">
                <a:latin typeface="Arial" pitchFamily="-84" charset="0"/>
              </a:rPr>
              <a:t>LHC: Luminosity </a:t>
            </a:r>
            <a:r>
              <a:rPr lang="en-US" sz="1800">
                <a:solidFill>
                  <a:srgbClr val="CC0000"/>
                </a:solidFill>
                <a:latin typeface="Arial" pitchFamily="-84" charset="0"/>
              </a:rPr>
              <a:t>10-100 fb</a:t>
            </a:r>
            <a:r>
              <a:rPr lang="en-US" sz="1800" baseline="30000">
                <a:solidFill>
                  <a:srgbClr val="CC0000"/>
                </a:solidFill>
                <a:latin typeface="Arial" pitchFamily="-84" charset="0"/>
              </a:rPr>
              <a:t>-1</a:t>
            </a:r>
            <a:r>
              <a:rPr lang="en-US" sz="1800">
                <a:solidFill>
                  <a:srgbClr val="CC0000"/>
                </a:solidFill>
                <a:latin typeface="Arial" pitchFamily="-84" charset="0"/>
              </a:rPr>
              <a:t>/year</a:t>
            </a:r>
            <a:r>
              <a:rPr lang="en-US" sz="1800">
                <a:latin typeface="Arial" pitchFamily="-84" charset="0"/>
              </a:rPr>
              <a:t> (after start-up phase)</a:t>
            </a:r>
            <a:r>
              <a:rPr lang="en-US" sz="1800"/>
              <a:t> 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5064369" y="4443414"/>
            <a:ext cx="674283" cy="338554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LHCf</a:t>
            </a: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1899138" y="5715001"/>
            <a:ext cx="876149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chemeClr val="tx2"/>
                </a:solidFill>
              </a:rPr>
              <a:t>totem</a:t>
            </a: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3635620" y="4516438"/>
            <a:ext cx="1037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800" b="1">
                <a:solidFill>
                  <a:schemeClr val="tx2"/>
                </a:solidFill>
              </a:rPr>
              <a:t>moedal</a:t>
            </a:r>
            <a:endParaRPr kumimoji="1" lang="en-US" sz="2400">
              <a:solidFill>
                <a:schemeClr val="tx1"/>
              </a:solidFill>
              <a:latin typeface="Arial" pitchFamily="-84" charset="0"/>
            </a:endParaRPr>
          </a:p>
        </p:txBody>
      </p:sp>
      <p:sp>
        <p:nvSpPr>
          <p:cNvPr id="3261448" name="Text Box 8"/>
          <p:cNvSpPr txBox="1">
            <a:spLocks noChangeArrowheads="1"/>
          </p:cNvSpPr>
          <p:nvPr/>
        </p:nvSpPr>
        <p:spPr bwMode="auto">
          <a:xfrm>
            <a:off x="152400" y="6019800"/>
            <a:ext cx="8825127" cy="769441"/>
          </a:xfrm>
          <a:prstGeom prst="rect">
            <a:avLst/>
          </a:prstGeom>
          <a:solidFill>
            <a:srgbClr val="FFFF66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200">
                <a:latin typeface="Arial" pitchFamily="-84" charset="0"/>
                <a:sym typeface="Symbol" pitchFamily="-84" charset="2"/>
              </a:rPr>
              <a:t></a:t>
            </a:r>
            <a:r>
              <a:rPr lang="en-US" sz="2200">
                <a:solidFill>
                  <a:srgbClr val="CC0000"/>
                </a:solidFill>
                <a:latin typeface="Arial" pitchFamily="-84" charset="0"/>
              </a:rPr>
              <a:t>High Energy</a:t>
            </a:r>
            <a:r>
              <a:rPr lang="en-US" sz="2200">
                <a:latin typeface="Arial" pitchFamily="-84" charset="0"/>
              </a:rPr>
              <a:t>              </a:t>
            </a:r>
            <a:r>
              <a:rPr lang="en-US" sz="2200">
                <a:latin typeface="Arial" pitchFamily="-84" charset="0"/>
                <a:sym typeface="Symbol" pitchFamily="-84" charset="2"/>
              </a:rPr>
              <a:t> factor 7 increase w.r.t. present accelerators</a:t>
            </a:r>
            <a:r>
              <a:rPr lang="en-US" sz="2200">
                <a:solidFill>
                  <a:schemeClr val="tx1"/>
                </a:solidFill>
                <a:latin typeface="Arial" pitchFamily="-84" charset="0"/>
                <a:sym typeface="Symbol" pitchFamily="-84" charset="2"/>
              </a:rPr>
              <a:t> </a:t>
            </a:r>
          </a:p>
          <a:p>
            <a:pPr eaLnBrk="0" hangingPunct="0"/>
            <a:r>
              <a:rPr lang="en-US" sz="2200">
                <a:latin typeface="Arial" pitchFamily="-84" charset="0"/>
                <a:sym typeface="Symbol" pitchFamily="-84" charset="2"/>
              </a:rPr>
              <a:t></a:t>
            </a:r>
            <a:r>
              <a:rPr lang="en-US" sz="2200">
                <a:solidFill>
                  <a:srgbClr val="CC0000"/>
                </a:solidFill>
                <a:latin typeface="Arial" pitchFamily="-84" charset="0"/>
                <a:sym typeface="Symbol" pitchFamily="-84" charset="2"/>
              </a:rPr>
              <a:t>High Luminosity</a:t>
            </a:r>
            <a:r>
              <a:rPr lang="en-US" sz="2200">
                <a:latin typeface="Arial" pitchFamily="-84" charset="0"/>
                <a:sym typeface="Symbol" pitchFamily="-84" charset="2"/>
              </a:rPr>
              <a:t> (# events/cross section/time)  factor 100 increase</a:t>
            </a:r>
          </a:p>
        </p:txBody>
      </p:sp>
      <p:pic>
        <p:nvPicPr>
          <p:cNvPr id="3261449" name="Picture 12" descr="accel_pi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67754" y="838200"/>
            <a:ext cx="1482969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61450" name="Picture 11" descr="accel_aiman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1305" y="762000"/>
            <a:ext cx="1642696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1444" grpId="0" animBg="1"/>
      <p:bldP spid="326144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28600" y="-762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The LHC is an Extraordinary Machine</a:t>
            </a:r>
            <a:endParaRPr lang="en-GB" dirty="0">
              <a:effectLst/>
            </a:endParaRPr>
          </a:p>
        </p:txBody>
      </p:sp>
      <p:sp>
        <p:nvSpPr>
          <p:cNvPr id="5" name="Text Box 60"/>
          <p:cNvSpPr txBox="1">
            <a:spLocks noChangeArrowheads="1"/>
          </p:cNvSpPr>
          <p:nvPr/>
        </p:nvSpPr>
        <p:spPr bwMode="auto">
          <a:xfrm rot="20129964">
            <a:off x="-60246" y="1206820"/>
            <a:ext cx="2059866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LHC facts </a:t>
            </a:r>
          </a:p>
        </p:txBody>
      </p:sp>
      <p:pic>
        <p:nvPicPr>
          <p:cNvPr id="6" name="Picture 6" descr="lhc-pho-2000-1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1" y="838200"/>
            <a:ext cx="3276600" cy="24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430712"/>
            <a:ext cx="3373474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LHC_dipol_tunnel_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374966"/>
            <a:ext cx="3810000" cy="248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2438400" y="990600"/>
            <a:ext cx="2155057" cy="49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rgbClr val="0000FF"/>
                </a:solidFill>
              </a:rPr>
              <a:t>The LHC is …</a:t>
            </a:r>
            <a:endParaRPr lang="en-GB" sz="2600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752600" y="1752600"/>
            <a:ext cx="3352800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Colder than the empty 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space in the Universe: </a:t>
            </a:r>
            <a:r>
              <a:rPr lang="en-GB" dirty="0" smtClean="0">
                <a:solidFill>
                  <a:srgbClr val="0000FF"/>
                </a:solidFill>
              </a:rPr>
              <a:t>1.9K </a:t>
            </a:r>
            <a:r>
              <a:rPr lang="en-GB" dirty="0" err="1" smtClean="0">
                <a:solidFill>
                  <a:srgbClr val="0000FF"/>
                </a:solidFill>
              </a:rPr>
              <a:t>ie</a:t>
            </a:r>
            <a:r>
              <a:rPr lang="en-GB" dirty="0" smtClean="0">
                <a:solidFill>
                  <a:srgbClr val="0000FF"/>
                </a:solidFill>
              </a:rPr>
              <a:t> above absolute zero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81000" y="3276600"/>
            <a:ext cx="3689106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emptiest place in our solar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system</a:t>
            </a:r>
            <a:r>
              <a:rPr lang="en-GB" dirty="0" smtClean="0">
                <a:solidFill>
                  <a:srgbClr val="0000FF"/>
                </a:solidFill>
              </a:rPr>
              <a:t>. The vacuum is better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than on the moon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876800" y="3429000"/>
            <a:ext cx="4251660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Hotter than in the sun</a:t>
            </a:r>
            <a:r>
              <a:rPr lang="en-GB" dirty="0" smtClean="0">
                <a:solidFill>
                  <a:srgbClr val="0000FF"/>
                </a:solidFill>
              </a:rPr>
              <a:t>: temperature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 the collisions is a billion times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one in the centre of the sun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pic>
        <p:nvPicPr>
          <p:cNvPr id="576517" name="Picture 5" descr="Cern-compl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3939" y="762000"/>
            <a:ext cx="4699489" cy="6096000"/>
          </a:xfrm>
          <a:prstGeom prst="rect">
            <a:avLst/>
          </a:prstGeom>
          <a:noFill/>
        </p:spPr>
      </p:pic>
      <p:sp>
        <p:nvSpPr>
          <p:cNvPr id="576518" name="Text Box 6"/>
          <p:cNvSpPr txBox="1">
            <a:spLocks noChangeArrowheads="1"/>
          </p:cNvSpPr>
          <p:nvPr/>
        </p:nvSpPr>
        <p:spPr bwMode="auto">
          <a:xfrm>
            <a:off x="633046" y="1828800"/>
            <a:ext cx="766882" cy="400110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Linac</a:t>
            </a:r>
          </a:p>
        </p:txBody>
      </p:sp>
      <p:sp>
        <p:nvSpPr>
          <p:cNvPr id="576519" name="Text Box 7"/>
          <p:cNvSpPr txBox="1">
            <a:spLocks noChangeArrowheads="1"/>
          </p:cNvSpPr>
          <p:nvPr/>
        </p:nvSpPr>
        <p:spPr bwMode="auto">
          <a:xfrm>
            <a:off x="633047" y="2514600"/>
            <a:ext cx="1043876" cy="400110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Booster</a:t>
            </a:r>
          </a:p>
        </p:txBody>
      </p:sp>
      <p:sp>
        <p:nvSpPr>
          <p:cNvPr id="576520" name="Text Box 8"/>
          <p:cNvSpPr txBox="1">
            <a:spLocks noChangeArrowheads="1"/>
          </p:cNvSpPr>
          <p:nvPr/>
        </p:nvSpPr>
        <p:spPr bwMode="auto">
          <a:xfrm>
            <a:off x="633047" y="3200400"/>
            <a:ext cx="468948" cy="400110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PS</a:t>
            </a:r>
          </a:p>
        </p:txBody>
      </p:sp>
      <p:sp>
        <p:nvSpPr>
          <p:cNvPr id="576522" name="Text Box 10"/>
          <p:cNvSpPr txBox="1">
            <a:spLocks noChangeArrowheads="1"/>
          </p:cNvSpPr>
          <p:nvPr/>
        </p:nvSpPr>
        <p:spPr bwMode="auto">
          <a:xfrm>
            <a:off x="633046" y="3810000"/>
            <a:ext cx="611841" cy="400110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SPS</a:t>
            </a:r>
          </a:p>
        </p:txBody>
      </p:sp>
      <p:sp>
        <p:nvSpPr>
          <p:cNvPr id="576523" name="Text Box 11"/>
          <p:cNvSpPr txBox="1">
            <a:spLocks noChangeArrowheads="1"/>
          </p:cNvSpPr>
          <p:nvPr/>
        </p:nvSpPr>
        <p:spPr bwMode="auto">
          <a:xfrm>
            <a:off x="633047" y="4572000"/>
            <a:ext cx="639518" cy="400110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LHC</a:t>
            </a:r>
          </a:p>
        </p:txBody>
      </p:sp>
      <p:sp>
        <p:nvSpPr>
          <p:cNvPr id="576524" name="Line 12"/>
          <p:cNvSpPr>
            <a:spLocks noChangeShapeType="1"/>
          </p:cNvSpPr>
          <p:nvPr/>
        </p:nvSpPr>
        <p:spPr bwMode="auto">
          <a:xfrm>
            <a:off x="914400" y="2209800"/>
            <a:ext cx="0" cy="3048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76525" name="Line 13"/>
          <p:cNvSpPr>
            <a:spLocks noChangeShapeType="1"/>
          </p:cNvSpPr>
          <p:nvPr/>
        </p:nvSpPr>
        <p:spPr bwMode="auto">
          <a:xfrm>
            <a:off x="914400" y="2895600"/>
            <a:ext cx="0" cy="3048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76526" name="Line 14"/>
          <p:cNvSpPr>
            <a:spLocks noChangeShapeType="1"/>
          </p:cNvSpPr>
          <p:nvPr/>
        </p:nvSpPr>
        <p:spPr bwMode="auto">
          <a:xfrm>
            <a:off x="914400" y="3581400"/>
            <a:ext cx="0" cy="3048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76527" name="Line 15"/>
          <p:cNvSpPr>
            <a:spLocks noChangeShapeType="1"/>
          </p:cNvSpPr>
          <p:nvPr/>
        </p:nvSpPr>
        <p:spPr bwMode="auto">
          <a:xfrm>
            <a:off x="914400" y="4267200"/>
            <a:ext cx="0" cy="3048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itre 2"/>
          <p:cNvSpPr txBox="1">
            <a:spLocks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LHC is an Extraordinary Machine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8079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382000" cy="904875"/>
          </a:xfrm>
        </p:spPr>
        <p:txBody>
          <a:bodyPr/>
          <a:lstStyle/>
          <a:p>
            <a:r>
              <a:rPr lang="en-US" dirty="0"/>
              <a:t>LHC </a:t>
            </a:r>
            <a:r>
              <a:rPr lang="en-US" dirty="0" smtClean="0"/>
              <a:t>Parameters (Design/14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0793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07940" name="Picture 1028" descr="Picture 13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354" y="836614"/>
            <a:ext cx="8862646" cy="5716587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1059568" y="5257800"/>
            <a:ext cx="6875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Run-I: </a:t>
            </a:r>
            <a:r>
              <a:rPr lang="en-GB" dirty="0" smtClean="0">
                <a:solidFill>
                  <a:srgbClr val="FF0000"/>
                </a:solidFill>
              </a:rPr>
              <a:t>7/8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, less bunches per beam (factor 2),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     higher bunch intensity (30%), </a:t>
            </a:r>
            <a:r>
              <a:rPr lang="en-GB" dirty="0" err="1" smtClean="0">
                <a:solidFill>
                  <a:srgbClr val="FF0000"/>
                </a:solidFill>
              </a:rPr>
              <a:t>lumi</a:t>
            </a:r>
            <a:r>
              <a:rPr lang="en-GB" dirty="0" smtClean="0">
                <a:solidFill>
                  <a:srgbClr val="FF0000"/>
                </a:solidFill>
              </a:rPr>
              <a:t> ~8.10</a:t>
            </a:r>
            <a:r>
              <a:rPr lang="en-GB" baseline="30000" dirty="0" smtClean="0">
                <a:solidFill>
                  <a:srgbClr val="FF0000"/>
                </a:solidFill>
              </a:rPr>
              <a:t>33</a:t>
            </a:r>
            <a:r>
              <a:rPr lang="en-GB" dirty="0" smtClean="0">
                <a:solidFill>
                  <a:srgbClr val="FF0000"/>
                </a:solidFill>
              </a:rPr>
              <a:t>cm</a:t>
            </a:r>
            <a:r>
              <a:rPr lang="en-GB" baseline="30000" dirty="0" smtClean="0">
                <a:solidFill>
                  <a:srgbClr val="FF0000"/>
                </a:solidFill>
              </a:rPr>
              <a:t>-2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endParaRPr lang="en-GB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66675"/>
            <a:ext cx="7239000" cy="904875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Cryodipole</a:t>
            </a:r>
            <a:r>
              <a:rPr lang="en-US" dirty="0"/>
              <a:t> Magnets</a:t>
            </a:r>
          </a:p>
        </p:txBody>
      </p:sp>
      <p:pic>
        <p:nvPicPr>
          <p:cNvPr id="575492" name="Picture 4" descr="cryodipo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1085850"/>
            <a:ext cx="7104185" cy="5772150"/>
          </a:xfrm>
          <a:prstGeom prst="rect">
            <a:avLst/>
          </a:prstGeom>
          <a:noFill/>
        </p:spPr>
      </p:pic>
      <p:sp>
        <p:nvSpPr>
          <p:cNvPr id="575493" name="Text Box 5"/>
          <p:cNvSpPr txBox="1">
            <a:spLocks noChangeArrowheads="1"/>
          </p:cNvSpPr>
          <p:nvPr/>
        </p:nvSpPr>
        <p:spPr bwMode="auto">
          <a:xfrm>
            <a:off x="2095501" y="838200"/>
            <a:ext cx="7118838" cy="1938992"/>
          </a:xfrm>
          <a:prstGeom prst="rect">
            <a:avLst/>
          </a:prstGeom>
          <a:solidFill>
            <a:srgbClr val="FFFF66"/>
          </a:solidFill>
          <a:ln w="476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dirty="0" err="1" smtClean="0">
                <a:sym typeface="Symbol" pitchFamily="-84" charset="2"/>
              </a:rPr>
              <a:t></a:t>
            </a:r>
            <a:r>
              <a:rPr lang="fr-FR" dirty="0" smtClean="0">
                <a:sym typeface="Symbol" pitchFamily="-84" charset="2"/>
              </a:rPr>
              <a:t> </a:t>
            </a:r>
            <a:r>
              <a:rPr lang="en-GB" dirty="0" smtClean="0"/>
              <a:t>Superconducting (1.9 K) dipoles producing a field of 8.4 T – </a:t>
            </a:r>
          </a:p>
          <a:p>
            <a:r>
              <a:rPr lang="en-GB" dirty="0" smtClean="0"/>
              <a:t>  current 11,700A </a:t>
            </a:r>
            <a:r>
              <a:rPr lang="en-GB" dirty="0" err="1" smtClean="0">
                <a:sym typeface="Symbol" pitchFamily="-84" charset="2"/>
              </a:rPr>
              <a:t></a:t>
            </a:r>
            <a:r>
              <a:rPr lang="en-GB" dirty="0" smtClean="0"/>
              <a:t>  2-in-1  magnet design  </a:t>
            </a:r>
          </a:p>
          <a:p>
            <a:pPr>
              <a:buFont typeface="Symbol" pitchFamily="-84" charset="2"/>
              <a:buChar char="·"/>
            </a:pPr>
            <a:r>
              <a:rPr lang="en-GB" dirty="0" smtClean="0"/>
              <a:t> Cost: ~ 0.5 million CHF each. LHC has 1232 of them </a:t>
            </a:r>
          </a:p>
          <a:p>
            <a:r>
              <a:rPr lang="en-GB" dirty="0" err="1" smtClean="0">
                <a:sym typeface="Symbol" pitchFamily="-84" charset="2"/>
              </a:rPr>
              <a:t></a:t>
            </a:r>
            <a:r>
              <a:rPr lang="en-GB" dirty="0" smtClean="0"/>
              <a:t> Stored magnetic energy up to 1.29 GJ per sector. </a:t>
            </a:r>
          </a:p>
          <a:p>
            <a:r>
              <a:rPr lang="en-GB" dirty="0" err="1" smtClean="0">
                <a:sym typeface="Symbol" pitchFamily="-84" charset="2"/>
              </a:rPr>
              <a:t></a:t>
            </a:r>
            <a:r>
              <a:rPr lang="en-GB" dirty="0" smtClean="0"/>
              <a:t> Total stored energy in magnets = 11GJ  </a:t>
            </a:r>
          </a:p>
          <a:p>
            <a:r>
              <a:rPr lang="en-GB" dirty="0" err="1" smtClean="0">
                <a:sym typeface="Symbol" pitchFamily="-84" charset="2"/>
              </a:rPr>
              <a:t></a:t>
            </a:r>
            <a:r>
              <a:rPr lang="en-GB" dirty="0" smtClean="0"/>
              <a:t> One dipole weighs around 34 tonnes</a:t>
            </a:r>
            <a:endParaRPr lang="en-GB" dirty="0"/>
          </a:p>
        </p:txBody>
      </p:sp>
      <p:pic>
        <p:nvPicPr>
          <p:cNvPr id="6" name="Image 5" descr="Screen Shot 2014-08-29 at 3.48.0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3810000"/>
            <a:ext cx="3886200" cy="1603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4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648200"/>
          </a:xfrm>
          <a:solidFill>
            <a:schemeClr val="accent3"/>
          </a:solidFill>
        </p:spPr>
        <p:txBody>
          <a:bodyPr/>
          <a:lstStyle/>
          <a:p>
            <a:pPr>
              <a:buNone/>
            </a:pPr>
            <a:r>
              <a:rPr lang="en-GB" dirty="0" smtClean="0"/>
              <a:t>  </a:t>
            </a:r>
            <a:r>
              <a:rPr lang="en-GB" dirty="0" smtClean="0">
                <a:solidFill>
                  <a:srgbClr val="FF0000"/>
                </a:solidFill>
              </a:rPr>
              <a:t>Overview of the 4 lectures in the next days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1:</a:t>
            </a:r>
            <a:r>
              <a:rPr lang="en-GB" dirty="0" smtClean="0">
                <a:solidFill>
                  <a:srgbClr val="0000FF"/>
                </a:solidFill>
              </a:rPr>
              <a:t> Introduction to Experimental Particle Physics at the LHC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2:</a:t>
            </a:r>
            <a:r>
              <a:rPr lang="en-GB" dirty="0" smtClean="0">
                <a:solidFill>
                  <a:srgbClr val="0000FF"/>
                </a:solidFill>
              </a:rPr>
              <a:t> Measurements and test of the Standard Model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3: </a:t>
            </a:r>
            <a:r>
              <a:rPr lang="en-GB" dirty="0" smtClean="0">
                <a:solidFill>
                  <a:srgbClr val="0000FF"/>
                </a:solidFill>
              </a:rPr>
              <a:t>The Higgs Boson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4:</a:t>
            </a:r>
            <a:r>
              <a:rPr lang="en-GB" dirty="0" smtClean="0">
                <a:solidFill>
                  <a:srgbClr val="0000FF"/>
                </a:solidFill>
              </a:rPr>
              <a:t> Searches beyond the Standard Model at the LHC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609600" y="-152400"/>
            <a:ext cx="7848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Lecture Plan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US" dirty="0" smtClean="0">
                <a:effectLst/>
              </a:rPr>
              <a:t>LHC Performance (2012)</a:t>
            </a:r>
            <a:endParaRPr lang="en-US" dirty="0">
              <a:effectLst/>
            </a:endParaRPr>
          </a:p>
        </p:txBody>
      </p:sp>
      <p:pic>
        <p:nvPicPr>
          <p:cNvPr id="11" name="Image 10" descr="Screen Shot 2014-08-26 at 3.09.4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9371"/>
            <a:ext cx="9144000" cy="5740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4-08-26 at 3.21.3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78350"/>
            <a:ext cx="8382000" cy="5846779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US" dirty="0" smtClean="0">
                <a:effectLst/>
              </a:rPr>
              <a:t>LHC Performance (2010-2012)</a:t>
            </a: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US" dirty="0">
                <a:effectLst/>
              </a:rPr>
              <a:t>This </a:t>
            </a:r>
            <a:r>
              <a:rPr lang="en-US" dirty="0" smtClean="0">
                <a:effectLst/>
              </a:rPr>
              <a:t>Search </a:t>
            </a:r>
            <a:r>
              <a:rPr lang="en-US" dirty="0">
                <a:effectLst/>
              </a:rPr>
              <a:t>Requires…….</a:t>
            </a:r>
          </a:p>
        </p:txBody>
      </p:sp>
      <p:pic>
        <p:nvPicPr>
          <p:cNvPr id="3" name="Image 2" descr="Screen Shot 2014-08-26 at 3.13.1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160" y="0"/>
            <a:ext cx="8947839" cy="654426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04800" y="6400800"/>
            <a:ext cx="845140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LHC being ‘upgraded’ and awakening as </a:t>
            </a:r>
            <a:r>
              <a:rPr lang="en-GB" smtClean="0">
                <a:solidFill>
                  <a:srgbClr val="FF0000"/>
                </a:solidFill>
              </a:rPr>
              <a:t>we speak…   </a:t>
            </a:r>
            <a:r>
              <a:rPr lang="en-GB" dirty="0" smtClean="0">
                <a:solidFill>
                  <a:srgbClr val="FF0000"/>
                </a:solidFill>
              </a:rPr>
              <a:t>more in Lecture 3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773723" y="3352800"/>
            <a:ext cx="7737231" cy="762000"/>
          </a:xfrm>
        </p:spPr>
        <p:txBody>
          <a:bodyPr/>
          <a:lstStyle/>
          <a:p>
            <a:pPr eaLnBrk="1" hangingPunct="1"/>
            <a:r>
              <a:rPr lang="en-US" sz="4400">
                <a:latin typeface="Arial" charset="0"/>
              </a:rPr>
              <a:t>Experiments at the LHC</a:t>
            </a:r>
          </a:p>
        </p:txBody>
      </p:sp>
      <p:pic>
        <p:nvPicPr>
          <p:cNvPr id="79875" name="Picture 7" descr="ATLAS_Black_600x720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6092" y="4495800"/>
            <a:ext cx="146538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6" name="Picture 8" descr="alice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7839" y="4543426"/>
            <a:ext cx="149176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7" name="Picture 9" descr="cms_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04185" y="1143001"/>
            <a:ext cx="1556238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8" name="Picture 10" descr="lhcb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4062" y="838201"/>
            <a:ext cx="11869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9" name="Picture 11" descr="moedal-anim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90646" y="4419600"/>
            <a:ext cx="14067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0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0" y="1447800"/>
            <a:ext cx="716574" cy="11430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pic>
        <p:nvPicPr>
          <p:cNvPr id="79881" name="Image 13" descr="Screen shot 2010-08-30 at 3.53.46 PM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31324" y="1676400"/>
            <a:ext cx="1532792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2" name="Image 11" descr="Screen shot 2010-08-30 at 6.38.01 PM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90647" y="4265614"/>
            <a:ext cx="137013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153400" cy="904875"/>
          </a:xfrm>
        </p:spPr>
        <p:txBody>
          <a:bodyPr/>
          <a:lstStyle/>
          <a:p>
            <a:r>
              <a:rPr lang="en-US" dirty="0" smtClean="0"/>
              <a:t>Schematic of a LHC Detector</a:t>
            </a:r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Drexel'11tsv</a:t>
            </a:r>
          </a:p>
        </p:txBody>
      </p:sp>
      <p:sp>
        <p:nvSpPr>
          <p:cNvPr id="56325" name="Text Box 9"/>
          <p:cNvSpPr txBox="1">
            <a:spLocks noChangeArrowheads="1"/>
          </p:cNvSpPr>
          <p:nvPr/>
        </p:nvSpPr>
        <p:spPr bwMode="auto">
          <a:xfrm>
            <a:off x="352425" y="990600"/>
            <a:ext cx="8243888" cy="227139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b="1" dirty="0">
                <a:solidFill>
                  <a:srgbClr val="FF0000"/>
                </a:solidFill>
                <a:latin typeface="Arial"/>
              </a:rPr>
              <a:t>Physics requirements drive the </a:t>
            </a:r>
            <a:r>
              <a:rPr lang="en-US" b="1" dirty="0" smtClean="0">
                <a:solidFill>
                  <a:srgbClr val="FF0000"/>
                </a:solidFill>
                <a:latin typeface="Arial"/>
              </a:rPr>
              <a:t>design!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</a:rPr>
              <a:t> </a:t>
            </a:r>
            <a:endParaRPr lang="en-US" sz="2400" b="1" dirty="0">
              <a:solidFill>
                <a:srgbClr val="FF0000"/>
              </a:solidFill>
              <a:latin typeface="Arial"/>
            </a:endParaRP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b="1" dirty="0">
                <a:solidFill>
                  <a:schemeClr val="accent2"/>
                </a:solidFill>
                <a:latin typeface="Arial"/>
              </a:rPr>
              <a:t>Analogy with a cylindrical onion:</a:t>
            </a:r>
            <a:endParaRPr lang="en-US" dirty="0">
              <a:solidFill>
                <a:schemeClr val="accent2"/>
              </a:solidFill>
              <a:latin typeface="Arial"/>
            </a:endParaRP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dirty="0">
                <a:solidFill>
                  <a:schemeClr val="accent2"/>
                </a:solidFill>
                <a:latin typeface="Arial"/>
              </a:rPr>
              <a:t>Technologically advanced detectors comprising many layers, each designed to perform a specific task. </a:t>
            </a:r>
            <a:br>
              <a:rPr lang="en-US" dirty="0">
                <a:solidFill>
                  <a:schemeClr val="accent2"/>
                </a:solidFill>
                <a:latin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</a:rPr>
              <a:t>Together these layers allow us to identify and precisely measure the energies and directions of all the particles produced in collisions.</a:t>
            </a:r>
            <a:endParaRPr lang="en-US" b="1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56326" name="Picture 9" descr="Anydetect.jpg"/>
          <p:cNvPicPr>
            <a:picLocks noChangeAspect="1"/>
          </p:cNvPicPr>
          <p:nvPr/>
        </p:nvPicPr>
        <p:blipFill>
          <a:blip r:embed="rId2"/>
          <a:srcRect l="5481" r="6264"/>
          <a:stretch>
            <a:fillRect/>
          </a:stretch>
        </p:blipFill>
        <p:spPr bwMode="auto">
          <a:xfrm>
            <a:off x="2959100" y="3395663"/>
            <a:ext cx="4965700" cy="34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53906" y="3886200"/>
            <a:ext cx="2441694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Such an experiment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has ~ 100 Million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read-out channels!!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772400" cy="904875"/>
          </a:xfrm>
        </p:spPr>
        <p:txBody>
          <a:bodyPr/>
          <a:lstStyle/>
          <a:p>
            <a:r>
              <a:rPr lang="en-GB" dirty="0" smtClean="0"/>
              <a:t>The Higgs Hunters @ the LHC</a:t>
            </a:r>
            <a:endParaRPr lang="en-GB" dirty="0"/>
          </a:p>
        </p:txBody>
      </p:sp>
      <p:pic>
        <p:nvPicPr>
          <p:cNvPr id="3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75597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Espace réservé du contenu 4" descr="Screen shot 2012-07-11 at 3.0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38600" y="3609982"/>
            <a:ext cx="5075708" cy="317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715000" y="1676400"/>
            <a:ext cx="2749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ATLAS experiment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1143000" y="4876800"/>
            <a:ext cx="25442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CMS experiment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76200" y="5619690"/>
            <a:ext cx="382824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These experiments use different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technologies for their detector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components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 txBox="1">
            <a:spLocks noGrp="1"/>
          </p:cNvSpPr>
          <p:nvPr/>
        </p:nvSpPr>
        <p:spPr bwMode="auto">
          <a:xfrm>
            <a:off x="6553200" y="6356351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97CAEEE0-13FD-C145-9293-9D64570DC898}" type="slidenum">
              <a:rPr lang="en-US" sz="1200">
                <a:solidFill>
                  <a:srgbClr val="898989"/>
                </a:solidFill>
                <a:latin typeface="Calibri" pitchFamily="-84" charset="0"/>
              </a:rPr>
              <a:pPr algn="r"/>
              <a:t>25</a:t>
            </a:fld>
            <a:endParaRPr lang="en-US" sz="1200">
              <a:solidFill>
                <a:srgbClr val="898989"/>
              </a:solidFill>
              <a:latin typeface="Calibri" pitchFamily="-84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32289" y="990600"/>
            <a:ext cx="7791450" cy="5770563"/>
            <a:chOff x="272" y="451"/>
            <a:chExt cx="4908" cy="3635"/>
          </a:xfrm>
        </p:grpSpPr>
        <p:pic>
          <p:nvPicPr>
            <p:cNvPr id="37894" name="Picture 3" descr="CMS_Slice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2" y="816"/>
              <a:ext cx="4908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6" name="Text Box 4"/>
            <p:cNvSpPr txBox="1">
              <a:spLocks noChangeArrowheads="1"/>
            </p:cNvSpPr>
            <p:nvPr/>
          </p:nvSpPr>
          <p:spPr bwMode="auto">
            <a:xfrm>
              <a:off x="934" y="451"/>
              <a:ext cx="1172" cy="332"/>
            </a:xfrm>
            <a:prstGeom prst="rect">
              <a:avLst/>
            </a:prstGeom>
            <a:solidFill>
              <a:srgbClr val="4FA6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Electromagnetic Calorimeter</a:t>
              </a:r>
            </a:p>
          </p:txBody>
        </p:sp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689" y="3696"/>
              <a:ext cx="886" cy="198"/>
            </a:xfrm>
            <a:prstGeom prst="rect">
              <a:avLst/>
            </a:prstGeom>
            <a:solidFill>
              <a:srgbClr val="E3C9A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Inner Tracker </a:t>
              </a:r>
            </a:p>
          </p:txBody>
        </p:sp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3834" y="499"/>
              <a:ext cx="1197" cy="198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Muon Spectrometer</a:t>
              </a:r>
            </a:p>
          </p:txBody>
        </p:sp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2188" y="3888"/>
              <a:ext cx="642" cy="198"/>
            </a:xfrm>
            <a:prstGeom prst="rect">
              <a:avLst/>
            </a:prstGeom>
            <a:solidFill>
              <a:srgbClr val="8B83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Magnet</a:t>
              </a:r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 flipH="1">
              <a:off x="1425" y="787"/>
              <a:ext cx="81" cy="912"/>
            </a:xfrm>
            <a:prstGeom prst="line">
              <a:avLst/>
            </a:prstGeom>
            <a:noFill/>
            <a:ln w="38100">
              <a:solidFill>
                <a:srgbClr val="33B039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 flipV="1">
              <a:off x="2544" y="3024"/>
              <a:ext cx="133" cy="864"/>
            </a:xfrm>
            <a:prstGeom prst="line">
              <a:avLst/>
            </a:prstGeom>
            <a:noFill/>
            <a:ln w="38100">
              <a:solidFill>
                <a:srgbClr val="716C68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2" name="Line 10"/>
            <p:cNvSpPr>
              <a:spLocks noChangeShapeType="1"/>
            </p:cNvSpPr>
            <p:nvPr/>
          </p:nvSpPr>
          <p:spPr bwMode="auto">
            <a:xfrm flipH="1">
              <a:off x="2038" y="787"/>
              <a:ext cx="330" cy="672"/>
            </a:xfrm>
            <a:prstGeom prst="line">
              <a:avLst/>
            </a:prstGeom>
            <a:noFill/>
            <a:ln w="38100">
              <a:solidFill>
                <a:srgbClr val="FFFF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3" name="Line 11"/>
            <p:cNvSpPr>
              <a:spLocks noChangeShapeType="1"/>
            </p:cNvSpPr>
            <p:nvPr/>
          </p:nvSpPr>
          <p:spPr bwMode="auto">
            <a:xfrm>
              <a:off x="4656" y="691"/>
              <a:ext cx="286" cy="960"/>
            </a:xfrm>
            <a:prstGeom prst="line">
              <a:avLst/>
            </a:prstGeom>
            <a:noFill/>
            <a:ln w="38100">
              <a:solidFill>
                <a:srgbClr val="FFCC66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3024" y="3840"/>
              <a:ext cx="798" cy="198"/>
            </a:xfrm>
            <a:prstGeom prst="rect">
              <a:avLst/>
            </a:prstGeom>
            <a:solidFill>
              <a:srgbClr val="ED261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Return flux</a:t>
              </a:r>
            </a:p>
          </p:txBody>
        </p:sp>
        <p:sp>
          <p:nvSpPr>
            <p:cNvPr id="13325" name="Line 13"/>
            <p:cNvSpPr>
              <a:spLocks noChangeShapeType="1"/>
            </p:cNvSpPr>
            <p:nvPr/>
          </p:nvSpPr>
          <p:spPr bwMode="auto">
            <a:xfrm flipV="1">
              <a:off x="3258" y="2833"/>
              <a:ext cx="222" cy="960"/>
            </a:xfrm>
            <a:prstGeom prst="line">
              <a:avLst/>
            </a:prstGeom>
            <a:noFill/>
            <a:ln w="38100">
              <a:solidFill>
                <a:srgbClr val="CD120D"/>
              </a:solidFill>
              <a:round/>
              <a:headEnd/>
              <a:tailEnd type="triangle" w="med" len="med"/>
            </a:ln>
            <a:effectLst>
              <a:outerShdw dist="12700" dir="2700000" algn="ctr" rotWithShape="0">
                <a:schemeClr val="tx1">
                  <a:alpha val="73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6" name="Line 14"/>
            <p:cNvSpPr>
              <a:spLocks noChangeShapeType="1"/>
            </p:cNvSpPr>
            <p:nvPr/>
          </p:nvSpPr>
          <p:spPr bwMode="auto">
            <a:xfrm flipV="1">
              <a:off x="1043" y="2545"/>
              <a:ext cx="133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7" name="Line 15"/>
            <p:cNvSpPr>
              <a:spLocks noChangeShapeType="1"/>
            </p:cNvSpPr>
            <p:nvPr/>
          </p:nvSpPr>
          <p:spPr bwMode="auto">
            <a:xfrm flipH="1" flipV="1">
              <a:off x="3020" y="2467"/>
              <a:ext cx="106" cy="1326"/>
            </a:xfrm>
            <a:prstGeom prst="line">
              <a:avLst/>
            </a:prstGeom>
            <a:noFill/>
            <a:ln w="38100">
              <a:solidFill>
                <a:srgbClr val="CD120D"/>
              </a:solidFill>
              <a:round/>
              <a:headEnd/>
              <a:tailEnd type="triangle" w="med" len="med"/>
            </a:ln>
            <a:effectLst>
              <a:outerShdw dist="12700" dir="2700000" algn="ctr" rotWithShape="0">
                <a:schemeClr val="tx1">
                  <a:alpha val="73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8" name="Line 16"/>
            <p:cNvSpPr>
              <a:spLocks noChangeShapeType="1"/>
            </p:cNvSpPr>
            <p:nvPr/>
          </p:nvSpPr>
          <p:spPr bwMode="auto">
            <a:xfrm flipV="1">
              <a:off x="3391" y="3025"/>
              <a:ext cx="576" cy="768"/>
            </a:xfrm>
            <a:prstGeom prst="line">
              <a:avLst/>
            </a:prstGeom>
            <a:noFill/>
            <a:ln w="38100">
              <a:solidFill>
                <a:srgbClr val="CD120D"/>
              </a:solidFill>
              <a:round/>
              <a:headEnd/>
              <a:tailEnd type="triangle" w="med" len="med"/>
            </a:ln>
            <a:effectLst>
              <a:outerShdw dist="12700" dir="2700000" algn="ctr" rotWithShape="0">
                <a:schemeClr val="tx1">
                  <a:alpha val="73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29" name="Line 17"/>
            <p:cNvSpPr>
              <a:spLocks noChangeShapeType="1"/>
            </p:cNvSpPr>
            <p:nvPr/>
          </p:nvSpPr>
          <p:spPr bwMode="auto">
            <a:xfrm flipH="1">
              <a:off x="4288" y="691"/>
              <a:ext cx="205" cy="912"/>
            </a:xfrm>
            <a:prstGeom prst="line">
              <a:avLst/>
            </a:prstGeom>
            <a:noFill/>
            <a:ln w="38100">
              <a:solidFill>
                <a:srgbClr val="FFCC66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30" name="Line 18"/>
            <p:cNvSpPr>
              <a:spLocks noChangeShapeType="1"/>
            </p:cNvSpPr>
            <p:nvPr/>
          </p:nvSpPr>
          <p:spPr bwMode="auto">
            <a:xfrm flipH="1">
              <a:off x="3633" y="691"/>
              <a:ext cx="655" cy="1008"/>
            </a:xfrm>
            <a:prstGeom prst="line">
              <a:avLst/>
            </a:prstGeom>
            <a:noFill/>
            <a:ln w="38100">
              <a:solidFill>
                <a:srgbClr val="FFCC66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31" name="Line 19"/>
            <p:cNvSpPr>
              <a:spLocks noChangeShapeType="1"/>
            </p:cNvSpPr>
            <p:nvPr/>
          </p:nvSpPr>
          <p:spPr bwMode="auto">
            <a:xfrm flipH="1">
              <a:off x="3184" y="691"/>
              <a:ext cx="858" cy="864"/>
            </a:xfrm>
            <a:prstGeom prst="line">
              <a:avLst/>
            </a:prstGeom>
            <a:noFill/>
            <a:ln w="38100">
              <a:solidFill>
                <a:srgbClr val="FFCC66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32" name="Line 20"/>
            <p:cNvSpPr>
              <a:spLocks noChangeShapeType="1"/>
            </p:cNvSpPr>
            <p:nvPr/>
          </p:nvSpPr>
          <p:spPr bwMode="auto">
            <a:xfrm flipV="1">
              <a:off x="3524" y="3217"/>
              <a:ext cx="1064" cy="576"/>
            </a:xfrm>
            <a:prstGeom prst="line">
              <a:avLst/>
            </a:prstGeom>
            <a:noFill/>
            <a:ln w="38100">
              <a:solidFill>
                <a:srgbClr val="CD120D"/>
              </a:solidFill>
              <a:round/>
              <a:headEnd/>
              <a:tailEnd type="triangle" w="med" len="med"/>
            </a:ln>
            <a:effectLst>
              <a:outerShdw dist="12700" dir="2700000" algn="ctr" rotWithShape="0">
                <a:schemeClr val="tx1">
                  <a:alpha val="73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333" name="Text Box 21"/>
            <p:cNvSpPr txBox="1">
              <a:spLocks noChangeArrowheads="1"/>
            </p:cNvSpPr>
            <p:nvPr/>
          </p:nvSpPr>
          <p:spPr bwMode="auto">
            <a:xfrm>
              <a:off x="2161" y="547"/>
              <a:ext cx="1098" cy="332"/>
            </a:xfrm>
            <a:prstGeom prst="rect">
              <a:avLst/>
            </a:prstGeom>
            <a:solidFill>
              <a:srgbClr val="FF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de-DE" sz="1400" b="1">
                  <a:solidFill>
                    <a:schemeClr val="tx1"/>
                  </a:solidFill>
                  <a:latin typeface="Arial" charset="0"/>
                </a:rPr>
                <a:t>Hadron Calorimeter </a:t>
              </a:r>
            </a:p>
          </p:txBody>
        </p:sp>
      </p:grp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Particles in Detectors 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>
                <a:latin typeface="Comic Sans MS" pitchFamily="-84" charset="0"/>
              </a:rPr>
              <a:t>	</a:t>
            </a:r>
            <a:endParaRPr lang="fr-FR" smtClean="0">
              <a:latin typeface="Comic Sans MS" pitchFamily="-84" charset="0"/>
            </a:endParaRPr>
          </a:p>
        </p:txBody>
      </p:sp>
      <p:pic>
        <p:nvPicPr>
          <p:cNvPr id="27653" name="Picture 1028" descr="Picture 38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947738"/>
            <a:ext cx="7033846" cy="591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ZoneTexte 7"/>
          <p:cNvSpPr txBox="1">
            <a:spLocks noChangeArrowheads="1"/>
          </p:cNvSpPr>
          <p:nvPr/>
        </p:nvSpPr>
        <p:spPr bwMode="auto">
          <a:xfrm>
            <a:off x="6400800" y="3657601"/>
            <a:ext cx="2801969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>
                <a:latin typeface="Arial" pitchFamily="-84" charset="0"/>
              </a:rPr>
              <a:t>How do they work?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04800" y="-762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Particles in Detectors 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76200"/>
            <a:ext cx="8610600" cy="904875"/>
          </a:xfrm>
        </p:spPr>
        <p:txBody>
          <a:bodyPr/>
          <a:lstStyle/>
          <a:p>
            <a:pPr eaLnBrk="1" hangingPunct="1"/>
            <a:r>
              <a:rPr lang="en-US" sz="3400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Kinematic Variables for pp Scattering</a:t>
            </a:r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678" y="1011238"/>
            <a:ext cx="7716715" cy="5084762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</p:pic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4205654" y="1035050"/>
            <a:ext cx="1868520" cy="415498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100">
                <a:solidFill>
                  <a:srgbClr val="FF0000"/>
                </a:solidFill>
              </a:rPr>
              <a:t>and E</a:t>
            </a:r>
            <a:r>
              <a:rPr lang="en-US" sz="2100" baseline="-25000">
                <a:solidFill>
                  <a:srgbClr val="FF0000"/>
                </a:solidFill>
              </a:rPr>
              <a:t>T</a:t>
            </a:r>
            <a:r>
              <a:rPr lang="en-US" sz="2100">
                <a:solidFill>
                  <a:srgbClr val="FF0000"/>
                </a:solidFill>
              </a:rPr>
              <a:t>=E sin</a:t>
            </a:r>
            <a:r>
              <a:rPr lang="en-US" sz="2100">
                <a:solidFill>
                  <a:srgbClr val="FF0000"/>
                </a:solidFill>
                <a:sym typeface="Symbol" pitchFamily="-84" charset="2"/>
              </a:rPr>
              <a:t></a:t>
            </a:r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281354" y="6167438"/>
            <a:ext cx="8787632" cy="461665"/>
          </a:xfrm>
          <a:prstGeom prst="rect">
            <a:avLst/>
          </a:prstGeom>
          <a:solidFill>
            <a:schemeClr val="accent3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  <a:sym typeface="Symbol" pitchFamily="-84" charset="2"/>
              </a:rPr>
              <a:t></a:t>
            </a:r>
            <a:r>
              <a:rPr lang="en-US" dirty="0">
                <a:sym typeface="Symbol" pitchFamily="-84" charset="2"/>
              </a:rPr>
              <a:t>  </a:t>
            </a:r>
            <a:r>
              <a:rPr lang="en-US" sz="2400" dirty="0">
                <a:solidFill>
                  <a:srgbClr val="FF0000"/>
                </a:solidFill>
                <a:latin typeface="Arial" pitchFamily="-84" charset="0"/>
                <a:sym typeface="Symbol" pitchFamily="-84" charset="2"/>
              </a:rPr>
              <a:t>Missing E</a:t>
            </a:r>
            <a:r>
              <a:rPr lang="en-US" sz="2400" baseline="-25000" dirty="0">
                <a:solidFill>
                  <a:srgbClr val="FF0000"/>
                </a:solidFill>
                <a:latin typeface="Arial" pitchFamily="-84" charset="0"/>
                <a:sym typeface="Symbol" pitchFamily="-84" charset="2"/>
              </a:rPr>
              <a:t>T</a:t>
            </a:r>
            <a:r>
              <a:rPr lang="en-US" sz="2400" dirty="0">
                <a:solidFill>
                  <a:srgbClr val="FF0000"/>
                </a:solidFill>
                <a:latin typeface="Arial" pitchFamily="-84" charset="0"/>
                <a:sym typeface="Symbol" pitchFamily="-84" charset="2"/>
              </a:rPr>
              <a:t> and P</a:t>
            </a:r>
            <a:r>
              <a:rPr lang="en-US" sz="2400" baseline="-25000" dirty="0">
                <a:solidFill>
                  <a:srgbClr val="FF0000"/>
                </a:solidFill>
                <a:latin typeface="Arial" pitchFamily="-84" charset="0"/>
                <a:sym typeface="Symbol" pitchFamily="-84" charset="2"/>
              </a:rPr>
              <a:t>T:   </a:t>
            </a:r>
            <a:r>
              <a:rPr lang="en-US" sz="2400" dirty="0">
                <a:solidFill>
                  <a:srgbClr val="FF0000"/>
                </a:solidFill>
                <a:latin typeface="Arial" pitchFamily="-84" charset="0"/>
                <a:sym typeface="Symbol" pitchFamily="-84" charset="2"/>
              </a:rPr>
              <a:t>: </a:t>
            </a:r>
            <a:r>
              <a:rPr lang="en-US" sz="2400" dirty="0" err="1">
                <a:solidFill>
                  <a:srgbClr val="FF0000"/>
                </a:solidFill>
                <a:latin typeface="Arial" pitchFamily="-84" charset="0"/>
                <a:sym typeface="Symbol" pitchFamily="-84" charset="2"/>
              </a:rPr>
              <a:t>Vectorial</a:t>
            </a:r>
            <a:r>
              <a:rPr lang="en-US" sz="2400" dirty="0">
                <a:solidFill>
                  <a:srgbClr val="FF0000"/>
                </a:solidFill>
                <a:latin typeface="Arial" pitchFamily="-84" charset="0"/>
                <a:sym typeface="Symbol" pitchFamily="-84" charset="2"/>
              </a:rPr>
              <a:t> sum of all transverse </a:t>
            </a:r>
            <a:r>
              <a:rPr lang="en-US" sz="2400" dirty="0" err="1">
                <a:solidFill>
                  <a:srgbClr val="FF0000"/>
                </a:solidFill>
                <a:latin typeface="Arial" pitchFamily="-84" charset="0"/>
                <a:sym typeface="Symbol" pitchFamily="-84" charset="2"/>
              </a:rPr>
              <a:t>momenta</a:t>
            </a:r>
            <a:endParaRPr lang="en-US" sz="2400" baseline="-25000" dirty="0">
              <a:solidFill>
                <a:srgbClr val="FF0000"/>
              </a:solidFill>
              <a:latin typeface="Arial" pitchFamily="-84" charset="0"/>
              <a:sym typeface="Symbol" pitchFamily="-84" charset="2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682154" y="1219200"/>
            <a:ext cx="2133600" cy="1447800"/>
            <a:chOff x="4416" y="1392"/>
            <a:chExt cx="1344" cy="912"/>
          </a:xfrm>
        </p:grpSpPr>
        <p:sp>
          <p:nvSpPr>
            <p:cNvPr id="70663" name="Freeform 7"/>
            <p:cNvSpPr>
              <a:spLocks noChangeAspect="1"/>
            </p:cNvSpPr>
            <p:nvPr/>
          </p:nvSpPr>
          <p:spPr bwMode="auto">
            <a:xfrm>
              <a:off x="5088" y="1824"/>
              <a:ext cx="42" cy="180"/>
            </a:xfrm>
            <a:custGeom>
              <a:avLst/>
              <a:gdLst>
                <a:gd name="T0" fmla="*/ 0 w 72"/>
                <a:gd name="T1" fmla="*/ 0 h 184"/>
                <a:gd name="T2" fmla="*/ 1 w 72"/>
                <a:gd name="T3" fmla="*/ 48 h 184"/>
                <a:gd name="T4" fmla="*/ 1 w 72"/>
                <a:gd name="T5" fmla="*/ 88 h 184"/>
                <a:gd name="T6" fmla="*/ 1 w 72"/>
                <a:gd name="T7" fmla="*/ 107 h 184"/>
                <a:gd name="T8" fmla="*/ 1 w 72"/>
                <a:gd name="T9" fmla="*/ 154 h 1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184"/>
                <a:gd name="T17" fmla="*/ 72 w 72"/>
                <a:gd name="T18" fmla="*/ 184 h 1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184">
                  <a:moveTo>
                    <a:pt x="0" y="0"/>
                  </a:moveTo>
                  <a:cubicBezTo>
                    <a:pt x="28" y="9"/>
                    <a:pt x="36" y="28"/>
                    <a:pt x="48" y="56"/>
                  </a:cubicBezTo>
                  <a:cubicBezTo>
                    <a:pt x="55" y="71"/>
                    <a:pt x="59" y="88"/>
                    <a:pt x="64" y="104"/>
                  </a:cubicBezTo>
                  <a:cubicBezTo>
                    <a:pt x="67" y="112"/>
                    <a:pt x="72" y="128"/>
                    <a:pt x="72" y="128"/>
                  </a:cubicBezTo>
                  <a:cubicBezTo>
                    <a:pt x="69" y="147"/>
                    <a:pt x="64" y="184"/>
                    <a:pt x="64" y="18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416" y="1392"/>
              <a:ext cx="1344" cy="912"/>
              <a:chOff x="4272" y="672"/>
              <a:chExt cx="1344" cy="912"/>
            </a:xfrm>
          </p:grpSpPr>
          <p:sp>
            <p:nvSpPr>
              <p:cNvPr id="70666" name="Line 9"/>
              <p:cNvSpPr>
                <a:spLocks noChangeAspect="1" noChangeShapeType="1"/>
              </p:cNvSpPr>
              <p:nvPr/>
            </p:nvSpPr>
            <p:spPr bwMode="auto">
              <a:xfrm>
                <a:off x="4333" y="1261"/>
                <a:ext cx="1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67" name="Line 10"/>
              <p:cNvSpPr>
                <a:spLocks noChangeAspect="1" noChangeShapeType="1"/>
              </p:cNvSpPr>
              <p:nvPr/>
            </p:nvSpPr>
            <p:spPr bwMode="auto">
              <a:xfrm>
                <a:off x="4529" y="1261"/>
                <a:ext cx="28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68" name="Oval 11"/>
              <p:cNvSpPr>
                <a:spLocks noChangeAspect="1" noChangeArrowheads="1"/>
              </p:cNvSpPr>
              <p:nvPr/>
            </p:nvSpPr>
            <p:spPr bwMode="auto">
              <a:xfrm>
                <a:off x="4838" y="1250"/>
                <a:ext cx="18" cy="28"/>
              </a:xfrm>
              <a:prstGeom prst="ellipse">
                <a:avLst/>
              </a:prstGeom>
              <a:solidFill>
                <a:srgbClr val="0033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69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5288" y="1261"/>
                <a:ext cx="19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70" name="Line 13"/>
              <p:cNvSpPr>
                <a:spLocks noChangeAspect="1" noChangeShapeType="1"/>
              </p:cNvSpPr>
              <p:nvPr/>
            </p:nvSpPr>
            <p:spPr bwMode="auto">
              <a:xfrm flipH="1">
                <a:off x="4894" y="1261"/>
                <a:ext cx="39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71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4866" y="748"/>
                <a:ext cx="282" cy="46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72" name="Text Box 15"/>
              <p:cNvSpPr txBox="1">
                <a:spLocks noChangeAspect="1" noChangeArrowheads="1"/>
              </p:cNvSpPr>
              <p:nvPr/>
            </p:nvSpPr>
            <p:spPr bwMode="auto">
              <a:xfrm>
                <a:off x="4800" y="720"/>
                <a:ext cx="206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b="1">
                    <a:solidFill>
                      <a:schemeClr val="tx1"/>
                    </a:solidFill>
                    <a:latin typeface="Times New Roman" pitchFamily="-84" charset="0"/>
                  </a:rPr>
                  <a:t>p</a:t>
                </a:r>
              </a:p>
            </p:txBody>
          </p:sp>
          <p:sp>
            <p:nvSpPr>
              <p:cNvPr id="70673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5127" y="727"/>
                <a:ext cx="278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b="1">
                    <a:solidFill>
                      <a:srgbClr val="009900"/>
                    </a:solidFill>
                    <a:latin typeface="Times New Roman" pitchFamily="-84" charset="0"/>
                  </a:rPr>
                  <a:t>p</a:t>
                </a:r>
                <a:r>
                  <a:rPr lang="en-US" b="1" baseline="-25000">
                    <a:solidFill>
                      <a:srgbClr val="009900"/>
                    </a:solidFill>
                    <a:latin typeface="Times New Roman" pitchFamily="-84" charset="0"/>
                  </a:rPr>
                  <a:t>T</a:t>
                </a:r>
                <a:endParaRPr lang="en-US" b="1">
                  <a:solidFill>
                    <a:schemeClr val="tx1"/>
                  </a:solidFill>
                  <a:latin typeface="Times New Roman" pitchFamily="-84" charset="0"/>
                </a:endParaRPr>
              </a:p>
            </p:txBody>
          </p:sp>
          <p:sp>
            <p:nvSpPr>
              <p:cNvPr id="70674" name="Text Box 17"/>
              <p:cNvSpPr txBox="1">
                <a:spLocks noChangeArrowheads="1"/>
              </p:cNvSpPr>
              <p:nvPr/>
            </p:nvSpPr>
            <p:spPr bwMode="auto">
              <a:xfrm>
                <a:off x="4944" y="960"/>
                <a:ext cx="205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b="1">
                    <a:solidFill>
                      <a:srgbClr val="FF0000"/>
                    </a:solidFill>
                    <a:latin typeface="Times New Roman" pitchFamily="-84" charset="0"/>
                    <a:sym typeface="Symbol" pitchFamily="-84" charset="2"/>
                  </a:rPr>
                  <a:t></a:t>
                </a:r>
                <a:endParaRPr lang="en-US" b="1">
                  <a:solidFill>
                    <a:srgbClr val="FF0000"/>
                  </a:solidFill>
                  <a:latin typeface="Times New Roman" pitchFamily="-84" charset="0"/>
                </a:endParaRPr>
              </a:p>
            </p:txBody>
          </p:sp>
          <p:sp>
            <p:nvSpPr>
              <p:cNvPr id="70675" name="Rectangle 18"/>
              <p:cNvSpPr>
                <a:spLocks noChangeArrowheads="1"/>
              </p:cNvSpPr>
              <p:nvPr/>
            </p:nvSpPr>
            <p:spPr bwMode="auto">
              <a:xfrm>
                <a:off x="4272" y="672"/>
                <a:ext cx="1344" cy="9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70665" name="Line 19"/>
            <p:cNvSpPr>
              <a:spLocks noChangeShapeType="1"/>
            </p:cNvSpPr>
            <p:nvPr/>
          </p:nvSpPr>
          <p:spPr bwMode="auto">
            <a:xfrm>
              <a:off x="5280" y="1536"/>
              <a:ext cx="0" cy="48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prstDash val="dash"/>
              <a:round/>
              <a:headEnd/>
              <a:tailEnd/>
            </a:ln>
          </p:spPr>
          <p:txBody>
            <a:bodyPr wrap="none" lIns="90488" tIns="44450" rIns="90488" bIns="44450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>
                <a:latin typeface="Comic Sans MS" pitchFamily="-84" charset="0"/>
              </a:rPr>
              <a:t>	</a:t>
            </a:r>
            <a:endParaRPr lang="fr-FR" smtClean="0">
              <a:latin typeface="Comic Sans MS" pitchFamily="-84" charset="0"/>
            </a:endParaRPr>
          </a:p>
        </p:txBody>
      </p:sp>
      <p:sp>
        <p:nvSpPr>
          <p:cNvPr id="39939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BED06743-25F2-274D-9A18-F7FAE2BFD5EC}" type="slidenum">
              <a:rPr lang="fr-CH" smtClean="0">
                <a:latin typeface="Times New Roman" pitchFamily="-84" charset="0"/>
              </a:rPr>
              <a:pPr/>
              <a:t>28</a:t>
            </a:fld>
            <a:r>
              <a:rPr lang="fr-CH" smtClean="0">
                <a:latin typeface="Times New Roman" pitchFamily="-84" charset="0"/>
              </a:rPr>
              <a:t> </a:t>
            </a:r>
            <a:endParaRPr lang="fr-FR" smtClean="0">
              <a:latin typeface="Times New Roman" pitchFamily="-84" charset="0"/>
            </a:endParaRPr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9941" name="Picture 5" descr="/Users/Albert/Documents/mess user/fwo/ATLAS-Intro_hi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20615" y="381000"/>
            <a:ext cx="7504235" cy="609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11" fill="hold"/>
                                        <p:tgtEl>
                                          <p:spTgt spid="399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994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99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99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962400" y="685800"/>
            <a:ext cx="51816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 Lecture I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038600" y="1676400"/>
            <a:ext cx="5105400" cy="3718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  </a:t>
            </a:r>
            <a:r>
              <a:rPr lang="en-GB" sz="2800" dirty="0" smtClean="0">
                <a:solidFill>
                  <a:schemeClr val="bg1"/>
                </a:solidFill>
              </a:rPr>
              <a:t>Introduction: Experimental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Particle Physics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The Large </a:t>
            </a:r>
            <a:r>
              <a:rPr lang="en-GB" sz="2800" dirty="0" err="1" smtClean="0">
                <a:solidFill>
                  <a:schemeClr val="bg1"/>
                </a:solidFill>
              </a:rPr>
              <a:t>Hadron</a:t>
            </a: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</a:rPr>
              <a:t>Colider</a:t>
            </a: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Experiments at the LHC</a:t>
            </a:r>
            <a:endParaRPr lang="en-GB" sz="2800" dirty="0" smtClean="0">
              <a:solidFill>
                <a:srgbClr val="FFFF00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Experimental Challenges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Experimental Objects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Summary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3968143" cy="32766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26201" y="4953000"/>
            <a:ext cx="289799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Disclaimer:</a:t>
            </a:r>
          </a:p>
          <a:p>
            <a:r>
              <a:rPr lang="en-GB" dirty="0" smtClean="0"/>
              <a:t>ATLAS &amp; CMS have very </a:t>
            </a:r>
          </a:p>
          <a:p>
            <a:r>
              <a:rPr lang="en-GB" dirty="0" smtClean="0"/>
              <a:t>similar results</a:t>
            </a:r>
          </a:p>
          <a:p>
            <a:r>
              <a:rPr lang="en-GB" dirty="0" smtClean="0"/>
              <a:t>Typically one chosen </a:t>
            </a:r>
          </a:p>
          <a:p>
            <a:r>
              <a:rPr lang="en-GB" dirty="0" smtClean="0"/>
              <a:t>for illustration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HC-event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5844" name="Picture 4" descr="ATL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677" y="0"/>
            <a:ext cx="9003323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40677" y="6324601"/>
            <a:ext cx="8510954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accent2"/>
                </a:solidFill>
                <a:latin typeface="Arial" pitchFamily="-84" charset="0"/>
              </a:rPr>
              <a:t>Length 	= 55 </a:t>
            </a:r>
            <a:r>
              <a:rPr lang="en-US" sz="1800" b="1" dirty="0" err="1" smtClean="0">
                <a:solidFill>
                  <a:schemeClr val="accent2"/>
                </a:solidFill>
                <a:latin typeface="Arial" pitchFamily="-84" charset="0"/>
              </a:rPr>
              <a:t>m</a:t>
            </a:r>
            <a:r>
              <a:rPr lang="en-US" sz="1800" b="1" dirty="0" smtClean="0">
                <a:solidFill>
                  <a:schemeClr val="accent2"/>
                </a:solidFill>
                <a:latin typeface="Arial" pitchFamily="-84" charset="0"/>
              </a:rPr>
              <a:t>; Width </a:t>
            </a:r>
            <a:r>
              <a:rPr lang="en-US" sz="1800" b="1" dirty="0">
                <a:solidFill>
                  <a:schemeClr val="accent2"/>
                </a:solidFill>
                <a:latin typeface="Arial" pitchFamily="-84" charset="0"/>
              </a:rPr>
              <a:t>= 32 </a:t>
            </a:r>
            <a:r>
              <a:rPr lang="en-US" sz="1800" b="1" dirty="0" err="1" smtClean="0">
                <a:solidFill>
                  <a:schemeClr val="accent2"/>
                </a:solidFill>
                <a:latin typeface="Arial" pitchFamily="-84" charset="0"/>
              </a:rPr>
              <a:t>m</a:t>
            </a:r>
            <a:r>
              <a:rPr lang="en-US" sz="1800" b="1" dirty="0" smtClean="0">
                <a:solidFill>
                  <a:schemeClr val="accent2"/>
                </a:solidFill>
                <a:latin typeface="Arial" pitchFamily="-84" charset="0"/>
              </a:rPr>
              <a:t>;  Height </a:t>
            </a:r>
            <a:r>
              <a:rPr lang="en-US" sz="1800" b="1" dirty="0">
                <a:solidFill>
                  <a:schemeClr val="accent2"/>
                </a:solidFill>
                <a:latin typeface="Arial" pitchFamily="-84" charset="0"/>
              </a:rPr>
              <a:t>= 35 </a:t>
            </a:r>
            <a:r>
              <a:rPr lang="en-US" sz="1800" b="1" dirty="0" err="1" smtClean="0">
                <a:solidFill>
                  <a:schemeClr val="accent2"/>
                </a:solidFill>
                <a:latin typeface="Arial" pitchFamily="-84" charset="0"/>
              </a:rPr>
              <a:t>m</a:t>
            </a:r>
            <a:r>
              <a:rPr lang="en-US" sz="1800" b="1" smtClean="0">
                <a:solidFill>
                  <a:schemeClr val="accent2"/>
                </a:solidFill>
                <a:latin typeface="Arial" pitchFamily="-84" charset="0"/>
              </a:rPr>
              <a:t>;  </a:t>
            </a:r>
            <a:r>
              <a:rPr lang="en-US" sz="1800" b="1" dirty="0">
                <a:solidFill>
                  <a:schemeClr val="accent2"/>
                </a:solidFill>
                <a:latin typeface="Arial" pitchFamily="-84" charset="0"/>
              </a:rPr>
              <a:t>but spatial precision </a:t>
            </a:r>
            <a:r>
              <a:rPr lang="en-US" sz="1800" b="1" dirty="0">
                <a:solidFill>
                  <a:srgbClr val="CC0000"/>
                </a:solidFill>
                <a:latin typeface="Arial" pitchFamily="-84" charset="0"/>
              </a:rPr>
              <a:t>~ 100 </a:t>
            </a:r>
            <a:r>
              <a:rPr lang="en-US" sz="1800" b="1" dirty="0" err="1">
                <a:solidFill>
                  <a:srgbClr val="CC0000"/>
                </a:solidFill>
                <a:latin typeface="Arial" pitchFamily="-84" charset="0"/>
                <a:sym typeface="Symbol" pitchFamily="-84" charset="2"/>
              </a:rPr>
              <a:t>m</a:t>
            </a:r>
            <a:endParaRPr lang="en-US" sz="1800" b="1" dirty="0">
              <a:solidFill>
                <a:srgbClr val="CC0000"/>
              </a:solidFill>
              <a:latin typeface="Arial" pitchFamily="-84" charset="0"/>
              <a:sym typeface="Symbol" pitchFamily="-84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-142875"/>
            <a:ext cx="8382000" cy="904875"/>
          </a:xfrm>
        </p:spPr>
        <p:txBody>
          <a:bodyPr/>
          <a:lstStyle/>
          <a:p>
            <a:r>
              <a:rPr lang="en-US" dirty="0"/>
              <a:t>CMS Detector Design Priorities</a:t>
            </a:r>
          </a:p>
        </p:txBody>
      </p:sp>
      <p:sp>
        <p:nvSpPr>
          <p:cNvPr id="852995" name="Text Box 3"/>
          <p:cNvSpPr txBox="1">
            <a:spLocks noChangeArrowheads="1"/>
          </p:cNvSpPr>
          <p:nvPr/>
        </p:nvSpPr>
        <p:spPr bwMode="auto">
          <a:xfrm>
            <a:off x="378070" y="2541588"/>
            <a:ext cx="8537331" cy="267765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0000FF"/>
                </a:solidFill>
                <a:latin typeface="Helvetica" pitchFamily="-84" charset="0"/>
              </a:rPr>
              <a:t>1. A robust and redundant </a:t>
            </a:r>
            <a:r>
              <a:rPr lang="en-US" sz="2400" dirty="0" err="1">
                <a:solidFill>
                  <a:srgbClr val="0000FF"/>
                </a:solidFill>
                <a:latin typeface="Helvetica" pitchFamily="-84" charset="0"/>
              </a:rPr>
              <a:t>Muon</a:t>
            </a:r>
            <a:r>
              <a:rPr lang="en-US" sz="2400" dirty="0">
                <a:solidFill>
                  <a:srgbClr val="0000FF"/>
                </a:solidFill>
                <a:latin typeface="Helvetica" pitchFamily="-84" charset="0"/>
              </a:rPr>
              <a:t> system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0000FF"/>
                </a:solidFill>
                <a:latin typeface="Helvetica" pitchFamily="-84" charset="0"/>
              </a:rPr>
              <a:t>2. The best possible </a:t>
            </a:r>
            <a:r>
              <a:rPr lang="en-US" sz="2400" dirty="0" err="1">
                <a:solidFill>
                  <a:srgbClr val="0000FF"/>
                </a:solidFill>
                <a:latin typeface="Helvetica" pitchFamily="-84" charset="0"/>
              </a:rPr>
              <a:t>e/</a:t>
            </a:r>
            <a:r>
              <a:rPr lang="en-US" sz="2400" dirty="0" err="1">
                <a:solidFill>
                  <a:srgbClr val="0000FF"/>
                </a:solidFill>
                <a:latin typeface="Symbol" pitchFamily="-84" charset="2"/>
              </a:rPr>
              <a:t>g</a:t>
            </a:r>
            <a:r>
              <a:rPr lang="en-US" sz="2400" dirty="0">
                <a:solidFill>
                  <a:srgbClr val="0000FF"/>
                </a:solidFill>
                <a:latin typeface="Helvetica" pitchFamily="-84" charset="0"/>
              </a:rPr>
              <a:t> calorimeter consistent with 1.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0000FF"/>
                </a:solidFill>
                <a:latin typeface="Helvetica" pitchFamily="-84" charset="0"/>
              </a:rPr>
              <a:t>3. A highly efficient Tracking system consistent with 1. and 2.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0000FF"/>
                </a:solidFill>
                <a:latin typeface="Helvetica" pitchFamily="-84" charset="0"/>
              </a:rPr>
              <a:t>4. A hermetic calorimeter system. 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0000FF"/>
                </a:solidFill>
                <a:latin typeface="Helvetica" pitchFamily="-84" charset="0"/>
              </a:rPr>
              <a:t>5. A financially affordable detector.</a:t>
            </a:r>
          </a:p>
        </p:txBody>
      </p:sp>
      <p:sp>
        <p:nvSpPr>
          <p:cNvPr id="852996" name="Text Box 4"/>
          <p:cNvSpPr txBox="1">
            <a:spLocks noChangeArrowheads="1"/>
          </p:cNvSpPr>
          <p:nvPr/>
        </p:nvSpPr>
        <p:spPr bwMode="auto">
          <a:xfrm>
            <a:off x="326782" y="1468438"/>
            <a:ext cx="8219342" cy="51911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800" dirty="0" smtClean="0">
                <a:solidFill>
                  <a:srgbClr val="00547E"/>
                </a:solidFill>
                <a:latin typeface="Helvetica" pitchFamily="-84" charset="0"/>
              </a:rPr>
              <a:t>       </a:t>
            </a:r>
            <a:r>
              <a:rPr lang="en-GB" sz="2800" dirty="0" smtClean="0">
                <a:solidFill>
                  <a:srgbClr val="FF0000"/>
                </a:solidFill>
                <a:latin typeface="Helvetica" pitchFamily="-84" charset="0"/>
              </a:rPr>
              <a:t>Expression </a:t>
            </a:r>
            <a:r>
              <a:rPr lang="en-GB" sz="2800" dirty="0">
                <a:solidFill>
                  <a:srgbClr val="FF0000"/>
                </a:solidFill>
                <a:latin typeface="Helvetica" pitchFamily="-84" charset="0"/>
              </a:rPr>
              <a:t>of Intent (EOI): Evian 1992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Compact </a:t>
            </a:r>
            <a:r>
              <a:rPr lang="en-US" sz="4000" dirty="0" err="1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Muon</a:t>
            </a:r>
            <a:r>
              <a:rPr lang="en-US" sz="4000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Solenoid (CMS)</a:t>
            </a:r>
          </a:p>
        </p:txBody>
      </p:sp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3723" y="-152400"/>
            <a:ext cx="5076092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5863005" y="1376364"/>
            <a:ext cx="2990850" cy="483209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Strong Field 4T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Compact design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Solenoid for </a:t>
            </a:r>
            <a:r>
              <a:rPr lang="en-US" sz="2200" dirty="0" err="1">
                <a:solidFill>
                  <a:srgbClr val="0000FF"/>
                </a:solidFill>
                <a:latin typeface="Helvetica" pitchFamily="-84" charset="0"/>
              </a:rPr>
              <a:t>Muon</a:t>
            </a: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Helvetica" pitchFamily="-84" charset="0"/>
              </a:rPr>
              <a:t>P</a:t>
            </a:r>
            <a:r>
              <a:rPr lang="en-US" sz="2200" baseline="-25000" dirty="0">
                <a:solidFill>
                  <a:srgbClr val="0000FF"/>
                </a:solidFill>
                <a:latin typeface="Helvetica" pitchFamily="-84" charset="0"/>
              </a:rPr>
              <a:t>T</a:t>
            </a:r>
            <a:r>
              <a:rPr lang="en-US" sz="2200" dirty="0" smtClean="0">
                <a:solidFill>
                  <a:srgbClr val="0000FF"/>
                </a:solidFill>
                <a:latin typeface="Helvetica" pitchFamily="-84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trigger in transverse plane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Redundancy: 4 </a:t>
            </a:r>
            <a:r>
              <a:rPr lang="en-US" sz="2200" dirty="0" err="1">
                <a:solidFill>
                  <a:srgbClr val="0000FF"/>
                </a:solidFill>
                <a:latin typeface="Helvetica" pitchFamily="-84" charset="0"/>
              </a:rPr>
              <a:t>muon</a:t>
            </a: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 stations with 32</a:t>
            </a:r>
            <a:r>
              <a:rPr lang="en-US" sz="2200" dirty="0" smtClean="0">
                <a:solidFill>
                  <a:srgbClr val="0000FF"/>
                </a:solidFill>
                <a:latin typeface="Helvetica" pitchFamily="-84" charset="0"/>
              </a:rPr>
              <a:t> </a:t>
            </a: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R</a:t>
            </a:r>
            <a:r>
              <a:rPr lang="en-US" sz="2200" dirty="0" smtClean="0">
                <a:solidFill>
                  <a:srgbClr val="0000FF"/>
                </a:solidFill>
                <a:latin typeface="Helvetica" pitchFamily="-84" charset="0"/>
              </a:rPr>
              <a:t>-</a:t>
            </a: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phi measurements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dirty="0" err="1">
                <a:solidFill>
                  <a:srgbClr val="0000FF"/>
                </a:solidFill>
                <a:latin typeface="Symbol" pitchFamily="-84" charset="2"/>
                <a:sym typeface="Symbol" pitchFamily="-84" charset="2"/>
              </a:rPr>
              <a:t></a:t>
            </a:r>
            <a:r>
              <a:rPr lang="en-US" sz="2200" dirty="0" err="1">
                <a:solidFill>
                  <a:srgbClr val="0000FF"/>
                </a:solidFill>
                <a:latin typeface="Helvetica" pitchFamily="-84" charset="0"/>
              </a:rPr>
              <a:t>P</a:t>
            </a:r>
            <a:r>
              <a:rPr lang="en-US" sz="2200" baseline="-25000" dirty="0" err="1">
                <a:solidFill>
                  <a:srgbClr val="0000FF"/>
                </a:solidFill>
                <a:latin typeface="Helvetica" pitchFamily="-84" charset="0"/>
              </a:rPr>
              <a:t>t</a:t>
            </a: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/P</a:t>
            </a:r>
            <a:r>
              <a:rPr lang="en-US" sz="2200" baseline="-25000" dirty="0">
                <a:solidFill>
                  <a:srgbClr val="0000FF"/>
                </a:solidFill>
                <a:latin typeface="Helvetica" pitchFamily="-84" charset="0"/>
              </a:rPr>
              <a:t>t </a:t>
            </a: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~ 5% @1TeV for reasonable space resolution of </a:t>
            </a:r>
            <a:r>
              <a:rPr lang="en-US" sz="2200" dirty="0" err="1">
                <a:solidFill>
                  <a:srgbClr val="0000FF"/>
                </a:solidFill>
                <a:latin typeface="Helvetica" pitchFamily="-84" charset="0"/>
              </a:rPr>
              <a:t>muon</a:t>
            </a: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 chambers (200</a:t>
            </a:r>
            <a:r>
              <a:rPr lang="en-US" sz="2200" dirty="0">
                <a:solidFill>
                  <a:srgbClr val="0000FF"/>
                </a:solidFill>
                <a:latin typeface="Symbol" pitchFamily="-84" charset="2"/>
                <a:sym typeface="Symbol" pitchFamily="-84" charset="2"/>
              </a:rPr>
              <a:t></a:t>
            </a:r>
            <a:r>
              <a:rPr lang="en-US" sz="2200" dirty="0">
                <a:solidFill>
                  <a:srgbClr val="0000FF"/>
                </a:solidFill>
                <a:latin typeface="Helvetica" pitchFamily="-84" charset="0"/>
              </a:rPr>
              <a:t>m)</a:t>
            </a:r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1918190" y="793750"/>
            <a:ext cx="614435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 b="1">
                <a:solidFill>
                  <a:srgbClr val="00547E"/>
                </a:solidFill>
                <a:latin typeface="Helvetica" pitchFamily="-84" charset="0"/>
              </a:rPr>
              <a:t>Letter of Intent (LOI): LHCC, TDR in 1994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 descr="CMS3d_black_detector_colouredlabels_nokey_jul10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0338" y="-609600"/>
            <a:ext cx="9356481" cy="75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49"/>
          <p:cNvSpPr txBox="1">
            <a:spLocks noChangeArrowheads="1"/>
          </p:cNvSpPr>
          <p:nvPr/>
        </p:nvSpPr>
        <p:spPr bwMode="auto">
          <a:xfrm>
            <a:off x="-76200" y="5180014"/>
            <a:ext cx="2362200" cy="1754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18" tIns="45709" rIns="91418" bIns="45709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2B8CF2"/>
                </a:solidFill>
                <a:ea typeface="ＭＳ Ｐゴシック" pitchFamily="-84" charset="-128"/>
                <a:cs typeface="ＭＳ Ｐゴシック" pitchFamily="-84" charset="-128"/>
              </a:rPr>
              <a:t>Total weight:           </a:t>
            </a:r>
          </a:p>
          <a:p>
            <a:r>
              <a:rPr lang="en-US" sz="1800" b="1">
                <a:solidFill>
                  <a:srgbClr val="2B8CF2"/>
                </a:solidFill>
                <a:ea typeface="ＭＳ Ｐゴシック" pitchFamily="-84" charset="-128"/>
                <a:cs typeface="ＭＳ Ｐゴシック" pitchFamily="-84" charset="-128"/>
              </a:rPr>
              <a:t>  14000 tons</a:t>
            </a:r>
          </a:p>
          <a:p>
            <a:r>
              <a:rPr lang="en-US" sz="1800" b="1">
                <a:solidFill>
                  <a:srgbClr val="2B8CF2"/>
                </a:solidFill>
                <a:ea typeface="ＭＳ Ｐゴシック" pitchFamily="-84" charset="-128"/>
                <a:cs typeface="ＭＳ Ｐゴシック" pitchFamily="-84" charset="-128"/>
              </a:rPr>
              <a:t>Overall diameter:     </a:t>
            </a:r>
          </a:p>
          <a:p>
            <a:r>
              <a:rPr lang="en-US" sz="1800" b="1">
                <a:solidFill>
                  <a:srgbClr val="2B8CF2"/>
                </a:solidFill>
                <a:ea typeface="ＭＳ Ｐゴシック" pitchFamily="-84" charset="-128"/>
                <a:cs typeface="ＭＳ Ｐゴシック" pitchFamily="-84" charset="-128"/>
              </a:rPr>
              <a:t>  15 m</a:t>
            </a:r>
          </a:p>
          <a:p>
            <a:r>
              <a:rPr lang="en-US" sz="1800" b="1">
                <a:solidFill>
                  <a:srgbClr val="2B8CF2"/>
                </a:solidFill>
                <a:ea typeface="ＭＳ Ｐゴシック" pitchFamily="-84" charset="-128"/>
                <a:cs typeface="ＭＳ Ｐゴシック" pitchFamily="-84" charset="-128"/>
              </a:rPr>
              <a:t>Overall length:       </a:t>
            </a:r>
          </a:p>
          <a:p>
            <a:r>
              <a:rPr lang="en-US" sz="1800" b="1">
                <a:solidFill>
                  <a:srgbClr val="2B8CF2"/>
                </a:solidFill>
                <a:ea typeface="ＭＳ Ｐゴシック" pitchFamily="-84" charset="-128"/>
                <a:cs typeface="ＭＳ Ｐゴシック" pitchFamily="-84" charset="-128"/>
              </a:rPr>
              <a:t>  28.7m</a:t>
            </a:r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6997212" y="6281739"/>
            <a:ext cx="1918188" cy="542925"/>
          </a:xfrm>
          <a:noFill/>
        </p:spPr>
        <p:txBody>
          <a:bodyPr/>
          <a:lstStyle/>
          <a:p>
            <a:fld id="{96AA5C42-71FE-B942-A865-95FB678477CC}" type="slidenum">
              <a:rPr lang="en-US" smtClean="0">
                <a:latin typeface="Times New Roman" pitchFamily="-84" charset="0"/>
              </a:rPr>
              <a:pPr/>
              <a:t>33</a:t>
            </a:fld>
            <a:endParaRPr lang="en-US" smtClean="0">
              <a:latin typeface="Times New Roman" pitchFamily="-84" charset="0"/>
            </a:endParaRPr>
          </a:p>
        </p:txBody>
      </p:sp>
      <p:sp>
        <p:nvSpPr>
          <p:cNvPr id="41989" name="ZoneTexte 4"/>
          <p:cNvSpPr txBox="1">
            <a:spLocks noChangeArrowheads="1"/>
          </p:cNvSpPr>
          <p:nvPr/>
        </p:nvSpPr>
        <p:spPr bwMode="auto">
          <a:xfrm>
            <a:off x="152400" y="762000"/>
            <a:ext cx="29160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Compact Muon Solenoid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/Users/Albert/lhcnews/top3.avi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60" fill="hold"/>
                                        <p:tgtEl>
                                          <p:spTgt spid="563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632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63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63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22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9205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-152400"/>
            <a:ext cx="8534400" cy="904875"/>
          </a:xfrm>
        </p:spPr>
        <p:txBody>
          <a:bodyPr/>
          <a:lstStyle/>
          <a:p>
            <a:r>
              <a:rPr lang="en-US" dirty="0"/>
              <a:t>General Purpose Detectors </a:t>
            </a:r>
            <a:r>
              <a:rPr lang="en-US" dirty="0" smtClean="0"/>
              <a:t>at </a:t>
            </a:r>
            <a:r>
              <a:rPr lang="en-US" dirty="0"/>
              <a:t>LHC</a:t>
            </a:r>
          </a:p>
        </p:txBody>
      </p:sp>
      <p:pic>
        <p:nvPicPr>
          <p:cNvPr id="920579" name="Picture 1027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914400" y="762000"/>
            <a:ext cx="7877908" cy="539115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</p:pic>
      <p:sp>
        <p:nvSpPr>
          <p:cNvPr id="920580" name="Text Box 1028"/>
          <p:cNvSpPr txBox="1">
            <a:spLocks noChangeArrowheads="1"/>
          </p:cNvSpPr>
          <p:nvPr/>
        </p:nvSpPr>
        <p:spPr bwMode="auto">
          <a:xfrm>
            <a:off x="1125415" y="3505200"/>
            <a:ext cx="7455877" cy="2862323"/>
          </a:xfrm>
          <a:prstGeom prst="rect">
            <a:avLst/>
          </a:prstGeom>
          <a:solidFill>
            <a:srgbClr val="FFFF66"/>
          </a:solidFill>
          <a:ln w="476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In total about</a:t>
            </a:r>
          </a:p>
          <a:p>
            <a:r>
              <a:rPr lang="en-US" sz="1800" dirty="0"/>
              <a:t>    </a:t>
            </a:r>
            <a:r>
              <a:rPr lang="en-US" sz="1800" dirty="0">
                <a:solidFill>
                  <a:srgbClr val="CC0000"/>
                </a:solidFill>
              </a:rPr>
              <a:t>~100 000 000 electronic channels</a:t>
            </a:r>
          </a:p>
          <a:p>
            <a:r>
              <a:rPr lang="en-US" sz="1800" dirty="0"/>
              <a:t>Each channel checked </a:t>
            </a:r>
          </a:p>
          <a:p>
            <a:r>
              <a:rPr lang="en-US" sz="1800" dirty="0">
                <a:solidFill>
                  <a:srgbClr val="CC0000"/>
                </a:solidFill>
              </a:rPr>
              <a:t>   </a:t>
            </a:r>
            <a:r>
              <a:rPr lang="en-US" sz="1800" dirty="0" smtClean="0">
                <a:solidFill>
                  <a:srgbClr val="CC0000"/>
                </a:solidFill>
              </a:rPr>
              <a:t> 20 </a:t>
            </a:r>
            <a:r>
              <a:rPr lang="en-US" sz="1800" dirty="0">
                <a:solidFill>
                  <a:srgbClr val="CC0000"/>
                </a:solidFill>
              </a:rPr>
              <a:t>000 000 times per second (collision rate is</a:t>
            </a:r>
            <a:r>
              <a:rPr lang="en-US" sz="1800" dirty="0" smtClean="0">
                <a:solidFill>
                  <a:srgbClr val="CC0000"/>
                </a:solidFill>
              </a:rPr>
              <a:t> 20 MHz, 40 MHz soon)</a:t>
            </a:r>
            <a:endParaRPr lang="en-US" sz="1800" dirty="0">
              <a:solidFill>
                <a:srgbClr val="CC0000"/>
              </a:solidFill>
            </a:endParaRPr>
          </a:p>
          <a:p>
            <a:r>
              <a:rPr lang="en-US" sz="1800" dirty="0"/>
              <a:t> Amount of data of just one </a:t>
            </a:r>
            <a:r>
              <a:rPr lang="en-US" sz="1800" dirty="0" smtClean="0"/>
              <a:t>collision</a:t>
            </a:r>
          </a:p>
          <a:p>
            <a:r>
              <a:rPr lang="en-US" sz="1800" dirty="0"/>
              <a:t>    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CC0000"/>
                </a:solidFill>
              </a:rPr>
              <a:t>~</a:t>
            </a:r>
            <a:r>
              <a:rPr lang="en-US" sz="1800" dirty="0" smtClean="0">
                <a:solidFill>
                  <a:srgbClr val="CC0000"/>
                </a:solidFill>
              </a:rPr>
              <a:t>1 000 </a:t>
            </a:r>
            <a:r>
              <a:rPr lang="en-US" sz="1800" dirty="0">
                <a:solidFill>
                  <a:srgbClr val="CC0000"/>
                </a:solidFill>
              </a:rPr>
              <a:t>000 Bytes</a:t>
            </a:r>
          </a:p>
          <a:p>
            <a:r>
              <a:rPr lang="en-US" sz="1800" dirty="0"/>
              <a:t>Trigger (online event selection)</a:t>
            </a:r>
            <a:endParaRPr lang="en-US" sz="1800" dirty="0">
              <a:solidFill>
                <a:srgbClr val="0000CC"/>
              </a:solidFill>
            </a:endParaRPr>
          </a:p>
          <a:p>
            <a:r>
              <a:rPr lang="en-US" sz="1800" dirty="0">
                <a:solidFill>
                  <a:srgbClr val="0000CC"/>
                </a:solidFill>
              </a:rPr>
              <a:t>    </a:t>
            </a:r>
            <a:r>
              <a:rPr lang="en-US" sz="1800" dirty="0">
                <a:solidFill>
                  <a:srgbClr val="CC0000"/>
                </a:solidFill>
              </a:rPr>
              <a:t>Reduce</a:t>
            </a:r>
            <a:r>
              <a:rPr lang="en-US" sz="1800" dirty="0" smtClean="0">
                <a:solidFill>
                  <a:srgbClr val="CC0000"/>
                </a:solidFill>
              </a:rPr>
              <a:t> 20 </a:t>
            </a:r>
            <a:r>
              <a:rPr lang="en-US" sz="1800" dirty="0">
                <a:solidFill>
                  <a:srgbClr val="CC0000"/>
                </a:solidFill>
              </a:rPr>
              <a:t>MHz collision rate to </a:t>
            </a:r>
            <a:r>
              <a:rPr lang="en-US" sz="1800" dirty="0" smtClean="0">
                <a:solidFill>
                  <a:srgbClr val="CC0000"/>
                </a:solidFill>
              </a:rPr>
              <a:t>~300 </a:t>
            </a:r>
            <a:r>
              <a:rPr lang="en-US" sz="1800" dirty="0">
                <a:solidFill>
                  <a:srgbClr val="CC0000"/>
                </a:solidFill>
              </a:rPr>
              <a:t>Hz data recording rate</a:t>
            </a:r>
          </a:p>
          <a:p>
            <a:r>
              <a:rPr lang="en-US" sz="1800" dirty="0"/>
              <a:t> Readout  to disk </a:t>
            </a:r>
          </a:p>
          <a:p>
            <a:r>
              <a:rPr lang="en-US" sz="1800" dirty="0"/>
              <a:t>   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CC0000"/>
                </a:solidFill>
              </a:rPr>
              <a:t>Few 100 </a:t>
            </a:r>
            <a:r>
              <a:rPr lang="en-US" sz="1800" dirty="0">
                <a:solidFill>
                  <a:srgbClr val="CC0000"/>
                </a:solidFill>
              </a:rPr>
              <a:t>collisions/sec </a:t>
            </a:r>
            <a:r>
              <a:rPr lang="en-US" sz="1800" dirty="0" err="1">
                <a:solidFill>
                  <a:srgbClr val="CC0000"/>
                </a:solidFill>
                <a:sym typeface="Symbol" pitchFamily="-84" charset="2"/>
              </a:rPr>
              <a:t></a:t>
            </a:r>
            <a:r>
              <a:rPr lang="en-US" sz="1800" dirty="0">
                <a:solidFill>
                  <a:srgbClr val="CC0000"/>
                </a:solidFill>
                <a:sym typeface="Symbol" pitchFamily="-84" charset="2"/>
              </a:rPr>
              <a:t>  </a:t>
            </a:r>
            <a:r>
              <a:rPr lang="en-US" sz="1800" dirty="0" err="1" smtClean="0">
                <a:solidFill>
                  <a:srgbClr val="CC0000"/>
                </a:solidFill>
                <a:sym typeface="Symbol" pitchFamily="-84" charset="2"/>
              </a:rPr>
              <a:t>petaBytes</a:t>
            </a:r>
            <a:r>
              <a:rPr lang="en-US" sz="1800" dirty="0" smtClean="0">
                <a:solidFill>
                  <a:srgbClr val="CC0000"/>
                </a:solidFill>
                <a:sym typeface="Symbol" pitchFamily="-84" charset="2"/>
              </a:rPr>
              <a:t> </a:t>
            </a:r>
            <a:r>
              <a:rPr lang="en-US" sz="1800" dirty="0">
                <a:solidFill>
                  <a:srgbClr val="CC0000"/>
                </a:solidFill>
                <a:sym typeface="Symbol" pitchFamily="-84" charset="2"/>
              </a:rPr>
              <a:t>of data/year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058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From Collisions to Papers…</a:t>
            </a:r>
            <a:endParaRPr lang="en-GB" dirty="0"/>
          </a:p>
        </p:txBody>
      </p:sp>
      <p:pic>
        <p:nvPicPr>
          <p:cNvPr id="4" name="Espace réservé du contenu 3" descr="Screen Shot 2014-08-27 at 2.42.5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772" y="1371600"/>
            <a:ext cx="8276455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44062" y="-76200"/>
            <a:ext cx="7715250" cy="762000"/>
          </a:xfrm>
        </p:spPr>
        <p:txBody>
          <a:bodyPr/>
          <a:lstStyle/>
          <a:p>
            <a:r>
              <a:rPr lang="en-US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Example: </a:t>
            </a:r>
            <a:r>
              <a:rPr lang="en-US" sz="4000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CMS </a:t>
            </a:r>
            <a:r>
              <a:rPr lang="en-US" sz="4000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Central Tracker</a:t>
            </a:r>
            <a:endParaRPr lang="en-US" sz="4000" dirty="0"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133123" name="Picture 1027" descr="Picture 18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295400"/>
            <a:ext cx="37338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4" name="Picture 1028" descr="Picture 18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914400"/>
            <a:ext cx="381000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6" name="Picture 1030" descr="Picture 182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4038600"/>
            <a:ext cx="38100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7" name="Rectangle 1031"/>
          <p:cNvSpPr>
            <a:spLocks noGrp="1" noChangeArrowheads="1"/>
          </p:cNvSpPr>
          <p:nvPr>
            <p:ph type="body" idx="1"/>
          </p:nvPr>
        </p:nvSpPr>
        <p:spPr>
          <a:xfrm>
            <a:off x="4495800" y="4724400"/>
            <a:ext cx="4437185" cy="1981200"/>
          </a:xfrm>
          <a:solidFill>
            <a:srgbClr val="FFFF66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200 m</a:t>
            </a:r>
            <a:r>
              <a:rPr lang="en-US" sz="2400" baseline="30000" dirty="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2</a:t>
            </a:r>
            <a:r>
              <a:rPr lang="en-US" sz="2400" dirty="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silicon</a:t>
            </a:r>
            <a:r>
              <a:rPr lang="en-US" sz="2400" dirty="0" smtClean="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strip detectors </a:t>
            </a:r>
            <a:endParaRPr lang="en-US" sz="2400" dirty="0">
              <a:solidFill>
                <a:srgbClr val="FF0000"/>
              </a:solidFill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rgbClr val="000099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  </a:t>
            </a:r>
            <a:r>
              <a:rPr lang="en-US" sz="2400" dirty="0" smtClean="0">
                <a:solidFill>
                  <a:srgbClr val="000099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   (</a:t>
            </a:r>
            <a:r>
              <a:rPr lang="en-US" sz="2400" dirty="0">
                <a:solidFill>
                  <a:srgbClr val="000099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~ tennis court)</a:t>
            </a:r>
            <a:endParaRPr lang="en-US" sz="2400" dirty="0" smtClean="0">
              <a:solidFill>
                <a:srgbClr val="000099"/>
              </a:solidFill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    ~ </a:t>
            </a:r>
            <a:r>
              <a:rPr lang="en-US" sz="2400" dirty="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10</a:t>
            </a:r>
            <a:r>
              <a:rPr lang="en-US" sz="2400" baseline="30000" dirty="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7</a:t>
            </a:r>
            <a:r>
              <a:rPr lang="en-US" sz="2400" dirty="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read-out </a:t>
            </a:r>
            <a:r>
              <a:rPr lang="en-US" sz="2400" dirty="0" smtClean="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channels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70 million pixels for pixel detector</a:t>
            </a:r>
            <a:endParaRPr lang="en-US" sz="2400" dirty="0">
              <a:solidFill>
                <a:srgbClr val="FF0000"/>
              </a:solidFill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8" name="Picture 1028" descr="Picture 18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42388" y="1066800"/>
            <a:ext cx="4101612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6019800" y="4038600"/>
            <a:ext cx="174919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Pixel Detector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2133600" y="3581400"/>
            <a:ext cx="252342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Silicon strip Detector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5181600" y="685800"/>
            <a:ext cx="3543300" cy="24638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762000" y="762000"/>
            <a:ext cx="4944909" cy="92333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800">
                <a:solidFill>
                  <a:schemeClr val="tx1"/>
                </a:solidFill>
                <a:latin typeface="Arial" pitchFamily="-84" charset="0"/>
              </a:rPr>
              <a:t>ECAL: Barrel 36 super modules/1700 crystals</a:t>
            </a:r>
          </a:p>
          <a:p>
            <a:pPr eaLnBrk="0" hangingPunct="0"/>
            <a:r>
              <a:rPr kumimoji="1" lang="en-US" sz="1800">
                <a:solidFill>
                  <a:schemeClr val="tx1"/>
                </a:solidFill>
                <a:latin typeface="Arial" pitchFamily="-84" charset="0"/>
              </a:rPr>
              <a:t>Endcaps detectors completed in summer 2008</a:t>
            </a:r>
          </a:p>
          <a:p>
            <a:pPr eaLnBrk="0" hangingPunct="0"/>
            <a:r>
              <a:rPr kumimoji="1" lang="en-US" sz="1800">
                <a:solidFill>
                  <a:schemeClr val="tx1"/>
                </a:solidFill>
                <a:latin typeface="Arial" pitchFamily="-84" charset="0"/>
              </a:rPr>
              <a:t>Total of  </a:t>
            </a:r>
            <a:r>
              <a:rPr kumimoji="1" lang="en-US" sz="1800">
                <a:solidFill>
                  <a:srgbClr val="CC0000"/>
                </a:solidFill>
                <a:latin typeface="Arial" pitchFamily="-84" charset="0"/>
              </a:rPr>
              <a:t>~70000 crystals</a:t>
            </a:r>
            <a:r>
              <a:rPr kumimoji="1" lang="en-US" sz="1800">
                <a:solidFill>
                  <a:schemeClr val="tx1"/>
                </a:solidFill>
                <a:latin typeface="Arial" pitchFamily="-84" charset="0"/>
              </a:rPr>
              <a:t> for this detector</a:t>
            </a: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562708" y="5791200"/>
            <a:ext cx="4079631" cy="915988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1" lang="en-US" sz="1800">
                <a:solidFill>
                  <a:schemeClr val="tx2"/>
                </a:solidFill>
                <a:latin typeface="Arial" pitchFamily="-84" charset="0"/>
              </a:rPr>
              <a:t>Hadronic Calorimeter  (brass/scintillator) completed in 2006</a:t>
            </a:r>
          </a:p>
          <a:p>
            <a:r>
              <a:rPr kumimoji="1" lang="en-US" sz="1800">
                <a:solidFill>
                  <a:schemeClr val="tx2"/>
                </a:solidFill>
                <a:latin typeface="Arial" pitchFamily="-84" charset="0"/>
              </a:rPr>
              <a:t>Lowering  in the experimental hall </a:t>
            </a:r>
          </a:p>
        </p:txBody>
      </p:sp>
      <p:pic>
        <p:nvPicPr>
          <p:cNvPr id="139270" name="Picture 6" descr="hcal-loweri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58154" y="3581401"/>
            <a:ext cx="3563815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71" name="Line 7"/>
          <p:cNvSpPr>
            <a:spLocks noChangeShapeType="1"/>
          </p:cNvSpPr>
          <p:nvPr/>
        </p:nvSpPr>
        <p:spPr bwMode="auto">
          <a:xfrm flipV="1">
            <a:off x="4220308" y="5334000"/>
            <a:ext cx="1899138" cy="685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9272" name="Picture 8" descr="Picture 16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4061" y="1981200"/>
            <a:ext cx="3903785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407377" y="5218113"/>
            <a:ext cx="3563070" cy="369332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Arial" pitchFamily="-84" charset="0"/>
              </a:rPr>
              <a:t>Central ECAL installation in CMS</a:t>
            </a:r>
          </a:p>
        </p:txBody>
      </p:sp>
      <p:pic>
        <p:nvPicPr>
          <p:cNvPr id="139274" name="Picture 10" descr="Picture 183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" y="1905000"/>
            <a:ext cx="4343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75" name="Text Box 11"/>
          <p:cNvSpPr txBox="1">
            <a:spLocks noChangeArrowheads="1"/>
          </p:cNvSpPr>
          <p:nvPr/>
        </p:nvSpPr>
        <p:spPr bwMode="auto">
          <a:xfrm>
            <a:off x="6862397" y="2819400"/>
            <a:ext cx="2434155" cy="92333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Lead tungstanate.</a:t>
            </a:r>
          </a:p>
          <a:p>
            <a:r>
              <a:rPr lang="en-US" sz="1800">
                <a:solidFill>
                  <a:schemeClr val="tx1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Transparent like glass</a:t>
            </a:r>
          </a:p>
          <a:p>
            <a:r>
              <a:rPr lang="en-US" sz="1800">
                <a:solidFill>
                  <a:schemeClr val="tx1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Heavy as lead!!</a:t>
            </a:r>
          </a:p>
        </p:txBody>
      </p:sp>
      <p:sp>
        <p:nvSpPr>
          <p:cNvPr id="12" name="Rectangle 1026"/>
          <p:cNvSpPr txBox="1">
            <a:spLocks noChangeArrowheads="1"/>
          </p:cNvSpPr>
          <p:nvPr/>
        </p:nvSpPr>
        <p:spPr bwMode="auto">
          <a:xfrm>
            <a:off x="533400" y="-76200"/>
            <a:ext cx="8118231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Example: The CMS Calorimeters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609600" y="-76200"/>
            <a:ext cx="8001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These are “Experimental” Lectures 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6200" y="920889"/>
            <a:ext cx="8991600" cy="569386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dirty="0" smtClean="0"/>
              <a:t>     </a:t>
            </a:r>
            <a:r>
              <a:rPr lang="en-GB" sz="2400" dirty="0" smtClean="0">
                <a:solidFill>
                  <a:srgbClr val="FF0000"/>
                </a:solidFill>
              </a:rPr>
              <a:t>This 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is </a:t>
            </a:r>
            <a:r>
              <a:rPr lang="en-GB" sz="2400" dirty="0" smtClean="0">
                <a:solidFill>
                  <a:srgbClr val="FF0000"/>
                </a:solidFill>
              </a:rPr>
              <a:t>a School on Theoretical and Experiment in HEP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Theory is no doubt extremely important 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The</a:t>
            </a:r>
            <a:r>
              <a:rPr lang="en-GB" dirty="0" smtClean="0">
                <a:solidFill>
                  <a:srgbClr val="0000FF"/>
                </a:solidFill>
              </a:rPr>
              <a:t> Standard Model, our present Standard Theory is a triumph !!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The</a:t>
            </a:r>
            <a:r>
              <a:rPr lang="en-GB" dirty="0" smtClean="0">
                <a:solidFill>
                  <a:srgbClr val="0000FF"/>
                </a:solidFill>
              </a:rPr>
              <a:t> BEH mechanism, through the discovery of the Higgs Boson underlines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the power if theoretical insight!!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If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Supersymmetry</a:t>
            </a:r>
            <a:r>
              <a:rPr lang="en-GB" dirty="0" smtClean="0">
                <a:solidFill>
                  <a:srgbClr val="0000FF"/>
                </a:solidFill>
              </a:rPr>
              <a:t> will be discovered this will be an unmatched theoretical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triumph!!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But none of the insight/believe in these theories would have happened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without experimental data. </a:t>
            </a:r>
            <a:r>
              <a:rPr lang="en-GB" dirty="0" smtClean="0">
                <a:solidFill>
                  <a:srgbClr val="FF0000"/>
                </a:solidFill>
              </a:rPr>
              <a:t>No sign of </a:t>
            </a:r>
            <a:r>
              <a:rPr lang="en-GB" dirty="0" err="1" smtClean="0">
                <a:solidFill>
                  <a:srgbClr val="FF0000"/>
                </a:solidFill>
              </a:rPr>
              <a:t>Supersymmetry</a:t>
            </a:r>
            <a:r>
              <a:rPr lang="en-GB" dirty="0" smtClean="0">
                <a:solidFill>
                  <a:srgbClr val="FF0000"/>
                </a:solidFill>
              </a:rPr>
              <a:t> found yet!!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Moreover experiments have over the past given a lot of ‘surprises’ and new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directions (particle generations, neutrino masses…)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Experimental Particle physics is (mostly) conducted at particle accelerators.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 most recent energy frontier instrument is the Large </a:t>
            </a:r>
            <a:r>
              <a:rPr lang="en-GB" dirty="0" err="1" smtClean="0">
                <a:solidFill>
                  <a:srgbClr val="FF0000"/>
                </a:solidFill>
              </a:rPr>
              <a:t>Hadron</a:t>
            </a:r>
            <a:r>
              <a:rPr lang="en-GB" dirty="0" smtClean="0">
                <a:solidFill>
                  <a:srgbClr val="FF0000"/>
                </a:solidFill>
              </a:rPr>
              <a:t> Collider LHC</a:t>
            </a:r>
            <a:r>
              <a:rPr lang="en-GB" dirty="0" smtClean="0">
                <a:solidFill>
                  <a:srgbClr val="0000FF"/>
                </a:solidFill>
              </a:rPr>
              <a:t>  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ext Box 2"/>
          <p:cNvSpPr txBox="1">
            <a:spLocks noChangeArrowheads="1"/>
          </p:cNvSpPr>
          <p:nvPr/>
        </p:nvSpPr>
        <p:spPr bwMode="auto">
          <a:xfrm>
            <a:off x="351693" y="838200"/>
            <a:ext cx="8792307" cy="7663637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itchFamily="-84" charset="0"/>
              </a:rPr>
              <a:t>Excellent energy resolution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of  EM calorimeters</a:t>
            </a:r>
          </a:p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 for </a:t>
            </a:r>
            <a:r>
              <a:rPr lang="en-US" sz="2800" dirty="0" err="1">
                <a:solidFill>
                  <a:srgbClr val="009900"/>
                </a:solidFill>
                <a:latin typeface="Times New Roman" pitchFamily="-84" charset="0"/>
              </a:rPr>
              <a:t>e/</a:t>
            </a:r>
            <a:r>
              <a:rPr lang="en-US" sz="2800" dirty="0" err="1">
                <a:solidFill>
                  <a:srgbClr val="009900"/>
                </a:solidFill>
                <a:latin typeface="Symbol" pitchFamily="-84" charset="2"/>
                <a:sym typeface="Symbol" pitchFamily="-84" charset="2"/>
              </a:rPr>
              <a:t></a:t>
            </a:r>
            <a:r>
              <a:rPr lang="en-US" sz="2800" dirty="0">
                <a:solidFill>
                  <a:srgbClr val="009900"/>
                </a:solidFill>
                <a:latin typeface="Symbol" pitchFamily="-84" charset="2"/>
              </a:rPr>
              <a:t>  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and of the tracking devices for </a:t>
            </a:r>
            <a:r>
              <a:rPr lang="en-US" sz="2400" dirty="0" err="1">
                <a:solidFill>
                  <a:srgbClr val="009900"/>
                </a:solidFill>
                <a:latin typeface="Symbol" pitchFamily="-84" charset="2"/>
              </a:rPr>
              <a:t>m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in </a:t>
            </a:r>
          </a:p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 order to extract a signal over the backgrounds. </a:t>
            </a:r>
          </a:p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</a:t>
            </a:r>
          </a:p>
          <a:p>
            <a:pPr eaLnBrk="0" hangingPunct="0"/>
            <a:endParaRPr lang="en-US" sz="2400" dirty="0">
              <a:solidFill>
                <a:schemeClr val="tx1"/>
              </a:solidFill>
              <a:latin typeface="Times New Roman" pitchFamily="-84" charset="0"/>
            </a:endParaRPr>
          </a:p>
          <a:p>
            <a:pPr eaLnBrk="0" hangingPunct="0"/>
            <a:endParaRPr lang="en-US" sz="2400" dirty="0">
              <a:solidFill>
                <a:schemeClr val="tx1"/>
              </a:solidFill>
              <a:latin typeface="Times New Roman" pitchFamily="-84" charset="0"/>
            </a:endParaRPr>
          </a:p>
          <a:p>
            <a:pPr eaLnBrk="0" hangingPunct="0"/>
            <a:endParaRPr lang="en-US" sz="2400" dirty="0" smtClean="0">
              <a:solidFill>
                <a:schemeClr val="tx1"/>
              </a:solidFill>
              <a:latin typeface="Times New Roman" pitchFamily="-84" charset="0"/>
            </a:endParaRPr>
          </a:p>
          <a:p>
            <a:pPr eaLnBrk="0" hangingPunct="0"/>
            <a:r>
              <a:rPr lang="en-US" sz="2400" dirty="0" smtClean="0">
                <a:solidFill>
                  <a:schemeClr val="tx1"/>
                </a:solidFill>
                <a:latin typeface="Times New Roman" pitchFamily="-84" charset="0"/>
              </a:rPr>
              <a:t> </a:t>
            </a:r>
          </a:p>
          <a:p>
            <a:pPr eaLnBrk="0" hangingPunct="0"/>
            <a:endParaRPr lang="en-US" sz="2400" dirty="0" smtClean="0">
              <a:latin typeface="Times New Roman" pitchFamily="-84" charset="0"/>
            </a:endParaRPr>
          </a:p>
          <a:p>
            <a:pPr eaLnBrk="0" hangingPunct="0"/>
            <a:endParaRPr lang="en-US" sz="2400" dirty="0" smtClean="0">
              <a:solidFill>
                <a:schemeClr val="tx1"/>
              </a:solidFill>
              <a:latin typeface="Times New Roman" pitchFamily="-84" charset="0"/>
            </a:endParaRPr>
          </a:p>
          <a:p>
            <a:pPr eaLnBrk="0" hangingPunct="0"/>
            <a:endParaRPr lang="en-US" sz="2400" dirty="0" smtClean="0">
              <a:latin typeface="Times New Roman" pitchFamily="-84" charset="0"/>
            </a:endParaRPr>
          </a:p>
          <a:p>
            <a:pPr eaLnBrk="0" hangingPunct="0"/>
            <a:r>
              <a:rPr lang="en-US" dirty="0" smtClean="0">
                <a:solidFill>
                  <a:schemeClr val="tx1"/>
                </a:solidFill>
                <a:latin typeface="Times New Roman" pitchFamily="-84" charset="0"/>
              </a:rPr>
              <a:t>                     Example </a:t>
            </a:r>
            <a:r>
              <a:rPr lang="en-US" dirty="0">
                <a:solidFill>
                  <a:schemeClr val="tx1"/>
                </a:solidFill>
                <a:latin typeface="Times New Roman" pitchFamily="-84" charset="0"/>
              </a:rPr>
              <a:t>: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  </a:t>
            </a:r>
            <a:r>
              <a:rPr lang="en-US" sz="3200" dirty="0">
                <a:solidFill>
                  <a:srgbClr val="3333CC"/>
                </a:solidFill>
                <a:latin typeface="Times New Roman" pitchFamily="-84" charset="0"/>
              </a:rPr>
              <a:t>H </a:t>
            </a:r>
            <a:r>
              <a:rPr lang="en-US" sz="3200" dirty="0" err="1">
                <a:solidFill>
                  <a:srgbClr val="3333CC"/>
                </a:solidFill>
                <a:latin typeface="Times New Roman" pitchFamily="-84" charset="0"/>
                <a:sym typeface="Symbol" pitchFamily="-84" charset="2"/>
              </a:rPr>
              <a:t></a:t>
            </a:r>
            <a:r>
              <a:rPr lang="en-US" sz="3200" dirty="0" err="1" smtClean="0">
                <a:solidFill>
                  <a:srgbClr val="3333CC"/>
                </a:solidFill>
                <a:latin typeface="Times New Roman" pitchFamily="-84" charset="0"/>
                <a:sym typeface="Symbol" pitchFamily="-84" charset="2"/>
              </a:rPr>
              <a:t></a:t>
            </a:r>
            <a:endParaRPr lang="en-US" sz="3200" dirty="0" smtClean="0">
              <a:solidFill>
                <a:srgbClr val="3333CC"/>
              </a:solidFill>
              <a:latin typeface="Times New Roman" pitchFamily="-84" charset="0"/>
              <a:sym typeface="Symbol" pitchFamily="-84" charset="2"/>
            </a:endParaRPr>
          </a:p>
          <a:p>
            <a:pPr eaLnBrk="0" hangingPunct="0"/>
            <a:endParaRPr lang="en-US" sz="3200" dirty="0" smtClean="0">
              <a:solidFill>
                <a:srgbClr val="3333CC"/>
              </a:solidFill>
              <a:latin typeface="Times New Roman" pitchFamily="-84" charset="0"/>
              <a:sym typeface="Symbol" pitchFamily="-84" charset="2"/>
            </a:endParaRPr>
          </a:p>
          <a:p>
            <a:pPr eaLnBrk="0" hangingPunct="0"/>
            <a:endParaRPr lang="en-US" sz="3200" dirty="0" smtClean="0">
              <a:solidFill>
                <a:srgbClr val="3333CC"/>
              </a:solidFill>
              <a:latin typeface="Times New Roman" pitchFamily="-84" charset="0"/>
              <a:sym typeface="Symbol" pitchFamily="-84" charset="2"/>
            </a:endParaRPr>
          </a:p>
          <a:p>
            <a:pPr eaLnBrk="0" hangingPunct="0"/>
            <a:endParaRPr lang="en-US" sz="3200" dirty="0" smtClean="0">
              <a:solidFill>
                <a:srgbClr val="3333CC"/>
              </a:solidFill>
              <a:latin typeface="Times New Roman" pitchFamily="-84" charset="0"/>
              <a:sym typeface="Symbol" pitchFamily="-84" charset="2"/>
            </a:endParaRPr>
          </a:p>
          <a:p>
            <a:pPr eaLnBrk="0" hangingPunct="0"/>
            <a:endParaRPr lang="en-US" sz="3200" dirty="0" smtClean="0">
              <a:solidFill>
                <a:srgbClr val="3333CC"/>
              </a:solidFill>
              <a:latin typeface="Times New Roman" pitchFamily="-84" charset="0"/>
              <a:sym typeface="Symbol" pitchFamily="-84" charset="2"/>
            </a:endParaRPr>
          </a:p>
          <a:p>
            <a:pPr eaLnBrk="0" hangingPunct="0"/>
            <a:endParaRPr lang="en-US" sz="3200" dirty="0" smtClean="0">
              <a:solidFill>
                <a:srgbClr val="3333CC"/>
              </a:solidFill>
              <a:latin typeface="Times New Roman" pitchFamily="-84" charset="0"/>
              <a:sym typeface="Symbol" pitchFamily="-84" charset="2"/>
            </a:endParaRPr>
          </a:p>
          <a:p>
            <a:pPr eaLnBrk="0" hangingPunct="0"/>
            <a:endParaRPr lang="en-US" sz="3200" dirty="0" smtClean="0">
              <a:solidFill>
                <a:srgbClr val="3333CC"/>
              </a:solidFill>
              <a:latin typeface="Times New Roman" pitchFamily="-84" charset="0"/>
              <a:sym typeface="Symbol" pitchFamily="-84" charset="2"/>
            </a:endParaRPr>
          </a:p>
          <a:p>
            <a:pPr eaLnBrk="0" hangingPunct="0"/>
            <a:endParaRPr lang="en-US" sz="2400" dirty="0">
              <a:solidFill>
                <a:schemeClr val="tx1"/>
              </a:solidFill>
              <a:latin typeface="Symbol" pitchFamily="-84" charset="2"/>
            </a:endParaRPr>
          </a:p>
        </p:txBody>
      </p:sp>
      <p:sp>
        <p:nvSpPr>
          <p:cNvPr id="141316" name="Text Box 3"/>
          <p:cNvSpPr txBox="1">
            <a:spLocks noChangeArrowheads="1"/>
          </p:cNvSpPr>
          <p:nvPr/>
        </p:nvSpPr>
        <p:spPr bwMode="auto">
          <a:xfrm>
            <a:off x="4712677" y="3048000"/>
            <a:ext cx="31983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FF0000"/>
                </a:solidFill>
                <a:latin typeface="Times New Roman" pitchFamily="-84" charset="0"/>
              </a:rPr>
              <a:t>H </a:t>
            </a:r>
            <a:r>
              <a:rPr lang="en-US" sz="2400">
                <a:solidFill>
                  <a:srgbClr val="FF0000"/>
                </a:solidFill>
                <a:latin typeface="Times New Roman" pitchFamily="-84" charset="0"/>
                <a:sym typeface="Symbol" pitchFamily="-84" charset="2"/>
              </a:rPr>
              <a:t> </a:t>
            </a:r>
            <a:r>
              <a:rPr lang="en-US" sz="2400">
                <a:solidFill>
                  <a:srgbClr val="FF0000"/>
                </a:solidFill>
                <a:latin typeface="Symbol" pitchFamily="-84" charset="2"/>
                <a:sym typeface="Symbol" pitchFamily="-84" charset="2"/>
              </a:rPr>
              <a:t> </a:t>
            </a:r>
            <a:r>
              <a:rPr lang="en-US" sz="2400">
                <a:solidFill>
                  <a:srgbClr val="FF0000"/>
                </a:solidFill>
                <a:latin typeface="Times New Roman" pitchFamily="-84" charset="0"/>
                <a:sym typeface="Symbol" pitchFamily="-84" charset="2"/>
              </a:rPr>
              <a:t>good resolution</a:t>
            </a:r>
            <a:endParaRPr lang="en-US" sz="2800">
              <a:solidFill>
                <a:srgbClr val="FF0000"/>
              </a:solidFill>
              <a:latin typeface="Symbol" pitchFamily="-84" charset="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06769" y="2057401"/>
            <a:ext cx="6428819" cy="4427151"/>
            <a:chOff x="720" y="2544"/>
            <a:chExt cx="3037" cy="3035"/>
          </a:xfrm>
          <a:solidFill>
            <a:schemeClr val="accent3"/>
          </a:solidFill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720" y="2544"/>
              <a:ext cx="2496" cy="3035"/>
              <a:chOff x="720" y="2544"/>
              <a:chExt cx="2496" cy="3035"/>
            </a:xfrm>
            <a:grpFill/>
          </p:grpSpPr>
          <p:sp>
            <p:nvSpPr>
              <p:cNvPr id="141330" name="Line 6"/>
              <p:cNvSpPr>
                <a:spLocks noChangeShapeType="1"/>
              </p:cNvSpPr>
              <p:nvPr/>
            </p:nvSpPr>
            <p:spPr bwMode="auto">
              <a:xfrm>
                <a:off x="768" y="2736"/>
                <a:ext cx="0" cy="2352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31" name="Line 7"/>
              <p:cNvSpPr>
                <a:spLocks noChangeShapeType="1"/>
              </p:cNvSpPr>
              <p:nvPr/>
            </p:nvSpPr>
            <p:spPr bwMode="auto">
              <a:xfrm>
                <a:off x="720" y="5088"/>
                <a:ext cx="230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32" name="Freeform 8"/>
              <p:cNvSpPr>
                <a:spLocks/>
              </p:cNvSpPr>
              <p:nvPr/>
            </p:nvSpPr>
            <p:spPr bwMode="auto">
              <a:xfrm rot="360000">
                <a:off x="1474" y="3744"/>
                <a:ext cx="816" cy="672"/>
              </a:xfrm>
              <a:custGeom>
                <a:avLst/>
                <a:gdLst>
                  <a:gd name="T0" fmla="*/ 0 w 712"/>
                  <a:gd name="T1" fmla="*/ 0 h 672"/>
                  <a:gd name="T2" fmla="*/ 165 w 712"/>
                  <a:gd name="T3" fmla="*/ 32 h 672"/>
                  <a:gd name="T4" fmla="*/ 207 w 712"/>
                  <a:gd name="T5" fmla="*/ 48 h 672"/>
                  <a:gd name="T6" fmla="*/ 387 w 712"/>
                  <a:gd name="T7" fmla="*/ 80 h 672"/>
                  <a:gd name="T8" fmla="*/ 566 w 712"/>
                  <a:gd name="T9" fmla="*/ 136 h 672"/>
                  <a:gd name="T10" fmla="*/ 594 w 712"/>
                  <a:gd name="T11" fmla="*/ 160 h 672"/>
                  <a:gd name="T12" fmla="*/ 676 w 712"/>
                  <a:gd name="T13" fmla="*/ 192 h 672"/>
                  <a:gd name="T14" fmla="*/ 745 w 712"/>
                  <a:gd name="T15" fmla="*/ 240 h 672"/>
                  <a:gd name="T16" fmla="*/ 910 w 712"/>
                  <a:gd name="T17" fmla="*/ 352 h 672"/>
                  <a:gd name="T18" fmla="*/ 1007 w 712"/>
                  <a:gd name="T19" fmla="*/ 424 h 672"/>
                  <a:gd name="T20" fmla="*/ 1186 w 712"/>
                  <a:gd name="T21" fmla="*/ 600 h 672"/>
                  <a:gd name="T22" fmla="*/ 1229 w 712"/>
                  <a:gd name="T23" fmla="*/ 672 h 67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12"/>
                  <a:gd name="T37" fmla="*/ 0 h 672"/>
                  <a:gd name="T38" fmla="*/ 712 w 712"/>
                  <a:gd name="T39" fmla="*/ 672 h 67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12" h="672">
                    <a:moveTo>
                      <a:pt x="0" y="0"/>
                    </a:moveTo>
                    <a:cubicBezTo>
                      <a:pt x="32" y="11"/>
                      <a:pt x="64" y="21"/>
                      <a:pt x="96" y="32"/>
                    </a:cubicBezTo>
                    <a:cubicBezTo>
                      <a:pt x="105" y="35"/>
                      <a:pt x="111" y="44"/>
                      <a:pt x="120" y="48"/>
                    </a:cubicBezTo>
                    <a:cubicBezTo>
                      <a:pt x="152" y="62"/>
                      <a:pt x="195" y="61"/>
                      <a:pt x="224" y="80"/>
                    </a:cubicBezTo>
                    <a:cubicBezTo>
                      <a:pt x="256" y="102"/>
                      <a:pt x="293" y="119"/>
                      <a:pt x="328" y="136"/>
                    </a:cubicBezTo>
                    <a:cubicBezTo>
                      <a:pt x="333" y="144"/>
                      <a:pt x="337" y="154"/>
                      <a:pt x="344" y="160"/>
                    </a:cubicBezTo>
                    <a:cubicBezTo>
                      <a:pt x="358" y="173"/>
                      <a:pt x="392" y="192"/>
                      <a:pt x="392" y="192"/>
                    </a:cubicBezTo>
                    <a:cubicBezTo>
                      <a:pt x="449" y="278"/>
                      <a:pt x="360" y="148"/>
                      <a:pt x="432" y="240"/>
                    </a:cubicBezTo>
                    <a:cubicBezTo>
                      <a:pt x="463" y="280"/>
                      <a:pt x="485" y="323"/>
                      <a:pt x="528" y="352"/>
                    </a:cubicBezTo>
                    <a:cubicBezTo>
                      <a:pt x="545" y="378"/>
                      <a:pt x="570" y="396"/>
                      <a:pt x="584" y="424"/>
                    </a:cubicBezTo>
                    <a:cubicBezTo>
                      <a:pt x="613" y="483"/>
                      <a:pt x="648" y="547"/>
                      <a:pt x="688" y="600"/>
                    </a:cubicBezTo>
                    <a:cubicBezTo>
                      <a:pt x="697" y="628"/>
                      <a:pt x="712" y="642"/>
                      <a:pt x="712" y="672"/>
                    </a:cubicBezTo>
                  </a:path>
                </a:pathLst>
              </a:custGeom>
              <a:grpFill/>
              <a:ln w="952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33" name="Freeform 9"/>
              <p:cNvSpPr>
                <a:spLocks/>
              </p:cNvSpPr>
              <p:nvPr/>
            </p:nvSpPr>
            <p:spPr bwMode="auto">
              <a:xfrm>
                <a:off x="1392" y="3600"/>
                <a:ext cx="848" cy="816"/>
              </a:xfrm>
              <a:custGeom>
                <a:avLst/>
                <a:gdLst>
                  <a:gd name="T0" fmla="*/ 0 w 848"/>
                  <a:gd name="T1" fmla="*/ 0 h 816"/>
                  <a:gd name="T2" fmla="*/ 168 w 848"/>
                  <a:gd name="T3" fmla="*/ 168 h 816"/>
                  <a:gd name="T4" fmla="*/ 184 w 848"/>
                  <a:gd name="T5" fmla="*/ 192 h 816"/>
                  <a:gd name="T6" fmla="*/ 256 w 848"/>
                  <a:gd name="T7" fmla="*/ 248 h 816"/>
                  <a:gd name="T8" fmla="*/ 304 w 848"/>
                  <a:gd name="T9" fmla="*/ 264 h 816"/>
                  <a:gd name="T10" fmla="*/ 496 w 848"/>
                  <a:gd name="T11" fmla="*/ 136 h 816"/>
                  <a:gd name="T12" fmla="*/ 608 w 848"/>
                  <a:gd name="T13" fmla="*/ 0 h 816"/>
                  <a:gd name="T14" fmla="*/ 624 w 848"/>
                  <a:gd name="T15" fmla="*/ 24 h 816"/>
                  <a:gd name="T16" fmla="*/ 640 w 848"/>
                  <a:gd name="T17" fmla="*/ 72 h 816"/>
                  <a:gd name="T18" fmla="*/ 632 w 848"/>
                  <a:gd name="T19" fmla="*/ 328 h 816"/>
                  <a:gd name="T20" fmla="*/ 624 w 848"/>
                  <a:gd name="T21" fmla="*/ 392 h 816"/>
                  <a:gd name="T22" fmla="*/ 736 w 848"/>
                  <a:gd name="T23" fmla="*/ 712 h 816"/>
                  <a:gd name="T24" fmla="*/ 784 w 848"/>
                  <a:gd name="T25" fmla="*/ 752 h 816"/>
                  <a:gd name="T26" fmla="*/ 800 w 848"/>
                  <a:gd name="T27" fmla="*/ 776 h 816"/>
                  <a:gd name="T28" fmla="*/ 824 w 848"/>
                  <a:gd name="T29" fmla="*/ 792 h 816"/>
                  <a:gd name="T30" fmla="*/ 848 w 848"/>
                  <a:gd name="T31" fmla="*/ 816 h 81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48"/>
                  <a:gd name="T49" fmla="*/ 0 h 816"/>
                  <a:gd name="T50" fmla="*/ 848 w 848"/>
                  <a:gd name="T51" fmla="*/ 816 h 81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48" h="816">
                    <a:moveTo>
                      <a:pt x="0" y="0"/>
                    </a:moveTo>
                    <a:cubicBezTo>
                      <a:pt x="56" y="56"/>
                      <a:pt x="124" y="102"/>
                      <a:pt x="168" y="168"/>
                    </a:cubicBezTo>
                    <a:cubicBezTo>
                      <a:pt x="173" y="176"/>
                      <a:pt x="178" y="185"/>
                      <a:pt x="184" y="192"/>
                    </a:cubicBezTo>
                    <a:cubicBezTo>
                      <a:pt x="207" y="220"/>
                      <a:pt x="223" y="226"/>
                      <a:pt x="256" y="248"/>
                    </a:cubicBezTo>
                    <a:cubicBezTo>
                      <a:pt x="270" y="257"/>
                      <a:pt x="304" y="264"/>
                      <a:pt x="304" y="264"/>
                    </a:cubicBezTo>
                    <a:cubicBezTo>
                      <a:pt x="389" y="250"/>
                      <a:pt x="446" y="206"/>
                      <a:pt x="496" y="136"/>
                    </a:cubicBezTo>
                    <a:cubicBezTo>
                      <a:pt x="528" y="91"/>
                      <a:pt x="553" y="18"/>
                      <a:pt x="608" y="0"/>
                    </a:cubicBezTo>
                    <a:cubicBezTo>
                      <a:pt x="613" y="8"/>
                      <a:pt x="620" y="15"/>
                      <a:pt x="624" y="24"/>
                    </a:cubicBezTo>
                    <a:cubicBezTo>
                      <a:pt x="631" y="39"/>
                      <a:pt x="640" y="72"/>
                      <a:pt x="640" y="72"/>
                    </a:cubicBezTo>
                    <a:cubicBezTo>
                      <a:pt x="637" y="157"/>
                      <a:pt x="636" y="243"/>
                      <a:pt x="632" y="328"/>
                    </a:cubicBezTo>
                    <a:cubicBezTo>
                      <a:pt x="631" y="349"/>
                      <a:pt x="624" y="371"/>
                      <a:pt x="624" y="392"/>
                    </a:cubicBezTo>
                    <a:cubicBezTo>
                      <a:pt x="624" y="478"/>
                      <a:pt x="628" y="676"/>
                      <a:pt x="736" y="712"/>
                    </a:cubicBezTo>
                    <a:cubicBezTo>
                      <a:pt x="751" y="727"/>
                      <a:pt x="769" y="737"/>
                      <a:pt x="784" y="752"/>
                    </a:cubicBezTo>
                    <a:cubicBezTo>
                      <a:pt x="791" y="759"/>
                      <a:pt x="793" y="769"/>
                      <a:pt x="800" y="776"/>
                    </a:cubicBezTo>
                    <a:cubicBezTo>
                      <a:pt x="807" y="783"/>
                      <a:pt x="817" y="786"/>
                      <a:pt x="824" y="792"/>
                    </a:cubicBezTo>
                    <a:cubicBezTo>
                      <a:pt x="833" y="799"/>
                      <a:pt x="848" y="816"/>
                      <a:pt x="848" y="816"/>
                    </a:cubicBezTo>
                  </a:path>
                </a:pathLst>
              </a:custGeom>
              <a:grp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34" name="Line 10"/>
              <p:cNvSpPr>
                <a:spLocks noChangeShapeType="1"/>
              </p:cNvSpPr>
              <p:nvPr/>
            </p:nvSpPr>
            <p:spPr bwMode="auto">
              <a:xfrm flipV="1">
                <a:off x="768" y="2544"/>
                <a:ext cx="0" cy="192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35" name="Line 11"/>
              <p:cNvSpPr>
                <a:spLocks noChangeShapeType="1"/>
              </p:cNvSpPr>
              <p:nvPr/>
            </p:nvSpPr>
            <p:spPr bwMode="auto">
              <a:xfrm>
                <a:off x="3024" y="5088"/>
                <a:ext cx="192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36" name="Line 12"/>
              <p:cNvSpPr>
                <a:spLocks noChangeShapeType="1"/>
              </p:cNvSpPr>
              <p:nvPr/>
            </p:nvSpPr>
            <p:spPr bwMode="auto">
              <a:xfrm>
                <a:off x="768" y="2976"/>
                <a:ext cx="2112" cy="2112"/>
              </a:xfrm>
              <a:prstGeom prst="line">
                <a:avLst/>
              </a:prstGeom>
              <a:grpFill/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37" name="Text Box 13"/>
              <p:cNvSpPr txBox="1">
                <a:spLocks noChangeArrowheads="1"/>
              </p:cNvSpPr>
              <p:nvPr/>
            </p:nvSpPr>
            <p:spPr bwMode="auto">
              <a:xfrm>
                <a:off x="2160" y="5136"/>
                <a:ext cx="376" cy="44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3600">
                    <a:solidFill>
                      <a:schemeClr val="tx1"/>
                    </a:solidFill>
                    <a:latin typeface="Times New Roman" pitchFamily="-84" charset="0"/>
                  </a:rPr>
                  <a:t>m</a:t>
                </a:r>
                <a:r>
                  <a:rPr lang="en-US" sz="3600" baseline="-25000">
                    <a:solidFill>
                      <a:schemeClr val="tx1"/>
                    </a:solidFill>
                    <a:latin typeface="Symbol" pitchFamily="-84" charset="2"/>
                  </a:rPr>
                  <a:t>gg</a:t>
                </a:r>
                <a:endParaRPr lang="en-US" sz="2800">
                  <a:solidFill>
                    <a:schemeClr val="tx1"/>
                  </a:solidFill>
                  <a:latin typeface="Times New Roman" pitchFamily="-84" charset="0"/>
                </a:endParaRPr>
              </a:p>
            </p:txBody>
          </p:sp>
        </p:grpSp>
        <p:sp>
          <p:nvSpPr>
            <p:cNvPr id="141325" name="Text Box 14"/>
            <p:cNvSpPr txBox="1">
              <a:spLocks noChangeArrowheads="1"/>
            </p:cNvSpPr>
            <p:nvPr/>
          </p:nvSpPr>
          <p:spPr bwMode="auto">
            <a:xfrm>
              <a:off x="2832" y="4175"/>
              <a:ext cx="925" cy="48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>
                  <a:solidFill>
                    <a:srgbClr val="3333CC"/>
                  </a:solidFill>
                  <a:latin typeface="Times New Roman" pitchFamily="-84" charset="0"/>
                </a:rPr>
                <a:t>background from</a:t>
              </a:r>
            </a:p>
            <a:p>
              <a:pPr eaLnBrk="0" hangingPunct="0"/>
              <a:r>
                <a:rPr lang="en-US">
                  <a:solidFill>
                    <a:srgbClr val="3333CC"/>
                  </a:solidFill>
                  <a:latin typeface="Times New Roman" pitchFamily="-84" charset="0"/>
                </a:rPr>
                <a:t>      pp </a:t>
              </a:r>
              <a:r>
                <a:rPr lang="en-US">
                  <a:solidFill>
                    <a:srgbClr val="3333CC"/>
                  </a:solidFill>
                  <a:latin typeface="Times New Roman" pitchFamily="-84" charset="0"/>
                  <a:sym typeface="Symbol" pitchFamily="-84" charset="2"/>
                </a:rPr>
                <a:t> </a:t>
              </a:r>
              <a:endParaRPr lang="en-US" sz="2800">
                <a:solidFill>
                  <a:schemeClr val="tx1"/>
                </a:solidFill>
                <a:latin typeface="Times New Roman" pitchFamily="-84" charset="0"/>
              </a:endParaRPr>
            </a:p>
          </p:txBody>
        </p:sp>
        <p:sp>
          <p:nvSpPr>
            <p:cNvPr id="141326" name="Line 15"/>
            <p:cNvSpPr>
              <a:spLocks noChangeShapeType="1"/>
            </p:cNvSpPr>
            <p:nvPr/>
          </p:nvSpPr>
          <p:spPr bwMode="auto">
            <a:xfrm flipH="1">
              <a:off x="2640" y="4464"/>
              <a:ext cx="288" cy="288"/>
            </a:xfrm>
            <a:prstGeom prst="line">
              <a:avLst/>
            </a:prstGeom>
            <a:grpFill/>
            <a:ln w="9525">
              <a:solidFill>
                <a:srgbClr val="3333CC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327" name="Line 16"/>
            <p:cNvSpPr>
              <a:spLocks noChangeShapeType="1"/>
            </p:cNvSpPr>
            <p:nvPr/>
          </p:nvSpPr>
          <p:spPr bwMode="auto">
            <a:xfrm flipH="1">
              <a:off x="2064" y="3264"/>
              <a:ext cx="192" cy="288"/>
            </a:xfrm>
            <a:prstGeom prst="lin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328" name="Rectangle 17"/>
            <p:cNvSpPr>
              <a:spLocks noChangeArrowheads="1"/>
            </p:cNvSpPr>
            <p:nvPr/>
          </p:nvSpPr>
          <p:spPr bwMode="auto">
            <a:xfrm>
              <a:off x="960" y="2640"/>
              <a:ext cx="1993" cy="31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>
                  <a:solidFill>
                    <a:srgbClr val="009900"/>
                  </a:solidFill>
                  <a:latin typeface="Times New Roman" pitchFamily="-84" charset="0"/>
                </a:rPr>
                <a:t>H </a:t>
              </a:r>
              <a:r>
                <a:rPr lang="en-US" sz="2400">
                  <a:solidFill>
                    <a:srgbClr val="009900"/>
                  </a:solidFill>
                  <a:latin typeface="Times New Roman" pitchFamily="-84" charset="0"/>
                  <a:sym typeface="Symbol" pitchFamily="-84" charset="2"/>
                </a:rPr>
                <a:t> </a:t>
              </a:r>
              <a:r>
                <a:rPr lang="en-US" sz="2400">
                  <a:solidFill>
                    <a:srgbClr val="009900"/>
                  </a:solidFill>
                  <a:latin typeface="Symbol" pitchFamily="-84" charset="2"/>
                  <a:sym typeface="Symbol" pitchFamily="-84" charset="2"/>
                </a:rPr>
                <a:t> </a:t>
              </a:r>
              <a:r>
                <a:rPr lang="en-US" sz="2400">
                  <a:solidFill>
                    <a:srgbClr val="009900"/>
                  </a:solidFill>
                  <a:latin typeface="Times New Roman" pitchFamily="-84" charset="0"/>
                  <a:sym typeface="Symbol" pitchFamily="-84" charset="2"/>
                </a:rPr>
                <a:t>bad resolution</a:t>
              </a:r>
              <a:endParaRPr lang="en-US" sz="2400">
                <a:solidFill>
                  <a:srgbClr val="FF0000"/>
                </a:solidFill>
                <a:latin typeface="Times New Roman" pitchFamily="-84" charset="0"/>
                <a:sym typeface="Symbol" pitchFamily="-84" charset="2"/>
              </a:endParaRPr>
            </a:p>
          </p:txBody>
        </p:sp>
        <p:sp>
          <p:nvSpPr>
            <p:cNvPr id="141329" name="Line 18"/>
            <p:cNvSpPr>
              <a:spLocks noChangeShapeType="1"/>
            </p:cNvSpPr>
            <p:nvPr/>
          </p:nvSpPr>
          <p:spPr bwMode="auto">
            <a:xfrm>
              <a:off x="1680" y="3072"/>
              <a:ext cx="0" cy="528"/>
            </a:xfrm>
            <a:prstGeom prst="line">
              <a:avLst/>
            </a:prstGeom>
            <a:grpFill/>
            <a:ln w="9525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1318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4295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Calorimeter Resolution: </a:t>
            </a:r>
            <a:r>
              <a:rPr lang="en-US" sz="4000" dirty="0" err="1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eg</a:t>
            </a:r>
            <a:r>
              <a:rPr lang="en-US" sz="4000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. Higgs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5064369" y="2133601"/>
            <a:ext cx="7110046" cy="798513"/>
            <a:chOff x="192" y="3744"/>
            <a:chExt cx="3990" cy="526"/>
          </a:xfrm>
        </p:grpSpPr>
        <p:graphicFrame>
          <p:nvGraphicFramePr>
            <p:cNvPr id="141314" name="Object 2"/>
            <p:cNvGraphicFramePr>
              <a:graphicFrameLocks noChangeAspect="1"/>
            </p:cNvGraphicFramePr>
            <p:nvPr/>
          </p:nvGraphicFramePr>
          <p:xfrm>
            <a:off x="192" y="3744"/>
            <a:ext cx="749" cy="526"/>
          </p:xfrm>
          <a:graphic>
            <a:graphicData uri="http://schemas.openxmlformats.org/presentationml/2006/ole">
              <p:oleObj spid="_x0000_s692226" name="…quation" r:id="rId4" imgW="597297" imgH="419497" progId="Equation.3">
                <p:embed/>
              </p:oleObj>
            </a:graphicData>
          </a:graphic>
        </p:graphicFrame>
        <p:sp>
          <p:nvSpPr>
            <p:cNvPr id="141321" name="Text Box 22"/>
            <p:cNvSpPr txBox="1">
              <a:spLocks noChangeArrowheads="1"/>
            </p:cNvSpPr>
            <p:nvPr/>
          </p:nvSpPr>
          <p:spPr bwMode="auto">
            <a:xfrm>
              <a:off x="1070" y="3792"/>
              <a:ext cx="2335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dirty="0">
                  <a:solidFill>
                    <a:schemeClr val="tx1"/>
                  </a:solidFill>
                  <a:latin typeface="Times New Roman" pitchFamily="-84" charset="0"/>
                </a:rPr>
                <a:t>N</a:t>
              </a:r>
              <a:r>
                <a:rPr lang="en-US" baseline="-25000" dirty="0">
                  <a:solidFill>
                    <a:schemeClr val="tx1"/>
                  </a:solidFill>
                  <a:latin typeface="Times New Roman" pitchFamily="-84" charset="0"/>
                </a:rPr>
                <a:t>S</a:t>
              </a:r>
              <a:r>
                <a:rPr lang="en-US" dirty="0">
                  <a:solidFill>
                    <a:schemeClr val="tx1"/>
                  </a:solidFill>
                  <a:latin typeface="Times New Roman" pitchFamily="-84" charset="0"/>
                </a:rPr>
                <a:t>= signal events</a:t>
              </a:r>
            </a:p>
            <a:p>
              <a:pPr eaLnBrk="0" hangingPunct="0"/>
              <a:r>
                <a:rPr lang="en-US" dirty="0">
                  <a:solidFill>
                    <a:schemeClr val="tx1"/>
                  </a:solidFill>
                  <a:latin typeface="Times New Roman" pitchFamily="-84" charset="0"/>
                </a:rPr>
                <a:t>N</a:t>
              </a:r>
              <a:r>
                <a:rPr lang="en-US" baseline="-25000" dirty="0">
                  <a:solidFill>
                    <a:schemeClr val="tx1"/>
                  </a:solidFill>
                  <a:latin typeface="Times New Roman" pitchFamily="-84" charset="0"/>
                </a:rPr>
                <a:t>B</a:t>
              </a:r>
              <a:r>
                <a:rPr lang="en-US" dirty="0">
                  <a:solidFill>
                    <a:schemeClr val="tx1"/>
                  </a:solidFill>
                  <a:latin typeface="Times New Roman" pitchFamily="-84" charset="0"/>
                </a:rPr>
                <a:t>= background events</a:t>
              </a:r>
            </a:p>
          </p:txBody>
        </p:sp>
        <p:sp>
          <p:nvSpPr>
            <p:cNvPr id="141322" name="AutoShape 23"/>
            <p:cNvSpPr>
              <a:spLocks/>
            </p:cNvSpPr>
            <p:nvPr/>
          </p:nvSpPr>
          <p:spPr bwMode="auto">
            <a:xfrm>
              <a:off x="3504" y="3792"/>
              <a:ext cx="96" cy="403"/>
            </a:xfrm>
            <a:prstGeom prst="rightBrace">
              <a:avLst>
                <a:gd name="adj1" fmla="val 3498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323" name="Text Box 24"/>
            <p:cNvSpPr txBox="1">
              <a:spLocks noChangeArrowheads="1"/>
            </p:cNvSpPr>
            <p:nvPr/>
          </p:nvSpPr>
          <p:spPr bwMode="auto">
            <a:xfrm>
              <a:off x="3600" y="3792"/>
              <a:ext cx="582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Times New Roman" pitchFamily="-84" charset="0"/>
              </a:endParaRPr>
            </a:p>
          </p:txBody>
        </p:sp>
      </p:grpSp>
      <p:sp>
        <p:nvSpPr>
          <p:cNvPr id="25" name="ZoneTexte 24"/>
          <p:cNvSpPr txBox="1"/>
          <p:nvPr/>
        </p:nvSpPr>
        <p:spPr>
          <a:xfrm>
            <a:off x="6400800" y="3505200"/>
            <a:ext cx="17740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1-2% for CMS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197636" name="Picture 4" descr="Picture 16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354" y="73026"/>
            <a:ext cx="8721969" cy="678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8001000" cy="904875"/>
          </a:xfrm>
        </p:spPr>
        <p:txBody>
          <a:bodyPr/>
          <a:lstStyle/>
          <a:p>
            <a:r>
              <a:rPr lang="en-US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Example : CMS </a:t>
            </a:r>
            <a:r>
              <a:rPr lang="en-US" dirty="0" err="1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Muon</a:t>
            </a:r>
            <a:r>
              <a:rPr lang="en-US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Detectors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145411" name="Picture 1027" descr="Picture 16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354" y="838200"/>
            <a:ext cx="8862646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2" name="Text Box 1028"/>
          <p:cNvSpPr txBox="1">
            <a:spLocks noChangeArrowheads="1"/>
          </p:cNvSpPr>
          <p:nvPr/>
        </p:nvSpPr>
        <p:spPr bwMode="auto">
          <a:xfrm>
            <a:off x="4727331" y="863601"/>
            <a:ext cx="3549094" cy="2554545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84" charset="0"/>
              </a:rPr>
              <a:t>250 Drift tube chambers</a:t>
            </a:r>
          </a:p>
          <a:p>
            <a:r>
              <a:rPr lang="en-US">
                <a:latin typeface="Arial" pitchFamily="-84" charset="0"/>
              </a:rPr>
              <a:t>   </a:t>
            </a:r>
            <a:r>
              <a:rPr lang="en-US">
                <a:solidFill>
                  <a:srgbClr val="CC0000"/>
                </a:solidFill>
                <a:latin typeface="Arial" pitchFamily="-84" charset="0"/>
              </a:rPr>
              <a:t>172,000 channels</a:t>
            </a:r>
          </a:p>
          <a:p>
            <a:r>
              <a:rPr lang="en-US">
                <a:latin typeface="Arial" pitchFamily="-84" charset="0"/>
              </a:rPr>
              <a:t>468 Cathode strip chambers</a:t>
            </a:r>
          </a:p>
          <a:p>
            <a:r>
              <a:rPr lang="en-US">
                <a:latin typeface="Arial" pitchFamily="-84" charset="0"/>
              </a:rPr>
              <a:t>   </a:t>
            </a:r>
            <a:r>
              <a:rPr lang="en-US">
                <a:solidFill>
                  <a:srgbClr val="CC0000"/>
                </a:solidFill>
                <a:latin typeface="Arial" pitchFamily="-84" charset="0"/>
              </a:rPr>
              <a:t>500,000 channels</a:t>
            </a:r>
          </a:p>
          <a:p>
            <a:r>
              <a:rPr lang="en-US">
                <a:latin typeface="Arial" pitchFamily="-84" charset="0"/>
              </a:rPr>
              <a:t>912 Resistive plate chambers</a:t>
            </a:r>
          </a:p>
          <a:p>
            <a:r>
              <a:rPr lang="en-US">
                <a:latin typeface="Arial" pitchFamily="-84" charset="0"/>
              </a:rPr>
              <a:t>   </a:t>
            </a:r>
            <a:r>
              <a:rPr lang="en-US">
                <a:solidFill>
                  <a:srgbClr val="CC0000"/>
                </a:solidFill>
                <a:latin typeface="Arial" pitchFamily="-84" charset="0"/>
              </a:rPr>
              <a:t>160,000 channels</a:t>
            </a:r>
          </a:p>
          <a:p>
            <a:r>
              <a:rPr lang="en-US">
                <a:latin typeface="Arial" pitchFamily="-84" charset="0"/>
              </a:rPr>
              <a:t>Total area ~ 6000 m</a:t>
            </a:r>
            <a:r>
              <a:rPr lang="en-US" baseline="30000">
                <a:latin typeface="Arial" pitchFamily="-84" charset="0"/>
              </a:rPr>
              <a:t>2</a:t>
            </a:r>
            <a:r>
              <a:rPr lang="en-US">
                <a:latin typeface="Arial" pitchFamily="-84" charset="0"/>
              </a:rPr>
              <a:t> ie like a </a:t>
            </a:r>
            <a:br>
              <a:rPr lang="en-US">
                <a:latin typeface="Arial" pitchFamily="-84" charset="0"/>
              </a:rPr>
            </a:br>
            <a:r>
              <a:rPr lang="en-US">
                <a:latin typeface="Arial" pitchFamily="-84" charset="0"/>
              </a:rPr>
              <a:t>football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US" dirty="0" err="1" smtClean="0">
                <a:ea typeface="ＭＳ Ｐゴシック" pitchFamily="-84" charset="-128"/>
                <a:cs typeface="ＭＳ Ｐゴシック" pitchFamily="-84" charset="-128"/>
              </a:rPr>
              <a:t>Muon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 Measurement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147460" name="Picture 4" descr="Picture 16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046" y="849312"/>
            <a:ext cx="8217877" cy="593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3" descr="IMG_3617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0"/>
            <a:ext cx="92202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Box 6"/>
          <p:cNvSpPr txBox="1">
            <a:spLocks noChangeArrowheads="1"/>
          </p:cNvSpPr>
          <p:nvPr/>
        </p:nvSpPr>
        <p:spPr bwMode="auto">
          <a:xfrm>
            <a:off x="5486400" y="381000"/>
            <a:ext cx="3074988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i="1">
                <a:solidFill>
                  <a:srgbClr val="003300"/>
                </a:solidFill>
                <a:ea typeface="Arial" charset="0"/>
                <a:cs typeface="Arial" charset="0"/>
              </a:rPr>
              <a:t>CMS before closure</a:t>
            </a: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39969" y="-76200"/>
            <a:ext cx="8651631" cy="8382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Event Filtering: the Trigger System</a:t>
            </a:r>
          </a:p>
        </p:txBody>
      </p:sp>
      <p:pic>
        <p:nvPicPr>
          <p:cNvPr id="109571" name="Picture 3" descr="pic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1" y="2819401"/>
            <a:ext cx="5051181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351693" y="1376363"/>
            <a:ext cx="8824652" cy="1200328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 smtClean="0">
                <a:latin typeface="Arial" pitchFamily="-84" charset="0"/>
              </a:rPr>
              <a:t>Bunch crossing</a:t>
            </a:r>
            <a:r>
              <a:rPr lang="en-US" sz="2400" dirty="0" smtClean="0">
                <a:solidFill>
                  <a:schemeClr val="tx1"/>
                </a:solidFill>
                <a:latin typeface="Arial" pitchFamily="-84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Arial" pitchFamily="-84" charset="0"/>
              </a:rPr>
              <a:t>rate is</a:t>
            </a:r>
            <a:r>
              <a:rPr lang="en-US" sz="2400" dirty="0" smtClean="0">
                <a:solidFill>
                  <a:schemeClr val="tx1"/>
                </a:solidFill>
                <a:latin typeface="Arial" pitchFamily="-84" charset="0"/>
              </a:rPr>
              <a:t> 20 </a:t>
            </a:r>
            <a:r>
              <a:rPr lang="en-US" sz="2400" dirty="0">
                <a:solidFill>
                  <a:schemeClr val="tx1"/>
                </a:solidFill>
                <a:latin typeface="Arial" pitchFamily="-84" charset="0"/>
              </a:rPr>
              <a:t>MHz        Event size ~1 </a:t>
            </a:r>
            <a:r>
              <a:rPr lang="en-US" sz="2400" dirty="0" err="1">
                <a:solidFill>
                  <a:schemeClr val="tx1"/>
                </a:solidFill>
                <a:latin typeface="Arial" pitchFamily="-84" charset="0"/>
              </a:rPr>
              <a:t>Mbyte</a:t>
            </a:r>
            <a:endParaRPr lang="en-US" sz="2400" dirty="0">
              <a:solidFill>
                <a:schemeClr val="tx1"/>
              </a:solidFill>
              <a:latin typeface="Arial" pitchFamily="-84" charset="0"/>
            </a:endParaRPr>
          </a:p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Arial" pitchFamily="-84" charset="0"/>
              </a:rPr>
              <a:t>2007 technology (and budget) allows only to write</a:t>
            </a:r>
            <a:r>
              <a:rPr lang="en-US" sz="2400" dirty="0" smtClean="0">
                <a:solidFill>
                  <a:schemeClr val="tx1"/>
                </a:solidFill>
                <a:latin typeface="Arial" pitchFamily="-84" charset="0"/>
              </a:rPr>
              <a:t> a few 100 </a:t>
            </a:r>
            <a:r>
              <a:rPr lang="en-US" sz="2400" dirty="0">
                <a:solidFill>
                  <a:schemeClr val="tx1"/>
                </a:solidFill>
                <a:latin typeface="Arial" pitchFamily="-84" charset="0"/>
              </a:rPr>
              <a:t>Hz </a:t>
            </a:r>
          </a:p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Arial" pitchFamily="-84" charset="0"/>
              </a:rPr>
              <a:t>of events to tape</a:t>
            </a:r>
          </a:p>
        </p:txBody>
      </p:sp>
      <p:sp>
        <p:nvSpPr>
          <p:cNvPr id="109573" name="Line 5"/>
          <p:cNvSpPr>
            <a:spLocks noChangeShapeType="1"/>
          </p:cNvSpPr>
          <p:nvPr/>
        </p:nvSpPr>
        <p:spPr bwMode="auto">
          <a:xfrm>
            <a:off x="2930769" y="2209800"/>
            <a:ext cx="1219200" cy="2286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4191000" y="2138363"/>
            <a:ext cx="48586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>
                <a:solidFill>
                  <a:schemeClr val="accent2"/>
                </a:solidFill>
                <a:latin typeface="Arial" pitchFamily="-84" charset="0"/>
              </a:rPr>
              <a:t>need a factor ~</a:t>
            </a:r>
            <a:r>
              <a:rPr lang="en-US" sz="2400" dirty="0" smtClean="0">
                <a:solidFill>
                  <a:schemeClr val="accent2"/>
                </a:solidFill>
                <a:latin typeface="Arial" pitchFamily="-84" charset="0"/>
              </a:rPr>
              <a:t>10</a:t>
            </a:r>
            <a:r>
              <a:rPr lang="en-US" sz="2400" b="1" baseline="30000" dirty="0">
                <a:solidFill>
                  <a:schemeClr val="accent2"/>
                </a:solidFill>
                <a:latin typeface="Arial" pitchFamily="-84" charset="0"/>
              </a:rPr>
              <a:t>5</a:t>
            </a:r>
            <a:r>
              <a:rPr lang="en-US" sz="2400" dirty="0" smtClean="0">
                <a:solidFill>
                  <a:schemeClr val="accent2"/>
                </a:solidFill>
                <a:latin typeface="Arial" pitchFamily="-84" charset="0"/>
              </a:rPr>
              <a:t> </a:t>
            </a:r>
            <a:r>
              <a:rPr lang="en-US" sz="2400" dirty="0">
                <a:solidFill>
                  <a:schemeClr val="accent2"/>
                </a:solidFill>
                <a:latin typeface="Arial" pitchFamily="-84" charset="0"/>
              </a:rPr>
              <a:t>online filtering!!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351693" y="5262563"/>
            <a:ext cx="8666555" cy="1200328"/>
          </a:xfrm>
          <a:prstGeom prst="rect">
            <a:avLst/>
          </a:prstGeom>
          <a:solidFill>
            <a:srgbClr val="FFFF66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>
                <a:latin typeface="Arial" pitchFamily="-84" charset="0"/>
              </a:rPr>
              <a:t>The event trigger is one of the biggest challenges at the LHC</a:t>
            </a:r>
          </a:p>
          <a:p>
            <a:pPr eaLnBrk="0" hangingPunct="0"/>
            <a:r>
              <a:rPr lang="en-US" sz="2400" dirty="0" err="1">
                <a:latin typeface="Arial" pitchFamily="-84" charset="0"/>
                <a:sym typeface="Symbol" pitchFamily="-84" charset="2"/>
              </a:rPr>
              <a:t></a:t>
            </a:r>
            <a:r>
              <a:rPr lang="en-US" sz="2400" dirty="0">
                <a:latin typeface="Arial" pitchFamily="-84" charset="0"/>
                <a:sym typeface="Symbol" pitchFamily="-84" charset="2"/>
              </a:rPr>
              <a:t> </a:t>
            </a:r>
            <a:r>
              <a:rPr lang="en-US" sz="2400" dirty="0">
                <a:latin typeface="Arial" pitchFamily="-84" charset="0"/>
              </a:rPr>
              <a:t>Based on hard scattering signatures: jets, leptons, photons, </a:t>
            </a:r>
          </a:p>
          <a:p>
            <a:pPr eaLnBrk="0" hangingPunct="0"/>
            <a:r>
              <a:rPr lang="en-US" sz="2400" dirty="0">
                <a:latin typeface="Arial" pitchFamily="-84" charset="0"/>
              </a:rPr>
              <a:t>missing </a:t>
            </a:r>
            <a:r>
              <a:rPr lang="en-US" sz="2400" dirty="0" smtClean="0">
                <a:latin typeface="Arial" pitchFamily="-84" charset="0"/>
              </a:rPr>
              <a:t>E</a:t>
            </a:r>
            <a:r>
              <a:rPr lang="en-US" sz="2400" baseline="-25000" dirty="0" smtClean="0">
                <a:latin typeface="Arial" pitchFamily="-84" charset="0"/>
              </a:rPr>
              <a:t>T</a:t>
            </a:r>
            <a:r>
              <a:rPr lang="en-US" sz="2400" dirty="0" smtClean="0">
                <a:latin typeface="Arial" pitchFamily="-84" charset="0"/>
              </a:rPr>
              <a:t>,</a:t>
            </a:r>
            <a:r>
              <a:rPr lang="en-US" sz="2400" dirty="0">
                <a:latin typeface="Arial" pitchFamily="-84" charset="0"/>
              </a:rPr>
              <a:t>…</a:t>
            </a:r>
          </a:p>
        </p:txBody>
      </p:sp>
      <p:sp>
        <p:nvSpPr>
          <p:cNvPr id="109576" name="Line 8"/>
          <p:cNvSpPr>
            <a:spLocks noChangeShapeType="1"/>
          </p:cNvSpPr>
          <p:nvPr/>
        </p:nvSpPr>
        <p:spPr bwMode="auto">
          <a:xfrm flipV="1">
            <a:off x="5257800" y="3352800"/>
            <a:ext cx="762000" cy="22860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9577" name="Line 9"/>
          <p:cNvSpPr>
            <a:spLocks noChangeShapeType="1"/>
          </p:cNvSpPr>
          <p:nvPr/>
        </p:nvSpPr>
        <p:spPr bwMode="auto">
          <a:xfrm>
            <a:off x="5257800" y="3886200"/>
            <a:ext cx="762000" cy="22860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6330462" y="2976564"/>
            <a:ext cx="1920267" cy="46166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/>
              <a:t>lost forever!!</a:t>
            </a:r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6308481" y="3779839"/>
            <a:ext cx="2595582" cy="830997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/>
              <a:t>written to disk for </a:t>
            </a:r>
          </a:p>
          <a:p>
            <a:pPr eaLnBrk="0" hangingPunct="0"/>
            <a:r>
              <a:rPr lang="en-US" sz="2400"/>
              <a:t>offline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228600"/>
            <a:ext cx="7239000" cy="904875"/>
          </a:xfrm>
        </p:spPr>
        <p:txBody>
          <a:bodyPr/>
          <a:lstStyle/>
          <a:p>
            <a:r>
              <a:rPr lang="en-GB" dirty="0" smtClean="0"/>
              <a:t>Trigger in Detail</a:t>
            </a:r>
            <a:endParaRPr lang="en-GB" dirty="0"/>
          </a:p>
        </p:txBody>
      </p:sp>
      <p:pic>
        <p:nvPicPr>
          <p:cNvPr id="3" name="Image 2" descr="Screen Shot 2014-08-31 at 12.38.5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521820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581400" y="6248400"/>
            <a:ext cx="4108266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Somewhat outdated numbers here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Grid-CDst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8285" y="1752600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2400" y="914400"/>
            <a:ext cx="5334000" cy="596470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ct val="30000"/>
              </a:spcAft>
              <a:defRPr/>
            </a:pPr>
            <a:r>
              <a:rPr lang="en-GB" sz="2400" dirty="0" smtClean="0">
                <a:solidFill>
                  <a:schemeClr val="bg1"/>
                </a:solidFill>
                <a:latin typeface="Optima"/>
                <a:ea typeface="ＭＳ Ｐゴシック" charset="-128"/>
                <a:cs typeface="ＭＳ Ｐゴシック" charset="-128"/>
                <a:sym typeface="Wingdings" charset="2"/>
              </a:rPr>
              <a:t>Experiments were anticipated to produce  </a:t>
            </a:r>
            <a:r>
              <a:rPr lang="en-GB" sz="2400" dirty="0">
                <a:solidFill>
                  <a:schemeClr val="bg1"/>
                </a:solidFill>
                <a:latin typeface="Optima"/>
                <a:ea typeface="ＭＳ Ｐゴシック" charset="-128"/>
                <a:cs typeface="ＭＳ Ｐゴシック" charset="-128"/>
                <a:sym typeface="Wingdings" charset="2"/>
              </a:rPr>
              <a:t>about</a:t>
            </a:r>
            <a:r>
              <a:rPr lang="en-GB" sz="2400" b="1" dirty="0">
                <a:solidFill>
                  <a:schemeClr val="bg1"/>
                </a:solidFill>
                <a:latin typeface="Optima"/>
                <a:ea typeface="ＭＳ Ｐゴシック" charset="-128"/>
                <a:cs typeface="ＭＳ Ｐゴシック" charset="-128"/>
                <a:sym typeface="Wingdings" charset="2"/>
              </a:rPr>
              <a:t> 15 Million Gigabytes</a:t>
            </a:r>
            <a:r>
              <a:rPr lang="en-GB" sz="2400" dirty="0">
                <a:solidFill>
                  <a:schemeClr val="bg1"/>
                </a:solidFill>
                <a:latin typeface="Optima"/>
                <a:ea typeface="ＭＳ Ｐゴシック" charset="-128"/>
                <a:cs typeface="ＭＳ Ｐゴシック" charset="-128"/>
                <a:sym typeface="Wingdings" charset="2"/>
              </a:rPr>
              <a:t> of data each year </a:t>
            </a:r>
            <a:r>
              <a:rPr lang="en-GB" sz="2400" dirty="0" smtClean="0">
                <a:solidFill>
                  <a:schemeClr val="bg1"/>
                </a:solidFill>
                <a:latin typeface="Optima"/>
                <a:ea typeface="ＭＳ Ｐゴシック" charset="-128"/>
                <a:cs typeface="ＭＳ Ｐゴシック" charset="-128"/>
                <a:sym typeface="Wingdings" charset="2"/>
              </a:rPr>
              <a:t>(~</a:t>
            </a:r>
            <a:r>
              <a:rPr lang="en-GB" sz="2400" dirty="0" smtClean="0">
                <a:solidFill>
                  <a:schemeClr val="bg1"/>
                </a:solidFill>
                <a:latin typeface="Optima"/>
                <a:ea typeface="ＭＳ Ｐゴシック" charset="-128"/>
                <a:cs typeface="ＭＳ Ｐゴシック" charset="-128"/>
              </a:rPr>
              <a:t>20 </a:t>
            </a:r>
            <a:r>
              <a:rPr lang="en-GB" sz="2400" dirty="0">
                <a:solidFill>
                  <a:schemeClr val="bg1"/>
                </a:solidFill>
                <a:latin typeface="Optima"/>
                <a:ea typeface="ＭＳ Ｐゴシック" charset="-128"/>
                <a:cs typeface="ＭＳ Ｐゴシック" charset="-128"/>
              </a:rPr>
              <a:t>million CDs!)</a:t>
            </a:r>
            <a:endParaRPr lang="en-GB" sz="2400" dirty="0" smtClean="0">
              <a:solidFill>
                <a:schemeClr val="bg1"/>
              </a:solidFill>
              <a:latin typeface="Optima"/>
              <a:ea typeface="ＭＳ Ｐゴシック" charset="-128"/>
              <a:cs typeface="ＭＳ Ｐゴシック" charset="-128"/>
            </a:endParaRPr>
          </a:p>
          <a:p>
            <a:pPr>
              <a:spcAft>
                <a:spcPct val="30000"/>
              </a:spcAft>
              <a:defRPr/>
            </a:pPr>
            <a:r>
              <a:rPr lang="en-GB" sz="2400" dirty="0" smtClean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The total volume in </a:t>
            </a:r>
            <a:r>
              <a:rPr lang="en-GB" sz="2400" dirty="0" err="1" smtClean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eg</a:t>
            </a:r>
            <a:r>
              <a:rPr lang="en-GB" sz="2400" dirty="0" smtClean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ATLAS is 5 billion detector events and several billion Monte Carlo events amounting to 100 Million  Gigabytes of data in 3 years</a:t>
            </a:r>
          </a:p>
          <a:p>
            <a:pPr>
              <a:spcAft>
                <a:spcPct val="30000"/>
              </a:spcAft>
              <a:defRPr/>
            </a:pPr>
            <a:r>
              <a:rPr lang="en-GB" sz="2400" dirty="0" smtClean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LHC data analysis </a:t>
            </a:r>
            <a:r>
              <a:rPr lang="en-GB" sz="2400" dirty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requires a computing power equivalent to</a:t>
            </a:r>
            <a:r>
              <a:rPr lang="en-GB" sz="2400" dirty="0" smtClean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sz="2400" b="1" dirty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&gt;</a:t>
            </a:r>
            <a:r>
              <a:rPr lang="en-GB" sz="2400" b="1" dirty="0" smtClean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100,000 </a:t>
            </a:r>
            <a:r>
              <a:rPr lang="en-GB" sz="2400" b="1" dirty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of today's fastest PC processors</a:t>
            </a:r>
            <a:endParaRPr lang="en-US" sz="2400" dirty="0" smtClean="0">
              <a:solidFill>
                <a:schemeClr val="bg1"/>
              </a:solidFill>
              <a:latin typeface="Optima Medium" pitchFamily="1" charset="0"/>
              <a:ea typeface="ＭＳ Ｐゴシック" charset="-128"/>
              <a:cs typeface="ＭＳ Ｐゴシック" charset="-128"/>
            </a:endParaRPr>
          </a:p>
          <a:p>
            <a:pPr>
              <a:spcAft>
                <a:spcPct val="30000"/>
              </a:spcAft>
              <a:defRPr/>
            </a:pPr>
            <a:r>
              <a:rPr lang="en-GB" sz="2400" dirty="0" smtClean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=&gt; Requires </a:t>
            </a:r>
            <a:r>
              <a:rPr lang="en-GB" sz="2400" dirty="0">
                <a:solidFill>
                  <a:schemeClr val="bg1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many cooperating computer centres, as CERN can only provide ~20% of the capacity</a:t>
            </a:r>
          </a:p>
        </p:txBody>
      </p:sp>
      <p:sp>
        <p:nvSpPr>
          <p:cNvPr id="48138" name="ZoneTexte 7"/>
          <p:cNvSpPr txBox="1">
            <a:spLocks noChangeArrowheads="1"/>
          </p:cNvSpPr>
          <p:nvPr/>
        </p:nvSpPr>
        <p:spPr bwMode="auto">
          <a:xfrm>
            <a:off x="6208835" y="5791201"/>
            <a:ext cx="2723284" cy="49244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600" dirty="0">
                <a:solidFill>
                  <a:srgbClr val="FF0000"/>
                </a:solidFill>
                <a:latin typeface="Helvetica" charset="0"/>
              </a:rPr>
              <a:t>GRID </a:t>
            </a:r>
            <a:r>
              <a:rPr lang="fr-FR" sz="2600" dirty="0" err="1">
                <a:solidFill>
                  <a:srgbClr val="FF0000"/>
                </a:solidFill>
                <a:latin typeface="Helvetica" charset="0"/>
              </a:rPr>
              <a:t>Computing</a:t>
            </a:r>
            <a:endParaRPr lang="fr-FR" sz="2600" dirty="0">
              <a:solidFill>
                <a:srgbClr val="FF0000"/>
              </a:solidFill>
              <a:latin typeface="Helvetica" charset="0"/>
            </a:endParaRPr>
          </a:p>
        </p:txBody>
      </p:sp>
      <p:sp>
        <p:nvSpPr>
          <p:cNvPr id="48139" name="Flèche vers la droite 8"/>
          <p:cNvSpPr>
            <a:spLocks noChangeArrowheads="1"/>
          </p:cNvSpPr>
          <p:nvPr/>
        </p:nvSpPr>
        <p:spPr bwMode="auto">
          <a:xfrm>
            <a:off x="5627077" y="5638800"/>
            <a:ext cx="550985" cy="7953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476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1143000" y="-1524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LHC Data Challenges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686800" cy="904875"/>
          </a:xfrm>
        </p:spPr>
        <p:txBody>
          <a:bodyPr/>
          <a:lstStyle/>
          <a:p>
            <a:r>
              <a:rPr lang="en-GB" dirty="0" smtClean="0"/>
              <a:t>Object Reconstruction: Examples</a:t>
            </a:r>
            <a:endParaRPr lang="en-GB" dirty="0"/>
          </a:p>
        </p:txBody>
      </p:sp>
      <p:pic>
        <p:nvPicPr>
          <p:cNvPr id="4" name="Espace réservé du contenu 3" descr="Screen Shot 2014-08-27 at 2.58.4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62001"/>
            <a:ext cx="3200400" cy="2702560"/>
          </a:xfrm>
        </p:spPr>
      </p:pic>
      <p:pic>
        <p:nvPicPr>
          <p:cNvPr id="5" name="Image 4" descr="Screen Shot 2014-08-27 at 4.39.0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429000"/>
            <a:ext cx="2956494" cy="2743200"/>
          </a:xfrm>
          <a:prstGeom prst="rect">
            <a:avLst/>
          </a:prstGeom>
        </p:spPr>
      </p:pic>
      <p:pic>
        <p:nvPicPr>
          <p:cNvPr id="7" name="Image 6" descr="Screen Shot 2014-08-27 at 4.44.0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802948"/>
            <a:ext cx="3886200" cy="2626052"/>
          </a:xfrm>
          <a:prstGeom prst="rect">
            <a:avLst/>
          </a:prstGeom>
        </p:spPr>
      </p:pic>
      <p:pic>
        <p:nvPicPr>
          <p:cNvPr id="9" name="Image 8" descr="Screen Shot 2014-08-27 at 4.47.5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3429000"/>
            <a:ext cx="3886200" cy="273514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514600" y="4343400"/>
            <a:ext cx="76400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ECAL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2819400" y="838200"/>
            <a:ext cx="100540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Tracker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6934200" y="2209800"/>
            <a:ext cx="139012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Missing E</a:t>
            </a:r>
            <a:r>
              <a:rPr lang="en-GB" baseline="-25000" dirty="0" smtClean="0"/>
              <a:t>T</a:t>
            </a:r>
            <a:endParaRPr lang="en-GB" baseline="-25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772400" y="5105400"/>
            <a:ext cx="92204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Muons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152400" y="6096000"/>
            <a:ext cx="8943574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Important! Experiments are not like Monte Carlo Generators: often no unique</a:t>
            </a:r>
          </a:p>
          <a:p>
            <a:r>
              <a:rPr lang="en-GB" dirty="0" smtClean="0"/>
              <a:t>assignment of particle type/fakes/backgrounds!!     </a:t>
            </a:r>
            <a:endParaRPr lang="en-GB" dirty="0"/>
          </a:p>
        </p:txBody>
      </p:sp>
      <p:sp>
        <p:nvSpPr>
          <p:cNvPr id="15" name="ZoneTexte 14"/>
          <p:cNvSpPr txBox="1"/>
          <p:nvPr/>
        </p:nvSpPr>
        <p:spPr>
          <a:xfrm>
            <a:off x="2438400" y="2709446"/>
            <a:ext cx="176642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Charged particles</a:t>
            </a:r>
            <a:endParaRPr lang="en-GB" sz="1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057400" y="5257800"/>
            <a:ext cx="909624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Photons</a:t>
            </a:r>
            <a:endParaRPr lang="en-GB" sz="1600" dirty="0"/>
          </a:p>
        </p:txBody>
      </p:sp>
      <p:sp>
        <p:nvSpPr>
          <p:cNvPr id="17" name="ZoneTexte 16"/>
          <p:cNvSpPr txBox="1"/>
          <p:nvPr/>
        </p:nvSpPr>
        <p:spPr>
          <a:xfrm>
            <a:off x="4953000" y="1143000"/>
            <a:ext cx="95500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Energies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Global Event Reconstruction</a:t>
            </a:r>
            <a:endParaRPr lang="en-GB" dirty="0"/>
          </a:p>
        </p:txBody>
      </p:sp>
      <p:pic>
        <p:nvPicPr>
          <p:cNvPr id="4" name="Espace réservé du contenu 3" descr="Screen Shot 2014-08-27 at 2.43.45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543" y="1295400"/>
            <a:ext cx="9318943" cy="5160914"/>
          </a:xfrm>
        </p:spPr>
      </p:pic>
      <p:sp>
        <p:nvSpPr>
          <p:cNvPr id="5" name="ZoneTexte 4"/>
          <p:cNvSpPr txBox="1"/>
          <p:nvPr/>
        </p:nvSpPr>
        <p:spPr>
          <a:xfrm>
            <a:off x="435823" y="838200"/>
            <a:ext cx="825097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Using all information of the detector together for optimal measurement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558754" y="6019800"/>
            <a:ext cx="1975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Adapted in CMS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1-11-07 at 1.58.4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181" y="3124200"/>
            <a:ext cx="4186019" cy="352697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9906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Data and Theories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Espace réservé du contenu 5" descr="Screen shot 2011-09-09 at 4.48.50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1066800"/>
            <a:ext cx="5340582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Screen shot 2011-09-09 at 4.49.22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00200"/>
            <a:ext cx="513470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429000" y="1066800"/>
            <a:ext cx="987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NOW!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62600" y="1371600"/>
            <a:ext cx="145166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Before LHC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334000" y="2438400"/>
            <a:ext cx="123889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With LHC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562600" y="3429000"/>
            <a:ext cx="1509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March 2010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r>
              <a:rPr lang="en-GB" dirty="0" smtClean="0"/>
              <a:t>B-quark Tagging</a:t>
            </a:r>
            <a:endParaRPr lang="en-GB" dirty="0"/>
          </a:p>
        </p:txBody>
      </p:sp>
      <p:pic>
        <p:nvPicPr>
          <p:cNvPr id="4" name="Espace réservé du contenu 3" descr="Screen Shot 2014-08-26 at 4.52.5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295400"/>
            <a:ext cx="7651426" cy="5562600"/>
          </a:xfrm>
        </p:spPr>
      </p:pic>
      <p:sp>
        <p:nvSpPr>
          <p:cNvPr id="5" name="ZoneTexte 4"/>
          <p:cNvSpPr txBox="1"/>
          <p:nvPr/>
        </p:nvSpPr>
        <p:spPr>
          <a:xfrm>
            <a:off x="0" y="838200"/>
            <a:ext cx="931652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Generally: look for jets with displaced vertices (or leptons) from B-meson decays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Image 5" descr="Screen Shot 2014-08-29 at 7.23.1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1295400"/>
            <a:ext cx="2362200" cy="2578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66675"/>
            <a:ext cx="7239000" cy="904875"/>
          </a:xfrm>
        </p:spPr>
        <p:txBody>
          <a:bodyPr/>
          <a:lstStyle/>
          <a:p>
            <a:r>
              <a:rPr lang="en-GB" dirty="0" err="1" smtClean="0"/>
              <a:t>Tau</a:t>
            </a:r>
            <a:r>
              <a:rPr lang="en-GB" dirty="0" smtClean="0"/>
              <a:t>-finding</a:t>
            </a:r>
            <a:endParaRPr lang="en-GB" dirty="0"/>
          </a:p>
        </p:txBody>
      </p:sp>
      <p:pic>
        <p:nvPicPr>
          <p:cNvPr id="4" name="Espace réservé du contenu 3" descr="Screen Shot 2014-08-27 at 3.51.0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404074"/>
            <a:ext cx="8534400" cy="5040451"/>
          </a:xfrm>
        </p:spPr>
      </p:pic>
      <p:sp>
        <p:nvSpPr>
          <p:cNvPr id="5" name="ZoneTexte 4"/>
          <p:cNvSpPr txBox="1"/>
          <p:nvPr/>
        </p:nvSpPr>
        <p:spPr>
          <a:xfrm>
            <a:off x="228600" y="914400"/>
            <a:ext cx="616066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Hadronic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tau</a:t>
            </a:r>
            <a:r>
              <a:rPr lang="en-GB" dirty="0" smtClean="0">
                <a:solidFill>
                  <a:srgbClr val="FF0000"/>
                </a:solidFill>
              </a:rPr>
              <a:t> decays are narrow low multiplicity ‘jets’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315200" y="3200400"/>
            <a:ext cx="91440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Tahoma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43400" y="1447800"/>
            <a:ext cx="4526900" cy="33855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All </a:t>
            </a:r>
            <a:r>
              <a:rPr lang="en-GB" sz="1600" b="1" dirty="0" err="1" smtClean="0">
                <a:solidFill>
                  <a:srgbClr val="FF0000"/>
                </a:solidFill>
              </a:rPr>
              <a:t>di-tau</a:t>
            </a:r>
            <a:r>
              <a:rPr lang="en-GB" sz="1600" b="1" dirty="0" smtClean="0">
                <a:solidFill>
                  <a:srgbClr val="FF0000"/>
                </a:solidFill>
              </a:rPr>
              <a:t> final states used in Higgs search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66675"/>
            <a:ext cx="8610600" cy="904875"/>
          </a:xfrm>
        </p:spPr>
        <p:txBody>
          <a:bodyPr/>
          <a:lstStyle/>
          <a:p>
            <a:r>
              <a:rPr lang="en-GB" dirty="0" smtClean="0"/>
              <a:t>Operation of the experiments</a:t>
            </a:r>
            <a:endParaRPr lang="en-GB" dirty="0"/>
          </a:p>
        </p:txBody>
      </p:sp>
      <p:pic>
        <p:nvPicPr>
          <p:cNvPr id="6" name="Image 5" descr="Screen Shot 2014-04-10 at 12.50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752600"/>
            <a:ext cx="4658623" cy="28956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28600" y="762000"/>
            <a:ext cx="3257967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LHC: pp collisions Luminosity:</a:t>
            </a:r>
          </a:p>
          <a:p>
            <a:r>
              <a:rPr lang="en-GB" sz="1800" dirty="0" smtClean="0"/>
              <a:t>   5 fb</a:t>
            </a:r>
            <a:r>
              <a:rPr lang="en-GB" sz="1800" baseline="30000" dirty="0" smtClean="0"/>
              <a:t>-1</a:t>
            </a:r>
            <a:r>
              <a:rPr lang="en-GB" sz="1800" dirty="0" smtClean="0"/>
              <a:t>   @ 7 </a:t>
            </a:r>
            <a:r>
              <a:rPr lang="en-GB" sz="1800" dirty="0" err="1" smtClean="0"/>
              <a:t>TeV</a:t>
            </a:r>
            <a:endParaRPr lang="en-GB" sz="1800" dirty="0" smtClean="0"/>
          </a:p>
          <a:p>
            <a:r>
              <a:rPr lang="en-GB" sz="1800" dirty="0" smtClean="0"/>
              <a:t>   20 fb</a:t>
            </a:r>
            <a:r>
              <a:rPr lang="en-GB" sz="1800" baseline="30000" dirty="0" smtClean="0"/>
              <a:t>-1</a:t>
            </a:r>
            <a:r>
              <a:rPr lang="en-GB" sz="1800" dirty="0" smtClean="0"/>
              <a:t> @ 8 </a:t>
            </a:r>
            <a:r>
              <a:rPr lang="en-GB" sz="1800" dirty="0" err="1" smtClean="0"/>
              <a:t>TeV</a:t>
            </a:r>
            <a:endParaRPr lang="en-GB" sz="1800" dirty="0"/>
          </a:p>
        </p:txBody>
      </p:sp>
      <p:sp>
        <p:nvSpPr>
          <p:cNvPr id="8" name="ZoneTexte 7"/>
          <p:cNvSpPr txBox="1"/>
          <p:nvPr/>
        </p:nvSpPr>
        <p:spPr>
          <a:xfrm>
            <a:off x="4876800" y="1307068"/>
            <a:ext cx="325796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CMS: sub-detector operation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1000" y="5373469"/>
            <a:ext cx="22860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ATLAS: sub-detector operation efficiency in 2012</a:t>
            </a:r>
          </a:p>
        </p:txBody>
      </p:sp>
      <p:pic>
        <p:nvPicPr>
          <p:cNvPr id="11" name="Espace réservé du contenu 10" descr="Screen Shot 2014-08-29 at 3.06.20 P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76600" y="4953000"/>
            <a:ext cx="5177014" cy="1905000"/>
          </a:xfrm>
        </p:spPr>
      </p:pic>
      <p:pic>
        <p:nvPicPr>
          <p:cNvPr id="12" name="Image 11" descr="Screen Shot 2014-08-26 at 3.21.0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752600"/>
            <a:ext cx="3918221" cy="2972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>
                <a:latin typeface="Comic Sans MS" pitchFamily="-84" charset="0"/>
              </a:rPr>
              <a:t>	</a:t>
            </a:r>
            <a:endParaRPr lang="fr-FR" smtClean="0">
              <a:latin typeface="Comic Sans MS" pitchFamily="-84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>
          <a:xfrm>
            <a:off x="703385" y="152400"/>
            <a:ext cx="7737231" cy="514350"/>
          </a:xfrm>
        </p:spPr>
        <p:txBody>
          <a:bodyPr/>
          <a:lstStyle/>
          <a:p>
            <a:pPr eaLnBrk="1" hangingPunct="1"/>
            <a:r>
              <a:rPr lang="en-US" sz="300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The LHC Detectors are Major Challenges</a:t>
            </a:r>
            <a:r>
              <a:rPr lang="en-US" sz="280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</a:t>
            </a:r>
          </a:p>
        </p:txBody>
      </p:sp>
      <p:pic>
        <p:nvPicPr>
          <p:cNvPr id="126981" name="Picture 3" descr="ide_pix_1206_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38" y="4519613"/>
            <a:ext cx="2883877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2" name="Picture 4" descr="0610026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24554" y="4538664"/>
            <a:ext cx="2883877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3" name="Picture 5" descr="trivi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8431" y="4572000"/>
            <a:ext cx="3472962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7686" name="Text Box 6"/>
          <p:cNvSpPr txBox="1">
            <a:spLocks noChangeArrowheads="1"/>
          </p:cNvSpPr>
          <p:nvPr/>
        </p:nvSpPr>
        <p:spPr bwMode="auto">
          <a:xfrm>
            <a:off x="281354" y="874714"/>
            <a:ext cx="8955584" cy="3139321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 dirty="0" err="1">
                <a:solidFill>
                  <a:srgbClr val="0000CC"/>
                </a:solidFill>
                <a:sym typeface="Symbol" pitchFamily="-84" charset="2"/>
              </a:rPr>
              <a:t></a:t>
            </a:r>
            <a:r>
              <a:rPr lang="en-US" dirty="0">
                <a:solidFill>
                  <a:srgbClr val="0000CC"/>
                </a:solidFill>
                <a:sym typeface="Symbol" pitchFamily="-84" charset="2"/>
              </a:rPr>
              <a:t> </a:t>
            </a:r>
            <a:r>
              <a:rPr lang="en-US" sz="2200" dirty="0">
                <a:solidFill>
                  <a:srgbClr val="0000CC"/>
                </a:solidFill>
                <a:latin typeface="Arial" pitchFamily="-84" charset="0"/>
              </a:rPr>
              <a:t>CMS/ATLAS detectors have about 100 million read-out channels </a:t>
            </a:r>
          </a:p>
          <a:p>
            <a:r>
              <a:rPr lang="en-US" sz="2200" dirty="0" err="1">
                <a:solidFill>
                  <a:srgbClr val="0000CC"/>
                </a:solidFill>
                <a:latin typeface="Arial" pitchFamily="-84" charset="0"/>
                <a:sym typeface="Symbol" pitchFamily="-84" charset="2"/>
              </a:rPr>
              <a:t></a:t>
            </a:r>
            <a:r>
              <a:rPr lang="en-US" sz="2200" dirty="0">
                <a:solidFill>
                  <a:srgbClr val="0000CC"/>
                </a:solidFill>
                <a:latin typeface="Arial" pitchFamily="-84" charset="0"/>
              </a:rPr>
              <a:t> Collisions in the detectors happen every </a:t>
            </a:r>
            <a:r>
              <a:rPr lang="en-US" sz="2200" dirty="0" smtClean="0">
                <a:solidFill>
                  <a:srgbClr val="0000CC"/>
                </a:solidFill>
                <a:latin typeface="Arial" pitchFamily="-84" charset="0"/>
              </a:rPr>
              <a:t>25/50 </a:t>
            </a:r>
            <a:r>
              <a:rPr lang="en-US" sz="2200" dirty="0">
                <a:solidFill>
                  <a:srgbClr val="0000CC"/>
                </a:solidFill>
                <a:latin typeface="Arial" pitchFamily="-84" charset="0"/>
              </a:rPr>
              <a:t>nanoseconds</a:t>
            </a:r>
          </a:p>
          <a:p>
            <a:r>
              <a:rPr lang="en-US" sz="2200" dirty="0" err="1">
                <a:solidFill>
                  <a:srgbClr val="0000CC"/>
                </a:solidFill>
                <a:latin typeface="Arial" pitchFamily="-84" charset="0"/>
                <a:sym typeface="Symbol" pitchFamily="-84" charset="2"/>
              </a:rPr>
              <a:t></a:t>
            </a:r>
            <a:r>
              <a:rPr lang="en-US" sz="2200" dirty="0">
                <a:solidFill>
                  <a:srgbClr val="0000CC"/>
                </a:solidFill>
                <a:latin typeface="Arial" pitchFamily="-84" charset="0"/>
              </a:rPr>
              <a:t> ATLAS uses over 3000 km of cables in the experiment</a:t>
            </a:r>
          </a:p>
          <a:p>
            <a:pPr>
              <a:buFont typeface="Symbol" pitchFamily="-84" charset="2"/>
              <a:buNone/>
            </a:pPr>
            <a:r>
              <a:rPr lang="en-US" sz="2200" dirty="0" err="1">
                <a:solidFill>
                  <a:schemeClr val="accent2"/>
                </a:solidFill>
                <a:latin typeface="Arial" pitchFamily="-84" charset="0"/>
                <a:sym typeface="Symbol" pitchFamily="-84" charset="2"/>
              </a:rPr>
              <a:t></a:t>
            </a:r>
            <a:r>
              <a:rPr lang="en-US" sz="2200" dirty="0">
                <a:solidFill>
                  <a:schemeClr val="accent2"/>
                </a:solidFill>
                <a:latin typeface="Arial" pitchFamily="-84" charset="0"/>
              </a:rPr>
              <a:t> </a:t>
            </a:r>
            <a:r>
              <a:rPr lang="en-US" sz="2200" dirty="0">
                <a:latin typeface="Arial" pitchFamily="-84" charset="0"/>
              </a:rPr>
              <a:t>The data volume recorded at the front-end in CMS  is 1 TB/second </a:t>
            </a:r>
          </a:p>
          <a:p>
            <a:pPr>
              <a:buFont typeface="Symbol" pitchFamily="-84" charset="2"/>
              <a:buNone/>
            </a:pPr>
            <a:r>
              <a:rPr lang="en-US" sz="2200" dirty="0">
                <a:latin typeface="Arial" pitchFamily="-84" charset="0"/>
              </a:rPr>
              <a:t>  </a:t>
            </a:r>
            <a:r>
              <a:rPr lang="en-US" sz="2200" dirty="0" smtClean="0">
                <a:latin typeface="Arial" pitchFamily="-84" charset="0"/>
              </a:rPr>
              <a:t> equivalent </a:t>
            </a:r>
            <a:r>
              <a:rPr lang="en-US" sz="2200" dirty="0">
                <a:latin typeface="Arial" pitchFamily="-84" charset="0"/>
              </a:rPr>
              <a:t>to the</a:t>
            </a:r>
            <a:r>
              <a:rPr lang="en-US" sz="2200" dirty="0" smtClean="0">
                <a:latin typeface="Arial" pitchFamily="-84" charset="0"/>
              </a:rPr>
              <a:t> 2008 world </a:t>
            </a:r>
            <a:r>
              <a:rPr lang="en-US" sz="2200" dirty="0">
                <a:latin typeface="Arial" pitchFamily="-84" charset="0"/>
              </a:rPr>
              <a:t>wide communication network traffic</a:t>
            </a:r>
          </a:p>
          <a:p>
            <a:r>
              <a:rPr lang="en-US" sz="2200" dirty="0" err="1">
                <a:solidFill>
                  <a:srgbClr val="0000CC"/>
                </a:solidFill>
                <a:latin typeface="Arial" pitchFamily="-84" charset="0"/>
                <a:sym typeface="Symbol" pitchFamily="-84" charset="2"/>
              </a:rPr>
              <a:t></a:t>
            </a:r>
            <a:r>
              <a:rPr lang="en-US" sz="2200" dirty="0">
                <a:solidFill>
                  <a:srgbClr val="0000CC"/>
                </a:solidFill>
                <a:latin typeface="Arial" pitchFamily="-84" charset="0"/>
              </a:rPr>
              <a:t> </a:t>
            </a:r>
            <a:r>
              <a:rPr lang="en-US" sz="2200" dirty="0">
                <a:solidFill>
                  <a:srgbClr val="CC0000"/>
                </a:solidFill>
                <a:latin typeface="Arial" pitchFamily="-84" charset="0"/>
              </a:rPr>
              <a:t>Data recorded during the 10-20 years of LHC life will be about all the</a:t>
            </a:r>
          </a:p>
          <a:p>
            <a:r>
              <a:rPr lang="en-US" sz="2200" dirty="0">
                <a:solidFill>
                  <a:srgbClr val="CC0000"/>
                </a:solidFill>
                <a:latin typeface="Arial" pitchFamily="-84" charset="0"/>
              </a:rPr>
              <a:t>  words spoken by mankind since its appearance on earth</a:t>
            </a:r>
          </a:p>
          <a:p>
            <a:pPr>
              <a:buFont typeface="Symbol" pitchFamily="-84" charset="2"/>
              <a:buNone/>
            </a:pPr>
            <a:r>
              <a:rPr lang="en-GB" sz="2200" dirty="0" err="1">
                <a:latin typeface="Arial" pitchFamily="-84" charset="0"/>
                <a:sym typeface="Symbol" pitchFamily="-84" charset="2"/>
              </a:rPr>
              <a:t></a:t>
            </a:r>
            <a:r>
              <a:rPr lang="en-GB" sz="2200" dirty="0">
                <a:latin typeface="Arial" pitchFamily="-84" charset="0"/>
              </a:rPr>
              <a:t> A worry for the detectors: the kinetic energy of the beam is that of</a:t>
            </a:r>
            <a:r>
              <a:rPr lang="en-GB" sz="2200" dirty="0">
                <a:solidFill>
                  <a:srgbClr val="CC0000"/>
                </a:solidFill>
                <a:latin typeface="Arial" pitchFamily="-84" charset="0"/>
              </a:rPr>
              <a:t> </a:t>
            </a:r>
          </a:p>
          <a:p>
            <a:pPr>
              <a:buFont typeface="Symbol" pitchFamily="-84" charset="2"/>
              <a:buNone/>
            </a:pPr>
            <a:r>
              <a:rPr lang="en-GB" sz="2200" dirty="0">
                <a:solidFill>
                  <a:srgbClr val="CC0000"/>
                </a:solidFill>
                <a:latin typeface="Arial" pitchFamily="-84" charset="0"/>
              </a:rPr>
              <a:t>  </a:t>
            </a:r>
            <a:r>
              <a:rPr lang="en-GB" sz="2200" dirty="0">
                <a:latin typeface="Arial" pitchFamily="-84" charset="0"/>
              </a:rPr>
              <a:t>a small aircraft carrier of </a:t>
            </a:r>
            <a:r>
              <a:rPr lang="en-GB" sz="2200" dirty="0">
                <a:solidFill>
                  <a:srgbClr val="CC0000"/>
                </a:solidFill>
                <a:latin typeface="Arial" pitchFamily="-84" charset="0"/>
              </a:rPr>
              <a:t>10</a:t>
            </a:r>
            <a:r>
              <a:rPr lang="en-GB" sz="2200" b="1" baseline="30000" dirty="0">
                <a:solidFill>
                  <a:srgbClr val="CC0000"/>
                </a:solidFill>
                <a:latin typeface="Arial" pitchFamily="-84" charset="0"/>
              </a:rPr>
              <a:t>4</a:t>
            </a:r>
            <a:r>
              <a:rPr lang="en-GB" sz="2200" dirty="0">
                <a:latin typeface="Arial" pitchFamily="-84" charset="0"/>
              </a:rPr>
              <a:t> tons going </a:t>
            </a:r>
            <a:r>
              <a:rPr lang="en-GB" sz="2200" dirty="0">
                <a:solidFill>
                  <a:srgbClr val="CC0000"/>
                </a:solidFill>
                <a:latin typeface="Arial" pitchFamily="-84" charset="0"/>
              </a:rPr>
              <a:t>20</a:t>
            </a:r>
            <a:r>
              <a:rPr lang="en-GB" sz="2200" dirty="0">
                <a:latin typeface="Arial" pitchFamily="-84" charset="0"/>
              </a:rPr>
              <a:t> miles/ hour</a:t>
            </a:r>
            <a:endParaRPr lang="en-US" sz="2200" dirty="0">
              <a:solidFill>
                <a:srgbClr val="0000CC"/>
              </a:solidFill>
              <a:latin typeface="Arial" pitchFamily="-84" charset="0"/>
            </a:endParaRPr>
          </a:p>
        </p:txBody>
      </p:sp>
      <p:sp>
        <p:nvSpPr>
          <p:cNvPr id="126985" name="Text Box 7"/>
          <p:cNvSpPr txBox="1">
            <a:spLocks noChangeArrowheads="1"/>
          </p:cNvSpPr>
          <p:nvPr/>
        </p:nvSpPr>
        <p:spPr bwMode="auto">
          <a:xfrm>
            <a:off x="126024" y="6378576"/>
            <a:ext cx="2595582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pitchFamily="-84" charset="0"/>
              </a:rPr>
              <a:t>ATLAS pixel detector</a:t>
            </a:r>
          </a:p>
        </p:txBody>
      </p: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3080239" y="6378576"/>
            <a:ext cx="2403222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pitchFamily="-84" charset="0"/>
              </a:rPr>
              <a:t>CMS silicon tracker</a:t>
            </a:r>
          </a:p>
        </p:txBody>
      </p:sp>
      <p:sp>
        <p:nvSpPr>
          <p:cNvPr id="126987" name="Text Box 9"/>
          <p:cNvSpPr txBox="1">
            <a:spLocks noChangeArrowheads="1"/>
          </p:cNvSpPr>
          <p:nvPr/>
        </p:nvSpPr>
        <p:spPr bwMode="auto">
          <a:xfrm>
            <a:off x="3009900" y="4430714"/>
            <a:ext cx="2211504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pitchFamily="-84" charset="0"/>
              </a:rPr>
              <a:t>&gt;200 m</a:t>
            </a:r>
            <a:r>
              <a:rPr lang="en-US" b="1" baseline="30000">
                <a:solidFill>
                  <a:srgbClr val="0000CC"/>
                </a:solidFill>
                <a:latin typeface="Arial" pitchFamily="-84" charset="0"/>
              </a:rPr>
              <a:t>2</a:t>
            </a:r>
            <a:r>
              <a:rPr lang="en-US">
                <a:solidFill>
                  <a:srgbClr val="0000CC"/>
                </a:solidFill>
                <a:latin typeface="Arial" pitchFamily="-84" charset="0"/>
              </a:rPr>
              <a:t> of silicon</a:t>
            </a:r>
          </a:p>
        </p:txBody>
      </p:sp>
      <p:sp>
        <p:nvSpPr>
          <p:cNvPr id="126988" name="Rectangle 10"/>
          <p:cNvSpPr>
            <a:spLocks noChangeArrowheads="1"/>
          </p:cNvSpPr>
          <p:nvPr/>
        </p:nvSpPr>
        <p:spPr bwMode="auto">
          <a:xfrm>
            <a:off x="6049108" y="6096000"/>
            <a:ext cx="492369" cy="2286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6989" name="Rectangle 11"/>
          <p:cNvSpPr>
            <a:spLocks noChangeArrowheads="1"/>
          </p:cNvSpPr>
          <p:nvPr/>
        </p:nvSpPr>
        <p:spPr bwMode="auto">
          <a:xfrm>
            <a:off x="6049108" y="5638800"/>
            <a:ext cx="984738" cy="3048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7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676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76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676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676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676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676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76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676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1" y="3352800"/>
            <a:ext cx="8206154" cy="762000"/>
          </a:xfrm>
        </p:spPr>
        <p:txBody>
          <a:bodyPr/>
          <a:lstStyle/>
          <a:p>
            <a:pPr eaLnBrk="1" hangingPunct="1"/>
            <a:r>
              <a:rPr lang="en-US" sz="4400" dirty="0" smtClean="0">
                <a:latin typeface="Arial" charset="0"/>
              </a:rPr>
              <a:t>Other Experiments </a:t>
            </a:r>
            <a:r>
              <a:rPr lang="en-US" sz="4400" dirty="0">
                <a:latin typeface="Arial" charset="0"/>
              </a:rPr>
              <a:t>at the LHC</a:t>
            </a:r>
          </a:p>
        </p:txBody>
      </p:sp>
      <p:pic>
        <p:nvPicPr>
          <p:cNvPr id="79876" name="Picture 8" descr="alice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7839" y="4543426"/>
            <a:ext cx="149176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8" name="Picture 10" descr="lhcb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062" y="838201"/>
            <a:ext cx="11869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9" name="Picture 11" descr="moedal-anim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90646" y="4419600"/>
            <a:ext cx="14067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0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43200" y="1447800"/>
            <a:ext cx="716574" cy="11430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pic>
        <p:nvPicPr>
          <p:cNvPr id="79881" name="Image 13" descr="Screen shot 2010-08-30 at 3.53.46 PM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31324" y="1676400"/>
            <a:ext cx="1532792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2" name="Image 11" descr="Screen shot 2010-08-30 at 6.38.01 PM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90647" y="4265614"/>
            <a:ext cx="137013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Espace réservé du contenu 5" descr="Screen shot 2010-09-28 at 12.46.37 A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838200"/>
            <a:ext cx="7478725" cy="5410200"/>
          </a:xfrm>
        </p:spPr>
      </p:pic>
      <p:sp>
        <p:nvSpPr>
          <p:cNvPr id="45059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>
                <a:latin typeface="Comic Sans MS" pitchFamily="-84" charset="0"/>
              </a:rPr>
              <a:t>	</a:t>
            </a:r>
            <a:endParaRPr lang="fr-FR" smtClean="0">
              <a:latin typeface="Comic Sans MS" pitchFamily="-84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514350"/>
          </a:xfrm>
        </p:spPr>
        <p:txBody>
          <a:bodyPr/>
          <a:lstStyle/>
          <a:p>
            <a:r>
              <a:rPr lang="en-US" sz="3600" dirty="0" err="1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LHCb</a:t>
            </a:r>
            <a:r>
              <a:rPr lang="en-US" sz="3600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: Bottom and Charm Physics</a:t>
            </a:r>
            <a:endParaRPr lang="en-US" sz="3600" baseline="30000" dirty="0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7" name="Picture 10" descr="lhcb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062" y="838201"/>
            <a:ext cx="11869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Screen Shot 2014-08-29 at 4.41.0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800600"/>
            <a:ext cx="2514600" cy="1805722"/>
          </a:xfrm>
          <a:prstGeom prst="rect">
            <a:avLst/>
          </a:prstGeom>
        </p:spPr>
      </p:pic>
      <p:pic>
        <p:nvPicPr>
          <p:cNvPr id="10" name="Image 9" descr="Screen Shot 2014-08-29 at 4.43.0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1157909"/>
            <a:ext cx="2922493" cy="1890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Espace réservé du contenu 5" descr="Screen shot 2010-09-28 at 12.53.23 A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38200"/>
            <a:ext cx="7596554" cy="5816600"/>
          </a:xfrm>
        </p:spPr>
      </p:pic>
      <p:sp>
        <p:nvSpPr>
          <p:cNvPr id="44035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>
                <a:latin typeface="Comic Sans MS" pitchFamily="-84" charset="0"/>
              </a:rPr>
              <a:t>	</a:t>
            </a:r>
            <a:endParaRPr lang="fr-FR" smtClean="0">
              <a:latin typeface="Comic Sans MS" pitchFamily="-84" charset="0"/>
            </a:endParaRP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514350"/>
          </a:xfrm>
        </p:spPr>
        <p:txBody>
          <a:bodyPr/>
          <a:lstStyle/>
          <a:p>
            <a:r>
              <a:rPr lang="en-US" sz="3600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ALICE: Heavy </a:t>
            </a:r>
            <a:r>
              <a:rPr lang="en-US" sz="3600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Ion Physics at the LHC</a:t>
            </a:r>
            <a:endParaRPr lang="en-US" sz="3600" baseline="30000" dirty="0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5" name="Image 4" descr="Screen Shot 2014-08-29 at 4.52.4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6948" y="2971801"/>
            <a:ext cx="4217052" cy="2819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904875"/>
          </a:xfrm>
        </p:spPr>
        <p:txBody>
          <a:bodyPr/>
          <a:lstStyle/>
          <a:p>
            <a:r>
              <a:rPr lang="en-US" sz="3200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A Few Smaller Experiments: TOTEM &amp; </a:t>
            </a:r>
            <a:r>
              <a:rPr lang="en-US" sz="3200" dirty="0" err="1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LHCf</a:t>
            </a:r>
            <a:endParaRPr lang="en-US" sz="3200" dirty="0" smtClean="0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46084" name="Picture 3" descr="LHCf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27938" y="3984626"/>
            <a:ext cx="2633297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4" descr="enespe-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60123" y="3657600"/>
            <a:ext cx="242081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Text Box 5"/>
          <p:cNvSpPr txBox="1">
            <a:spLocks noChangeArrowheads="1"/>
          </p:cNvSpPr>
          <p:nvPr/>
        </p:nvSpPr>
        <p:spPr bwMode="auto">
          <a:xfrm>
            <a:off x="351693" y="3946525"/>
            <a:ext cx="3191223" cy="2554545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latin typeface="Arial" pitchFamily="-84" charset="0"/>
                <a:ea typeface="MS PGothic" pitchFamily="34" charset="-128"/>
                <a:cs typeface="MS PGothic" pitchFamily="34" charset="-128"/>
              </a:rPr>
              <a:t>LHCf:</a:t>
            </a:r>
            <a:r>
              <a:rPr kumimoji="1" lang="en-US" altLang="ja-JP">
                <a:solidFill>
                  <a:schemeClr val="accent2"/>
                </a:solidFill>
                <a:latin typeface="Arial" pitchFamily="-84" charset="0"/>
                <a:ea typeface="MS PGothic" pitchFamily="34" charset="-128"/>
                <a:cs typeface="MS PGothic" pitchFamily="34" charset="-128"/>
              </a:rPr>
              <a:t>   measurement of </a:t>
            </a:r>
          </a:p>
          <a:p>
            <a:r>
              <a:rPr kumimoji="1" lang="en-US" altLang="ja-JP">
                <a:solidFill>
                  <a:schemeClr val="accent2"/>
                </a:solidFill>
                <a:latin typeface="Arial" pitchFamily="-84" charset="0"/>
                <a:ea typeface="MS PGothic" pitchFamily="34" charset="-128"/>
                <a:cs typeface="MS PGothic" pitchFamily="34" charset="-128"/>
              </a:rPr>
              <a:t>photons and neutral pions </a:t>
            </a:r>
          </a:p>
          <a:p>
            <a:r>
              <a:rPr kumimoji="1" lang="en-US" altLang="ja-JP">
                <a:solidFill>
                  <a:schemeClr val="accent2"/>
                </a:solidFill>
                <a:latin typeface="Arial" pitchFamily="-84" charset="0"/>
                <a:ea typeface="MS PGothic" pitchFamily="34" charset="-128"/>
                <a:cs typeface="MS PGothic" pitchFamily="34" charset="-128"/>
              </a:rPr>
              <a:t>in the very forward region </a:t>
            </a:r>
          </a:p>
          <a:p>
            <a:r>
              <a:rPr kumimoji="1" lang="en-US" altLang="ja-JP">
                <a:solidFill>
                  <a:schemeClr val="accent2"/>
                </a:solidFill>
                <a:latin typeface="Arial" pitchFamily="-84" charset="0"/>
                <a:ea typeface="MS PGothic" pitchFamily="34" charset="-128"/>
                <a:cs typeface="MS PGothic" pitchFamily="34" charset="-128"/>
              </a:rPr>
              <a:t>of LHC</a:t>
            </a:r>
          </a:p>
          <a:p>
            <a:endParaRPr kumimoji="1" lang="en-US" altLang="ja-JP">
              <a:solidFill>
                <a:schemeClr val="accent2"/>
              </a:solidFill>
              <a:latin typeface="Arial" pitchFamily="-84" charset="0"/>
              <a:ea typeface="MS PGothic" pitchFamily="34" charset="-128"/>
              <a:cs typeface="MS PGothic" pitchFamily="34" charset="-128"/>
            </a:endParaRPr>
          </a:p>
          <a:p>
            <a:r>
              <a:rPr kumimoji="1" lang="en-US" altLang="ja-JP">
                <a:solidFill>
                  <a:schemeClr val="accent2"/>
                </a:solidFill>
                <a:latin typeface="Arial" pitchFamily="-84" charset="0"/>
                <a:ea typeface="MS PGothic" pitchFamily="34" charset="-128"/>
                <a:cs typeface="MS PGothic" pitchFamily="34" charset="-128"/>
              </a:rPr>
              <a:t>Add a EM calorimeter at</a:t>
            </a:r>
          </a:p>
          <a:p>
            <a:r>
              <a:rPr kumimoji="1" lang="en-US" altLang="ja-JP">
                <a:solidFill>
                  <a:schemeClr val="accent2"/>
                </a:solidFill>
                <a:latin typeface="Arial" pitchFamily="-84" charset="0"/>
                <a:ea typeface="MS PGothic" pitchFamily="34" charset="-128"/>
                <a:cs typeface="MS PGothic" pitchFamily="34" charset="-128"/>
              </a:rPr>
              <a:t>140 m from the Interaction</a:t>
            </a:r>
          </a:p>
          <a:p>
            <a:r>
              <a:rPr kumimoji="1" lang="en-US" altLang="ja-JP">
                <a:solidFill>
                  <a:schemeClr val="accent2"/>
                </a:solidFill>
                <a:latin typeface="Arial" pitchFamily="-84" charset="0"/>
                <a:ea typeface="MS PGothic" pitchFamily="34" charset="-128"/>
                <a:cs typeface="MS PGothic" pitchFamily="34" charset="-128"/>
              </a:rPr>
              <a:t>Point (of ATLAS</a:t>
            </a:r>
            <a:r>
              <a:rPr kumimoji="1" lang="en-US" altLang="ja-JP">
                <a:solidFill>
                  <a:schemeClr val="accent2"/>
                </a:solidFill>
                <a:ea typeface="MS PGothic" pitchFamily="34" charset="-128"/>
                <a:cs typeface="MS PGothic" pitchFamily="34" charset="-128"/>
              </a:rPr>
              <a:t>)</a:t>
            </a:r>
            <a:endParaRPr lang="en-US">
              <a:solidFill>
                <a:schemeClr val="accent2"/>
              </a:solidFill>
            </a:endParaRP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>
            <p:ph idx="1"/>
          </p:nvPr>
        </p:nvGraphicFramePr>
        <p:xfrm>
          <a:off x="562707" y="2387600"/>
          <a:ext cx="5873262" cy="1117600"/>
        </p:xfrm>
        <a:graphic>
          <a:graphicData uri="http://schemas.openxmlformats.org/presentationml/2006/ole">
            <p:oleObj spid="_x0000_s158722" name="Photo Editor Photo" r:id="rId6" imgW="11069595" imgH="1943371" progId="">
              <p:embed/>
            </p:oleObj>
          </a:graphicData>
        </a:graphic>
      </p:graphicFrame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1195754" y="838200"/>
            <a:ext cx="5072372" cy="1631216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Arial" pitchFamily="-84" charset="0"/>
              </a:rPr>
              <a:t>TOTEM</a:t>
            </a:r>
            <a:r>
              <a:rPr lang="en-US">
                <a:latin typeface="Arial" pitchFamily="-84" charset="0"/>
              </a:rPr>
              <a:t>: measuring the total, elastic and </a:t>
            </a:r>
          </a:p>
          <a:p>
            <a:r>
              <a:rPr lang="en-US">
                <a:latin typeface="Arial" pitchFamily="-84" charset="0"/>
              </a:rPr>
              <a:t>diffractive cross sections</a:t>
            </a:r>
          </a:p>
          <a:p>
            <a:r>
              <a:rPr lang="en-US">
                <a:latin typeface="Arial" pitchFamily="-84" charset="0"/>
              </a:rPr>
              <a:t>Add Roman pots (and inelastic telescope)</a:t>
            </a:r>
          </a:p>
          <a:p>
            <a:r>
              <a:rPr lang="en-US">
                <a:latin typeface="Arial" pitchFamily="-84" charset="0"/>
              </a:rPr>
              <a:t>to CMS interaction regions (200 m from IP)</a:t>
            </a:r>
          </a:p>
          <a:p>
            <a:r>
              <a:rPr lang="en-US">
                <a:latin typeface="Arial" pitchFamily="-84" charset="0"/>
              </a:rPr>
              <a:t>Common runs with CMS planned</a:t>
            </a:r>
          </a:p>
        </p:txBody>
      </p:sp>
      <p:pic>
        <p:nvPicPr>
          <p:cNvPr id="46088" name="Picture 8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rcRect/>
              <a:stretch>
                <a:fillRect/>
              </a:stretch>
            </p:blipFill>
          </mc:Choice>
          <mc:Fallback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6682154" y="1443038"/>
            <a:ext cx="2321169" cy="206216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pic>
        <p:nvPicPr>
          <p:cNvPr id="46089" name="Picture 9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rcRect/>
              <a:stretch>
                <a:fillRect/>
              </a:stretch>
            </p:blipFill>
          </mc:Choice>
          <mc:Fallback>
            <p:blipFill>
              <a:blip r:embed="rId10"/>
              <a:srcRect/>
              <a:stretch>
                <a:fillRect/>
              </a:stretch>
            </p:blipFill>
          </mc:Fallback>
        </mc:AlternateContent>
        <p:spPr bwMode="auto">
          <a:xfrm rot="5400000">
            <a:off x="7316361" y="1774886"/>
            <a:ext cx="388938" cy="953966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pic>
        <p:nvPicPr>
          <p:cNvPr id="46090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0677" y="838200"/>
            <a:ext cx="716574" cy="11430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7666892" y="4343401"/>
            <a:ext cx="1651714" cy="58477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Connection with</a:t>
            </a:r>
          </a:p>
          <a:p>
            <a:r>
              <a:rPr lang="en-US" sz="1600"/>
              <a:t>cosmic rays</a:t>
            </a:r>
          </a:p>
        </p:txBody>
      </p:sp>
      <p:sp>
        <p:nvSpPr>
          <p:cNvPr id="46092" name="ZoneTexte 12"/>
          <p:cNvSpPr txBox="1">
            <a:spLocks noChangeArrowheads="1"/>
          </p:cNvSpPr>
          <p:nvPr/>
        </p:nvSpPr>
        <p:spPr bwMode="auto">
          <a:xfrm>
            <a:off x="6411057" y="762000"/>
            <a:ext cx="2275743" cy="5842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600" dirty="0" err="1">
                <a:solidFill>
                  <a:schemeClr val="tx2"/>
                </a:solidFill>
              </a:rPr>
              <a:t>TOTal</a:t>
            </a:r>
            <a:r>
              <a:rPr lang="fr-FR" sz="1600" dirty="0">
                <a:solidFill>
                  <a:schemeClr val="tx2"/>
                </a:solidFill>
              </a:rPr>
              <a:t> and </a:t>
            </a:r>
            <a:r>
              <a:rPr lang="fr-FR" sz="1600" dirty="0" err="1">
                <a:solidFill>
                  <a:schemeClr val="tx2"/>
                </a:solidFill>
              </a:rPr>
              <a:t>Elastic</a:t>
            </a:r>
            <a:r>
              <a:rPr lang="fr-FR" sz="1600" dirty="0">
                <a:solidFill>
                  <a:schemeClr val="tx2"/>
                </a:solidFill>
              </a:rPr>
              <a:t> cross </a:t>
            </a:r>
          </a:p>
          <a:p>
            <a:r>
              <a:rPr lang="fr-FR" sz="1600" dirty="0">
                <a:solidFill>
                  <a:schemeClr val="tx2"/>
                </a:solidFill>
              </a:rPr>
              <a:t>section </a:t>
            </a:r>
            <a:r>
              <a:rPr lang="fr-FR" sz="1600" dirty="0" err="1">
                <a:solidFill>
                  <a:schemeClr val="tx2"/>
                </a:solidFill>
              </a:rPr>
              <a:t>Measurement</a:t>
            </a:r>
            <a:endParaRPr lang="fr-FR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r>
              <a:rPr lang="en-US" sz="3200" dirty="0" err="1" smtClean="0">
                <a:latin typeface="Arial" charset="0"/>
              </a:rPr>
              <a:t>MoEDAL</a:t>
            </a:r>
            <a:r>
              <a:rPr lang="en-US" sz="3200" dirty="0" smtClean="0">
                <a:latin typeface="Arial" charset="0"/>
              </a:rPr>
              <a:t>: </a:t>
            </a:r>
            <a:r>
              <a:rPr lang="en-US" sz="2600" dirty="0" smtClean="0">
                <a:latin typeface="Arial" charset="0"/>
              </a:rPr>
              <a:t>Monopole </a:t>
            </a:r>
            <a:r>
              <a:rPr lang="en-US" sz="2600" dirty="0">
                <a:latin typeface="Arial" charset="0"/>
              </a:rPr>
              <a:t>and Exotics Detector at the LHC</a:t>
            </a:r>
          </a:p>
        </p:txBody>
      </p:sp>
      <p:pic>
        <p:nvPicPr>
          <p:cNvPr id="39939" name="Picture 4" descr="Picture 23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062" y="4419600"/>
            <a:ext cx="320919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6" descr="Picture 235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723" y="2590801"/>
            <a:ext cx="2602523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9" descr="moedal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7077" y="1447801"/>
            <a:ext cx="3024554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2954215" y="3352801"/>
            <a:ext cx="2052164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Direct Monopole</a:t>
            </a:r>
          </a:p>
          <a:p>
            <a:r>
              <a:rPr lang="en-US">
                <a:latin typeface="Arial" charset="0"/>
              </a:rPr>
              <a:t> production</a:t>
            </a:r>
          </a:p>
        </p:txBody>
      </p:sp>
      <p:pic>
        <p:nvPicPr>
          <p:cNvPr id="39943" name="Picture 11" descr="moedal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97416" y="3733800"/>
            <a:ext cx="2681654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4" name="Text Box 12"/>
          <p:cNvSpPr txBox="1">
            <a:spLocks noChangeArrowheads="1"/>
          </p:cNvSpPr>
          <p:nvPr/>
        </p:nvSpPr>
        <p:spPr bwMode="auto">
          <a:xfrm>
            <a:off x="4994031" y="5715001"/>
            <a:ext cx="4138573" cy="707886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Remove the sheets after some </a:t>
            </a:r>
          </a:p>
          <a:p>
            <a:r>
              <a:rPr lang="en-US">
                <a:latin typeface="Arial" charset="0"/>
              </a:rPr>
              <a:t>running time and inspect for ‘holes’</a:t>
            </a:r>
          </a:p>
        </p:txBody>
      </p:sp>
      <p:sp>
        <p:nvSpPr>
          <p:cNvPr id="39945" name="Text Box 8"/>
          <p:cNvSpPr txBox="1">
            <a:spLocks noChangeArrowheads="1"/>
          </p:cNvSpPr>
          <p:nvPr/>
        </p:nvSpPr>
        <p:spPr bwMode="auto">
          <a:xfrm>
            <a:off x="211016" y="1422400"/>
            <a:ext cx="5444394" cy="1015663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Heavy particles which carry “magnetic charge”</a:t>
            </a:r>
          </a:p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Could </a:t>
            </a:r>
            <a:r>
              <a:rPr lang="en-US" dirty="0" err="1">
                <a:solidFill>
                  <a:srgbClr val="0000FF"/>
                </a:solidFill>
                <a:latin typeface="Arial" charset="0"/>
              </a:rPr>
              <a:t>eg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 explain why particles have “integer </a:t>
            </a:r>
          </a:p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electric charge”</a:t>
            </a:r>
          </a:p>
        </p:txBody>
      </p:sp>
      <p:pic>
        <p:nvPicPr>
          <p:cNvPr id="10" name="Image 9" descr="Screen shot 2012-09-19 at 12.39.50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8800" y="1143000"/>
            <a:ext cx="3392194" cy="25831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6200"/>
            <a:ext cx="7737231" cy="6858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Summary</a:t>
            </a:r>
            <a:r>
              <a:rPr lang="en-US" sz="400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: </a:t>
            </a:r>
            <a:r>
              <a:rPr lang="en-US" sz="400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Challenges@ LHC</a:t>
            </a:r>
            <a:endParaRPr lang="en-US" sz="4000" dirty="0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646" y="914400"/>
            <a:ext cx="8311662" cy="5029200"/>
          </a:xfrm>
          <a:solidFill>
            <a:schemeClr val="accent3"/>
          </a:solidFill>
        </p:spPr>
        <p:txBody>
          <a:bodyPr/>
          <a:lstStyle/>
          <a:p>
            <a:pPr eaLnBrk="1" hangingPunct="1"/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High event rate and pile-up </a:t>
            </a:r>
          </a:p>
          <a:p>
            <a:pPr lvl="1" eaLnBrk="1" hangingPunct="1"/>
            <a:r>
              <a:rPr lang="en-US" sz="2300" dirty="0">
                <a:solidFill>
                  <a:srgbClr val="000099"/>
                </a:solidFill>
                <a:latin typeface="Arial" pitchFamily="-84" charset="0"/>
              </a:rPr>
              <a:t>High granularity: typically 10x more channels compared </a:t>
            </a:r>
            <a:r>
              <a:rPr lang="en-US" sz="2300" dirty="0" smtClean="0">
                <a:solidFill>
                  <a:srgbClr val="000099"/>
                </a:solidFill>
                <a:latin typeface="Arial" pitchFamily="-84" charset="0"/>
              </a:rPr>
              <a:t>to detectors before the LHC</a:t>
            </a:r>
          </a:p>
          <a:p>
            <a:pPr eaLnBrk="1" hangingPunct="1"/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Timing/synchronization of 10</a:t>
            </a:r>
            <a:r>
              <a:rPr lang="en-US" sz="2300" baseline="300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8</a:t>
            </a:r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channels is non trivial</a:t>
            </a:r>
          </a:p>
          <a:p>
            <a:pPr eaLnBrk="1" hangingPunct="1"/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Event size (&gt; 1 </a:t>
            </a:r>
            <a:r>
              <a:rPr lang="en-US" sz="2300" dirty="0" err="1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Mbyte</a:t>
            </a:r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)/Computing  </a:t>
            </a:r>
          </a:p>
          <a:p>
            <a:pPr lvl="1" eaLnBrk="1" hangingPunct="1"/>
            <a:r>
              <a:rPr lang="en-US" sz="2300" dirty="0">
                <a:solidFill>
                  <a:srgbClr val="000099"/>
                </a:solidFill>
                <a:latin typeface="Arial" pitchFamily="-84" charset="0"/>
              </a:rPr>
              <a:t>Limit event rate to</a:t>
            </a:r>
            <a:r>
              <a:rPr lang="en-US" sz="2300" dirty="0" smtClean="0">
                <a:solidFill>
                  <a:srgbClr val="000099"/>
                </a:solidFill>
                <a:latin typeface="Arial" pitchFamily="-84" charset="0"/>
              </a:rPr>
              <a:t> a few 100 </a:t>
            </a:r>
            <a:r>
              <a:rPr lang="en-US" sz="2300" dirty="0">
                <a:solidFill>
                  <a:srgbClr val="000099"/>
                </a:solidFill>
                <a:latin typeface="Arial" pitchFamily="-84" charset="0"/>
              </a:rPr>
              <a:t>Hz, use the Grid</a:t>
            </a:r>
          </a:p>
          <a:p>
            <a:pPr eaLnBrk="1" hangingPunct="1"/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Trigger  reduce event rate from 40MHz to 100 Hz</a:t>
            </a:r>
            <a:endParaRPr lang="en-US" sz="2300" dirty="0">
              <a:solidFill>
                <a:srgbClr val="000099"/>
              </a:solidFill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1" eaLnBrk="1" hangingPunct="1"/>
            <a:r>
              <a:rPr lang="en-US" sz="2300" dirty="0">
                <a:solidFill>
                  <a:srgbClr val="000099"/>
                </a:solidFill>
                <a:latin typeface="Arial" pitchFamily="-84" charset="0"/>
              </a:rPr>
              <a:t>Multi-layered trigger system and pipelined electronics</a:t>
            </a:r>
          </a:p>
          <a:p>
            <a:pPr eaLnBrk="1" hangingPunct="1"/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Detectors need excellent </a:t>
            </a:r>
            <a:r>
              <a:rPr lang="en-US" sz="2300" dirty="0" err="1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hermeticity</a:t>
            </a:r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(missing E</a:t>
            </a:r>
            <a:r>
              <a:rPr lang="en-US" sz="2300" baseline="-250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T</a:t>
            </a:r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), lepton identification, B &amp; </a:t>
            </a:r>
            <a:r>
              <a:rPr lang="en-US" sz="2300" dirty="0" err="1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Tau</a:t>
            </a:r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 identification, jet measurements…</a:t>
            </a:r>
          </a:p>
          <a:p>
            <a:pPr eaLnBrk="1" hangingPunct="1"/>
            <a:r>
              <a:rPr lang="en-US" sz="2300" dirty="0">
                <a:solidFill>
                  <a:srgbClr val="CC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Detectors must be radiation hard and reliable for ~ 10-20 years…</a:t>
            </a:r>
            <a:endParaRPr lang="en-US" sz="2300" dirty="0">
              <a:solidFill>
                <a:srgbClr val="000099"/>
              </a:solidFill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5252" y="6096000"/>
            <a:ext cx="9225452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We have these detectors: </a:t>
            </a:r>
            <a:r>
              <a:rPr lang="en-GB" sz="2400" dirty="0" smtClean="0">
                <a:solidFill>
                  <a:srgbClr val="0000FF"/>
                </a:solidFill>
              </a:rPr>
              <a:t>Let’s look at measurements in Lecture II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r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839200" cy="904875"/>
          </a:xfrm>
        </p:spPr>
        <p:txBody>
          <a:bodyPr/>
          <a:lstStyle/>
          <a:p>
            <a:r>
              <a:rPr lang="en-GB" sz="360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High Energy Physics Experiments</a:t>
            </a:r>
          </a:p>
        </p:txBody>
      </p:sp>
      <p:pic>
        <p:nvPicPr>
          <p:cNvPr id="73731" name="Espace réservé du contenu 4" descr="Screen Shot 2013-09-24 at 11.19.29 A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1612" y="3657600"/>
            <a:ext cx="3670788" cy="1714500"/>
          </a:xfrm>
        </p:spPr>
      </p:pic>
      <p:pic>
        <p:nvPicPr>
          <p:cNvPr id="73732" name="Image 5" descr="Screen Shot 2013-09-24 at 11.19.03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912" y="2286000"/>
            <a:ext cx="3251688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457201" y="1066801"/>
            <a:ext cx="3120791" cy="1077218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rgbClr val="0000FF"/>
                </a:solidFill>
                <a:latin typeface="Arial" pitchFamily="-84" charset="0"/>
              </a:rPr>
              <a:t>First High Energy Physics 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Arial" pitchFamily="-84" charset="0"/>
              </a:rPr>
              <a:t>Experiments: </a:t>
            </a:r>
          </a:p>
          <a:p>
            <a:pPr>
              <a:defRPr/>
            </a:pPr>
            <a:r>
              <a:rPr lang="en-GB" sz="2400">
                <a:solidFill>
                  <a:srgbClr val="FF0000"/>
                </a:solidFill>
                <a:latin typeface="Arial" pitchFamily="-84" charset="0"/>
              </a:rPr>
              <a:t>Beam on fixed target!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3006" y="5257800"/>
            <a:ext cx="3709394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00FF"/>
                </a:solidFill>
              </a:rPr>
              <a:t>  </a:t>
            </a:r>
            <a:r>
              <a:rPr lang="en-GB" dirty="0">
                <a:solidFill>
                  <a:srgbClr val="0000FF"/>
                </a:solidFill>
                <a:latin typeface="Arial" pitchFamily="-84" charset="0"/>
              </a:rPr>
              <a:t>Rutherford experiment (1909</a:t>
            </a:r>
            <a:r>
              <a:rPr lang="en-GB" dirty="0" smtClean="0">
                <a:solidFill>
                  <a:srgbClr val="0000FF"/>
                </a:solidFill>
                <a:latin typeface="Arial" pitchFamily="-84" charset="0"/>
              </a:rPr>
              <a:t>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029200" y="1066801"/>
            <a:ext cx="3373014" cy="1077218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rgbClr val="0000FF"/>
                </a:solidFill>
              </a:rPr>
              <a:t>    </a:t>
            </a:r>
            <a:r>
              <a:rPr lang="en-GB">
                <a:solidFill>
                  <a:srgbClr val="0000FF"/>
                </a:solidFill>
                <a:latin typeface="Arial" pitchFamily="-84" charset="0"/>
              </a:rPr>
              <a:t>High Energy Physics 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Arial" pitchFamily="-84" charset="0"/>
              </a:rPr>
              <a:t>Experiments since mid 70’s: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Arial" pitchFamily="-84" charset="0"/>
              </a:rPr>
              <a:t>     </a:t>
            </a:r>
            <a:r>
              <a:rPr lang="en-GB" sz="2400">
                <a:solidFill>
                  <a:srgbClr val="FF0000"/>
                </a:solidFill>
                <a:latin typeface="Arial" pitchFamily="-84" charset="0"/>
              </a:rPr>
              <a:t>Colliding beams!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575563" y="5802868"/>
            <a:ext cx="4339837" cy="369332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Centre of mass energy squared </a:t>
            </a:r>
            <a:r>
              <a:rPr lang="en-GB" sz="1800" dirty="0" err="1">
                <a:solidFill>
                  <a:srgbClr val="0000FF"/>
                </a:solidFill>
                <a:latin typeface="Arial" pitchFamily="-84" charset="0"/>
              </a:rPr>
              <a:t>s</a:t>
            </a:r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=4E</a:t>
            </a:r>
            <a:r>
              <a:rPr lang="en-GB" sz="1800" baseline="-25000" dirty="0">
                <a:solidFill>
                  <a:srgbClr val="0000FF"/>
                </a:solidFill>
                <a:latin typeface="Arial" pitchFamily="-84" charset="0"/>
              </a:rPr>
              <a:t>1</a:t>
            </a:r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E</a:t>
            </a:r>
            <a:r>
              <a:rPr lang="en-GB" sz="1800" baseline="-25000" dirty="0">
                <a:solidFill>
                  <a:srgbClr val="0000FF"/>
                </a:solidFill>
                <a:latin typeface="Arial" pitchFamily="-84" charset="0"/>
              </a:rPr>
              <a:t>2</a:t>
            </a:r>
          </a:p>
        </p:txBody>
      </p:sp>
      <p:pic>
        <p:nvPicPr>
          <p:cNvPr id="73737" name="Image 12" descr="Screen Shot 2013-09-24 at 9.04.13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133600"/>
            <a:ext cx="3154974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2024642" y="6243638"/>
            <a:ext cx="6377467" cy="461665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400" dirty="0" smtClean="0">
                <a:solidFill>
                  <a:srgbClr val="FF0000"/>
                </a:solidFill>
                <a:latin typeface="Arial" pitchFamily="-84" charset="0"/>
              </a:rPr>
              <a:t>…plus secondary beams such as neutrinos…</a:t>
            </a:r>
            <a:endParaRPr lang="en-GB" sz="2400" dirty="0">
              <a:solidFill>
                <a:srgbClr val="FF0000"/>
              </a:solidFill>
              <a:latin typeface="Arial" pitchFamily="-8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4233" y="5791200"/>
            <a:ext cx="4335367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  <a:latin typeface="Arial" pitchFamily="-84" charset="0"/>
              </a:rPr>
              <a:t>Centre of mass energy squared </a:t>
            </a:r>
            <a:r>
              <a:rPr lang="en-GB" sz="1800" dirty="0" err="1" smtClean="0">
                <a:solidFill>
                  <a:srgbClr val="0000FF"/>
                </a:solidFill>
                <a:latin typeface="Arial" pitchFamily="-84" charset="0"/>
              </a:rPr>
              <a:t>s</a:t>
            </a:r>
            <a:r>
              <a:rPr lang="en-GB" sz="1800" dirty="0" smtClean="0">
                <a:solidFill>
                  <a:srgbClr val="0000FF"/>
                </a:solidFill>
                <a:latin typeface="Arial" pitchFamily="-84" charset="0"/>
              </a:rPr>
              <a:t>=E</a:t>
            </a:r>
            <a:r>
              <a:rPr lang="en-GB" sz="1800" baseline="-25000" dirty="0" smtClean="0">
                <a:solidFill>
                  <a:srgbClr val="0000FF"/>
                </a:solidFill>
                <a:latin typeface="Arial" pitchFamily="-84" charset="0"/>
              </a:rPr>
              <a:t>1</a:t>
            </a:r>
            <a:r>
              <a:rPr lang="en-GB" sz="1800" dirty="0" smtClean="0">
                <a:solidFill>
                  <a:srgbClr val="0000FF"/>
                </a:solidFill>
                <a:latin typeface="Arial" pitchFamily="-84" charset="0"/>
              </a:rPr>
              <a:t>m</a:t>
            </a:r>
            <a:r>
              <a:rPr lang="en-GB" sz="1800" baseline="-25000" dirty="0" smtClean="0">
                <a:solidFill>
                  <a:srgbClr val="0000FF"/>
                </a:solidFill>
                <a:latin typeface="Arial" pitchFamily="-84" charset="0"/>
              </a:rPr>
              <a:t>2</a:t>
            </a:r>
            <a:endParaRPr lang="en-GB" sz="1800" baseline="-25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>
                <a:latin typeface="Comic Sans MS" pitchFamily="-84" charset="0"/>
              </a:rPr>
              <a:t>	</a:t>
            </a:r>
            <a:endParaRPr lang="fr-FR" smtClean="0">
              <a:latin typeface="Comic Sans MS" pitchFamily="-84" charset="0"/>
            </a:endParaRPr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5250"/>
            <a:ext cx="7737231" cy="514350"/>
          </a:xfrm>
        </p:spPr>
        <p:txBody>
          <a:bodyPr/>
          <a:lstStyle/>
          <a:p>
            <a:pPr eaLnBrk="1" hangingPunct="1"/>
            <a:r>
              <a:rPr lang="en-US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Recent High Energy Colliders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1692" y="5257800"/>
            <a:ext cx="8651631" cy="1600200"/>
          </a:xfrm>
          <a:solidFill>
            <a:schemeClr val="accent3"/>
          </a:solidFill>
        </p:spPr>
        <p:txBody>
          <a:bodyPr/>
          <a:lstStyle/>
          <a:p>
            <a:pPr eaLnBrk="1" hangingPunct="1"/>
            <a:r>
              <a:rPr lang="en-US" sz="2000" dirty="0">
                <a:solidFill>
                  <a:schemeClr val="accent2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Limits on circular machines </a:t>
            </a:r>
          </a:p>
          <a:p>
            <a:pPr lvl="1" eaLnBrk="1" hangingPunct="1"/>
            <a:r>
              <a:rPr lang="en-US" sz="2000" dirty="0">
                <a:solidFill>
                  <a:schemeClr val="accent2"/>
                </a:solidFill>
                <a:latin typeface="Arial" pitchFamily="-84" charset="0"/>
              </a:rPr>
              <a:t>Proton colliders:  Dipole magnet strength </a:t>
            </a:r>
            <a:r>
              <a:rPr lang="en-US" sz="2000" dirty="0" err="1">
                <a:solidFill>
                  <a:schemeClr val="accent2"/>
                </a:solidFill>
                <a:latin typeface="Arial" pitchFamily="-84" charset="0"/>
                <a:sym typeface="Symbol" pitchFamily="-84" charset="2"/>
              </a:rPr>
              <a:t></a:t>
            </a:r>
            <a:r>
              <a:rPr lang="en-US" sz="2000" dirty="0" err="1">
                <a:solidFill>
                  <a:schemeClr val="accent2"/>
                </a:solidFill>
                <a:latin typeface="Arial" pitchFamily="-84" charset="0"/>
              </a:rPr>
              <a:t>superconducting</a:t>
            </a:r>
            <a:r>
              <a:rPr lang="en-US" sz="2000" dirty="0">
                <a:solidFill>
                  <a:schemeClr val="accent2"/>
                </a:solidFill>
                <a:latin typeface="Arial" pitchFamily="-84" charset="0"/>
              </a:rPr>
              <a:t> magnets</a:t>
            </a:r>
          </a:p>
          <a:p>
            <a:pPr lvl="1" eaLnBrk="1" hangingPunct="1"/>
            <a:r>
              <a:rPr lang="en-US" sz="2000" dirty="0">
                <a:solidFill>
                  <a:schemeClr val="accent2"/>
                </a:solidFill>
                <a:latin typeface="Arial" pitchFamily="-84" charset="0"/>
              </a:rPr>
              <a:t>Electron colliders: Synchrotron radiation/RF power</a:t>
            </a:r>
          </a:p>
        </p:txBody>
      </p:sp>
      <p:sp>
        <p:nvSpPr>
          <p:cNvPr id="80922" name="Text Box 24"/>
          <p:cNvSpPr txBox="1">
            <a:spLocks noChangeArrowheads="1"/>
          </p:cNvSpPr>
          <p:nvPr/>
        </p:nvSpPr>
        <p:spPr bwMode="auto">
          <a:xfrm>
            <a:off x="4431323" y="4800600"/>
            <a:ext cx="4637107" cy="338554"/>
          </a:xfrm>
          <a:prstGeom prst="rect">
            <a:avLst/>
          </a:prstGeom>
          <a:solidFill>
            <a:schemeClr val="accent3"/>
          </a:solidFill>
          <a:ln w="222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Luminosity = number of events/cross section/sec</a:t>
            </a:r>
          </a:p>
        </p:txBody>
      </p:sp>
      <p:sp>
        <p:nvSpPr>
          <p:cNvPr id="80923" name="Text Box 25"/>
          <p:cNvSpPr txBox="1">
            <a:spLocks noChangeArrowheads="1"/>
          </p:cNvSpPr>
          <p:nvPr/>
        </p:nvSpPr>
        <p:spPr bwMode="auto">
          <a:xfrm>
            <a:off x="1688123" y="1047690"/>
            <a:ext cx="6259922" cy="400110"/>
          </a:xfrm>
          <a:prstGeom prst="rect">
            <a:avLst/>
          </a:prstGeom>
          <a:solidFill>
            <a:schemeClr val="accent3"/>
          </a:solidFill>
          <a:ln w="50800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Highest energies can be reached with proton colliders</a:t>
            </a:r>
          </a:p>
        </p:txBody>
      </p:sp>
      <p:pic>
        <p:nvPicPr>
          <p:cNvPr id="9" name="Image 8" descr="Screen Shot 2014-08-26 at 5.53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90" y="1634219"/>
            <a:ext cx="8724710" cy="30712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839200" cy="904875"/>
          </a:xfrm>
        </p:spPr>
        <p:txBody>
          <a:bodyPr/>
          <a:lstStyle/>
          <a:p>
            <a:r>
              <a:rPr lang="en-GB" dirty="0" smtClean="0"/>
              <a:t>Some Discoveries/Measurements</a:t>
            </a:r>
            <a:endParaRPr lang="en-GB" dirty="0"/>
          </a:p>
        </p:txBody>
      </p:sp>
      <p:pic>
        <p:nvPicPr>
          <p:cNvPr id="4" name="Picture 3" descr="u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5974" y="762000"/>
            <a:ext cx="3771826" cy="291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Screen Shot 2014-08-26 at 5.00.2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445" y="4038600"/>
            <a:ext cx="5579755" cy="2743200"/>
          </a:xfrm>
          <a:prstGeom prst="rect">
            <a:avLst/>
          </a:prstGeom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945969" y="990600"/>
            <a:ext cx="3235631" cy="707886"/>
          </a:xfrm>
          <a:prstGeom prst="rect">
            <a:avLst/>
          </a:prstGeom>
          <a:solidFill>
            <a:schemeClr val="accent3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CC0000"/>
                </a:solidFill>
                <a:latin typeface="Arial" pitchFamily="-84" charset="0"/>
              </a:rPr>
              <a:t>Discovery of the Z and W</a:t>
            </a:r>
            <a:r>
              <a:rPr lang="en-US" dirty="0" smtClean="0">
                <a:solidFill>
                  <a:srgbClr val="CC0000"/>
                </a:solidFill>
                <a:latin typeface="Arial" pitchFamily="-84" charset="0"/>
              </a:rPr>
              <a:t> </a:t>
            </a:r>
          </a:p>
          <a:p>
            <a:r>
              <a:rPr lang="en-US" dirty="0" smtClean="0">
                <a:solidFill>
                  <a:srgbClr val="CC0000"/>
                </a:solidFill>
                <a:latin typeface="Arial" pitchFamily="-84" charset="0"/>
              </a:rPr>
              <a:t>bosons </a:t>
            </a:r>
            <a:r>
              <a:rPr lang="en-US" dirty="0">
                <a:solidFill>
                  <a:srgbClr val="CC0000"/>
                </a:solidFill>
                <a:latin typeface="Arial" pitchFamily="-84" charset="0"/>
              </a:rPr>
              <a:t>in UA1/UA2 (1983)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024554" y="1882914"/>
            <a:ext cx="2461846" cy="707886"/>
          </a:xfrm>
          <a:prstGeom prst="rect">
            <a:avLst/>
          </a:prstGeom>
          <a:solidFill>
            <a:schemeClr val="accent3"/>
          </a:solidFill>
          <a:ln w="50800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6600"/>
                </a:solidFill>
              </a:rPr>
              <a:t> </a:t>
            </a:r>
            <a:r>
              <a:rPr lang="en-US" b="1">
                <a:solidFill>
                  <a:srgbClr val="CC0000"/>
                </a:solidFill>
              </a:rPr>
              <a:t>pp </a:t>
            </a:r>
            <a:r>
              <a:rPr lang="en-US" b="1">
                <a:solidFill>
                  <a:srgbClr val="CC0000"/>
                </a:solidFill>
                <a:sym typeface="Symbol" pitchFamily="-84" charset="2"/>
              </a:rPr>
              <a:t> Z + X </a:t>
            </a:r>
          </a:p>
          <a:p>
            <a:r>
              <a:rPr lang="en-US" b="1">
                <a:solidFill>
                  <a:srgbClr val="CC0000"/>
                </a:solidFill>
                <a:sym typeface="Symbol" pitchFamily="-84" charset="2"/>
              </a:rPr>
              <a:t>      e+e- + X</a:t>
            </a:r>
            <a:r>
              <a:rPr lang="en-US" b="1">
                <a:solidFill>
                  <a:srgbClr val="006600"/>
                </a:solidFill>
                <a:sym typeface="Symbol" pitchFamily="-84" charset="2"/>
              </a:rPr>
              <a:t> </a:t>
            </a:r>
            <a:endParaRPr lang="en-US"/>
          </a:p>
        </p:txBody>
      </p:sp>
      <p:pic>
        <p:nvPicPr>
          <p:cNvPr id="11" name="Image 10" descr="Screen Shot 2014-08-27 at 12.20.0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092" y="2362200"/>
            <a:ext cx="2220817" cy="449580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429000" y="3733800"/>
            <a:ext cx="4945960" cy="400110"/>
          </a:xfrm>
          <a:prstGeom prst="rect">
            <a:avLst/>
          </a:prstGeom>
          <a:solidFill>
            <a:schemeClr val="accent3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CC0000"/>
                </a:solidFill>
                <a:latin typeface="Arial" pitchFamily="-84" charset="0"/>
              </a:rPr>
              <a:t>Detailed Z-property measurements (1995)</a:t>
            </a:r>
            <a:endParaRPr lang="en-US" dirty="0">
              <a:solidFill>
                <a:srgbClr val="CC0000"/>
              </a:solidFill>
              <a:latin typeface="Arial" pitchFamily="-84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286000" y="2873514"/>
            <a:ext cx="2836008" cy="707886"/>
          </a:xfrm>
          <a:prstGeom prst="rect">
            <a:avLst/>
          </a:prstGeom>
          <a:solidFill>
            <a:schemeClr val="accent3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CC0000"/>
                </a:solidFill>
                <a:latin typeface="Arial" pitchFamily="-84" charset="0"/>
              </a:rPr>
              <a:t>Discovery of the</a:t>
            </a:r>
            <a:r>
              <a:rPr lang="en-US" dirty="0" smtClean="0">
                <a:solidFill>
                  <a:srgbClr val="CC0000"/>
                </a:solidFill>
                <a:latin typeface="Arial" pitchFamily="-84" charset="0"/>
              </a:rPr>
              <a:t> top </a:t>
            </a:r>
          </a:p>
          <a:p>
            <a:r>
              <a:rPr lang="en-US" dirty="0" smtClean="0">
                <a:solidFill>
                  <a:srgbClr val="CC0000"/>
                </a:solidFill>
                <a:latin typeface="Arial" pitchFamily="-84" charset="0"/>
              </a:rPr>
              <a:t>quark in CDF/D0(1995)</a:t>
            </a:r>
            <a:endParaRPr lang="en-US" dirty="0">
              <a:solidFill>
                <a:srgbClr val="CC0000"/>
              </a:solidFill>
              <a:latin typeface="Arial" pitchFamily="-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839200" cy="904875"/>
          </a:xfrm>
        </p:spPr>
        <p:txBody>
          <a:bodyPr/>
          <a:lstStyle/>
          <a:p>
            <a:r>
              <a:rPr lang="en-GB" dirty="0" smtClean="0"/>
              <a:t>And Some NON-Discoveries</a:t>
            </a:r>
            <a:endParaRPr lang="en-GB" dirty="0"/>
          </a:p>
        </p:txBody>
      </p:sp>
      <p:pic>
        <p:nvPicPr>
          <p:cNvPr id="14" name="Image 13" descr="Screen Shot 2014-07-18 at 10.07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2990854" cy="342288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447800" y="1752600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4σ effect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6" name="Image 15" descr="Screen Shot 2014-07-19 at 9.34.3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914400"/>
            <a:ext cx="5029199" cy="43776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" y="4419600"/>
            <a:ext cx="3200400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Is the X(8.31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)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Higgs particle? A lot of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excitement summer 1984</a:t>
            </a:r>
          </a:p>
        </p:txBody>
      </p:sp>
      <p:pic>
        <p:nvPicPr>
          <p:cNvPr id="19" name="Image 18" descr="Screen Shot 2014-07-18 at 11.48.1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2897" y="990600"/>
            <a:ext cx="3061103" cy="2963821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6477000" y="4038600"/>
            <a:ext cx="263405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Excess in inclusive jet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analysis</a:t>
            </a:r>
          </a:p>
        </p:txBody>
      </p:sp>
      <p:pic>
        <p:nvPicPr>
          <p:cNvPr id="22" name="Image 21" descr="Screen Shot 2014-07-19 at 10.25.58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0" y="2514600"/>
            <a:ext cx="2743200" cy="3045898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0" y="5562600"/>
            <a:ext cx="9071714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Excess of events at high Q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ep</a:t>
            </a:r>
            <a:r>
              <a:rPr lang="en-GB" dirty="0" smtClean="0">
                <a:solidFill>
                  <a:srgbClr val="FF0000"/>
                </a:solidFill>
              </a:rPr>
              <a:t> DIS at HERA, mainly in H1: 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7 events found with an electron-quark mass of ~200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, expected ~1 event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4 events found with expected 2 events in ZEUS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166911</TotalTime>
  <Words>2506</Words>
  <Application>Microsoft PowerPoint</Application>
  <PresentationFormat>Présentation à l'écran (4:3)</PresentationFormat>
  <Paragraphs>433</Paragraphs>
  <Slides>59</Slides>
  <Notes>37</Notes>
  <HiddenSlides>2</HiddenSlides>
  <MMClips>3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59</vt:i4>
      </vt:variant>
    </vt:vector>
  </HeadingPairs>
  <TitlesOfParts>
    <vt:vector size="63" baseType="lpstr">
      <vt:lpstr>Reunion_17_01_03</vt:lpstr>
      <vt:lpstr>Image</vt:lpstr>
      <vt:lpstr>…quation</vt:lpstr>
      <vt:lpstr>Photo Editor Photo</vt:lpstr>
      <vt:lpstr> </vt:lpstr>
      <vt:lpstr>Diapositive 1</vt:lpstr>
      <vt:lpstr>Outline Lecture I</vt:lpstr>
      <vt:lpstr>Diapositive 3</vt:lpstr>
      <vt:lpstr>Diapositive 4</vt:lpstr>
      <vt:lpstr>High Energy Physics Experiments</vt:lpstr>
      <vt:lpstr>Recent High Energy Colliders</vt:lpstr>
      <vt:lpstr>Some Discoveries/Measurements</vt:lpstr>
      <vt:lpstr>And Some NON-Discoveries</vt:lpstr>
      <vt:lpstr>In All: The Standard Model…</vt:lpstr>
      <vt:lpstr> Example: The Higgs Particle</vt:lpstr>
      <vt:lpstr>This Search Requires…….</vt:lpstr>
      <vt:lpstr>The Large Hadron Collider </vt:lpstr>
      <vt:lpstr>Diapositive 13</vt:lpstr>
      <vt:lpstr>Diapositive 14</vt:lpstr>
      <vt:lpstr>The LHC is an Extraordinary Machine</vt:lpstr>
      <vt:lpstr>Diapositive 16</vt:lpstr>
      <vt:lpstr>LHC Parameters (Design/14 TeV)</vt:lpstr>
      <vt:lpstr>The Cryodipole Magnets</vt:lpstr>
      <vt:lpstr>LHC Performance (2012)</vt:lpstr>
      <vt:lpstr>LHC Performance (2010-2012)</vt:lpstr>
      <vt:lpstr>This Search Requires…….</vt:lpstr>
      <vt:lpstr>Experiments at the LHC</vt:lpstr>
      <vt:lpstr>Schematic of a LHC Detector</vt:lpstr>
      <vt:lpstr>The Higgs Hunters @ the LHC</vt:lpstr>
      <vt:lpstr>Diapositive 25</vt:lpstr>
      <vt:lpstr>Diapositive 26</vt:lpstr>
      <vt:lpstr>Kinematic Variables for pp Scattering</vt:lpstr>
      <vt:lpstr>Diapositive 28</vt:lpstr>
      <vt:lpstr>Diapositive 29</vt:lpstr>
      <vt:lpstr>Diapositive 30</vt:lpstr>
      <vt:lpstr>CMS Detector Design Priorities</vt:lpstr>
      <vt:lpstr>Compact Muon Solenoid (CMS)</vt:lpstr>
      <vt:lpstr>Diapositive 33</vt:lpstr>
      <vt:lpstr>Diapositive 34</vt:lpstr>
      <vt:lpstr>General Purpose Detectors at LHC</vt:lpstr>
      <vt:lpstr>From Collisions to Papers…</vt:lpstr>
      <vt:lpstr>Example: CMS Central Tracker</vt:lpstr>
      <vt:lpstr>Diapositive 38</vt:lpstr>
      <vt:lpstr>Calorimeter Resolution: eg. Higgs</vt:lpstr>
      <vt:lpstr>Diapositive 40</vt:lpstr>
      <vt:lpstr>Example : CMS Muon Detectors</vt:lpstr>
      <vt:lpstr>Muon Measurement</vt:lpstr>
      <vt:lpstr>Diapositive 43</vt:lpstr>
      <vt:lpstr>Event Filtering: the Trigger System</vt:lpstr>
      <vt:lpstr>Trigger in Detail</vt:lpstr>
      <vt:lpstr>Diapositive 46</vt:lpstr>
      <vt:lpstr>Object Reconstruction: Examples</vt:lpstr>
      <vt:lpstr>Global Event Reconstruction</vt:lpstr>
      <vt:lpstr>B-quark Tagging</vt:lpstr>
      <vt:lpstr>Tau-finding</vt:lpstr>
      <vt:lpstr>Operation of the experiments</vt:lpstr>
      <vt:lpstr>The LHC Detectors are Major Challenges </vt:lpstr>
      <vt:lpstr>Other Experiments at the LHC</vt:lpstr>
      <vt:lpstr>LHCb: Bottom and Charm Physics</vt:lpstr>
      <vt:lpstr>ALICE: Heavy Ion Physics at the LHC</vt:lpstr>
      <vt:lpstr>A Few Smaller Experiments: TOTEM &amp; LHCf</vt:lpstr>
      <vt:lpstr>MoEDAL: Monopole and Exotics Detector at the LHC</vt:lpstr>
      <vt:lpstr>Summary: Challenges@ LHC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5635</cp:revision>
  <cp:lastPrinted>2013-02-11T08:10:22Z</cp:lastPrinted>
  <dcterms:created xsi:type="dcterms:W3CDTF">2015-01-19T08:50:55Z</dcterms:created>
  <dcterms:modified xsi:type="dcterms:W3CDTF">2015-01-19T12:56:28Z</dcterms:modified>
</cp:coreProperties>
</file>